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69" r:id="rId4"/>
    <p:sldId id="27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0" r:id="rId13"/>
    <p:sldId id="268" r:id="rId14"/>
    <p:sldId id="257" r:id="rId15"/>
    <p:sldId id="258" r:id="rId16"/>
    <p:sldId id="271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63FA1-C969-4432-B60B-2D4E1D8F6259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C8669-4A5E-4214-97F7-405938BE42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610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C8669-4A5E-4214-97F7-405938BE427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59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C8669-4A5E-4214-97F7-405938BE427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685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4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C9630-1959-4782-92C3-EAD824999764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E6D5-9908-4F7B-9343-B672F7044D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86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3438B-31D1-46AD-8176-20697D2BC5E2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83FB9-E969-452C-BAD4-65C1EB5F07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09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46FB7-4E0C-481C-9B5A-7A10DE1CAA3C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F7E29-9625-452C-843F-F32A96DE49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796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08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672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20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52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73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16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386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1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D8BEA-B290-45AE-B711-E0F4FF39C9A2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89B01-FDA8-454D-9A56-A612900054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445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22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551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2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8C868-A32D-4D5F-ACC4-C25F90E0D56A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BA343-33D6-494E-8F4E-6230A97B17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5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6DD82-E020-4568-A14F-ABA346AD4103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6F3E3-BD13-438A-81F0-5D0DB1BBC3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91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4C2D1-1892-45B0-8E17-E18D7350EDD2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31919-C1AD-4EC0-B625-8F6BE985E4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11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A3080-BC87-4272-9F61-10F7F9291477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C7280-A97D-4B7B-AB57-5EE667036C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E8C1A-F4CF-4F49-8A50-BA31D3B9C1A2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BF29C-BAA4-41C9-8C04-BE73E8A60A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55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909-E460-45DC-9D0E-828A424A3AD7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31273-AE1B-40A1-9C8A-3CE47F797E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86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B0B46-BE92-4FC3-85A0-975D4FE44945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5685-11A8-4290-9A20-BBF6C1A69A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0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984DD0-4CDB-4D5E-965A-7B60948486A8}" type="datetimeFigureOut">
              <a:rPr lang="zh-CN" altLang="en-US"/>
              <a:pPr>
                <a:defRPr/>
              </a:pPr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207C8D-C0CB-458B-A15C-25EF345281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01920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524000" y="1484785"/>
            <a:ext cx="9144000" cy="1470025"/>
          </a:xfrm>
        </p:spPr>
        <p:txBody>
          <a:bodyPr/>
          <a:lstStyle/>
          <a:p>
            <a:pPr eaLnBrk="1" hangingPunct="1"/>
            <a:r>
              <a:rPr lang="en-US" altLang="zh-CN" sz="5400" b="1" dirty="0">
                <a:latin typeface="汉仪大宋简" pitchFamily="49" charset="-122"/>
                <a:ea typeface="汉仪大宋简" pitchFamily="49" charset="-122"/>
              </a:rPr>
              <a:t>13.</a:t>
            </a:r>
            <a:r>
              <a:rPr lang="zh-CN" altLang="en-US" sz="5400" b="1" dirty="0">
                <a:latin typeface="汉仪大宋简" pitchFamily="49" charset="-122"/>
                <a:ea typeface="汉仪大宋简" pitchFamily="49" charset="-122"/>
              </a:rPr>
              <a:t>叶圣陶先生二三事</a:t>
            </a:r>
          </a:p>
        </p:txBody>
      </p:sp>
      <p:sp>
        <p:nvSpPr>
          <p:cNvPr id="3" name="矩形 2"/>
          <p:cNvSpPr/>
          <p:nvPr/>
        </p:nvSpPr>
        <p:spPr>
          <a:xfrm>
            <a:off x="1524000" y="522920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字词解析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繁碎</a:t>
            </a:r>
            <a:r>
              <a:rPr lang="zh-CN" altLang="en-US" dirty="0" smtClean="0"/>
              <a:t>：繁杂琐碎。</a:t>
            </a: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修润</a:t>
            </a:r>
            <a:r>
              <a:rPr lang="zh-CN" altLang="en-US" dirty="0" smtClean="0"/>
              <a:t>：修改润色。</a:t>
            </a: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不耻下问</a:t>
            </a:r>
            <a:r>
              <a:rPr lang="zh-CN" altLang="en-US" dirty="0" smtClean="0"/>
              <a:t>：向地位比自己低、学识比自己少的人请教，也不感到羞耻。</a:t>
            </a: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商酌</a:t>
            </a:r>
            <a:r>
              <a:rPr lang="zh-CN" altLang="en-US" dirty="0" smtClean="0"/>
              <a:t>：商量斟酌。</a:t>
            </a:r>
            <a:endParaRPr lang="en-US" altLang="zh-CN" dirty="0" smtClean="0"/>
          </a:p>
          <a:p>
            <a:pPr eaLnBrk="1" hangingPunct="1"/>
            <a:endParaRPr lang="zh-CN" alt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字词解析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左传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 smtClean="0"/>
              <a:t>：我国现存第一部叙事详细的编年体史书。相传为春秋末年左丘明所作，是儒家经典之一。</a:t>
            </a: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颠沛流离</a:t>
            </a:r>
            <a:r>
              <a:rPr lang="zh-CN" altLang="en-US" dirty="0" smtClean="0"/>
              <a:t>：生活艰难，四处流浪。</a:t>
            </a: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譬如</a:t>
            </a:r>
            <a:r>
              <a:rPr lang="zh-CN" altLang="en-US" dirty="0" smtClean="0"/>
              <a:t>：比如。</a:t>
            </a: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付之一笑</a:t>
            </a:r>
            <a:r>
              <a:rPr lang="zh-CN" altLang="en-US" dirty="0" smtClean="0"/>
              <a:t>：一笑了之，毫不介意。</a:t>
            </a: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zh-CN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累赘</a:t>
            </a:r>
            <a:r>
              <a:rPr lang="zh-CN" altLang="en-US" dirty="0" smtClean="0"/>
              <a:t>：（事物）多余、麻烦，（文字）不简洁。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拖沓</a:t>
            </a:r>
            <a:r>
              <a:rPr lang="zh-CN" altLang="en-US" dirty="0" smtClean="0"/>
              <a:t>：做事拖拉，不爽利。</a:t>
            </a: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鞠躬尽瘁</a:t>
            </a:r>
            <a:r>
              <a:rPr lang="zh-CN" altLang="en-US" dirty="0" smtClean="0"/>
              <a:t>：指小心谨慎，贡献出全部精力。</a:t>
            </a: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妥帖</a:t>
            </a:r>
            <a:r>
              <a:rPr lang="zh-CN" altLang="en-US" dirty="0" smtClean="0"/>
              <a:t>：妥当合适。</a:t>
            </a: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深重</a:t>
            </a:r>
            <a:r>
              <a:rPr lang="zh-CN" altLang="en-US" dirty="0" smtClean="0"/>
              <a:t>：（罪孽、灾难、危机、苦难等）程度高。</a:t>
            </a:r>
          </a:p>
        </p:txBody>
      </p:sp>
      <p:sp>
        <p:nvSpPr>
          <p:cNvPr id="1638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字词解析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主题归纳</a:t>
            </a: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476872"/>
          </a:xfrm>
        </p:spPr>
        <p:txBody>
          <a:bodyPr/>
          <a:lstStyle/>
          <a:p>
            <a:pPr algn="just" eaLnBrk="1" hangingPunct="1"/>
            <a:r>
              <a:rPr lang="zh-CN" altLang="en-US" dirty="0" smtClean="0"/>
              <a:t>本文作者通过对叶圣陶先生言行的记述，赞美了叶圣陶先生的高尚品德，同时也阐扬了叶圣陶先生的语文主张。</a:t>
            </a:r>
            <a:endParaRPr lang="en-US" altLang="zh-CN" dirty="0" smtClean="0"/>
          </a:p>
          <a:p>
            <a:pPr algn="just" eaLnBrk="1" hangingPunct="1"/>
            <a:r>
              <a:rPr lang="zh-CN" altLang="en-US" dirty="0" smtClean="0"/>
              <a:t>作文做人力求完美，以身作则鞠躬尽瘁。 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结构图解</a:t>
            </a:r>
          </a:p>
        </p:txBody>
      </p:sp>
      <p:pic>
        <p:nvPicPr>
          <p:cNvPr id="4099" name="Picture 4" descr="C:\Users\pc\Desktop\新建文件夹 (2)\图标\a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81188" y="2143126"/>
            <a:ext cx="8509000" cy="3071813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64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学习目标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1981200" y="1714500"/>
            <a:ext cx="8229600" cy="4572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知识技能</a:t>
            </a:r>
            <a:endParaRPr lang="en-US" altLang="zh-CN" dirty="0" smtClean="0">
              <a:latin typeface="黑体" pitchFamily="49" charset="-122"/>
              <a:ea typeface="黑体" pitchFamily="49" charset="-122"/>
            </a:endParaRPr>
          </a:p>
          <a:p>
            <a:pPr algn="just" eaLnBrk="1" hangingPunct="1"/>
            <a:r>
              <a:rPr lang="zh-CN" altLang="en-US" dirty="0" smtClean="0"/>
              <a:t>了解作者及相关的文学常识，掌握重点语句的深层含义。</a:t>
            </a:r>
            <a:endParaRPr lang="en-US" altLang="zh-CN" dirty="0" smtClean="0"/>
          </a:p>
          <a:p>
            <a:pPr algn="just"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过程方法</a:t>
            </a:r>
            <a:endParaRPr lang="en-US" altLang="zh-CN" dirty="0" smtClean="0">
              <a:latin typeface="黑体" pitchFamily="49" charset="-122"/>
              <a:ea typeface="黑体" pitchFamily="49" charset="-122"/>
            </a:endParaRPr>
          </a:p>
          <a:p>
            <a:pPr algn="just" eaLnBrk="1" hangingPunct="1"/>
            <a:r>
              <a:rPr lang="zh-CN" altLang="en-US" dirty="0" smtClean="0"/>
              <a:t>领会文中所记述的叶圣陶先生的语文观点；掌握本文对人物因小见大的刻画方法，领会本文行文平易、内涵深厚的写作特点。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408368" y="1417638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学习目标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1981200" y="1785938"/>
            <a:ext cx="8229600" cy="40005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情感态度与价值观</a:t>
            </a:r>
            <a:endParaRPr lang="en-US" altLang="zh-CN" dirty="0" smtClean="0">
              <a:latin typeface="黑体" pitchFamily="49" charset="-122"/>
              <a:ea typeface="黑体" pitchFamily="49" charset="-122"/>
            </a:endParaRPr>
          </a:p>
          <a:p>
            <a:pPr algn="just" eaLnBrk="1" hangingPunct="1"/>
            <a:r>
              <a:rPr lang="zh-CN" altLang="en-US" dirty="0" smtClean="0"/>
              <a:t>掌握文中所表现的叶圣陶先生的过人品性，学习叶圣陶先生待人宽、律己严的品德。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39816" y="2564905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作者简介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张中行，</a:t>
            </a:r>
            <a:r>
              <a:rPr lang="en-US" altLang="zh-CN" dirty="0" smtClean="0"/>
              <a:t>1909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月生于河北省。原名张璇，学名张璿，著名学者、哲学家、散文家。主要从事语文、古典文学及思想史的研究。曾参加编写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汉语课本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古代散文选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等。合作编著有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文言文选读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文言读本续编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；编著有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文言常识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文言津逮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佛教与中国文学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负暄琐话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等。是二十世纪末未名湖畔三雅士之一，与季羡林、金克木合称</a:t>
            </a:r>
            <a:r>
              <a:rPr lang="en-US" altLang="zh-CN" dirty="0" smtClean="0"/>
              <a:t>"</a:t>
            </a:r>
            <a:r>
              <a:rPr lang="zh-CN" altLang="en-US" dirty="0" smtClean="0"/>
              <a:t>燕园三老</a:t>
            </a:r>
            <a:r>
              <a:rPr lang="en-US" altLang="zh-CN" dirty="0" smtClean="0"/>
              <a:t>"</a:t>
            </a:r>
            <a:r>
              <a:rPr lang="zh-CN" altLang="en-US" dirty="0" smtClean="0"/>
              <a:t>。季羡林先生称赞他为</a:t>
            </a:r>
            <a:r>
              <a:rPr lang="en-US" altLang="zh-CN" dirty="0" smtClean="0"/>
              <a:t>"</a:t>
            </a:r>
            <a:r>
              <a:rPr lang="zh-CN" altLang="en-US" dirty="0" smtClean="0"/>
              <a:t>高人、逸人、至人、超人</a:t>
            </a:r>
            <a:r>
              <a:rPr lang="en-US" altLang="zh-CN" dirty="0" smtClean="0"/>
              <a:t>"</a:t>
            </a:r>
            <a:r>
              <a:rPr lang="zh-CN" altLang="en-US" dirty="0" smtClean="0"/>
              <a:t>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叶圣陶先生简介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叶圣陶，原名叶绍钧、字秉臣、圣陶，</a:t>
            </a:r>
            <a:r>
              <a:rPr lang="en-US" altLang="zh-CN" dirty="0" smtClean="0"/>
              <a:t>1894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10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28</a:t>
            </a:r>
            <a:r>
              <a:rPr lang="zh-CN" altLang="en-US" dirty="0" smtClean="0"/>
              <a:t>日生于江苏苏州，现代作家、教育家、文学出版家和社会活动家，有“优秀的语言艺术家”之称。 </a:t>
            </a:r>
            <a:r>
              <a:rPr lang="en-US" altLang="zh-CN" dirty="0" smtClean="0"/>
              <a:t>1907</a:t>
            </a:r>
            <a:r>
              <a:rPr lang="zh-CN" altLang="en-US" dirty="0" smtClean="0"/>
              <a:t>年，考入草桥中学。</a:t>
            </a:r>
            <a:r>
              <a:rPr lang="en-US" altLang="zh-CN" dirty="0" smtClean="0"/>
              <a:t>1916</a:t>
            </a:r>
            <a:r>
              <a:rPr lang="zh-CN" altLang="en-US" dirty="0" smtClean="0"/>
              <a:t>年，进上海商务印书馆附设尚公学校执教，推出第一个童话故事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稻草人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altLang="zh-CN" dirty="0" smtClean="0"/>
              <a:t>1918</a:t>
            </a:r>
            <a:r>
              <a:rPr lang="zh-CN" altLang="en-US" dirty="0" smtClean="0"/>
              <a:t>年，发表第一篇白话小说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春宴琐谭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altLang="zh-CN" dirty="0" smtClean="0"/>
              <a:t>1923</a:t>
            </a:r>
            <a:r>
              <a:rPr lang="zh-CN" altLang="en-US" dirty="0" smtClean="0"/>
              <a:t>年，发表长篇小说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倪焕之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 </a:t>
            </a:r>
            <a:r>
              <a:rPr lang="en-US" altLang="zh-CN" dirty="0" smtClean="0"/>
              <a:t>1949</a:t>
            </a:r>
            <a:r>
              <a:rPr lang="zh-CN" altLang="en-US" dirty="0" smtClean="0"/>
              <a:t>年后，先后出任教育部副部长、人民教育出版社社长和总编等职。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写作特色</a:t>
            </a: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1.</a:t>
            </a:r>
            <a:r>
              <a:rPr lang="zh-CN" altLang="en-US" dirty="0" smtClean="0"/>
              <a:t>感情表达平淡却不失真挚。</a:t>
            </a:r>
            <a:endParaRPr lang="en-US" altLang="zh-CN" dirty="0" smtClean="0"/>
          </a:p>
          <a:p>
            <a:pPr algn="just" eaLnBrk="1" hangingPunct="1"/>
            <a:r>
              <a:rPr lang="zh-CN" altLang="en-US" dirty="0" smtClean="0"/>
              <a:t>在感情表达方面，本文作者善于理性控制感情，反显其真挚。本文是追忆故人的文章，对于叶圣陶先生的逝世，与其感情深厚的作者的内心自然有深重的悲哀。但在写作时，他是把这感情过滤了，或者可以说是把感情潜藏在文章深处了。因此文章的感情虽然显得平淡，但透过这平实的文笔，我们仍然能够感受到作者对叶圣陶的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写作特色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敬仰、赞誉和深切的怀念之情。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2. </a:t>
            </a:r>
            <a:r>
              <a:rPr lang="zh-CN" altLang="en-US" dirty="0" smtClean="0"/>
              <a:t>以小见大。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在人物刻画方面，本文运用具体的典型事例进行记叙，以小见大，凸显出人物的精神风貌。文章所选的都是叶圣陶先生写作、生活中的一些琐事，但正是这些琐事表现出了叶圣陶先生在作文、做人方面的过人之处，事件虽小，意义却大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写作特色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3.</a:t>
            </a:r>
            <a:r>
              <a:rPr lang="zh-CN" altLang="en-US" dirty="0" smtClean="0"/>
              <a:t>文风朴实。</a:t>
            </a:r>
            <a:endParaRPr lang="en-US" altLang="zh-CN" dirty="0" smtClean="0"/>
          </a:p>
          <a:p>
            <a:pPr algn="just" eaLnBrk="1" hangingPunct="1"/>
            <a:r>
              <a:rPr lang="zh-CN" altLang="en-US" dirty="0" smtClean="0"/>
              <a:t>本文堪称实践叶先生主张的一个范例。其态度诚恳，叙述平实，语言朴素，所写正是简明而有条理的口头语，同时又不失其深致。但因作者并非空泛地叙议，而是通过一件件具体事例来再现人物，所以仍有鲜明的形象性和动人的情感力量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读后感悟</a:t>
            </a:r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dirty="0" smtClean="0"/>
              <a:t>叶圣陶先生是一个伟大的人，他的伟大不仅表现在给我们留下了一部部感人至深的作品，在文学创作上做出了巨大的贡献，更表现在他身上所展现的伟大的人格的力量。他宽厚地对待他人，严格地要求自己，让我们看到了一个躬行君子、堪为师表的忠厚长者独具而可贵的精神风貌，为我们树立了榜样。我们也要向他一样，在学习和生活中宽以待人，严于律己，使自己的人格变得高尚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1023</Words>
  <Application>Microsoft Office PowerPoint</Application>
  <PresentationFormat>宽屏</PresentationFormat>
  <Paragraphs>80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汉仪大宋简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13.叶圣陶先生二三事</vt:lpstr>
      <vt:lpstr>学习目标</vt:lpstr>
      <vt:lpstr>学习目标</vt:lpstr>
      <vt:lpstr>作者简介</vt:lpstr>
      <vt:lpstr>叶圣陶先生简介</vt:lpstr>
      <vt:lpstr>写作特色</vt:lpstr>
      <vt:lpstr>写作特色</vt:lpstr>
      <vt:lpstr>写作特色</vt:lpstr>
      <vt:lpstr>读后感悟</vt:lpstr>
      <vt:lpstr>字词解析</vt:lpstr>
      <vt:lpstr>字词解析</vt:lpstr>
      <vt:lpstr>字词解析</vt:lpstr>
      <vt:lpstr>主题归纳</vt:lpstr>
      <vt:lpstr>结构图解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2016-12-19T01:44:33Z</dcterms:created>
  <dcterms:modified xsi:type="dcterms:W3CDTF">2021-12-15T03:19:46Z</dcterms:modified>
</cp:coreProperties>
</file>