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</p:sldMasterIdLst>
  <p:notesMasterIdLst>
    <p:notesMasterId r:id="rId1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70A49-F980-450A-A5A4-F764F179B18B}" type="datetimeFigureOut">
              <a:rPr lang="zh-CN" altLang="en-US" smtClean="0"/>
              <a:t>2021/12/15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6A896-A0A0-4E93-BCE8-1D2F2569E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469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A896-A0A0-4E93-BCE8-1D2F2569E8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031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26A896-A0A0-4E93-BCE8-1D2F2569E8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523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37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687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906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727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938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19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7823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3623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781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261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06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258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36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8763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6793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7084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81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08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6269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901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966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06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>
            <a:spLocks noChangeArrowheads="1"/>
          </p:cNvSpPr>
          <p:nvPr/>
        </p:nvSpPr>
        <p:spPr bwMode="auto">
          <a:xfrm>
            <a:off x="1524000" y="476672"/>
            <a:ext cx="9144000" cy="2012950"/>
          </a:xfrm>
          <a:prstGeom prst="roundRect">
            <a:avLst>
              <a:gd name="adj" fmla="val 639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prstDash val="dashDot"/>
                <a:round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/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6600" b="1" dirty="0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晚 春</a:t>
            </a:r>
            <a:endParaRPr lang="en-US" altLang="zh-CN" sz="6600" b="1" dirty="0">
              <a:solidFill>
                <a:srgbClr val="0000FF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base">
              <a:lnSpc>
                <a:spcPts val="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韩 愈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8738" y="2204864"/>
            <a:ext cx="4874525" cy="3789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5420175" y="609329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70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8437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作者简介</a:t>
              </a:r>
            </a:p>
          </p:txBody>
        </p:sp>
      </p:grp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73238" y="1433513"/>
            <a:ext cx="6780212" cy="37846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base">
              <a:lnSpc>
                <a:spcPts val="3200"/>
              </a:lnSpc>
              <a:spcBef>
                <a:spcPts val="1200"/>
              </a:spcBef>
              <a:spcAft>
                <a:spcPct val="0"/>
              </a:spcAft>
              <a:defRPr/>
            </a:pP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    </a:t>
            </a:r>
            <a:r>
              <a:rPr lang="zh-CN" altLang="en-US" sz="2600" b="1" dirty="0">
                <a:solidFill>
                  <a:srgbClr val="FF0000"/>
                </a:solidFill>
                <a:latin typeface="黑体"/>
                <a:ea typeface="黑体"/>
              </a:rPr>
              <a:t>韩愈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（</a:t>
            </a:r>
            <a:r>
              <a:rPr lang="en-US" altLang="zh-CN" sz="2600" b="1" dirty="0">
                <a:solidFill>
                  <a:prstClr val="black"/>
                </a:solidFill>
                <a:latin typeface="黑体"/>
                <a:ea typeface="黑体"/>
              </a:rPr>
              <a:t>768—824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），字退之，唐代文学家、哲学家、思想家。祖籍河北昌黎，世称韩昌黎。晚年任吏部侍郎，又称韩吏部。谥号“文”，又称韩文公。他与柳宗元同为唐代古文运动的倡导者，主张学习先秦两汉的散文语言，破骈为散，扩大文言文的表达功能。与柳宗元并称</a:t>
            </a:r>
            <a:r>
              <a:rPr lang="zh-CN" altLang="en-US" sz="2600" b="1" u="sng" dirty="0">
                <a:solidFill>
                  <a:srgbClr val="0000FF"/>
                </a:solidFill>
                <a:latin typeface="黑体"/>
                <a:ea typeface="黑体"/>
              </a:rPr>
              <a:t>“韩柳”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，有</a:t>
            </a:r>
            <a:r>
              <a:rPr lang="zh-CN" altLang="en-US" sz="2600" b="1" u="sng" dirty="0">
                <a:solidFill>
                  <a:srgbClr val="0000FF"/>
                </a:solidFill>
                <a:latin typeface="黑体"/>
                <a:ea typeface="黑体"/>
              </a:rPr>
              <a:t>“文章巨公”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和</a:t>
            </a:r>
            <a:r>
              <a:rPr lang="zh-CN" altLang="en-US" sz="2600" b="1" u="sng" dirty="0">
                <a:solidFill>
                  <a:srgbClr val="0000FF"/>
                </a:solidFill>
                <a:latin typeface="黑体"/>
                <a:ea typeface="黑体"/>
              </a:rPr>
              <a:t>“百代文宗”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之名，</a:t>
            </a:r>
            <a:r>
              <a:rPr lang="zh-CN" altLang="en-US" sz="2600" b="1" u="sng" dirty="0">
                <a:solidFill>
                  <a:srgbClr val="0000FF"/>
                </a:solidFill>
                <a:latin typeface="黑体"/>
                <a:ea typeface="黑体"/>
              </a:rPr>
              <a:t>唐宋八大家之首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。作品收在</a:t>
            </a:r>
            <a:r>
              <a:rPr lang="en-US" altLang="zh-CN" sz="2600" b="1" dirty="0">
                <a:solidFill>
                  <a:prstClr val="black"/>
                </a:solidFill>
                <a:latin typeface="黑体"/>
                <a:ea typeface="黑体"/>
              </a:rPr>
              <a:t>《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昌黎先生集</a:t>
            </a:r>
            <a:r>
              <a:rPr lang="en-US" altLang="zh-CN" sz="2600" b="1" dirty="0">
                <a:solidFill>
                  <a:prstClr val="black"/>
                </a:solidFill>
                <a:latin typeface="黑体"/>
                <a:ea typeface="黑体"/>
              </a:rPr>
              <a:t>》</a:t>
            </a:r>
            <a:r>
              <a:rPr lang="zh-CN" altLang="en-US" sz="2600" b="1" dirty="0">
                <a:solidFill>
                  <a:prstClr val="black"/>
                </a:solidFill>
                <a:latin typeface="黑体"/>
                <a:ea typeface="黑体"/>
              </a:rPr>
              <a:t>里。</a:t>
            </a:r>
            <a:endParaRPr lang="zh-CN" altLang="en-US" sz="2600" b="1" dirty="0">
              <a:solidFill>
                <a:srgbClr val="FF0000"/>
              </a:solidFill>
              <a:latin typeface="黑体"/>
              <a:ea typeface="黑体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7174" y="1710097"/>
            <a:ext cx="2040356" cy="2799024"/>
          </a:xfrm>
          <a:prstGeom prst="ellipse">
            <a:avLst/>
          </a:prstGeom>
          <a:ln>
            <a:noFill/>
          </a:ln>
          <a:effectLst/>
        </p:spPr>
      </p:pic>
      <p:sp>
        <p:nvSpPr>
          <p:cNvPr id="3" name="文本框 2"/>
          <p:cNvSpPr txBox="1"/>
          <p:nvPr/>
        </p:nvSpPr>
        <p:spPr>
          <a:xfrm>
            <a:off x="2567608" y="5661248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70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19464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5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诗句解读</a:t>
              </a:r>
            </a:p>
          </p:txBody>
        </p:sp>
      </p:grp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3557589" y="465138"/>
            <a:ext cx="5621337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晚春</a:t>
            </a:r>
            <a:endParaRPr lang="en-US" altLang="zh-CN" sz="32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eaLnBrk="1" fontAlgn="base" hangingPunct="1">
              <a:lnSpc>
                <a:spcPct val="150000"/>
              </a:lnSpc>
              <a:spcBef>
                <a:spcPts val="3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   韩 愈</a:t>
            </a:r>
            <a:endParaRPr lang="en-US" altLang="zh-CN" sz="2800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草 树 知 春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不 久 归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百 般 红 紫 斗 芳 菲。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杨 花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榆 荚 无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才 思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， </a:t>
            </a:r>
            <a:b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</a:b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惟 </a:t>
            </a:r>
            <a:r>
              <a:rPr lang="zh-CN" altLang="en-US" sz="2800" b="1" dirty="0">
                <a:solidFill>
                  <a:srgbClr val="FF0000"/>
                </a:solidFill>
                <a:ea typeface="黑体" pitchFamily="49" charset="-122"/>
              </a:rPr>
              <a:t>解 </a:t>
            </a:r>
            <a:r>
              <a:rPr lang="zh-CN" altLang="en-US" sz="2800" b="1" dirty="0">
                <a:solidFill>
                  <a:prstClr val="black"/>
                </a:solidFill>
                <a:ea typeface="黑体" pitchFamily="49" charset="-122"/>
              </a:rPr>
              <a:t>漫 天 作 雪 飞。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2703513" y="3713164"/>
            <a:ext cx="1223962" cy="769937"/>
          </a:xfrm>
          <a:prstGeom prst="borderCallout2">
            <a:avLst>
              <a:gd name="adj1" fmla="val 43689"/>
              <a:gd name="adj2" fmla="val 100911"/>
              <a:gd name="adj3" fmla="val 43430"/>
              <a:gd name="adj4" fmla="val 141526"/>
              <a:gd name="adj5" fmla="val 84851"/>
              <a:gd name="adj6" fmla="val 158920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指柳絮。</a:t>
            </a:r>
          </a:p>
        </p:txBody>
      </p:sp>
      <p:sp>
        <p:nvSpPr>
          <p:cNvPr id="9" name="线形标注 2 8"/>
          <p:cNvSpPr/>
          <p:nvPr/>
        </p:nvSpPr>
        <p:spPr>
          <a:xfrm>
            <a:off x="8027988" y="1866900"/>
            <a:ext cx="1320800" cy="750888"/>
          </a:xfrm>
          <a:prstGeom prst="borderCallout2">
            <a:avLst>
              <a:gd name="adj1" fmla="val 47193"/>
              <a:gd name="adj2" fmla="val -1016"/>
              <a:gd name="adj3" fmla="val 64175"/>
              <a:gd name="adj4" fmla="val -27519"/>
              <a:gd name="adj5" fmla="val 109537"/>
              <a:gd name="adj6" fmla="val -69082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将结束。</a:t>
            </a:r>
          </a:p>
        </p:txBody>
      </p:sp>
      <p:sp>
        <p:nvSpPr>
          <p:cNvPr id="10" name="线形标注 2 9"/>
          <p:cNvSpPr/>
          <p:nvPr/>
        </p:nvSpPr>
        <p:spPr>
          <a:xfrm>
            <a:off x="8224839" y="3994150"/>
            <a:ext cx="1908175" cy="769938"/>
          </a:xfrm>
          <a:prstGeom prst="borderCallout2">
            <a:avLst>
              <a:gd name="adj1" fmla="val 31298"/>
              <a:gd name="adj2" fmla="val -756"/>
              <a:gd name="adj3" fmla="val 22605"/>
              <a:gd name="adj4" fmla="val -12329"/>
              <a:gd name="adj5" fmla="val 51838"/>
              <a:gd name="adj6" fmla="val -35844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才气、才华。</a:t>
            </a:r>
          </a:p>
        </p:txBody>
      </p:sp>
      <p:sp>
        <p:nvSpPr>
          <p:cNvPr id="11" name="线形标注 2 10"/>
          <p:cNvSpPr/>
          <p:nvPr/>
        </p:nvSpPr>
        <p:spPr>
          <a:xfrm>
            <a:off x="2609850" y="5437189"/>
            <a:ext cx="1073150" cy="771525"/>
          </a:xfrm>
          <a:prstGeom prst="borderCallout2">
            <a:avLst>
              <a:gd name="adj1" fmla="val 54692"/>
              <a:gd name="adj2" fmla="val 101678"/>
              <a:gd name="adj3" fmla="val 62503"/>
              <a:gd name="adj4" fmla="val 180967"/>
              <a:gd name="adj5" fmla="val 24272"/>
              <a:gd name="adj6" fmla="val 244983"/>
            </a:avLst>
          </a:prstGeom>
          <a:solidFill>
            <a:srgbClr val="FFFFCC"/>
          </a:solidFill>
          <a:ln w="28575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知道。</a:t>
            </a:r>
          </a:p>
        </p:txBody>
      </p:sp>
    </p:spTree>
    <p:extLst>
      <p:ext uri="{BB962C8B-B14F-4D97-AF65-F5344CB8AC3E}">
        <p14:creationId xmlns:p14="http://schemas.microsoft.com/office/powerpoint/2010/main" val="42280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>
            <a:spLocks noChangeArrowheads="1"/>
          </p:cNvSpPr>
          <p:nvPr/>
        </p:nvSpPr>
        <p:spPr bwMode="auto">
          <a:xfrm>
            <a:off x="2232025" y="1346201"/>
            <a:ext cx="8205788" cy="2778125"/>
          </a:xfrm>
          <a:prstGeom prst="rect">
            <a:avLst/>
          </a:prstGeom>
          <a:solidFill>
            <a:srgbClr val="FFFFCC"/>
          </a:solidFill>
          <a:ln w="28575">
            <a:solidFill>
              <a:srgbClr val="FF66FF"/>
            </a:solidFill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20000"/>
              </a:lnSpc>
              <a:spcBef>
                <a:spcPts val="135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句解</a:t>
            </a:r>
            <a:r>
              <a:rPr lang="en-US" altLang="zh-CN" sz="32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eaLnBrk="1" fontAlgn="base" hangingPunct="1">
              <a:lnSpc>
                <a:spcPct val="150000"/>
              </a:lnSpc>
              <a:spcBef>
                <a:spcPts val="135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花草树木知道春天即将归去，都想留住春天的脚步，纷纷争奇斗艳。就连那没有美丽颜色的杨花和榆钱也不甘寂寞，随风起舞，化作漫天飞雪。</a:t>
            </a:r>
          </a:p>
        </p:txBody>
      </p:sp>
    </p:spTree>
    <p:extLst>
      <p:ext uri="{BB962C8B-B14F-4D97-AF65-F5344CB8AC3E}">
        <p14:creationId xmlns:p14="http://schemas.microsoft.com/office/powerpoint/2010/main" val="233808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999656" y="270892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grpSp>
        <p:nvGrpSpPr>
          <p:cNvPr id="21506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21509" name="图片 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主旨归纳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5813" y="1957388"/>
            <a:ext cx="41338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诗人通过“草木”有“知”、惜春争艳的场景描写，反映了自己对春天大好风光的珍惜之情。</a:t>
            </a:r>
            <a:endParaRPr lang="zh-CN" altLang="en-US" sz="28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1776" y="1589089"/>
            <a:ext cx="3240088" cy="364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32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2"/>
          <p:cNvGrpSpPr>
            <a:grpSpLocks/>
          </p:cNvGrpSpPr>
          <p:nvPr/>
        </p:nvGrpSpPr>
        <p:grpSpPr bwMode="auto">
          <a:xfrm>
            <a:off x="1685925" y="152400"/>
            <a:ext cx="2446338" cy="1231900"/>
            <a:chOff x="0" y="0"/>
            <a:chExt cx="3038475" cy="1011238"/>
          </a:xfrm>
        </p:grpSpPr>
        <p:pic>
          <p:nvPicPr>
            <p:cNvPr id="22532" name="图片 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38475" cy="1011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3" name="圆角矩形 2"/>
            <p:cNvSpPr>
              <a:spLocks noChangeArrowheads="1"/>
            </p:cNvSpPr>
            <p:nvPr/>
          </p:nvSpPr>
          <p:spPr bwMode="auto">
            <a:xfrm>
              <a:off x="330200" y="257175"/>
              <a:ext cx="2376488" cy="754063"/>
            </a:xfrm>
            <a:prstGeom prst="roundRect">
              <a:avLst>
                <a:gd name="adj" fmla="val 6394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dashDot"/>
                  <a:round/>
                  <a:headEnd/>
                  <a:tailEnd/>
                </a14:hiddenLine>
              </a:ext>
            </a:extLst>
          </p:spPr>
          <p:txBody>
            <a:bodyPr lIns="91438" tIns="45719" rIns="91438" bIns="45719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3200" b="1" dirty="0">
                  <a:solidFill>
                    <a:srgbClr val="3366FF"/>
                  </a:solidFill>
                  <a:latin typeface="Franklin Gothic Medium" pitchFamily="34" charset="0"/>
                  <a:ea typeface="黑体" pitchFamily="49" charset="-122"/>
                </a:rPr>
                <a:t>重点赏析</a:t>
              </a:r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51039" y="1649414"/>
            <a:ext cx="8326437" cy="3170237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这是一首描绘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暮春景色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的七绝。诗人不写百花稀落、暮春凋零，却写草木留春而呈万紫千红的动人情景：花草树木探得春将归去的消息，便各自施展出浑身解数，吐艳争芳，色彩缤纷，繁花似锦，就连那本来乏色少香的杨花、榆荚也不甘示弱，而化作雪花随风飞舞，加入了留春的行列。</a:t>
            </a:r>
            <a:endParaRPr lang="zh-CN" altLang="en-US" sz="2600" b="1" dirty="0">
              <a:solidFill>
                <a:prstClr val="black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090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66914" y="833438"/>
            <a:ext cx="8326437" cy="42100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fontAlgn="base" hangingPunct="1">
              <a:lnSpc>
                <a:spcPts val="3500"/>
              </a:lnSpc>
              <a:spcBef>
                <a:spcPts val="600"/>
              </a:spcBef>
              <a:spcAft>
                <a:spcPct val="0"/>
              </a:spcAft>
            </a:pP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诗人体物入微，发前人未得之秘，反一般诗人晚春迟暮之感，摹花草灿烂之情状，展晚春满目之风采。寥寥几笔，便给人以满眼风光、耳目一新的印象。</a:t>
            </a:r>
            <a:endParaRPr lang="en-US" altLang="zh-CN" sz="2600" b="1" dirty="0">
              <a:solidFill>
                <a:prstClr val="black"/>
              </a:solidFill>
              <a:latin typeface="黑体" pitchFamily="49" charset="-122"/>
              <a:ea typeface="黑体" pitchFamily="49" charset="-122"/>
            </a:endParaRPr>
          </a:p>
          <a:p>
            <a:pPr eaLnBrk="1" fontAlgn="base" hangingPunct="1">
              <a:lnSpc>
                <a:spcPts val="3500"/>
              </a:lnSpc>
              <a:spcBef>
                <a:spcPts val="600"/>
              </a:spcBef>
              <a:spcAft>
                <a:spcPct val="0"/>
              </a:spcAft>
            </a:pPr>
            <a:r>
              <a:rPr lang="en-US" altLang="zh-CN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这首诗平中翻新，颇富奇趣，还在于诗中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拟人化手法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的奇妙运用，糅人与花于一体。“草木”本属无情物，竟然能“知”能“解”还能“斗”，而且还有“才思”高下有无之分。</a:t>
            </a:r>
            <a:r>
              <a:rPr lang="zh-CN" altLang="en-US" sz="26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想象</a:t>
            </a:r>
            <a:r>
              <a:rPr lang="zh-CN" altLang="en-US" sz="26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之奇，实为诗中所罕见。末二句尤其耐人咀嚼，读者大可根据自己的生活体验进行毫无羁绊的大胆想象，使人思之无穷，味之不尽。 </a:t>
            </a:r>
          </a:p>
        </p:txBody>
      </p:sp>
    </p:spTree>
    <p:extLst>
      <p:ext uri="{BB962C8B-B14F-4D97-AF65-F5344CB8AC3E}">
        <p14:creationId xmlns:p14="http://schemas.microsoft.com/office/powerpoint/2010/main" val="971015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997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637</Words>
  <Application>Microsoft Office PowerPoint</Application>
  <PresentationFormat>宽屏</PresentationFormat>
  <Paragraphs>45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Meiryo</vt:lpstr>
      <vt:lpstr>黑体</vt:lpstr>
      <vt:lpstr>楷体_GB2312</vt:lpstr>
      <vt:lpstr>宋体</vt:lpstr>
      <vt:lpstr>微软雅黑</vt:lpstr>
      <vt:lpstr>Arial</vt:lpstr>
      <vt:lpstr>Calibri</vt:lpstr>
      <vt:lpstr>Calibri Light</vt:lpstr>
      <vt:lpstr>Franklin Gothic Medium</vt:lpstr>
      <vt:lpstr>Times New Roman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2018-10-09T00:46:20Z</dcterms:created>
  <dcterms:modified xsi:type="dcterms:W3CDTF">2021-12-15T02:48:17Z</dcterms:modified>
</cp:coreProperties>
</file>