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0" r:id="rId2"/>
  </p:sldMasterIdLst>
  <p:notesMasterIdLst>
    <p:notesMasterId r:id="rId1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733CC-CE29-4794-B45B-FCE9BD29B240}" type="datetimeFigureOut">
              <a:rPr lang="zh-CN" altLang="en-US" smtClean="0"/>
              <a:t>2021/12/14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78AC3-BD45-4EB1-9713-A3AAA30ED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218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78AC3-BD45-4EB1-9713-A3AAA30ED17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330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6568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36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7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56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65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533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30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798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951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565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030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34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8125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548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7595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14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08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026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6561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08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320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60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1524000" y="764704"/>
            <a:ext cx="9144000" cy="2012950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/>
          <a:p>
            <a:pPr algn="ctr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逢入京使</a:t>
            </a:r>
            <a:endParaRPr lang="en-US" altLang="zh-CN" sz="5400" b="1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岑 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298" y="2420888"/>
            <a:ext cx="5565404" cy="371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5484509" y="6262069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601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2"/>
          <p:cNvGrpSpPr>
            <a:grpSpLocks/>
          </p:cNvGrpSpPr>
          <p:nvPr/>
        </p:nvGrpSpPr>
        <p:grpSpPr bwMode="auto">
          <a:xfrm>
            <a:off x="1685925" y="152400"/>
            <a:ext cx="2446338" cy="1231900"/>
            <a:chOff x="0" y="0"/>
            <a:chExt cx="3038475" cy="1011238"/>
          </a:xfrm>
        </p:grpSpPr>
        <p:pic>
          <p:nvPicPr>
            <p:cNvPr id="11269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作者简介</a:t>
              </a: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868489" y="1627189"/>
            <a:ext cx="6302375" cy="33242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base">
              <a:lnSpc>
                <a:spcPts val="42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黑体"/>
                <a:ea typeface="黑体"/>
              </a:rPr>
              <a:t>岑参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（约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715—769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），河南南阳人，唐代著名边塞诗人。擅长七言歌行，作品风格气势豪迈，情辞慷慨，语言变化自如。其诗与高适齐名，并称</a:t>
            </a:r>
            <a:r>
              <a:rPr lang="zh-CN" altLang="en-US" sz="2700" b="1" u="sng" dirty="0">
                <a:solidFill>
                  <a:srgbClr val="0000FF"/>
                </a:solidFill>
                <a:latin typeface="黑体"/>
                <a:ea typeface="黑体"/>
              </a:rPr>
              <a:t>“高岑”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。代表作品有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《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白雪歌送武判官归京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》《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逢入京使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》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等。</a:t>
            </a:r>
            <a:endParaRPr lang="zh-CN" altLang="en-US" sz="2700" b="1" dirty="0">
              <a:solidFill>
                <a:srgbClr val="FF0000"/>
              </a:solidFill>
              <a:latin typeface="黑体"/>
              <a:ea typeface="黑体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1489" y="1924050"/>
            <a:ext cx="2409825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279576" y="580526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62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2"/>
          <p:cNvGrpSpPr>
            <a:grpSpLocks/>
          </p:cNvGrpSpPr>
          <p:nvPr/>
        </p:nvGrpSpPr>
        <p:grpSpPr bwMode="auto">
          <a:xfrm>
            <a:off x="1685925" y="152400"/>
            <a:ext cx="2446338" cy="1231900"/>
            <a:chOff x="0" y="0"/>
            <a:chExt cx="3038475" cy="1011238"/>
          </a:xfrm>
        </p:grpSpPr>
        <p:pic>
          <p:nvPicPr>
            <p:cNvPr id="12298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诗句解读</a:t>
              </a:r>
            </a:p>
          </p:txBody>
        </p:sp>
      </p:grp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3481389" y="590551"/>
            <a:ext cx="5621337" cy="41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逢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入京使</a:t>
            </a:r>
          </a:p>
          <a:p>
            <a:pPr algn="ctr" eaLnBrk="1" fontAlgn="base" hangingPunct="1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岑 参</a:t>
            </a:r>
            <a:endParaRPr lang="en-US" altLang="zh-CN" sz="28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故 园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东 望 路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漫 漫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，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双 袖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龙 钟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泪 不 干。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马 上 相 逢 无 纸 笔，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凭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君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传 语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报 平 安。</a:t>
            </a:r>
          </a:p>
        </p:txBody>
      </p:sp>
      <p:sp>
        <p:nvSpPr>
          <p:cNvPr id="6" name="线形标注 2 5"/>
          <p:cNvSpPr/>
          <p:nvPr/>
        </p:nvSpPr>
        <p:spPr>
          <a:xfrm>
            <a:off x="7615238" y="303213"/>
            <a:ext cx="1860550" cy="1047750"/>
          </a:xfrm>
          <a:prstGeom prst="borderCallout2">
            <a:avLst>
              <a:gd name="adj1" fmla="val 51522"/>
              <a:gd name="adj2" fmla="val -2326"/>
              <a:gd name="adj3" fmla="val 52433"/>
              <a:gd name="adj4" fmla="val -21913"/>
              <a:gd name="adj5" fmla="val 59570"/>
              <a:gd name="adj6" fmla="val -33372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回京城长安的使者。</a:t>
            </a:r>
          </a:p>
        </p:txBody>
      </p:sp>
      <p:sp>
        <p:nvSpPr>
          <p:cNvPr id="7" name="线形标注 2 6"/>
          <p:cNvSpPr/>
          <p:nvPr/>
        </p:nvSpPr>
        <p:spPr>
          <a:xfrm>
            <a:off x="8005764" y="3675064"/>
            <a:ext cx="2543175" cy="884237"/>
          </a:xfrm>
          <a:prstGeom prst="borderCallout2">
            <a:avLst>
              <a:gd name="adj1" fmla="val 55316"/>
              <a:gd name="adj2" fmla="val -1038"/>
              <a:gd name="adj3" fmla="val 75635"/>
              <a:gd name="adj4" fmla="val -22236"/>
              <a:gd name="adj5" fmla="val 38601"/>
              <a:gd name="adj6" fmla="val -73955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泪流纵横的样子。</a:t>
            </a:r>
          </a:p>
        </p:txBody>
      </p:sp>
      <p:sp>
        <p:nvSpPr>
          <p:cNvPr id="8" name="线形标注 2 7"/>
          <p:cNvSpPr/>
          <p:nvPr/>
        </p:nvSpPr>
        <p:spPr>
          <a:xfrm>
            <a:off x="1995488" y="1655764"/>
            <a:ext cx="2336800" cy="1131887"/>
          </a:xfrm>
          <a:prstGeom prst="borderCallout2">
            <a:avLst>
              <a:gd name="adj1" fmla="val 49730"/>
              <a:gd name="adj2" fmla="val 100866"/>
              <a:gd name="adj3" fmla="val 47293"/>
              <a:gd name="adj4" fmla="val 108925"/>
              <a:gd name="adj5" fmla="val 100475"/>
              <a:gd name="adj6" fmla="val 129040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指长安和自己在长安的家园。</a:t>
            </a:r>
          </a:p>
        </p:txBody>
      </p:sp>
      <p:sp>
        <p:nvSpPr>
          <p:cNvPr id="9" name="线形标注 2 8"/>
          <p:cNvSpPr/>
          <p:nvPr/>
        </p:nvSpPr>
        <p:spPr>
          <a:xfrm>
            <a:off x="7870825" y="2198689"/>
            <a:ext cx="2463800" cy="752475"/>
          </a:xfrm>
          <a:prstGeom prst="borderCallout2">
            <a:avLst>
              <a:gd name="adj1" fmla="val 47193"/>
              <a:gd name="adj2" fmla="val -1016"/>
              <a:gd name="adj3" fmla="val 58524"/>
              <a:gd name="adj4" fmla="val -14639"/>
              <a:gd name="adj5" fmla="val 88381"/>
              <a:gd name="adj6" fmla="val -25030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路途遥远的样子。</a:t>
            </a:r>
          </a:p>
        </p:txBody>
      </p:sp>
      <p:sp>
        <p:nvSpPr>
          <p:cNvPr id="10" name="线形标注 2 9"/>
          <p:cNvSpPr/>
          <p:nvPr/>
        </p:nvSpPr>
        <p:spPr>
          <a:xfrm>
            <a:off x="1951039" y="5008564"/>
            <a:ext cx="1914525" cy="769937"/>
          </a:xfrm>
          <a:prstGeom prst="borderCallout2">
            <a:avLst>
              <a:gd name="adj1" fmla="val 43689"/>
              <a:gd name="adj2" fmla="val 100911"/>
              <a:gd name="adj3" fmla="val 68014"/>
              <a:gd name="adj4" fmla="val 118554"/>
              <a:gd name="adj5" fmla="val 60069"/>
              <a:gd name="adj6" fmla="val 140127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请求，烦劳。</a:t>
            </a:r>
          </a:p>
        </p:txBody>
      </p:sp>
      <p:sp>
        <p:nvSpPr>
          <p:cNvPr id="11" name="线形标注 2 10"/>
          <p:cNvSpPr/>
          <p:nvPr/>
        </p:nvSpPr>
        <p:spPr>
          <a:xfrm>
            <a:off x="8353425" y="5276850"/>
            <a:ext cx="1320800" cy="769938"/>
          </a:xfrm>
          <a:prstGeom prst="borderCallout2">
            <a:avLst>
              <a:gd name="adj1" fmla="val 35428"/>
              <a:gd name="adj2" fmla="val 911"/>
              <a:gd name="adj3" fmla="val 103784"/>
              <a:gd name="adj4" fmla="val -64651"/>
              <a:gd name="adj5" fmla="val 66929"/>
              <a:gd name="adj6" fmla="val -163919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捎口信。</a:t>
            </a:r>
          </a:p>
        </p:txBody>
      </p:sp>
    </p:spTree>
    <p:extLst>
      <p:ext uri="{BB962C8B-B14F-4D97-AF65-F5344CB8AC3E}">
        <p14:creationId xmlns:p14="http://schemas.microsoft.com/office/powerpoint/2010/main" val="306055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>
            <a:spLocks noChangeArrowheads="1"/>
          </p:cNvSpPr>
          <p:nvPr/>
        </p:nvSpPr>
        <p:spPr bwMode="auto">
          <a:xfrm>
            <a:off x="2232026" y="1060451"/>
            <a:ext cx="7870825" cy="34258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FF"/>
            </a:solidFill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ts val="135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句解</a:t>
            </a: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eaLnBrk="1" fontAlgn="base" hangingPunct="1">
              <a:lnSpc>
                <a:spcPct val="120000"/>
              </a:lnSpc>
              <a:spcBef>
                <a:spcPts val="135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离开长安已好多天了，回头东望，只觉长路漫漫，尘烟蔽天。思念远方的亲人，禁不住泪水潸然而下，擦拭的双袖全都湿透了。骑在马上与回京办事的驿使相遇，一时没有纸笔，无法写信。托您给家中捎个口信，就说我一切安好。</a:t>
            </a:r>
          </a:p>
        </p:txBody>
      </p:sp>
    </p:spTree>
    <p:extLst>
      <p:ext uri="{BB962C8B-B14F-4D97-AF65-F5344CB8AC3E}">
        <p14:creationId xmlns:p14="http://schemas.microsoft.com/office/powerpoint/2010/main" val="427718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2"/>
          <p:cNvGrpSpPr>
            <a:grpSpLocks/>
          </p:cNvGrpSpPr>
          <p:nvPr/>
        </p:nvGrpSpPr>
        <p:grpSpPr bwMode="auto">
          <a:xfrm>
            <a:off x="1685925" y="152400"/>
            <a:ext cx="2446338" cy="1231900"/>
            <a:chOff x="0" y="0"/>
            <a:chExt cx="3038475" cy="1011238"/>
          </a:xfrm>
        </p:grpSpPr>
        <p:pic>
          <p:nvPicPr>
            <p:cNvPr id="14341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主旨归纳</a:t>
              </a: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51476" y="1471614"/>
            <a:ext cx="48990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这首诗描写了诗人远涉边塞，逢回京使者，托带平安口信安慰家人的典型场面，表达了浓烈的思乡之情，同时又蕴含着渴望功名之情。</a:t>
            </a:r>
            <a:endParaRPr lang="zh-CN" altLang="en-US" sz="28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41285">
            <a:off x="2477176" y="1655255"/>
            <a:ext cx="2276513" cy="3983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6883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2"/>
          <p:cNvGrpSpPr>
            <a:grpSpLocks/>
          </p:cNvGrpSpPr>
          <p:nvPr/>
        </p:nvGrpSpPr>
        <p:grpSpPr bwMode="auto">
          <a:xfrm>
            <a:off x="1685925" y="152400"/>
            <a:ext cx="2446338" cy="1231900"/>
            <a:chOff x="0" y="0"/>
            <a:chExt cx="3038475" cy="1011238"/>
          </a:xfrm>
        </p:grpSpPr>
        <p:pic>
          <p:nvPicPr>
            <p:cNvPr id="15364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5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重点赏析</a:t>
              </a: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51039" y="1511300"/>
            <a:ext cx="8326437" cy="3683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本诗的前两句说：东望我的故乡，道路遥远望不到头，两袖都被泪水沾湿了。诗人已离开长安好多天了，长路漫漫，思念亲人、故园的心情也越来越强烈。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“龙钟”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“泪不干”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形象地描绘了诗人无限眷念的深情神态。诗的后两句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正面写相逢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的场景：走马相逢，没有纸笔，顾不上写信了，就请您给我捎个口信回家报平安吧。这两句完全是行者匆匆的口气。</a:t>
            </a:r>
            <a:endParaRPr lang="zh-CN" altLang="en-US" sz="26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339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54225" y="1466851"/>
            <a:ext cx="8326438" cy="27860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岑参此行是抱着“功名只向马上取”的雄心，此时，心情是复杂的。诗句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既表达了他对帝京、故园相思眷恋的柔情，也表现了诗人开阔豪迈的胸襟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，韵味淳厚隽永。</a:t>
            </a:r>
            <a:endParaRPr lang="en-US" altLang="zh-CN" sz="26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eaLnBrk="1" fontAlgn="base" hangingPunct="1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zh-CN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这首诗不假雕琢，脱口而成，感情真挚，在平易中显出丰富的诗韵，深入人心、脍炙人口。 </a:t>
            </a:r>
          </a:p>
        </p:txBody>
      </p:sp>
    </p:spTree>
    <p:extLst>
      <p:ext uri="{BB962C8B-B14F-4D97-AF65-F5344CB8AC3E}">
        <p14:creationId xmlns:p14="http://schemas.microsoft.com/office/powerpoint/2010/main" val="365654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5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520</Words>
  <Application>Microsoft Office PowerPoint</Application>
  <PresentationFormat>宽屏</PresentationFormat>
  <Paragraphs>35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Meiryo</vt:lpstr>
      <vt:lpstr>黑体</vt:lpstr>
      <vt:lpstr>楷体_GB2312</vt:lpstr>
      <vt:lpstr>宋体</vt:lpstr>
      <vt:lpstr>微软雅黑</vt:lpstr>
      <vt:lpstr>Arial</vt:lpstr>
      <vt:lpstr>Calibri</vt:lpstr>
      <vt:lpstr>Calibri Light</vt:lpstr>
      <vt:lpstr>Franklin Gothic Medium</vt:lpstr>
      <vt:lpstr>Times New Roman</vt:lpstr>
      <vt:lpstr>第一PPT模板网-WWW.1PPT.COM​​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2018-10-09T00:37:03Z</dcterms:created>
  <dcterms:modified xsi:type="dcterms:W3CDTF">2021-12-14T12:16:09Z</dcterms:modified>
</cp:coreProperties>
</file>