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7"/>
  </p:notesMasterIdLst>
  <p:sldIdLst>
    <p:sldId id="302" r:id="rId3"/>
    <p:sldId id="303" r:id="rId4"/>
    <p:sldId id="304" r:id="rId5"/>
    <p:sldId id="305" r:id="rId6"/>
    <p:sldId id="306" r:id="rId7"/>
    <p:sldId id="307" r:id="rId8"/>
    <p:sldId id="308" r:id="rId9"/>
    <p:sldId id="309" r:id="rId10"/>
    <p:sldId id="310" r:id="rId11"/>
    <p:sldId id="311" r:id="rId12"/>
    <p:sldId id="312" r:id="rId13"/>
    <p:sldId id="313" r:id="rId14"/>
    <p:sldId id="314" r:id="rId15"/>
    <p:sldId id="315" r:id="rId16"/>
    <p:sldId id="316" r:id="rId17"/>
    <p:sldId id="317" r:id="rId18"/>
    <p:sldId id="318" r:id="rId19"/>
    <p:sldId id="319" r:id="rId20"/>
    <p:sldId id="320" r:id="rId21"/>
    <p:sldId id="321" r:id="rId22"/>
    <p:sldId id="322" r:id="rId23"/>
    <p:sldId id="323" r:id="rId24"/>
    <p:sldId id="325" r:id="rId25"/>
    <p:sldId id="326" r:id="rId26"/>
  </p:sldIdLst>
  <p:sldSz cx="12192000" cy="6858000"/>
  <p:notesSz cx="6858000" cy="9144000"/>
  <p:defaultTextStyle>
    <a:defPPr>
      <a:defRPr lang="zh-CN"/>
    </a:defPPr>
    <a:lvl1pPr algn="l" rtl="0" eaLnBrk="0" fontAlgn="base" hangingPunct="0">
      <a:spcBef>
        <a:spcPct val="0"/>
      </a:spcBef>
      <a:spcAft>
        <a:spcPct val="0"/>
      </a:spcAft>
      <a:defRPr sz="4800"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sz="4800"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sz="4800"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sz="4800"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sz="4800" kern="1200">
        <a:solidFill>
          <a:schemeClr val="tx1"/>
        </a:solidFill>
        <a:latin typeface="Calibri" pitchFamily="34" charset="0"/>
        <a:ea typeface="宋体" pitchFamily="2" charset="-122"/>
        <a:cs typeface="+mn-cs"/>
      </a:defRPr>
    </a:lvl5pPr>
    <a:lvl6pPr marL="2286000" algn="l" defTabSz="914400" rtl="0" eaLnBrk="1" latinLnBrk="0" hangingPunct="1">
      <a:defRPr sz="4800" kern="1200">
        <a:solidFill>
          <a:schemeClr val="tx1"/>
        </a:solidFill>
        <a:latin typeface="Calibri" pitchFamily="34" charset="0"/>
        <a:ea typeface="宋体" pitchFamily="2" charset="-122"/>
        <a:cs typeface="+mn-cs"/>
      </a:defRPr>
    </a:lvl6pPr>
    <a:lvl7pPr marL="2743200" algn="l" defTabSz="914400" rtl="0" eaLnBrk="1" latinLnBrk="0" hangingPunct="1">
      <a:defRPr sz="4800" kern="1200">
        <a:solidFill>
          <a:schemeClr val="tx1"/>
        </a:solidFill>
        <a:latin typeface="Calibri" pitchFamily="34" charset="0"/>
        <a:ea typeface="宋体" pitchFamily="2" charset="-122"/>
        <a:cs typeface="+mn-cs"/>
      </a:defRPr>
    </a:lvl7pPr>
    <a:lvl8pPr marL="3200400" algn="l" defTabSz="914400" rtl="0" eaLnBrk="1" latinLnBrk="0" hangingPunct="1">
      <a:defRPr sz="4800" kern="1200">
        <a:solidFill>
          <a:schemeClr val="tx1"/>
        </a:solidFill>
        <a:latin typeface="Calibri" pitchFamily="34" charset="0"/>
        <a:ea typeface="宋体" pitchFamily="2" charset="-122"/>
        <a:cs typeface="+mn-cs"/>
      </a:defRPr>
    </a:lvl8pPr>
    <a:lvl9pPr marL="3657600" algn="l" defTabSz="914400" rtl="0" eaLnBrk="1" latinLnBrk="0" hangingPunct="1">
      <a:defRPr sz="4800"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6" autoAdjust="0"/>
    <p:restoredTop sz="96314" autoAdjust="0"/>
  </p:normalViewPr>
  <p:slideViewPr>
    <p:cSldViewPr>
      <p:cViewPr varScale="1">
        <p:scale>
          <a:sx n="108" d="100"/>
          <a:sy n="108" d="100"/>
        </p:scale>
        <p:origin x="702"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320DF8AC-A8A2-4670-81CF-914CD0371870}" type="datetimeFigureOut">
              <a:rPr lang="zh-CN" altLang="en-US"/>
              <a:pPr>
                <a:defRPr/>
              </a:pPr>
              <a:t>2021/12/14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04532B05-FF2B-4FE7-A006-4A8F3A6A8100}" type="slidenum">
              <a:rPr lang="zh-CN" altLang="en-US"/>
              <a:pPr>
                <a:defRPr/>
              </a:pPr>
              <a:t>‹#›</a:t>
            </a:fld>
            <a:endParaRPr lang="zh-CN" altLang="en-US"/>
          </a:p>
        </p:txBody>
      </p:sp>
    </p:spTree>
    <p:extLst>
      <p:ext uri="{BB962C8B-B14F-4D97-AF65-F5344CB8AC3E}">
        <p14:creationId xmlns:p14="http://schemas.microsoft.com/office/powerpoint/2010/main" val="35654376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04532B05-FF2B-4FE7-A006-4A8F3A6A8100}" type="slidenum">
              <a:rPr lang="zh-CN" altLang="en-US" smtClean="0"/>
              <a:pPr>
                <a:defRPr/>
              </a:pPr>
              <a:t>12</a:t>
            </a:fld>
            <a:endParaRPr lang="zh-CN" altLang="en-US"/>
          </a:p>
        </p:txBody>
      </p:sp>
    </p:spTree>
    <p:extLst>
      <p:ext uri="{BB962C8B-B14F-4D97-AF65-F5344CB8AC3E}">
        <p14:creationId xmlns:p14="http://schemas.microsoft.com/office/powerpoint/2010/main" val="4105063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69444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5407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593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49629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61569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8609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27753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8153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6156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1501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6262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3546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0057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47921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2021/12/14</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31374459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package" Target="../embeddings/Microsoft_Word___1.docx"/></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4.vml"/><Relationship Id="rId5" Type="http://schemas.openxmlformats.org/officeDocument/2006/relationships/image" Target="../media/image6.emf"/><Relationship Id="rId4" Type="http://schemas.openxmlformats.org/officeDocument/2006/relationships/package" Target="../embeddings/Microsoft_Word___4.docx"/></Relationships>
</file>

<file path=ppt/slides/_rels/slide2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4.emf"/><Relationship Id="rId4" Type="http://schemas.openxmlformats.org/officeDocument/2006/relationships/package" Target="../embeddings/Microsoft_Word___2.docx"/></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5.emf"/><Relationship Id="rId4" Type="http://schemas.openxmlformats.org/officeDocument/2006/relationships/package" Target="../embeddings/Microsoft_Word___3.docx"/></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0" name="图片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048375" y="3390900"/>
            <a:ext cx="9525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1524000" y="2060848"/>
            <a:ext cx="9144000" cy="1200329"/>
          </a:xfrm>
          <a:prstGeom prst="rect">
            <a:avLst/>
          </a:prstGeom>
        </p:spPr>
        <p:txBody>
          <a:bodyPr wrap="square">
            <a:spAutoFit/>
          </a:bodyPr>
          <a:lstStyle/>
          <a:p>
            <a:pPr algn="ctr">
              <a:lnSpc>
                <a:spcPct val="150000"/>
              </a:lnSpc>
              <a:defRPr/>
            </a:pPr>
            <a:r>
              <a:rPr lang="zh-CN" altLang="en-US" b="1" kern="100" dirty="0">
                <a:ea typeface="微软雅黑" panose="020B0503020204020204" pitchFamily="34" charset="-122"/>
                <a:cs typeface="Times New Roman" panose="02020603050405020304" pitchFamily="18" charset="0"/>
              </a:rPr>
              <a:t>写作    抓住细节</a:t>
            </a:r>
          </a:p>
        </p:txBody>
      </p:sp>
      <p:sp>
        <p:nvSpPr>
          <p:cNvPr id="4" name="矩形 3"/>
          <p:cNvSpPr/>
          <p:nvPr/>
        </p:nvSpPr>
        <p:spPr>
          <a:xfrm>
            <a:off x="1524000" y="4941169"/>
            <a:ext cx="9144000" cy="498598"/>
          </a:xfrm>
          <a:prstGeom prst="rect">
            <a:avLst/>
          </a:prstGeom>
        </p:spPr>
        <p:txBody>
          <a:bodyPr wrap="square">
            <a:spAutoFit/>
          </a:bodyPr>
          <a:lstStyle/>
          <a:p>
            <a:pPr marL="342900" indent="-342900" algn="ctr">
              <a:lnSpc>
                <a:spcPct val="110000"/>
              </a:lnSpc>
            </a:pPr>
            <a:r>
              <a:rPr lang="zh-CN" altLang="en-US" sz="2400" kern="0" dirty="0">
                <a:solidFill>
                  <a:srgbClr val="000000"/>
                </a:solidFill>
                <a:latin typeface="微软雅黑" panose="020B0503020204020204" pitchFamily="34" charset="-122"/>
                <a:ea typeface="微软雅黑" panose="020B0503020204020204" pitchFamily="34" charset="-122"/>
              </a:rPr>
              <a:t>优品</a:t>
            </a:r>
            <a:r>
              <a:rPr lang="en-US" altLang="zh-CN" sz="2400" kern="0" dirty="0">
                <a:solidFill>
                  <a:srgbClr val="000000"/>
                </a:solidFill>
                <a:latin typeface="微软雅黑" panose="020B0503020204020204" pitchFamily="34" charset="-122"/>
                <a:ea typeface="微软雅黑" panose="020B0503020204020204" pitchFamily="34" charset="-122"/>
              </a:rPr>
              <a:t>PPT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775520" y="1340768"/>
            <a:ext cx="8424936"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609600" algn="just">
              <a:lnSpc>
                <a:spcPct val="150000"/>
              </a:lnSpc>
            </a:pPr>
            <a:r>
              <a:rPr lang="zh-CN" altLang="zh-CN" sz="2400" dirty="0">
                <a:solidFill>
                  <a:srgbClr val="000000"/>
                </a:solidFill>
                <a:latin typeface="宋体" pitchFamily="2" charset="-122"/>
                <a:ea typeface="微软雅黑" pitchFamily="34" charset="-122"/>
                <a:cs typeface="Times New Roman" pitchFamily="18" charset="0"/>
              </a:rPr>
              <a:t>（</a:t>
            </a:r>
            <a:r>
              <a:rPr lang="en-US" altLang="zh-CN" sz="2400" dirty="0">
                <a:solidFill>
                  <a:srgbClr val="000000"/>
                </a:solidFill>
                <a:latin typeface="宋体" pitchFamily="2" charset="-122"/>
                <a:ea typeface="微软雅黑" pitchFamily="34" charset="-122"/>
                <a:cs typeface="Times New Roman" pitchFamily="18" charset="0"/>
              </a:rPr>
              <a:t>2</a:t>
            </a:r>
            <a:r>
              <a:rPr lang="zh-CN" altLang="zh-CN" sz="2400" dirty="0">
                <a:solidFill>
                  <a:srgbClr val="000000"/>
                </a:solidFill>
                <a:latin typeface="宋体" pitchFamily="2" charset="-122"/>
                <a:ea typeface="微软雅黑" pitchFamily="34" charset="-122"/>
                <a:cs typeface="Times New Roman" pitchFamily="18" charset="0"/>
              </a:rPr>
              <a:t>）个性动作显细节。富有个性的动作描写也是细节描写的主要方法。如鲁迅的《从百草园到三味书屋》中写寿镜吾先生读书入神时的动作：“</a:t>
            </a:r>
            <a:r>
              <a:rPr lang="zh-CN" altLang="zh-CN" sz="2400" dirty="0">
                <a:ea typeface="微软雅黑" pitchFamily="34" charset="-122"/>
                <a:cs typeface="Times New Roman" pitchFamily="18" charset="0"/>
              </a:rPr>
              <a:t>我疑心这是极好的文章，因为读到这里，他总是微笑起来，而且将头仰起，摇着，向后拗过去，拗过去。</a:t>
            </a:r>
            <a:r>
              <a:rPr lang="zh-CN" altLang="zh-CN" sz="2400" dirty="0">
                <a:solidFill>
                  <a:srgbClr val="000000"/>
                </a:solidFill>
                <a:latin typeface="宋体" pitchFamily="2" charset="-122"/>
                <a:ea typeface="微软雅黑" pitchFamily="34" charset="-122"/>
                <a:cs typeface="Times New Roman" pitchFamily="18" charset="0"/>
              </a:rPr>
              <a:t>”寥寥几笔，一个可爱的“宿儒”形象跃然纸上。</a:t>
            </a:r>
            <a:endParaRPr lang="zh-CN" altLang="zh-CN" sz="1000" dirty="0">
              <a:ea typeface="微软雅黑" pitchFamily="34"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1631504" y="1340768"/>
            <a:ext cx="8856984" cy="3970318"/>
          </a:xfrm>
          <a:prstGeom prst="rect">
            <a:avLst/>
          </a:prstGeom>
        </p:spPr>
        <p:txBody>
          <a:bodyPr wrap="square">
            <a:spAutoFit/>
          </a:bodyPr>
          <a:lstStyle/>
          <a:p>
            <a:pPr indent="609600" algn="just">
              <a:lnSpc>
                <a:spcPct val="150000"/>
              </a:lnSpc>
              <a:spcAft>
                <a:spcPts val="0"/>
              </a:spcAft>
              <a:defRPr/>
            </a:pPr>
            <a:r>
              <a:rPr lang="zh-CN" altLang="zh-CN" sz="2400" kern="100" dirty="0">
                <a:solidFill>
                  <a:srgbClr val="000000"/>
                </a:solidFill>
                <a:latin typeface="宋体" panose="02010600030101010101" pitchFamily="2" charset="-122"/>
                <a:ea typeface="微软雅黑" panose="020B0503020204020204" pitchFamily="34" charset="-122"/>
                <a:cs typeface="Times New Roman" panose="02020603050405020304" pitchFamily="18" charset="0"/>
              </a:rPr>
              <a:t>（</a:t>
            </a:r>
            <a:r>
              <a:rPr lang="en-US" altLang="zh-CN" sz="2400" kern="100" dirty="0">
                <a:solidFill>
                  <a:srgbClr val="000000"/>
                </a:solidFill>
                <a:latin typeface="宋体" panose="02010600030101010101" pitchFamily="2" charset="-122"/>
                <a:ea typeface="微软雅黑" panose="020B0503020204020204" pitchFamily="34" charset="-122"/>
                <a:cs typeface="Times New Roman" panose="02020603050405020304" pitchFamily="18" charset="0"/>
              </a:rPr>
              <a:t>3</a:t>
            </a:r>
            <a:r>
              <a:rPr lang="zh-CN" altLang="zh-CN" sz="2400" kern="100" dirty="0">
                <a:solidFill>
                  <a:srgbClr val="000000"/>
                </a:solidFill>
                <a:latin typeface="宋体" panose="02010600030101010101" pitchFamily="2" charset="-122"/>
                <a:ea typeface="微软雅黑" panose="020B0503020204020204" pitchFamily="34" charset="-122"/>
                <a:cs typeface="Times New Roman" panose="02020603050405020304" pitchFamily="18" charset="0"/>
              </a:rPr>
              <a:t>）特色语言现细节。细节描写还可以重点描述人物具有特色的语言，以其语言细节反映人物性格。如朱自清在《背影》中对他的父亲有这样的描写：“他和我走到车上，将橘子一股脑儿放在我的皮大衣上。于是扑扑身上的泥土，心里很轻松似的，过一会说：‘我走了，到那边来信！’我望着他走出去。他走了几步，回头看见我，说：‘进去吧，里边没人。’</a:t>
            </a:r>
            <a:r>
              <a:rPr lang="zh-CN" altLang="zh-CN" sz="2400" kern="100" dirty="0">
                <a:solidFill>
                  <a:srgbClr val="000000"/>
                </a:solidFill>
                <a:cs typeface="Times New Roman" panose="02020603050405020304" pitchFamily="18" charset="0"/>
              </a:rPr>
              <a:t> </a:t>
            </a:r>
            <a:r>
              <a:rPr lang="zh-CN" altLang="zh-CN" sz="2400" kern="100" dirty="0">
                <a:solidFill>
                  <a:srgbClr val="000000"/>
                </a:solidFill>
                <a:latin typeface="宋体" panose="02010600030101010101" pitchFamily="2" charset="-122"/>
                <a:ea typeface="微软雅黑" panose="020B0503020204020204" pitchFamily="34" charset="-122"/>
                <a:cs typeface="Times New Roman" panose="02020603050405020304" pitchFamily="18" charset="0"/>
              </a:rPr>
              <a:t>”父亲的话语很平常，却渗透了对儿子无微不至的关爱。</a:t>
            </a:r>
            <a:endParaRPr lang="zh-CN" altLang="zh-CN" sz="1050" kern="100" dirty="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847528" y="1484784"/>
            <a:ext cx="8424936"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609600" algn="just">
              <a:lnSpc>
                <a:spcPct val="150000"/>
              </a:lnSpc>
            </a:pPr>
            <a:r>
              <a:rPr lang="zh-CN" altLang="zh-CN" sz="2400" dirty="0">
                <a:solidFill>
                  <a:srgbClr val="000000"/>
                </a:solidFill>
                <a:latin typeface="宋体" pitchFamily="2" charset="-122"/>
                <a:ea typeface="微软雅黑" pitchFamily="34" charset="-122"/>
                <a:cs typeface="Times New Roman" pitchFamily="18" charset="0"/>
              </a:rPr>
              <a:t>（</a:t>
            </a:r>
            <a:r>
              <a:rPr lang="en-US" altLang="zh-CN" sz="2400" dirty="0">
                <a:solidFill>
                  <a:srgbClr val="000000"/>
                </a:solidFill>
                <a:latin typeface="宋体" pitchFamily="2" charset="-122"/>
                <a:ea typeface="微软雅黑" pitchFamily="34" charset="-122"/>
                <a:cs typeface="Times New Roman" pitchFamily="18" charset="0"/>
              </a:rPr>
              <a:t>4</a:t>
            </a:r>
            <a:r>
              <a:rPr lang="zh-CN" altLang="zh-CN" sz="2400" dirty="0">
                <a:solidFill>
                  <a:srgbClr val="000000"/>
                </a:solidFill>
                <a:latin typeface="宋体" pitchFamily="2" charset="-122"/>
                <a:ea typeface="微软雅黑" pitchFamily="34" charset="-122"/>
                <a:cs typeface="Times New Roman" pitchFamily="18" charset="0"/>
              </a:rPr>
              <a:t>）外貌特点刻细节。细致刻画人物外貌神态的细微变化，也能很好地表现人物的性格特点。</a:t>
            </a:r>
            <a:r>
              <a:rPr lang="zh-CN" altLang="zh-CN" sz="2400" dirty="0">
                <a:latin typeface="宋体" pitchFamily="2" charset="-122"/>
                <a:ea typeface="微软雅黑" pitchFamily="34" charset="-122"/>
                <a:cs typeface="Times New Roman" pitchFamily="18" charset="0"/>
              </a:rPr>
              <a:t>如：《台阶》中</a:t>
            </a:r>
            <a:r>
              <a:rPr lang="zh-CN" altLang="zh-CN" sz="2400" dirty="0">
                <a:latin typeface="楷体" pitchFamily="49" charset="-122"/>
                <a:ea typeface="微软雅黑" pitchFamily="34" charset="-122"/>
                <a:cs typeface="Times New Roman" pitchFamily="18" charset="0"/>
              </a:rPr>
              <a:t>“</a:t>
            </a:r>
            <a:r>
              <a:rPr lang="zh-CN" altLang="zh-CN" sz="2400" dirty="0">
                <a:latin typeface="宋体" pitchFamily="2" charset="-122"/>
                <a:ea typeface="微软雅黑" pitchFamily="34" charset="-122"/>
                <a:cs typeface="Times New Roman" pitchFamily="18" charset="0"/>
              </a:rPr>
              <a:t>父亲头发上像是飘了一层细雨，每一根细发都艰难地挑着一颗乃至数颗小水珠，随着父亲踏黄泥的节奏一起一伏。</a:t>
            </a:r>
            <a:r>
              <a:rPr lang="en-US" altLang="zh-CN" sz="2400" dirty="0">
                <a:latin typeface="楷体" pitchFamily="49" charset="-122"/>
                <a:ea typeface="微软雅黑" pitchFamily="34" charset="-122"/>
                <a:cs typeface="Times New Roman" pitchFamily="18" charset="0"/>
              </a:rPr>
              <a:t>”</a:t>
            </a:r>
            <a:r>
              <a:rPr lang="zh-CN" altLang="zh-CN" sz="2400" dirty="0">
                <a:latin typeface="宋体" pitchFamily="2" charset="-122"/>
                <a:ea typeface="微软雅黑" pitchFamily="34" charset="-122"/>
                <a:cs typeface="Times New Roman" pitchFamily="18" charset="0"/>
              </a:rPr>
              <a:t>通过细致描绘父亲的头发，生动形象地突出了父亲的形象。</a:t>
            </a:r>
            <a:endParaRPr lang="zh-CN" altLang="zh-CN" sz="1000" dirty="0">
              <a:ea typeface="微软雅黑" pitchFamily="34"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2640013" y="981076"/>
            <a:ext cx="68580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609600" algn="just">
              <a:lnSpc>
                <a:spcPct val="150000"/>
              </a:lnSpc>
            </a:pPr>
            <a:r>
              <a:rPr lang="zh-CN" altLang="zh-CN" sz="2400">
                <a:solidFill>
                  <a:srgbClr val="000000"/>
                </a:solidFill>
                <a:latin typeface="宋体" pitchFamily="2" charset="-122"/>
                <a:ea typeface="微软雅黑" pitchFamily="34" charset="-122"/>
                <a:cs typeface="Times New Roman" pitchFamily="18" charset="0"/>
              </a:rPr>
              <a:t>（</a:t>
            </a:r>
            <a:r>
              <a:rPr lang="en-US" altLang="zh-CN" sz="2400">
                <a:solidFill>
                  <a:srgbClr val="000000"/>
                </a:solidFill>
                <a:latin typeface="宋体" pitchFamily="2" charset="-122"/>
                <a:ea typeface="微软雅黑" pitchFamily="34" charset="-122"/>
                <a:cs typeface="Times New Roman" pitchFamily="18" charset="0"/>
              </a:rPr>
              <a:t>5</a:t>
            </a:r>
            <a:r>
              <a:rPr lang="zh-CN" altLang="zh-CN" sz="2400">
                <a:solidFill>
                  <a:srgbClr val="000000"/>
                </a:solidFill>
                <a:latin typeface="宋体" pitchFamily="2" charset="-122"/>
                <a:ea typeface="微软雅黑" pitchFamily="34" charset="-122"/>
                <a:cs typeface="Times New Roman" pitchFamily="18" charset="0"/>
              </a:rPr>
              <a:t>）巧借道具写细节。这里所说的道具，不是指“舞台道具”，而是指能烘托渲染气氛、刻画人物性格和精神面貌的细小的景或物。如：“父亲坐在绿荫里，能看见别人家高高的台阶，那里栽着几棵柳树，柳树枝老是摇来摇去，却摇不散父亲那专注的目光。这时，一片片旱烟雾在父亲头上飘来飘去。”</a:t>
            </a:r>
            <a:r>
              <a:rPr lang="zh-CN" altLang="zh-CN" sz="2400">
                <a:latin typeface="宋体" pitchFamily="2" charset="-122"/>
                <a:ea typeface="微软雅黑" pitchFamily="34" charset="-122"/>
                <a:cs typeface="Times New Roman" pitchFamily="18" charset="0"/>
              </a:rPr>
              <a:t>（《台阶》）</a:t>
            </a:r>
            <a:r>
              <a:rPr lang="zh-CN" altLang="zh-CN" sz="2400">
                <a:solidFill>
                  <a:srgbClr val="000000"/>
                </a:solidFill>
                <a:latin typeface="宋体" pitchFamily="2" charset="-122"/>
                <a:ea typeface="微软雅黑" pitchFamily="34" charset="-122"/>
                <a:cs typeface="Times New Roman" pitchFamily="18" charset="0"/>
              </a:rPr>
              <a:t>这里借助周围的“道具”景物来刻画父亲，形神兼备。</a:t>
            </a:r>
            <a:endParaRPr lang="zh-CN" altLang="zh-CN" sz="1000">
              <a:ea typeface="微软雅黑" pitchFamily="34"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2640014" y="1268414"/>
            <a:ext cx="6696075" cy="3659187"/>
          </a:xfrm>
          <a:prstGeom prst="rect">
            <a:avLst/>
          </a:prstGeom>
        </p:spPr>
        <p:txBody>
          <a:bodyPr>
            <a:spAutoFit/>
          </a:bodyPr>
          <a:lstStyle/>
          <a:p>
            <a:pPr indent="609600" algn="just">
              <a:lnSpc>
                <a:spcPct val="150000"/>
              </a:lnSpc>
              <a:spcAft>
                <a:spcPts val="0"/>
              </a:spcAft>
              <a:defRPr/>
            </a:pPr>
            <a:r>
              <a:rPr lang="zh-CN" altLang="zh-CN" sz="2400" kern="0" dirty="0">
                <a:latin typeface="宋体" panose="02010600030101010101" pitchFamily="2" charset="-122"/>
                <a:ea typeface="微软雅黑" panose="020B0503020204020204" pitchFamily="34" charset="-122"/>
                <a:cs typeface="宋体" panose="02010600030101010101" pitchFamily="2" charset="-122"/>
              </a:rPr>
              <a:t>（</a:t>
            </a:r>
            <a:r>
              <a:rPr lang="en-US" altLang="zh-CN" sz="2400" kern="0" dirty="0">
                <a:latin typeface="宋体" panose="02010600030101010101" pitchFamily="2" charset="-122"/>
                <a:ea typeface="微软雅黑" panose="020B0503020204020204" pitchFamily="34" charset="-122"/>
                <a:cs typeface="宋体" panose="02010600030101010101" pitchFamily="2" charset="-122"/>
              </a:rPr>
              <a:t>6</a:t>
            </a:r>
            <a:r>
              <a:rPr lang="zh-CN" altLang="zh-CN" sz="2400" kern="0" dirty="0">
                <a:latin typeface="宋体" panose="02010600030101010101" pitchFamily="2" charset="-122"/>
                <a:ea typeface="微软雅黑" panose="020B0503020204020204" pitchFamily="34" charset="-122"/>
                <a:cs typeface="宋体" panose="02010600030101010101" pitchFamily="2" charset="-122"/>
              </a:rPr>
              <a:t>）妙用修辞绘细节。</a:t>
            </a:r>
            <a:r>
              <a:rPr lang="zh-CN" altLang="zh-CN" sz="2400" kern="100" dirty="0">
                <a:latin typeface="宋体" panose="02010600030101010101" pitchFamily="2" charset="-122"/>
                <a:ea typeface="微软雅黑" panose="020B0503020204020204" pitchFamily="34" charset="-122"/>
                <a:cs typeface="Times New Roman" panose="02020603050405020304" pitchFamily="18" charset="0"/>
              </a:rPr>
              <a:t>描写细节时，要适当运用比喻、拟人、夸张等修辞手法，增强语言的生动性，变抽象为具体，变无形为有形，使细节更生动。例如：“那愁苦的脸就像树皮一样枯干”不仅写活了人物，还反映出了人物苦难的生活，更推动了情节，让读者找到了愁苦的根源。</a:t>
            </a:r>
            <a:endParaRPr lang="zh-CN" altLang="zh-CN" sz="1050" kern="100" dirty="0">
              <a:cs typeface="Times New Roman" panose="02020603050405020304" pitchFamily="18" charset="0"/>
            </a:endParaRPr>
          </a:p>
          <a:p>
            <a:pPr indent="609600" algn="just">
              <a:lnSpc>
                <a:spcPct val="150000"/>
              </a:lnSpc>
              <a:spcAft>
                <a:spcPts val="0"/>
              </a:spcAft>
              <a:defRPr/>
            </a:pPr>
            <a:endParaRPr lang="zh-CN" altLang="zh-CN" sz="1050" kern="100" dirty="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2711451" y="1341439"/>
            <a:ext cx="6607175" cy="3970337"/>
          </a:xfrm>
          <a:prstGeom prst="rect">
            <a:avLst/>
          </a:prstGeom>
        </p:spPr>
        <p:txBody>
          <a:bodyPr>
            <a:spAutoFit/>
          </a:bodyPr>
          <a:lstStyle/>
          <a:p>
            <a:pPr>
              <a:lnSpc>
                <a:spcPct val="150000"/>
              </a:lnSpc>
              <a:defRPr/>
            </a:pPr>
            <a:r>
              <a:rPr lang="en-US" altLang="zh-CN" sz="2400" kern="100" dirty="0">
                <a:solidFill>
                  <a:srgbClr val="000000"/>
                </a:solidFill>
                <a:latin typeface="宋体" panose="02010600030101010101" pitchFamily="2" charset="-122"/>
                <a:ea typeface="微软雅黑" panose="020B0503020204020204" pitchFamily="34" charset="-122"/>
                <a:cs typeface="Times New Roman" panose="02020603050405020304" pitchFamily="18" charset="0"/>
              </a:rPr>
              <a:t>    </a:t>
            </a:r>
            <a:r>
              <a:rPr lang="zh-CN" altLang="zh-CN" sz="2400" kern="100" dirty="0">
                <a:solidFill>
                  <a:srgbClr val="000000"/>
                </a:solidFill>
                <a:latin typeface="宋体" panose="02010600030101010101" pitchFamily="2" charset="-122"/>
                <a:ea typeface="微软雅黑" panose="020B0503020204020204" pitchFamily="34" charset="-122"/>
                <a:cs typeface="Times New Roman" panose="02020603050405020304" pitchFamily="18" charset="0"/>
              </a:rPr>
              <a:t>当然</a:t>
            </a:r>
            <a:r>
              <a:rPr lang="zh-CN" altLang="zh-CN" sz="2400" kern="1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运用细节描写还应注意以下几点：一要真实，要符合生活实际，细节要准确可信，经得起推敲；二要有选择，细节要为表现中心服务，要服从人物刻画的需要，巧妙安排，切忌繁琐的自然主义的描写；三要新颖，切忌一般化。另外，为了强调某一细节的重要作用，可对此进行反复多次的描写。</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2711624" y="908721"/>
            <a:ext cx="6966520" cy="4524315"/>
          </a:xfrm>
          <a:prstGeom prst="rect">
            <a:avLst/>
          </a:prstGeom>
        </p:spPr>
        <p:txBody>
          <a:bodyPr>
            <a:spAutoFit/>
          </a:bodyPr>
          <a:lstStyle/>
          <a:p>
            <a:pPr algn="just">
              <a:lnSpc>
                <a:spcPct val="150000"/>
              </a:lnSpc>
              <a:spcAft>
                <a:spcPts val="0"/>
              </a:spcAft>
              <a:defRPr/>
            </a:pPr>
            <a:r>
              <a:rPr lang="zh-CN" altLang="zh-CN" sz="2400" b="1" kern="100" dirty="0">
                <a:highlight>
                  <a:srgbClr val="FFFF00"/>
                </a:highlight>
                <a:latin typeface="宋体" panose="02010600030101010101" pitchFamily="2" charset="-122"/>
                <a:ea typeface="微软雅黑" panose="020B0503020204020204" pitchFamily="34" charset="-122"/>
                <a:cs typeface="Times New Roman" panose="02020603050405020304" pitchFamily="18" charset="0"/>
              </a:rPr>
              <a:t>三、例文引路</a:t>
            </a:r>
            <a:endParaRPr lang="zh-CN" altLang="zh-CN" sz="1050" kern="100" dirty="0">
              <a:cs typeface="Times New Roman" panose="02020603050405020304" pitchFamily="18" charset="0"/>
            </a:endParaRPr>
          </a:p>
          <a:p>
            <a:pPr algn="ctr">
              <a:lnSpc>
                <a:spcPct val="150000"/>
              </a:lnSpc>
              <a:spcAft>
                <a:spcPts val="0"/>
              </a:spcAft>
              <a:defRPr/>
            </a:pPr>
            <a:r>
              <a:rPr lang="zh-CN" altLang="zh-CN" sz="2400" b="1" kern="100" dirty="0">
                <a:ea typeface="微软雅黑" panose="020B0503020204020204" pitchFamily="34" charset="-122"/>
                <a:cs typeface="Times New Roman" panose="02020603050405020304" pitchFamily="18" charset="0"/>
              </a:rPr>
              <a:t>父亲发怒的那一刻</a:t>
            </a:r>
            <a:endParaRPr lang="zh-CN" altLang="zh-CN" sz="1050" kern="100" dirty="0">
              <a:cs typeface="Times New Roman" panose="02020603050405020304" pitchFamily="18" charset="0"/>
            </a:endParaRPr>
          </a:p>
          <a:p>
            <a:pPr indent="609600" algn="just">
              <a:lnSpc>
                <a:spcPct val="150000"/>
              </a:lnSpc>
              <a:spcAft>
                <a:spcPts val="0"/>
              </a:spcAft>
              <a:defRPr/>
            </a:pPr>
            <a:r>
              <a:rPr lang="zh-CN" altLang="zh-CN" sz="2400" kern="100" dirty="0">
                <a:solidFill>
                  <a:srgbClr val="000000"/>
                </a:solidFill>
                <a:latin typeface="楷体" panose="02010609060101010101" pitchFamily="49" charset="-122"/>
                <a:ea typeface="微软雅黑" panose="020B0503020204020204" pitchFamily="34" charset="-122"/>
                <a:cs typeface="宋体" panose="02010600030101010101" pitchFamily="2" charset="-122"/>
              </a:rPr>
              <a:t>桌腿上吐露出一小块木头，是被漆掩盖的痛，更是父亲伤透的心。就在父亲发怒的那一刻，我才真正读懂了父爱。</a:t>
            </a:r>
            <a:endParaRPr lang="zh-CN" altLang="zh-CN" sz="1050" kern="100" dirty="0">
              <a:cs typeface="Times New Roman" panose="02020603050405020304" pitchFamily="18" charset="0"/>
            </a:endParaRPr>
          </a:p>
          <a:p>
            <a:pPr indent="609600" algn="just">
              <a:lnSpc>
                <a:spcPct val="150000"/>
              </a:lnSpc>
              <a:spcAft>
                <a:spcPts val="0"/>
              </a:spcAft>
              <a:defRPr/>
            </a:pPr>
            <a:r>
              <a:rPr lang="zh-CN" altLang="zh-CN" sz="2400" kern="100" dirty="0">
                <a:solidFill>
                  <a:srgbClr val="000000"/>
                </a:solidFill>
                <a:latin typeface="楷体" panose="02010609060101010101" pitchFamily="49" charset="-122"/>
                <a:ea typeface="微软雅黑" panose="020B0503020204020204" pitchFamily="34" charset="-122"/>
                <a:cs typeface="宋体" panose="02010600030101010101" pitchFamily="2" charset="-122"/>
              </a:rPr>
              <a:t>那一年冬天，外出打工的父亲下午回家，大西北夜晚的寒冷将父亲拖回了小小的村庄，整个家庭都沉浸在能见度很高的喜悦里。</a:t>
            </a:r>
            <a:endParaRPr lang="zh-CN" altLang="zh-CN" sz="1050" kern="100" dirty="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wipe(left)">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2711450" y="981076"/>
            <a:ext cx="653415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609600" algn="just">
              <a:lnSpc>
                <a:spcPct val="150000"/>
              </a:lnSpc>
            </a:pPr>
            <a:r>
              <a:rPr lang="zh-CN" altLang="zh-CN" sz="2400">
                <a:solidFill>
                  <a:srgbClr val="000000"/>
                </a:solidFill>
                <a:latin typeface="楷体" pitchFamily="49" charset="-122"/>
                <a:ea typeface="微软雅黑" pitchFamily="34" charset="-122"/>
                <a:cs typeface="宋体" pitchFamily="2" charset="-122"/>
              </a:rPr>
              <a:t>父亲见到我很兴奋，不停地问我各种问题，看着电视的我脑子反应极慢地一顿一顿回答着父亲，十几个、几十个字的问题，我几个字就回答了。但父亲还是沉浸在兴奋中，在屋子里东绕西走。</a:t>
            </a:r>
            <a:endParaRPr lang="zh-CN" altLang="zh-CN" sz="1000">
              <a:ea typeface="微软雅黑" pitchFamily="34" charset="-122"/>
              <a:cs typeface="Times New Roman" pitchFamily="18" charset="0"/>
            </a:endParaRPr>
          </a:p>
          <a:p>
            <a:pPr indent="609600" algn="just">
              <a:lnSpc>
                <a:spcPct val="150000"/>
              </a:lnSpc>
            </a:pPr>
            <a:r>
              <a:rPr lang="zh-CN" altLang="zh-CN" sz="2400">
                <a:solidFill>
                  <a:srgbClr val="000000"/>
                </a:solidFill>
                <a:latin typeface="楷体" pitchFamily="49" charset="-122"/>
                <a:ea typeface="微软雅黑" pitchFamily="34" charset="-122"/>
                <a:cs typeface="宋体" pitchFamily="2" charset="-122"/>
              </a:rPr>
              <a:t>父亲想给我做肉饺，我说我想吃南瓜馅、萝卜馅的饺子，于是案板上的肉馅饺子被搁在一旁，南瓜馅、萝卜馅爬上了空空的板面。</a:t>
            </a:r>
            <a:endParaRPr lang="zh-CN" altLang="zh-CN" sz="100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2855913" y="1125538"/>
            <a:ext cx="6462712" cy="396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609600" algn="just">
              <a:lnSpc>
                <a:spcPct val="150000"/>
              </a:lnSpc>
            </a:pPr>
            <a:r>
              <a:rPr lang="zh-CN" altLang="zh-CN" sz="2400">
                <a:solidFill>
                  <a:srgbClr val="000000"/>
                </a:solidFill>
                <a:latin typeface="楷体" pitchFamily="49" charset="-122"/>
                <a:ea typeface="微软雅黑" pitchFamily="34" charset="-122"/>
                <a:cs typeface="宋体" pitchFamily="2" charset="-122"/>
              </a:rPr>
              <a:t>太阳挥染下来，挥染在父亲费了大劲包好的饺子上。添水，起火，准备碗、筷……他沉浸在为我的忙碌中。锅里的水就要开了，它在冒泡，一个、两个</a:t>
            </a:r>
            <a:r>
              <a:rPr lang="en-US" altLang="zh-CN" sz="2400">
                <a:solidFill>
                  <a:srgbClr val="000000"/>
                </a:solidFill>
                <a:latin typeface="楷体" pitchFamily="49" charset="-122"/>
                <a:ea typeface="微软雅黑" pitchFamily="34" charset="-122"/>
                <a:cs typeface="宋体" pitchFamily="2" charset="-122"/>
              </a:rPr>
              <a:t>……</a:t>
            </a:r>
            <a:r>
              <a:rPr lang="zh-CN" altLang="zh-CN" sz="2400">
                <a:solidFill>
                  <a:srgbClr val="000000"/>
                </a:solidFill>
                <a:latin typeface="楷体" pitchFamily="49" charset="-122"/>
                <a:ea typeface="微软雅黑" pitchFamily="34" charset="-122"/>
                <a:cs typeface="宋体" pitchFamily="2" charset="-122"/>
              </a:rPr>
              <a:t>同学的急邀让我手足无措，一时短路的大脑作出让我终生后悔的决定。我放弃了父亲，放弃了案板上即将跳水的水兵。</a:t>
            </a:r>
            <a:endParaRPr lang="zh-CN" altLang="zh-CN" sz="1000">
              <a:ea typeface="微软雅黑" pitchFamily="34"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2566989" y="692150"/>
            <a:ext cx="70580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617538" algn="just">
              <a:lnSpc>
                <a:spcPct val="150000"/>
              </a:lnSpc>
            </a:pPr>
            <a:r>
              <a:rPr lang="zh-CN" altLang="zh-CN" sz="2400">
                <a:latin typeface="楷体" pitchFamily="49" charset="-122"/>
                <a:ea typeface="微软雅黑" pitchFamily="34" charset="-122"/>
                <a:cs typeface="宋体" pitchFamily="2" charset="-122"/>
              </a:rPr>
              <a:t>父亲充血的眼球射出惊惶，他的双手好像没地放了，放在腰上，裤袋里，都不舒服。就在那一刻，父亲发怒了，他忽地抓起身前的马扎，使劲摔在地上，似乎令他生气的不是我，而是这无辜的马扎。马扎落地的声音很难听，“吱嗄”的惨叫声，让我有些牙疼。怒气不减的父亲一脚把马扎踢出去，痛苦的马扎滑痛了地，也滑破了父亲的心。随即又碰上了桌腿，磕去了一块漆，裸露出里面的木头，更有他心里的哀痛。父亲不说话，他盯着锅里安静下来的水看。良久，他也平静下来，让母亲给我拿</a:t>
            </a:r>
            <a:endParaRPr lang="zh-CN" altLang="zh-CN" sz="1000">
              <a:ea typeface="微软雅黑" pitchFamily="34"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026" name="对象 1"/>
          <p:cNvGraphicFramePr>
            <a:graphicFrameLocks noChangeAspect="1"/>
          </p:cNvGraphicFramePr>
          <p:nvPr/>
        </p:nvGraphicFramePr>
        <p:xfrm>
          <a:off x="2351088" y="260350"/>
          <a:ext cx="6718300" cy="990600"/>
        </p:xfrm>
        <a:graphic>
          <a:graphicData uri="http://schemas.openxmlformats.org/presentationml/2006/ole">
            <mc:AlternateContent xmlns:mc="http://schemas.openxmlformats.org/markup-compatibility/2006">
              <mc:Choice xmlns:v="urn:schemas-microsoft-com:vml" Requires="v">
                <p:oleObj spid="_x0000_s1031" name="Document" r:id="rId4" imgW="6719087" imgH="990600" progId="Word.Document.12">
                  <p:embed/>
                </p:oleObj>
              </mc:Choice>
              <mc:Fallback>
                <p:oleObj name="Document" r:id="rId4" imgW="6719087" imgH="990600" progId="Word.Document.12">
                  <p:embed/>
                  <p:pic>
                    <p:nvPicPr>
                      <p:cNvPr id="0" name="对象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1088" y="260350"/>
                        <a:ext cx="67183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矩形 1"/>
          <p:cNvSpPr>
            <a:spLocks noChangeArrowheads="1"/>
          </p:cNvSpPr>
          <p:nvPr/>
        </p:nvSpPr>
        <p:spPr bwMode="auto">
          <a:xfrm>
            <a:off x="2566989" y="1412876"/>
            <a:ext cx="7254875"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609600" algn="just">
              <a:lnSpc>
                <a:spcPct val="150000"/>
              </a:lnSpc>
            </a:pPr>
            <a:r>
              <a:rPr lang="zh-CN" altLang="zh-CN" sz="2400" dirty="0">
                <a:latin typeface="楷体" pitchFamily="49" charset="-122"/>
                <a:ea typeface="微软雅黑" pitchFamily="34" charset="-122"/>
                <a:cs typeface="Times New Roman" pitchFamily="18" charset="0"/>
              </a:rPr>
              <a:t>人们都说：“一沙一世界，一草一天堂。”其实，大的生活，是由无数小的细节构成的。细节虽小，却是美的源泉，情的聚焦。生活中的细节之美，看在眼里，便是风景；握在掌心，便是花朵；拥进怀中，便是温暖；写在笔端，便是精彩。今天，我们来一起用双眼发现细节，用心灵感悟细节，用文字展现细节，让我们作文中的人与事如生活中一般于细处见情，微处见妙。</a:t>
            </a:r>
            <a:endParaRPr lang="zh-CN" altLang="zh-CN" sz="1000" dirty="0">
              <a:ea typeface="微软雅黑" pitchFamily="34"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2505337" y="980728"/>
            <a:ext cx="7110413" cy="50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zh-CN" sz="2400" dirty="0">
                <a:latin typeface="楷体" pitchFamily="49" charset="-122"/>
                <a:ea typeface="微软雅黑" pitchFamily="34" charset="-122"/>
                <a:cs typeface="宋体" pitchFamily="2" charset="-122"/>
              </a:rPr>
              <a:t>好一切。出门时，我什么都没看见，只看见一个个圆鼓鼓的饺子，那是父亲逝去的青春。</a:t>
            </a:r>
            <a:endParaRPr lang="zh-CN" altLang="zh-CN" sz="1000" dirty="0">
              <a:ea typeface="微软雅黑" pitchFamily="34" charset="-122"/>
              <a:cs typeface="Times New Roman" pitchFamily="18" charset="0"/>
            </a:endParaRPr>
          </a:p>
          <a:p>
            <a:pPr algn="just">
              <a:lnSpc>
                <a:spcPct val="150000"/>
              </a:lnSpc>
            </a:pPr>
            <a:r>
              <a:rPr lang="zh-CN" altLang="zh-CN" sz="2400" dirty="0">
                <a:latin typeface="楷体" pitchFamily="49" charset="-122"/>
                <a:ea typeface="微软雅黑" pitchFamily="34" charset="-122"/>
                <a:cs typeface="宋体" pitchFamily="2" charset="-122"/>
              </a:rPr>
              <a:t>我出去后，一直感觉不自在，因为我挥霍青春时，父亲却孤单地喝着寂寞的酒。</a:t>
            </a:r>
            <a:endParaRPr lang="zh-CN" altLang="zh-CN" sz="1000" dirty="0">
              <a:cs typeface="Times New Roman" pitchFamily="18" charset="0"/>
            </a:endParaRPr>
          </a:p>
          <a:p>
            <a:pPr algn="just">
              <a:lnSpc>
                <a:spcPct val="150000"/>
              </a:lnSpc>
            </a:pPr>
            <a:r>
              <a:rPr lang="zh-CN" altLang="zh-CN" sz="2400" dirty="0">
                <a:solidFill>
                  <a:srgbClr val="000000"/>
                </a:solidFill>
                <a:latin typeface="楷体" pitchFamily="49" charset="-122"/>
                <a:ea typeface="微软雅黑" pitchFamily="34" charset="-122"/>
              </a:rPr>
              <a:t>就在那一刻，我忽然明白</a:t>
            </a:r>
            <a:r>
              <a:rPr lang="en-US" altLang="zh-CN" sz="2400" dirty="0">
                <a:solidFill>
                  <a:srgbClr val="000000"/>
                </a:solidFill>
                <a:latin typeface="楷体" pitchFamily="49" charset="-122"/>
                <a:ea typeface="微软雅黑" pitchFamily="34" charset="-122"/>
              </a:rPr>
              <a:t>:</a:t>
            </a:r>
            <a:r>
              <a:rPr lang="zh-CN" altLang="zh-CN" sz="2400" dirty="0">
                <a:solidFill>
                  <a:srgbClr val="000000"/>
                </a:solidFill>
                <a:latin typeface="楷体" pitchFamily="49" charset="-122"/>
                <a:ea typeface="微软雅黑" pitchFamily="34" charset="-122"/>
              </a:rPr>
              <a:t>不善言辞的父亲发怒的原因，不仅仅是因为那等到跳水的饺子，更是一位父亲说不出的沉默的父爱。</a:t>
            </a:r>
            <a:endParaRPr lang="zh-CN" altLang="zh-CN" sz="1000" dirty="0">
              <a:cs typeface="Times New Roman" pitchFamily="18" charset="0"/>
            </a:endParaRPr>
          </a:p>
          <a:p>
            <a:pPr algn="just">
              <a:lnSpc>
                <a:spcPct val="150000"/>
              </a:lnSpc>
            </a:pPr>
            <a:r>
              <a:rPr lang="en-US" altLang="zh-CN" sz="2400" dirty="0">
                <a:solidFill>
                  <a:srgbClr val="000000"/>
                </a:solidFill>
                <a:latin typeface="楷体" pitchFamily="49" charset="-122"/>
                <a:ea typeface="微软雅黑" pitchFamily="34" charset="-122"/>
              </a:rPr>
              <a:t>    </a:t>
            </a:r>
            <a:r>
              <a:rPr lang="zh-CN" altLang="zh-CN" sz="2400" dirty="0">
                <a:solidFill>
                  <a:srgbClr val="000000"/>
                </a:solidFill>
                <a:latin typeface="楷体" pitchFamily="49" charset="-122"/>
                <a:ea typeface="微软雅黑" pitchFamily="34" charset="-122"/>
              </a:rPr>
              <a:t>时间就在那一刻停止流淌，父爱也停在那里，定格在我的生命中。</a:t>
            </a:r>
            <a:endParaRPr lang="zh-CN" altLang="zh-CN" sz="1000" dirty="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991544" y="1196753"/>
            <a:ext cx="8136904"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257175" algn="just">
              <a:lnSpc>
                <a:spcPct val="150000"/>
              </a:lnSpc>
            </a:pPr>
            <a:r>
              <a:rPr lang="zh-CN" altLang="zh-CN" sz="2400" b="1" dirty="0">
                <a:solidFill>
                  <a:srgbClr val="FF33CC"/>
                </a:solidFill>
                <a:latin typeface="宋体" pitchFamily="2" charset="-122"/>
                <a:ea typeface="微软雅黑" pitchFamily="34" charset="-122"/>
                <a:cs typeface="Times New Roman" pitchFamily="18" charset="0"/>
              </a:rPr>
              <a:t>【名师点评】</a:t>
            </a:r>
            <a:r>
              <a:rPr lang="zh-CN" altLang="zh-CN" sz="2400" dirty="0">
                <a:solidFill>
                  <a:srgbClr val="FF33CC"/>
                </a:solidFill>
                <a:latin typeface="楷体" pitchFamily="49" charset="-122"/>
                <a:ea typeface="微软雅黑" pitchFamily="34" charset="-122"/>
                <a:cs typeface="Times New Roman" pitchFamily="18" charset="0"/>
              </a:rPr>
              <a:t>文章通过记叙一位父亲给久别初见的儿子包水饺而儿子却不懂父爱受同学之约离开那一刻的故事，通过对父亲的动作描写，使一个甘心为儿子做一切事情而毫无怨言的父亲形象跃然眼前。特别是父亲满心愉悦包完水饺，儿子却要和同学出去玩的那一刻，想发脾气却又心疼儿子而不得不摔马扎的动作描写写得相当精妙：忽地，父亲抓起身前的马扎，使劲摔在地上，似乎令他生气的不是我，而是这无辜的马扎。马扎落地的声音很难听，</a:t>
            </a:r>
            <a:endParaRPr lang="zh-CN" altLang="zh-CN" sz="1000" dirty="0">
              <a:solidFill>
                <a:srgbClr val="FF33CC"/>
              </a:solidFill>
              <a:ea typeface="微软雅黑" pitchFamily="34"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919537" y="1412776"/>
            <a:ext cx="8459063"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zh-CN" sz="2400" dirty="0">
                <a:solidFill>
                  <a:srgbClr val="FF33CC"/>
                </a:solidFill>
                <a:latin typeface="楷体" pitchFamily="49" charset="-122"/>
                <a:ea typeface="微软雅黑" pitchFamily="34" charset="-122"/>
                <a:cs typeface="Times New Roman" pitchFamily="18" charset="0"/>
              </a:rPr>
              <a:t>“吱嗄”的惨叫声，让我有些牙疼。怒气不减的父亲一脚把马扎踢出去，痛苦的马扎滑痛了地，也滑破了父亲的心。随即又碰上了桌腿，磕去了一块漆，裸露出里面的木头，更有他心里的哀痛。对父亲一系列的动作描写，对马扎落地声音描写，对“我”的心理感受的刻画，有视觉，有听觉，有心理感受，有拟人的修辞手法，语言生动，使我们真正体会到父爱的伟大。</a:t>
            </a:r>
            <a:endParaRPr lang="zh-CN" altLang="zh-CN" sz="1000" dirty="0">
              <a:solidFill>
                <a:srgbClr val="FF33CC"/>
              </a:solidFill>
              <a:ea typeface="微软雅黑" pitchFamily="34"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2639617" y="764705"/>
            <a:ext cx="2031325" cy="646331"/>
          </a:xfrm>
          <a:prstGeom prst="rect">
            <a:avLst/>
          </a:prstGeom>
        </p:spPr>
        <p:txBody>
          <a:bodyPr wrap="none">
            <a:spAutoFit/>
          </a:bodyPr>
          <a:lstStyle/>
          <a:p>
            <a:pPr algn="just">
              <a:lnSpc>
                <a:spcPct val="150000"/>
              </a:lnSpc>
              <a:spcAft>
                <a:spcPts val="0"/>
              </a:spcAft>
              <a:defRPr/>
            </a:pPr>
            <a:r>
              <a:rPr lang="zh-CN" altLang="zh-CN" sz="2400" b="1" kern="100" dirty="0">
                <a:highlight>
                  <a:srgbClr val="FFFF00"/>
                </a:highlight>
                <a:latin typeface="宋体" panose="02010600030101010101" pitchFamily="2" charset="-122"/>
                <a:ea typeface="微软雅黑" panose="020B0503020204020204" pitchFamily="34" charset="-122"/>
                <a:cs typeface="Times New Roman" panose="02020603050405020304" pitchFamily="18" charset="0"/>
              </a:rPr>
              <a:t>四、板书设计</a:t>
            </a:r>
            <a:endParaRPr lang="zh-CN" altLang="zh-CN" sz="1050" kern="100" dirty="0">
              <a:cs typeface="Times New Roman" panose="02020603050405020304" pitchFamily="18" charset="0"/>
            </a:endParaRPr>
          </a:p>
        </p:txBody>
      </p:sp>
      <p:graphicFrame>
        <p:nvGraphicFramePr>
          <p:cNvPr id="4" name="对象 3"/>
          <p:cNvGraphicFramePr>
            <a:graphicFrameLocks noChangeAspect="1"/>
          </p:cNvGraphicFramePr>
          <p:nvPr/>
        </p:nvGraphicFramePr>
        <p:xfrm>
          <a:off x="1992313" y="1268414"/>
          <a:ext cx="11193462" cy="3640137"/>
        </p:xfrm>
        <a:graphic>
          <a:graphicData uri="http://schemas.openxmlformats.org/presentationml/2006/ole">
            <mc:AlternateContent xmlns:mc="http://schemas.openxmlformats.org/markup-compatibility/2006">
              <mc:Choice xmlns:v="urn:schemas-microsoft-com:vml" Requires="v">
                <p:oleObj spid="_x0000_s4103" name="Document" r:id="rId4" imgW="5274389" imgH="1714770" progId="Word.Document.12">
                  <p:embed/>
                </p:oleObj>
              </mc:Choice>
              <mc:Fallback>
                <p:oleObj name="Document" r:id="rId4" imgW="5274389" imgH="1714770" progId="Word.Document.12">
                  <p:embed/>
                  <p:pic>
                    <p:nvPicPr>
                      <p:cNvPr id="0" name="对象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92313" y="1268414"/>
                        <a:ext cx="11193462" cy="364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438770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050" name="对象 1"/>
          <p:cNvGraphicFramePr>
            <a:graphicFrameLocks noChangeAspect="1"/>
          </p:cNvGraphicFramePr>
          <p:nvPr/>
        </p:nvGraphicFramePr>
        <p:xfrm>
          <a:off x="2566988" y="333375"/>
          <a:ext cx="6718300" cy="990600"/>
        </p:xfrm>
        <a:graphic>
          <a:graphicData uri="http://schemas.openxmlformats.org/presentationml/2006/ole">
            <mc:AlternateContent xmlns:mc="http://schemas.openxmlformats.org/markup-compatibility/2006">
              <mc:Choice xmlns:v="urn:schemas-microsoft-com:vml" Requires="v">
                <p:oleObj spid="_x0000_s2055" name="Document" r:id="rId4" imgW="6719087" imgH="990600" progId="Word.Document.12">
                  <p:embed/>
                </p:oleObj>
              </mc:Choice>
              <mc:Fallback>
                <p:oleObj name="Document" r:id="rId4" imgW="6719087" imgH="990600" progId="Word.Document.12">
                  <p:embed/>
                  <p:pic>
                    <p:nvPicPr>
                      <p:cNvPr id="0" name="对象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66988" y="333375"/>
                        <a:ext cx="67183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矩形 1"/>
          <p:cNvSpPr>
            <a:spLocks noChangeArrowheads="1"/>
          </p:cNvSpPr>
          <p:nvPr/>
        </p:nvSpPr>
        <p:spPr bwMode="auto">
          <a:xfrm>
            <a:off x="2751138" y="1700213"/>
            <a:ext cx="653415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257175" algn="just">
              <a:lnSpc>
                <a:spcPct val="150000"/>
              </a:lnSpc>
            </a:pPr>
            <a:r>
              <a:rPr lang="en-US" altLang="zh-CN" sz="2400" dirty="0">
                <a:latin typeface="楷体" pitchFamily="49" charset="-122"/>
                <a:ea typeface="微软雅黑" pitchFamily="34" charset="-122"/>
                <a:cs typeface="Times New Roman" pitchFamily="18" charset="0"/>
              </a:rPr>
              <a:t>1.</a:t>
            </a:r>
            <a:r>
              <a:rPr lang="zh-CN" altLang="zh-CN" sz="2400" dirty="0">
                <a:latin typeface="楷体" pitchFamily="49" charset="-122"/>
                <a:ea typeface="微软雅黑" pitchFamily="34" charset="-122"/>
                <a:cs typeface="Times New Roman" pitchFamily="18" charset="0"/>
              </a:rPr>
              <a:t>明确细节描写的内涵，通过研讨本单元课文归纳细节描写的方法。</a:t>
            </a:r>
            <a:endParaRPr lang="zh-CN" altLang="zh-CN" sz="1000" dirty="0">
              <a:ea typeface="微软雅黑" pitchFamily="34" charset="-122"/>
              <a:cs typeface="Times New Roman" pitchFamily="18" charset="0"/>
            </a:endParaRPr>
          </a:p>
          <a:p>
            <a:pPr indent="257175" algn="just">
              <a:lnSpc>
                <a:spcPct val="150000"/>
              </a:lnSpc>
            </a:pPr>
            <a:r>
              <a:rPr lang="en-US" altLang="zh-CN" sz="2400" dirty="0">
                <a:latin typeface="楷体" pitchFamily="49" charset="-122"/>
                <a:ea typeface="微软雅黑" pitchFamily="34" charset="-122"/>
                <a:cs typeface="Times New Roman" pitchFamily="18" charset="0"/>
              </a:rPr>
              <a:t>2.</a:t>
            </a:r>
            <a:r>
              <a:rPr lang="zh-CN" altLang="zh-CN" sz="2400" dirty="0">
                <a:latin typeface="楷体" pitchFamily="49" charset="-122"/>
                <a:ea typeface="微软雅黑" pitchFamily="34" charset="-122"/>
                <a:cs typeface="Times New Roman" pitchFamily="18" charset="0"/>
              </a:rPr>
              <a:t>在写作中学会运用细节描写，使人物形象更加鲜明。</a:t>
            </a:r>
            <a:endParaRPr lang="zh-CN" altLang="zh-CN" sz="1000" dirty="0">
              <a:ea typeface="微软雅黑" pitchFamily="34" charset="-122"/>
              <a:cs typeface="Times New Roman" pitchFamily="18" charset="0"/>
            </a:endParaRPr>
          </a:p>
          <a:p>
            <a:pPr indent="257175" algn="just">
              <a:lnSpc>
                <a:spcPct val="150000"/>
              </a:lnSpc>
            </a:pPr>
            <a:r>
              <a:rPr lang="en-US" altLang="zh-CN" sz="2400" dirty="0">
                <a:latin typeface="楷体" pitchFamily="49" charset="-122"/>
                <a:ea typeface="微软雅黑" pitchFamily="34" charset="-122"/>
                <a:cs typeface="Times New Roman" pitchFamily="18" charset="0"/>
              </a:rPr>
              <a:t>3.</a:t>
            </a:r>
            <a:r>
              <a:rPr lang="zh-CN" altLang="zh-CN" sz="2400" dirty="0">
                <a:latin typeface="楷体" pitchFamily="49" charset="-122"/>
                <a:ea typeface="微软雅黑" pitchFamily="34" charset="-122"/>
                <a:cs typeface="Times New Roman" pitchFamily="18" charset="0"/>
              </a:rPr>
              <a:t>注重生活细节，做一个热爱生活、注重细节的人。</a:t>
            </a:r>
            <a:endParaRPr lang="zh-CN" altLang="zh-CN" sz="1000" dirty="0">
              <a:ea typeface="微软雅黑" pitchFamily="34" charset="-122"/>
              <a:cs typeface="Times New Roman" pitchFamily="18" charset="0"/>
            </a:endParaRPr>
          </a:p>
        </p:txBody>
      </p:sp>
      <p:sp>
        <p:nvSpPr>
          <p:cNvPr id="3" name="文本框 2"/>
          <p:cNvSpPr txBox="1"/>
          <p:nvPr/>
        </p:nvSpPr>
        <p:spPr>
          <a:xfrm>
            <a:off x="5951984" y="5013176"/>
            <a:ext cx="1872208" cy="276999"/>
          </a:xfrm>
          <a:prstGeom prst="rect">
            <a:avLst/>
          </a:prstGeom>
          <a:noFill/>
        </p:spPr>
        <p:txBody>
          <a:bodyPr wrap="square" rtlCol="0">
            <a:spAutoFit/>
          </a:bodyPr>
          <a:lstStyle/>
          <a:p>
            <a:r>
              <a:rPr lang="en-US" altLang="zh-CN" sz="1200">
                <a:solidFill>
                  <a:srgbClr val="FEFEFE"/>
                </a:solidFill>
              </a:rPr>
              <a:t>https://www.ypppt.com/</a:t>
            </a:r>
            <a:endParaRPr lang="zh-CN" altLang="en-US" sz="1200" dirty="0">
              <a:solidFill>
                <a:srgbClr val="FEFEFE"/>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left)">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074" name="对象 1"/>
          <p:cNvGraphicFramePr>
            <a:graphicFrameLocks noChangeAspect="1"/>
          </p:cNvGraphicFramePr>
          <p:nvPr/>
        </p:nvGraphicFramePr>
        <p:xfrm>
          <a:off x="2460625" y="476250"/>
          <a:ext cx="6718300" cy="990600"/>
        </p:xfrm>
        <a:graphic>
          <a:graphicData uri="http://schemas.openxmlformats.org/presentationml/2006/ole">
            <mc:AlternateContent xmlns:mc="http://schemas.openxmlformats.org/markup-compatibility/2006">
              <mc:Choice xmlns:v="urn:schemas-microsoft-com:vml" Requires="v">
                <p:oleObj spid="_x0000_s3079" name="Document" r:id="rId4" imgW="6719087" imgH="990600" progId="Word.Document.12">
                  <p:embed/>
                </p:oleObj>
              </mc:Choice>
              <mc:Fallback>
                <p:oleObj name="Document" r:id="rId4" imgW="6719087" imgH="990600" progId="Word.Document.12">
                  <p:embed/>
                  <p:pic>
                    <p:nvPicPr>
                      <p:cNvPr id="0" name="对象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0625" y="476250"/>
                        <a:ext cx="67183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矩形 1"/>
          <p:cNvSpPr/>
          <p:nvPr/>
        </p:nvSpPr>
        <p:spPr>
          <a:xfrm>
            <a:off x="2460299" y="1988840"/>
            <a:ext cx="7272808" cy="2862322"/>
          </a:xfrm>
          <a:prstGeom prst="rect">
            <a:avLst/>
          </a:prstGeom>
        </p:spPr>
        <p:txBody>
          <a:bodyPr>
            <a:spAutoFit/>
          </a:bodyPr>
          <a:lstStyle/>
          <a:p>
            <a:pPr algn="just">
              <a:lnSpc>
                <a:spcPct val="150000"/>
              </a:lnSpc>
              <a:spcAft>
                <a:spcPts val="0"/>
              </a:spcAft>
              <a:defRPr/>
            </a:pPr>
            <a:r>
              <a:rPr lang="zh-CN" altLang="zh-CN" sz="2400" b="1" kern="100" dirty="0">
                <a:highlight>
                  <a:srgbClr val="FFFF00"/>
                </a:highlight>
                <a:latin typeface="宋体" panose="02010600030101010101" pitchFamily="2" charset="-122"/>
                <a:ea typeface="微软雅黑" panose="020B0503020204020204" pitchFamily="34" charset="-122"/>
                <a:cs typeface="Times New Roman" panose="02020603050405020304" pitchFamily="18" charset="0"/>
              </a:rPr>
              <a:t>一、文题展示</a:t>
            </a:r>
            <a:endParaRPr lang="zh-CN" altLang="zh-CN" sz="1050" kern="100" dirty="0">
              <a:cs typeface="Times New Roman" panose="02020603050405020304" pitchFamily="18" charset="0"/>
            </a:endParaRPr>
          </a:p>
          <a:p>
            <a:pPr indent="609600" algn="just">
              <a:lnSpc>
                <a:spcPct val="150000"/>
              </a:lnSpc>
              <a:spcAft>
                <a:spcPts val="0"/>
              </a:spcAft>
              <a:defRPr/>
            </a:pPr>
            <a:r>
              <a:rPr lang="zh-CN" altLang="zh-CN" sz="2400" kern="100" dirty="0">
                <a:latin typeface="宋体" panose="02010600030101010101" pitchFamily="2" charset="-122"/>
                <a:ea typeface="微软雅黑" panose="020B0503020204020204" pitchFamily="34" charset="-122"/>
                <a:cs typeface="Times New Roman" panose="02020603050405020304" pitchFamily="18" charset="0"/>
              </a:rPr>
              <a:t>我们的记忆中总会有许多难忘的时刻。所谓难忘，可能是惊喜、兴奋、有趣，也可能是惭愧、尴尬，甚至是难堪。回忆一个自己难忘的时刻，并以《</a:t>
            </a:r>
            <a:r>
              <a:rPr lang="en-US" altLang="zh-CN" sz="2400" u="sng" kern="100" dirty="0">
                <a:latin typeface="宋体" panose="02010600030101010101" pitchFamily="2" charset="-122"/>
                <a:ea typeface="微软雅黑" panose="020B0503020204020204" pitchFamily="34" charset="-122"/>
                <a:cs typeface="Times New Roman" panose="02020603050405020304" pitchFamily="18" charset="0"/>
              </a:rPr>
              <a:t>     </a:t>
            </a:r>
            <a:r>
              <a:rPr lang="zh-CN" altLang="zh-CN" sz="2400" kern="100" dirty="0">
                <a:latin typeface="宋体" panose="02010600030101010101" pitchFamily="2" charset="-122"/>
                <a:ea typeface="微软雅黑" panose="020B0503020204020204" pitchFamily="34" charset="-122"/>
                <a:cs typeface="Times New Roman" panose="02020603050405020304" pitchFamily="18" charset="0"/>
              </a:rPr>
              <a:t>的那一刻》为题，写一篇作文。不少于</a:t>
            </a:r>
            <a:r>
              <a:rPr lang="en-US" altLang="zh-CN" sz="2400" kern="100" dirty="0">
                <a:latin typeface="宋体" panose="02010600030101010101" pitchFamily="2" charset="-122"/>
                <a:ea typeface="微软雅黑" panose="020B0503020204020204" pitchFamily="34" charset="-122"/>
                <a:cs typeface="Times New Roman" panose="02020603050405020304" pitchFamily="18" charset="0"/>
              </a:rPr>
              <a:t>500</a:t>
            </a:r>
            <a:r>
              <a:rPr lang="zh-CN" altLang="zh-CN" sz="2400" kern="100" dirty="0">
                <a:latin typeface="宋体" panose="02010600030101010101" pitchFamily="2" charset="-122"/>
                <a:ea typeface="微软雅黑" panose="020B0503020204020204" pitchFamily="34" charset="-122"/>
                <a:cs typeface="Times New Roman" panose="02020603050405020304" pitchFamily="18" charset="0"/>
              </a:rPr>
              <a:t>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wipe(left)">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2495550" y="1125538"/>
            <a:ext cx="68580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609600" algn="just">
              <a:lnSpc>
                <a:spcPct val="150000"/>
              </a:lnSpc>
            </a:pPr>
            <a:r>
              <a:rPr lang="zh-CN" altLang="zh-CN" sz="2400" dirty="0">
                <a:latin typeface="宋体" pitchFamily="2" charset="-122"/>
                <a:ea typeface="微软雅黑" pitchFamily="34" charset="-122"/>
                <a:cs typeface="Times New Roman" pitchFamily="18" charset="0"/>
              </a:rPr>
              <a:t>提示：</a:t>
            </a:r>
            <a:endParaRPr lang="zh-CN" altLang="zh-CN" sz="1000" dirty="0">
              <a:ea typeface="微软雅黑" pitchFamily="34" charset="-122"/>
              <a:cs typeface="Times New Roman" pitchFamily="18" charset="0"/>
            </a:endParaRPr>
          </a:p>
          <a:p>
            <a:pPr indent="609600" algn="just">
              <a:lnSpc>
                <a:spcPct val="150000"/>
              </a:lnSpc>
            </a:pPr>
            <a:r>
              <a:rPr lang="en-US" altLang="zh-CN" sz="2400" dirty="0">
                <a:latin typeface="楷体" pitchFamily="49" charset="-122"/>
                <a:ea typeface="微软雅黑" pitchFamily="34" charset="-122"/>
                <a:cs typeface="Times New Roman" pitchFamily="18" charset="0"/>
              </a:rPr>
              <a:t>1.</a:t>
            </a:r>
            <a:r>
              <a:rPr lang="zh-CN" altLang="zh-CN" sz="2400" dirty="0">
                <a:latin typeface="楷体" pitchFamily="49" charset="-122"/>
                <a:ea typeface="微软雅黑" pitchFamily="34" charset="-122"/>
                <a:cs typeface="Times New Roman" pitchFamily="18" charset="0"/>
              </a:rPr>
              <a:t>横线上填入的词语，应指发生在短暂时间内的令你难忘的事情，比如“冲过终点线”，“走上领奖台</a:t>
            </a:r>
            <a:r>
              <a:rPr lang="en-US" altLang="zh-CN" sz="2400" dirty="0">
                <a:latin typeface="楷体" pitchFamily="49" charset="-122"/>
                <a:ea typeface="微软雅黑" pitchFamily="34" charset="-122"/>
                <a:cs typeface="Times New Roman" pitchFamily="18" charset="0"/>
              </a:rPr>
              <a:t>”</a:t>
            </a:r>
            <a:r>
              <a:rPr lang="zh-CN" altLang="zh-CN" sz="2400" dirty="0">
                <a:latin typeface="楷体" pitchFamily="49" charset="-122"/>
                <a:ea typeface="微软雅黑" pitchFamily="34" charset="-122"/>
                <a:cs typeface="Times New Roman" pitchFamily="18" charset="0"/>
              </a:rPr>
              <a:t>……</a:t>
            </a:r>
            <a:endParaRPr lang="zh-CN" altLang="zh-CN" sz="1000" dirty="0">
              <a:ea typeface="微软雅黑" pitchFamily="34" charset="-122"/>
              <a:cs typeface="Times New Roman" pitchFamily="18" charset="0"/>
            </a:endParaRPr>
          </a:p>
          <a:p>
            <a:pPr indent="609600" algn="just">
              <a:lnSpc>
                <a:spcPct val="150000"/>
              </a:lnSpc>
            </a:pPr>
            <a:r>
              <a:rPr lang="en-US" altLang="zh-CN" sz="2400" dirty="0">
                <a:latin typeface="楷体" pitchFamily="49" charset="-122"/>
                <a:ea typeface="微软雅黑" pitchFamily="34" charset="-122"/>
                <a:cs typeface="Times New Roman" pitchFamily="18" charset="0"/>
              </a:rPr>
              <a:t>2.</a:t>
            </a:r>
            <a:r>
              <a:rPr lang="zh-CN" altLang="zh-CN" sz="2400" dirty="0">
                <a:latin typeface="楷体" pitchFamily="49" charset="-122"/>
                <a:ea typeface="微软雅黑" pitchFamily="34" charset="-122"/>
                <a:cs typeface="Times New Roman" pitchFamily="18" charset="0"/>
              </a:rPr>
              <a:t>回忆那一刻的细节或场面，再现当时的情景要尽量写得具体，还要写出当时的感觉。</a:t>
            </a:r>
            <a:endParaRPr lang="zh-CN" altLang="zh-CN" sz="1000" dirty="0">
              <a:ea typeface="微软雅黑" pitchFamily="34"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wipe(left)">
                                      <p:cBhvr>
                                        <p:cTn id="7" dur="500"/>
                                        <p:tgtEl>
                                          <p:spTgt spid="2">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2639616" y="836713"/>
            <a:ext cx="6858000" cy="4524315"/>
          </a:xfrm>
          <a:prstGeom prst="rect">
            <a:avLst/>
          </a:prstGeom>
        </p:spPr>
        <p:txBody>
          <a:bodyPr>
            <a:spAutoFit/>
          </a:bodyPr>
          <a:lstStyle/>
          <a:p>
            <a:pPr algn="just">
              <a:lnSpc>
                <a:spcPct val="150000"/>
              </a:lnSpc>
              <a:spcAft>
                <a:spcPts val="0"/>
              </a:spcAft>
              <a:defRPr/>
            </a:pPr>
            <a:r>
              <a:rPr lang="zh-CN" altLang="zh-CN" sz="2400" b="1" kern="100" dirty="0">
                <a:highlight>
                  <a:srgbClr val="FFFF00"/>
                </a:highlight>
                <a:latin typeface="宋体" panose="02010600030101010101" pitchFamily="2" charset="-122"/>
                <a:ea typeface="微软雅黑" panose="020B0503020204020204" pitchFamily="34" charset="-122"/>
                <a:cs typeface="Times New Roman" panose="02020603050405020304" pitchFamily="18" charset="0"/>
              </a:rPr>
              <a:t>二、写作导航</a:t>
            </a:r>
            <a:endParaRPr lang="zh-CN" altLang="zh-CN" sz="1050" kern="100" dirty="0">
              <a:cs typeface="Times New Roman" panose="02020603050405020304" pitchFamily="18" charset="0"/>
            </a:endParaRPr>
          </a:p>
          <a:p>
            <a:pPr indent="609600" algn="just">
              <a:lnSpc>
                <a:spcPct val="150000"/>
              </a:lnSpc>
              <a:spcAft>
                <a:spcPts val="0"/>
              </a:spcAft>
              <a:defRPr/>
            </a:pPr>
            <a:r>
              <a:rPr lang="zh-CN" altLang="zh-CN" sz="2400" kern="100" dirty="0">
                <a:solidFill>
                  <a:srgbClr val="000000"/>
                </a:solidFill>
                <a:latin typeface="宋体" panose="02010600030101010101" pitchFamily="2" charset="-122"/>
                <a:ea typeface="微软雅黑" panose="020B0503020204020204" pitchFamily="34" charset="-122"/>
                <a:cs typeface="Times New Roman" panose="02020603050405020304" pitchFamily="18" charset="0"/>
              </a:rPr>
              <a:t>细节描写是指抓住生活中的细微而又具体的典型情节或一些富有艺术表现力的细小事物、人物的某些细微的举止行动，以及景物片断等，加以生动细致的描绘的一种描写方法，它具体渗透在对人物、景物或场面描写之中。</a:t>
            </a:r>
            <a:endParaRPr lang="zh-CN" altLang="zh-CN" sz="1050" kern="100" dirty="0">
              <a:cs typeface="Times New Roman" panose="02020603050405020304" pitchFamily="18" charset="0"/>
            </a:endParaRPr>
          </a:p>
          <a:p>
            <a:pPr indent="609600" algn="just">
              <a:lnSpc>
                <a:spcPct val="150000"/>
              </a:lnSpc>
              <a:spcAft>
                <a:spcPts val="0"/>
              </a:spcAft>
              <a:defRPr/>
            </a:pPr>
            <a:r>
              <a:rPr lang="zh-CN" altLang="zh-CN" sz="2400" kern="100" dirty="0">
                <a:solidFill>
                  <a:srgbClr val="000000"/>
                </a:solidFill>
                <a:latin typeface="宋体" panose="02010600030101010101" pitchFamily="2" charset="-122"/>
                <a:ea typeface="微软雅黑" panose="020B0503020204020204" pitchFamily="34" charset="-122"/>
                <a:cs typeface="Times New Roman" panose="02020603050405020304" pitchFamily="18" charset="0"/>
              </a:rPr>
              <a:t>该如何发现生活中的细节，并进行细致刻画呢？我们不妨</a:t>
            </a:r>
            <a:r>
              <a:rPr lang="zh-CN" altLang="zh-CN" sz="2400" kern="100" dirty="0">
                <a:latin typeface="宋体" panose="02010600030101010101" pitchFamily="2" charset="-122"/>
                <a:ea typeface="微软雅黑" panose="020B0503020204020204" pitchFamily="34" charset="-122"/>
                <a:cs typeface="Times New Roman" panose="02020603050405020304" pitchFamily="18" charset="0"/>
              </a:rPr>
              <a:t>从以下几个方面入手：</a:t>
            </a:r>
            <a:endParaRPr lang="zh-CN" altLang="zh-CN" sz="1050" kern="100" dirty="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wipe(left)">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559496" y="1196753"/>
            <a:ext cx="9001000"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609600" algn="just">
              <a:lnSpc>
                <a:spcPct val="150000"/>
              </a:lnSpc>
            </a:pPr>
            <a:r>
              <a:rPr lang="en-US" altLang="zh-CN" sz="2400" dirty="0">
                <a:latin typeface="宋体" pitchFamily="2" charset="-122"/>
                <a:ea typeface="微软雅黑" pitchFamily="34" charset="-122"/>
                <a:cs typeface="Times New Roman" pitchFamily="18" charset="0"/>
              </a:rPr>
              <a:t>1.</a:t>
            </a:r>
            <a:r>
              <a:rPr lang="zh-CN" altLang="zh-CN" sz="2400" dirty="0">
                <a:latin typeface="宋体" pitchFamily="2" charset="-122"/>
                <a:ea typeface="微软雅黑" pitchFamily="34" charset="-122"/>
                <a:cs typeface="Times New Roman" pitchFamily="18" charset="0"/>
              </a:rPr>
              <a:t>细心观察生活，善于捕捉人物细小的言行举止和生活中细微的事件。生活中，我们应该学会观察，善于捕捉生活中的小细节。因为，一两个好的细节，就能使人物栩栩如生。例如作文《父亲》有这么一段细节：“我走出门，就惊呆了，天啊，父亲只穿着一双破旧不堪的解放鞋，而且连袜子也没穿，那露出的脚趾不住地往里缩。”这个小细节就是作者在认真观察父亲当时的穿鞋情况下，捕捉到的一个细节，它使父亲的形象更加真实、高大。生活中的细节随处可见，只要我们睁开双眼，就会发现细节无处不在。</a:t>
            </a:r>
            <a:endParaRPr lang="zh-CN" altLang="zh-CN" sz="1000" dirty="0">
              <a:ea typeface="微软雅黑" pitchFamily="34"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622768" y="1268760"/>
            <a:ext cx="9036496"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609600" algn="just">
              <a:lnSpc>
                <a:spcPct val="150000"/>
              </a:lnSpc>
            </a:pPr>
            <a:r>
              <a:rPr lang="en-US" altLang="zh-CN" sz="2400" dirty="0">
                <a:latin typeface="宋体" pitchFamily="2" charset="-122"/>
                <a:ea typeface="微软雅黑" pitchFamily="34" charset="-122"/>
                <a:cs typeface="Times New Roman" pitchFamily="18" charset="0"/>
              </a:rPr>
              <a:t>2.</a:t>
            </a:r>
            <a:r>
              <a:rPr lang="zh-CN" altLang="zh-CN" sz="2400" dirty="0">
                <a:latin typeface="宋体" pitchFamily="2" charset="-122"/>
                <a:ea typeface="微软雅黑" pitchFamily="34" charset="-122"/>
                <a:cs typeface="Times New Roman" pitchFamily="18" charset="0"/>
              </a:rPr>
              <a:t>要选取真实、典型的细节。真实是细节的生命。细节只有真实地再现生活，文章才能生动逼真。同时，细节贵在精而不在多，要善于抓住最能反映人物性格特征的细节来写。如《老王》中对老王来送香油和鸡蛋时的细节描写，“直僵僵地镶嵌在门框里”，“简直像棺材里倒出来的”，这些描写可能会令人觉得害怕，但是它真实而又典型地写出了作者当时那种真切的感觉，让人难忘。</a:t>
            </a:r>
            <a:endParaRPr lang="zh-CN" altLang="zh-CN" sz="1000" dirty="0">
              <a:ea typeface="微软雅黑" pitchFamily="34"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847528" y="1196752"/>
            <a:ext cx="8496944"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609600" algn="just">
              <a:lnSpc>
                <a:spcPct val="150000"/>
              </a:lnSpc>
            </a:pPr>
            <a:r>
              <a:rPr lang="en-US" altLang="zh-CN" sz="2400" dirty="0">
                <a:latin typeface="宋体" pitchFamily="2" charset="-122"/>
                <a:ea typeface="微软雅黑" pitchFamily="34" charset="-122"/>
                <a:cs typeface="宋体" pitchFamily="2" charset="-122"/>
              </a:rPr>
              <a:t>3.</a:t>
            </a:r>
            <a:r>
              <a:rPr lang="zh-CN" altLang="zh-CN" sz="2400" dirty="0">
                <a:latin typeface="宋体" pitchFamily="2" charset="-122"/>
                <a:ea typeface="微软雅黑" pitchFamily="34" charset="-122"/>
                <a:cs typeface="宋体" pitchFamily="2" charset="-122"/>
              </a:rPr>
              <a:t>精心刻画，使细节描写生动、逼真。具体方法是：</a:t>
            </a:r>
            <a:endParaRPr lang="zh-CN" altLang="zh-CN" sz="1000" dirty="0">
              <a:ea typeface="微软雅黑" pitchFamily="34" charset="-122"/>
              <a:cs typeface="Times New Roman" pitchFamily="18" charset="0"/>
            </a:endParaRPr>
          </a:p>
          <a:p>
            <a:pPr indent="609600" algn="just">
              <a:lnSpc>
                <a:spcPct val="150000"/>
              </a:lnSpc>
            </a:pPr>
            <a:r>
              <a:rPr lang="zh-CN" altLang="zh-CN" sz="2400" dirty="0">
                <a:solidFill>
                  <a:srgbClr val="000000"/>
                </a:solidFill>
                <a:latin typeface="宋体" pitchFamily="2" charset="-122"/>
                <a:ea typeface="微软雅黑" pitchFamily="34" charset="-122"/>
                <a:cs typeface="Times New Roman" pitchFamily="18" charset="0"/>
              </a:rPr>
              <a:t>（</a:t>
            </a:r>
            <a:r>
              <a:rPr lang="en-US" altLang="zh-CN" sz="2400" dirty="0">
                <a:solidFill>
                  <a:srgbClr val="000000"/>
                </a:solidFill>
                <a:latin typeface="宋体" pitchFamily="2" charset="-122"/>
                <a:ea typeface="微软雅黑" pitchFamily="34" charset="-122"/>
                <a:cs typeface="Times New Roman" pitchFamily="18" charset="0"/>
              </a:rPr>
              <a:t>1</a:t>
            </a:r>
            <a:r>
              <a:rPr lang="zh-CN" altLang="zh-CN" sz="2400" dirty="0">
                <a:solidFill>
                  <a:srgbClr val="000000"/>
                </a:solidFill>
                <a:latin typeface="宋体" pitchFamily="2" charset="-122"/>
                <a:ea typeface="微软雅黑" pitchFamily="34" charset="-122"/>
                <a:cs typeface="Times New Roman" pitchFamily="18" charset="0"/>
              </a:rPr>
              <a:t>）简墨白描画细节。用白描的手法描摹细节，是最基本最常见的细节描写方法。其关键是抓住事物的特征，以简练的笔触勾勒出事物的动态和风貌，使其不仅逼真而且传神，有意蕴。如鲁迅《故乡》中对少年闰土有这样的描写：“一个十一二岁的少年项带银圈，手捏一柄钢叉，尽力向一匹猹刺去。”简单几笔就勾勒出一位勇敢、富有活力的少年英雄形象。</a:t>
            </a:r>
            <a:endParaRPr lang="zh-CN" altLang="zh-CN" sz="1000" dirty="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wipe(left)">
                                      <p:cBhvr>
                                        <p:cTn id="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梯田习题模板</Template>
  <TotalTime>310</TotalTime>
  <Words>2230</Words>
  <Application>Microsoft Office PowerPoint</Application>
  <PresentationFormat>宽屏</PresentationFormat>
  <Paragraphs>51</Paragraphs>
  <Slides>24</Slides>
  <Notes>2</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1</vt:i4>
      </vt:variant>
      <vt:variant>
        <vt:lpstr>幻灯片标题</vt:lpstr>
      </vt:variant>
      <vt:variant>
        <vt:i4>24</vt:i4>
      </vt:variant>
    </vt:vector>
  </HeadingPairs>
  <TitlesOfParts>
    <vt:vector size="36" baseType="lpstr">
      <vt:lpstr>Meiryo</vt:lpstr>
      <vt:lpstr>等线</vt:lpstr>
      <vt:lpstr>楷体</vt:lpstr>
      <vt:lpstr>宋体</vt:lpstr>
      <vt:lpstr>微软雅黑</vt:lpstr>
      <vt:lpstr>Arial</vt:lpstr>
      <vt:lpstr>Calibri</vt:lpstr>
      <vt:lpstr>Calibri Light</vt:lpstr>
      <vt:lpstr>Times New Roman</vt:lpstr>
      <vt:lpstr>第一PPT模板网-WWW.1PPT.COM</vt:lpstr>
      <vt:lpstr>Office Theme</vt:lpstr>
      <vt:lpstr>Document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3</cp:revision>
  <dcterms:created xsi:type="dcterms:W3CDTF">2015-08-18T12:29:20Z</dcterms:created>
  <dcterms:modified xsi:type="dcterms:W3CDTF">2021-12-14T00:15:10Z</dcterms:modified>
</cp:coreProperties>
</file>