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66"/>
  </p:notes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页眉占位符 19968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 dirty="0"/>
            </a:lvl1pPr>
          </a:lstStyle>
          <a:p>
            <a:endParaRPr lang="zh-CN" altLang="en-US"/>
          </a:p>
        </p:txBody>
      </p:sp>
      <p:sp>
        <p:nvSpPr>
          <p:cNvPr id="199683" name="日期占位符 19968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 dirty="0"/>
            </a:lvl1pPr>
          </a:lstStyle>
          <a:p>
            <a:fld id="{BB962C8B-B14F-4D97-AF65-F5344CB8AC3E}" type="datetimeFigureOut">
              <a:rPr lang="zh-CN" altLang="en-US"/>
              <a:pPr/>
              <a:t>2021/12/13</a:t>
            </a:fld>
            <a:endParaRPr lang="zh-CN" altLang="en-US"/>
          </a:p>
        </p:txBody>
      </p:sp>
      <p:sp>
        <p:nvSpPr>
          <p:cNvPr id="2052" name="幻灯片图像占位符 199683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文本占位符 19968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99686" name="页脚占位符 19968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 dirty="0"/>
            </a:lvl1pPr>
          </a:lstStyle>
          <a:p>
            <a:endParaRPr lang="zh-CN" altLang="en-US"/>
          </a:p>
        </p:txBody>
      </p:sp>
      <p:sp>
        <p:nvSpPr>
          <p:cNvPr id="199687" name="灯片编号占位符 19968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F0E1139-61C9-4A44-B8C9-3D251F952F4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35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E1139-61C9-4A44-B8C9-3D251F952F4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73530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5217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263" y="746125"/>
            <a:ext cx="6624637" cy="3727450"/>
          </a:xfrm>
          <a:ln/>
        </p:spPr>
      </p:sp>
      <p:sp>
        <p:nvSpPr>
          <p:cNvPr id="1843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843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050" y="9444038"/>
            <a:ext cx="2930525" cy="496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4BB92EA-D414-4178-BD1E-B9741B4A123C}" type="slidenum">
              <a:rPr lang="zh-CN" altLang="en-US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417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263" y="746125"/>
            <a:ext cx="6624637" cy="3727450"/>
          </a:xfrm>
          <a:ln/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150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050" y="9444038"/>
            <a:ext cx="2930525" cy="496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F579D1E-7D66-4480-9E00-B16854BEC2C1}" type="slidenum">
              <a:rPr lang="zh-CN" altLang="en-US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191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263" y="746125"/>
            <a:ext cx="6624637" cy="3727450"/>
          </a:xfrm>
          <a:ln/>
        </p:spPr>
      </p:sp>
      <p:sp>
        <p:nvSpPr>
          <p:cNvPr id="2355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355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050" y="9444038"/>
            <a:ext cx="2930525" cy="496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9E435B0-4DB4-4455-AEBD-F34D80D30BA5}" type="slidenum">
              <a:rPr lang="zh-CN" altLang="en-US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162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263" y="746125"/>
            <a:ext cx="6624637" cy="3727450"/>
          </a:xfrm>
          <a:ln/>
        </p:spPr>
      </p:sp>
      <p:sp>
        <p:nvSpPr>
          <p:cNvPr id="2662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662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050" y="9444038"/>
            <a:ext cx="2930525" cy="496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1C0808C-18FD-4F6F-B1DB-57AED661E16C}" type="slidenum">
              <a:rPr lang="zh-CN" altLang="en-US">
                <a:solidFill>
                  <a:srgbClr val="000000"/>
                </a:solidFill>
              </a:rPr>
              <a:pPr/>
              <a:t>20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648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263" y="746125"/>
            <a:ext cx="6624637" cy="3727450"/>
          </a:xfrm>
          <a:ln/>
        </p:spPr>
      </p:sp>
      <p:sp>
        <p:nvSpPr>
          <p:cNvPr id="2867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867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050" y="9444038"/>
            <a:ext cx="2930525" cy="496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254B6E1-ACC5-49D2-B422-D35E3D5CA1B6}" type="slidenum">
              <a:rPr lang="zh-CN" altLang="en-US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999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263" y="746125"/>
            <a:ext cx="6624637" cy="3727450"/>
          </a:xfrm>
          <a:ln/>
        </p:spPr>
      </p:sp>
      <p:sp>
        <p:nvSpPr>
          <p:cNvPr id="3174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174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050" y="9444038"/>
            <a:ext cx="2930525" cy="496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1FC6CED-59B6-4A91-8CF5-397A85DCFF20}" type="slidenum">
              <a:rPr lang="zh-CN" altLang="en-US">
                <a:solidFill>
                  <a:srgbClr val="000000"/>
                </a:solidFill>
              </a:rPr>
              <a:pPr/>
              <a:t>23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8746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E1139-61C9-4A44-B8C9-3D251F952F4D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18567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263" y="746125"/>
            <a:ext cx="6624637" cy="3727450"/>
          </a:xfrm>
          <a:ln/>
        </p:spPr>
      </p:sp>
      <p:sp>
        <p:nvSpPr>
          <p:cNvPr id="4301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301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050" y="9444038"/>
            <a:ext cx="2930525" cy="496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4D1E9CD-D80B-43D5-BF2D-D6CB708B57B8}" type="slidenum">
              <a:rPr lang="zh-CN" altLang="en-US">
                <a:solidFill>
                  <a:srgbClr val="000000"/>
                </a:solidFill>
              </a:rPr>
              <a:pPr/>
              <a:t>33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043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627784" y="149163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E7C452-C2D4-4FF9-AC9B-163A9ED3774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54648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5DAE3-A684-43F2-93CA-26319DC79C65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69768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2930" cy="4388644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43CD2A-B997-4628-BA62-5566806198FE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73078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D19A7A-708C-483F-BCA6-723989D3CDC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5893579"/>
      </p:ext>
    </p:extLst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082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66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919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544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004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104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474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FF84EA-7723-4648-BCCD-94EE5876E175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386924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24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568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239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543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C83E5D-4922-44D0-BFC1-6703F1422EC3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04303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ABF306-7973-4281-8585-F3A152760F9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3854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244575-DD5F-45E1-98CF-C2B7FEADFFF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32536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263A75-F460-4919-AEDF-C30AEC063315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78571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88B91A-A20B-4C6F-9946-5EEBB5E7DD2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2396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9BF9D8-D5B4-493B-A1B0-149B3BAB3F5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09266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F496D-076B-4E98-BBF8-EFD4FBB7ABF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37702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endParaRPr lang="zh-CN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08BFA52-C099-468A-A81D-A4E2B62CBB68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6559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istrator\Desktop\&#19971;&#35821;&#19979;%20&#32593;&#31449;&#19978;&#20256;&#25991;&#20214;\&#31532;&#19977;&#21333;&#20803;\12%20&#21334;&#27833;&#32705;\&#35838;&#25991;&#26391;&#35835;-&#19971;&#35821;&#19979;-12%20&#21334;&#27833;&#32705;.mp3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37821" y="1273633"/>
            <a:ext cx="3024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 smtClean="0">
                <a:latin typeface="楷体" pitchFamily="49" charset="-122"/>
                <a:ea typeface="楷体" pitchFamily="49" charset="-122"/>
              </a:rPr>
              <a:t>卖油翁</a:t>
            </a:r>
            <a:endParaRPr lang="zh-CN" altLang="en-US" sz="48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1062" y="196850"/>
            <a:ext cx="5664200" cy="47498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691680" y="3795886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矩形 1"/>
          <p:cNvSpPr>
            <a:spLocks noChangeArrowheads="1"/>
          </p:cNvSpPr>
          <p:nvPr/>
        </p:nvSpPr>
        <p:spPr bwMode="auto">
          <a:xfrm>
            <a:off x="500063" y="1393032"/>
            <a:ext cx="8215312" cy="393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陈康肃公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善射，当世无双，公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亦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以此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自矜。尝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射于家圃，有卖油翁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释担而立，睨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en-US" altLang="zh-CN" sz="2400" dirty="0" err="1">
                <a:latin typeface="汉语拼音" pitchFamily="34" charset="0"/>
                <a:ea typeface="楷体" pitchFamily="49" charset="-122"/>
              </a:rPr>
              <a:t>nì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之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久而不去。见其发矢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十中八九，但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微颔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en-US" altLang="zh-CN" sz="2400" dirty="0" err="1">
                <a:latin typeface="汉语拼音" pitchFamily="34" charset="0"/>
                <a:ea typeface="楷体" pitchFamily="49" charset="-122"/>
              </a:rPr>
              <a:t>hàn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之。 </a:t>
            </a:r>
            <a:br>
              <a:rPr lang="zh-CN" altLang="en-US" sz="2400" b="1" dirty="0">
                <a:latin typeface="楷体" pitchFamily="49" charset="-122"/>
                <a:ea typeface="楷体" pitchFamily="49" charset="-122"/>
              </a:rPr>
            </a:b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康肃问曰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:“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汝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亦知射乎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?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吾射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不亦精乎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?”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翁曰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:“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无他，但手熟尔。”康肃忿然曰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:“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尔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安敢轻吾射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!”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翁曰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:“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以我酌油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知之。”乃取一葫芦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置于地，以钱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覆其口，徐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以杓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en-US" altLang="zh-CN" sz="2400" dirty="0" err="1">
                <a:latin typeface="汉语拼音" pitchFamily="34" charset="0"/>
                <a:ea typeface="楷体" pitchFamily="49" charset="-122"/>
              </a:rPr>
              <a:t>sháo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酌油沥之，自钱孔入，而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钱不湿。因曰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:“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我亦无他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惟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手熟尔。”康肃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笑而遣之。</a:t>
            </a:r>
          </a:p>
        </p:txBody>
      </p:sp>
      <p:grpSp>
        <p:nvGrpSpPr>
          <p:cNvPr id="12290" name="组合 8"/>
          <p:cNvGrpSpPr>
            <a:grpSpLocks/>
          </p:cNvGrpSpPr>
          <p:nvPr/>
        </p:nvGrpSpPr>
        <p:grpSpPr bwMode="auto">
          <a:xfrm>
            <a:off x="0" y="627460"/>
            <a:ext cx="2006600" cy="523400"/>
            <a:chOff x="70" y="-63"/>
            <a:chExt cx="3161" cy="1097"/>
          </a:xfrm>
        </p:grpSpPr>
        <p:sp>
          <p:nvSpPr>
            <p:cNvPr id="1229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  <p:cxnSp>
          <p:nvCxnSpPr>
            <p:cNvPr id="5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菱形 5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2294" name="矩形 6"/>
          <p:cNvSpPr>
            <a:spLocks noChangeArrowheads="1"/>
          </p:cNvSpPr>
          <p:nvPr/>
        </p:nvSpPr>
        <p:spPr bwMode="auto">
          <a:xfrm>
            <a:off x="3714750" y="964406"/>
            <a:ext cx="15001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D0D0D"/>
                </a:solidFill>
                <a:latin typeface="宋体" pitchFamily="2" charset="-122"/>
                <a:ea typeface="Kaiti SC"/>
                <a:cs typeface="Kaiti SC"/>
              </a:rPr>
              <a:t>卖油翁</a:t>
            </a:r>
            <a:endParaRPr lang="zh-CN" altLang="en-US" sz="3200" dirty="0">
              <a:latin typeface="宋体" pitchFamily="2" charset="-122"/>
            </a:endParaRPr>
          </a:p>
        </p:txBody>
      </p:sp>
      <p:pic>
        <p:nvPicPr>
          <p:cNvPr id="2" name="课文朗读-七语下-12 卖油翁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979885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62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8"/>
          <p:cNvGrpSpPr>
            <a:grpSpLocks/>
          </p:cNvGrpSpPr>
          <p:nvPr/>
        </p:nvGrpSpPr>
        <p:grpSpPr bwMode="auto">
          <a:xfrm>
            <a:off x="0" y="627460"/>
            <a:ext cx="2006600" cy="523400"/>
            <a:chOff x="70" y="-63"/>
            <a:chExt cx="3161" cy="1097"/>
          </a:xfrm>
        </p:grpSpPr>
        <p:sp>
          <p:nvSpPr>
            <p:cNvPr id="1331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468314" y="1653779"/>
            <a:ext cx="844073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 陈康肃公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善射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，当世无双，公亦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以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此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自矜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尝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射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于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家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圃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，有卖油翁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释担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而立，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睨之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久而不去。见</a:t>
            </a:r>
            <a:r>
              <a:rPr lang="zh-CN" altLang="en-US" sz="2400" b="1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其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发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矢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十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中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八九，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但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微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颔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之。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文本框 19"/>
          <p:cNvSpPr txBox="1">
            <a:spLocks noChangeArrowheads="1"/>
          </p:cNvSpPr>
          <p:nvPr/>
        </p:nvSpPr>
        <p:spPr bwMode="auto">
          <a:xfrm>
            <a:off x="2341563" y="1653778"/>
            <a:ext cx="1293812" cy="400110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擅长射箭。</a:t>
            </a:r>
            <a:endParaRPr lang="zh-CN" altLang="en-US" sz="2000" u="sng">
              <a:solidFill>
                <a:srgbClr val="00B05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文本框 20"/>
          <p:cNvSpPr txBox="1">
            <a:spLocks noChangeArrowheads="1"/>
          </p:cNvSpPr>
          <p:nvPr/>
        </p:nvSpPr>
        <p:spPr bwMode="auto">
          <a:xfrm>
            <a:off x="5422900" y="1700213"/>
            <a:ext cx="661988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凭借。</a:t>
            </a:r>
          </a:p>
        </p:txBody>
      </p:sp>
      <p:sp>
        <p:nvSpPr>
          <p:cNvPr id="10" name="文本框 24"/>
          <p:cNvSpPr txBox="1">
            <a:spLocks noChangeArrowheads="1"/>
          </p:cNvSpPr>
          <p:nvPr/>
        </p:nvSpPr>
        <p:spPr bwMode="auto">
          <a:xfrm>
            <a:off x="6161089" y="1700213"/>
            <a:ext cx="714375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自夸。</a:t>
            </a:r>
          </a:p>
        </p:txBody>
      </p:sp>
      <p:sp>
        <p:nvSpPr>
          <p:cNvPr id="11" name="文本框 30"/>
          <p:cNvSpPr txBox="1">
            <a:spLocks noChangeArrowheads="1"/>
          </p:cNvSpPr>
          <p:nvPr/>
        </p:nvSpPr>
        <p:spPr bwMode="auto">
          <a:xfrm>
            <a:off x="6948488" y="1700213"/>
            <a:ext cx="696912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曾经。</a:t>
            </a:r>
          </a:p>
        </p:txBody>
      </p:sp>
      <p:sp>
        <p:nvSpPr>
          <p:cNvPr id="12" name="文本框 33"/>
          <p:cNvSpPr txBox="1">
            <a:spLocks noChangeArrowheads="1"/>
          </p:cNvSpPr>
          <p:nvPr/>
        </p:nvSpPr>
        <p:spPr bwMode="auto">
          <a:xfrm>
            <a:off x="8250239" y="1700213"/>
            <a:ext cx="642937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园子。</a:t>
            </a:r>
          </a:p>
        </p:txBody>
      </p:sp>
      <p:sp>
        <p:nvSpPr>
          <p:cNvPr id="13" name="文本框 34"/>
          <p:cNvSpPr txBox="1">
            <a:spLocks noChangeArrowheads="1"/>
          </p:cNvSpPr>
          <p:nvPr/>
        </p:nvSpPr>
        <p:spPr bwMode="auto">
          <a:xfrm>
            <a:off x="2325689" y="2993231"/>
            <a:ext cx="3786187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斜着眼看，这里形容不在意的样子。</a:t>
            </a:r>
          </a:p>
        </p:txBody>
      </p:sp>
      <p:sp>
        <p:nvSpPr>
          <p:cNvPr id="14" name="文本框 35"/>
          <p:cNvSpPr txBox="1">
            <a:spLocks noChangeArrowheads="1"/>
          </p:cNvSpPr>
          <p:nvPr/>
        </p:nvSpPr>
        <p:spPr bwMode="auto">
          <a:xfrm>
            <a:off x="3203575" y="2350294"/>
            <a:ext cx="2484438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代词，指陈尧咨射箭。</a:t>
            </a:r>
          </a:p>
        </p:txBody>
      </p:sp>
      <p:sp>
        <p:nvSpPr>
          <p:cNvPr id="15" name="文本框 36"/>
          <p:cNvSpPr txBox="1">
            <a:spLocks noChangeArrowheads="1"/>
          </p:cNvSpPr>
          <p:nvPr/>
        </p:nvSpPr>
        <p:spPr bwMode="auto">
          <a:xfrm>
            <a:off x="5867401" y="2356247"/>
            <a:ext cx="714375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发射。</a:t>
            </a:r>
          </a:p>
        </p:txBody>
      </p:sp>
      <p:sp>
        <p:nvSpPr>
          <p:cNvPr id="16" name="文本框 37"/>
          <p:cNvSpPr txBox="1">
            <a:spLocks noChangeArrowheads="1"/>
          </p:cNvSpPr>
          <p:nvPr/>
        </p:nvSpPr>
        <p:spPr bwMode="auto">
          <a:xfrm>
            <a:off x="6446839" y="2950369"/>
            <a:ext cx="428625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箭。</a:t>
            </a:r>
          </a:p>
        </p:txBody>
      </p:sp>
      <p:sp>
        <p:nvSpPr>
          <p:cNvPr id="17" name="文本框 38"/>
          <p:cNvSpPr txBox="1">
            <a:spLocks noChangeArrowheads="1"/>
          </p:cNvSpPr>
          <p:nvPr/>
        </p:nvSpPr>
        <p:spPr bwMode="auto">
          <a:xfrm>
            <a:off x="6959600" y="2950369"/>
            <a:ext cx="1500188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指射中靶子。</a:t>
            </a:r>
          </a:p>
        </p:txBody>
      </p:sp>
      <p:sp>
        <p:nvSpPr>
          <p:cNvPr id="18" name="文本框 39"/>
          <p:cNvSpPr txBox="1">
            <a:spLocks noChangeArrowheads="1"/>
          </p:cNvSpPr>
          <p:nvPr/>
        </p:nvSpPr>
        <p:spPr bwMode="auto">
          <a:xfrm>
            <a:off x="8172451" y="2403872"/>
            <a:ext cx="492125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只。</a:t>
            </a:r>
          </a:p>
        </p:txBody>
      </p:sp>
      <p:sp>
        <p:nvSpPr>
          <p:cNvPr id="19" name="文本框 40"/>
          <p:cNvSpPr txBox="1">
            <a:spLocks noChangeArrowheads="1"/>
          </p:cNvSpPr>
          <p:nvPr/>
        </p:nvSpPr>
        <p:spPr bwMode="auto">
          <a:xfrm>
            <a:off x="684213" y="3636169"/>
            <a:ext cx="647700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点头。</a:t>
            </a:r>
          </a:p>
        </p:txBody>
      </p:sp>
      <p:sp>
        <p:nvSpPr>
          <p:cNvPr id="20" name="文本框 41"/>
          <p:cNvSpPr txBox="1">
            <a:spLocks noChangeArrowheads="1"/>
          </p:cNvSpPr>
          <p:nvPr/>
        </p:nvSpPr>
        <p:spPr bwMode="auto">
          <a:xfrm>
            <a:off x="703264" y="2350294"/>
            <a:ext cx="2428875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放下担子。释，放下。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7678738" y="1700213"/>
            <a:ext cx="646331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在。</a:t>
            </a:r>
            <a:endParaRPr lang="zh-CN" altLang="en-US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3332" name="矩形 21"/>
          <p:cNvSpPr>
            <a:spLocks noChangeArrowheads="1"/>
          </p:cNvSpPr>
          <p:nvPr/>
        </p:nvSpPr>
        <p:spPr bwMode="auto">
          <a:xfrm>
            <a:off x="3806728" y="1098948"/>
            <a:ext cx="16289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latin typeface="宋体" pitchFamily="2" charset="-122"/>
              </a:rPr>
              <a:t>卖 油 翁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矩形 1"/>
          <p:cNvSpPr>
            <a:spLocks noChangeArrowheads="1"/>
          </p:cNvSpPr>
          <p:nvPr/>
        </p:nvSpPr>
        <p:spPr bwMode="auto">
          <a:xfrm>
            <a:off x="533400" y="1329929"/>
            <a:ext cx="828675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译文：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陈尧咨擅长射箭，当时没有能与他匹敌的，陈尧咨也凭借射箭的本领自夸。他曾经在自己家的园子里射箭，有个卖油翁放下担子站在一旁，斜着眼睛看了很久都没有离开。见到他射出的箭十支能中八九支，只是对此微微点头。</a:t>
            </a:r>
          </a:p>
        </p:txBody>
      </p:sp>
      <p:grpSp>
        <p:nvGrpSpPr>
          <p:cNvPr id="14338" name="组合 8"/>
          <p:cNvGrpSpPr>
            <a:grpSpLocks/>
          </p:cNvGrpSpPr>
          <p:nvPr/>
        </p:nvGrpSpPr>
        <p:grpSpPr bwMode="auto">
          <a:xfrm>
            <a:off x="0" y="627460"/>
            <a:ext cx="2006600" cy="523400"/>
            <a:chOff x="70" y="-63"/>
            <a:chExt cx="3161" cy="1097"/>
          </a:xfrm>
        </p:grpSpPr>
        <p:sp>
          <p:nvSpPr>
            <p:cNvPr id="14339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  <p:cxnSp>
          <p:nvCxnSpPr>
            <p:cNvPr id="5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菱形 5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组合 8"/>
          <p:cNvGrpSpPr>
            <a:grpSpLocks/>
          </p:cNvGrpSpPr>
          <p:nvPr/>
        </p:nvGrpSpPr>
        <p:grpSpPr bwMode="auto">
          <a:xfrm>
            <a:off x="0" y="627460"/>
            <a:ext cx="2006600" cy="523400"/>
            <a:chOff x="70" y="-63"/>
            <a:chExt cx="3161" cy="1097"/>
          </a:xfrm>
        </p:grpSpPr>
        <p:sp>
          <p:nvSpPr>
            <p:cNvPr id="1536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  <p:cxnSp>
          <p:nvCxnSpPr>
            <p:cNvPr id="5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菱形 5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285751" y="1125142"/>
            <a:ext cx="868997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康肃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问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曰：“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汝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亦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知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射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乎？吾射不亦精乎？”翁曰：“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无他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 但手熟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尔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。”康肃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忿然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曰：“尔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安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敢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轻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吾射！”翁曰： “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以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我酌油知之。”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文本框 13"/>
          <p:cNvSpPr txBox="1">
            <a:spLocks noChangeArrowheads="1"/>
          </p:cNvSpPr>
          <p:nvPr/>
        </p:nvSpPr>
        <p:spPr bwMode="auto">
          <a:xfrm>
            <a:off x="1055689" y="1168004"/>
            <a:ext cx="1500187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责问，质问。</a:t>
            </a:r>
          </a:p>
        </p:txBody>
      </p:sp>
      <p:sp>
        <p:nvSpPr>
          <p:cNvPr id="9" name="文本框 19"/>
          <p:cNvSpPr txBox="1">
            <a:spLocks noChangeArrowheads="1"/>
          </p:cNvSpPr>
          <p:nvPr/>
        </p:nvSpPr>
        <p:spPr bwMode="auto">
          <a:xfrm>
            <a:off x="2776539" y="1178719"/>
            <a:ext cx="427037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你。</a:t>
            </a:r>
          </a:p>
        </p:txBody>
      </p:sp>
      <p:sp>
        <p:nvSpPr>
          <p:cNvPr id="10" name="文本框 20"/>
          <p:cNvSpPr txBox="1">
            <a:spLocks noChangeArrowheads="1"/>
          </p:cNvSpPr>
          <p:nvPr/>
        </p:nvSpPr>
        <p:spPr bwMode="auto">
          <a:xfrm>
            <a:off x="3276600" y="1178719"/>
            <a:ext cx="647700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懂得。</a:t>
            </a:r>
          </a:p>
        </p:txBody>
      </p:sp>
      <p:sp>
        <p:nvSpPr>
          <p:cNvPr id="11" name="文本框 21"/>
          <p:cNvSpPr txBox="1">
            <a:spLocks noChangeArrowheads="1"/>
          </p:cNvSpPr>
          <p:nvPr/>
        </p:nvSpPr>
        <p:spPr bwMode="auto">
          <a:xfrm>
            <a:off x="3995739" y="1178719"/>
            <a:ext cx="2357437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动词用作名词，射箭。</a:t>
            </a:r>
          </a:p>
        </p:txBody>
      </p:sp>
      <p:sp>
        <p:nvSpPr>
          <p:cNvPr id="12" name="文本框 23"/>
          <p:cNvSpPr txBox="1">
            <a:spLocks noChangeArrowheads="1"/>
          </p:cNvSpPr>
          <p:nvPr/>
        </p:nvSpPr>
        <p:spPr bwMode="auto">
          <a:xfrm>
            <a:off x="107950" y="1821656"/>
            <a:ext cx="2146300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没有别的（奥妙）。</a:t>
            </a:r>
          </a:p>
        </p:txBody>
      </p:sp>
      <p:sp>
        <p:nvSpPr>
          <p:cNvPr id="13" name="文本框 24"/>
          <p:cNvSpPr txBox="1">
            <a:spLocks noChangeArrowheads="1"/>
          </p:cNvSpPr>
          <p:nvPr/>
        </p:nvSpPr>
        <p:spPr bwMode="auto">
          <a:xfrm>
            <a:off x="1138238" y="2456260"/>
            <a:ext cx="3071812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同“耳”，相当于“罢了”。</a:t>
            </a:r>
          </a:p>
        </p:txBody>
      </p:sp>
      <p:sp>
        <p:nvSpPr>
          <p:cNvPr id="14" name="文本框 32"/>
          <p:cNvSpPr txBox="1">
            <a:spLocks noChangeArrowheads="1"/>
          </p:cNvSpPr>
          <p:nvPr/>
        </p:nvSpPr>
        <p:spPr bwMode="auto">
          <a:xfrm>
            <a:off x="71438" y="2594372"/>
            <a:ext cx="1071562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凭、靠。</a:t>
            </a:r>
          </a:p>
        </p:txBody>
      </p:sp>
      <p:sp>
        <p:nvSpPr>
          <p:cNvPr id="15" name="文本框 26"/>
          <p:cNvSpPr txBox="1">
            <a:spLocks noChangeArrowheads="1"/>
          </p:cNvSpPr>
          <p:nvPr/>
        </p:nvSpPr>
        <p:spPr bwMode="auto">
          <a:xfrm>
            <a:off x="2555876" y="1821656"/>
            <a:ext cx="4214813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气愤的样子。然，表示“</a:t>
            </a:r>
            <a:r>
              <a:rPr lang="en-US" altLang="zh-CN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的样子”。</a:t>
            </a:r>
          </a:p>
        </p:txBody>
      </p:sp>
      <p:sp>
        <p:nvSpPr>
          <p:cNvPr id="16" name="文本框 27"/>
          <p:cNvSpPr txBox="1">
            <a:spLocks noChangeArrowheads="1"/>
          </p:cNvSpPr>
          <p:nvPr/>
        </p:nvSpPr>
        <p:spPr bwMode="auto">
          <a:xfrm>
            <a:off x="5219701" y="2456260"/>
            <a:ext cx="785813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怎么。</a:t>
            </a:r>
          </a:p>
        </p:txBody>
      </p:sp>
      <p:sp>
        <p:nvSpPr>
          <p:cNvPr id="17" name="文本框 28"/>
          <p:cNvSpPr txBox="1">
            <a:spLocks noChangeArrowheads="1"/>
          </p:cNvSpPr>
          <p:nvPr/>
        </p:nvSpPr>
        <p:spPr bwMode="auto">
          <a:xfrm>
            <a:off x="6084889" y="2456260"/>
            <a:ext cx="796925" cy="369332"/>
          </a:xfrm>
          <a:prstGeom prst="rect">
            <a:avLst/>
          </a:prstGeom>
          <a:solidFill>
            <a:srgbClr val="F2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轻视。</a:t>
            </a:r>
          </a:p>
        </p:txBody>
      </p:sp>
      <p:sp>
        <p:nvSpPr>
          <p:cNvPr id="18" name="矩形 17"/>
          <p:cNvSpPr/>
          <p:nvPr/>
        </p:nvSpPr>
        <p:spPr>
          <a:xfrm>
            <a:off x="173039" y="3137297"/>
            <a:ext cx="8643937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译文：</a:t>
            </a:r>
            <a:r>
              <a:rPr lang="zh-CN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陈尧咨问道：“你也懂得射箭吗？难道我射箭的技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术</a:t>
            </a:r>
            <a:r>
              <a:rPr lang="zh-CN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不精湛吗？”老翁说：“没有别的（奥妙），只是手法技艺熟练罢了。”陈尧咨气愤地说：“你怎么能够轻视我射箭的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本领</a:t>
            </a:r>
            <a:r>
              <a:rPr lang="zh-CN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！”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卖油翁说：“凭我倒油（的经验）知道这个（道理）。”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组合 8"/>
          <p:cNvGrpSpPr>
            <a:grpSpLocks/>
          </p:cNvGrpSpPr>
          <p:nvPr/>
        </p:nvGrpSpPr>
        <p:grpSpPr bwMode="auto">
          <a:xfrm>
            <a:off x="0" y="627460"/>
            <a:ext cx="2006600" cy="523400"/>
            <a:chOff x="70" y="-63"/>
            <a:chExt cx="3161" cy="1097"/>
          </a:xfrm>
        </p:grpSpPr>
        <p:sp>
          <p:nvSpPr>
            <p:cNvPr id="1638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  <p:cxnSp>
          <p:nvCxnSpPr>
            <p:cNvPr id="5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菱形 5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642939" y="1057275"/>
            <a:ext cx="8072437" cy="2529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乃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取一葫芦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置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于地，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以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钱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覆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其口，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徐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以杓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酌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油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沥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之，自钱孔入，而钱不湿。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因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曰：“我亦无他，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惟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手熟尔。”康肃笑而</a:t>
            </a:r>
            <a:r>
              <a:rPr lang="zh-CN" altLang="en-US" sz="2400" b="1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遣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之。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文本框 13"/>
          <p:cNvSpPr txBox="1">
            <a:spLocks noChangeArrowheads="1"/>
          </p:cNvSpPr>
          <p:nvPr/>
        </p:nvSpPr>
        <p:spPr bwMode="auto">
          <a:xfrm>
            <a:off x="765176" y="1059656"/>
            <a:ext cx="1285875" cy="369332"/>
          </a:xfrm>
          <a:prstGeom prst="rect">
            <a:avLst/>
          </a:prstGeom>
          <a:solidFill>
            <a:srgbClr val="F5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就，于是。</a:t>
            </a:r>
          </a:p>
        </p:txBody>
      </p:sp>
      <p:sp>
        <p:nvSpPr>
          <p:cNvPr id="9" name="文本框 6"/>
          <p:cNvSpPr txBox="1">
            <a:spLocks noChangeArrowheads="1"/>
          </p:cNvSpPr>
          <p:nvPr/>
        </p:nvSpPr>
        <p:spPr bwMode="auto">
          <a:xfrm>
            <a:off x="2700338" y="1052513"/>
            <a:ext cx="431800" cy="369332"/>
          </a:xfrm>
          <a:prstGeom prst="rect">
            <a:avLst/>
          </a:prstGeom>
          <a:solidFill>
            <a:srgbClr val="F5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放。</a:t>
            </a:r>
          </a:p>
        </p:txBody>
      </p:sp>
      <p:sp>
        <p:nvSpPr>
          <p:cNvPr id="10" name="文本框 7"/>
          <p:cNvSpPr txBox="1">
            <a:spLocks noChangeArrowheads="1"/>
          </p:cNvSpPr>
          <p:nvPr/>
        </p:nvSpPr>
        <p:spPr bwMode="auto">
          <a:xfrm>
            <a:off x="3851275" y="1059656"/>
            <a:ext cx="469900" cy="369332"/>
          </a:xfrm>
          <a:prstGeom prst="rect">
            <a:avLst/>
          </a:prstGeom>
          <a:solidFill>
            <a:srgbClr val="F5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用。</a:t>
            </a:r>
          </a:p>
        </p:txBody>
      </p:sp>
      <p:sp>
        <p:nvSpPr>
          <p:cNvPr id="11" name="文本框 9"/>
          <p:cNvSpPr txBox="1">
            <a:spLocks noChangeArrowheads="1"/>
          </p:cNvSpPr>
          <p:nvPr/>
        </p:nvSpPr>
        <p:spPr bwMode="auto">
          <a:xfrm>
            <a:off x="4500563" y="1052513"/>
            <a:ext cx="425450" cy="369332"/>
          </a:xfrm>
          <a:prstGeom prst="rect">
            <a:avLst/>
          </a:prstGeom>
          <a:solidFill>
            <a:srgbClr val="F5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盖。</a:t>
            </a:r>
          </a:p>
        </p:txBody>
      </p:sp>
      <p:sp>
        <p:nvSpPr>
          <p:cNvPr id="12" name="文本框 10"/>
          <p:cNvSpPr txBox="1">
            <a:spLocks noChangeArrowheads="1"/>
          </p:cNvSpPr>
          <p:nvPr/>
        </p:nvSpPr>
        <p:spPr bwMode="auto">
          <a:xfrm>
            <a:off x="5456239" y="1600200"/>
            <a:ext cx="987425" cy="369332"/>
          </a:xfrm>
          <a:prstGeom prst="rect">
            <a:avLst/>
          </a:prstGeom>
          <a:solidFill>
            <a:srgbClr val="F5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慢慢地。</a:t>
            </a:r>
          </a:p>
        </p:txBody>
      </p:sp>
      <p:sp>
        <p:nvSpPr>
          <p:cNvPr id="13" name="文本框 11"/>
          <p:cNvSpPr txBox="1">
            <a:spLocks noChangeArrowheads="1"/>
          </p:cNvSpPr>
          <p:nvPr/>
        </p:nvSpPr>
        <p:spPr bwMode="auto">
          <a:xfrm>
            <a:off x="6565900" y="1071563"/>
            <a:ext cx="2038350" cy="369332"/>
          </a:xfrm>
          <a:prstGeom prst="rect">
            <a:avLst/>
          </a:prstGeom>
          <a:solidFill>
            <a:srgbClr val="F5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舀取，这里指倒入。</a:t>
            </a:r>
          </a:p>
        </p:txBody>
      </p:sp>
      <p:sp>
        <p:nvSpPr>
          <p:cNvPr id="14" name="文本框 12"/>
          <p:cNvSpPr txBox="1">
            <a:spLocks noChangeArrowheads="1"/>
          </p:cNvSpPr>
          <p:nvPr/>
        </p:nvSpPr>
        <p:spPr bwMode="auto">
          <a:xfrm>
            <a:off x="7164388" y="1646635"/>
            <a:ext cx="817562" cy="369332"/>
          </a:xfrm>
          <a:prstGeom prst="rect">
            <a:avLst/>
          </a:prstGeom>
          <a:solidFill>
            <a:srgbClr val="F5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下滴。</a:t>
            </a:r>
          </a:p>
        </p:txBody>
      </p:sp>
      <p:sp>
        <p:nvSpPr>
          <p:cNvPr id="15" name="文本框 16"/>
          <p:cNvSpPr txBox="1">
            <a:spLocks noChangeArrowheads="1"/>
          </p:cNvSpPr>
          <p:nvPr/>
        </p:nvSpPr>
        <p:spPr bwMode="auto">
          <a:xfrm>
            <a:off x="2627314" y="2240756"/>
            <a:ext cx="2160587" cy="369332"/>
          </a:xfrm>
          <a:prstGeom prst="rect">
            <a:avLst/>
          </a:prstGeom>
          <a:solidFill>
            <a:srgbClr val="F5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这里是接着的意思。</a:t>
            </a:r>
          </a:p>
        </p:txBody>
      </p:sp>
      <p:sp>
        <p:nvSpPr>
          <p:cNvPr id="16" name="文本框 17"/>
          <p:cNvSpPr txBox="1">
            <a:spLocks noChangeArrowheads="1"/>
          </p:cNvSpPr>
          <p:nvPr/>
        </p:nvSpPr>
        <p:spPr bwMode="auto">
          <a:xfrm>
            <a:off x="5795964" y="2240756"/>
            <a:ext cx="1284287" cy="369332"/>
          </a:xfrm>
          <a:prstGeom prst="rect">
            <a:avLst/>
          </a:prstGeom>
          <a:solidFill>
            <a:srgbClr val="F5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只，不过。</a:t>
            </a:r>
          </a:p>
        </p:txBody>
      </p:sp>
      <p:sp>
        <p:nvSpPr>
          <p:cNvPr id="17" name="文本框 18"/>
          <p:cNvSpPr txBox="1">
            <a:spLocks noChangeArrowheads="1"/>
          </p:cNvSpPr>
          <p:nvPr/>
        </p:nvSpPr>
        <p:spPr bwMode="auto">
          <a:xfrm>
            <a:off x="1462088" y="2834879"/>
            <a:ext cx="806450" cy="369332"/>
          </a:xfrm>
          <a:prstGeom prst="rect">
            <a:avLst/>
          </a:prstGeom>
          <a:solidFill>
            <a:srgbClr val="F5F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打发。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14314" y="3176587"/>
            <a:ext cx="8821737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译文：</a:t>
            </a:r>
            <a:r>
              <a:rPr lang="zh-CN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于是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拿</a:t>
            </a:r>
            <a:r>
              <a:rPr lang="zh-CN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出一个葫芦放在地上，用铜钱盖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在</a:t>
            </a:r>
            <a:r>
              <a:rPr lang="zh-CN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葫芦口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上</a:t>
            </a:r>
            <a:r>
              <a:rPr lang="zh-CN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，慢慢地用勺子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把</a:t>
            </a:r>
            <a:r>
              <a:rPr lang="zh-CN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油滴入（葫芦），油从铜钱的孔中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穿</a:t>
            </a:r>
            <a:r>
              <a:rPr lang="zh-CN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进去，却没有沾湿铜钱。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卖油</a:t>
            </a:r>
            <a:r>
              <a:rPr lang="zh-CN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翁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于是</a:t>
            </a:r>
            <a:r>
              <a:rPr lang="zh-CN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说：“我也没有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别的</a:t>
            </a:r>
            <a:r>
              <a:rPr lang="zh-CN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奥妙，只不过是手法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技艺</a:t>
            </a:r>
            <a:r>
              <a:rPr lang="zh-CN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熟练罢了。”康肃公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只好</a:t>
            </a:r>
            <a:r>
              <a:rPr lang="zh-CN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笑着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让他走了</a:t>
            </a:r>
            <a:r>
              <a:rPr lang="zh-CN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8"/>
          <p:cNvGrpSpPr>
            <a:grpSpLocks/>
          </p:cNvGrpSpPr>
          <p:nvPr/>
        </p:nvGrpSpPr>
        <p:grpSpPr bwMode="auto">
          <a:xfrm>
            <a:off x="0" y="627460"/>
            <a:ext cx="2006600" cy="523400"/>
            <a:chOff x="70" y="-63"/>
            <a:chExt cx="3161" cy="1097"/>
          </a:xfrm>
        </p:grpSpPr>
        <p:sp>
          <p:nvSpPr>
            <p:cNvPr id="1741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842964" y="1145382"/>
            <a:ext cx="1857375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  <a:defRPr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故事要素：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892175" y="1606153"/>
            <a:ext cx="1214438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0D0D0D"/>
                </a:solidFill>
              </a:rPr>
              <a:t>地点：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0D0D0D"/>
                </a:solidFill>
              </a:rPr>
              <a:t>人物：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0D0D0D"/>
                </a:solidFill>
              </a:rPr>
              <a:t>起因：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0D0D0D"/>
                </a:solidFill>
              </a:rPr>
              <a:t>经过：</a:t>
            </a:r>
          </a:p>
          <a:p>
            <a:pPr eaLnBrk="0" hangingPunct="0">
              <a:spcBef>
                <a:spcPct val="50000"/>
              </a:spcBef>
            </a:pPr>
            <a:endParaRPr lang="zh-CN" altLang="en-US" sz="2400" b="1" dirty="0">
              <a:solidFill>
                <a:srgbClr val="0D0D0D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0D0D0D"/>
                </a:solidFill>
              </a:rPr>
              <a:t>结果：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785938" y="1600201"/>
            <a:ext cx="1257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家圃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762252" y="2211710"/>
            <a:ext cx="2714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卖油翁    陈尧咨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785938" y="2760315"/>
            <a:ext cx="52022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陈尧咨善射，卖油翁“但微颔之”。</a:t>
            </a:r>
            <a:endParaRPr lang="zh-CN" altLang="en-US" sz="2400" b="1" u="sng" dirty="0">
              <a:solidFill>
                <a:srgbClr val="00B05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783482" y="3257520"/>
            <a:ext cx="69294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陈尧咨认为卖油翁轻视他的射技，卖油翁以自己娴熟的倒油本领告诉陈尧咨“熟能生巧”的道理。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772123" y="4376142"/>
            <a:ext cx="6553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陈尧咨明白了道理，笑着把卖油翁打发走了。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8"/>
          <p:cNvGrpSpPr>
            <a:grpSpLocks/>
          </p:cNvGrpSpPr>
          <p:nvPr/>
        </p:nvGrpSpPr>
        <p:grpSpPr bwMode="auto">
          <a:xfrm>
            <a:off x="0" y="627460"/>
            <a:ext cx="2006600" cy="523400"/>
            <a:chOff x="70" y="-63"/>
            <a:chExt cx="3161" cy="1097"/>
          </a:xfrm>
        </p:grpSpPr>
        <p:sp>
          <p:nvSpPr>
            <p:cNvPr id="1945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  <p:cxnSp>
          <p:nvCxnSpPr>
            <p:cNvPr id="32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菱形 32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7411" name="图片 1024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1714499"/>
            <a:ext cx="4000500" cy="171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图片 1024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714499"/>
            <a:ext cx="4214812" cy="171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3" name="矩形 10"/>
          <p:cNvSpPr>
            <a:spLocks noChangeArrowheads="1"/>
          </p:cNvSpPr>
          <p:nvPr/>
        </p:nvSpPr>
        <p:spPr bwMode="auto">
          <a:xfrm>
            <a:off x="2932113" y="1113235"/>
            <a:ext cx="2863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</a:rPr>
              <a:t>看图复述课文</a:t>
            </a:r>
          </a:p>
        </p:txBody>
      </p:sp>
      <p:sp>
        <p:nvSpPr>
          <p:cNvPr id="17414" name="文本框 72707"/>
          <p:cNvSpPr txBox="1">
            <a:spLocks noChangeArrowheads="1"/>
          </p:cNvSpPr>
          <p:nvPr/>
        </p:nvSpPr>
        <p:spPr bwMode="auto">
          <a:xfrm>
            <a:off x="461964" y="3530204"/>
            <a:ext cx="8358187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50000"/>
              </a:spcBef>
              <a:buFontTx/>
              <a:buNone/>
              <a:defRPr/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    请同学们大胆发挥想象，用自己的语言来讲述这则小故事，尽量做到既贴近原文，又生动形象。</a:t>
            </a:r>
            <a:endParaRPr lang="zh-CN" altLang="en-US" sz="2800" dirty="0" smtClean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9"/>
          <p:cNvGrpSpPr>
            <a:grpSpLocks/>
          </p:cNvGrpSpPr>
          <p:nvPr/>
        </p:nvGrpSpPr>
        <p:grpSpPr bwMode="auto">
          <a:xfrm>
            <a:off x="44450" y="613173"/>
            <a:ext cx="2007235" cy="523080"/>
            <a:chOff x="70" y="-63"/>
            <a:chExt cx="3161" cy="1099"/>
          </a:xfrm>
        </p:grpSpPr>
        <p:sp>
          <p:nvSpPr>
            <p:cNvPr id="2048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0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7"/>
              <a:ext cx="553" cy="553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20485" name="圆角矩形 14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800" y="1214438"/>
            <a:ext cx="69469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869281"/>
            <a:ext cx="1104900" cy="118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矩形 2"/>
          <p:cNvSpPr>
            <a:spLocks noChangeArrowheads="1"/>
          </p:cNvSpPr>
          <p:nvPr/>
        </p:nvSpPr>
        <p:spPr bwMode="auto">
          <a:xfrm>
            <a:off x="2339975" y="1653779"/>
            <a:ext cx="5761038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800" dirty="0">
                <a:solidFill>
                  <a:srgbClr val="A96A00"/>
                </a:solidFill>
                <a:latin typeface="黑体" pitchFamily="49" charset="-122"/>
                <a:ea typeface="黑体" pitchFamily="49" charset="-122"/>
              </a:rPr>
              <a:t>    分角色再读课文，注意读出人物的心理和性格特点，并说说卖油翁看到陈尧咨射箭有什么反应。</a:t>
            </a:r>
            <a:endParaRPr lang="zh-CN" altLang="en-US" sz="2800" dirty="0">
              <a:solidFill>
                <a:srgbClr val="A96A00"/>
              </a:solidFill>
            </a:endParaRPr>
          </a:p>
        </p:txBody>
      </p:sp>
    </p:spTree>
  </p:cSld>
  <p:clrMapOvr>
    <a:masterClrMapping/>
  </p:clrMapOvr>
  <p:transition spd="slow"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9"/>
          <p:cNvGrpSpPr>
            <a:grpSpLocks/>
          </p:cNvGrpSpPr>
          <p:nvPr/>
        </p:nvGrpSpPr>
        <p:grpSpPr bwMode="auto">
          <a:xfrm>
            <a:off x="44450" y="613173"/>
            <a:ext cx="2007235" cy="523080"/>
            <a:chOff x="70" y="-63"/>
            <a:chExt cx="3161" cy="1099"/>
          </a:xfrm>
        </p:grpSpPr>
        <p:sp>
          <p:nvSpPr>
            <p:cNvPr id="2253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700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125" y="147"/>
              <a:ext cx="553" cy="553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395288" y="1145382"/>
            <a:ext cx="79207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b="1" dirty="0">
                <a:latin typeface="宋体" pitchFamily="2" charset="-122"/>
              </a:rPr>
              <a:t>1.</a:t>
            </a:r>
            <a:r>
              <a:rPr lang="zh-CN" altLang="en-US" sz="2400" b="1" dirty="0">
                <a:latin typeface="宋体" pitchFamily="2" charset="-122"/>
              </a:rPr>
              <a:t>卖油翁看到陈尧咨射箭有什么反应？他是怎样评价的？</a:t>
            </a:r>
          </a:p>
        </p:txBody>
      </p:sp>
      <p:sp>
        <p:nvSpPr>
          <p:cNvPr id="22534" name="TextBox 1"/>
          <p:cNvSpPr txBox="1">
            <a:spLocks noChangeArrowheads="1"/>
          </p:cNvSpPr>
          <p:nvPr/>
        </p:nvSpPr>
        <p:spPr bwMode="auto">
          <a:xfrm>
            <a:off x="395289" y="1640681"/>
            <a:ext cx="83534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尝射于家圃，有卖油翁释担而立，睨之久而不去。见其发矢十中八九，但微颔之。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6516688" y="1762125"/>
            <a:ext cx="792162" cy="323850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500564" y="2571750"/>
            <a:ext cx="136683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1" name="TextBox 14"/>
          <p:cNvSpPr txBox="1">
            <a:spLocks noChangeArrowheads="1"/>
          </p:cNvSpPr>
          <p:nvPr/>
        </p:nvSpPr>
        <p:spPr bwMode="auto">
          <a:xfrm>
            <a:off x="395289" y="2775347"/>
            <a:ext cx="83534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康肃问曰：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汝亦知射乎？吾射不亦精乎？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翁曰：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无他，但手熟尔。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1619250" y="3746897"/>
            <a:ext cx="252095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7"/>
          <p:cNvSpPr txBox="1">
            <a:spLocks noChangeArrowheads="1"/>
          </p:cNvSpPr>
          <p:nvPr/>
        </p:nvSpPr>
        <p:spPr bwMode="auto">
          <a:xfrm>
            <a:off x="539750" y="1198960"/>
            <a:ext cx="63738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b="1" dirty="0">
                <a:latin typeface="宋体" pitchFamily="2" charset="-122"/>
              </a:rPr>
              <a:t>2.</a:t>
            </a:r>
            <a:r>
              <a:rPr lang="zh-CN" altLang="en-US" sz="2400" b="1" dirty="0">
                <a:latin typeface="宋体" pitchFamily="2" charset="-122"/>
              </a:rPr>
              <a:t>卖油翁凭什么这样评价陈尧咨的射箭本领？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071689" y="2842023"/>
            <a:ext cx="45159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凭我倒油的经验知道这个道理。</a:t>
            </a:r>
          </a:p>
        </p:txBody>
      </p:sp>
      <p:grpSp>
        <p:nvGrpSpPr>
          <p:cNvPr id="24579" name="组合 9"/>
          <p:cNvGrpSpPr>
            <a:grpSpLocks/>
          </p:cNvGrpSpPr>
          <p:nvPr/>
        </p:nvGrpSpPr>
        <p:grpSpPr bwMode="auto">
          <a:xfrm>
            <a:off x="44450" y="613173"/>
            <a:ext cx="2007235" cy="523080"/>
            <a:chOff x="70" y="-63"/>
            <a:chExt cx="3161" cy="1099"/>
          </a:xfrm>
        </p:grpSpPr>
        <p:sp>
          <p:nvSpPr>
            <p:cNvPr id="2458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700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7"/>
              <a:ext cx="553" cy="553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4583" name="TextBox 7"/>
          <p:cNvSpPr txBox="1">
            <a:spLocks noChangeArrowheads="1"/>
          </p:cNvSpPr>
          <p:nvPr/>
        </p:nvSpPr>
        <p:spPr bwMode="auto">
          <a:xfrm>
            <a:off x="1116014" y="1587104"/>
            <a:ext cx="561657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200000"/>
              </a:lnSpc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康肃忿然曰：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尔安敢轻吾射！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翁曰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：以我酌油知之。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2268539" y="2787254"/>
            <a:ext cx="223202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2" descr="http://5b0988e595225.cdn.sohucs.com/images/20180104/b002cfb058594e5e96c37a13b2cfa0de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" y="1361993"/>
            <a:ext cx="4127500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Box 1"/>
          <p:cNvSpPr txBox="1">
            <a:spLocks noChangeArrowheads="1"/>
          </p:cNvSpPr>
          <p:nvPr/>
        </p:nvSpPr>
        <p:spPr bwMode="auto">
          <a:xfrm>
            <a:off x="1475656" y="3672329"/>
            <a:ext cx="15128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木 雕</a:t>
            </a:r>
          </a:p>
        </p:txBody>
      </p:sp>
      <p:pic>
        <p:nvPicPr>
          <p:cNvPr id="5" name="Picture 6" descr="http://5b0988e595225.cdn.sohucs.com/images/20180104/b90d957debc34cbca09ea93c583745bc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8375" y="1329929"/>
            <a:ext cx="3970338" cy="194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6037684" y="3679868"/>
            <a:ext cx="15128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陶 瓷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979712" y="411510"/>
            <a:ext cx="15841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rand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组合 9"/>
          <p:cNvGrpSpPr>
            <a:grpSpLocks/>
          </p:cNvGrpSpPr>
          <p:nvPr/>
        </p:nvGrpSpPr>
        <p:grpSpPr bwMode="auto">
          <a:xfrm>
            <a:off x="44450" y="613173"/>
            <a:ext cx="2007235" cy="523080"/>
            <a:chOff x="70" y="-63"/>
            <a:chExt cx="3161" cy="1099"/>
          </a:xfrm>
        </p:grpSpPr>
        <p:sp>
          <p:nvSpPr>
            <p:cNvPr id="2560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0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7"/>
              <a:ext cx="553" cy="553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25605" name="圆角矩形 14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800" y="1214438"/>
            <a:ext cx="69469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869281"/>
            <a:ext cx="1104900" cy="118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矩形 2"/>
          <p:cNvSpPr>
            <a:spLocks noChangeArrowheads="1"/>
          </p:cNvSpPr>
          <p:nvPr/>
        </p:nvSpPr>
        <p:spPr bwMode="auto">
          <a:xfrm>
            <a:off x="2339975" y="1653779"/>
            <a:ext cx="5761038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800" dirty="0">
                <a:solidFill>
                  <a:srgbClr val="A96A00"/>
                </a:solidFill>
                <a:latin typeface="黑体" pitchFamily="49" charset="-122"/>
                <a:ea typeface="黑体" pitchFamily="49" charset="-122"/>
              </a:rPr>
              <a:t>    陈尧咨对待卖油翁的态度前后发生了怎样的变化？变化的原因是什么？</a:t>
            </a:r>
            <a:endParaRPr lang="zh-CN" altLang="en-US" sz="2800" dirty="0">
              <a:solidFill>
                <a:srgbClr val="A96A00"/>
              </a:solidFill>
            </a:endParaRPr>
          </a:p>
        </p:txBody>
      </p:sp>
    </p:spTree>
  </p:cSld>
  <p:clrMapOvr>
    <a:masterClrMapping/>
  </p:clrMapOvr>
  <p:transition spd="slow"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表格 15"/>
          <p:cNvGraphicFramePr>
            <a:graphicFrameLocks noGrp="1"/>
          </p:cNvGraphicFramePr>
          <p:nvPr/>
        </p:nvGraphicFramePr>
        <p:xfrm>
          <a:off x="611188" y="1244203"/>
          <a:ext cx="8178800" cy="278606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493895"/>
                <a:gridCol w="1742440"/>
                <a:gridCol w="1942465"/>
              </a:tblGrid>
              <a:tr h="38953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陈尧咨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47" marR="91447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态度</a:t>
                      </a:r>
                      <a:endParaRPr lang="zh-CN" altLang="en-US" sz="18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47" marR="91447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原因</a:t>
                      </a:r>
                      <a:endParaRPr lang="zh-CN" altLang="en-US" sz="18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47" marR="91447" marT="34290" marB="34290" anchor="ctr"/>
                </a:tc>
              </a:tr>
              <a:tr h="798845">
                <a:tc>
                  <a:txBody>
                    <a:bodyPr/>
                    <a:lstStyle/>
                    <a:p>
                      <a:pPr algn="ctr"/>
                      <a:endParaRPr lang="zh-CN" altLang="en-US" sz="110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47" marR="91447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47" marR="91447" marT="34290" marB="34290" anchor="ctr"/>
                </a:tc>
                <a:tc rowSpan="3">
                  <a:txBody>
                    <a:bodyPr/>
                    <a:lstStyle/>
                    <a:p>
                      <a:pPr algn="ctr"/>
                      <a:endParaRPr lang="zh-CN" altLang="en-US" sz="110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47" marR="91447" marT="34290" marB="34290" anchor="ctr"/>
                </a:tc>
              </a:tr>
              <a:tr h="798845">
                <a:tc>
                  <a:txBody>
                    <a:bodyPr/>
                    <a:lstStyle/>
                    <a:p>
                      <a:pPr algn="ctr"/>
                      <a:endParaRPr lang="zh-CN" altLang="en-US" sz="110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47" marR="91447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47" marR="91447" marT="34290" marB="34290" anchor="ctr"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798845">
                <a:tc>
                  <a:txBody>
                    <a:bodyPr/>
                    <a:lstStyle/>
                    <a:p>
                      <a:pPr algn="ctr"/>
                      <a:endParaRPr lang="zh-CN" altLang="en-US" sz="110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47" marR="91447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47" marR="91447" marT="34290" marB="34290" anchor="ctr"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7669" name="组合 9"/>
          <p:cNvGrpSpPr>
            <a:grpSpLocks/>
          </p:cNvGrpSpPr>
          <p:nvPr/>
        </p:nvGrpSpPr>
        <p:grpSpPr bwMode="auto">
          <a:xfrm>
            <a:off x="44450" y="613173"/>
            <a:ext cx="2007235" cy="523080"/>
            <a:chOff x="70" y="-63"/>
            <a:chExt cx="3161" cy="1099"/>
          </a:xfrm>
        </p:grpSpPr>
        <p:sp>
          <p:nvSpPr>
            <p:cNvPr id="2767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12" name="直线连接符 9"/>
            <p:cNvCxnSpPr/>
            <p:nvPr/>
          </p:nvCxnSpPr>
          <p:spPr>
            <a:xfrm>
              <a:off x="70" y="700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菱形 12"/>
            <p:cNvSpPr/>
            <p:nvPr/>
          </p:nvSpPr>
          <p:spPr>
            <a:xfrm>
              <a:off x="125" y="147"/>
              <a:ext cx="553" cy="553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文本框 5"/>
          <p:cNvSpPr txBox="1">
            <a:spLocks noChangeArrowheads="1"/>
          </p:cNvSpPr>
          <p:nvPr/>
        </p:nvSpPr>
        <p:spPr bwMode="auto">
          <a:xfrm>
            <a:off x="5468938" y="1779985"/>
            <a:ext cx="9826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反感</a:t>
            </a:r>
          </a:p>
        </p:txBody>
      </p:sp>
      <p:sp>
        <p:nvSpPr>
          <p:cNvPr id="10" name="文本框 7"/>
          <p:cNvSpPr txBox="1">
            <a:spLocks noChangeArrowheads="1"/>
          </p:cNvSpPr>
          <p:nvPr/>
        </p:nvSpPr>
        <p:spPr bwMode="auto">
          <a:xfrm>
            <a:off x="5540376" y="2583657"/>
            <a:ext cx="9826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恼怒</a:t>
            </a:r>
          </a:p>
        </p:txBody>
      </p:sp>
      <p:sp>
        <p:nvSpPr>
          <p:cNvPr id="11" name="文本框 8"/>
          <p:cNvSpPr txBox="1">
            <a:spLocks noChangeArrowheads="1"/>
          </p:cNvSpPr>
          <p:nvPr/>
        </p:nvSpPr>
        <p:spPr bwMode="auto">
          <a:xfrm>
            <a:off x="652464" y="3333751"/>
            <a:ext cx="44291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latin typeface="楷体" pitchFamily="49" charset="-122"/>
                <a:ea typeface="楷体" pitchFamily="49" charset="-122"/>
                <a:sym typeface="宋体" pitchFamily="2" charset="-122"/>
              </a:rPr>
              <a:t>笑而遣之。（有赞赏，也有尴尬）</a:t>
            </a:r>
          </a:p>
        </p:txBody>
      </p:sp>
      <p:sp>
        <p:nvSpPr>
          <p:cNvPr id="14" name="文本框 9"/>
          <p:cNvSpPr txBox="1">
            <a:spLocks noChangeArrowheads="1"/>
          </p:cNvSpPr>
          <p:nvPr/>
        </p:nvSpPr>
        <p:spPr bwMode="auto">
          <a:xfrm>
            <a:off x="5540375" y="3387329"/>
            <a:ext cx="1054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折服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50875" y="2518172"/>
            <a:ext cx="43576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尔安敢轻吾射！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（你真是有眼不识泰山！）</a:t>
            </a: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50875" y="1707357"/>
            <a:ext cx="43576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5800"/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吾射不亦精乎？</a:t>
            </a:r>
            <a:r>
              <a:rPr lang="zh-CN" altLang="en-US" sz="2400" b="1">
                <a:latin typeface="楷体" pitchFamily="49" charset="-122"/>
                <a:ea typeface="楷体" pitchFamily="49" charset="-122"/>
                <a:sym typeface="宋体" pitchFamily="2" charset="-122"/>
              </a:rPr>
              <a:t>（我的射箭技术是相当精湛的！）</a:t>
            </a:r>
            <a:endParaRPr lang="zh-CN" altLang="en-US" sz="2400" b="1">
              <a:solidFill>
                <a:srgbClr val="FF0000"/>
              </a:solidFill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845301" y="1889522"/>
            <a:ext cx="2016125" cy="229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2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他看到了卖油翁酌油技术如此纯熟却并未“以此自矜。”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4" grpId="0"/>
      <p:bldP spid="17" grpId="0"/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组合 9"/>
          <p:cNvGrpSpPr>
            <a:grpSpLocks/>
          </p:cNvGrpSpPr>
          <p:nvPr/>
        </p:nvGrpSpPr>
        <p:grpSpPr bwMode="auto">
          <a:xfrm>
            <a:off x="44450" y="613173"/>
            <a:ext cx="2007235" cy="523080"/>
            <a:chOff x="70" y="-63"/>
            <a:chExt cx="3161" cy="1099"/>
          </a:xfrm>
        </p:grpSpPr>
        <p:sp>
          <p:nvSpPr>
            <p:cNvPr id="2969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0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7"/>
              <a:ext cx="553" cy="553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9701" name="TextBox 7"/>
          <p:cNvSpPr txBox="1">
            <a:spLocks noChangeArrowheads="1"/>
          </p:cNvSpPr>
          <p:nvPr/>
        </p:nvSpPr>
        <p:spPr bwMode="auto">
          <a:xfrm>
            <a:off x="539750" y="1198960"/>
            <a:ext cx="699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说一说：</a:t>
            </a:r>
            <a:r>
              <a:rPr lang="zh-CN" altLang="en-US" sz="2400" b="1" dirty="0">
                <a:latin typeface="宋体" pitchFamily="2" charset="-122"/>
              </a:rPr>
              <a:t>卖油翁化解冲突的智慧体现在什么地方？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4213" y="1653779"/>
            <a:ext cx="7848600" cy="9787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体现在卖油翁的态度上，面对陈尧咨的愤怒，他平静应对：“以我酌油知之。”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4213" y="2518172"/>
            <a:ext cx="7848600" cy="9787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体现在卖油翁的绝活上，他演示倒油绝活，心不慌，手不抖，神闲气稳，一气呵成。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63575" y="3327797"/>
            <a:ext cx="7850188" cy="1421928"/>
          </a:xfrm>
          <a:prstGeom prst="rect">
            <a:avLst/>
          </a:prstGeom>
          <a:solidFill>
            <a:srgbClr val="FCE3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体现在卖油翁善于运用类比法，一语中的、深入浅出地阐明了大道理，令陈尧咨心服口服，冲突也随之化解。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   ………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组合 9"/>
          <p:cNvGrpSpPr>
            <a:grpSpLocks/>
          </p:cNvGrpSpPr>
          <p:nvPr/>
        </p:nvGrpSpPr>
        <p:grpSpPr bwMode="auto">
          <a:xfrm>
            <a:off x="44450" y="613173"/>
            <a:ext cx="2007235" cy="523080"/>
            <a:chOff x="70" y="-63"/>
            <a:chExt cx="3161" cy="1099"/>
          </a:xfrm>
        </p:grpSpPr>
        <p:sp>
          <p:nvSpPr>
            <p:cNvPr id="3072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0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7"/>
              <a:ext cx="553" cy="553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30725" name="圆角矩形 14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800" y="1214438"/>
            <a:ext cx="69469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869281"/>
            <a:ext cx="1104900" cy="118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矩形 2"/>
          <p:cNvSpPr>
            <a:spLocks noChangeArrowheads="1"/>
          </p:cNvSpPr>
          <p:nvPr/>
        </p:nvSpPr>
        <p:spPr bwMode="auto">
          <a:xfrm>
            <a:off x="2268538" y="1716882"/>
            <a:ext cx="5975350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800">
                <a:solidFill>
                  <a:srgbClr val="A96A00"/>
                </a:solidFill>
                <a:latin typeface="黑体" pitchFamily="49" charset="-122"/>
                <a:ea typeface="黑体" pitchFamily="49" charset="-122"/>
              </a:rPr>
              <a:t>    陈尧咨和卖油翁分别是一个什么样的人？从哪些地方可以看出来？在文中找出具体句子进行分析。</a:t>
            </a:r>
          </a:p>
        </p:txBody>
      </p:sp>
    </p:spTree>
  </p:cSld>
  <p:clrMapOvr>
    <a:masterClrMapping/>
  </p:clrMapOvr>
  <p:transition spd="slow"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组合 9"/>
          <p:cNvGrpSpPr>
            <a:grpSpLocks/>
          </p:cNvGrpSpPr>
          <p:nvPr/>
        </p:nvGrpSpPr>
        <p:grpSpPr bwMode="auto">
          <a:xfrm>
            <a:off x="44450" y="613173"/>
            <a:ext cx="2007235" cy="523080"/>
            <a:chOff x="70" y="-63"/>
            <a:chExt cx="3161" cy="1099"/>
          </a:xfrm>
        </p:grpSpPr>
        <p:sp>
          <p:nvSpPr>
            <p:cNvPr id="3277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700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3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395289" y="1977629"/>
            <a:ext cx="8709025" cy="584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康肃问曰：“汝亦知射乎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？</a:t>
            </a: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吾射不亦精乎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？</a:t>
            </a: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”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50825" y="2680097"/>
            <a:ext cx="8497888" cy="14219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eaLnBrk="0" hangingPunct="0">
              <a:lnSpc>
                <a:spcPct val="120000"/>
              </a:lnSpc>
              <a:buFontTx/>
              <a:buNone/>
              <a:defRPr/>
            </a:pPr>
            <a:r>
              <a:rPr lang="zh-CN" altLang="en-US" sz="2400" b="1" dirty="0" smtClean="0">
                <a:latin typeface="宋体" panose="02010600030101010101" pitchFamily="2" charset="-122"/>
              </a:rPr>
              <a:t>    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语言描写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，连续两问，语气盛气凌人，一是对卖油翁的态度表示不满；二是言语之间不乏轻蔑和质问之意，“自矜”之状跃然纸上。</a:t>
            </a:r>
          </a:p>
        </p:txBody>
      </p:sp>
      <p:sp>
        <p:nvSpPr>
          <p:cNvPr id="16" name="矩形 15"/>
          <p:cNvSpPr/>
          <p:nvPr/>
        </p:nvSpPr>
        <p:spPr>
          <a:xfrm>
            <a:off x="487363" y="1160860"/>
            <a:ext cx="1420582" cy="58477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陈尧咨</a:t>
            </a:r>
            <a:endParaRPr lang="zh-CN" altLang="en-US" sz="320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2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组合 9"/>
          <p:cNvGrpSpPr>
            <a:grpSpLocks/>
          </p:cNvGrpSpPr>
          <p:nvPr/>
        </p:nvGrpSpPr>
        <p:grpSpPr bwMode="auto">
          <a:xfrm>
            <a:off x="44450" y="613173"/>
            <a:ext cx="2007235" cy="523080"/>
            <a:chOff x="70" y="-63"/>
            <a:chExt cx="3161" cy="1099"/>
          </a:xfrm>
        </p:grpSpPr>
        <p:sp>
          <p:nvSpPr>
            <p:cNvPr id="3379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700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3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1241426" y="1869281"/>
            <a:ext cx="6831013" cy="584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康肃忿然曰：“尔安敢轻吾射！”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60376" y="3219450"/>
            <a:ext cx="8215313" cy="14219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eaLnBrk="0" hangingPunct="0">
              <a:lnSpc>
                <a:spcPct val="120000"/>
              </a:lnSpc>
              <a:buFontTx/>
              <a:buNone/>
              <a:defRPr/>
            </a:pPr>
            <a:r>
              <a:rPr lang="zh-CN" altLang="en-US" sz="2400" b="1" dirty="0" smtClean="0">
                <a:latin typeface="宋体" panose="02010600030101010101" pitchFamily="2" charset="-122"/>
              </a:rPr>
              <a:t>    这是陈尧咨在被人轻视后的恼怒和不善罢甘休的蛮横语言。“忿然”的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神态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和盛气凌人的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语气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,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把他的骄横之态表现得淋漓尽致。</a:t>
            </a:r>
          </a:p>
        </p:txBody>
      </p:sp>
      <p:sp>
        <p:nvSpPr>
          <p:cNvPr id="15" name="圆角矩形标注 14"/>
          <p:cNvSpPr/>
          <p:nvPr/>
        </p:nvSpPr>
        <p:spPr>
          <a:xfrm>
            <a:off x="4967289" y="2409826"/>
            <a:ext cx="2917825" cy="594122"/>
          </a:xfrm>
          <a:prstGeom prst="wedgeRoundRectCallout">
            <a:avLst>
              <a:gd name="adj1" fmla="val -114929"/>
              <a:gd name="adj2" fmla="val -66090"/>
              <a:gd name="adj3" fmla="val 16667"/>
            </a:avLst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zh-CN" altLang="en-US" sz="2200" b="1" dirty="0">
                <a:latin typeface="宋体" panose="02010600030101010101" pitchFamily="2" charset="-122"/>
              </a:rPr>
              <a:t>    表现的是他遭否定后的暴躁神态。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2124075" y="1869281"/>
            <a:ext cx="863600" cy="439341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87363" y="1160860"/>
            <a:ext cx="1420582" cy="58477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陈尧咨</a:t>
            </a:r>
            <a:endParaRPr lang="zh-CN" altLang="en-US" sz="320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2" grpId="0" bldLvl="0" animBg="1"/>
      <p:bldP spid="15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组合 9"/>
          <p:cNvGrpSpPr>
            <a:grpSpLocks/>
          </p:cNvGrpSpPr>
          <p:nvPr/>
        </p:nvGrpSpPr>
        <p:grpSpPr bwMode="auto">
          <a:xfrm>
            <a:off x="44450" y="613173"/>
            <a:ext cx="2007235" cy="523080"/>
            <a:chOff x="70" y="-63"/>
            <a:chExt cx="3161" cy="1099"/>
          </a:xfrm>
        </p:grpSpPr>
        <p:sp>
          <p:nvSpPr>
            <p:cNvPr id="3481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700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125" y="147"/>
              <a:ext cx="553" cy="553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943225" y="1707356"/>
            <a:ext cx="3068469" cy="584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康肃笑而遣之。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23851" y="2463403"/>
            <a:ext cx="8429625" cy="15327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  <a:buFontTx/>
              <a:buNone/>
              <a:defRPr/>
            </a:pPr>
            <a:r>
              <a:rPr lang="zh-CN" altLang="en-US" sz="2400" b="1" dirty="0" smtClean="0">
                <a:latin typeface="宋体" panose="02010600030101010101" pitchFamily="2" charset="-122"/>
              </a:rPr>
              <a:t>    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神态、动作描写，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这里不是直接描述陈尧咨的态度</a:t>
            </a:r>
            <a:r>
              <a:rPr lang="en-US" altLang="zh-CN" sz="2400" b="1" dirty="0" smtClean="0">
                <a:latin typeface="宋体" panose="02010600030101010101" pitchFamily="2" charset="-122"/>
              </a:rPr>
              <a:t>,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而是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从侧面表现陈尧咨的尴尬</a:t>
            </a:r>
            <a:r>
              <a:rPr lang="en-US" altLang="zh-CN" sz="2400" b="1" dirty="0" smtClean="0">
                <a:latin typeface="宋体" panose="02010600030101010101" pitchFamily="2" charset="-122"/>
              </a:rPr>
              <a:t>,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因为理亏</a:t>
            </a:r>
            <a:r>
              <a:rPr lang="en-US" altLang="zh-CN" sz="2400" b="1" dirty="0" smtClean="0">
                <a:latin typeface="宋体" panose="02010600030101010101" pitchFamily="2" charset="-122"/>
              </a:rPr>
              <a:t>,</a:t>
            </a:r>
            <a:r>
              <a:rPr lang="zh-CN" altLang="en-US" sz="2400" b="1" dirty="0">
                <a:latin typeface="宋体" panose="02010600030101010101" pitchFamily="2" charset="-122"/>
              </a:rPr>
              <a:t>所以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他无话可说</a:t>
            </a:r>
            <a:r>
              <a:rPr lang="en-US" altLang="zh-CN" sz="2400" b="1" dirty="0" smtClean="0">
                <a:latin typeface="宋体" panose="02010600030101010101" pitchFamily="2" charset="-122"/>
              </a:rPr>
              <a:t>,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 只能笑着让卖油翁走了。</a:t>
            </a:r>
          </a:p>
        </p:txBody>
      </p:sp>
      <p:sp>
        <p:nvSpPr>
          <p:cNvPr id="10" name="矩形 9"/>
          <p:cNvSpPr/>
          <p:nvPr/>
        </p:nvSpPr>
        <p:spPr>
          <a:xfrm>
            <a:off x="487363" y="1160860"/>
            <a:ext cx="1420582" cy="58477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陈尧咨</a:t>
            </a:r>
            <a:endParaRPr lang="zh-CN" altLang="en-US" sz="32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779839" y="1600201"/>
            <a:ext cx="504825" cy="592931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组合 9"/>
          <p:cNvGrpSpPr>
            <a:grpSpLocks/>
          </p:cNvGrpSpPr>
          <p:nvPr/>
        </p:nvGrpSpPr>
        <p:grpSpPr bwMode="auto">
          <a:xfrm>
            <a:off x="44450" y="613173"/>
            <a:ext cx="2006600" cy="523396"/>
            <a:chOff x="70" y="-63"/>
            <a:chExt cx="3161" cy="1101"/>
          </a:xfrm>
        </p:grpSpPr>
        <p:sp>
          <p:nvSpPr>
            <p:cNvPr id="3584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8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108076" y="1994297"/>
            <a:ext cx="6776214" cy="584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有卖油翁释担而立，睨之久而不去。</a:t>
            </a:r>
            <a:endParaRPr lang="zh-CN" altLang="en-US" sz="3200">
              <a:solidFill>
                <a:schemeClr val="tx1">
                  <a:lumMod val="95000"/>
                  <a:lumOff val="5000"/>
                </a:schemeClr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87363" y="1160860"/>
            <a:ext cx="1420582" cy="58477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卖油翁</a:t>
            </a:r>
            <a:endParaRPr lang="zh-CN" altLang="en-US" sz="32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7025" y="2787253"/>
            <a:ext cx="8566150" cy="153272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  <a:buFontTx/>
              <a:buNone/>
              <a:defRPr/>
            </a:pPr>
            <a:r>
              <a:rPr lang="en-US" altLang="zh-CN" sz="2400" b="1" dirty="0">
                <a:solidFill>
                  <a:prstClr val="black">
                    <a:lumMod val="95000"/>
                    <a:lumOff val="5000"/>
                  </a:prstClr>
                </a:solidFill>
                <a:latin typeface="宋体" panose="02010600030101010101" pitchFamily="2" charset="-122"/>
              </a:rPr>
              <a:t>    “</a:t>
            </a:r>
            <a:r>
              <a:rPr lang="zh-CN" altLang="en-US" sz="2400" b="1" dirty="0">
                <a:solidFill>
                  <a:prstClr val="black">
                    <a:lumMod val="95000"/>
                    <a:lumOff val="5000"/>
                  </a:prstClr>
                </a:solidFill>
                <a:latin typeface="宋体" panose="02010600030101010101" pitchFamily="2" charset="-122"/>
              </a:rPr>
              <a:t>睨之</a:t>
            </a:r>
            <a:r>
              <a:rPr lang="en-US" altLang="zh-CN" sz="2400" b="1" dirty="0">
                <a:solidFill>
                  <a:prstClr val="black">
                    <a:lumMod val="95000"/>
                    <a:lumOff val="5000"/>
                  </a:prstClr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2400" b="1" dirty="0">
                <a:solidFill>
                  <a:prstClr val="black">
                    <a:lumMod val="95000"/>
                    <a:lumOff val="5000"/>
                  </a:prstClr>
                </a:solidFill>
                <a:latin typeface="宋体" panose="02010600030101010101" pitchFamily="2" charset="-122"/>
              </a:rPr>
              <a:t>写出了卖油翁对陈尧咨的射技不屑一顾的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神态</a:t>
            </a:r>
            <a:r>
              <a:rPr lang="zh-CN" altLang="en-US" sz="2400" b="1" dirty="0">
                <a:solidFill>
                  <a:prstClr val="black">
                    <a:lumMod val="95000"/>
                    <a:lumOff val="5000"/>
                  </a:prstClr>
                </a:solidFill>
                <a:latin typeface="宋体" panose="02010600030101010101" pitchFamily="2" charset="-122"/>
              </a:rPr>
              <a:t>。卖油翁的“睨”，与前文的“自矜”形成对比，引出了下文陈尧咨的不满。</a:t>
            </a:r>
            <a:endParaRPr lang="zh-CN" altLang="en-US" sz="2400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716463" y="2031207"/>
            <a:ext cx="1008062" cy="378619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2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7363" y="1160860"/>
            <a:ext cx="1420582" cy="58477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卖油翁</a:t>
            </a:r>
            <a:endParaRPr lang="zh-CN" altLang="en-US" sz="32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grpSp>
        <p:nvGrpSpPr>
          <p:cNvPr id="36866" name="组合 9"/>
          <p:cNvGrpSpPr>
            <a:grpSpLocks/>
          </p:cNvGrpSpPr>
          <p:nvPr/>
        </p:nvGrpSpPr>
        <p:grpSpPr bwMode="auto">
          <a:xfrm>
            <a:off x="44450" y="613173"/>
            <a:ext cx="2006600" cy="523396"/>
            <a:chOff x="70" y="-63"/>
            <a:chExt cx="3161" cy="1101"/>
          </a:xfrm>
        </p:grpSpPr>
        <p:sp>
          <p:nvSpPr>
            <p:cNvPr id="3686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5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菱形 5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489075" y="2025254"/>
            <a:ext cx="5747086" cy="5847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翁曰：“无他， 但手熟尔。”</a:t>
            </a:r>
          </a:p>
        </p:txBody>
      </p:sp>
      <p:sp>
        <p:nvSpPr>
          <p:cNvPr id="10" name="矩形 9"/>
          <p:cNvSpPr/>
          <p:nvPr/>
        </p:nvSpPr>
        <p:spPr>
          <a:xfrm>
            <a:off x="900114" y="2787254"/>
            <a:ext cx="6624637" cy="10525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    在不慌不忙的应答之间，卖油翁流露出藐视之意。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3276601" y="2025254"/>
            <a:ext cx="790575" cy="438150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716463" y="1977629"/>
            <a:ext cx="360362" cy="540544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7363" y="1160860"/>
            <a:ext cx="1420582" cy="58477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卖油翁</a:t>
            </a:r>
            <a:endParaRPr lang="zh-CN" altLang="en-US" sz="32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grpSp>
        <p:nvGrpSpPr>
          <p:cNvPr id="37890" name="组合 9"/>
          <p:cNvGrpSpPr>
            <a:grpSpLocks/>
          </p:cNvGrpSpPr>
          <p:nvPr/>
        </p:nvGrpSpPr>
        <p:grpSpPr bwMode="auto">
          <a:xfrm>
            <a:off x="44450" y="613173"/>
            <a:ext cx="2006600" cy="523396"/>
            <a:chOff x="70" y="-63"/>
            <a:chExt cx="3161" cy="1101"/>
          </a:xfrm>
        </p:grpSpPr>
        <p:sp>
          <p:nvSpPr>
            <p:cNvPr id="3789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5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菱形 5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223839" y="1815703"/>
            <a:ext cx="8885237" cy="1569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    乃取一葫芦置于地，以钱覆其口，徐以杓酌油沥之，自钱孔入，而钱不湿。</a:t>
            </a:r>
          </a:p>
        </p:txBody>
      </p:sp>
      <p:sp>
        <p:nvSpPr>
          <p:cNvPr id="10" name="矩形 9"/>
          <p:cNvSpPr/>
          <p:nvPr/>
        </p:nvSpPr>
        <p:spPr>
          <a:xfrm>
            <a:off x="611189" y="3276600"/>
            <a:ext cx="8245475" cy="5724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动作描写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，准确生动地</a:t>
            </a:r>
            <a:r>
              <a:rPr lang="zh-CN" altLang="en-US" sz="2400" b="1" dirty="0">
                <a:latin typeface="宋体" panose="02010600030101010101" pitchFamily="2" charset="-122"/>
              </a:rPr>
              <a:t>写出了卖油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翁娴熟的酌油技艺。</a:t>
            </a:r>
          </a:p>
        </p:txBody>
      </p:sp>
      <p:sp>
        <p:nvSpPr>
          <p:cNvPr id="12" name="椭圆 11"/>
          <p:cNvSpPr/>
          <p:nvPr/>
        </p:nvSpPr>
        <p:spPr>
          <a:xfrm>
            <a:off x="1547813" y="1864519"/>
            <a:ext cx="360362" cy="539354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203576" y="1869282"/>
            <a:ext cx="360363" cy="540544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651501" y="1869282"/>
            <a:ext cx="360363" cy="540544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8101014" y="1869282"/>
            <a:ext cx="358775" cy="540544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55651" y="2409825"/>
            <a:ext cx="360363" cy="540544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矩形 3"/>
          <p:cNvSpPr>
            <a:spLocks noChangeArrowheads="1"/>
          </p:cNvSpPr>
          <p:nvPr/>
        </p:nvSpPr>
        <p:spPr bwMode="auto">
          <a:xfrm>
            <a:off x="501651" y="1545431"/>
            <a:ext cx="8391525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0" hangingPunct="0">
              <a:lnSpc>
                <a:spcPct val="13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在过去的几千年中，我国这类能工巧匠不胜枚举。在大文豪欧阳修的笔下就有这样一位老人，他貌似平常，却身怀绝技，他到底是谁呢？今天就让我们一起来了解一下。</a:t>
            </a:r>
          </a:p>
        </p:txBody>
      </p:sp>
    </p:spTree>
  </p:cSld>
  <p:clrMapOvr>
    <a:masterClrMapping/>
  </p:clrMapOvr>
  <p:transition spd="slow">
    <p:random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3" name="组合 9"/>
          <p:cNvGrpSpPr>
            <a:grpSpLocks/>
          </p:cNvGrpSpPr>
          <p:nvPr/>
        </p:nvGrpSpPr>
        <p:grpSpPr bwMode="auto">
          <a:xfrm>
            <a:off x="44450" y="613173"/>
            <a:ext cx="2007235" cy="523080"/>
            <a:chOff x="70" y="-63"/>
            <a:chExt cx="3161" cy="1099"/>
          </a:xfrm>
        </p:grpSpPr>
        <p:sp>
          <p:nvSpPr>
            <p:cNvPr id="3891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700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3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487363" y="1160860"/>
            <a:ext cx="1420582" cy="58477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卖油翁</a:t>
            </a:r>
            <a:endParaRPr lang="zh-CN" altLang="en-US" sz="32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311401" y="1785938"/>
            <a:ext cx="4348163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我亦无他，惟手熟尔。</a:t>
            </a:r>
          </a:p>
        </p:txBody>
      </p:sp>
      <p:sp>
        <p:nvSpPr>
          <p:cNvPr id="2" name="椭圆 1"/>
          <p:cNvSpPr/>
          <p:nvPr/>
        </p:nvSpPr>
        <p:spPr>
          <a:xfrm>
            <a:off x="2824163" y="1785937"/>
            <a:ext cx="379412" cy="623888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31800" y="2715816"/>
            <a:ext cx="8243888" cy="153272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    卖油翁用事实证明了前文的“无他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但手熟尔”的说法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再次说明了“熟能生巧”的道理。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淡然的语气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表现了卖油翁谦逊的性格特点。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3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5606"/>
          <p:cNvSpPr txBox="1">
            <a:spLocks noChangeArrowheads="1"/>
          </p:cNvSpPr>
          <p:nvPr/>
        </p:nvSpPr>
        <p:spPr bwMode="auto">
          <a:xfrm>
            <a:off x="3903663" y="1275160"/>
            <a:ext cx="46291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Clr>
                <a:srgbClr val="9BBB59"/>
              </a:buClr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身怀绝技却不张扬；</a:t>
            </a:r>
          </a:p>
          <a:p>
            <a:pPr>
              <a:spcBef>
                <a:spcPct val="50000"/>
              </a:spcBef>
              <a:buClr>
                <a:srgbClr val="9BBB59"/>
              </a:buClr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懂得如何教育人，聪明谦虚；</a:t>
            </a:r>
          </a:p>
          <a:p>
            <a:pPr>
              <a:spcBef>
                <a:spcPct val="50000"/>
              </a:spcBef>
              <a:buClr>
                <a:srgbClr val="9BBB59"/>
              </a:buClr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不卑不亢。</a:t>
            </a:r>
          </a:p>
        </p:txBody>
      </p:sp>
      <p:sp>
        <p:nvSpPr>
          <p:cNvPr id="7" name="文本框 25608"/>
          <p:cNvSpPr txBox="1">
            <a:spLocks noChangeArrowheads="1"/>
          </p:cNvSpPr>
          <p:nvPr/>
        </p:nvSpPr>
        <p:spPr bwMode="auto">
          <a:xfrm>
            <a:off x="3884614" y="3112294"/>
            <a:ext cx="41433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Clr>
                <a:srgbClr val="9BBB59"/>
              </a:buClr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骄傲自大，虚荣；</a:t>
            </a:r>
          </a:p>
          <a:p>
            <a:pPr>
              <a:spcBef>
                <a:spcPct val="50000"/>
              </a:spcBef>
              <a:buClr>
                <a:srgbClr val="9BBB59"/>
              </a:buClr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有知错就改的精神。</a:t>
            </a:r>
          </a:p>
        </p:txBody>
      </p:sp>
      <p:cxnSp>
        <p:nvCxnSpPr>
          <p:cNvPr id="13" name="直接箭头连接符 12"/>
          <p:cNvCxnSpPr/>
          <p:nvPr/>
        </p:nvCxnSpPr>
        <p:spPr>
          <a:xfrm rot="5400000">
            <a:off x="2287390" y="2702521"/>
            <a:ext cx="1017984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9940" name="组合 9"/>
          <p:cNvGrpSpPr>
            <a:grpSpLocks/>
          </p:cNvGrpSpPr>
          <p:nvPr/>
        </p:nvGrpSpPr>
        <p:grpSpPr bwMode="auto">
          <a:xfrm>
            <a:off x="44450" y="613173"/>
            <a:ext cx="2007235" cy="523080"/>
            <a:chOff x="70" y="-63"/>
            <a:chExt cx="3161" cy="1099"/>
          </a:xfrm>
        </p:grpSpPr>
        <p:sp>
          <p:nvSpPr>
            <p:cNvPr id="3994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19" name="直线连接符 9"/>
            <p:cNvCxnSpPr/>
            <p:nvPr/>
          </p:nvCxnSpPr>
          <p:spPr>
            <a:xfrm>
              <a:off x="70" y="700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菱形 19"/>
            <p:cNvSpPr/>
            <p:nvPr/>
          </p:nvSpPr>
          <p:spPr>
            <a:xfrm>
              <a:off x="125" y="147"/>
              <a:ext cx="553" cy="553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2124076" y="1696641"/>
            <a:ext cx="1420582" cy="58477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卖油翁</a:t>
            </a:r>
            <a:endParaRPr lang="zh-CN" altLang="en-US" sz="32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43126" y="3317081"/>
            <a:ext cx="1420582" cy="58477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陈尧咨</a:t>
            </a:r>
            <a:endParaRPr lang="zh-CN" altLang="en-US" sz="32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843214" y="2399110"/>
            <a:ext cx="10086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对比</a:t>
            </a:r>
          </a:p>
        </p:txBody>
      </p:sp>
      <p:pic>
        <p:nvPicPr>
          <p:cNvPr id="39947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9" y="2032397"/>
            <a:ext cx="1501775" cy="161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1" name="组合 9"/>
          <p:cNvGrpSpPr>
            <a:grpSpLocks/>
          </p:cNvGrpSpPr>
          <p:nvPr/>
        </p:nvGrpSpPr>
        <p:grpSpPr bwMode="auto">
          <a:xfrm>
            <a:off x="44450" y="613173"/>
            <a:ext cx="2007235" cy="523080"/>
            <a:chOff x="70" y="-63"/>
            <a:chExt cx="3161" cy="1099"/>
          </a:xfrm>
        </p:grpSpPr>
        <p:sp>
          <p:nvSpPr>
            <p:cNvPr id="4096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700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125" y="147"/>
              <a:ext cx="553" cy="553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392113" y="1113235"/>
            <a:ext cx="8501062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说一说：</a:t>
            </a:r>
            <a:r>
              <a:rPr lang="zh-CN" altLang="en-US" sz="2400" b="1">
                <a:latin typeface="宋体" pitchFamily="2" charset="-122"/>
              </a:rPr>
              <a:t>陈尧咨和卖油翁都算得上是身怀绝技，你认为他们成功的经验是什么？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785939" y="2139554"/>
            <a:ext cx="1214437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600" b="1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多练</a:t>
            </a:r>
          </a:p>
        </p:txBody>
      </p:sp>
      <p:sp>
        <p:nvSpPr>
          <p:cNvPr id="8" name="WordArt 6"/>
          <p:cNvSpPr>
            <a:spLocks noChangeArrowheads="1" noChangeShapeType="1" noTextEdit="1"/>
          </p:cNvSpPr>
          <p:nvPr/>
        </p:nvSpPr>
        <p:spPr bwMode="auto">
          <a:xfrm>
            <a:off x="2483766" y="2949793"/>
            <a:ext cx="3798184" cy="5483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buFontTx/>
              <a:buNone/>
              <a:defRPr/>
            </a:pPr>
            <a:r>
              <a:rPr lang="zh-CN" altLang="en-US" sz="80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熟能生巧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857626" y="2139554"/>
            <a:ext cx="1111202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手熟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5765801" y="2138363"/>
            <a:ext cx="1111202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技绝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 bldLvl="0" animBg="1"/>
      <p:bldP spid="10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5" name="组合 9"/>
          <p:cNvGrpSpPr>
            <a:grpSpLocks/>
          </p:cNvGrpSpPr>
          <p:nvPr/>
        </p:nvGrpSpPr>
        <p:grpSpPr bwMode="auto">
          <a:xfrm>
            <a:off x="44450" y="613173"/>
            <a:ext cx="2007235" cy="523080"/>
            <a:chOff x="70" y="-63"/>
            <a:chExt cx="3161" cy="1099"/>
          </a:xfrm>
        </p:grpSpPr>
        <p:sp>
          <p:nvSpPr>
            <p:cNvPr id="4198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0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7"/>
              <a:ext cx="553" cy="553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41989" name="圆角矩形 14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800" y="1214438"/>
            <a:ext cx="69469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869281"/>
            <a:ext cx="1104900" cy="118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矩形 2"/>
          <p:cNvSpPr>
            <a:spLocks noChangeArrowheads="1"/>
          </p:cNvSpPr>
          <p:nvPr/>
        </p:nvSpPr>
        <p:spPr bwMode="auto">
          <a:xfrm>
            <a:off x="2268538" y="1869281"/>
            <a:ext cx="5975350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800">
                <a:solidFill>
                  <a:srgbClr val="A96A00"/>
                </a:solidFill>
                <a:latin typeface="黑体" pitchFamily="49" charset="-122"/>
                <a:ea typeface="黑体" pitchFamily="49" charset="-122"/>
              </a:rPr>
              <a:t>    通过这个小故事，你受到了什么启发？</a:t>
            </a:r>
          </a:p>
        </p:txBody>
      </p:sp>
    </p:spTree>
  </p:cSld>
  <p:clrMapOvr>
    <a:masterClrMapping/>
  </p:clrMapOvr>
  <p:transition spd="slow">
    <p:random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3" name="组合 9"/>
          <p:cNvGrpSpPr>
            <a:grpSpLocks/>
          </p:cNvGrpSpPr>
          <p:nvPr/>
        </p:nvGrpSpPr>
        <p:grpSpPr bwMode="auto">
          <a:xfrm>
            <a:off x="44450" y="613173"/>
            <a:ext cx="2007235" cy="523080"/>
            <a:chOff x="70" y="-63"/>
            <a:chExt cx="3161" cy="1099"/>
          </a:xfrm>
        </p:grpSpPr>
        <p:sp>
          <p:nvSpPr>
            <p:cNvPr id="4403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精读细研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700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3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246188" y="1329929"/>
            <a:ext cx="7573962" cy="3674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①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熟能生巧，即使有什么长处也没有骄傲自满的必要。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②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山外有山，人外有人。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③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正确看待自己和他人的优点。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30000"/>
              </a:lnSpc>
              <a:spcBef>
                <a:spcPct val="15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④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宝剑锋从磨砺出，梅花香自苦寒来。</a:t>
            </a:r>
          </a:p>
          <a:p>
            <a:pPr eaLnBrk="0" hangingPunct="0">
              <a:lnSpc>
                <a:spcPct val="130000"/>
              </a:lnSpc>
              <a:spcBef>
                <a:spcPct val="15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⑤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骄傲自大、不可一世者往往遭人轻视。</a:t>
            </a:r>
          </a:p>
          <a:p>
            <a:pPr eaLnBrk="0" hangingPunct="0">
              <a:lnSpc>
                <a:spcPct val="130000"/>
              </a:lnSpc>
              <a:spcBef>
                <a:spcPct val="15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⑥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智者超然物外。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30000"/>
              </a:lnSpc>
              <a:spcBef>
                <a:spcPct val="15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Box 3"/>
          <p:cNvSpPr txBox="1">
            <a:spLocks noChangeArrowheads="1"/>
          </p:cNvSpPr>
          <p:nvPr/>
        </p:nvSpPr>
        <p:spPr bwMode="auto">
          <a:xfrm>
            <a:off x="395288" y="1452562"/>
            <a:ext cx="820896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同学们，上节课我们学习了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卖油翁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一文的大体内容。这节课我们再深入理解一下课文，把一些文言现象分类梳理一下。</a:t>
            </a:r>
          </a:p>
        </p:txBody>
      </p:sp>
      <p:grpSp>
        <p:nvGrpSpPr>
          <p:cNvPr id="45058" name="组合 5"/>
          <p:cNvGrpSpPr>
            <a:grpSpLocks/>
          </p:cNvGrpSpPr>
          <p:nvPr/>
        </p:nvGrpSpPr>
        <p:grpSpPr bwMode="auto">
          <a:xfrm>
            <a:off x="204788" y="813197"/>
            <a:ext cx="1630362" cy="400110"/>
            <a:chOff x="160049" y="525491"/>
            <a:chExt cx="1629583" cy="533985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0049" y="536614"/>
              <a:ext cx="1629583" cy="37818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5060" name="文本框 11"/>
            <p:cNvSpPr txBox="1">
              <a:spLocks noChangeArrowheads="1"/>
            </p:cNvSpPr>
            <p:nvPr/>
          </p:nvSpPr>
          <p:spPr bwMode="auto">
            <a:xfrm>
              <a:off x="172162" y="525491"/>
              <a:ext cx="1231486" cy="533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2000" dirty="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第二课时</a:t>
              </a:r>
            </a:p>
          </p:txBody>
        </p:sp>
      </p:grpSp>
    </p:spTree>
  </p:cSld>
  <p:clrMapOvr>
    <a:masterClrMapping/>
  </p:clrMapOvr>
  <p:transition spd="slow">
    <p:rand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1" name="组合 9"/>
          <p:cNvGrpSpPr>
            <a:grpSpLocks/>
          </p:cNvGrpSpPr>
          <p:nvPr/>
        </p:nvGrpSpPr>
        <p:grpSpPr bwMode="auto">
          <a:xfrm>
            <a:off x="28575" y="640556"/>
            <a:ext cx="2007235" cy="523401"/>
            <a:chOff x="70" y="-63"/>
            <a:chExt cx="3161" cy="1097"/>
          </a:xfrm>
        </p:grpSpPr>
        <p:sp>
          <p:nvSpPr>
            <p:cNvPr id="4608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itchFamily="49" charset="-122"/>
                  <a:ea typeface="黑体" pitchFamily="49" charset="-122"/>
                </a:rPr>
                <a:t>合作探究</a:t>
              </a:r>
            </a:p>
          </p:txBody>
        </p:sp>
        <p:cxnSp>
          <p:nvCxnSpPr>
            <p:cNvPr id="11" name="直线连接符 9"/>
            <p:cNvCxnSpPr/>
            <p:nvPr/>
          </p:nvCxnSpPr>
          <p:spPr>
            <a:xfrm>
              <a:off x="70" y="698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菱形 11"/>
            <p:cNvSpPr/>
            <p:nvPr/>
          </p:nvSpPr>
          <p:spPr>
            <a:xfrm>
              <a:off x="125" y="147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6085" name="Rectangle 25"/>
          <p:cNvSpPr>
            <a:spLocks noChangeArrowheads="1"/>
          </p:cNvSpPr>
          <p:nvPr/>
        </p:nvSpPr>
        <p:spPr bwMode="auto">
          <a:xfrm>
            <a:off x="323851" y="960817"/>
            <a:ext cx="8640763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400" b="1" dirty="0">
                <a:latin typeface="宋体" pitchFamily="2" charset="-122"/>
              </a:rPr>
              <a:t>1.</a:t>
            </a:r>
            <a:r>
              <a:rPr lang="zh-CN" altLang="en-US" sz="2400" b="1" dirty="0">
                <a:latin typeface="宋体" pitchFamily="2" charset="-122"/>
              </a:rPr>
              <a:t>回顾课文，开篇即写陈尧咨善射、当世无双、十中八九，作者的用意是什么？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476376" y="1977629"/>
            <a:ext cx="6048375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与卖油翁不以为然的态度形成鲜明的对比，引出两人的对话，为卖油翁表演钱孔沥油作铺垫。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5" name="组合 9"/>
          <p:cNvGrpSpPr>
            <a:grpSpLocks/>
          </p:cNvGrpSpPr>
          <p:nvPr/>
        </p:nvGrpSpPr>
        <p:grpSpPr bwMode="auto">
          <a:xfrm>
            <a:off x="28575" y="640556"/>
            <a:ext cx="2007235" cy="523401"/>
            <a:chOff x="70" y="-63"/>
            <a:chExt cx="3161" cy="1097"/>
          </a:xfrm>
        </p:grpSpPr>
        <p:sp>
          <p:nvSpPr>
            <p:cNvPr id="4710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合作探究</a:t>
              </a:r>
            </a:p>
          </p:txBody>
        </p:sp>
        <p:cxnSp>
          <p:nvCxnSpPr>
            <p:cNvPr id="18" name="直线连接符 9"/>
            <p:cNvCxnSpPr/>
            <p:nvPr/>
          </p:nvCxnSpPr>
          <p:spPr>
            <a:xfrm>
              <a:off x="70" y="698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菱形 18"/>
            <p:cNvSpPr/>
            <p:nvPr/>
          </p:nvSpPr>
          <p:spPr>
            <a:xfrm>
              <a:off x="125" y="147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7109" name="TextBox 5"/>
          <p:cNvSpPr txBox="1">
            <a:spLocks noChangeArrowheads="1"/>
          </p:cNvSpPr>
          <p:nvPr/>
        </p:nvSpPr>
        <p:spPr bwMode="auto">
          <a:xfrm>
            <a:off x="249238" y="1126331"/>
            <a:ext cx="8786812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400" b="1" dirty="0">
                <a:latin typeface="宋体" pitchFamily="2" charset="-122"/>
              </a:rPr>
              <a:t>2.</a:t>
            </a:r>
            <a:r>
              <a:rPr lang="zh-CN" altLang="en-US" sz="2400" b="1" dirty="0">
                <a:latin typeface="宋体" pitchFamily="2" charset="-122"/>
              </a:rPr>
              <a:t>结合人物性格分析人物心理，以射技自矜的陈尧咨最后不得不“笑而遣之”。“笑”字在这里有何深刻含义？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3850" y="1908573"/>
            <a:ext cx="8496300" cy="297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3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陈尧咨学问不小，官职也很大，而且文武双全，不愿屈居人下，可是却不得不在卖油翁面前认输，因为卖油翁指出的道理他辩驳不倒，因此只得“笑而遣之”。他没有责备“犯上”的小百姓，对于“用刑惨急，数有杖死”的陈尧咨来说确实不容易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。“笑”，既是有所领悟、惭愧的笑，也是自我解嘲、尴尬的笑，自是“传神之笔”。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29" name="组合 9"/>
          <p:cNvGrpSpPr>
            <a:grpSpLocks/>
          </p:cNvGrpSpPr>
          <p:nvPr/>
        </p:nvGrpSpPr>
        <p:grpSpPr bwMode="auto">
          <a:xfrm>
            <a:off x="28575" y="640556"/>
            <a:ext cx="2007235" cy="523401"/>
            <a:chOff x="70" y="-63"/>
            <a:chExt cx="3161" cy="1097"/>
          </a:xfrm>
        </p:grpSpPr>
        <p:sp>
          <p:nvSpPr>
            <p:cNvPr id="4813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合作探究</a:t>
              </a:r>
            </a:p>
          </p:txBody>
        </p:sp>
        <p:cxnSp>
          <p:nvCxnSpPr>
            <p:cNvPr id="20" name="直线连接符 9"/>
            <p:cNvCxnSpPr/>
            <p:nvPr/>
          </p:nvCxnSpPr>
          <p:spPr>
            <a:xfrm>
              <a:off x="70" y="698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菱形 20"/>
            <p:cNvSpPr/>
            <p:nvPr/>
          </p:nvSpPr>
          <p:spPr>
            <a:xfrm>
              <a:off x="125" y="147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8133" name="Rectangle 42"/>
          <p:cNvSpPr>
            <a:spLocks noChangeArrowheads="1"/>
          </p:cNvSpPr>
          <p:nvPr/>
        </p:nvSpPr>
        <p:spPr bwMode="auto">
          <a:xfrm>
            <a:off x="390526" y="1250306"/>
            <a:ext cx="8429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en-US" altLang="zh-CN" sz="2400" b="1" dirty="0">
                <a:latin typeface="宋体" pitchFamily="2" charset="-122"/>
              </a:rPr>
              <a:t>3.</a:t>
            </a:r>
            <a:r>
              <a:rPr lang="zh-CN" altLang="en-US" sz="2400" b="1" dirty="0">
                <a:latin typeface="宋体" pitchFamily="2" charset="-122"/>
              </a:rPr>
              <a:t>文章写了两件事，为什么详写酌油，略写射箭？</a:t>
            </a:r>
          </a:p>
        </p:txBody>
      </p:sp>
      <p:sp>
        <p:nvSpPr>
          <p:cNvPr id="33796" name="矩形 6"/>
          <p:cNvSpPr>
            <a:spLocks noChangeArrowheads="1"/>
          </p:cNvSpPr>
          <p:nvPr/>
        </p:nvSpPr>
        <p:spPr bwMode="auto">
          <a:xfrm>
            <a:off x="611188" y="1794272"/>
            <a:ext cx="7861300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作者详写卖油翁酌油，是为了用具体事实证明熟能生巧的道理，突出卖油翁技艺的高超，而对陈尧咨的射技只是一笔带过，以次要人物陈尧咨开头和结尾，都是为了衬托卖油翁。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3" name="组合 1"/>
          <p:cNvGrpSpPr>
            <a:grpSpLocks/>
          </p:cNvGrpSpPr>
          <p:nvPr/>
        </p:nvGrpSpPr>
        <p:grpSpPr bwMode="auto">
          <a:xfrm>
            <a:off x="539751" y="1091804"/>
            <a:ext cx="1497013" cy="643766"/>
            <a:chOff x="752475" y="598488"/>
            <a:chExt cx="1497013" cy="857931"/>
          </a:xfrm>
        </p:grpSpPr>
        <p:sp>
          <p:nvSpPr>
            <p:cNvPr id="3" name="圆角矩形 2"/>
            <p:cNvSpPr/>
            <p:nvPr/>
          </p:nvSpPr>
          <p:spPr>
            <a:xfrm rot="20326116">
              <a:off x="1746250" y="719079"/>
              <a:ext cx="442913" cy="42048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 rot="319204">
              <a:off x="1258888" y="722252"/>
              <a:ext cx="441325" cy="42048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 rot="21148334">
              <a:off x="787400" y="730185"/>
              <a:ext cx="441325" cy="42048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49157" name="矩形 1"/>
            <p:cNvSpPr>
              <a:spLocks noChangeArrowheads="1"/>
            </p:cNvSpPr>
            <p:nvPr/>
          </p:nvSpPr>
          <p:spPr bwMode="auto">
            <a:xfrm>
              <a:off x="752475" y="598488"/>
              <a:ext cx="1497013" cy="857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通假字</a:t>
              </a:r>
            </a:p>
          </p:txBody>
        </p:sp>
      </p:grpSp>
      <p:sp>
        <p:nvSpPr>
          <p:cNvPr id="49158" name="TextBox 6"/>
          <p:cNvSpPr txBox="1">
            <a:spLocks noChangeArrowheads="1"/>
          </p:cNvSpPr>
          <p:nvPr/>
        </p:nvSpPr>
        <p:spPr bwMode="auto">
          <a:xfrm>
            <a:off x="1285876" y="1875235"/>
            <a:ext cx="18573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  <a:sym typeface="宋体" pitchFamily="2" charset="-122"/>
              </a:rPr>
              <a:t>但手熟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尔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       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71876" y="1875235"/>
            <a:ext cx="48734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同“耳”，相当于“罢了”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grpSp>
        <p:nvGrpSpPr>
          <p:cNvPr id="49160" name="组合 9"/>
          <p:cNvGrpSpPr>
            <a:grpSpLocks/>
          </p:cNvGrpSpPr>
          <p:nvPr/>
        </p:nvGrpSpPr>
        <p:grpSpPr bwMode="auto">
          <a:xfrm>
            <a:off x="28575" y="640556"/>
            <a:ext cx="2007235" cy="523401"/>
            <a:chOff x="70" y="-63"/>
            <a:chExt cx="3161" cy="1097"/>
          </a:xfrm>
        </p:grpSpPr>
        <p:sp>
          <p:nvSpPr>
            <p:cNvPr id="4916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合作探究</a:t>
              </a:r>
            </a:p>
          </p:txBody>
        </p:sp>
        <p:cxnSp>
          <p:nvCxnSpPr>
            <p:cNvPr id="19" name="直线连接符 9"/>
            <p:cNvCxnSpPr/>
            <p:nvPr/>
          </p:nvCxnSpPr>
          <p:spPr>
            <a:xfrm>
              <a:off x="70" y="698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菱形 19"/>
            <p:cNvSpPr/>
            <p:nvPr/>
          </p:nvSpPr>
          <p:spPr>
            <a:xfrm>
              <a:off x="125" y="147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9164" name="Text Box 2"/>
          <p:cNvSpPr txBox="1">
            <a:spLocks noChangeArrowheads="1"/>
          </p:cNvSpPr>
          <p:nvPr/>
        </p:nvSpPr>
        <p:spPr bwMode="auto">
          <a:xfrm>
            <a:off x="785814" y="2571750"/>
            <a:ext cx="29289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  <a:sym typeface="宋体" pitchFamily="2" charset="-122"/>
              </a:rPr>
              <a:t>徐以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杓</a:t>
            </a:r>
            <a:r>
              <a:rPr lang="zh-CN" altLang="en-US" sz="2800" b="1">
                <a:latin typeface="楷体" pitchFamily="49" charset="-122"/>
                <a:ea typeface="楷体" pitchFamily="49" charset="-122"/>
                <a:sym typeface="宋体" pitchFamily="2" charset="-122"/>
              </a:rPr>
              <a:t>酌油沥之</a:t>
            </a:r>
            <a:endParaRPr lang="zh-CN" altLang="en-US" sz="2800" b="1">
              <a:solidFill>
                <a:srgbClr val="7030A0"/>
              </a:solidFill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3929063" y="2571750"/>
            <a:ext cx="30718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同“勺” 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组合 11"/>
          <p:cNvGrpSpPr>
            <a:grpSpLocks/>
          </p:cNvGrpSpPr>
          <p:nvPr/>
        </p:nvGrpSpPr>
        <p:grpSpPr bwMode="auto">
          <a:xfrm>
            <a:off x="0" y="939899"/>
            <a:ext cx="2051050" cy="523401"/>
            <a:chOff x="0" y="-314"/>
            <a:chExt cx="3231" cy="1097"/>
          </a:xfrm>
        </p:grpSpPr>
        <p:sp>
          <p:nvSpPr>
            <p:cNvPr id="6146" name="文本框 6"/>
            <p:cNvSpPr txBox="1">
              <a:spLocks noChangeArrowheads="1"/>
            </p:cNvSpPr>
            <p:nvPr/>
          </p:nvSpPr>
          <p:spPr bwMode="auto">
            <a:xfrm>
              <a:off x="678" y="-314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itchFamily="49" charset="-122"/>
                  <a:ea typeface="黑体" pitchFamily="49" charset="-122"/>
                </a:rPr>
                <a:t>学习目标</a:t>
              </a:r>
            </a:p>
          </p:txBody>
        </p:sp>
        <p:cxnSp>
          <p:nvCxnSpPr>
            <p:cNvPr id="15" name="直线连接符 9"/>
            <p:cNvCxnSpPr/>
            <p:nvPr/>
          </p:nvCxnSpPr>
          <p:spPr>
            <a:xfrm>
              <a:off x="0" y="701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菱形 15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6149" name="组合 5"/>
          <p:cNvGrpSpPr>
            <a:grpSpLocks/>
          </p:cNvGrpSpPr>
          <p:nvPr/>
        </p:nvGrpSpPr>
        <p:grpSpPr bwMode="auto">
          <a:xfrm>
            <a:off x="179388" y="518993"/>
            <a:ext cx="1630362" cy="400110"/>
            <a:chOff x="160049" y="525491"/>
            <a:chExt cx="1629583" cy="533985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0049" y="536615"/>
              <a:ext cx="1629583" cy="37818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151" name="文本框 11"/>
            <p:cNvSpPr txBox="1">
              <a:spLocks noChangeArrowheads="1"/>
            </p:cNvSpPr>
            <p:nvPr/>
          </p:nvSpPr>
          <p:spPr bwMode="auto">
            <a:xfrm>
              <a:off x="172162" y="525491"/>
              <a:ext cx="1231486" cy="533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2000" dirty="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第一课时</a:t>
              </a:r>
            </a:p>
          </p:txBody>
        </p:sp>
      </p:grpSp>
      <p:sp>
        <p:nvSpPr>
          <p:cNvPr id="6152" name="矩形 8"/>
          <p:cNvSpPr>
            <a:spLocks noChangeArrowheads="1"/>
          </p:cNvSpPr>
          <p:nvPr/>
        </p:nvSpPr>
        <p:spPr bwMode="auto">
          <a:xfrm>
            <a:off x="250825" y="1600200"/>
            <a:ext cx="882173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熟悉故事内容，理解文言句意，揣摩人物的心理和态度。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 algn="r" eaLnBrk="0" hangingPunct="0">
              <a:lnSpc>
                <a:spcPct val="13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重点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学习运用动作、神态、语言等描写方法刻画人物形象的方法，感受文言表达的简洁之美。（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难点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领悟熟能生巧的道理，养成谦虚、谨慎的优良品格。（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素养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</a:t>
            </a:r>
          </a:p>
        </p:txBody>
      </p:sp>
    </p:spTree>
  </p:cSld>
  <p:clrMapOvr>
    <a:masterClrMapping/>
  </p:clrMapOvr>
  <p:transition spd="slow">
    <p:random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7" name="组合 2"/>
          <p:cNvGrpSpPr>
            <a:grpSpLocks/>
          </p:cNvGrpSpPr>
          <p:nvPr/>
        </p:nvGrpSpPr>
        <p:grpSpPr bwMode="auto">
          <a:xfrm>
            <a:off x="381001" y="1066800"/>
            <a:ext cx="1743075" cy="643766"/>
            <a:chOff x="461963" y="598488"/>
            <a:chExt cx="1743075" cy="857928"/>
          </a:xfrm>
        </p:grpSpPr>
        <p:sp>
          <p:nvSpPr>
            <p:cNvPr id="4" name="圆角矩形 3"/>
            <p:cNvSpPr/>
            <p:nvPr/>
          </p:nvSpPr>
          <p:spPr>
            <a:xfrm rot="555800">
              <a:off x="1730376" y="715905"/>
              <a:ext cx="442912" cy="41889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 rot="20470821">
              <a:off x="1325563" y="722252"/>
              <a:ext cx="442913" cy="420479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 rot="319204">
              <a:off x="906463" y="722252"/>
              <a:ext cx="441325" cy="42047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 rot="21148334">
              <a:off x="496888" y="730186"/>
              <a:ext cx="441325" cy="42047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50182" name="矩形 1"/>
            <p:cNvSpPr>
              <a:spLocks noChangeArrowheads="1"/>
            </p:cNvSpPr>
            <p:nvPr/>
          </p:nvSpPr>
          <p:spPr bwMode="auto">
            <a:xfrm>
              <a:off x="461963" y="598488"/>
              <a:ext cx="1743075" cy="857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古今异义</a:t>
              </a:r>
            </a:p>
          </p:txBody>
        </p:sp>
      </p:grpSp>
      <p:sp>
        <p:nvSpPr>
          <p:cNvPr id="50183" name="矩形 8"/>
          <p:cNvSpPr>
            <a:spLocks noChangeArrowheads="1"/>
          </p:cNvSpPr>
          <p:nvPr/>
        </p:nvSpPr>
        <p:spPr bwMode="auto">
          <a:xfrm>
            <a:off x="842963" y="2193132"/>
            <a:ext cx="1928812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但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微颔之</a:t>
            </a:r>
          </a:p>
        </p:txBody>
      </p: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3163889" y="2193131"/>
            <a:ext cx="4071937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古义：只；今义：但是。</a:t>
            </a:r>
          </a:p>
        </p:txBody>
      </p:sp>
      <p:grpSp>
        <p:nvGrpSpPr>
          <p:cNvPr id="50185" name="组合 9"/>
          <p:cNvGrpSpPr>
            <a:grpSpLocks/>
          </p:cNvGrpSpPr>
          <p:nvPr/>
        </p:nvGrpSpPr>
        <p:grpSpPr bwMode="auto">
          <a:xfrm>
            <a:off x="28575" y="640556"/>
            <a:ext cx="2007235" cy="523401"/>
            <a:chOff x="70" y="-63"/>
            <a:chExt cx="3161" cy="1097"/>
          </a:xfrm>
        </p:grpSpPr>
        <p:sp>
          <p:nvSpPr>
            <p:cNvPr id="5018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合作探究</a:t>
              </a:r>
            </a:p>
          </p:txBody>
        </p:sp>
        <p:cxnSp>
          <p:nvCxnSpPr>
            <p:cNvPr id="19" name="直线连接符 9"/>
            <p:cNvCxnSpPr/>
            <p:nvPr/>
          </p:nvCxnSpPr>
          <p:spPr>
            <a:xfrm>
              <a:off x="70" y="698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菱形 21"/>
            <p:cNvSpPr/>
            <p:nvPr/>
          </p:nvSpPr>
          <p:spPr>
            <a:xfrm>
              <a:off x="125" y="147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0189" name="矩形 8"/>
          <p:cNvSpPr>
            <a:spLocks noChangeArrowheads="1"/>
          </p:cNvSpPr>
          <p:nvPr/>
        </p:nvSpPr>
        <p:spPr bwMode="auto">
          <a:xfrm>
            <a:off x="755651" y="3169444"/>
            <a:ext cx="3357563" cy="93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因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曰：“我亦无他，惟手熟尔。”</a:t>
            </a: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4030664" y="3219450"/>
            <a:ext cx="44291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古义：于是，就；今义：原因。</a:t>
            </a:r>
          </a:p>
        </p:txBody>
      </p:sp>
      <p:sp>
        <p:nvSpPr>
          <p:cNvPr id="50191" name="矩形 16"/>
          <p:cNvSpPr>
            <a:spLocks noChangeArrowheads="1"/>
          </p:cNvSpPr>
          <p:nvPr/>
        </p:nvSpPr>
        <p:spPr bwMode="auto">
          <a:xfrm>
            <a:off x="782639" y="2680098"/>
            <a:ext cx="23487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尔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安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敢轻吾射</a:t>
            </a:r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203575" y="2680098"/>
            <a:ext cx="40719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古义：怎么；今义：安全。</a:t>
            </a: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0193" name="矩形 22"/>
          <p:cNvSpPr>
            <a:spLocks noChangeArrowheads="1"/>
          </p:cNvSpPr>
          <p:nvPr/>
        </p:nvSpPr>
        <p:spPr bwMode="auto">
          <a:xfrm>
            <a:off x="827089" y="1707356"/>
            <a:ext cx="19880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尝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射于家圃</a:t>
            </a:r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3143250" y="1739504"/>
            <a:ext cx="48577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古义：曾经；今义：尝试，品尝。</a:t>
            </a: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/>
      <p:bldP spid="16" grpId="0" bldLvl="0"/>
      <p:bldP spid="18" grpId="0"/>
      <p:bldP spid="2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AutoShape 6"/>
          <p:cNvSpPr>
            <a:spLocks noChangeArrowheads="1"/>
          </p:cNvSpPr>
          <p:nvPr/>
        </p:nvSpPr>
        <p:spPr bwMode="auto">
          <a:xfrm>
            <a:off x="2084388" y="1995487"/>
            <a:ext cx="601662" cy="41433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尔</a:t>
            </a:r>
          </a:p>
        </p:txBody>
      </p:sp>
      <p:sp>
        <p:nvSpPr>
          <p:cNvPr id="20" name="AutoShape 13"/>
          <p:cNvSpPr/>
          <p:nvPr/>
        </p:nvSpPr>
        <p:spPr bwMode="auto">
          <a:xfrm>
            <a:off x="2714626" y="1708548"/>
            <a:ext cx="142875" cy="964406"/>
          </a:xfrm>
          <a:prstGeom prst="leftBrace">
            <a:avLst>
              <a:gd name="adj1" fmla="val 90935"/>
              <a:gd name="adj2" fmla="val 5000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51203" name="组合 9"/>
          <p:cNvGrpSpPr>
            <a:grpSpLocks/>
          </p:cNvGrpSpPr>
          <p:nvPr/>
        </p:nvGrpSpPr>
        <p:grpSpPr bwMode="auto">
          <a:xfrm>
            <a:off x="381001" y="1120379"/>
            <a:ext cx="1743075" cy="643766"/>
            <a:chOff x="461963" y="598488"/>
            <a:chExt cx="1743075" cy="857931"/>
          </a:xfrm>
        </p:grpSpPr>
        <p:sp>
          <p:nvSpPr>
            <p:cNvPr id="24" name="圆角矩形 23"/>
            <p:cNvSpPr/>
            <p:nvPr/>
          </p:nvSpPr>
          <p:spPr>
            <a:xfrm rot="555800">
              <a:off x="1730376" y="715905"/>
              <a:ext cx="442912" cy="41889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 rot="20470821">
              <a:off x="1325563" y="722252"/>
              <a:ext cx="442913" cy="42048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 rot="319204">
              <a:off x="906463" y="722252"/>
              <a:ext cx="441325" cy="42048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27" name="圆角矩形 26"/>
            <p:cNvSpPr/>
            <p:nvPr/>
          </p:nvSpPr>
          <p:spPr>
            <a:xfrm rot="21148334">
              <a:off x="496888" y="730185"/>
              <a:ext cx="441325" cy="42048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51208" name="矩形 1"/>
            <p:cNvSpPr>
              <a:spLocks noChangeArrowheads="1"/>
            </p:cNvSpPr>
            <p:nvPr/>
          </p:nvSpPr>
          <p:spPr bwMode="auto">
            <a:xfrm>
              <a:off x="461963" y="598488"/>
              <a:ext cx="1743075" cy="857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一词多义</a:t>
              </a:r>
            </a:p>
          </p:txBody>
        </p:sp>
      </p:grpSp>
      <p:grpSp>
        <p:nvGrpSpPr>
          <p:cNvPr id="51209" name="组合 9"/>
          <p:cNvGrpSpPr>
            <a:grpSpLocks/>
          </p:cNvGrpSpPr>
          <p:nvPr/>
        </p:nvGrpSpPr>
        <p:grpSpPr bwMode="auto">
          <a:xfrm>
            <a:off x="28575" y="640556"/>
            <a:ext cx="2007235" cy="523401"/>
            <a:chOff x="70" y="-63"/>
            <a:chExt cx="3161" cy="1097"/>
          </a:xfrm>
        </p:grpSpPr>
        <p:sp>
          <p:nvSpPr>
            <p:cNvPr id="5121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合作探究</a:t>
              </a:r>
            </a:p>
          </p:txBody>
        </p:sp>
        <p:cxnSp>
          <p:nvCxnSpPr>
            <p:cNvPr id="39" name="直线连接符 9"/>
            <p:cNvCxnSpPr/>
            <p:nvPr/>
          </p:nvCxnSpPr>
          <p:spPr>
            <a:xfrm>
              <a:off x="70" y="698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菱形 39"/>
            <p:cNvSpPr/>
            <p:nvPr/>
          </p:nvSpPr>
          <p:spPr>
            <a:xfrm>
              <a:off x="125" y="147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1213" name="Text Box 11"/>
          <p:cNvSpPr txBox="1">
            <a:spLocks noChangeArrowheads="1"/>
          </p:cNvSpPr>
          <p:nvPr/>
        </p:nvSpPr>
        <p:spPr bwMode="auto">
          <a:xfrm>
            <a:off x="2928939" y="2244329"/>
            <a:ext cx="19764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但手熟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尔</a:t>
            </a:r>
          </a:p>
        </p:txBody>
      </p:sp>
      <p:sp>
        <p:nvSpPr>
          <p:cNvPr id="51214" name="矩形 29"/>
          <p:cNvSpPr>
            <a:spLocks noChangeArrowheads="1"/>
          </p:cNvSpPr>
          <p:nvPr/>
        </p:nvSpPr>
        <p:spPr bwMode="auto">
          <a:xfrm>
            <a:off x="2857500" y="1654969"/>
            <a:ext cx="2819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尔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安敢轻吾射</a:t>
            </a: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5287963" y="1638300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代词，你</a:t>
            </a:r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4532314" y="2247900"/>
            <a:ext cx="46116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同“耳”，相当于“罢了”</a:t>
            </a:r>
            <a:endParaRPr lang="zh-CN" altLang="en-US" sz="28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1217" name="矩形 32"/>
          <p:cNvSpPr>
            <a:spLocks noChangeArrowheads="1"/>
          </p:cNvSpPr>
          <p:nvPr/>
        </p:nvSpPr>
        <p:spPr bwMode="auto">
          <a:xfrm>
            <a:off x="2928939" y="2887267"/>
            <a:ext cx="26574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以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我酌油知之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5253039" y="2881313"/>
            <a:ext cx="27527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介词，凭、靠</a:t>
            </a:r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1219" name="矩形 34"/>
          <p:cNvSpPr>
            <a:spLocks noChangeArrowheads="1"/>
          </p:cNvSpPr>
          <p:nvPr/>
        </p:nvSpPr>
        <p:spPr bwMode="auto">
          <a:xfrm>
            <a:off x="2928939" y="3315892"/>
            <a:ext cx="19880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以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钱覆其口</a:t>
            </a: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4892675" y="3274219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介词，用</a:t>
            </a:r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1221" name="AutoShape 6"/>
          <p:cNvSpPr>
            <a:spLocks noChangeArrowheads="1"/>
          </p:cNvSpPr>
          <p:nvPr/>
        </p:nvSpPr>
        <p:spPr bwMode="auto">
          <a:xfrm>
            <a:off x="2132014" y="3381375"/>
            <a:ext cx="600075" cy="41433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以</a:t>
            </a:r>
          </a:p>
        </p:txBody>
      </p:sp>
      <p:sp>
        <p:nvSpPr>
          <p:cNvPr id="38" name="AutoShape 13"/>
          <p:cNvSpPr/>
          <p:nvPr/>
        </p:nvSpPr>
        <p:spPr bwMode="auto">
          <a:xfrm>
            <a:off x="2714626" y="3048001"/>
            <a:ext cx="214313" cy="964406"/>
          </a:xfrm>
          <a:prstGeom prst="leftBrace">
            <a:avLst>
              <a:gd name="adj1" fmla="val 90935"/>
              <a:gd name="adj2" fmla="val 5000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928938" y="3744517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以</a:t>
            </a:r>
            <a:r>
              <a:rPr lang="zh-CN" altLang="en-US" sz="2800" b="1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此自矜</a:t>
            </a:r>
          </a:p>
        </p:txBody>
      </p:sp>
      <p:sp>
        <p:nvSpPr>
          <p:cNvPr id="53" name="矩形 52"/>
          <p:cNvSpPr>
            <a:spLocks noChangeArrowheads="1"/>
          </p:cNvSpPr>
          <p:nvPr/>
        </p:nvSpPr>
        <p:spPr bwMode="auto">
          <a:xfrm>
            <a:off x="4532314" y="3744517"/>
            <a:ext cx="19880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介词，因为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  <p:bldP spid="36" grpId="0"/>
      <p:bldP spid="5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5" name="组合 9"/>
          <p:cNvGrpSpPr>
            <a:grpSpLocks/>
          </p:cNvGrpSpPr>
          <p:nvPr/>
        </p:nvGrpSpPr>
        <p:grpSpPr bwMode="auto">
          <a:xfrm>
            <a:off x="381001" y="1066800"/>
            <a:ext cx="1743075" cy="643766"/>
            <a:chOff x="461963" y="598488"/>
            <a:chExt cx="1743075" cy="857928"/>
          </a:xfrm>
        </p:grpSpPr>
        <p:sp>
          <p:nvSpPr>
            <p:cNvPr id="17" name="圆角矩形 16"/>
            <p:cNvSpPr/>
            <p:nvPr/>
          </p:nvSpPr>
          <p:spPr>
            <a:xfrm rot="555800">
              <a:off x="1730376" y="715905"/>
              <a:ext cx="442912" cy="41889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 rot="20470821">
              <a:off x="1325563" y="722252"/>
              <a:ext cx="442913" cy="420479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 rot="319204">
              <a:off x="906463" y="722252"/>
              <a:ext cx="441325" cy="42047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 rot="21148334">
              <a:off x="496888" y="730186"/>
              <a:ext cx="441325" cy="42047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52230" name="矩形 1"/>
            <p:cNvSpPr>
              <a:spLocks noChangeArrowheads="1"/>
            </p:cNvSpPr>
            <p:nvPr/>
          </p:nvSpPr>
          <p:spPr bwMode="auto">
            <a:xfrm>
              <a:off x="461963" y="598488"/>
              <a:ext cx="1743075" cy="857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一词多义</a:t>
              </a:r>
            </a:p>
          </p:txBody>
        </p:sp>
      </p:grpSp>
      <p:sp>
        <p:nvSpPr>
          <p:cNvPr id="52231" name="Text Box 17"/>
          <p:cNvSpPr txBox="1">
            <a:spLocks noChangeArrowheads="1"/>
          </p:cNvSpPr>
          <p:nvPr/>
        </p:nvSpPr>
        <p:spPr bwMode="auto">
          <a:xfrm>
            <a:off x="2436813" y="1545431"/>
            <a:ext cx="31432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有卖油翁释担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而</a:t>
            </a:r>
            <a:r>
              <a:rPr lang="zh-CN" altLang="en-US" sz="2400" b="1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立</a:t>
            </a:r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5243514" y="1540669"/>
            <a:ext cx="30003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连词，表顺承</a:t>
            </a: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5292725" y="1977628"/>
            <a:ext cx="235743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连词，表转折</a:t>
            </a:r>
          </a:p>
        </p:txBody>
      </p:sp>
      <p:sp>
        <p:nvSpPr>
          <p:cNvPr id="15" name="AutoShape 13"/>
          <p:cNvSpPr/>
          <p:nvPr/>
        </p:nvSpPr>
        <p:spPr bwMode="auto">
          <a:xfrm>
            <a:off x="2176464" y="1701404"/>
            <a:ext cx="142875" cy="1017984"/>
          </a:xfrm>
          <a:prstGeom prst="leftBrace">
            <a:avLst>
              <a:gd name="adj1" fmla="val 90935"/>
              <a:gd name="adj2" fmla="val 5000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2235" name="矩形 15"/>
          <p:cNvSpPr>
            <a:spLocks noChangeArrowheads="1"/>
          </p:cNvSpPr>
          <p:nvPr/>
        </p:nvSpPr>
        <p:spPr bwMode="auto">
          <a:xfrm>
            <a:off x="1547814" y="1977629"/>
            <a:ext cx="5429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而</a:t>
            </a:r>
          </a:p>
        </p:txBody>
      </p:sp>
      <p:grpSp>
        <p:nvGrpSpPr>
          <p:cNvPr id="52236" name="组合 9"/>
          <p:cNvGrpSpPr>
            <a:grpSpLocks/>
          </p:cNvGrpSpPr>
          <p:nvPr/>
        </p:nvGrpSpPr>
        <p:grpSpPr bwMode="auto">
          <a:xfrm>
            <a:off x="28575" y="640556"/>
            <a:ext cx="2007235" cy="523401"/>
            <a:chOff x="70" y="-63"/>
            <a:chExt cx="3161" cy="1097"/>
          </a:xfrm>
        </p:grpSpPr>
        <p:sp>
          <p:nvSpPr>
            <p:cNvPr id="5223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合作探究</a:t>
              </a:r>
            </a:p>
          </p:txBody>
        </p:sp>
        <p:cxnSp>
          <p:nvCxnSpPr>
            <p:cNvPr id="29" name="直线连接符 9"/>
            <p:cNvCxnSpPr/>
            <p:nvPr/>
          </p:nvCxnSpPr>
          <p:spPr>
            <a:xfrm>
              <a:off x="70" y="698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菱形 29"/>
            <p:cNvSpPr/>
            <p:nvPr/>
          </p:nvSpPr>
          <p:spPr>
            <a:xfrm>
              <a:off x="125" y="147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2240" name="Text Box 17"/>
          <p:cNvSpPr txBox="1">
            <a:spLocks noChangeArrowheads="1"/>
          </p:cNvSpPr>
          <p:nvPr/>
        </p:nvSpPr>
        <p:spPr bwMode="auto">
          <a:xfrm>
            <a:off x="2390776" y="1969294"/>
            <a:ext cx="30003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自钱孔入，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而</a:t>
            </a:r>
            <a:r>
              <a:rPr lang="zh-CN" altLang="en-US" sz="2400" b="1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钱不湿</a:t>
            </a:r>
          </a:p>
        </p:txBody>
      </p:sp>
      <p:sp>
        <p:nvSpPr>
          <p:cNvPr id="52241" name="Text Box 17"/>
          <p:cNvSpPr txBox="1">
            <a:spLocks noChangeArrowheads="1"/>
          </p:cNvSpPr>
          <p:nvPr/>
        </p:nvSpPr>
        <p:spPr bwMode="auto">
          <a:xfrm>
            <a:off x="2462214" y="2397919"/>
            <a:ext cx="2071687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康肃笑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而</a:t>
            </a:r>
            <a:r>
              <a:rPr lang="zh-CN" altLang="en-US" sz="2400" b="1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遣之</a:t>
            </a: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4500564" y="2390775"/>
            <a:ext cx="2357437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连词，表修饰</a:t>
            </a:r>
          </a:p>
        </p:txBody>
      </p:sp>
      <p:sp>
        <p:nvSpPr>
          <p:cNvPr id="52243" name="Text Box 12"/>
          <p:cNvSpPr txBox="1">
            <a:spLocks noChangeArrowheads="1"/>
          </p:cNvSpPr>
          <p:nvPr/>
        </p:nvSpPr>
        <p:spPr bwMode="auto">
          <a:xfrm>
            <a:off x="2339976" y="2927748"/>
            <a:ext cx="1857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尝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射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于家圃</a:t>
            </a: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4284663" y="2895601"/>
            <a:ext cx="2286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动词，射箭</a:t>
            </a: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4306888" y="3759994"/>
            <a:ext cx="27860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名词，射箭的本领</a:t>
            </a:r>
          </a:p>
        </p:txBody>
      </p:sp>
      <p:sp>
        <p:nvSpPr>
          <p:cNvPr id="52246" name="AutoShape 6"/>
          <p:cNvSpPr>
            <a:spLocks noChangeArrowheads="1"/>
          </p:cNvSpPr>
          <p:nvPr/>
        </p:nvSpPr>
        <p:spPr bwMode="auto">
          <a:xfrm>
            <a:off x="1547813" y="3381375"/>
            <a:ext cx="601662" cy="41433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射</a:t>
            </a:r>
          </a:p>
        </p:txBody>
      </p:sp>
      <p:sp>
        <p:nvSpPr>
          <p:cNvPr id="28" name="AutoShape 13"/>
          <p:cNvSpPr/>
          <p:nvPr/>
        </p:nvSpPr>
        <p:spPr bwMode="auto">
          <a:xfrm>
            <a:off x="2176464" y="3094435"/>
            <a:ext cx="142875" cy="910828"/>
          </a:xfrm>
          <a:prstGeom prst="leftBrace">
            <a:avLst>
              <a:gd name="adj1" fmla="val 90935"/>
              <a:gd name="adj2" fmla="val 50000"/>
            </a:avLst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2248" name="矩形 30"/>
          <p:cNvSpPr>
            <a:spLocks noChangeArrowheads="1"/>
          </p:cNvSpPr>
          <p:nvPr/>
        </p:nvSpPr>
        <p:spPr bwMode="auto">
          <a:xfrm>
            <a:off x="2314575" y="3759994"/>
            <a:ext cx="20409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尔安敢轻吾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射</a:t>
            </a:r>
          </a:p>
        </p:txBody>
      </p:sp>
      <p:sp>
        <p:nvSpPr>
          <p:cNvPr id="32" name="矩形 31"/>
          <p:cNvSpPr/>
          <p:nvPr/>
        </p:nvSpPr>
        <p:spPr>
          <a:xfrm>
            <a:off x="2324100" y="3359944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陈康肃公善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射</a:t>
            </a:r>
          </a:p>
        </p:txBody>
      </p:sp>
      <p:sp>
        <p:nvSpPr>
          <p:cNvPr id="34" name="Text Box 15"/>
          <p:cNvSpPr txBox="1">
            <a:spLocks noChangeArrowheads="1"/>
          </p:cNvSpPr>
          <p:nvPr/>
        </p:nvSpPr>
        <p:spPr bwMode="auto">
          <a:xfrm>
            <a:off x="4356100" y="3327798"/>
            <a:ext cx="2286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动词，射箭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/>
      <p:bldP spid="14" grpId="0" bldLvl="0"/>
      <p:bldP spid="23" grpId="0" bldLvl="0"/>
      <p:bldP spid="25" grpId="0" bldLvl="0"/>
      <p:bldP spid="26" grpId="0" bldLvl="0"/>
      <p:bldP spid="34" grpId="0" bldLvl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49" name="组合 9"/>
          <p:cNvGrpSpPr>
            <a:grpSpLocks/>
          </p:cNvGrpSpPr>
          <p:nvPr/>
        </p:nvGrpSpPr>
        <p:grpSpPr bwMode="auto">
          <a:xfrm>
            <a:off x="381001" y="1120379"/>
            <a:ext cx="1743075" cy="643766"/>
            <a:chOff x="461963" y="598488"/>
            <a:chExt cx="1743075" cy="857576"/>
          </a:xfrm>
        </p:grpSpPr>
        <p:sp>
          <p:nvSpPr>
            <p:cNvPr id="19" name="圆角矩形 18"/>
            <p:cNvSpPr/>
            <p:nvPr/>
          </p:nvSpPr>
          <p:spPr>
            <a:xfrm rot="555800">
              <a:off x="1730376" y="715856"/>
              <a:ext cx="442912" cy="41872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 rot="20470821">
              <a:off x="1325563" y="722201"/>
              <a:ext cx="442913" cy="420306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 rot="319204">
              <a:off x="906463" y="722201"/>
              <a:ext cx="441325" cy="420306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 rot="21148334">
              <a:off x="496888" y="730131"/>
              <a:ext cx="441325" cy="42030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53254" name="矩形 1"/>
            <p:cNvSpPr>
              <a:spLocks noChangeArrowheads="1"/>
            </p:cNvSpPr>
            <p:nvPr/>
          </p:nvSpPr>
          <p:spPr bwMode="auto">
            <a:xfrm>
              <a:off x="461963" y="598488"/>
              <a:ext cx="1743075" cy="857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词类活用</a:t>
              </a:r>
            </a:p>
          </p:txBody>
        </p:sp>
      </p:grpSp>
      <p:grpSp>
        <p:nvGrpSpPr>
          <p:cNvPr id="53255" name="组合 9"/>
          <p:cNvGrpSpPr>
            <a:grpSpLocks/>
          </p:cNvGrpSpPr>
          <p:nvPr/>
        </p:nvGrpSpPr>
        <p:grpSpPr bwMode="auto">
          <a:xfrm>
            <a:off x="28575" y="640556"/>
            <a:ext cx="2007235" cy="523401"/>
            <a:chOff x="70" y="-63"/>
            <a:chExt cx="3161" cy="1097"/>
          </a:xfrm>
        </p:grpSpPr>
        <p:sp>
          <p:nvSpPr>
            <p:cNvPr id="5325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合作探究</a:t>
              </a:r>
            </a:p>
          </p:txBody>
        </p:sp>
        <p:cxnSp>
          <p:nvCxnSpPr>
            <p:cNvPr id="27" name="直线连接符 9"/>
            <p:cNvCxnSpPr/>
            <p:nvPr/>
          </p:nvCxnSpPr>
          <p:spPr>
            <a:xfrm>
              <a:off x="70" y="698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菱形 27"/>
            <p:cNvSpPr/>
            <p:nvPr/>
          </p:nvSpPr>
          <p:spPr>
            <a:xfrm>
              <a:off x="125" y="147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3259" name="矩形 13"/>
          <p:cNvSpPr>
            <a:spLocks noChangeArrowheads="1"/>
          </p:cNvSpPr>
          <p:nvPr/>
        </p:nvSpPr>
        <p:spPr bwMode="auto">
          <a:xfrm>
            <a:off x="2197100" y="1858567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但微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颔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之</a:t>
            </a:r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824289" y="1889523"/>
            <a:ext cx="29690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名词用作动词，点头</a:t>
            </a:r>
            <a:endParaRPr lang="zh-CN" altLang="en-US" sz="24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859213" y="2430067"/>
            <a:ext cx="42862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动词用作名词，指射箭的本领</a:t>
            </a:r>
            <a:endParaRPr lang="zh-CN" altLang="en-US" sz="24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547814" y="2400300"/>
            <a:ext cx="2348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8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尔安敢</a:t>
            </a:r>
            <a:r>
              <a:rPr lang="zh-CN" altLang="en-US" sz="2800" b="1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轻</a:t>
            </a:r>
            <a:r>
              <a:rPr lang="zh-CN" altLang="en-US" sz="2800" b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吾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射</a:t>
            </a:r>
            <a:endParaRPr lang="zh-CN" altLang="en-US" sz="28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3924300" y="3024188"/>
            <a:ext cx="3500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形容词用作动词，轻视</a:t>
            </a:r>
            <a:endParaRPr lang="zh-CN" altLang="en-US" sz="24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547814" y="2989660"/>
            <a:ext cx="2348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尔安敢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轻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吾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rPr>
              <a:t>射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2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矩形 1"/>
          <p:cNvSpPr>
            <a:spLocks noChangeArrowheads="1"/>
          </p:cNvSpPr>
          <p:nvPr/>
        </p:nvSpPr>
        <p:spPr bwMode="auto">
          <a:xfrm>
            <a:off x="714376" y="1607344"/>
            <a:ext cx="1928813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省略句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54274" name="组合 9"/>
          <p:cNvGrpSpPr>
            <a:grpSpLocks/>
          </p:cNvGrpSpPr>
          <p:nvPr/>
        </p:nvGrpSpPr>
        <p:grpSpPr bwMode="auto">
          <a:xfrm>
            <a:off x="307976" y="1066800"/>
            <a:ext cx="1743075" cy="643766"/>
            <a:chOff x="461963" y="598488"/>
            <a:chExt cx="1743075" cy="857571"/>
          </a:xfrm>
        </p:grpSpPr>
        <p:sp>
          <p:nvSpPr>
            <p:cNvPr id="4" name="圆角矩形 3"/>
            <p:cNvSpPr/>
            <p:nvPr/>
          </p:nvSpPr>
          <p:spPr>
            <a:xfrm rot="555800">
              <a:off x="1730376" y="715856"/>
              <a:ext cx="442912" cy="418718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 rot="20470821">
              <a:off x="1325563" y="722200"/>
              <a:ext cx="442913" cy="42030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 rot="319204">
              <a:off x="906463" y="722200"/>
              <a:ext cx="441325" cy="420305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 rot="21148334">
              <a:off x="496888" y="730131"/>
              <a:ext cx="441325" cy="42030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54279" name="矩形 1"/>
            <p:cNvSpPr>
              <a:spLocks noChangeArrowheads="1"/>
            </p:cNvSpPr>
            <p:nvPr/>
          </p:nvSpPr>
          <p:spPr bwMode="auto">
            <a:xfrm>
              <a:off x="461963" y="598488"/>
              <a:ext cx="1743075" cy="857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文言句式</a:t>
              </a:r>
            </a:p>
          </p:txBody>
        </p:sp>
      </p:grpSp>
      <p:sp>
        <p:nvSpPr>
          <p:cNvPr id="54280" name="矩形 15"/>
          <p:cNvSpPr>
            <a:spLocks noChangeArrowheads="1"/>
          </p:cNvSpPr>
          <p:nvPr/>
        </p:nvSpPr>
        <p:spPr bwMode="auto">
          <a:xfrm>
            <a:off x="714375" y="2571750"/>
            <a:ext cx="1676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倒装句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54281" name="组合 9"/>
          <p:cNvGrpSpPr>
            <a:grpSpLocks/>
          </p:cNvGrpSpPr>
          <p:nvPr/>
        </p:nvGrpSpPr>
        <p:grpSpPr bwMode="auto">
          <a:xfrm>
            <a:off x="28575" y="640556"/>
            <a:ext cx="2007235" cy="523401"/>
            <a:chOff x="70" y="-63"/>
            <a:chExt cx="3161" cy="1097"/>
          </a:xfrm>
        </p:grpSpPr>
        <p:sp>
          <p:nvSpPr>
            <p:cNvPr id="5428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合作探究</a:t>
              </a:r>
            </a:p>
          </p:txBody>
        </p:sp>
        <p:cxnSp>
          <p:nvCxnSpPr>
            <p:cNvPr id="18" name="直线连接符 9"/>
            <p:cNvCxnSpPr/>
            <p:nvPr/>
          </p:nvCxnSpPr>
          <p:spPr>
            <a:xfrm>
              <a:off x="70" y="698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菱形 18"/>
            <p:cNvSpPr/>
            <p:nvPr/>
          </p:nvSpPr>
          <p:spPr>
            <a:xfrm>
              <a:off x="125" y="147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2928938" y="3107531"/>
            <a:ext cx="5643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Arial" pitchFamily="34" charset="0"/>
              </a:rPr>
              <a:t>状语后置，应为“尝于家圃射”</a:t>
            </a:r>
            <a:endParaRPr lang="zh-CN" altLang="en-US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4286" name="矩形 19"/>
          <p:cNvSpPr>
            <a:spLocks noChangeArrowheads="1"/>
          </p:cNvSpPr>
          <p:nvPr/>
        </p:nvSpPr>
        <p:spPr bwMode="auto">
          <a:xfrm>
            <a:off x="785813" y="2035969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 b="1" dirty="0">
                <a:latin typeface="楷体" pitchFamily="49" charset="-122"/>
                <a:ea typeface="楷体" pitchFamily="49" charset="-122"/>
                <a:sym typeface="Arial" pitchFamily="34" charset="0"/>
              </a:rPr>
              <a:t>自钱孔入</a:t>
            </a:r>
            <a:endParaRPr lang="zh-CN" altLang="en-US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3000376" y="2059781"/>
            <a:ext cx="36433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Arial" pitchFamily="34" charset="0"/>
              </a:rPr>
              <a:t>句首省略主语“油”</a:t>
            </a:r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4288" name="矩形 21"/>
          <p:cNvSpPr>
            <a:spLocks noChangeArrowheads="1"/>
          </p:cNvSpPr>
          <p:nvPr/>
        </p:nvSpPr>
        <p:spPr bwMode="auto">
          <a:xfrm>
            <a:off x="714375" y="3107531"/>
            <a:ext cx="19880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 b="1">
                <a:latin typeface="楷体" pitchFamily="49" charset="-122"/>
                <a:ea typeface="楷体" pitchFamily="49" charset="-122"/>
                <a:sym typeface="Arial" pitchFamily="34" charset="0"/>
              </a:rPr>
              <a:t>尝射于家圃</a:t>
            </a:r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555800">
            <a:off x="4616451" y="1450181"/>
            <a:ext cx="442913" cy="3143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kumimoji="1" lang="zh-CN" altLang="en-US"/>
          </a:p>
        </p:txBody>
      </p:sp>
      <p:sp>
        <p:nvSpPr>
          <p:cNvPr id="21" name="圆角矩形 20"/>
          <p:cNvSpPr/>
          <p:nvPr/>
        </p:nvSpPr>
        <p:spPr>
          <a:xfrm rot="20470821">
            <a:off x="4211638" y="1454944"/>
            <a:ext cx="442912" cy="315516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kumimoji="1" lang="zh-CN" altLang="en-US"/>
          </a:p>
        </p:txBody>
      </p:sp>
      <p:sp>
        <p:nvSpPr>
          <p:cNvPr id="22" name="圆角矩形 21"/>
          <p:cNvSpPr/>
          <p:nvPr/>
        </p:nvSpPr>
        <p:spPr>
          <a:xfrm rot="319204">
            <a:off x="3792539" y="1454944"/>
            <a:ext cx="441325" cy="31551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kumimoji="1" lang="zh-CN" altLang="en-US"/>
          </a:p>
        </p:txBody>
      </p:sp>
      <p:sp>
        <p:nvSpPr>
          <p:cNvPr id="23" name="圆角矩形 22"/>
          <p:cNvSpPr/>
          <p:nvPr/>
        </p:nvSpPr>
        <p:spPr>
          <a:xfrm rot="21148334">
            <a:off x="3382964" y="1460898"/>
            <a:ext cx="441325" cy="3155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kumimoji="1" lang="zh-CN" altLang="en-US"/>
          </a:p>
        </p:txBody>
      </p:sp>
      <p:sp>
        <p:nvSpPr>
          <p:cNvPr id="55301" name="矩形 1"/>
          <p:cNvSpPr>
            <a:spLocks noChangeArrowheads="1"/>
          </p:cNvSpPr>
          <p:nvPr/>
        </p:nvSpPr>
        <p:spPr bwMode="auto">
          <a:xfrm>
            <a:off x="3348039" y="1362075"/>
            <a:ext cx="1743075" cy="64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0" hangingPunct="0">
              <a:lnSpc>
                <a:spcPts val="43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概括主题</a:t>
            </a:r>
          </a:p>
        </p:txBody>
      </p:sp>
      <p:grpSp>
        <p:nvGrpSpPr>
          <p:cNvPr id="55302" name="组合 13"/>
          <p:cNvGrpSpPr>
            <a:grpSpLocks/>
          </p:cNvGrpSpPr>
          <p:nvPr/>
        </p:nvGrpSpPr>
        <p:grpSpPr bwMode="auto">
          <a:xfrm>
            <a:off x="28575" y="627460"/>
            <a:ext cx="2007235" cy="523240"/>
            <a:chOff x="70" y="-63"/>
            <a:chExt cx="3161" cy="1098"/>
          </a:xfrm>
        </p:grpSpPr>
        <p:sp>
          <p:nvSpPr>
            <p:cNvPr id="5530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itchFamily="49" charset="-122"/>
                  <a:ea typeface="黑体" pitchFamily="49" charset="-122"/>
                </a:rPr>
                <a:t>课堂小结</a:t>
              </a:r>
            </a:p>
          </p:txBody>
        </p:sp>
        <p:cxnSp>
          <p:nvCxnSpPr>
            <p:cNvPr id="14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菱形 16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5306" name="矩形 10"/>
          <p:cNvSpPr>
            <a:spLocks noChangeArrowheads="1"/>
          </p:cNvSpPr>
          <p:nvPr/>
        </p:nvSpPr>
        <p:spPr bwMode="auto">
          <a:xfrm>
            <a:off x="765176" y="1924050"/>
            <a:ext cx="783907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这篇笔记小说通过陈尧咨与卖油翁之间的问话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告诉了我们熟能生巧的道理。同时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也告诫人们“尺有所短，寸有所长”，即使有过人的长处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也不要骄傲自满。</a:t>
            </a:r>
          </a:p>
        </p:txBody>
      </p:sp>
    </p:spTree>
  </p:cSld>
  <p:clrMapOvr>
    <a:masterClrMapping/>
  </p:clrMapOvr>
  <p:transition spd="slow">
    <p:random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555800">
            <a:off x="4673601" y="1126331"/>
            <a:ext cx="442913" cy="31432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kumimoji="1" lang="zh-CN" altLang="en-US"/>
          </a:p>
        </p:txBody>
      </p:sp>
      <p:sp>
        <p:nvSpPr>
          <p:cNvPr id="21" name="圆角矩形 20"/>
          <p:cNvSpPr/>
          <p:nvPr/>
        </p:nvSpPr>
        <p:spPr>
          <a:xfrm rot="20470821">
            <a:off x="4268788" y="1131094"/>
            <a:ext cx="442912" cy="315516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kumimoji="1" lang="zh-CN" altLang="en-US"/>
          </a:p>
        </p:txBody>
      </p:sp>
      <p:sp>
        <p:nvSpPr>
          <p:cNvPr id="22" name="圆角矩形 21"/>
          <p:cNvSpPr/>
          <p:nvPr/>
        </p:nvSpPr>
        <p:spPr>
          <a:xfrm rot="319204">
            <a:off x="3849689" y="1131094"/>
            <a:ext cx="441325" cy="31551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kumimoji="1" lang="zh-CN" altLang="en-US"/>
          </a:p>
        </p:txBody>
      </p:sp>
      <p:sp>
        <p:nvSpPr>
          <p:cNvPr id="23" name="圆角矩形 22"/>
          <p:cNvSpPr/>
          <p:nvPr/>
        </p:nvSpPr>
        <p:spPr>
          <a:xfrm rot="21148334">
            <a:off x="3440114" y="1137048"/>
            <a:ext cx="441325" cy="3155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kumimoji="1" lang="zh-CN" altLang="en-US"/>
          </a:p>
        </p:txBody>
      </p:sp>
      <p:sp>
        <p:nvSpPr>
          <p:cNvPr id="56325" name="矩形 1"/>
          <p:cNvSpPr>
            <a:spLocks noChangeArrowheads="1"/>
          </p:cNvSpPr>
          <p:nvPr/>
        </p:nvSpPr>
        <p:spPr bwMode="auto">
          <a:xfrm>
            <a:off x="3392489" y="1064419"/>
            <a:ext cx="1743075" cy="64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0" hangingPunct="0">
              <a:lnSpc>
                <a:spcPts val="43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学后感悟</a:t>
            </a:r>
          </a:p>
        </p:txBody>
      </p:sp>
      <p:sp>
        <p:nvSpPr>
          <p:cNvPr id="56326" name="TextBox 10"/>
          <p:cNvSpPr txBox="1">
            <a:spLocks noChangeArrowheads="1"/>
          </p:cNvSpPr>
          <p:nvPr/>
        </p:nvSpPr>
        <p:spPr bwMode="auto">
          <a:xfrm>
            <a:off x="287339" y="1494235"/>
            <a:ext cx="8643937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感悟①：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本领不是天生就具备的，它需要经过长期练习才能获得。我们现在精力充沛，只要肯下功夫，钻研一门学问，相信经过长期的努力，一定能熟练掌握它，并应用自如。</a:t>
            </a:r>
          </a:p>
        </p:txBody>
      </p:sp>
      <p:grpSp>
        <p:nvGrpSpPr>
          <p:cNvPr id="56327" name="组合 13"/>
          <p:cNvGrpSpPr>
            <a:grpSpLocks/>
          </p:cNvGrpSpPr>
          <p:nvPr/>
        </p:nvGrpSpPr>
        <p:grpSpPr bwMode="auto">
          <a:xfrm>
            <a:off x="28575" y="627460"/>
            <a:ext cx="2007235" cy="523240"/>
            <a:chOff x="70" y="-63"/>
            <a:chExt cx="3161" cy="1098"/>
          </a:xfrm>
        </p:grpSpPr>
        <p:sp>
          <p:nvSpPr>
            <p:cNvPr id="5632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课堂小结</a:t>
              </a:r>
            </a:p>
          </p:txBody>
        </p:sp>
        <p:cxnSp>
          <p:nvCxnSpPr>
            <p:cNvPr id="15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菱形 15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6331" name="TextBox 11"/>
          <p:cNvSpPr txBox="1">
            <a:spLocks noChangeArrowheads="1"/>
          </p:cNvSpPr>
          <p:nvPr/>
        </p:nvSpPr>
        <p:spPr bwMode="auto">
          <a:xfrm>
            <a:off x="144463" y="3507094"/>
            <a:ext cx="8786813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感悟②：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“强中更有强中手，一山更比一山高”，我们做人要虚心，不能恃才自傲；做事要精益求精，不能满足于已经取得的成绩。</a:t>
            </a:r>
          </a:p>
        </p:txBody>
      </p:sp>
    </p:spTree>
  </p:cSld>
  <p:clrMapOvr>
    <a:masterClrMapping/>
  </p:clrMapOvr>
  <p:transition spd="slow">
    <p:random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矩形 2"/>
          <p:cNvSpPr>
            <a:spLocks noChangeArrowheads="1"/>
          </p:cNvSpPr>
          <p:nvPr/>
        </p:nvSpPr>
        <p:spPr bwMode="auto">
          <a:xfrm>
            <a:off x="1147764" y="1307307"/>
            <a:ext cx="40719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❶故事短小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寓理深长。</a:t>
            </a:r>
          </a:p>
        </p:txBody>
      </p:sp>
      <p:grpSp>
        <p:nvGrpSpPr>
          <p:cNvPr id="57346" name="组合 8"/>
          <p:cNvGrpSpPr>
            <a:grpSpLocks/>
          </p:cNvGrpSpPr>
          <p:nvPr/>
        </p:nvGrpSpPr>
        <p:grpSpPr bwMode="auto">
          <a:xfrm>
            <a:off x="34925" y="627460"/>
            <a:ext cx="2008188" cy="523400"/>
            <a:chOff x="70" y="-63"/>
            <a:chExt cx="3161" cy="1097"/>
          </a:xfrm>
        </p:grpSpPr>
        <p:sp>
          <p:nvSpPr>
            <p:cNvPr id="5734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itchFamily="49" charset="-122"/>
                  <a:ea typeface="黑体" pitchFamily="49" charset="-122"/>
                </a:rPr>
                <a:t>写作特色</a:t>
              </a:r>
            </a:p>
          </p:txBody>
        </p:sp>
        <p:cxnSp>
          <p:nvCxnSpPr>
            <p:cNvPr id="12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菱形 12"/>
            <p:cNvSpPr/>
            <p:nvPr/>
          </p:nvSpPr>
          <p:spPr>
            <a:xfrm>
              <a:off x="125" y="149"/>
              <a:ext cx="552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7350" name="矩形 6"/>
          <p:cNvSpPr>
            <a:spLocks noChangeArrowheads="1"/>
          </p:cNvSpPr>
          <p:nvPr/>
        </p:nvSpPr>
        <p:spPr bwMode="auto">
          <a:xfrm>
            <a:off x="539750" y="1650206"/>
            <a:ext cx="82804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故事的发生、经过、结果都写到了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全篇一百多个字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除了故事本身已经说明的熟能生巧这个道理外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还包含戒骄傲、勿卖弄、智者超然物外等警示性的启迪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甚至仁者见仁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可以体味和意会的东西很多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颇令读者饶兴咀嚼。</a:t>
            </a:r>
          </a:p>
        </p:txBody>
      </p:sp>
    </p:spTree>
  </p:cSld>
  <p:clrMapOvr>
    <a:masterClrMapping/>
  </p:clrMapOvr>
  <p:transition spd="slow">
    <p:random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69" name="组合 35"/>
          <p:cNvGrpSpPr>
            <a:grpSpLocks/>
          </p:cNvGrpSpPr>
          <p:nvPr/>
        </p:nvGrpSpPr>
        <p:grpSpPr bwMode="auto">
          <a:xfrm>
            <a:off x="44450" y="627460"/>
            <a:ext cx="2006600" cy="523400"/>
            <a:chOff x="70" y="-63"/>
            <a:chExt cx="3161" cy="1097"/>
          </a:xfrm>
        </p:grpSpPr>
        <p:sp>
          <p:nvSpPr>
            <p:cNvPr id="5837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板书设计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8373" name="Text Box 11"/>
          <p:cNvSpPr txBox="1">
            <a:spLocks noChangeArrowheads="1"/>
          </p:cNvSpPr>
          <p:nvPr/>
        </p:nvSpPr>
        <p:spPr bwMode="auto">
          <a:xfrm>
            <a:off x="6443663" y="2031207"/>
            <a:ext cx="2392362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熟能生巧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技精不自夸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8374" name="TextBox 5"/>
          <p:cNvSpPr txBox="1">
            <a:spLocks noChangeArrowheads="1"/>
          </p:cNvSpPr>
          <p:nvPr/>
        </p:nvSpPr>
        <p:spPr bwMode="auto">
          <a:xfrm>
            <a:off x="539751" y="2243138"/>
            <a:ext cx="1444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卖油翁</a:t>
            </a:r>
          </a:p>
        </p:txBody>
      </p:sp>
      <p:sp>
        <p:nvSpPr>
          <p:cNvPr id="10" name="左大括号 9"/>
          <p:cNvSpPr/>
          <p:nvPr/>
        </p:nvSpPr>
        <p:spPr>
          <a:xfrm>
            <a:off x="1749425" y="1959769"/>
            <a:ext cx="204788" cy="1008460"/>
          </a:xfrm>
          <a:prstGeom prst="leftBrace">
            <a:avLst>
              <a:gd name="adj1" fmla="val 24462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992" name="TextBox 10"/>
          <p:cNvSpPr txBox="1">
            <a:spLocks noChangeArrowheads="1"/>
          </p:cNvSpPr>
          <p:nvPr/>
        </p:nvSpPr>
        <p:spPr bwMode="auto">
          <a:xfrm>
            <a:off x="2195514" y="1600200"/>
            <a:ext cx="3786187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陈尧咨：善射，自矜</a:t>
            </a:r>
          </a:p>
        </p:txBody>
      </p:sp>
      <p:sp>
        <p:nvSpPr>
          <p:cNvPr id="41994" name="TextBox 12"/>
          <p:cNvSpPr txBox="1">
            <a:spLocks noChangeArrowheads="1"/>
          </p:cNvSpPr>
          <p:nvPr/>
        </p:nvSpPr>
        <p:spPr bwMode="auto">
          <a:xfrm>
            <a:off x="2128839" y="2774156"/>
            <a:ext cx="3883025" cy="95410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卖油翁：善酌油，从容淡然</a:t>
            </a:r>
          </a:p>
        </p:txBody>
      </p:sp>
      <p:sp>
        <p:nvSpPr>
          <p:cNvPr id="18" name="左大括号 17"/>
          <p:cNvSpPr/>
          <p:nvPr/>
        </p:nvSpPr>
        <p:spPr>
          <a:xfrm flipH="1">
            <a:off x="6216650" y="1995488"/>
            <a:ext cx="204788" cy="1008460"/>
          </a:xfrm>
          <a:prstGeom prst="leftBrace">
            <a:avLst>
              <a:gd name="adj1" fmla="val 24462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上下箭头 1"/>
          <p:cNvSpPr/>
          <p:nvPr/>
        </p:nvSpPr>
        <p:spPr>
          <a:xfrm>
            <a:off x="3779839" y="2085976"/>
            <a:ext cx="307975" cy="594122"/>
          </a:xfrm>
          <a:prstGeom prst="upDownArrow">
            <a:avLst/>
          </a:prstGeom>
          <a:solidFill>
            <a:schemeClr val="tx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58380" name="TextBox 2"/>
          <p:cNvSpPr txBox="1">
            <a:spLocks noChangeArrowheads="1"/>
          </p:cNvSpPr>
          <p:nvPr/>
        </p:nvSpPr>
        <p:spPr bwMode="auto">
          <a:xfrm>
            <a:off x="4067176" y="2171700"/>
            <a:ext cx="936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对比</a:t>
            </a:r>
          </a:p>
        </p:txBody>
      </p:sp>
    </p:spTree>
  </p:cSld>
  <p:clrMapOvr>
    <a:masterClrMapping/>
  </p:clrMapOvr>
  <p:transition spd="slow">
    <p:random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3" name="组合 15"/>
          <p:cNvGrpSpPr>
            <a:grpSpLocks/>
          </p:cNvGrpSpPr>
          <p:nvPr/>
        </p:nvGrpSpPr>
        <p:grpSpPr bwMode="auto">
          <a:xfrm>
            <a:off x="34925" y="627460"/>
            <a:ext cx="2008188" cy="523400"/>
            <a:chOff x="70" y="-63"/>
            <a:chExt cx="3161" cy="1097"/>
          </a:xfrm>
        </p:grpSpPr>
        <p:sp>
          <p:nvSpPr>
            <p:cNvPr id="5939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itchFamily="49" charset="-122"/>
                  <a:ea typeface="黑体" pitchFamily="49" charset="-122"/>
                </a:rPr>
                <a:t>课堂检测</a:t>
              </a:r>
            </a:p>
          </p:txBody>
        </p:sp>
        <p:cxnSp>
          <p:nvCxnSpPr>
            <p:cNvPr id="21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菱形 21"/>
            <p:cNvSpPr/>
            <p:nvPr/>
          </p:nvSpPr>
          <p:spPr>
            <a:xfrm>
              <a:off x="125" y="149"/>
              <a:ext cx="552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9397" name="矩形 5"/>
          <p:cNvSpPr>
            <a:spLocks noChangeArrowheads="1"/>
          </p:cNvSpPr>
          <p:nvPr/>
        </p:nvSpPr>
        <p:spPr bwMode="auto">
          <a:xfrm>
            <a:off x="357188" y="1383507"/>
            <a:ext cx="784066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(1)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陈康肃公</a:t>
            </a:r>
            <a:r>
              <a:rPr lang="zh-CN" altLang="en-US" sz="2400" b="1" u="sng" dirty="0">
                <a:latin typeface="楷体" pitchFamily="49" charset="-122"/>
                <a:ea typeface="楷体" pitchFamily="49" charset="-122"/>
              </a:rPr>
              <a:t>善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射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　　　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(2)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公亦以此自</a:t>
            </a:r>
            <a:r>
              <a:rPr lang="zh-CN" altLang="en-US" sz="2400" b="1" u="sng" dirty="0">
                <a:latin typeface="楷体" pitchFamily="49" charset="-122"/>
                <a:ea typeface="楷体" pitchFamily="49" charset="-122"/>
              </a:rPr>
              <a:t>矜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　　　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(3)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尔安敢</a:t>
            </a:r>
            <a:r>
              <a:rPr lang="zh-CN" altLang="en-US" sz="2400" b="1" u="sng" dirty="0">
                <a:latin typeface="楷体" pitchFamily="49" charset="-122"/>
                <a:ea typeface="楷体" pitchFamily="49" charset="-122"/>
              </a:rPr>
              <a:t>轻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吾射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　　　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(4)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康肃笑而</a:t>
            </a:r>
            <a:r>
              <a:rPr lang="zh-CN" altLang="en-US" sz="2400" b="1" u="sng" dirty="0">
                <a:latin typeface="楷体" pitchFamily="49" charset="-122"/>
                <a:ea typeface="楷体" pitchFamily="49" charset="-122"/>
              </a:rPr>
              <a:t>遣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之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　　　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9398" name="矩形 6"/>
          <p:cNvSpPr>
            <a:spLocks noChangeArrowheads="1"/>
          </p:cNvSpPr>
          <p:nvPr/>
        </p:nvSpPr>
        <p:spPr bwMode="auto">
          <a:xfrm>
            <a:off x="428625" y="2842022"/>
            <a:ext cx="85725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卖油翁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选自</a:t>
            </a:r>
            <a:r>
              <a:rPr lang="zh-CN" altLang="en-US" sz="2400" b="1" u="sng" dirty="0">
                <a:latin typeface="楷体" pitchFamily="49" charset="-122"/>
                <a:ea typeface="楷体" pitchFamily="49" charset="-122"/>
              </a:rPr>
              <a:t>　    　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作者是</a:t>
            </a:r>
            <a:r>
              <a:rPr lang="zh-CN" altLang="en-US" sz="2400" b="1" u="sng" dirty="0">
                <a:latin typeface="楷体" pitchFamily="49" charset="-122"/>
                <a:ea typeface="楷体" pitchFamily="49" charset="-122"/>
              </a:rPr>
              <a:t>　   　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。他是我国</a:t>
            </a:r>
            <a:r>
              <a:rPr lang="zh-CN" altLang="en-US" sz="2400" b="1" u="sng" dirty="0">
                <a:latin typeface="楷体" pitchFamily="49" charset="-122"/>
                <a:ea typeface="楷体" pitchFamily="49" charset="-122"/>
              </a:rPr>
              <a:t>　　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（朝代）</a:t>
            </a:r>
            <a:r>
              <a:rPr lang="zh-CN" altLang="en-US" sz="2400" b="1" u="sng" dirty="0">
                <a:latin typeface="楷体" pitchFamily="49" charset="-122"/>
                <a:ea typeface="楷体" pitchFamily="49" charset="-122"/>
              </a:rPr>
              <a:t>　  　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zh-CN" altLang="en-US" sz="2400" b="1" u="sng" dirty="0">
                <a:latin typeface="楷体" pitchFamily="49" charset="-122"/>
                <a:ea typeface="楷体" pitchFamily="49" charset="-122"/>
              </a:rPr>
              <a:t>　  　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u="sng" dirty="0">
                <a:latin typeface="楷体" pitchFamily="49" charset="-122"/>
                <a:ea typeface="楷体" pitchFamily="49" charset="-122"/>
              </a:rPr>
              <a:t>　    　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之一。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 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928939" y="1481138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擅长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929439" y="1481138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夸耀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928939" y="1909763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轻视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948489" y="1869282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打发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571750" y="2928938"/>
            <a:ext cx="1500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归田录</a:t>
            </a:r>
            <a:r>
              <a:rPr lang="en-US" altLang="zh-CN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》</a:t>
            </a:r>
            <a:endParaRPr lang="zh-CN" altLang="en-US" sz="20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072063" y="2928938"/>
            <a:ext cx="9589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欧阳修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7500939" y="2928938"/>
            <a:ext cx="7008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北宋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116014" y="3327797"/>
            <a:ext cx="9589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政治家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339976" y="3273028"/>
            <a:ext cx="9589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文学家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419476" y="3327797"/>
            <a:ext cx="14750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唐宋八大家</a:t>
            </a:r>
          </a:p>
        </p:txBody>
      </p:sp>
      <p:sp>
        <p:nvSpPr>
          <p:cNvPr id="59409" name="矩形 1"/>
          <p:cNvSpPr>
            <a:spLocks noChangeArrowheads="1"/>
          </p:cNvSpPr>
          <p:nvPr/>
        </p:nvSpPr>
        <p:spPr bwMode="auto">
          <a:xfrm>
            <a:off x="468313" y="1059657"/>
            <a:ext cx="45175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解释下列句中加</a:t>
            </a:r>
            <a:r>
              <a:rPr lang="zh-CN" altLang="en-US" sz="2400" b="1" dirty="0">
                <a:latin typeface="宋体" pitchFamily="2" charset="-122"/>
              </a:rPr>
              <a:t>线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词的含义。</a:t>
            </a:r>
          </a:p>
        </p:txBody>
      </p:sp>
      <p:sp>
        <p:nvSpPr>
          <p:cNvPr id="59410" name="矩形 2"/>
          <p:cNvSpPr>
            <a:spLocks noChangeArrowheads="1"/>
          </p:cNvSpPr>
          <p:nvPr/>
        </p:nvSpPr>
        <p:spPr bwMode="auto">
          <a:xfrm>
            <a:off x="468314" y="2463404"/>
            <a:ext cx="26613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文学常识填空。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组合 1"/>
          <p:cNvGrpSpPr>
            <a:grpSpLocks/>
          </p:cNvGrpSpPr>
          <p:nvPr/>
        </p:nvGrpSpPr>
        <p:grpSpPr bwMode="auto">
          <a:xfrm>
            <a:off x="3419475" y="1034835"/>
            <a:ext cx="1758950" cy="643766"/>
            <a:chOff x="3286116" y="511453"/>
            <a:chExt cx="1758959" cy="857931"/>
          </a:xfrm>
        </p:grpSpPr>
        <p:sp>
          <p:nvSpPr>
            <p:cNvPr id="15" name="圆角矩形 14"/>
            <p:cNvSpPr/>
            <p:nvPr/>
          </p:nvSpPr>
          <p:spPr>
            <a:xfrm rot="555800">
              <a:off x="4602161" y="715898"/>
              <a:ext cx="442914" cy="41889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 rot="20470821">
              <a:off x="4197346" y="722245"/>
              <a:ext cx="442915" cy="420481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 rot="319204">
              <a:off x="3778244" y="722245"/>
              <a:ext cx="441327" cy="420481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 rot="21148334">
              <a:off x="3368666" y="730179"/>
              <a:ext cx="441327" cy="4204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7174" name="矩形 1"/>
            <p:cNvSpPr>
              <a:spLocks noChangeArrowheads="1"/>
            </p:cNvSpPr>
            <p:nvPr/>
          </p:nvSpPr>
          <p:spPr bwMode="auto">
            <a:xfrm>
              <a:off x="3286116" y="511453"/>
              <a:ext cx="1743075" cy="857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作者介绍</a:t>
              </a:r>
            </a:p>
          </p:txBody>
        </p:sp>
      </p:grpSp>
      <p:grpSp>
        <p:nvGrpSpPr>
          <p:cNvPr id="7175" name="组合 8"/>
          <p:cNvGrpSpPr>
            <a:grpSpLocks/>
          </p:cNvGrpSpPr>
          <p:nvPr/>
        </p:nvGrpSpPr>
        <p:grpSpPr bwMode="auto">
          <a:xfrm>
            <a:off x="0" y="507869"/>
            <a:ext cx="2051050" cy="523401"/>
            <a:chOff x="0" y="-396"/>
            <a:chExt cx="3231" cy="1097"/>
          </a:xfrm>
        </p:grpSpPr>
        <p:sp>
          <p:nvSpPr>
            <p:cNvPr id="7176" name="文本框 6"/>
            <p:cNvSpPr txBox="1">
              <a:spLocks noChangeArrowheads="1"/>
            </p:cNvSpPr>
            <p:nvPr/>
          </p:nvSpPr>
          <p:spPr bwMode="auto">
            <a:xfrm>
              <a:off x="678" y="-396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itchFamily="49" charset="-122"/>
                  <a:ea typeface="黑体" pitchFamily="49" charset="-122"/>
                </a:rPr>
                <a:t>知识备查</a:t>
              </a:r>
            </a:p>
          </p:txBody>
        </p:sp>
        <p:cxnSp>
          <p:nvCxnSpPr>
            <p:cNvPr id="21" name="直线连接符 9"/>
            <p:cNvCxnSpPr/>
            <p:nvPr/>
          </p:nvCxnSpPr>
          <p:spPr>
            <a:xfrm>
              <a:off x="0" y="701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菱形 21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7179" name="欧阳修.jpg" descr="id:2147505919;FounderC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1889523"/>
            <a:ext cx="1747838" cy="1653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矩形 12"/>
          <p:cNvSpPr>
            <a:spLocks noChangeArrowheads="1"/>
          </p:cNvSpPr>
          <p:nvPr/>
        </p:nvSpPr>
        <p:spPr bwMode="auto">
          <a:xfrm>
            <a:off x="285751" y="1600201"/>
            <a:ext cx="6786563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欧阳修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1007—1072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年），字永叔，号醉翁，晚号六一居士，吉州永丰（今属江西）人，北宋政治家、文学家，唐宋八大家之一。欧阳修的散文说理畅达，委婉抒情，有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醉翁亭记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秋声赋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等。他的诗风与散文相似，流畅自然，有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戏答元珍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等。他的词清丽深婉，有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蝶恋花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庭院深深深几许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等。</a:t>
            </a:r>
            <a:endParaRPr lang="zh-CN" altLang="en-US" sz="2400" b="1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7" name="组合 15"/>
          <p:cNvGrpSpPr>
            <a:grpSpLocks/>
          </p:cNvGrpSpPr>
          <p:nvPr/>
        </p:nvGrpSpPr>
        <p:grpSpPr bwMode="auto">
          <a:xfrm>
            <a:off x="34925" y="627460"/>
            <a:ext cx="2008188" cy="523400"/>
            <a:chOff x="70" y="-63"/>
            <a:chExt cx="3161" cy="1097"/>
          </a:xfrm>
        </p:grpSpPr>
        <p:sp>
          <p:nvSpPr>
            <p:cNvPr id="6041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课堂检测</a:t>
              </a:r>
            </a:p>
          </p:txBody>
        </p:sp>
        <p:cxnSp>
          <p:nvCxnSpPr>
            <p:cNvPr id="21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菱形 21"/>
            <p:cNvSpPr/>
            <p:nvPr/>
          </p:nvSpPr>
          <p:spPr>
            <a:xfrm>
              <a:off x="125" y="149"/>
              <a:ext cx="552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4035" name="矩形 6"/>
          <p:cNvSpPr>
            <a:spLocks noChangeArrowheads="1"/>
          </p:cNvSpPr>
          <p:nvPr/>
        </p:nvSpPr>
        <p:spPr bwMode="auto">
          <a:xfrm>
            <a:off x="611189" y="1494235"/>
            <a:ext cx="6192837" cy="201285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  <a:buFontTx/>
              <a:buNone/>
              <a:defRPr/>
            </a:pPr>
            <a:r>
              <a:rPr lang="en-US" altLang="zh-CN" sz="2400" b="1" dirty="0" smtClean="0">
                <a:latin typeface="+mn-lt"/>
                <a:ea typeface="楷体" pitchFamily="49" charset="-122"/>
              </a:rPr>
              <a:t>A.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公亦</a:t>
            </a:r>
            <a:r>
              <a:rPr lang="zh-CN" altLang="en-US" sz="2400" b="1" u="sng" dirty="0" smtClean="0">
                <a:latin typeface="+mn-lt"/>
                <a:ea typeface="楷体" pitchFamily="49" charset="-122"/>
              </a:rPr>
              <a:t>以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此自矜　　</a:t>
            </a:r>
            <a:r>
              <a:rPr lang="zh-CN" altLang="en-US" sz="2400" b="1" u="sng" dirty="0" smtClean="0">
                <a:latin typeface="+mn-lt"/>
                <a:ea typeface="楷体" pitchFamily="49" charset="-122"/>
              </a:rPr>
              <a:t>以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钱覆其口</a:t>
            </a:r>
          </a:p>
          <a:p>
            <a:pPr eaLnBrk="0" hangingPunct="0">
              <a:lnSpc>
                <a:spcPct val="130000"/>
              </a:lnSpc>
              <a:buFontTx/>
              <a:buNone/>
              <a:defRPr/>
            </a:pPr>
            <a:r>
              <a:rPr lang="en-US" altLang="zh-CN" sz="2400" b="1" dirty="0" smtClean="0">
                <a:latin typeface="+mn-lt"/>
                <a:ea typeface="楷体" pitchFamily="49" charset="-122"/>
              </a:rPr>
              <a:t>B.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汝亦知</a:t>
            </a:r>
            <a:r>
              <a:rPr lang="zh-CN" altLang="en-US" sz="2400" b="1" u="sng" dirty="0" smtClean="0">
                <a:latin typeface="+mn-lt"/>
                <a:ea typeface="楷体" pitchFamily="49" charset="-122"/>
              </a:rPr>
              <a:t>射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乎　　</a:t>
            </a:r>
            <a:r>
              <a:rPr lang="en-US" altLang="zh-CN" sz="2400" b="1" dirty="0" smtClean="0">
                <a:latin typeface="+mn-lt"/>
                <a:ea typeface="楷体" pitchFamily="49" charset="-122"/>
              </a:rPr>
              <a:t>	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吾</a:t>
            </a:r>
            <a:r>
              <a:rPr lang="zh-CN" altLang="en-US" sz="2400" b="1" u="sng" dirty="0" smtClean="0">
                <a:latin typeface="+mn-lt"/>
                <a:ea typeface="楷体" pitchFamily="49" charset="-122"/>
              </a:rPr>
              <a:t>射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不亦精乎</a:t>
            </a:r>
          </a:p>
          <a:p>
            <a:pPr eaLnBrk="0" hangingPunct="0">
              <a:lnSpc>
                <a:spcPct val="130000"/>
              </a:lnSpc>
              <a:buFontTx/>
              <a:buNone/>
              <a:defRPr/>
            </a:pPr>
            <a:r>
              <a:rPr lang="en-US" altLang="zh-CN" sz="2400" b="1" dirty="0" smtClean="0">
                <a:latin typeface="+mn-lt"/>
                <a:ea typeface="楷体" pitchFamily="49" charset="-122"/>
              </a:rPr>
              <a:t>C.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睨之久而不</a:t>
            </a:r>
            <a:r>
              <a:rPr lang="zh-CN" altLang="en-US" sz="2400" b="1" u="sng" dirty="0" smtClean="0">
                <a:latin typeface="+mn-lt"/>
                <a:ea typeface="楷体" pitchFamily="49" charset="-122"/>
              </a:rPr>
              <a:t>去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　</a:t>
            </a:r>
            <a:r>
              <a:rPr lang="en-US" altLang="zh-CN" sz="2400" b="1" dirty="0" smtClean="0">
                <a:latin typeface="+mn-lt"/>
                <a:ea typeface="楷体" pitchFamily="49" charset="-122"/>
              </a:rPr>
              <a:t>	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过中不至</a:t>
            </a:r>
            <a:r>
              <a:rPr lang="en-US" altLang="zh-CN" sz="2400" b="1" dirty="0" smtClean="0">
                <a:latin typeface="+mn-lt"/>
                <a:ea typeface="楷体" pitchFamily="49" charset="-122"/>
              </a:rPr>
              <a:t>,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太丘舍</a:t>
            </a:r>
            <a:r>
              <a:rPr lang="zh-CN" altLang="en-US" sz="2400" b="1" u="sng" dirty="0" smtClean="0">
                <a:latin typeface="+mn-lt"/>
                <a:ea typeface="楷体" pitchFamily="49" charset="-122"/>
              </a:rPr>
              <a:t>去</a:t>
            </a:r>
          </a:p>
          <a:p>
            <a:pPr eaLnBrk="0" hangingPunct="0">
              <a:lnSpc>
                <a:spcPct val="130000"/>
              </a:lnSpc>
              <a:buFontTx/>
              <a:buNone/>
              <a:defRPr/>
            </a:pPr>
            <a:r>
              <a:rPr lang="en-US" altLang="zh-CN" sz="2400" b="1" dirty="0" smtClean="0">
                <a:latin typeface="+mn-lt"/>
                <a:ea typeface="楷体" pitchFamily="49" charset="-122"/>
              </a:rPr>
              <a:t>D.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公亦以此</a:t>
            </a:r>
            <a:r>
              <a:rPr lang="zh-CN" altLang="en-US" sz="2400" b="1" u="sng" dirty="0" smtClean="0">
                <a:latin typeface="+mn-lt"/>
                <a:ea typeface="楷体" pitchFamily="49" charset="-122"/>
              </a:rPr>
              <a:t>自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矜　</a:t>
            </a:r>
            <a:r>
              <a:rPr lang="en-US" altLang="zh-CN" sz="2400" b="1" dirty="0" smtClean="0">
                <a:latin typeface="+mn-lt"/>
                <a:ea typeface="楷体" pitchFamily="49" charset="-122"/>
              </a:rPr>
              <a:t>	</a:t>
            </a:r>
            <a:r>
              <a:rPr lang="zh-CN" altLang="en-US" sz="2400" b="1" u="sng" dirty="0" smtClean="0">
                <a:latin typeface="+mn-lt"/>
                <a:ea typeface="楷体" pitchFamily="49" charset="-122"/>
              </a:rPr>
              <a:t>自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钱孔入</a:t>
            </a:r>
            <a:r>
              <a:rPr lang="en-US" altLang="zh-CN" sz="2400" b="1" dirty="0" smtClean="0">
                <a:latin typeface="+mn-lt"/>
                <a:ea typeface="楷体" pitchFamily="49" charset="-122"/>
              </a:rPr>
              <a:t>,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而钱不湿</a:t>
            </a:r>
            <a:endParaRPr lang="zh-CN" altLang="en-US" sz="2400" dirty="0" smtClean="0">
              <a:latin typeface="+mn-lt"/>
              <a:ea typeface="楷体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156326" y="1097756"/>
            <a:ext cx="407484" cy="57246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  <a:buFontTx/>
              <a:buNone/>
              <a:defRPr/>
            </a:pPr>
            <a:r>
              <a:rPr lang="en-US" altLang="zh-CN" sz="2400" b="1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C</a:t>
            </a:r>
            <a:endParaRPr lang="zh-CN" altLang="en-US" sz="2400" b="1" smtClean="0">
              <a:solidFill>
                <a:srgbClr val="FF0000"/>
              </a:solidFill>
              <a:latin typeface="+mn-lt"/>
              <a:ea typeface="华文楷体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68313" y="3650278"/>
            <a:ext cx="8215312" cy="12926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  <a:buFontTx/>
              <a:buNone/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【</a:t>
            </a:r>
            <a:r>
              <a:rPr lang="zh-CN" altLang="en-US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】A</a:t>
            </a:r>
            <a:r>
              <a:rPr lang="zh-CN" altLang="en-US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,</a:t>
            </a:r>
            <a:r>
              <a:rPr lang="zh-CN" altLang="en-US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“以”的意思分别为“因为”“用”；</a:t>
            </a: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B</a:t>
            </a:r>
            <a:r>
              <a:rPr lang="zh-CN" altLang="en-US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,</a:t>
            </a:r>
            <a:r>
              <a:rPr lang="zh-CN" altLang="en-US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“射”的意思分别为“射箭”“射技”；</a:t>
            </a: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C</a:t>
            </a:r>
            <a:r>
              <a:rPr lang="zh-CN" altLang="en-US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,</a:t>
            </a:r>
            <a:r>
              <a:rPr lang="zh-CN" altLang="en-US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“去”的意思均为“离开”；</a:t>
            </a: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D</a:t>
            </a:r>
            <a:r>
              <a:rPr lang="zh-CN" altLang="en-US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项</a:t>
            </a: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,</a:t>
            </a:r>
            <a:r>
              <a:rPr lang="zh-CN" altLang="en-US" sz="2000" b="1" dirty="0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“自”的意思分别为“自己”“从”。</a:t>
            </a:r>
          </a:p>
        </p:txBody>
      </p:sp>
      <p:sp>
        <p:nvSpPr>
          <p:cNvPr id="60424" name="矩形 1"/>
          <p:cNvSpPr>
            <a:spLocks noChangeArrowheads="1"/>
          </p:cNvSpPr>
          <p:nvPr/>
        </p:nvSpPr>
        <p:spPr bwMode="auto">
          <a:xfrm>
            <a:off x="560388" y="1113235"/>
            <a:ext cx="65325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下列各组加</a:t>
            </a:r>
            <a:r>
              <a:rPr lang="zh-CN" altLang="en-US" sz="2400" b="1" dirty="0">
                <a:latin typeface="宋体" pitchFamily="2" charset="-122"/>
              </a:rPr>
              <a:t>线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词的词义相同的一项是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　　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)</a:t>
            </a:r>
            <a:endParaRPr lang="zh-CN" altLang="en-US" sz="2400" b="1" dirty="0">
              <a:solidFill>
                <a:srgbClr val="000000"/>
              </a:solidFill>
              <a:latin typeface="宋体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1" name="组合 15"/>
          <p:cNvGrpSpPr>
            <a:grpSpLocks/>
          </p:cNvGrpSpPr>
          <p:nvPr/>
        </p:nvGrpSpPr>
        <p:grpSpPr bwMode="auto">
          <a:xfrm>
            <a:off x="34925" y="627460"/>
            <a:ext cx="2008188" cy="523400"/>
            <a:chOff x="70" y="-63"/>
            <a:chExt cx="3161" cy="1097"/>
          </a:xfrm>
        </p:grpSpPr>
        <p:sp>
          <p:nvSpPr>
            <p:cNvPr id="6144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课堂检测</a:t>
              </a:r>
            </a:p>
          </p:txBody>
        </p:sp>
        <p:cxnSp>
          <p:nvCxnSpPr>
            <p:cNvPr id="21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菱形 21"/>
            <p:cNvSpPr/>
            <p:nvPr/>
          </p:nvSpPr>
          <p:spPr>
            <a:xfrm>
              <a:off x="125" y="149"/>
              <a:ext cx="552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5059" name="矩形 5"/>
          <p:cNvSpPr>
            <a:spLocks noChangeArrowheads="1"/>
          </p:cNvSpPr>
          <p:nvPr/>
        </p:nvSpPr>
        <p:spPr bwMode="auto">
          <a:xfrm>
            <a:off x="395288" y="1545431"/>
            <a:ext cx="8139112" cy="230832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en-US" altLang="zh-CN" sz="2400" b="1" dirty="0" smtClean="0">
                <a:latin typeface="+mn-lt"/>
                <a:ea typeface="楷体" pitchFamily="49" charset="-122"/>
              </a:rPr>
              <a:t>A.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卖油翁见到陈尧咨射箭很准</a:t>
            </a:r>
            <a:r>
              <a:rPr lang="en-US" altLang="zh-CN" sz="2400" b="1" dirty="0" smtClean="0">
                <a:latin typeface="+mn-lt"/>
                <a:ea typeface="楷体" pitchFamily="49" charset="-122"/>
              </a:rPr>
              <a:t>,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点头示意。</a:t>
            </a:r>
          </a:p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en-US" altLang="zh-CN" sz="2400" b="1" dirty="0" smtClean="0">
                <a:latin typeface="+mn-lt"/>
                <a:ea typeface="楷体" pitchFamily="49" charset="-122"/>
              </a:rPr>
              <a:t>B.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见陈尧咨射出的箭十支能中八九支</a:t>
            </a:r>
            <a:r>
              <a:rPr lang="en-US" altLang="zh-CN" sz="2400" b="1" dirty="0" smtClean="0">
                <a:latin typeface="+mn-lt"/>
                <a:ea typeface="楷体" pitchFamily="49" charset="-122"/>
              </a:rPr>
              <a:t>,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不禁点头称赞。</a:t>
            </a:r>
          </a:p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en-US" altLang="zh-CN" sz="2400" b="1" dirty="0" smtClean="0">
                <a:latin typeface="+mn-lt"/>
                <a:ea typeface="楷体" pitchFamily="49" charset="-122"/>
              </a:rPr>
              <a:t>C.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见陈尧咨射出的箭十支能中八九支</a:t>
            </a:r>
            <a:r>
              <a:rPr lang="en-US" altLang="zh-CN" sz="2400" b="1" dirty="0" smtClean="0">
                <a:latin typeface="+mn-lt"/>
                <a:ea typeface="楷体" pitchFamily="49" charset="-122"/>
              </a:rPr>
              <a:t>,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只不过微微地点头赞许他的射技。</a:t>
            </a:r>
          </a:p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en-US" altLang="zh-CN" sz="2400" b="1" dirty="0" smtClean="0">
                <a:latin typeface="+mn-lt"/>
                <a:ea typeface="楷体" pitchFamily="49" charset="-122"/>
              </a:rPr>
              <a:t>D.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见陈尧咨在射箭</a:t>
            </a:r>
            <a:r>
              <a:rPr lang="en-US" altLang="zh-CN" sz="2400" b="1" dirty="0" smtClean="0">
                <a:latin typeface="+mn-lt"/>
                <a:ea typeface="楷体" pitchFamily="49" charset="-122"/>
              </a:rPr>
              <a:t>,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微微点着头替他数靶数。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380288" y="1168004"/>
            <a:ext cx="323850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en-US" altLang="zh-CN" sz="2400" b="1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C</a:t>
            </a:r>
            <a:endParaRPr lang="zh-CN" altLang="en-US" sz="2400" b="1" smtClean="0">
              <a:solidFill>
                <a:srgbClr val="FF0000"/>
              </a:solidFill>
              <a:latin typeface="+mn-lt"/>
              <a:ea typeface="华文楷体" pitchFamily="2" charset="-122"/>
            </a:endParaRPr>
          </a:p>
        </p:txBody>
      </p:sp>
      <p:sp>
        <p:nvSpPr>
          <p:cNvPr id="61447" name="矩形 1"/>
          <p:cNvSpPr>
            <a:spLocks noChangeArrowheads="1"/>
          </p:cNvSpPr>
          <p:nvPr/>
        </p:nvSpPr>
        <p:spPr bwMode="auto">
          <a:xfrm>
            <a:off x="395289" y="1144191"/>
            <a:ext cx="8137525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4.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“见其发矢十中八九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但微颔之”的正确解释是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　　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)</a:t>
            </a:r>
            <a:endParaRPr lang="zh-CN" altLang="en-US" sz="2400" b="1" dirty="0">
              <a:solidFill>
                <a:srgbClr val="000000"/>
              </a:solidFill>
              <a:latin typeface="宋体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5" name="组合 15"/>
          <p:cNvGrpSpPr>
            <a:grpSpLocks/>
          </p:cNvGrpSpPr>
          <p:nvPr/>
        </p:nvGrpSpPr>
        <p:grpSpPr bwMode="auto">
          <a:xfrm>
            <a:off x="34925" y="627460"/>
            <a:ext cx="2008188" cy="523400"/>
            <a:chOff x="70" y="-63"/>
            <a:chExt cx="3161" cy="1097"/>
          </a:xfrm>
        </p:grpSpPr>
        <p:sp>
          <p:nvSpPr>
            <p:cNvPr id="6246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课堂检测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9"/>
              <a:ext cx="552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矩形 6"/>
          <p:cNvSpPr>
            <a:spLocks noChangeArrowheads="1"/>
          </p:cNvSpPr>
          <p:nvPr/>
        </p:nvSpPr>
        <p:spPr bwMode="auto">
          <a:xfrm>
            <a:off x="611188" y="1602582"/>
            <a:ext cx="7848600" cy="201285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  <a:buFontTx/>
              <a:buNone/>
              <a:defRPr/>
            </a:pPr>
            <a:r>
              <a:rPr lang="en-US" altLang="zh-CN" sz="2400" b="1" dirty="0" smtClean="0">
                <a:latin typeface="+mn-lt"/>
                <a:ea typeface="楷体" pitchFamily="49" charset="-122"/>
              </a:rPr>
              <a:t>A.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为后文写陈尧咨忿然责问卖油翁作铺垫。</a:t>
            </a:r>
          </a:p>
          <a:p>
            <a:pPr eaLnBrk="0" hangingPunct="0">
              <a:lnSpc>
                <a:spcPct val="130000"/>
              </a:lnSpc>
              <a:buFontTx/>
              <a:buNone/>
              <a:defRPr/>
            </a:pPr>
            <a:r>
              <a:rPr lang="en-US" altLang="zh-CN" sz="2400" b="1" dirty="0" smtClean="0">
                <a:latin typeface="+mn-lt"/>
                <a:ea typeface="楷体" pitchFamily="49" charset="-122"/>
              </a:rPr>
              <a:t>B.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为后文写陈尧咨埋下伏笔。</a:t>
            </a:r>
          </a:p>
          <a:p>
            <a:pPr eaLnBrk="0" hangingPunct="0">
              <a:lnSpc>
                <a:spcPct val="130000"/>
              </a:lnSpc>
              <a:buFontTx/>
              <a:buNone/>
              <a:defRPr/>
            </a:pPr>
            <a:r>
              <a:rPr lang="en-US" altLang="zh-CN" sz="2400" b="1" dirty="0" smtClean="0">
                <a:latin typeface="+mn-lt"/>
                <a:ea typeface="楷体" pitchFamily="49" charset="-122"/>
              </a:rPr>
              <a:t>C.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为后文写陈尧咨笑而遣之埋下伏笔。</a:t>
            </a:r>
          </a:p>
          <a:p>
            <a:pPr eaLnBrk="0" hangingPunct="0">
              <a:lnSpc>
                <a:spcPct val="130000"/>
              </a:lnSpc>
              <a:buFontTx/>
              <a:buNone/>
              <a:defRPr/>
            </a:pPr>
            <a:r>
              <a:rPr lang="en-US" altLang="zh-CN" sz="2400" b="1" dirty="0" smtClean="0">
                <a:latin typeface="+mn-lt"/>
                <a:ea typeface="楷体" pitchFamily="49" charset="-122"/>
              </a:rPr>
              <a:t>D.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与卖油翁不以为然的态度形成对比</a:t>
            </a:r>
            <a:r>
              <a:rPr lang="en-US" altLang="zh-CN" sz="2400" b="1" dirty="0" smtClean="0">
                <a:latin typeface="+mn-lt"/>
                <a:ea typeface="楷体" pitchFamily="49" charset="-122"/>
              </a:rPr>
              <a:t>,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引出两人的对话。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053388" y="1168004"/>
            <a:ext cx="407484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en-US" altLang="zh-CN" sz="2400" b="1" smtClean="0">
                <a:solidFill>
                  <a:srgbClr val="FF0000"/>
                </a:solidFill>
                <a:latin typeface="+mn-lt"/>
                <a:ea typeface="华文楷体" pitchFamily="2" charset="-122"/>
              </a:rPr>
              <a:t>D</a:t>
            </a:r>
            <a:endParaRPr lang="zh-CN" altLang="en-US" sz="2400" b="1" smtClean="0">
              <a:solidFill>
                <a:srgbClr val="FF0000"/>
              </a:solidFill>
              <a:latin typeface="+mn-lt"/>
              <a:ea typeface="华文楷体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39750" y="3165873"/>
            <a:ext cx="7416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</a:rPr>
              <a:t>【</a:t>
            </a:r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</a:rPr>
              <a:t>】</a:t>
            </a:r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结合本文的主旨“熟能生巧”来分析即可。</a:t>
            </a:r>
          </a:p>
        </p:txBody>
      </p:sp>
      <p:sp>
        <p:nvSpPr>
          <p:cNvPr id="62472" name="矩形 8"/>
          <p:cNvSpPr>
            <a:spLocks noChangeArrowheads="1"/>
          </p:cNvSpPr>
          <p:nvPr/>
        </p:nvSpPr>
        <p:spPr bwMode="auto">
          <a:xfrm>
            <a:off x="323851" y="1168004"/>
            <a:ext cx="8569325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宋体" pitchFamily="2" charset="-122"/>
              </a:rPr>
              <a:t>5.</a:t>
            </a:r>
            <a:r>
              <a:rPr lang="zh-CN" altLang="en-US" sz="2400" b="1">
                <a:solidFill>
                  <a:srgbClr val="000000"/>
                </a:solidFill>
                <a:latin typeface="宋体" pitchFamily="2" charset="-122"/>
              </a:rPr>
              <a:t>文章强调陈尧咨善射、当世无双、十中八九的目的是</a:t>
            </a:r>
            <a:r>
              <a:rPr lang="en-US" altLang="zh-CN" sz="2400" b="1">
                <a:solidFill>
                  <a:srgbClr val="000000"/>
                </a:solidFill>
                <a:latin typeface="宋体" pitchFamily="2" charset="-122"/>
              </a:rPr>
              <a:t>(</a:t>
            </a:r>
            <a:r>
              <a:rPr lang="zh-CN" altLang="en-US" sz="2400" b="1">
                <a:solidFill>
                  <a:srgbClr val="000000"/>
                </a:solidFill>
                <a:latin typeface="宋体" pitchFamily="2" charset="-122"/>
              </a:rPr>
              <a:t>　　</a:t>
            </a:r>
            <a:r>
              <a:rPr lang="en-US" altLang="zh-CN" sz="2400" b="1">
                <a:solidFill>
                  <a:srgbClr val="000000"/>
                </a:solidFill>
                <a:latin typeface="宋体" pitchFamily="2" charset="-122"/>
              </a:rPr>
              <a:t>)</a:t>
            </a:r>
            <a:endParaRPr lang="zh-CN" altLang="en-US" sz="2400" b="1">
              <a:solidFill>
                <a:srgbClr val="000000"/>
              </a:solidFill>
              <a:latin typeface="宋体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89" name="组合 9"/>
          <p:cNvGrpSpPr>
            <a:grpSpLocks/>
          </p:cNvGrpSpPr>
          <p:nvPr/>
        </p:nvGrpSpPr>
        <p:grpSpPr bwMode="auto">
          <a:xfrm>
            <a:off x="34925" y="627460"/>
            <a:ext cx="2008188" cy="523400"/>
            <a:chOff x="70" y="-63"/>
            <a:chExt cx="3161" cy="1097"/>
          </a:xfrm>
        </p:grpSpPr>
        <p:sp>
          <p:nvSpPr>
            <p:cNvPr id="6349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拓展探究</a:t>
              </a:r>
            </a:p>
          </p:txBody>
        </p:sp>
        <p:cxnSp>
          <p:nvCxnSpPr>
            <p:cNvPr id="5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菱形 5"/>
            <p:cNvSpPr/>
            <p:nvPr/>
          </p:nvSpPr>
          <p:spPr>
            <a:xfrm>
              <a:off x="125" y="149"/>
              <a:ext cx="552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63493" name="组合 1"/>
          <p:cNvGrpSpPr>
            <a:grpSpLocks/>
          </p:cNvGrpSpPr>
          <p:nvPr/>
        </p:nvGrpSpPr>
        <p:grpSpPr bwMode="auto">
          <a:xfrm>
            <a:off x="3692526" y="1012031"/>
            <a:ext cx="1743075" cy="643766"/>
            <a:chOff x="3333750" y="555625"/>
            <a:chExt cx="1743075" cy="857929"/>
          </a:xfrm>
        </p:grpSpPr>
        <p:sp>
          <p:nvSpPr>
            <p:cNvPr id="8" name="圆角矩形 7"/>
            <p:cNvSpPr/>
            <p:nvPr/>
          </p:nvSpPr>
          <p:spPr>
            <a:xfrm rot="555800">
              <a:off x="4602163" y="673042"/>
              <a:ext cx="442912" cy="41889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 rot="20470821">
              <a:off x="4197350" y="679389"/>
              <a:ext cx="442913" cy="42048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 rot="319204">
              <a:off x="3778250" y="679389"/>
              <a:ext cx="441325" cy="42048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 rot="21148334">
              <a:off x="3368675" y="687323"/>
              <a:ext cx="441325" cy="42047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63498" name="矩形 1"/>
            <p:cNvSpPr>
              <a:spLocks noChangeArrowheads="1"/>
            </p:cNvSpPr>
            <p:nvPr/>
          </p:nvSpPr>
          <p:spPr bwMode="auto">
            <a:xfrm>
              <a:off x="3333750" y="555625"/>
              <a:ext cx="1743075" cy="857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传统文化</a:t>
              </a:r>
            </a:p>
          </p:txBody>
        </p:sp>
      </p:grpSp>
      <p:sp>
        <p:nvSpPr>
          <p:cNvPr id="63499" name="矩形 1"/>
          <p:cNvSpPr>
            <a:spLocks noChangeArrowheads="1"/>
          </p:cNvSpPr>
          <p:nvPr/>
        </p:nvSpPr>
        <p:spPr bwMode="auto">
          <a:xfrm>
            <a:off x="0" y="1615678"/>
            <a:ext cx="9144000" cy="3579441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30000"/>
              </a:lnSpc>
            </a:pPr>
            <a:r>
              <a:rPr lang="zh-CN" altLang="en-US" sz="2200" b="1">
                <a:latin typeface="楷体" pitchFamily="49" charset="-122"/>
                <a:ea typeface="楷体" pitchFamily="49" charset="-122"/>
              </a:rPr>
              <a:t>卖蒜老叟</a:t>
            </a:r>
            <a:endParaRPr lang="en-US" altLang="zh-CN" sz="2200" b="1">
              <a:latin typeface="楷体" pitchFamily="49" charset="-122"/>
              <a:ea typeface="楷体" pitchFamily="49" charset="-122"/>
            </a:endParaRPr>
          </a:p>
          <a:p>
            <a:pPr algn="ctr" eaLnBrk="0" hangingPunct="0">
              <a:lnSpc>
                <a:spcPct val="130000"/>
              </a:lnSpc>
            </a:pPr>
            <a:r>
              <a:rPr lang="zh-CN" altLang="en-US" sz="2200" b="1">
                <a:latin typeface="楷体" pitchFamily="49" charset="-122"/>
                <a:ea typeface="楷体" pitchFamily="49" charset="-122"/>
              </a:rPr>
              <a:t>清 袁枚    </a:t>
            </a:r>
            <a:endParaRPr lang="en-US" altLang="zh-CN" sz="2200" b="1"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10000"/>
              </a:lnSpc>
            </a:pPr>
            <a:r>
              <a:rPr lang="zh-CN" altLang="en-US" sz="2200" b="1">
                <a:latin typeface="楷体" pitchFamily="49" charset="-122"/>
                <a:ea typeface="楷体" pitchFamily="49" charset="-122"/>
              </a:rPr>
              <a:t>    南阳县有杨二相公者，精于拳勇。能以两肩负两船而起，旗丁数百以篙刺之，篙所触处，寸寸折裂。以此名重一时，率其徒行教常州。每至演武场传授枪棒，观者如堵。忽一日，有卖蒜叟，龙钟伛偻，咳嗽不绝声，旁睨而揶揄之。众大骇，走告杨。杨大怒，招叟至前，以拳打砖墙，陷入尺许，傲之曰：“叟能如是乎？”叟曰：“君能打墙，不能打人。”杨愈怒骂曰：“老奴能受我打乎？打死勿怨！”叟笑曰：“垂死之年，能以一死成君之名，死亦何怨？”乃广约众人，写立誓劵。</a:t>
            </a:r>
          </a:p>
        </p:txBody>
      </p:sp>
    </p:spTree>
  </p:cSld>
  <p:clrMapOvr>
    <a:masterClrMapping/>
  </p:clrMapOvr>
  <p:transition spd="slow">
    <p:random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矩形 2"/>
          <p:cNvSpPr>
            <a:spLocks noChangeArrowheads="1"/>
          </p:cNvSpPr>
          <p:nvPr/>
        </p:nvSpPr>
        <p:spPr bwMode="auto">
          <a:xfrm>
            <a:off x="576263" y="1500188"/>
            <a:ext cx="8172450" cy="229293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2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令杨养息三日，老人自缚于树，解衣露腹。杨故取势于十步外，奋拳击之。老人寂然无声。但见杨双膝跪地，叩头曰：“晚生知罪了。”拔其拳，已夹入老人腹中，坚不可出，哀求良久，老人鼓腹纵之，已跌出一石桥外矣。</a:t>
            </a:r>
          </a:p>
          <a:p>
            <a:pPr eaLnBrk="0" hangingPunct="0">
              <a:lnSpc>
                <a:spcPct val="130000"/>
              </a:lnSpc>
            </a:pPr>
            <a:r>
              <a:rPr lang="zh-CN" altLang="en-US" sz="2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　　老人徐徐负蒜而归，卒不肯告人姓氏。</a:t>
            </a:r>
          </a:p>
        </p:txBody>
      </p:sp>
      <p:grpSp>
        <p:nvGrpSpPr>
          <p:cNvPr id="64514" name="组合 9"/>
          <p:cNvGrpSpPr>
            <a:grpSpLocks/>
          </p:cNvGrpSpPr>
          <p:nvPr/>
        </p:nvGrpSpPr>
        <p:grpSpPr bwMode="auto">
          <a:xfrm>
            <a:off x="34925" y="627460"/>
            <a:ext cx="2008188" cy="523400"/>
            <a:chOff x="70" y="-63"/>
            <a:chExt cx="3161" cy="1097"/>
          </a:xfrm>
        </p:grpSpPr>
        <p:sp>
          <p:nvSpPr>
            <p:cNvPr id="6451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拓展探究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9"/>
              <a:ext cx="552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7" name="组合 13"/>
          <p:cNvGrpSpPr>
            <a:grpSpLocks/>
          </p:cNvGrpSpPr>
          <p:nvPr/>
        </p:nvGrpSpPr>
        <p:grpSpPr bwMode="auto">
          <a:xfrm>
            <a:off x="3549651" y="1006079"/>
            <a:ext cx="1743075" cy="643766"/>
            <a:chOff x="3333750" y="555625"/>
            <a:chExt cx="1743075" cy="857932"/>
          </a:xfrm>
        </p:grpSpPr>
        <p:sp>
          <p:nvSpPr>
            <p:cNvPr id="17" name="圆角矩形 16"/>
            <p:cNvSpPr/>
            <p:nvPr/>
          </p:nvSpPr>
          <p:spPr>
            <a:xfrm rot="555800">
              <a:off x="4602163" y="673042"/>
              <a:ext cx="442912" cy="41889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 rot="20470821">
              <a:off x="4197350" y="679389"/>
              <a:ext cx="442913" cy="42048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 rot="319204">
              <a:off x="3778250" y="679389"/>
              <a:ext cx="441325" cy="42048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 rot="21148334">
              <a:off x="3368675" y="687322"/>
              <a:ext cx="441325" cy="42048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65542" name="矩形 1"/>
            <p:cNvSpPr>
              <a:spLocks noChangeArrowheads="1"/>
            </p:cNvSpPr>
            <p:nvPr/>
          </p:nvSpPr>
          <p:spPr bwMode="auto">
            <a:xfrm>
              <a:off x="3333750" y="555625"/>
              <a:ext cx="1743075" cy="857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中考链接</a:t>
              </a:r>
            </a:p>
          </p:txBody>
        </p:sp>
      </p:grpSp>
      <p:grpSp>
        <p:nvGrpSpPr>
          <p:cNvPr id="65543" name="组合 9"/>
          <p:cNvGrpSpPr>
            <a:grpSpLocks/>
          </p:cNvGrpSpPr>
          <p:nvPr/>
        </p:nvGrpSpPr>
        <p:grpSpPr bwMode="auto">
          <a:xfrm>
            <a:off x="34925" y="627460"/>
            <a:ext cx="2008188" cy="523400"/>
            <a:chOff x="70" y="-63"/>
            <a:chExt cx="3161" cy="1097"/>
          </a:xfrm>
        </p:grpSpPr>
        <p:sp>
          <p:nvSpPr>
            <p:cNvPr id="6554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拓展探究</a:t>
              </a:r>
            </a:p>
          </p:txBody>
        </p:sp>
        <p:cxnSp>
          <p:nvCxnSpPr>
            <p:cNvPr id="22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菱形 22"/>
            <p:cNvSpPr/>
            <p:nvPr/>
          </p:nvSpPr>
          <p:spPr>
            <a:xfrm>
              <a:off x="125" y="149"/>
              <a:ext cx="552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5547" name="矩形 1"/>
          <p:cNvSpPr>
            <a:spLocks noChangeArrowheads="1"/>
          </p:cNvSpPr>
          <p:nvPr/>
        </p:nvSpPr>
        <p:spPr bwMode="auto">
          <a:xfrm>
            <a:off x="180975" y="1524001"/>
            <a:ext cx="81359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latin typeface="宋体" pitchFamily="2" charset="-122"/>
              </a:rPr>
              <a:t>（</a:t>
            </a:r>
            <a:r>
              <a:rPr lang="en-US" altLang="zh-CN" sz="2400" b="1">
                <a:latin typeface="宋体" pitchFamily="2" charset="-122"/>
              </a:rPr>
              <a:t>2019·</a:t>
            </a:r>
            <a:r>
              <a:rPr lang="zh-CN" altLang="en-US" sz="2400" b="1">
                <a:latin typeface="宋体" pitchFamily="2" charset="-122"/>
              </a:rPr>
              <a:t>山东东营）阅读下面的文言文，完成下列小题。</a:t>
            </a:r>
          </a:p>
        </p:txBody>
      </p:sp>
      <p:sp>
        <p:nvSpPr>
          <p:cNvPr id="65548" name="矩形 2"/>
          <p:cNvSpPr>
            <a:spLocks noChangeArrowheads="1"/>
          </p:cNvSpPr>
          <p:nvPr/>
        </p:nvSpPr>
        <p:spPr bwMode="auto">
          <a:xfrm>
            <a:off x="179389" y="1924050"/>
            <a:ext cx="8713787" cy="3179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4000"/>
              </a:lnSpc>
            </a:pPr>
            <a:r>
              <a:rPr lang="zh-CN" altLang="en-US" sz="2200" b="1">
                <a:latin typeface="楷体" pitchFamily="49" charset="-122"/>
                <a:ea typeface="楷体" pitchFamily="49" charset="-122"/>
              </a:rPr>
              <a:t>    （甲）陈康肃公善射，当世无双，公亦以此自矜。尝射于家圃，有卖油翁释担而立，睨之久而不去。见其发矢十中八九，但微颔之。</a:t>
            </a:r>
          </a:p>
          <a:p>
            <a:pPr eaLnBrk="0" hangingPunct="0">
              <a:lnSpc>
                <a:spcPct val="114000"/>
              </a:lnSpc>
            </a:pPr>
            <a:r>
              <a:rPr lang="zh-CN" altLang="en-US" sz="2200" b="1">
                <a:latin typeface="楷体" pitchFamily="49" charset="-122"/>
                <a:ea typeface="楷体" pitchFamily="49" charset="-122"/>
              </a:rPr>
              <a:t>    康肃问曰：“汝亦知射乎？吾射不亦精乎？”翁曰：“无他，但手熟尔。”康肃忿然曰：“尔安敢轻吾射！”翁曰：“以我酌油知之。”乃取一葫芦置于地，以钱覆其口，徐以杓酌油沥之，自钱孔入，而钱不湿。因曰：“我亦无他，惟手熟尔。”康肃笑而遣之。</a:t>
            </a:r>
            <a:endParaRPr lang="en-US" altLang="zh-CN" sz="2200" b="1"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14000"/>
              </a:lnSpc>
            </a:pPr>
            <a:r>
              <a:rPr lang="en-US" altLang="zh-CN" sz="22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200" b="1">
                <a:latin typeface="楷体" pitchFamily="49" charset="-122"/>
                <a:ea typeface="楷体" pitchFamily="49" charset="-122"/>
              </a:rPr>
              <a:t>此与庄生所谓解牛斫轮者何异</a:t>
            </a:r>
            <a:r>
              <a:rPr lang="zh-CN" altLang="en-US" sz="2200" b="1" baseline="30000">
                <a:latin typeface="楷体" pitchFamily="49" charset="-122"/>
                <a:ea typeface="楷体" pitchFamily="49" charset="-122"/>
              </a:rPr>
              <a:t>①</a:t>
            </a:r>
            <a:r>
              <a:rPr lang="zh-CN" altLang="en-US" sz="2200" b="1">
                <a:latin typeface="楷体" pitchFamily="49" charset="-122"/>
                <a:ea typeface="楷体" pitchFamily="49" charset="-122"/>
              </a:rPr>
              <a:t>？</a:t>
            </a:r>
          </a:p>
          <a:p>
            <a:pPr algn="r" eaLnBrk="0" hangingPunct="0">
              <a:lnSpc>
                <a:spcPct val="114000"/>
              </a:lnSpc>
            </a:pPr>
            <a:r>
              <a:rPr lang="en-US" altLang="zh-CN" sz="2200" b="1">
                <a:latin typeface="宋体" pitchFamily="2" charset="-122"/>
              </a:rPr>
              <a:t>——</a:t>
            </a:r>
            <a:r>
              <a:rPr lang="zh-CN" altLang="en-US" sz="2200" b="1">
                <a:latin typeface="宋体" pitchFamily="2" charset="-122"/>
              </a:rPr>
              <a:t>欧阳修</a:t>
            </a:r>
            <a:r>
              <a:rPr lang="en-US" altLang="zh-CN" sz="2200" b="1">
                <a:latin typeface="宋体" pitchFamily="2" charset="-122"/>
              </a:rPr>
              <a:t>《</a:t>
            </a:r>
            <a:r>
              <a:rPr lang="zh-CN" altLang="en-US" sz="2200" b="1">
                <a:latin typeface="宋体" pitchFamily="2" charset="-122"/>
              </a:rPr>
              <a:t>归田录</a:t>
            </a:r>
            <a:r>
              <a:rPr lang="en-US" altLang="zh-CN" sz="2200" b="1">
                <a:latin typeface="宋体" pitchFamily="2" charset="-122"/>
              </a:rPr>
              <a:t>》</a:t>
            </a:r>
          </a:p>
        </p:txBody>
      </p:sp>
    </p:spTree>
  </p:cSld>
  <p:clrMapOvr>
    <a:masterClrMapping/>
  </p:clrMapOvr>
  <p:transition spd="slow">
    <p:random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1" name="组合 9"/>
          <p:cNvGrpSpPr>
            <a:grpSpLocks/>
          </p:cNvGrpSpPr>
          <p:nvPr/>
        </p:nvGrpSpPr>
        <p:grpSpPr bwMode="auto">
          <a:xfrm>
            <a:off x="34925" y="627460"/>
            <a:ext cx="2008188" cy="523400"/>
            <a:chOff x="70" y="-63"/>
            <a:chExt cx="3161" cy="1097"/>
          </a:xfrm>
        </p:grpSpPr>
        <p:sp>
          <p:nvSpPr>
            <p:cNvPr id="6656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拓展探究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125" y="149"/>
              <a:ext cx="552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6565" name="矩形 1"/>
          <p:cNvSpPr>
            <a:spLocks noChangeArrowheads="1"/>
          </p:cNvSpPr>
          <p:nvPr/>
        </p:nvSpPr>
        <p:spPr bwMode="auto">
          <a:xfrm>
            <a:off x="107950" y="1113235"/>
            <a:ext cx="9036050" cy="3951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4000"/>
              </a:lnSpc>
            </a:pPr>
            <a:r>
              <a:rPr lang="zh-CN" altLang="en-US" sz="2200" b="1">
                <a:latin typeface="楷体" pitchFamily="49" charset="-122"/>
                <a:ea typeface="楷体" pitchFamily="49" charset="-122"/>
              </a:rPr>
              <a:t>    （乙）族兄中涵知旌德县时，近城有虎暴，伤猎户数人，不能捕。邑人请曰：“非聘徽州唐打猎，不能除此患也。”乃遣吏持币往。归报唐氏选艺至精者二人，行且至。至则一老翁，须发皓然，时咯咯作嗽；一童子十六七耳。大失望，姑命具食。老翁察中涵意不满，半跪启曰：“闻此虎距城不五里，先往捕之，赐食未晚也。”遂命役导往。役至谷口，不敢行。老翁哂曰：“我在，尔尚畏耶？”入谷将半，老翁顾童子曰：“此畜似尚睡，汝呼之醒。”童子作虎啸声，果自林中出，径搏老翁，老翁手一短柄斧，纵八九寸，横半之，奋臂屹立，虎扑至，侧首让之，虎自顶上跃过，已血流仆地。视之，自颔下至尾闾，皆触斧裂矣。乃厚赠遣之。</a:t>
            </a:r>
          </a:p>
        </p:txBody>
      </p:sp>
    </p:spTree>
  </p:cSld>
  <p:clrMapOvr>
    <a:masterClrMapping/>
  </p:clrMapOvr>
  <p:transition spd="slow">
    <p:random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5" name="组合 9"/>
          <p:cNvGrpSpPr>
            <a:grpSpLocks/>
          </p:cNvGrpSpPr>
          <p:nvPr/>
        </p:nvGrpSpPr>
        <p:grpSpPr bwMode="auto">
          <a:xfrm>
            <a:off x="34925" y="627460"/>
            <a:ext cx="2008188" cy="523400"/>
            <a:chOff x="70" y="-63"/>
            <a:chExt cx="3161" cy="1097"/>
          </a:xfrm>
        </p:grpSpPr>
        <p:sp>
          <p:nvSpPr>
            <p:cNvPr id="6758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拓展探究</a:t>
              </a:r>
            </a:p>
          </p:txBody>
        </p:sp>
        <p:cxnSp>
          <p:nvCxnSpPr>
            <p:cNvPr id="14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菱形 14"/>
            <p:cNvSpPr/>
            <p:nvPr/>
          </p:nvSpPr>
          <p:spPr>
            <a:xfrm>
              <a:off x="125" y="149"/>
              <a:ext cx="552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7589" name="矩形 1"/>
          <p:cNvSpPr>
            <a:spLocks noChangeArrowheads="1"/>
          </p:cNvSpPr>
          <p:nvPr/>
        </p:nvSpPr>
        <p:spPr bwMode="auto">
          <a:xfrm>
            <a:off x="250825" y="1245394"/>
            <a:ext cx="8648700" cy="1636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4000"/>
              </a:lnSpc>
            </a:pPr>
            <a:r>
              <a:rPr lang="zh-CN" altLang="en-US" sz="2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老翁自言炼臂十年，炼目十年。其目以毛帚扫之，不瞬；其臂使壮夫攀之，悬身下缒不能动。</a:t>
            </a:r>
            <a:r>
              <a:rPr lang="en-US" altLang="zh-CN" sz="2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庄子</a:t>
            </a:r>
            <a:r>
              <a:rPr lang="en-US" altLang="zh-CN" sz="2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曰：“习伏众神，巧者不过习者之门。”</a:t>
            </a:r>
          </a:p>
          <a:p>
            <a:pPr algn="r" eaLnBrk="0" hangingPunct="0">
              <a:lnSpc>
                <a:spcPct val="114000"/>
              </a:lnSpc>
            </a:pPr>
            <a:r>
              <a:rPr lang="en-US" altLang="zh-CN" sz="2200" b="1">
                <a:solidFill>
                  <a:srgbClr val="000000"/>
                </a:solidFill>
                <a:latin typeface="宋体" pitchFamily="2" charset="-122"/>
              </a:rPr>
              <a:t>——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纪昀</a:t>
            </a:r>
            <a:r>
              <a:rPr lang="en-US" altLang="zh-CN" sz="2200" b="1">
                <a:solidFill>
                  <a:srgbClr val="000000"/>
                </a:solidFill>
                <a:latin typeface="宋体" pitchFamily="2" charset="-122"/>
              </a:rPr>
              <a:t>《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阅微草堂笔记</a:t>
            </a:r>
            <a:r>
              <a:rPr lang="en-US" altLang="zh-CN" sz="2200" b="1">
                <a:solidFill>
                  <a:srgbClr val="000000"/>
                </a:solidFill>
                <a:latin typeface="宋体" pitchFamily="2" charset="-122"/>
              </a:rPr>
              <a:t>》</a:t>
            </a:r>
          </a:p>
        </p:txBody>
      </p:sp>
      <p:sp>
        <p:nvSpPr>
          <p:cNvPr id="67590" name="矩形 2"/>
          <p:cNvSpPr>
            <a:spLocks noChangeArrowheads="1"/>
          </p:cNvSpPr>
          <p:nvPr/>
        </p:nvSpPr>
        <p:spPr bwMode="auto">
          <a:xfrm>
            <a:off x="311151" y="2481263"/>
            <a:ext cx="85820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注：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①此句为作品原有内容。（庖丁）“解牛”是说透彻把握牛之筋节骨肉等内在结构，才能游刃有余。 “斫轮”是说斫轮奥秘难以传授，需要在实践中领悟。</a:t>
            </a:r>
          </a:p>
        </p:txBody>
      </p:sp>
    </p:spTree>
  </p:cSld>
  <p:clrMapOvr>
    <a:masterClrMapping/>
  </p:clrMapOvr>
  <p:transition spd="slow">
    <p:random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09" name="组合 9"/>
          <p:cNvGrpSpPr>
            <a:grpSpLocks/>
          </p:cNvGrpSpPr>
          <p:nvPr/>
        </p:nvGrpSpPr>
        <p:grpSpPr bwMode="auto">
          <a:xfrm>
            <a:off x="34925" y="627460"/>
            <a:ext cx="2008188" cy="523400"/>
            <a:chOff x="70" y="-63"/>
            <a:chExt cx="3161" cy="1097"/>
          </a:xfrm>
        </p:grpSpPr>
        <p:sp>
          <p:nvSpPr>
            <p:cNvPr id="6861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拓展探究</a:t>
              </a:r>
            </a:p>
          </p:txBody>
        </p:sp>
        <p:cxnSp>
          <p:nvCxnSpPr>
            <p:cNvPr id="11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菱形 11"/>
            <p:cNvSpPr/>
            <p:nvPr/>
          </p:nvSpPr>
          <p:spPr>
            <a:xfrm>
              <a:off x="125" y="149"/>
              <a:ext cx="552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900113" y="1600200"/>
            <a:ext cx="532765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ctr" hangingPunct="0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zh-CN" sz="2400" b="1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①</a:t>
            </a:r>
            <a:r>
              <a:rPr lang="zh-CN" altLang="zh-CN" sz="2400" b="1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无他，</a:t>
            </a:r>
            <a:r>
              <a:rPr lang="zh-CN" altLang="zh-CN" sz="2400" b="1" u="sng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但</a:t>
            </a:r>
            <a:r>
              <a:rPr lang="zh-CN" altLang="zh-CN" sz="2400" b="1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手熟尔</a:t>
            </a:r>
            <a:r>
              <a:rPr lang="en-US" altLang="zh-CN" sz="2400" b="1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/>
              </a:rPr>
              <a:t>____</a:t>
            </a:r>
            <a:endParaRPr lang="zh-CN" altLang="zh-CN" sz="2400" b="1" kern="100" dirty="0">
              <a:latin typeface="楷体" pitchFamily="49" charset="-122"/>
              <a:ea typeface="楷体" pitchFamily="49" charset="-122"/>
              <a:cs typeface="Times New Roman" panose="02020603050405020304"/>
            </a:endParaRPr>
          </a:p>
          <a:p>
            <a:pPr eaLnBrk="0" fontAlgn="ctr" hangingPunct="0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zh-CN" sz="2400" b="1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②</a:t>
            </a:r>
            <a:r>
              <a:rPr lang="zh-CN" altLang="zh-CN" sz="2400" b="1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尔安敢</a:t>
            </a:r>
            <a:r>
              <a:rPr lang="zh-CN" altLang="zh-CN" sz="2400" b="1" u="sng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轻</a:t>
            </a:r>
            <a:r>
              <a:rPr lang="zh-CN" altLang="zh-CN" sz="2400" b="1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吾射</a:t>
            </a:r>
            <a:r>
              <a:rPr lang="en-US" altLang="zh-CN" sz="2400" b="1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/>
              </a:rPr>
              <a:t>____</a:t>
            </a:r>
            <a:endParaRPr lang="zh-CN" altLang="zh-CN" sz="2400" b="1" kern="100" dirty="0">
              <a:latin typeface="楷体" pitchFamily="49" charset="-122"/>
              <a:ea typeface="楷体" pitchFamily="49" charset="-122"/>
              <a:cs typeface="Times New Roman" panose="02020603050405020304"/>
            </a:endParaRPr>
          </a:p>
          <a:p>
            <a:pPr eaLnBrk="0" fontAlgn="ctr" hangingPunct="0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zh-CN" sz="2400" b="1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③</a:t>
            </a:r>
            <a:r>
              <a:rPr lang="zh-CN" altLang="zh-CN" sz="2400" b="1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老翁</a:t>
            </a:r>
            <a:r>
              <a:rPr lang="zh-CN" altLang="zh-CN" sz="2400" b="1" u="sng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手</a:t>
            </a:r>
            <a:r>
              <a:rPr lang="zh-CN" altLang="zh-CN" sz="2400" b="1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一短柄斧</a:t>
            </a:r>
            <a:r>
              <a:rPr lang="en-US" altLang="zh-CN" sz="2400" b="1" u="sng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/>
              </a:rPr>
              <a:t>_  _    __</a:t>
            </a:r>
            <a:endParaRPr lang="zh-CN" altLang="zh-CN" sz="2400" b="1" u="sng" kern="100" dirty="0">
              <a:latin typeface="楷体" pitchFamily="49" charset="-122"/>
              <a:ea typeface="楷体" pitchFamily="49" charset="-122"/>
              <a:cs typeface="Times New Roman" panose="02020603050405020304"/>
            </a:endParaRPr>
          </a:p>
          <a:p>
            <a:pPr eaLnBrk="0" fontAlgn="ctr" hangingPunct="0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zh-CN" sz="2400" b="1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④</a:t>
            </a:r>
            <a:r>
              <a:rPr lang="zh-CN" altLang="zh-CN" sz="2400" b="1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至</a:t>
            </a:r>
            <a:r>
              <a:rPr lang="zh-CN" altLang="zh-CN" sz="2400" b="1" u="sng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则</a:t>
            </a:r>
            <a:r>
              <a:rPr lang="zh-CN" altLang="zh-CN" sz="2400" b="1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一老翁，须发皓然</a:t>
            </a:r>
            <a:r>
              <a:rPr lang="en-US" altLang="zh-CN" sz="2400" b="1" u="sng" kern="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Times New Roman" panose="02020603050405020304"/>
              </a:rPr>
              <a:t>_   _    __</a:t>
            </a:r>
            <a:endParaRPr lang="zh-CN" altLang="zh-CN" sz="2400" b="1" u="sng" kern="100" dirty="0">
              <a:latin typeface="楷体" pitchFamily="49" charset="-122"/>
              <a:ea typeface="楷体" pitchFamily="49" charset="-122"/>
              <a:cs typeface="Times New Roman" panose="020206030504050203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9751" y="1060848"/>
            <a:ext cx="38988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ctr" hangingPunct="0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zh-CN" sz="2400" b="1" kern="1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1.</a:t>
            </a:r>
            <a:r>
              <a:rPr lang="zh-CN" altLang="zh-CN" sz="2400" b="1" kern="1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解释下列句中</a:t>
            </a:r>
            <a:r>
              <a:rPr lang="zh-CN" altLang="zh-CN" sz="2400" b="1" kern="100" dirty="0">
                <a:latin typeface="宋体" panose="02010600030101010101" pitchFamily="2" charset="-122"/>
                <a:cs typeface="宋体" panose="02010600030101010101" pitchFamily="2" charset="-122"/>
              </a:rPr>
              <a:t>加</a:t>
            </a:r>
            <a:r>
              <a:rPr lang="zh-CN" altLang="en-US" sz="2400" b="1" kern="100" dirty="0">
                <a:latin typeface="宋体" panose="02010600030101010101" pitchFamily="2" charset="-122"/>
                <a:cs typeface="宋体" panose="02010600030101010101" pitchFamily="2" charset="-122"/>
              </a:rPr>
              <a:t>线</a:t>
            </a:r>
            <a:r>
              <a:rPr lang="zh-CN" altLang="zh-CN" sz="2400" b="1" kern="1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的词。</a:t>
            </a:r>
            <a:endParaRPr lang="zh-CN" altLang="zh-CN" sz="2400" b="1" kern="100" dirty="0">
              <a:solidFill>
                <a:prstClr val="black"/>
              </a:solidFill>
              <a:latin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492500" y="1707357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只</a:t>
            </a:r>
            <a:endParaRPr lang="zh-CN" altLang="en-US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051175" y="2116932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轻视</a:t>
            </a:r>
            <a:endParaRPr lang="zh-CN" altLang="en-US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352801" y="2518173"/>
            <a:ext cx="17315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手持，手拿</a:t>
            </a:r>
            <a:endParaRPr lang="zh-CN" altLang="en-US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360863" y="2927748"/>
            <a:ext cx="17315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竟然，原来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3" name="组合 9"/>
          <p:cNvGrpSpPr>
            <a:grpSpLocks/>
          </p:cNvGrpSpPr>
          <p:nvPr/>
        </p:nvGrpSpPr>
        <p:grpSpPr bwMode="auto">
          <a:xfrm>
            <a:off x="34925" y="627460"/>
            <a:ext cx="2008188" cy="523400"/>
            <a:chOff x="70" y="-63"/>
            <a:chExt cx="3161" cy="1097"/>
          </a:xfrm>
        </p:grpSpPr>
        <p:sp>
          <p:nvSpPr>
            <p:cNvPr id="6963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拓展探究</a:t>
              </a:r>
            </a:p>
          </p:txBody>
        </p:sp>
        <p:cxnSp>
          <p:nvCxnSpPr>
            <p:cNvPr id="12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菱形 14"/>
            <p:cNvSpPr/>
            <p:nvPr/>
          </p:nvSpPr>
          <p:spPr>
            <a:xfrm>
              <a:off x="125" y="149"/>
              <a:ext cx="552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289" y="1037035"/>
            <a:ext cx="8713787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ctr" hangingPunct="0">
              <a:spcAft>
                <a:spcPts val="0"/>
              </a:spcAft>
              <a:buFontTx/>
              <a:buNone/>
              <a:defRPr/>
            </a:pPr>
            <a:r>
              <a:rPr lang="en-US" altLang="zh-CN" sz="2400" b="1" kern="100" dirty="0">
                <a:latin typeface="宋体" panose="02010600030101010101" pitchFamily="2" charset="-122"/>
                <a:cs typeface="Times New Roman" panose="02020603050405020304"/>
              </a:rPr>
              <a:t>2.</a:t>
            </a:r>
            <a:r>
              <a:rPr lang="zh-CN" altLang="zh-CN" sz="2400" b="1" kern="100" dirty="0">
                <a:latin typeface="宋体" panose="02010600030101010101" pitchFamily="2" charset="-122"/>
                <a:cs typeface="宋体" panose="02010600030101010101" pitchFamily="2" charset="-122"/>
              </a:rPr>
              <a:t>你从</a:t>
            </a:r>
            <a:r>
              <a:rPr lang="zh-CN" altLang="en-US" sz="2400" b="1" kern="100" dirty="0">
                <a:latin typeface="宋体" panose="02010600030101010101" pitchFamily="2" charset="-122"/>
                <a:cs typeface="宋体" panose="02010600030101010101" pitchFamily="2" charset="-122"/>
              </a:rPr>
              <a:t>甲、乙</a:t>
            </a:r>
            <a:r>
              <a:rPr lang="zh-CN" altLang="zh-CN" sz="2400" b="1" kern="100" dirty="0">
                <a:latin typeface="宋体" panose="02010600030101010101" pitchFamily="2" charset="-122"/>
                <a:cs typeface="宋体" panose="02010600030101010101" pitchFamily="2" charset="-122"/>
              </a:rPr>
              <a:t>两文中</a:t>
            </a:r>
            <a:r>
              <a:rPr lang="zh-CN" altLang="en-US" sz="2400" b="1" kern="100" dirty="0">
                <a:latin typeface="宋体" panose="02010600030101010101" pitchFamily="2" charset="-122"/>
                <a:cs typeface="宋体" panose="02010600030101010101" pitchFamily="2" charset="-122"/>
              </a:rPr>
              <a:t>的</a:t>
            </a:r>
            <a:r>
              <a:rPr lang="zh-CN" altLang="zh-CN" sz="2400" b="1" kern="100" dirty="0">
                <a:latin typeface="宋体" panose="02010600030101010101" pitchFamily="2" charset="-122"/>
                <a:cs typeface="宋体" panose="02010600030101010101" pitchFamily="2" charset="-122"/>
              </a:rPr>
              <a:t>两位老翁身上分别获得</a:t>
            </a:r>
            <a:r>
              <a:rPr lang="zh-CN" altLang="en-US" sz="2400" b="1" kern="100" dirty="0">
                <a:latin typeface="宋体" panose="02010600030101010101" pitchFamily="2" charset="-122"/>
                <a:cs typeface="宋体" panose="02010600030101010101" pitchFamily="2" charset="-122"/>
              </a:rPr>
              <a:t>了</a:t>
            </a:r>
            <a:r>
              <a:rPr lang="zh-CN" altLang="zh-CN" sz="2400" b="1" kern="100" dirty="0">
                <a:latin typeface="宋体" panose="02010600030101010101" pitchFamily="2" charset="-122"/>
                <a:cs typeface="宋体" panose="02010600030101010101" pitchFamily="2" charset="-122"/>
              </a:rPr>
              <a:t>怎样的教益？</a:t>
            </a:r>
            <a:endParaRPr lang="zh-CN" altLang="zh-CN" sz="2400" b="1" kern="100" dirty="0">
              <a:latin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55601" y="1329929"/>
            <a:ext cx="8493125" cy="2208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5000"/>
              </a:lnSpc>
            </a:pPr>
            <a:r>
              <a:rPr lang="zh-CN" altLang="en-US" sz="2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示例一：</a:t>
            </a:r>
            <a:endParaRPr lang="en-US" altLang="zh-CN" sz="22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25000"/>
              </a:lnSpc>
            </a:pPr>
            <a:r>
              <a:rPr lang="zh-CN" altLang="en-US" sz="2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卖油翁：技艺高超，“无他，惟手熟尔”（高超的技艺，没有其他奥妙，只不过是手法熟练罢了）。猎虎翁：“习伏众神，巧者不过习者之门”（身怀绝技的人能够折服天生神巧的人，天生神巧的人不敢经过身怀绝技人的家门）。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11164" y="2922985"/>
            <a:ext cx="8569325" cy="2208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5000"/>
              </a:lnSpc>
            </a:pPr>
            <a:r>
              <a:rPr lang="zh-CN" altLang="en-US" sz="2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示例二：</a:t>
            </a:r>
            <a:endParaRPr lang="en-US" altLang="zh-CN" sz="22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25000"/>
              </a:lnSpc>
            </a:pPr>
            <a:r>
              <a:rPr lang="zh-CN" altLang="en-US" sz="2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卖油翁：只有反复实践把握事物内在规律，才能达到得心应手的境界（遵循事物内在规律才可熟能生巧）。猎虎翁：高超的本领、深厚的功夫需要持之以恒的艰苦磨练、专心致志的态度和顽强的意志去获得。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3" name="组合 1"/>
          <p:cNvGrpSpPr>
            <a:grpSpLocks/>
          </p:cNvGrpSpPr>
          <p:nvPr/>
        </p:nvGrpSpPr>
        <p:grpSpPr bwMode="auto">
          <a:xfrm>
            <a:off x="3429000" y="1390650"/>
            <a:ext cx="1758950" cy="643766"/>
            <a:chOff x="3286116" y="615935"/>
            <a:chExt cx="1758959" cy="857928"/>
          </a:xfrm>
        </p:grpSpPr>
        <p:sp>
          <p:nvSpPr>
            <p:cNvPr id="15" name="圆角矩形 14"/>
            <p:cNvSpPr/>
            <p:nvPr/>
          </p:nvSpPr>
          <p:spPr>
            <a:xfrm rot="555800">
              <a:off x="4602161" y="715898"/>
              <a:ext cx="442914" cy="41889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 rot="20470821">
              <a:off x="4197346" y="722245"/>
              <a:ext cx="442915" cy="420478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 rot="319204">
              <a:off x="3778244" y="722245"/>
              <a:ext cx="441327" cy="420478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 rot="21148334">
              <a:off x="3368666" y="730178"/>
              <a:ext cx="441327" cy="42047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8198" name="矩形 1"/>
            <p:cNvSpPr>
              <a:spLocks noChangeArrowheads="1"/>
            </p:cNvSpPr>
            <p:nvPr/>
          </p:nvSpPr>
          <p:spPr bwMode="auto">
            <a:xfrm>
              <a:off x="3286116" y="615935"/>
              <a:ext cx="1743075" cy="857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背景资料</a:t>
              </a:r>
            </a:p>
          </p:txBody>
        </p:sp>
      </p:grpSp>
      <p:grpSp>
        <p:nvGrpSpPr>
          <p:cNvPr id="8199" name="组合 8"/>
          <p:cNvGrpSpPr>
            <a:grpSpLocks/>
          </p:cNvGrpSpPr>
          <p:nvPr/>
        </p:nvGrpSpPr>
        <p:grpSpPr bwMode="auto">
          <a:xfrm>
            <a:off x="0" y="666750"/>
            <a:ext cx="2051050" cy="523401"/>
            <a:chOff x="0" y="-63"/>
            <a:chExt cx="3231" cy="1097"/>
          </a:xfrm>
        </p:grpSpPr>
        <p:sp>
          <p:nvSpPr>
            <p:cNvPr id="820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知识备查</a:t>
              </a:r>
            </a:p>
          </p:txBody>
        </p:sp>
        <p:cxnSp>
          <p:nvCxnSpPr>
            <p:cNvPr id="19" name="直线连接符 9"/>
            <p:cNvCxnSpPr/>
            <p:nvPr/>
          </p:nvCxnSpPr>
          <p:spPr>
            <a:xfrm>
              <a:off x="0" y="701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菱形 19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203" name="TextBox 11"/>
          <p:cNvSpPr txBox="1">
            <a:spLocks noChangeArrowheads="1"/>
          </p:cNvSpPr>
          <p:nvPr/>
        </p:nvSpPr>
        <p:spPr bwMode="auto">
          <a:xfrm>
            <a:off x="468313" y="1920479"/>
            <a:ext cx="842486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卖油翁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选自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归田录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卷一（中华书局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1981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年版）。这是欧阳修所著的别集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共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153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卷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附录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卷。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归田录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是其中的一卷。宋英宗治平四年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(1067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),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欧阳修再次遭飞语中伤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自请外任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这一卷是他在出知亳州时所作的。</a:t>
            </a:r>
          </a:p>
        </p:txBody>
      </p:sp>
    </p:spTree>
  </p:cSld>
  <p:clrMapOvr>
    <a:masterClrMapping/>
  </p:clrMapOvr>
  <p:transition spd="slow">
    <p:random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7" name="组合 9"/>
          <p:cNvGrpSpPr>
            <a:grpSpLocks/>
          </p:cNvGrpSpPr>
          <p:nvPr/>
        </p:nvGrpSpPr>
        <p:grpSpPr bwMode="auto">
          <a:xfrm>
            <a:off x="34925" y="627460"/>
            <a:ext cx="2008188" cy="523400"/>
            <a:chOff x="70" y="-63"/>
            <a:chExt cx="3161" cy="1097"/>
          </a:xfrm>
        </p:grpSpPr>
        <p:sp>
          <p:nvSpPr>
            <p:cNvPr id="7065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拓展探究</a:t>
              </a:r>
            </a:p>
          </p:txBody>
        </p:sp>
        <p:cxnSp>
          <p:nvCxnSpPr>
            <p:cNvPr id="15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菱形 15"/>
            <p:cNvSpPr/>
            <p:nvPr/>
          </p:nvSpPr>
          <p:spPr>
            <a:xfrm>
              <a:off x="125" y="149"/>
              <a:ext cx="552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55613" y="1113235"/>
            <a:ext cx="699611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ctr" hangingPunct="0">
              <a:spcAft>
                <a:spcPts val="0"/>
              </a:spcAft>
              <a:buFontTx/>
              <a:buNone/>
              <a:defRPr/>
            </a:pPr>
            <a:r>
              <a:rPr lang="en-US" altLang="zh-CN" sz="2400" b="1" kern="1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/>
              </a:rPr>
              <a:t>3.</a:t>
            </a:r>
            <a:r>
              <a:rPr lang="zh-CN" altLang="zh-CN" sz="2400" b="1" kern="100" dirty="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简要说明两文在写法上的共同之处及其作用。</a:t>
            </a:r>
            <a:endParaRPr lang="zh-CN" altLang="zh-CN" sz="2400" b="1" kern="100" dirty="0">
              <a:latin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95288" y="1437085"/>
            <a:ext cx="8280400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5000"/>
              </a:lnSpc>
            </a:pPr>
            <a:r>
              <a:rPr lang="zh-CN" altLang="en-US" sz="2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示例一：</a:t>
            </a:r>
            <a:r>
              <a:rPr lang="zh-CN" altLang="en-US" sz="2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借事说理。作用：两文叙述真人真事，从中引申出普遍的规律或道理。这种写法深入浅出，启人心智，发人深省，更具说服力。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95288" y="2409825"/>
            <a:ext cx="8437562" cy="2208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5000"/>
              </a:lnSpc>
            </a:pPr>
            <a:r>
              <a:rPr lang="zh-CN" altLang="en-US" sz="2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示例二：</a:t>
            </a:r>
            <a:r>
              <a:rPr lang="zh-CN" altLang="en-US" sz="2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描写细致传神。作用：甲文“睨之”“但微颔之”的细节，将人物轻蔑的情态表现得淋漓尽致（连用“置”等一系列动词描述酌油过程，将娴熟技艺和自若神情具体细致地展现出来）。乙文用“搏”“扑”“跃”和“奋臂”“屹立”等一系列动词描述杀虎的惊险情景，将虎之凶猛与翁之武艺高强栩栩如生地表现了出来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1" name="组合 9"/>
          <p:cNvGrpSpPr>
            <a:grpSpLocks/>
          </p:cNvGrpSpPr>
          <p:nvPr/>
        </p:nvGrpSpPr>
        <p:grpSpPr bwMode="auto">
          <a:xfrm>
            <a:off x="34925" y="627460"/>
            <a:ext cx="2008188" cy="523400"/>
            <a:chOff x="70" y="-63"/>
            <a:chExt cx="3161" cy="1097"/>
          </a:xfrm>
        </p:grpSpPr>
        <p:sp>
          <p:nvSpPr>
            <p:cNvPr id="7168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拓展探究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9"/>
              <a:ext cx="552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71685" name="矩形 5"/>
          <p:cNvSpPr>
            <a:spLocks noChangeArrowheads="1"/>
          </p:cNvSpPr>
          <p:nvPr/>
        </p:nvSpPr>
        <p:spPr bwMode="auto">
          <a:xfrm>
            <a:off x="539751" y="1277541"/>
            <a:ext cx="8208963" cy="273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2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示例三：</a:t>
            </a:r>
            <a:r>
              <a:rPr lang="zh-CN" altLang="en-US" sz="2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擅设悬念。作用：甲文先说射技“当世无双”，而卖油翁“但微颔之”，这一悬念令读者产生了心理期待。乙文写请来的老翁“须发皓然，时咯咯作嗽”，这样的人焉能伏虎？此外老翁先除虎再吃饭的请求，使用武器的短小简陋，把虎唤醒等都形成了悬念。这样写令故事富有传奇色彩，情节跌宕曲折，扣人心弦，引人入胜。</a:t>
            </a:r>
          </a:p>
        </p:txBody>
      </p:sp>
    </p:spTree>
  </p:cSld>
  <p:clrMapOvr>
    <a:masterClrMapping/>
  </p:clrMapOvr>
  <p:transition spd="slow">
    <p:random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5" name="组合 8"/>
          <p:cNvGrpSpPr>
            <a:grpSpLocks/>
          </p:cNvGrpSpPr>
          <p:nvPr/>
        </p:nvGrpSpPr>
        <p:grpSpPr bwMode="auto">
          <a:xfrm>
            <a:off x="34925" y="627460"/>
            <a:ext cx="2008188" cy="523400"/>
            <a:chOff x="70" y="-63"/>
            <a:chExt cx="3161" cy="1097"/>
          </a:xfrm>
        </p:grpSpPr>
        <p:sp>
          <p:nvSpPr>
            <p:cNvPr id="7270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itchFamily="49" charset="-122"/>
                  <a:ea typeface="黑体" pitchFamily="49" charset="-122"/>
                </a:rPr>
                <a:t>课下作业</a:t>
              </a:r>
            </a:p>
          </p:txBody>
        </p:sp>
        <p:cxnSp>
          <p:nvCxnSpPr>
            <p:cNvPr id="8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9"/>
              <a:ext cx="552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72709" name="TextBox 9"/>
          <p:cNvSpPr txBox="1">
            <a:spLocks noChangeArrowheads="1"/>
          </p:cNvSpPr>
          <p:nvPr/>
        </p:nvSpPr>
        <p:spPr bwMode="auto">
          <a:xfrm>
            <a:off x="1000125" y="1660922"/>
            <a:ext cx="68580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400" b="1" dirty="0">
                <a:latin typeface="宋体" pitchFamily="2" charset="-122"/>
              </a:rPr>
              <a:t>1.</a:t>
            </a:r>
            <a:r>
              <a:rPr lang="zh-CN" altLang="en-US" sz="2400" b="1" dirty="0">
                <a:latin typeface="宋体" pitchFamily="2" charset="-122"/>
              </a:rPr>
              <a:t>熟读课文，翻译全文；</a:t>
            </a:r>
            <a:endParaRPr lang="en-US" altLang="zh-CN" sz="2400" b="1" dirty="0">
              <a:latin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400" b="1" dirty="0">
                <a:latin typeface="宋体" pitchFamily="2" charset="-122"/>
              </a:rPr>
              <a:t>2.</a:t>
            </a:r>
            <a:r>
              <a:rPr lang="zh-CN" altLang="en-US" sz="2400" b="1" dirty="0">
                <a:latin typeface="宋体" pitchFamily="2" charset="-122"/>
              </a:rPr>
              <a:t>你认为一个人应该如何看待自己的长处？又应该如何看待他人的长处</a:t>
            </a:r>
            <a:r>
              <a:rPr lang="zh-CN" altLang="en-US" sz="2400" b="1" dirty="0" smtClean="0">
                <a:latin typeface="宋体" pitchFamily="2" charset="-122"/>
              </a:rPr>
              <a:t>？ </a:t>
            </a:r>
            <a:endParaRPr lang="en-US" altLang="zh-CN" sz="2400" b="1" dirty="0">
              <a:latin typeface="宋体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4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组合 68"/>
          <p:cNvGrpSpPr>
            <a:grpSpLocks/>
          </p:cNvGrpSpPr>
          <p:nvPr/>
        </p:nvGrpSpPr>
        <p:grpSpPr bwMode="auto">
          <a:xfrm>
            <a:off x="482600" y="1120379"/>
            <a:ext cx="1497013" cy="643766"/>
            <a:chOff x="752475" y="598488"/>
            <a:chExt cx="1497013" cy="857931"/>
          </a:xfrm>
        </p:grpSpPr>
        <p:sp>
          <p:nvSpPr>
            <p:cNvPr id="57" name="圆角矩形 56"/>
            <p:cNvSpPr/>
            <p:nvPr/>
          </p:nvSpPr>
          <p:spPr>
            <a:xfrm rot="20326116">
              <a:off x="1746250" y="719079"/>
              <a:ext cx="442913" cy="42048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58" name="圆角矩形 57"/>
            <p:cNvSpPr/>
            <p:nvPr/>
          </p:nvSpPr>
          <p:spPr>
            <a:xfrm rot="319204">
              <a:off x="1258888" y="722252"/>
              <a:ext cx="441325" cy="42048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 rot="21148334">
              <a:off x="787400" y="730185"/>
              <a:ext cx="441325" cy="42048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9221" name="矩形 1"/>
            <p:cNvSpPr>
              <a:spLocks noChangeArrowheads="1"/>
            </p:cNvSpPr>
            <p:nvPr/>
          </p:nvSpPr>
          <p:spPr bwMode="auto">
            <a:xfrm>
              <a:off x="752475" y="598488"/>
              <a:ext cx="1497013" cy="857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读一读</a:t>
              </a:r>
            </a:p>
          </p:txBody>
        </p:sp>
      </p:grpSp>
      <p:grpSp>
        <p:nvGrpSpPr>
          <p:cNvPr id="9222" name="组合 8"/>
          <p:cNvGrpSpPr>
            <a:grpSpLocks/>
          </p:cNvGrpSpPr>
          <p:nvPr/>
        </p:nvGrpSpPr>
        <p:grpSpPr bwMode="auto">
          <a:xfrm>
            <a:off x="0" y="666750"/>
            <a:ext cx="2051050" cy="523084"/>
            <a:chOff x="0" y="-63"/>
            <a:chExt cx="3231" cy="1095"/>
          </a:xfrm>
        </p:grpSpPr>
        <p:sp>
          <p:nvSpPr>
            <p:cNvPr id="922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itchFamily="49" charset="-122"/>
                  <a:ea typeface="黑体" pitchFamily="49" charset="-122"/>
                </a:rPr>
                <a:t>预习检查</a:t>
              </a:r>
            </a:p>
          </p:txBody>
        </p:sp>
        <p:cxnSp>
          <p:nvCxnSpPr>
            <p:cNvPr id="29" name="直线连接符 9"/>
            <p:cNvCxnSpPr/>
            <p:nvPr/>
          </p:nvCxnSpPr>
          <p:spPr>
            <a:xfrm>
              <a:off x="0" y="700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菱形 29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226" name="矩形 10"/>
          <p:cNvSpPr>
            <a:spLocks noChangeArrowheads="1"/>
          </p:cNvSpPr>
          <p:nvPr/>
        </p:nvSpPr>
        <p:spPr bwMode="auto">
          <a:xfrm>
            <a:off x="5746751" y="2950369"/>
            <a:ext cx="6969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杓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373313" y="1652588"/>
            <a:ext cx="5645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>
                <a:solidFill>
                  <a:srgbClr val="0000FF"/>
                </a:solidFill>
                <a:latin typeface="汉语拼音" pitchFamily="34" charset="0"/>
                <a:ea typeface="华文楷体" pitchFamily="2" charset="-122"/>
              </a:rPr>
              <a:t>jīn</a:t>
            </a:r>
            <a:endParaRPr lang="zh-CN" altLang="en-US" sz="2800">
              <a:solidFill>
                <a:srgbClr val="0000FF"/>
              </a:solidFill>
              <a:latin typeface="汉语拼音" pitchFamily="34" charset="0"/>
              <a:ea typeface="华文楷体" pitchFamily="2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249738" y="1569244"/>
            <a:ext cx="5854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>
                <a:solidFill>
                  <a:srgbClr val="0000FF"/>
                </a:solidFill>
                <a:latin typeface="汉语拼音" pitchFamily="34" charset="0"/>
                <a:ea typeface="华文楷体" pitchFamily="2" charset="-122"/>
              </a:rPr>
              <a:t>pǔ</a:t>
            </a:r>
            <a:endParaRPr lang="zh-CN" altLang="en-US" sz="2800">
              <a:solidFill>
                <a:srgbClr val="0000FF"/>
              </a:solidFill>
              <a:latin typeface="汉语拼音" pitchFamily="34" charset="0"/>
              <a:ea typeface="华文楷体" pitchFamily="2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651500" y="1569244"/>
            <a:ext cx="7857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>
                <a:solidFill>
                  <a:srgbClr val="0000FF"/>
                </a:solidFill>
                <a:latin typeface="汉语拼音" pitchFamily="34" charset="0"/>
                <a:ea typeface="华文楷体" pitchFamily="2" charset="-122"/>
              </a:rPr>
              <a:t>hàn</a:t>
            </a:r>
            <a:endParaRPr lang="zh-CN" altLang="en-US" sz="2800">
              <a:solidFill>
                <a:srgbClr val="0000FF"/>
              </a:solidFill>
              <a:latin typeface="汉语拼音" pitchFamily="34" charset="0"/>
              <a:ea typeface="华文楷体" pitchFamily="2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995489" y="2772967"/>
            <a:ext cx="48442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>
                <a:solidFill>
                  <a:srgbClr val="0000FF"/>
                </a:solidFill>
                <a:latin typeface="汉语拼音" pitchFamily="34" charset="0"/>
                <a:ea typeface="华文楷体" pitchFamily="2" charset="-122"/>
              </a:rPr>
              <a:t>nì</a:t>
            </a:r>
            <a:endParaRPr lang="zh-CN" altLang="en-US" sz="2800">
              <a:solidFill>
                <a:srgbClr val="0000FF"/>
              </a:solidFill>
              <a:latin typeface="汉语拼音" pitchFamily="34" charset="0"/>
              <a:ea typeface="华文楷体" pitchFamily="2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635375" y="2733675"/>
            <a:ext cx="6848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>
                <a:solidFill>
                  <a:srgbClr val="0000FF"/>
                </a:solidFill>
                <a:latin typeface="汉语拼音" pitchFamily="34" charset="0"/>
                <a:ea typeface="华文楷体" pitchFamily="2" charset="-122"/>
              </a:rPr>
              <a:t>fèn</a:t>
            </a:r>
            <a:endParaRPr lang="zh-CN" altLang="en-US" sz="2800">
              <a:solidFill>
                <a:srgbClr val="0000FF"/>
              </a:solidFill>
              <a:latin typeface="汉语拼音" pitchFamily="34" charset="0"/>
              <a:ea typeface="华文楷体" pitchFamily="2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651500" y="2678906"/>
            <a:ext cx="9653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>
                <a:solidFill>
                  <a:srgbClr val="0000FF"/>
                </a:solidFill>
                <a:latin typeface="汉语拼音" pitchFamily="34" charset="0"/>
                <a:ea typeface="华文楷体" pitchFamily="2" charset="-122"/>
              </a:rPr>
              <a:t>sháo</a:t>
            </a:r>
            <a:endParaRPr lang="zh-CN" altLang="en-US" sz="2800">
              <a:solidFill>
                <a:srgbClr val="0000FF"/>
              </a:solidFill>
              <a:latin typeface="汉语拼音" pitchFamily="34" charset="0"/>
              <a:ea typeface="华文楷体" pitchFamily="2" charset="-122"/>
            </a:endParaRPr>
          </a:p>
        </p:txBody>
      </p:sp>
      <p:sp>
        <p:nvSpPr>
          <p:cNvPr id="9233" name="矩形 1"/>
          <p:cNvSpPr>
            <a:spLocks noChangeArrowheads="1"/>
          </p:cNvSpPr>
          <p:nvPr/>
        </p:nvSpPr>
        <p:spPr bwMode="auto">
          <a:xfrm>
            <a:off x="1835151" y="1913335"/>
            <a:ext cx="12105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40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自</a:t>
            </a:r>
            <a:r>
              <a:rPr lang="zh-CN" altLang="en-US" sz="4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矜</a:t>
            </a:r>
          </a:p>
        </p:txBody>
      </p:sp>
      <p:sp>
        <p:nvSpPr>
          <p:cNvPr id="9234" name="矩形 2"/>
          <p:cNvSpPr>
            <a:spLocks noChangeArrowheads="1"/>
          </p:cNvSpPr>
          <p:nvPr/>
        </p:nvSpPr>
        <p:spPr bwMode="auto">
          <a:xfrm>
            <a:off x="3611563" y="1878806"/>
            <a:ext cx="12105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40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家</a:t>
            </a:r>
            <a:r>
              <a:rPr lang="zh-CN" altLang="en-US" sz="4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圃</a:t>
            </a:r>
          </a:p>
        </p:txBody>
      </p:sp>
      <p:sp>
        <p:nvSpPr>
          <p:cNvPr id="9235" name="矩形 3"/>
          <p:cNvSpPr>
            <a:spLocks noChangeArrowheads="1"/>
          </p:cNvSpPr>
          <p:nvPr/>
        </p:nvSpPr>
        <p:spPr bwMode="auto">
          <a:xfrm>
            <a:off x="5634038" y="1878806"/>
            <a:ext cx="69762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4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颔</a:t>
            </a:r>
            <a:endParaRPr lang="en-US" altLang="zh-CN" sz="40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236" name="矩形 4"/>
          <p:cNvSpPr>
            <a:spLocks noChangeArrowheads="1"/>
          </p:cNvSpPr>
          <p:nvPr/>
        </p:nvSpPr>
        <p:spPr bwMode="auto">
          <a:xfrm>
            <a:off x="1908176" y="3013473"/>
            <a:ext cx="12105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4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睨</a:t>
            </a:r>
            <a:r>
              <a:rPr lang="zh-CN" altLang="en-US" sz="40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之</a:t>
            </a:r>
            <a:endParaRPr lang="zh-CN" altLang="en-US" sz="40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237" name="矩形 5"/>
          <p:cNvSpPr>
            <a:spLocks noChangeArrowheads="1"/>
          </p:cNvSpPr>
          <p:nvPr/>
        </p:nvSpPr>
        <p:spPr bwMode="auto">
          <a:xfrm>
            <a:off x="3717926" y="3003948"/>
            <a:ext cx="12105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4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忿</a:t>
            </a:r>
            <a:r>
              <a:rPr lang="zh-CN" altLang="en-US" sz="40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然</a:t>
            </a:r>
            <a:endParaRPr lang="zh-CN" altLang="en-US" sz="400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1" name="组合 8"/>
          <p:cNvGrpSpPr>
            <a:grpSpLocks/>
          </p:cNvGrpSpPr>
          <p:nvPr/>
        </p:nvGrpSpPr>
        <p:grpSpPr bwMode="auto">
          <a:xfrm>
            <a:off x="0" y="666750"/>
            <a:ext cx="2051050" cy="523084"/>
            <a:chOff x="0" y="-63"/>
            <a:chExt cx="3231" cy="1095"/>
          </a:xfrm>
        </p:grpSpPr>
        <p:sp>
          <p:nvSpPr>
            <p:cNvPr id="1024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itchFamily="49" charset="-122"/>
                  <a:ea typeface="黑体" pitchFamily="49" charset="-122"/>
                </a:rPr>
                <a:t>预习检查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0" y="700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0245" name="组合 1"/>
          <p:cNvGrpSpPr>
            <a:grpSpLocks/>
          </p:cNvGrpSpPr>
          <p:nvPr/>
        </p:nvGrpSpPr>
        <p:grpSpPr bwMode="auto">
          <a:xfrm>
            <a:off x="3476626" y="1232297"/>
            <a:ext cx="1743075" cy="643766"/>
            <a:chOff x="3406775" y="598488"/>
            <a:chExt cx="1743075" cy="857931"/>
          </a:xfrm>
        </p:grpSpPr>
        <p:sp>
          <p:nvSpPr>
            <p:cNvPr id="7" name="圆角矩形 6"/>
            <p:cNvSpPr/>
            <p:nvPr/>
          </p:nvSpPr>
          <p:spPr>
            <a:xfrm rot="555800">
              <a:off x="4675188" y="715905"/>
              <a:ext cx="442912" cy="41889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rot="20470821">
              <a:off x="4270375" y="722252"/>
              <a:ext cx="442913" cy="42048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 rot="319204">
              <a:off x="3851275" y="722252"/>
              <a:ext cx="441325" cy="42048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 rot="21148334">
              <a:off x="3441700" y="730185"/>
              <a:ext cx="441325" cy="42048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/>
            </a:p>
          </p:txBody>
        </p:sp>
        <p:sp>
          <p:nvSpPr>
            <p:cNvPr id="10250" name="矩形 1"/>
            <p:cNvSpPr>
              <a:spLocks noChangeArrowheads="1"/>
            </p:cNvSpPr>
            <p:nvPr/>
          </p:nvSpPr>
          <p:spPr bwMode="auto">
            <a:xfrm>
              <a:off x="3406775" y="598488"/>
              <a:ext cx="1743075" cy="857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词语解释</a:t>
              </a:r>
            </a:p>
          </p:txBody>
        </p: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55651" y="2484835"/>
            <a:ext cx="7458075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意思相近的成语：游刃有余、耳熟能详、得心应手等。</a:t>
            </a:r>
          </a:p>
        </p:txBody>
      </p:sp>
      <p:sp>
        <p:nvSpPr>
          <p:cNvPr id="10252" name="矩形 12"/>
          <p:cNvSpPr>
            <a:spLocks noChangeArrowheads="1"/>
          </p:cNvSpPr>
          <p:nvPr/>
        </p:nvSpPr>
        <p:spPr bwMode="auto">
          <a:xfrm>
            <a:off x="1331914" y="2016919"/>
            <a:ext cx="23487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【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熟能生巧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】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541713" y="2016919"/>
            <a:ext cx="3972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熟练了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就能找到窍门。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5" name="组合 8"/>
          <p:cNvGrpSpPr>
            <a:grpSpLocks/>
          </p:cNvGrpSpPr>
          <p:nvPr/>
        </p:nvGrpSpPr>
        <p:grpSpPr bwMode="auto">
          <a:xfrm>
            <a:off x="0" y="627460"/>
            <a:ext cx="2006600" cy="523400"/>
            <a:chOff x="70" y="-63"/>
            <a:chExt cx="3161" cy="1097"/>
          </a:xfrm>
        </p:grpSpPr>
        <p:sp>
          <p:nvSpPr>
            <p:cNvPr id="11266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243" name="TextBox 7"/>
          <p:cNvSpPr txBox="1">
            <a:spLocks noChangeArrowheads="1"/>
          </p:cNvSpPr>
          <p:nvPr/>
        </p:nvSpPr>
        <p:spPr bwMode="auto">
          <a:xfrm>
            <a:off x="460375" y="1329929"/>
            <a:ext cx="8072438" cy="2862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 indent="457200" defTabSz="6858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400" b="1" dirty="0" smtClean="0">
                <a:latin typeface="宋体" panose="02010600030101010101" pitchFamily="2" charset="-122"/>
              </a:rPr>
              <a:t>1.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对照朗读和注释扫除语音障碍，朗读时注意节奏和断句。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400" b="1" dirty="0" smtClean="0">
                <a:latin typeface="宋体" panose="02010600030101010101" pitchFamily="2" charset="-122"/>
              </a:rPr>
              <a:t>2.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有不懂的字、句勾划出来，准备进行质疑；有特别欣赏的语句也请勾划下来，准备进行交流。</a:t>
            </a:r>
            <a:endParaRPr lang="en-US" altLang="zh-CN" sz="2400" b="1" dirty="0" smtClean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400" b="1" dirty="0" smtClean="0">
                <a:latin typeface="宋体" panose="02010600030101010101" pitchFamily="2" charset="-122"/>
              </a:rPr>
              <a:t>3.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参考注释理解文章大意。</a:t>
            </a:r>
            <a:endParaRPr lang="zh-CN" altLang="en-US" sz="2400" dirty="0" smtClean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4671</Words>
  <Characters>0</Characters>
  <Application>Microsoft Office PowerPoint</Application>
  <DocSecurity>0</DocSecurity>
  <PresentationFormat>全屏显示(16:9)</PresentationFormat>
  <Lines>0</Lines>
  <Paragraphs>389</Paragraphs>
  <Slides>63</Slides>
  <Notes>10</Notes>
  <HiddenSlides>0</HiddenSlides>
  <MMClips>1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63</vt:i4>
      </vt:variant>
    </vt:vector>
  </HeadingPairs>
  <TitlesOfParts>
    <vt:vector size="77" baseType="lpstr">
      <vt:lpstr>Kaiti SC</vt:lpstr>
      <vt:lpstr>Meiryo</vt:lpstr>
      <vt:lpstr>黑体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汉语拼音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60</cp:revision>
  <dcterms:created xsi:type="dcterms:W3CDTF">2017-03-15T04:23:48Z</dcterms:created>
  <dcterms:modified xsi:type="dcterms:W3CDTF">2021-12-13T10:19:14Z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2052-11.1.0.9209</vt:lpwstr>
  </property>
</Properties>
</file>