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62.xml" ContentType="application/vnd.openxmlformats-officedocument.presentationml.tags+xml"/>
  <Override PartName="/ppt/notesSlides/notesSlide1.xml" ContentType="application/vnd.openxmlformats-officedocument.presentationml.notesSlide+xml"/>
  <Override PartName="/ppt/tags/tag63.xml" ContentType="application/vnd.openxmlformats-officedocument.presentationml.tags+xml"/>
  <Override PartName="/ppt/notesSlides/notesSlide2.xml" ContentType="application/vnd.openxmlformats-officedocument.presentationml.notesSlide+xml"/>
  <Override PartName="/ppt/tags/tag64.xml" ContentType="application/vnd.openxmlformats-officedocument.presentationml.tags+xml"/>
  <Override PartName="/ppt/notesSlides/notesSlide3.xml" ContentType="application/vnd.openxmlformats-officedocument.presentationml.notesSlide+xml"/>
  <Override PartName="/ppt/tags/tag65.xml" ContentType="application/vnd.openxmlformats-officedocument.presentationml.tags+xml"/>
  <Override PartName="/ppt/notesSlides/notesSlide4.xml" ContentType="application/vnd.openxmlformats-officedocument.presentationml.notesSlide+xml"/>
  <Override PartName="/ppt/tags/tag66.xml" ContentType="application/vnd.openxmlformats-officedocument.presentationml.tags+xml"/>
  <Override PartName="/ppt/notesSlides/notesSlide5.xml" ContentType="application/vnd.openxmlformats-officedocument.presentationml.notesSlide+xml"/>
  <Override PartName="/ppt/tags/tag67.xml" ContentType="application/vnd.openxmlformats-officedocument.presentationml.tags+xml"/>
  <Override PartName="/ppt/notesSlides/notesSlide6.xml" ContentType="application/vnd.openxmlformats-officedocument.presentationml.notesSlide+xml"/>
  <Override PartName="/ppt/tags/tag68.xml" ContentType="application/vnd.openxmlformats-officedocument.presentationml.tags+xml"/>
  <Override PartName="/ppt/notesSlides/notesSlide7.xml" ContentType="application/vnd.openxmlformats-officedocument.presentationml.notesSlide+xml"/>
  <Override PartName="/ppt/tags/tag69.xml" ContentType="application/vnd.openxmlformats-officedocument.presentationml.tags+xml"/>
  <Override PartName="/ppt/notesSlides/notesSlide8.xml" ContentType="application/vnd.openxmlformats-officedocument.presentationml.notesSlide+xml"/>
  <Override PartName="/ppt/tags/tag70.xml" ContentType="application/vnd.openxmlformats-officedocument.presentationml.tags+xml"/>
  <Override PartName="/ppt/notesSlides/notesSlide9.xml" ContentType="application/vnd.openxmlformats-officedocument.presentationml.notesSlide+xml"/>
  <Override PartName="/ppt/tags/tag71.xml" ContentType="application/vnd.openxmlformats-officedocument.presentationml.tags+xml"/>
  <Override PartName="/ppt/notesSlides/notesSlide10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11.xml" ContentType="application/vnd.openxmlformats-officedocument.presentationml.notesSlide+xml"/>
  <Override PartName="/ppt/tags/tag74.xml" ContentType="application/vnd.openxmlformats-officedocument.presentationml.tags+xml"/>
  <Override PartName="/ppt/notesSlides/notesSlide12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13.xml" ContentType="application/vnd.openxmlformats-officedocument.presentationml.notesSlide+xml"/>
  <Override PartName="/ppt/tags/tag77.xml" ContentType="application/vnd.openxmlformats-officedocument.presentationml.tags+xml"/>
  <Override PartName="/ppt/notesSlides/notesSlide14.xml" ContentType="application/vnd.openxmlformats-officedocument.presentationml.notesSlide+xml"/>
  <Override PartName="/ppt/tags/tag78.xml" ContentType="application/vnd.openxmlformats-officedocument.presentationml.tags+xml"/>
  <Override PartName="/ppt/notesSlides/notesSlide15.xml" ContentType="application/vnd.openxmlformats-officedocument.presentationml.notesSlide+xml"/>
  <Override PartName="/ppt/tags/tag79.xml" ContentType="application/vnd.openxmlformats-officedocument.presentationml.tags+xml"/>
  <Override PartName="/ppt/notesSlides/notesSlide16.xml" ContentType="application/vnd.openxmlformats-officedocument.presentationml.notesSlide+xml"/>
  <Override PartName="/ppt/tags/tag80.xml" ContentType="application/vnd.openxmlformats-officedocument.presentationml.tags+xml"/>
  <Override PartName="/ppt/notesSlides/notesSlide17.xml" ContentType="application/vnd.openxmlformats-officedocument.presentationml.notesSlide+xml"/>
  <Override PartName="/ppt/tags/tag81.xml" ContentType="application/vnd.openxmlformats-officedocument.presentationml.tags+xml"/>
  <Override PartName="/ppt/notesSlides/notesSlide18.xml" ContentType="application/vnd.openxmlformats-officedocument.presentationml.notesSlide+xml"/>
  <Override PartName="/ppt/tags/tag82.xml" ContentType="application/vnd.openxmlformats-officedocument.presentationml.tags+xml"/>
  <Override PartName="/ppt/notesSlides/notesSlide19.xml" ContentType="application/vnd.openxmlformats-officedocument.presentationml.notesSlide+xml"/>
  <Override PartName="/ppt/tags/tag83.xml" ContentType="application/vnd.openxmlformats-officedocument.presentationml.tags+xml"/>
  <Override PartName="/ppt/notesSlides/notesSlide20.xml" ContentType="application/vnd.openxmlformats-officedocument.presentationml.notesSlide+xml"/>
  <Override PartName="/ppt/tags/tag84.xml" ContentType="application/vnd.openxmlformats-officedocument.presentationml.tags+xml"/>
  <Override PartName="/ppt/notesSlides/notesSlide21.xml" ContentType="application/vnd.openxmlformats-officedocument.presentationml.notesSlide+xml"/>
  <Override PartName="/ppt/tags/tag85.xml" ContentType="application/vnd.openxmlformats-officedocument.presentationml.tags+xml"/>
  <Override PartName="/ppt/notesSlides/notesSlide22.xml" ContentType="application/vnd.openxmlformats-officedocument.presentationml.notesSlide+xml"/>
  <Override PartName="/ppt/tags/tag86.xml" ContentType="application/vnd.openxmlformats-officedocument.presentationml.tags+xml"/>
  <Override PartName="/ppt/notesSlides/notesSlide23.xml" ContentType="application/vnd.openxmlformats-officedocument.presentationml.notesSlide+xml"/>
  <Override PartName="/ppt/tags/tag87.xml" ContentType="application/vnd.openxmlformats-officedocument.presentationml.tags+xml"/>
  <Override PartName="/ppt/notesSlides/notesSlide24.xml" ContentType="application/vnd.openxmlformats-officedocument.presentationml.notesSlide+xml"/>
  <Override PartName="/ppt/tags/tag88.xml" ContentType="application/vnd.openxmlformats-officedocument.presentationml.tags+xml"/>
  <Override PartName="/ppt/notesSlides/notesSlide25.xml" ContentType="application/vnd.openxmlformats-officedocument.presentationml.notesSlide+xml"/>
  <Override PartName="/ppt/tags/tag89.xml" ContentType="application/vnd.openxmlformats-officedocument.presentationml.tags+xml"/>
  <Override PartName="/ppt/notesSlides/notesSlide26.xml" ContentType="application/vnd.openxmlformats-officedocument.presentationml.notesSlide+xml"/>
  <Override PartName="/ppt/tags/tag90.xml" ContentType="application/vnd.openxmlformats-officedocument.presentationml.tags+xml"/>
  <Override PartName="/ppt/notesSlides/notesSlide27.xml" ContentType="application/vnd.openxmlformats-officedocument.presentationml.notesSlide+xml"/>
  <Override PartName="/ppt/tags/tag91.xml" ContentType="application/vnd.openxmlformats-officedocument.presentationml.tags+xml"/>
  <Override PartName="/ppt/notesSlides/notesSlide28.xml" ContentType="application/vnd.openxmlformats-officedocument.presentationml.notesSlide+xml"/>
  <Override PartName="/ppt/tags/tag92.xml" ContentType="application/vnd.openxmlformats-officedocument.presentationml.tags+xml"/>
  <Override PartName="/ppt/notesSlides/notesSlide29.xml" ContentType="application/vnd.openxmlformats-officedocument.presentationml.notesSlide+xml"/>
  <Override PartName="/ppt/tags/tag93.xml" ContentType="application/vnd.openxmlformats-officedocument.presentationml.tags+xml"/>
  <Override PartName="/ppt/notesSlides/notesSlide30.xml" ContentType="application/vnd.openxmlformats-officedocument.presentationml.notesSlide+xml"/>
  <Override PartName="/ppt/tags/tag94.xml" ContentType="application/vnd.openxmlformats-officedocument.presentationml.tags+xml"/>
  <Override PartName="/ppt/notesSlides/notesSlide31.xml" ContentType="application/vnd.openxmlformats-officedocument.presentationml.notesSlide+xml"/>
  <Override PartName="/ppt/tags/tag95.xml" ContentType="application/vnd.openxmlformats-officedocument.presentationml.tags+xml"/>
  <Override PartName="/ppt/notesSlides/notesSlide32.xml" ContentType="application/vnd.openxmlformats-officedocument.presentationml.notesSlide+xml"/>
  <Override PartName="/ppt/tags/tag96.xml" ContentType="application/vnd.openxmlformats-officedocument.presentationml.tags+xml"/>
  <Override PartName="/ppt/notesSlides/notesSlide33.xml" ContentType="application/vnd.openxmlformats-officedocument.presentationml.notesSlide+xml"/>
  <Override PartName="/ppt/tags/tag97.xml" ContentType="application/vnd.openxmlformats-officedocument.presentationml.tags+xml"/>
  <Override PartName="/ppt/notesSlides/notesSlide34.xml" ContentType="application/vnd.openxmlformats-officedocument.presentationml.notesSlide+xml"/>
  <Override PartName="/ppt/tags/tag98.xml" ContentType="application/vnd.openxmlformats-officedocument.presentationml.tags+xml"/>
  <Override PartName="/ppt/notesSlides/notesSlide35.xml" ContentType="application/vnd.openxmlformats-officedocument.presentationml.notesSlide+xml"/>
  <Override PartName="/ppt/tags/tag99.xml" ContentType="application/vnd.openxmlformats-officedocument.presentationml.tags+xml"/>
  <Override PartName="/ppt/notesSlides/notesSlide36.xml" ContentType="application/vnd.openxmlformats-officedocument.presentationml.notesSlide+xml"/>
  <Override PartName="/ppt/tags/tag100.xml" ContentType="application/vnd.openxmlformats-officedocument.presentationml.tags+xml"/>
  <Override PartName="/ppt/notesSlides/notesSlide37.xml" ContentType="application/vnd.openxmlformats-officedocument.presentationml.notesSlide+xml"/>
  <Override PartName="/ppt/tags/tag101.xml" ContentType="application/vnd.openxmlformats-officedocument.presentationml.tags+xml"/>
  <Override PartName="/ppt/notesSlides/notesSlide38.xml" ContentType="application/vnd.openxmlformats-officedocument.presentationml.notesSlide+xml"/>
  <Override PartName="/ppt/tags/tag102.xml" ContentType="application/vnd.openxmlformats-officedocument.presentationml.tags+xml"/>
  <Override PartName="/ppt/notesSlides/notesSlide39.xml" ContentType="application/vnd.openxmlformats-officedocument.presentationml.notesSlide+xml"/>
  <Override PartName="/ppt/tags/tag103.xml" ContentType="application/vnd.openxmlformats-officedocument.presentationml.tags+xml"/>
  <Override PartName="/ppt/notesSlides/notesSlide40.xml" ContentType="application/vnd.openxmlformats-officedocument.presentationml.notesSlide+xml"/>
  <Override PartName="/ppt/tags/tag104.xml" ContentType="application/vnd.openxmlformats-officedocument.presentationml.tags+xml"/>
  <Override PartName="/ppt/notesSlides/notesSlide41.xml" ContentType="application/vnd.openxmlformats-officedocument.presentationml.notesSlide+xml"/>
  <Override PartName="/ppt/tags/tag105.xml" ContentType="application/vnd.openxmlformats-officedocument.presentationml.tags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6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EA8FA-1952-4D86-B729-6EB208DE882E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7CB37-8B20-4590-8F10-EA44FE426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325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96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376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145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89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470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2818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066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714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348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6207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00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6071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7594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0967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0880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6270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7352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317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3775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8624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5773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6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112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0158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7909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5604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7819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0056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9552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19133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9616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756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39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435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7480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40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8417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41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688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42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00978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5435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9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87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630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723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3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93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3335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598771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430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777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872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62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289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262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581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333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004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81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116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441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03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2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52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4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20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19399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12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50000" t="-50000" r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5140643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99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51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8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3.xml"/><Relationship Id="rId4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5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694748" y="505302"/>
            <a:ext cx="1465786" cy="16619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defTabSz="685800"/>
            <a:r>
              <a:rPr lang="zh-CN" altLang="en-US" sz="10400" b="1" dirty="0">
                <a:solidFill>
                  <a:prstClr val="white">
                    <a:alpha val="85000"/>
                  </a:prstClr>
                </a:solidFill>
                <a:cs typeface="+mn-ea"/>
                <a:sym typeface="+mn-lt"/>
              </a:rPr>
              <a:t>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790474" y="2267427"/>
            <a:ext cx="1465786" cy="16619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defTabSz="685800"/>
            <a:r>
              <a:rPr lang="zh-CN" altLang="en-US" sz="10400" b="1" dirty="0">
                <a:solidFill>
                  <a:prstClr val="white">
                    <a:alpha val="85000"/>
                  </a:prstClr>
                </a:solidFill>
                <a:cs typeface="+mn-ea"/>
                <a:sym typeface="+mn-lt"/>
              </a:rPr>
              <a:t>王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497104" y="388144"/>
            <a:ext cx="0" cy="6572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497104" y="2301240"/>
            <a:ext cx="0" cy="242030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334435" y="1045369"/>
            <a:ext cx="323165" cy="1300356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pPr defTabSz="685800"/>
            <a:r>
              <a:rPr lang="zh-CN" altLang="en-US" sz="1200">
                <a:solidFill>
                  <a:prstClr val="white"/>
                </a:solidFill>
                <a:cs typeface="+mn-ea"/>
                <a:sym typeface="+mn-lt"/>
              </a:rPr>
              <a:t>部编版七年级语文</a:t>
            </a:r>
          </a:p>
        </p:txBody>
      </p:sp>
      <p:cxnSp>
        <p:nvCxnSpPr>
          <p:cNvPr id="17" name="直接连接符 16"/>
          <p:cNvCxnSpPr>
            <a:endCxn id="19" idx="0"/>
          </p:cNvCxnSpPr>
          <p:nvPr/>
        </p:nvCxnSpPr>
        <p:spPr>
          <a:xfrm flipH="1">
            <a:off x="5470075" y="388144"/>
            <a:ext cx="612" cy="27022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470684" y="3920967"/>
            <a:ext cx="0" cy="8005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308492" y="3090387"/>
            <a:ext cx="323165" cy="838691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pPr defTabSz="685800"/>
            <a:r>
              <a:rPr lang="zh-CN" altLang="en-US" sz="1200">
                <a:solidFill>
                  <a:prstClr val="white"/>
                </a:solidFill>
                <a:cs typeface="+mn-ea"/>
                <a:sym typeface="+mn-lt"/>
              </a:rPr>
              <a:t>作者：杨绛</a:t>
            </a:r>
          </a:p>
        </p:txBody>
      </p: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06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字词学习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888332" y="2789873"/>
            <a:ext cx="1824514" cy="1022509"/>
            <a:chOff x="7723" y="3285"/>
            <a:chExt cx="3831" cy="2147"/>
          </a:xfrm>
        </p:grpSpPr>
        <p:sp>
          <p:nvSpPr>
            <p:cNvPr id="17" name="左大括号 16"/>
            <p:cNvSpPr/>
            <p:nvPr/>
          </p:nvSpPr>
          <p:spPr>
            <a:xfrm>
              <a:off x="8510" y="3608"/>
              <a:ext cx="338" cy="1350"/>
            </a:xfrm>
            <a:prstGeom prst="leftBrace">
              <a:avLst>
                <a:gd name="adj1" fmla="val 31792"/>
                <a:gd name="adj2" fmla="val 50000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240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>
              <a:spLocks noChangeArrowheads="1"/>
            </p:cNvSpPr>
            <p:nvPr/>
          </p:nvSpPr>
          <p:spPr bwMode="auto">
            <a:xfrm>
              <a:off x="8900" y="3285"/>
              <a:ext cx="1411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/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gǎn</a:t>
              </a:r>
            </a:p>
          </p:txBody>
        </p: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10035" y="3285"/>
              <a:ext cx="151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称杆</a:t>
              </a:r>
            </a:p>
          </p:txBody>
        </p:sp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8863" y="4560"/>
              <a:ext cx="1411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/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gān</a:t>
              </a: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10035" y="4538"/>
              <a:ext cx="151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旗杆</a:t>
              </a:r>
            </a:p>
          </p:txBody>
        </p:sp>
        <p:sp>
          <p:nvSpPr>
            <p:cNvPr id="15381" name="矩形 33"/>
            <p:cNvSpPr>
              <a:spLocks noChangeArrowheads="1"/>
            </p:cNvSpPr>
            <p:nvPr/>
          </p:nvSpPr>
          <p:spPr bwMode="auto">
            <a:xfrm>
              <a:off x="7723" y="4029"/>
              <a:ext cx="95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杆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45469" y="1201101"/>
            <a:ext cx="2184559" cy="1143475"/>
            <a:chOff x="1805" y="3122"/>
            <a:chExt cx="4587" cy="2401"/>
          </a:xfrm>
        </p:grpSpPr>
        <p:sp>
          <p:nvSpPr>
            <p:cNvPr id="12" name="左大括号 11"/>
            <p:cNvSpPr/>
            <p:nvPr/>
          </p:nvSpPr>
          <p:spPr>
            <a:xfrm>
              <a:off x="2588" y="3291"/>
              <a:ext cx="337" cy="1856"/>
            </a:xfrm>
            <a:prstGeom prst="leftBrace">
              <a:avLst>
                <a:gd name="adj1" fmla="val 31792"/>
                <a:gd name="adj2" fmla="val 50000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240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2988" y="3122"/>
              <a:ext cx="192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/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qiǎng</a:t>
              </a:r>
            </a:p>
          </p:txBody>
        </p: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4873" y="3181"/>
              <a:ext cx="151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勉强</a:t>
              </a:r>
            </a:p>
          </p:txBody>
        </p:sp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2925" y="3881"/>
              <a:ext cx="192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/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qiáng</a:t>
              </a:r>
            </a:p>
          </p:txBody>
        </p: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4873" y="3946"/>
              <a:ext cx="151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强迫</a:t>
              </a:r>
            </a:p>
          </p:txBody>
        </p:sp>
        <p:sp>
          <p:nvSpPr>
            <p:cNvPr id="15375" name="矩形 33"/>
            <p:cNvSpPr>
              <a:spLocks noChangeArrowheads="1"/>
            </p:cNvSpPr>
            <p:nvPr/>
          </p:nvSpPr>
          <p:spPr bwMode="auto">
            <a:xfrm>
              <a:off x="1805" y="3857"/>
              <a:ext cx="95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强</a:t>
              </a:r>
            </a:p>
          </p:txBody>
        </p:sp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2890" y="4641"/>
              <a:ext cx="1714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/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jiàng</a:t>
              </a:r>
            </a:p>
          </p:txBody>
        </p:sp>
        <p:sp>
          <p:nvSpPr>
            <p:cNvPr id="28" name="矩形 27"/>
            <p:cNvSpPr>
              <a:spLocks noChangeArrowheads="1"/>
            </p:cNvSpPr>
            <p:nvPr/>
          </p:nvSpPr>
          <p:spPr bwMode="auto">
            <a:xfrm>
              <a:off x="4826" y="4651"/>
              <a:ext cx="151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倔强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83041" y="1281590"/>
            <a:ext cx="1916430" cy="1140144"/>
            <a:chOff x="1913" y="3038"/>
            <a:chExt cx="4024" cy="2394"/>
          </a:xfrm>
        </p:grpSpPr>
        <p:sp>
          <p:nvSpPr>
            <p:cNvPr id="30" name="左大括号 29"/>
            <p:cNvSpPr/>
            <p:nvPr/>
          </p:nvSpPr>
          <p:spPr>
            <a:xfrm>
              <a:off x="1913" y="3298"/>
              <a:ext cx="337" cy="1603"/>
            </a:xfrm>
            <a:prstGeom prst="leftBrace">
              <a:avLst>
                <a:gd name="adj1" fmla="val 31792"/>
                <a:gd name="adj2" fmla="val 50000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210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6395" name="矩形 18"/>
            <p:cNvSpPr>
              <a:spLocks noChangeArrowheads="1"/>
            </p:cNvSpPr>
            <p:nvPr/>
          </p:nvSpPr>
          <p:spPr bwMode="auto">
            <a:xfrm>
              <a:off x="2138" y="3038"/>
              <a:ext cx="95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蹬</a:t>
              </a:r>
            </a:p>
          </p:txBody>
        </p:sp>
        <p:sp>
          <p:nvSpPr>
            <p:cNvPr id="31" name="矩形 30"/>
            <p:cNvSpPr>
              <a:spLocks noChangeArrowheads="1"/>
            </p:cNvSpPr>
            <p:nvPr/>
          </p:nvSpPr>
          <p:spPr bwMode="auto">
            <a:xfrm>
              <a:off x="2890" y="3038"/>
              <a:ext cx="1778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dēng</a:t>
              </a:r>
              <a:endParaRPr lang="zh-CN" altLang="en-US" sz="210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>
              <a:spLocks noChangeArrowheads="1"/>
            </p:cNvSpPr>
            <p:nvPr/>
          </p:nvSpPr>
          <p:spPr bwMode="auto">
            <a:xfrm>
              <a:off x="4305" y="3092"/>
              <a:ext cx="151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/>
              <a:r>
                <a:rPr lang="zh-CN" altLang="en-US" sz="2100" b="1">
                  <a:solidFill>
                    <a:srgbClr val="000000"/>
                  </a:solidFill>
                  <a:cs typeface="+mn-ea"/>
                  <a:sym typeface="+mn-lt"/>
                </a:rPr>
                <a:t>蹬车</a:t>
              </a:r>
            </a:p>
          </p:txBody>
        </p:sp>
        <p:sp>
          <p:nvSpPr>
            <p:cNvPr id="16398" name="矩形 23"/>
            <p:cNvSpPr>
              <a:spLocks noChangeArrowheads="1"/>
            </p:cNvSpPr>
            <p:nvPr/>
          </p:nvSpPr>
          <p:spPr bwMode="auto">
            <a:xfrm>
              <a:off x="2148" y="4538"/>
              <a:ext cx="95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澄</a:t>
              </a:r>
            </a:p>
          </p:txBody>
        </p:sp>
        <p:sp>
          <p:nvSpPr>
            <p:cNvPr id="33" name="矩形 32"/>
            <p:cNvSpPr>
              <a:spLocks noChangeArrowheads="1"/>
            </p:cNvSpPr>
            <p:nvPr/>
          </p:nvSpPr>
          <p:spPr bwMode="auto">
            <a:xfrm>
              <a:off x="2778" y="4538"/>
              <a:ext cx="2047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chéng</a:t>
              </a:r>
              <a:endParaRPr lang="zh-CN" altLang="en-US" sz="210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>
              <a:spLocks noChangeArrowheads="1"/>
            </p:cNvSpPr>
            <p:nvPr/>
          </p:nvSpPr>
          <p:spPr bwMode="auto">
            <a:xfrm>
              <a:off x="4418" y="4560"/>
              <a:ext cx="151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澄澈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283041" y="2628424"/>
            <a:ext cx="1579245" cy="1183958"/>
            <a:chOff x="7723" y="3008"/>
            <a:chExt cx="3316" cy="2486"/>
          </a:xfrm>
        </p:grpSpPr>
        <p:sp>
          <p:nvSpPr>
            <p:cNvPr id="36" name="左大括号 35"/>
            <p:cNvSpPr/>
            <p:nvPr/>
          </p:nvSpPr>
          <p:spPr>
            <a:xfrm>
              <a:off x="7723" y="3334"/>
              <a:ext cx="337" cy="1603"/>
            </a:xfrm>
            <a:prstGeom prst="leftBrace">
              <a:avLst>
                <a:gd name="adj1" fmla="val 31792"/>
                <a:gd name="adj2" fmla="val 50000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210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6402" name="矩形 18"/>
            <p:cNvSpPr>
              <a:spLocks noChangeArrowheads="1"/>
            </p:cNvSpPr>
            <p:nvPr/>
          </p:nvSpPr>
          <p:spPr bwMode="auto">
            <a:xfrm>
              <a:off x="7995" y="3008"/>
              <a:ext cx="95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谛</a:t>
              </a:r>
            </a:p>
          </p:txBody>
        </p:sp>
        <p:sp>
          <p:nvSpPr>
            <p:cNvPr id="37" name="矩形 36"/>
            <p:cNvSpPr>
              <a:spLocks noChangeArrowheads="1"/>
            </p:cNvSpPr>
            <p:nvPr/>
          </p:nvSpPr>
          <p:spPr bwMode="auto">
            <a:xfrm>
              <a:off x="8675" y="3069"/>
              <a:ext cx="89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dì</a:t>
              </a:r>
              <a:endParaRPr lang="zh-CN" altLang="en-US" sz="210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>
              <a:spLocks noChangeArrowheads="1"/>
            </p:cNvSpPr>
            <p:nvPr/>
          </p:nvSpPr>
          <p:spPr bwMode="auto">
            <a:xfrm>
              <a:off x="9355" y="3069"/>
              <a:ext cx="151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/>
              <a:r>
                <a:rPr lang="zh-CN" altLang="en-US" sz="2100" b="1">
                  <a:solidFill>
                    <a:srgbClr val="000000"/>
                  </a:solidFill>
                  <a:cs typeface="+mn-ea"/>
                  <a:sym typeface="+mn-lt"/>
                </a:rPr>
                <a:t>谛听</a:t>
              </a:r>
            </a:p>
          </p:txBody>
        </p:sp>
        <p:sp>
          <p:nvSpPr>
            <p:cNvPr id="16405" name="矩形 23"/>
            <p:cNvSpPr>
              <a:spLocks noChangeArrowheads="1"/>
            </p:cNvSpPr>
            <p:nvPr/>
          </p:nvSpPr>
          <p:spPr bwMode="auto">
            <a:xfrm>
              <a:off x="7995" y="4599"/>
              <a:ext cx="95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缔</a:t>
              </a:r>
            </a:p>
          </p:txBody>
        </p:sp>
        <p:sp>
          <p:nvSpPr>
            <p:cNvPr id="39" name="矩形 38"/>
            <p:cNvSpPr>
              <a:spLocks noChangeArrowheads="1"/>
            </p:cNvSpPr>
            <p:nvPr/>
          </p:nvSpPr>
          <p:spPr bwMode="auto">
            <a:xfrm>
              <a:off x="8710" y="4622"/>
              <a:ext cx="89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dì</a:t>
              </a:r>
              <a:endParaRPr lang="zh-CN" altLang="en-US" sz="210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>
              <a:spLocks noChangeArrowheads="1"/>
            </p:cNvSpPr>
            <p:nvPr/>
          </p:nvSpPr>
          <p:spPr bwMode="auto">
            <a:xfrm>
              <a:off x="9520" y="4599"/>
              <a:ext cx="151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800" eaLnBrk="0" hangingPunct="0"/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取缔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5035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整体感知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57325" y="1073468"/>
            <a:ext cx="6901815" cy="62245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老王是谁？作者给我们介绍了老王的哪些情况？从这些信息中你读出什么？细读课文，找出相关信息。</a:t>
            </a:r>
          </a:p>
        </p:txBody>
      </p:sp>
      <p:graphicFrame>
        <p:nvGraphicFramePr>
          <p:cNvPr id="41" name="表格 40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457325" y="1695926"/>
          <a:ext cx="6901340" cy="2307913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919163"/>
                <a:gridCol w="3635693"/>
                <a:gridCol w="1728788"/>
                <a:gridCol w="617696"/>
              </a:tblGrid>
              <a:tr h="280035">
                <a:tc>
                  <a:txBody>
                    <a:bodyPr/>
                    <a:lstStyle/>
                    <a:p>
                      <a:pPr algn="ctr"/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情况</a:t>
                      </a: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分析</a:t>
                      </a: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lang="zh-CN" altLang="en-US" sz="1500" b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endParaRPr lang="zh-CN" altLang="en-US" sz="1500" b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endParaRPr lang="zh-CN" altLang="en-US" sz="1500" b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生</a:t>
                      </a:r>
                    </a:p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活</a:t>
                      </a:r>
                    </a:p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艰</a:t>
                      </a:r>
                    </a:p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苦</a:t>
                      </a:r>
                    </a:p>
                    <a:p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姓名</a:t>
                      </a: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老王</a:t>
                      </a: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地位卑微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职业</a:t>
                      </a: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蹬三轮车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谋生手段的艰苦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6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家庭成员</a:t>
                      </a: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有个哥哥，死了，两个侄儿，“没出息”，便就没了。</a:t>
                      </a: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老光棍、孤独终老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6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外貌特征</a:t>
                      </a: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只有一只眼睛，另一只是“田螺眼”，瞎的。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生理缺陷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3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家庭住址</a:t>
                      </a: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荒僻小胡同里的破落大院里的塌败小屋。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居住条件恶劣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4" marR="68574" marT="25718" marB="25718" anchor="ctr"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T w="9525">
                      <a:solidFill>
                        <a:srgbClr val="B28E4E"/>
                      </a:solidFill>
                      <a:prstDash val="sysDash"/>
                    </a:lnT>
                    <a:lnB w="9525">
                      <a:solidFill>
                        <a:srgbClr val="B28E4E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B28E4E"/>
                      </a:solidFill>
                      <a:prstDash val="sysDash"/>
                    </a:lnL>
                    <a:lnR w="9525">
                      <a:solidFill>
                        <a:srgbClr val="B28E4E"/>
                      </a:solidFill>
                      <a:prstDash val="sysDash"/>
                    </a:lnR>
                    <a:lnB w="9525">
                      <a:solidFill>
                        <a:srgbClr val="B28E4E"/>
                      </a:solidFill>
                      <a:prstDash val="sysDash"/>
                    </a:lnB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92643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03546" y="1907382"/>
            <a:ext cx="6465570" cy="131492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800" eaLnBrk="0" hangingPunct="0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        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面对艰苦的生活，老王是怎么做的？作者记叙了与老王交往中的哪几件事？表现了老王的什么品质？带着问题再读课文，思考答案。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768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406129" y="1947566"/>
          <a:ext cx="5541169" cy="132605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28474"/>
                <a:gridCol w="2512695"/>
              </a:tblGrid>
              <a:tr h="33151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事件</a:t>
                      </a:r>
                    </a:p>
                  </a:txBody>
                  <a:tcPr marL="68579" marR="68579"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品质</a:t>
                      </a:r>
                    </a:p>
                  </a:txBody>
                  <a:tcPr marL="68579" marR="68579" marT="25718" marB="25718"/>
                </a:tc>
              </a:tr>
              <a:tr h="33151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送冰块，车费减半</a:t>
                      </a:r>
                    </a:p>
                  </a:txBody>
                  <a:tcPr marL="68579" marR="68579"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老实厚道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9" marR="68579" marT="25718" marB="25718"/>
                </a:tc>
              </a:tr>
              <a:tr h="33151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送钱先生看病，不要钱</a:t>
                      </a:r>
                    </a:p>
                  </a:txBody>
                  <a:tcPr marL="68579" marR="68579"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善良仁义</a:t>
                      </a:r>
                    </a:p>
                  </a:txBody>
                  <a:tcPr marL="68579" marR="68579" marT="25718" marB="25718"/>
                </a:tc>
              </a:tr>
              <a:tr h="33151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临死前送来香油、鸡蛋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9" marR="68579"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知恩图报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79" marR="68579" marT="25718" marB="25718"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7188518" y="2414587"/>
            <a:ext cx="980599" cy="391478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dist" defTabSz="685800" eaLnBrk="0" hangingPunct="0"/>
            <a:r>
              <a:rPr lang="zh-CN" altLang="en-US" sz="2100">
                <a:solidFill>
                  <a:prstClr val="white"/>
                </a:solidFill>
                <a:cs typeface="+mn-ea"/>
                <a:sym typeface="+mn-lt"/>
              </a:rPr>
              <a:t>善良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32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24514" y="2059781"/>
            <a:ext cx="6166961" cy="101104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800" eaLnBrk="0" hangingPunct="0">
              <a:lnSpc>
                <a:spcPct val="170000"/>
              </a:lnSpc>
            </a:pPr>
            <a:r>
              <a:rPr lang="zh-CN" altLang="en-US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    文章中最能打动你的是哪个片段？在这个片段中打动你的又是哪些细节？有感情地读一读，说一说。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91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02681" y="1502093"/>
            <a:ext cx="3401616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 eaLnBrk="0" hangingPunct="0"/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老王临死前还要送鸡蛋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香油。</a:t>
            </a:r>
          </a:p>
        </p:txBody>
      </p:sp>
      <p:pic>
        <p:nvPicPr>
          <p:cNvPr id="9" name="图片 9" descr="003OzD1ugy6SAvS6qoAac&amp;69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0404" y="2067878"/>
            <a:ext cx="1242536" cy="143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1454944" y="2167414"/>
            <a:ext cx="5016341" cy="622459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    我强笑说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: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“老王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这么新鲜的大鸡蛋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都给我们吃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?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”</a:t>
            </a:r>
            <a:endParaRPr lang="en-US" altLang="zh-CN" sz="1500" dirty="0">
              <a:solidFill>
                <a:prstClr val="white"/>
              </a:solidFill>
              <a:cs typeface="+mn-ea"/>
              <a:sym typeface="+mn-lt"/>
            </a:endParaRPr>
          </a:p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    他只说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: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“我不吃。”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54944" y="3154680"/>
            <a:ext cx="5016341" cy="346249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    简短的话语透露出老王的朴实、憨厚，读来让人心酸。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1454944" y="1517512"/>
            <a:ext cx="947738" cy="299085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示例：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65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bldLvl="0" animBg="1"/>
      <p:bldP spid="1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42574" y="1259206"/>
            <a:ext cx="6730365" cy="110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342900" defTabSz="685800" eaLnBrk="0" hangingPunct="0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有一天，我在家听到敲门，开门看见老王直僵僵地</a:t>
            </a:r>
            <a:r>
              <a:rPr lang="zh-CN" altLang="en-US" sz="15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镶嵌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在门框里。往常他坐在蹬三轮的座上，或抱着冰伛着身子进我家来，不显得那么高。也许他平时不那么瘦，也不那么直僵僵的。</a:t>
            </a:r>
            <a:endParaRPr lang="zh-CN" altLang="zh-CN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42574" y="2476500"/>
            <a:ext cx="6730365" cy="62245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marL="257175" indent="-257175" defTabSz="685800" eaLnBrk="0" hangingPunct="0"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“镶嵌”一词</a:t>
            </a:r>
            <a:r>
              <a:rPr lang="en-US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运用夸张的修辞手法</a:t>
            </a:r>
            <a:r>
              <a:rPr lang="en-US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说明老王瘦弱无力、身体僵硬、毫无生气的病态，暗示老王离大去之期不远了。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542574" y="3283268"/>
            <a:ext cx="6729889" cy="73294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marL="257175" indent="-257175" defTabSz="685800" eaLnBrk="0" hangingPunct="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    描写以往的外貌与现在的外貌作对比，真切地表现了老王身体的极度虚弱，生命将逝。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086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42574" y="1259205"/>
            <a:ext cx="6730365" cy="1268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30000"/>
              </a:lnSpc>
            </a:pPr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他面如死灰，两只眼上都结着一层翳，分不清哪一只瞎，哪一只不瞎。说得可笑些，他简直像棺材里爬出来的，就像我想象里的僵尸，骷髅上绷着一层枯黄的干皮，打上一棍就会散成一堆白骨。我吃惊地说：“啊呀，老王，你好些了吗？”</a:t>
            </a:r>
            <a:endParaRPr lang="zh-CN" altLang="zh-CN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42574" y="2790826"/>
            <a:ext cx="6730365" cy="1065371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    运用肖像描写和比喻的修辞手法，写出了老王因受病痛折磨而变得外表干瘦、恐怖的特点，更加突出了老王知恩图报的善良品行。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283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42574" y="1259205"/>
            <a:ext cx="6730365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   我谢了他的好香油</a:t>
            </a:r>
            <a:r>
              <a:rPr lang="en-US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谢了他的大鸡蛋</a:t>
            </a:r>
            <a:r>
              <a:rPr lang="en-US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然后转身进屋去。他赶忙止住我说</a:t>
            </a:r>
            <a:r>
              <a:rPr lang="en-US" sz="1500" dirty="0">
                <a:solidFill>
                  <a:prstClr val="black"/>
                </a:solidFill>
                <a:cs typeface="+mn-ea"/>
                <a:sym typeface="+mn-lt"/>
              </a:rPr>
              <a:t>: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“我不是要钱。”</a:t>
            </a:r>
            <a:endParaRPr lang="zh-CN" altLang="zh-CN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42574" y="1974533"/>
            <a:ext cx="6730365" cy="345281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defTabSz="685800" eaLnBrk="0" hangingPunct="0"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动作描写、语言描写</a:t>
            </a:r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老王不是为钱</a:t>
            </a:r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只为答谢。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542574" y="2466975"/>
            <a:ext cx="6730365" cy="89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   我把他包鸡蛋的一方灰不灰、蓝不蓝的方格子破布叠好还他。他一手拿着布</a:t>
            </a:r>
            <a:r>
              <a:rPr lang="en-US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一手攥着钱</a:t>
            </a:r>
            <a:r>
              <a:rPr lang="en-US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滞笨地转过身子。我忙去给他开了门</a:t>
            </a:r>
            <a:r>
              <a:rPr lang="en-US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站在楼梯口</a:t>
            </a:r>
            <a:r>
              <a:rPr lang="en-US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看他直着脚一级一级下楼去</a:t>
            </a:r>
            <a:r>
              <a:rPr lang="en-US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直担心他半楼梯摔倒。</a:t>
            </a:r>
            <a:endParaRPr lang="zh-CN" altLang="zh-CN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42574" y="3512820"/>
            <a:ext cx="6730365" cy="62245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defTabSz="685800" eaLnBrk="0" hangingPunct="0"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    “攥”“滞笨”“直着脚”写出了老王离开时的情形，为第二天老王的去世埋下伏笔。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462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375410" y="1342073"/>
            <a:ext cx="7065169" cy="7894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lnSpc>
                <a:spcPct val="130000"/>
              </a:lnSpc>
              <a:spcBef>
                <a:spcPts val="450"/>
              </a:spcBef>
              <a:defRPr/>
            </a:pPr>
            <a:r>
              <a:rPr lang="zh-CN" alt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/>
                <a:ea typeface="微软雅黑"/>
                <a:cs typeface="+mn-ea"/>
                <a:sym typeface="+mn-lt"/>
              </a:rPr>
              <a:t>当时的情况：老王的生机陷入难以维持的窘境。作者一家也在落难之中，双方互施援手。</a:t>
            </a:r>
            <a:endParaRPr lang="en-US" altLang="zh-CN" dirty="0">
              <a:solidFill>
                <a:prstClr val="black">
                  <a:lumMod val="95000"/>
                  <a:lumOff val="5000"/>
                </a:prst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375410" y="2344103"/>
            <a:ext cx="7154704" cy="150733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>
              <a:lnSpc>
                <a:spcPct val="130000"/>
              </a:lnSpc>
              <a:spcBef>
                <a:spcPts val="450"/>
              </a:spcBef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    作者一家和老王在对方困顿时互施援手，老王十分珍重与这家人的情谊，加之作者一家对老王一贯的尊重、关心、同情、照顾，孤苦无依的老王临终前送香油和鸡蛋，不仅是在表达谢意，也是在表达他对这个世界最温情的留恋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966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5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新课导入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53979" y="1741647"/>
            <a:ext cx="7107555" cy="164814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457200" defTabSz="685800" eaLnBrk="0" hangingPunct="0">
              <a:lnSpc>
                <a:spcPct val="19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老王”与“王老”，二者同为称谓，你觉得有何不同？</a:t>
            </a:r>
          </a:p>
          <a:p>
            <a:pPr indent="457200" defTabSz="685800" eaLnBrk="0" hangingPunct="0">
              <a:lnSpc>
                <a:spcPct val="19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“王老”指受人尊重、有名望的人，“老王”指平凡的人。今天就让我们跟随杨绛女士走近一位普通人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老王，去认识认识他吧。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05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374934" y="1935004"/>
            <a:ext cx="4216241" cy="1397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20000"/>
              </a:lnSpc>
            </a:pPr>
            <a:r>
              <a:rPr lang="zh-CN" altLang="en-US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    老王生活艰苦却心地善良，那么别人是怎么对待他的呢？作者又是怎么对待他的？从中可以看出作者是一个怎样的人？</a:t>
            </a:r>
            <a:endParaRPr lang="zh-CN" altLang="en-US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1175" y="1809988"/>
            <a:ext cx="2876550" cy="1600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739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677" name="矩形 7"/>
          <p:cNvSpPr>
            <a:spLocks noChangeArrowheads="1"/>
          </p:cNvSpPr>
          <p:nvPr/>
        </p:nvSpPr>
        <p:spPr bwMode="auto">
          <a:xfrm>
            <a:off x="1657350" y="1261766"/>
            <a:ext cx="5350669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 eaLnBrk="0" hangingPunct="0"/>
            <a:r>
              <a:rPr lang="en-US" altLang="zh-CN" sz="1500">
                <a:solidFill>
                  <a:srgbClr val="0D0D0D"/>
                </a:solidFill>
                <a:cs typeface="+mn-ea"/>
                <a:sym typeface="+mn-lt"/>
              </a:rPr>
              <a:t>1.</a:t>
            </a:r>
            <a:r>
              <a:rPr lang="zh-CN" altLang="en-US" sz="1500">
                <a:solidFill>
                  <a:srgbClr val="0D0D0D"/>
                </a:solidFill>
                <a:cs typeface="+mn-ea"/>
                <a:sym typeface="+mn-lt"/>
              </a:rPr>
              <a:t>自读课文第</a:t>
            </a:r>
            <a:r>
              <a:rPr lang="en-US" altLang="zh-CN" sz="1500">
                <a:solidFill>
                  <a:srgbClr val="0D0D0D"/>
                </a:solidFill>
                <a:cs typeface="+mn-ea"/>
                <a:sym typeface="+mn-lt"/>
              </a:rPr>
              <a:t>3</a:t>
            </a:r>
            <a:r>
              <a:rPr lang="zh-CN" altLang="en-US" sz="1500">
                <a:solidFill>
                  <a:srgbClr val="0D0D0D"/>
                </a:solidFill>
                <a:cs typeface="+mn-ea"/>
                <a:sym typeface="+mn-lt"/>
              </a:rPr>
              <a:t>段，看看是别人如何对待老王的。 </a:t>
            </a:r>
          </a:p>
        </p:txBody>
      </p:sp>
      <p:sp>
        <p:nvSpPr>
          <p:cNvPr id="10" name="矩形 9"/>
          <p:cNvSpPr/>
          <p:nvPr/>
        </p:nvSpPr>
        <p:spPr>
          <a:xfrm>
            <a:off x="1657350" y="3143012"/>
            <a:ext cx="3818334" cy="761048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他也许是从小营养不良而瞎了一眼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也许是得了恶病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反正同是不幸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而后者该是更深的不幸。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657350" y="1723430"/>
            <a:ext cx="3818334" cy="299085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乘客不愿坐他的车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怕他看不清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撞了什么。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657350" y="2345175"/>
            <a:ext cx="3818334" cy="530066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有人说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这老光棍大约年轻时候不老实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害了什么恶病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瞎掉一只眼。</a:t>
            </a:r>
          </a:p>
        </p:txBody>
      </p:sp>
      <p:sp>
        <p:nvSpPr>
          <p:cNvPr id="5" name="右箭头 4"/>
          <p:cNvSpPr/>
          <p:nvPr/>
        </p:nvSpPr>
        <p:spPr>
          <a:xfrm>
            <a:off x="5704285" y="1812370"/>
            <a:ext cx="214313" cy="120551"/>
          </a:xfrm>
          <a:prstGeom prst="rightArrow">
            <a:avLst/>
          </a:prstGeom>
          <a:solidFill>
            <a:schemeClr val="dk1">
              <a:alpha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5800" eaLnBrk="0" hangingPunct="0">
              <a:defRPr/>
            </a:pPr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右箭头 16"/>
          <p:cNvSpPr/>
          <p:nvPr/>
        </p:nvSpPr>
        <p:spPr>
          <a:xfrm>
            <a:off x="5704285" y="2550021"/>
            <a:ext cx="214313" cy="120551"/>
          </a:xfrm>
          <a:prstGeom prst="rightArrow">
            <a:avLst/>
          </a:prstGeom>
          <a:solidFill>
            <a:schemeClr val="dk1">
              <a:alpha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5800" eaLnBrk="0" hangingPunct="0">
              <a:defRPr/>
            </a:pPr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右箭头 17"/>
          <p:cNvSpPr/>
          <p:nvPr/>
        </p:nvSpPr>
        <p:spPr>
          <a:xfrm>
            <a:off x="5704522" y="3463111"/>
            <a:ext cx="214313" cy="120551"/>
          </a:xfrm>
          <a:prstGeom prst="rightArrow">
            <a:avLst/>
          </a:prstGeom>
          <a:solidFill>
            <a:schemeClr val="dk1">
              <a:alpha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5800" eaLnBrk="0" hangingPunct="0">
              <a:defRPr/>
            </a:pPr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71962" y="2874884"/>
            <a:ext cx="2232422" cy="1222534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两个“也许”是不确定的意思</a:t>
            </a:r>
            <a:r>
              <a:rPr lang="en-US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表明是作者的猜测</a:t>
            </a:r>
            <a:r>
              <a:rPr lang="en-US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从中可以看出老王的身世无人知晓</a:t>
            </a:r>
            <a:r>
              <a:rPr lang="en-US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他从不被人重视。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172201" y="1723430"/>
            <a:ext cx="2250281" cy="299085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不愿坐他的车；</a:t>
            </a:r>
          </a:p>
        </p:txBody>
      </p:sp>
      <p:sp>
        <p:nvSpPr>
          <p:cNvPr id="24" name="矩形 23"/>
          <p:cNvSpPr/>
          <p:nvPr/>
        </p:nvSpPr>
        <p:spPr>
          <a:xfrm>
            <a:off x="6172201" y="2259807"/>
            <a:ext cx="2250281" cy="530066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叫他“老光棍”；恶意地揣测他眼睛瞎掉的原因。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526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 bldLvl="0" animBg="1"/>
      <p:bldP spid="13" grpId="0" bldLvl="0" animBg="1"/>
      <p:bldP spid="5" grpId="0" bldLvl="0" animBg="1"/>
      <p:bldP spid="17" grpId="0" bldLvl="0" animBg="1"/>
      <p:bldP spid="18" grpId="0" bldLvl="0" animBg="1"/>
      <p:bldP spid="9" grpId="0" bldLvl="0" animBg="1"/>
      <p:bldP spid="19" grpId="0" bldLvl="0" animBg="1"/>
      <p:bldP spid="2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721" name="矩形 1"/>
          <p:cNvSpPr>
            <a:spLocks noChangeArrowheads="1"/>
          </p:cNvSpPr>
          <p:nvPr/>
        </p:nvSpPr>
        <p:spPr bwMode="auto">
          <a:xfrm>
            <a:off x="1392556" y="1253967"/>
            <a:ext cx="7079456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/>
            <a:r>
              <a:rPr lang="en-US" altLang="zh-CN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>
                <a:solidFill>
                  <a:prstClr val="black"/>
                </a:solidFill>
                <a:cs typeface="+mn-ea"/>
                <a:sym typeface="+mn-lt"/>
              </a:rPr>
              <a:t> 作者又是怎么对待老王的？可以看出她是个怎样的人？结合课文内容说一说。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392555" y="2157413"/>
            <a:ext cx="4280297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57175" indent="-257175" defTabSz="6858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C00000"/>
                </a:solidFill>
                <a:latin typeface="微软雅黑"/>
                <a:ea typeface="微软雅黑"/>
                <a:cs typeface="+mn-ea"/>
                <a:sym typeface="+mn-lt"/>
              </a:rPr>
              <a:t>①照顾老王生意，坐他的车；</a:t>
            </a:r>
          </a:p>
          <a:p>
            <a:pPr marL="257175" indent="-257175" defTabSz="6858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C00000"/>
                </a:solidFill>
                <a:latin typeface="微软雅黑"/>
                <a:ea typeface="微软雅黑"/>
                <a:cs typeface="+mn-ea"/>
                <a:sym typeface="+mn-lt"/>
              </a:rPr>
              <a:t>②女儿送鱼肝油，治好老王夜盲症；</a:t>
            </a:r>
          </a:p>
          <a:p>
            <a:pPr marL="257175" indent="-257175" defTabSz="6858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C00000"/>
                </a:solidFill>
                <a:latin typeface="微软雅黑"/>
                <a:ea typeface="微软雅黑"/>
                <a:cs typeface="+mn-ea"/>
                <a:sym typeface="+mn-lt"/>
              </a:rPr>
              <a:t>③关心老王的生活；</a:t>
            </a:r>
          </a:p>
          <a:p>
            <a:pPr marL="257175" indent="-257175" defTabSz="6858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C00000"/>
                </a:solidFill>
                <a:latin typeface="微软雅黑"/>
                <a:ea typeface="微软雅黑"/>
                <a:cs typeface="+mn-ea"/>
                <a:sym typeface="+mn-lt"/>
              </a:rPr>
              <a:t>④老王再客气，也付给他应得的报酬；</a:t>
            </a:r>
          </a:p>
          <a:p>
            <a:pPr marL="257175" indent="-257175" defTabSz="6858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C00000"/>
                </a:solidFill>
                <a:latin typeface="微软雅黑"/>
                <a:ea typeface="微软雅黑"/>
                <a:cs typeface="+mn-ea"/>
                <a:sym typeface="+mn-lt"/>
              </a:rPr>
              <a:t>⑤老王送来香油、鸡蛋，不让他白送。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287346" y="2273498"/>
            <a:ext cx="737222" cy="318549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 eaLnBrk="0" hangingPunct="0">
              <a:lnSpc>
                <a:spcPct val="90000"/>
              </a:lnSpc>
            </a:pPr>
            <a:r>
              <a:rPr lang="zh-CN" altLang="en-US">
                <a:solidFill>
                  <a:prstClr val="white"/>
                </a:solidFill>
                <a:cs typeface="+mn-ea"/>
                <a:sym typeface="+mn-lt"/>
              </a:rPr>
              <a:t>平  等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7301866" y="2763025"/>
            <a:ext cx="1017985" cy="34528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 eaLnBrk="0" hangingPunct="0"/>
            <a:r>
              <a:rPr lang="zh-CN" altLang="en-US">
                <a:solidFill>
                  <a:prstClr val="white"/>
                </a:solidFill>
                <a:cs typeface="+mn-ea"/>
                <a:sym typeface="+mn-lt"/>
              </a:rPr>
              <a:t>关  爱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7301865" y="3206533"/>
            <a:ext cx="1051560" cy="34528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 eaLnBrk="0" hangingPunct="0"/>
            <a:r>
              <a:rPr lang="zh-CN" altLang="en-US">
                <a:solidFill>
                  <a:prstClr val="white"/>
                </a:solidFill>
                <a:cs typeface="+mn-ea"/>
                <a:sym typeface="+mn-lt"/>
              </a:rPr>
              <a:t>极富爱心</a:t>
            </a:r>
          </a:p>
        </p:txBody>
      </p:sp>
      <p:sp>
        <p:nvSpPr>
          <p:cNvPr id="27" name="文本框 1"/>
          <p:cNvSpPr txBox="1">
            <a:spLocks noChangeArrowheads="1"/>
          </p:cNvSpPr>
          <p:nvPr/>
        </p:nvSpPr>
        <p:spPr bwMode="auto">
          <a:xfrm>
            <a:off x="5730716" y="2455249"/>
            <a:ext cx="1053704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defTabSz="685800" eaLnBrk="0" hangingPunct="0"/>
            <a:r>
              <a:rPr lang="zh-CN" altLang="en-US">
                <a:solidFill>
                  <a:prstClr val="black"/>
                </a:solidFill>
                <a:cs typeface="+mn-ea"/>
                <a:sym typeface="+mn-lt"/>
              </a:rPr>
              <a:t>善良</a:t>
            </a:r>
          </a:p>
        </p:txBody>
      </p:sp>
      <p:sp>
        <p:nvSpPr>
          <p:cNvPr id="28" name="燕尾形箭头 27"/>
          <p:cNvSpPr/>
          <p:nvPr/>
        </p:nvSpPr>
        <p:spPr>
          <a:xfrm>
            <a:off x="5557838" y="2800350"/>
            <a:ext cx="1400175" cy="271463"/>
          </a:xfrm>
          <a:prstGeom prst="notched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716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5" grpId="0" bldLvl="0" animBg="1"/>
      <p:bldP spid="26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95451" y="1949292"/>
            <a:ext cx="6424136" cy="123110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zh-CN" altLang="en-US" sz="2100">
                <a:solidFill>
                  <a:prstClr val="black"/>
                </a:solidFill>
                <a:cs typeface="+mn-ea"/>
                <a:sym typeface="+mn-lt"/>
              </a:rPr>
              <a:t>    心地善良、老实厚道的老王就这样去世了，作者有什么感受？找出文章最能表明作者情感的一句话，说说你的理解。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830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20481"/>
          <p:cNvSpPr txBox="1">
            <a:spLocks noChangeArrowheads="1"/>
          </p:cNvSpPr>
          <p:nvPr/>
        </p:nvSpPr>
        <p:spPr bwMode="auto">
          <a:xfrm>
            <a:off x="1519238" y="1705451"/>
            <a:ext cx="6373654" cy="3914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spcBef>
                <a:spcPct val="50000"/>
              </a:spcBef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那是一个幸运的人对一个不幸者的愧怍。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519238" y="2305526"/>
            <a:ext cx="6907054" cy="1066446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>
              <a:lnSpc>
                <a:spcPct val="180000"/>
              </a:lnSpc>
              <a:spcBef>
                <a:spcPct val="50000"/>
              </a:spcBef>
            </a:pPr>
            <a:r>
              <a:rPr lang="zh-CN" altLang="en-US">
                <a:solidFill>
                  <a:prstClr val="white"/>
                </a:solidFill>
                <a:cs typeface="+mn-ea"/>
                <a:sym typeface="+mn-lt"/>
              </a:rPr>
              <a:t>    这句话中的“幸运的人”和“不幸者”分别指的是谁？作者为什么“愧怍”？</a:t>
            </a:r>
            <a:r>
              <a:rPr lang="zh-CN" altLang="zh-CN">
                <a:solidFill>
                  <a:prstClr val="white"/>
                </a:solidFill>
                <a:cs typeface="+mn-ea"/>
                <a:sym typeface="+mn-lt"/>
              </a:rPr>
              <a:t>这种“愧怍”的感人之处在哪里</a:t>
            </a:r>
            <a:r>
              <a:rPr lang="zh-CN" altLang="en-US">
                <a:solidFill>
                  <a:prstClr val="white"/>
                </a:solidFill>
                <a:cs typeface="+mn-ea"/>
                <a:sym typeface="+mn-lt"/>
              </a:rPr>
              <a:t>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959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9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43025" y="1359100"/>
            <a:ext cx="2570559" cy="34528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algn="ctr" defTabSz="514350"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“不幸的人”</a:t>
            </a:r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——</a:t>
            </a: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老王</a:t>
            </a:r>
          </a:p>
        </p:txBody>
      </p:sp>
      <p:sp>
        <p:nvSpPr>
          <p:cNvPr id="26" name="矩形 25"/>
          <p:cNvSpPr/>
          <p:nvPr/>
        </p:nvSpPr>
        <p:spPr>
          <a:xfrm>
            <a:off x="1343025" y="1869758"/>
            <a:ext cx="6826568" cy="186690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514350">
              <a:lnSpc>
                <a:spcPct val="130000"/>
              </a:lnSpc>
              <a:defRPr/>
            </a:pPr>
            <a:r>
              <a:rPr lang="zh-CN" altLang="en-US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    老王是个“不幸”的人，一是他“不仅老”，他还贫（物质上），他还病（身体上），他还孤（精神上），可以说是“不该有的全都有”。老王在经济与社会地位上并未“翻身”</a:t>
            </a:r>
            <a:r>
              <a: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作为标准的劳动人民贫穷、病痛、孤独依旧，也就是“本该有的却没有”，这是老王更深的“不幸”。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274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43025" y="1359100"/>
            <a:ext cx="2570559" cy="34528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algn="ctr" defTabSz="514350"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“幸运的人”</a:t>
            </a:r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——</a:t>
            </a: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“我”</a:t>
            </a:r>
          </a:p>
        </p:txBody>
      </p:sp>
      <p:sp>
        <p:nvSpPr>
          <p:cNvPr id="26" name="矩形 25"/>
          <p:cNvSpPr/>
          <p:nvPr/>
        </p:nvSpPr>
        <p:spPr>
          <a:xfrm>
            <a:off x="1343025" y="1869758"/>
            <a:ext cx="6826568" cy="186690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42900" defTabSz="685800" eaLnBrk="0" hangingPunct="0">
              <a:lnSpc>
                <a:spcPct val="130000"/>
              </a:lnSpc>
            </a:pPr>
            <a:r>
              <a:rPr lang="zh-CN" altLang="en-US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幸和不幸只是个相对的概念，作者与老王比起来是幸运的。原因有二：一是同为老年的“我”和老王，与老王的“老、贫、病、孤”对比，“我”自是“幸运的人”；二是虽然“我”在“文化大革命”中也承受了不少非人的折磨，但与老王在“文化大革命”中的贫病致死相比，“我”的活下来让自己成为“幸运的人”。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154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20482"/>
          <p:cNvSpPr txBox="1">
            <a:spLocks noChangeArrowheads="1"/>
          </p:cNvSpPr>
          <p:nvPr/>
        </p:nvSpPr>
        <p:spPr bwMode="auto">
          <a:xfrm>
            <a:off x="1424464" y="1806416"/>
            <a:ext cx="6788468" cy="346249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    面对老王抱病上门送礼表示谢意，作者并未意识到这是最后一次见面；</a:t>
            </a:r>
          </a:p>
        </p:txBody>
      </p:sp>
      <p:sp>
        <p:nvSpPr>
          <p:cNvPr id="5" name="矩形 4"/>
          <p:cNvSpPr/>
          <p:nvPr/>
        </p:nvSpPr>
        <p:spPr>
          <a:xfrm>
            <a:off x="1424464" y="1306830"/>
            <a:ext cx="6025991" cy="29908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讨论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：</a:t>
            </a:r>
            <a:r>
              <a:rPr lang="zh-CN" altLang="en-US" sz="15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作者为什么对老王感到愧怍？</a:t>
            </a:r>
            <a:endParaRPr lang="en-US" altLang="zh-CN" sz="15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2" name="文本框 20482"/>
          <p:cNvSpPr txBox="1">
            <a:spLocks noChangeArrowheads="1"/>
          </p:cNvSpPr>
          <p:nvPr/>
        </p:nvSpPr>
        <p:spPr bwMode="auto">
          <a:xfrm>
            <a:off x="1424464" y="2897982"/>
            <a:ext cx="6788468" cy="622459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    作者反思自己只充当给予者的角色，没能接受老王无偿的馈赠，因此感到懊悔</a:t>
            </a:r>
            <a:r>
              <a:rPr lang="en-US" altLang="zh-CN" sz="1500" dirty="0">
                <a:solidFill>
                  <a:prstClr val="white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9" name="矩形 8"/>
          <p:cNvSpPr/>
          <p:nvPr/>
        </p:nvSpPr>
        <p:spPr>
          <a:xfrm>
            <a:off x="1424464" y="2352199"/>
            <a:ext cx="6788468" cy="34624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    作者没能完全领会老王的深意，仅以金钱回报，感到对不住老王的情义；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364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2" grpId="0" bldLvl="0" animBg="1"/>
      <p:bldP spid="9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精读细研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19251" y="2924280"/>
            <a:ext cx="3359944" cy="345281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知识分子可贵的自省精神</a:t>
            </a:r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1619251" y="1502212"/>
            <a:ext cx="489100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>
                <a:solidFill>
                  <a:srgbClr val="FF0000"/>
                </a:solidFill>
                <a:cs typeface="+mn-ea"/>
                <a:sym typeface="+mn-lt"/>
              </a:rPr>
              <a:t>讨论</a:t>
            </a:r>
            <a:r>
              <a:rPr lang="en-US" altLang="zh-CN">
                <a:solidFill>
                  <a:srgbClr val="FF0000"/>
                </a:solidFill>
                <a:cs typeface="+mn-ea"/>
                <a:sym typeface="+mn-lt"/>
              </a:rPr>
              <a:t>2</a:t>
            </a:r>
            <a:r>
              <a:rPr lang="zh-CN" altLang="en-US">
                <a:solidFill>
                  <a:srgbClr val="FF0000"/>
                </a:solidFill>
                <a:cs typeface="+mn-ea"/>
                <a:sym typeface="+mn-lt"/>
              </a:rPr>
              <a:t>：</a:t>
            </a:r>
            <a:r>
              <a:rPr lang="zh-CN" altLang="en-US">
                <a:solidFill>
                  <a:prstClr val="black"/>
                </a:solidFill>
                <a:cs typeface="+mn-ea"/>
                <a:sym typeface="+mn-lt"/>
              </a:rPr>
              <a:t>你认为这“愧怍”的感人之处在哪里？</a:t>
            </a: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1619251" y="2007022"/>
            <a:ext cx="3456384" cy="34528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 eaLnBrk="0" hangingPunct="0"/>
            <a:r>
              <a:rPr lang="zh-CN" altLang="en-US">
                <a:solidFill>
                  <a:prstClr val="white"/>
                </a:solidFill>
                <a:cs typeface="+mn-ea"/>
                <a:sym typeface="+mn-lt"/>
              </a:rPr>
              <a:t>作者对自身行为的反省和解剖；</a:t>
            </a:r>
          </a:p>
        </p:txBody>
      </p:sp>
      <p:sp>
        <p:nvSpPr>
          <p:cNvPr id="17" name="矩形 16"/>
          <p:cNvSpPr/>
          <p:nvPr/>
        </p:nvSpPr>
        <p:spPr>
          <a:xfrm>
            <a:off x="1619251" y="2465651"/>
            <a:ext cx="2969419" cy="345281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能从他人角度考量事情；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034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3" grpId="0" bldLvl="0" animBg="1"/>
      <p:bldP spid="17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1405414" y="1361599"/>
            <a:ext cx="6847999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杨绛女士的文学语言朴素本色，却灵气飞扬，别有韵味，试比较下列三组语句在语意、感情色彩、表达效果上的不同。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358265" y="2902744"/>
            <a:ext cx="6788468" cy="89916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    顺理成章的情况说“当然”。这里表明作者一家之前帮助老王是诚心诚意的，并不要求老王回报，作者一家也很同情老王的贫苦生活，从来没有占便宜的念头。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405414" y="2075498"/>
            <a:ext cx="3338989" cy="299085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①我们当然不要他减半收费。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405414" y="2466022"/>
            <a:ext cx="5818823" cy="346249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“当然”用在这里，流露出“我们”怎样的心理？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757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学习目标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11019" y="1653489"/>
            <a:ext cx="7219289" cy="15696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257175" indent="-257175" defTabSz="685800" eaLnBrk="0" hangingPunct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整体把握课文内容，结合时代背景，解读老王临终前送香油和鸡蛋的丰富内涵。（重点）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257175" indent="-257175" defTabSz="685800" eaLnBrk="0" hangingPunct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学习本文按特定顺序、线索将细节串联起来的写法，分析人物形象，品味文章平淡朴实的语言。（难点）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257175" indent="-257175" defTabSz="685800" eaLnBrk="0" hangingPunct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3.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感悟作者对普通人的关爱和人道主义精神，学会同情、关爱弱势群体。（素养）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888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1405414" y="1361599"/>
            <a:ext cx="6847999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杨绛女士的文学语言朴素本色，却灵气飞扬，别有韵味，试比较下列三组语句在语意、感情色彩、表达效果上的不同。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440180" y="2948940"/>
            <a:ext cx="6813709" cy="968693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30000"/>
              </a:lnSpc>
              <a:defRPr/>
            </a:pPr>
            <a:r>
              <a:rPr lang="en-US" altLang="zh-CN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    “</a:t>
            </a:r>
            <a:r>
              <a:rPr lang="zh-CN" altLang="en-US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从</a:t>
            </a:r>
            <a:r>
              <a:rPr lang="en-US" altLang="zh-CN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”</a:t>
            </a:r>
            <a:r>
              <a:rPr lang="zh-CN" altLang="en-US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强调以前从未发生过，“压根儿”强调一点儿也没有过，“大概”表明这是作者的推测，而“压根儿” 表明作者坚信老王的诚实和善良，他绝不会有欺负主顾的念头。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440180" y="2083118"/>
            <a:ext cx="6813233" cy="299085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②他从没看透我们是好欺负的主顾，他大概压根儿没想到这点。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440180" y="2481263"/>
            <a:ext cx="6813233" cy="369332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30000"/>
              </a:lnSpc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“从</a:t>
            </a:r>
            <a:r>
              <a:rPr lang="en-US" altLang="zh-CN" sz="1500" dirty="0">
                <a:solidFill>
                  <a:prstClr val="white"/>
                </a:solidFill>
                <a:cs typeface="+mn-ea"/>
                <a:sym typeface="+mn-lt"/>
              </a:rPr>
              <a:t>”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和“压根儿” 强调的是什么？“大概”同</a:t>
            </a:r>
            <a:r>
              <a:rPr lang="en-US" altLang="zh-CN" sz="1500" dirty="0">
                <a:solidFill>
                  <a:prstClr val="white"/>
                </a:solidFill>
                <a:cs typeface="+mn-ea"/>
                <a:sym typeface="+mn-lt"/>
              </a:rPr>
              <a:t> “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压根儿”是否矛盾？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2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3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1405414" y="1361599"/>
            <a:ext cx="6847999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杨绛女士的文学语言朴素本色，却灵气飞扬，别有韵味，试比较下列三组语句在语意、感情色彩、表达效果上的不同。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405414" y="3074194"/>
            <a:ext cx="6848475" cy="89916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    “我知道”重复两次，表示作者对老王的尊重，因为老王强调“我不是要钱”。“不过</a:t>
            </a:r>
            <a:r>
              <a:rPr lang="en-US" altLang="zh-CN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……</a:t>
            </a:r>
            <a:r>
              <a:rPr lang="zh-CN" altLang="en-US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既然</a:t>
            </a:r>
            <a:r>
              <a:rPr lang="en-US" altLang="zh-CN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……</a:t>
            </a:r>
            <a:r>
              <a:rPr lang="zh-CN" altLang="en-US" sz="15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就”的句式，强化了委婉的语气，表明作者怕老王不好意思收钱，以此方式让老王体面地收钱。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405414" y="2146459"/>
            <a:ext cx="6847999" cy="346249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③我也赶忙解释：“我知道，我知道</a:t>
            </a:r>
            <a:r>
              <a:rPr lang="en-US" altLang="zh-CN" sz="1500" dirty="0">
                <a:solidFill>
                  <a:prstClr val="white"/>
                </a:solidFill>
                <a:cs typeface="+mn-ea"/>
                <a:sym typeface="+mn-lt"/>
              </a:rPr>
              <a:t>——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不过你既然来了，就免得托人捎了。”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405414" y="2654141"/>
            <a:ext cx="2065020" cy="299085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“我”为什么这么说？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370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1581627" y="1317517"/>
            <a:ext cx="6588919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defTabSz="685800" eaLnBrk="0" hangingPunct="0">
              <a:spcBef>
                <a:spcPct val="20000"/>
              </a:spcBef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讨论：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比较下面每组的两个句子，联系上下文，说说哪一句表达得更好。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581627" y="2103120"/>
            <a:ext cx="6698456" cy="622459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①我强笑说：“老王，这么新鲜的大鸡蛋，都给我们吃</a:t>
            </a:r>
            <a:r>
              <a:rPr lang="en-US" altLang="zh-CN" sz="1500" dirty="0">
                <a:solidFill>
                  <a:prstClr val="white"/>
                </a:solidFill>
                <a:cs typeface="+mn-ea"/>
                <a:sym typeface="+mn-lt"/>
              </a:rPr>
              <a:t>?” </a:t>
            </a:r>
          </a:p>
          <a:p>
            <a:pPr defTabSz="685800" eaLnBrk="0" hangingPunct="0">
              <a:lnSpc>
                <a:spcPct val="120000"/>
              </a:lnSpc>
              <a:defRPr/>
            </a:pPr>
            <a:r>
              <a:rPr lang="en-US" altLang="zh-CN" sz="1500" dirty="0">
                <a:solidFill>
                  <a:prstClr val="white"/>
                </a:solidFill>
                <a:cs typeface="+mn-ea"/>
                <a:sym typeface="+mn-lt"/>
              </a:rPr>
              <a:t>②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我笑着说：“老王，这么新鲜的大鸡蛋，都给我们吃</a:t>
            </a:r>
            <a:r>
              <a:rPr lang="en-US" altLang="zh-CN" sz="1500" dirty="0">
                <a:solidFill>
                  <a:prstClr val="white"/>
                </a:solidFill>
                <a:cs typeface="+mn-ea"/>
                <a:sym typeface="+mn-lt"/>
              </a:rPr>
              <a:t>?”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81627" y="3019634"/>
            <a:ext cx="6698456" cy="622459"/>
          </a:xfrm>
          <a:prstGeom prst="rect">
            <a:avLst/>
          </a:prstGeom>
          <a:solidFill>
            <a:schemeClr val="tx1">
              <a:alpha val="75000"/>
            </a:schemeClr>
          </a:solidFill>
          <a:ln w="9525" algn="ctr">
            <a:noFill/>
            <a:miter lim="800000"/>
          </a:ln>
          <a:effectLst/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    第①句更好，“强笑”不但准确，而且含蓄，透露出作者见到老王病得那么重，还来谢“我们”，心中有说不出的悲酸和感动。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92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1581627" y="1317517"/>
            <a:ext cx="6588919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defTabSz="685800" eaLnBrk="0" hangingPunct="0">
              <a:spcBef>
                <a:spcPct val="20000"/>
              </a:spcBef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讨论：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比较下面每组的两个句子，联系上下文，说说哪一句表达得更好。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581627" y="2103120"/>
            <a:ext cx="6698456" cy="761747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①他送的冰比他前任送的大一倍，冰价相等。</a:t>
            </a:r>
          </a:p>
          <a:p>
            <a:pPr defTabSz="685800" eaLnBrk="0" hangingPunct="0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②他送的冰比前一个三轮车工人送的大一倍，冰价相等。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81627" y="3019634"/>
            <a:ext cx="6698456" cy="415498"/>
          </a:xfrm>
          <a:prstGeom prst="rect">
            <a:avLst/>
          </a:prstGeom>
          <a:solidFill>
            <a:schemeClr val="tx1">
              <a:alpha val="75000"/>
            </a:schemeClr>
          </a:solidFill>
          <a:ln w="9525" algn="ctr">
            <a:noFill/>
            <a:miter lim="800000"/>
          </a:ln>
          <a:effectLst/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    第①句更好，“前任”一词简练，小词大用，又很风趣。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867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1613059" y="1838534"/>
            <a:ext cx="6588919" cy="145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   杨绛文学语言的成功是有目共睹的。其沉定简洁的语言，看起来平平淡淡，无阴无晴。然而平淡不是贫乏，阴晴隐于其中，经过漂洗的苦心经营的朴素中，有着本色的绚烂华丽。干净明晰的语言在杨绛的笔下变得有巨大的表现力。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r" defTabSz="685800" eaLnBrk="0" hangingPunct="0">
              <a:lnSpc>
                <a:spcPct val="12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——《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人在边缘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杨绛创作论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430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00163" y="3346609"/>
            <a:ext cx="7057549" cy="62245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    我把他包鸡蛋的一方灰不灰、蓝不蓝的方格子破布叠好还他。他一手拿着布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一手攥着钱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滞笨地转过身子。</a:t>
            </a: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346359" y="1127760"/>
            <a:ext cx="696563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10000"/>
              </a:lnSpc>
            </a:pPr>
            <a:r>
              <a:rPr lang="en-US" altLang="zh-CN" sz="150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文中多次提到“我”付钱给老王，找出相关的语句读一读。想一想：在“我”和老王的交往中，钱起到了什么作用？</a:t>
            </a:r>
          </a:p>
        </p:txBody>
      </p:sp>
      <p:sp>
        <p:nvSpPr>
          <p:cNvPr id="5" name="矩形 4"/>
          <p:cNvSpPr/>
          <p:nvPr/>
        </p:nvSpPr>
        <p:spPr>
          <a:xfrm>
            <a:off x="1320165" y="2299335"/>
            <a:ext cx="7057549" cy="89916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  <a:defRPr/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    老王帮我把默存扶下车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却坚决不肯拿钱。他说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: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“我送钱先生看病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不要钱。”我一定要给他钱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他哑着嗓子悄悄问我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: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“你还有钱吗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?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”我笑着说有钱</a:t>
            </a:r>
            <a:r>
              <a:rPr lang="en-US" sz="15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他拿了钱却还不大放心。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1320165" y="1852136"/>
            <a:ext cx="1161098" cy="299085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示例：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098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00163" y="3346609"/>
            <a:ext cx="7057549" cy="62245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    钱在“我”和老王的交往中成了传递爱心的载体，同时，对刻画人物形象、表现主题也起到了重要的作用。</a:t>
            </a:r>
            <a:endParaRPr lang="zh-CN" altLang="en-US" sz="15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346359" y="1127760"/>
            <a:ext cx="696563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10000"/>
              </a:lnSpc>
            </a:pPr>
            <a:r>
              <a:rPr lang="en-US" altLang="zh-CN" sz="150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文中多次提到“我”付钱给老王，找出相关的语句读一读。想一想：在“我”和老王的交往中，钱起到了什么作用？</a:t>
            </a:r>
          </a:p>
        </p:txBody>
      </p:sp>
      <p:sp>
        <p:nvSpPr>
          <p:cNvPr id="5" name="矩形 4"/>
          <p:cNvSpPr/>
          <p:nvPr/>
        </p:nvSpPr>
        <p:spPr>
          <a:xfrm>
            <a:off x="1346359" y="1936909"/>
            <a:ext cx="7057549" cy="1176338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    老王给“我”提供了帮助，不肯拿钱，说明老王心好，老实厚道，有良心，关心人。他需要钱，可是他做生意从不多收一分钱，而且非常讲感情，讲仁义，常愿意尽义务。</a:t>
            </a:r>
            <a:endParaRPr lang="en-US" altLang="zh-CN" sz="1500">
              <a:solidFill>
                <a:prstClr val="white"/>
              </a:solidFill>
              <a:cs typeface="+mn-ea"/>
              <a:sym typeface="+mn-lt"/>
            </a:endParaRPr>
          </a:p>
          <a:p>
            <a:pPr defTabSz="685800" eaLnBrk="0" hangingPunct="0">
              <a:lnSpc>
                <a:spcPct val="120000"/>
              </a:lnSpc>
            </a:pP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    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“我”执意付钱给他，体现了“我”对老王那样的不幸者的关心、同情和尊重。</a:t>
            </a:r>
            <a:endParaRPr lang="zh-CN" altLang="en-US" sz="150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982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322546" y="1755458"/>
            <a:ext cx="6965633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en-US" altLang="zh-CN" sz="1500">
                <a:solidFill>
                  <a:prstClr val="black"/>
                </a:solidFill>
                <a:cs typeface="+mn-ea"/>
                <a:sym typeface="+mn-lt"/>
              </a:rPr>
              <a:t>3.</a:t>
            </a:r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社会地位、生活条件比较优越的人往往瞧不起卑微者</a:t>
            </a:r>
            <a:r>
              <a:rPr lang="en-US" altLang="zh-CN" sz="150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要有什么精神才能像作者那样尊重人、理解人、关心人</a:t>
            </a:r>
            <a:r>
              <a:rPr lang="en-US" altLang="zh-CN" sz="1500">
                <a:solidFill>
                  <a:prstClr val="black"/>
                </a:solidFill>
                <a:cs typeface="+mn-ea"/>
                <a:sym typeface="+mn-lt"/>
              </a:rPr>
              <a:t>?</a:t>
            </a:r>
            <a:endParaRPr lang="zh-CN" altLang="en-US" sz="15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2547" y="2564607"/>
            <a:ext cx="7057549" cy="761747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50000"/>
              </a:lnSpc>
            </a:pP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    从文章内容来看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首先要有平等观念。在作者看来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人是生而平等的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各人境遇不同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甚至差别很大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不过是幸运与不幸造成的差别。只有有平等意识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才能平等对话。</a:t>
            </a:r>
            <a:endParaRPr lang="zh-CN" altLang="en-US" sz="150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46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322546" y="1755458"/>
            <a:ext cx="6965633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en-US" altLang="zh-CN" sz="1500">
                <a:solidFill>
                  <a:prstClr val="black"/>
                </a:solidFill>
                <a:cs typeface="+mn-ea"/>
                <a:sym typeface="+mn-lt"/>
              </a:rPr>
              <a:t>3.</a:t>
            </a:r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社会地位、生活条件比较优越的人往往瞧不起卑微者</a:t>
            </a:r>
            <a:r>
              <a:rPr lang="en-US" altLang="zh-CN" sz="150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要有什么精神才能像作者那样尊重人、理解人、关心人</a:t>
            </a:r>
            <a:r>
              <a:rPr lang="en-US" altLang="zh-CN" sz="1500">
                <a:solidFill>
                  <a:prstClr val="black"/>
                </a:solidFill>
                <a:cs typeface="+mn-ea"/>
                <a:sym typeface="+mn-lt"/>
              </a:rPr>
              <a:t>?</a:t>
            </a:r>
            <a:endParaRPr lang="zh-CN" altLang="en-US" sz="15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2547" y="2564606"/>
            <a:ext cx="7057549" cy="1176338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    其次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还需要有人道主义精神。作者一家对老王是怀有这种精神的。知道老王有夜盲症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作者的女儿就送了他大瓶的鱼肝油。为照顾老王的生意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坐他的车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让他挣点儿钱。老王收钱常常客气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他们总是照原价付。平板三轮不敢坐了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还是关心老王是否能维持生活。总之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对不幸者怀有一颗爱心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才能这么关心人、爱护人。</a:t>
            </a:r>
            <a:endParaRPr lang="zh-CN" altLang="en-US" sz="150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409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157" name="矩形 8"/>
          <p:cNvSpPr>
            <a:spLocks noChangeArrowheads="1"/>
          </p:cNvSpPr>
          <p:nvPr/>
        </p:nvSpPr>
        <p:spPr bwMode="auto">
          <a:xfrm>
            <a:off x="1377792" y="1502093"/>
            <a:ext cx="7060406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20000"/>
              </a:lnSpc>
            </a:pPr>
            <a:r>
              <a:rPr lang="en-US" altLang="zh-CN" sz="1500">
                <a:solidFill>
                  <a:prstClr val="black"/>
                </a:solidFill>
                <a:cs typeface="+mn-ea"/>
                <a:sym typeface="+mn-lt"/>
              </a:rPr>
              <a:t>4.</a:t>
            </a:r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你的生活周围有像老王这样的人吗？你是怎样对待他们的？说出你的做法或想法。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77791" y="2534602"/>
            <a:ext cx="7059930" cy="968693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30000"/>
              </a:lnSpc>
            </a:pP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    生活中依然存在老王这样的人，面对他们</a:t>
            </a:r>
            <a:r>
              <a:rPr lang="en-US" altLang="zh-CN" sz="150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1500">
                <a:solidFill>
                  <a:prstClr val="white"/>
                </a:solidFill>
                <a:cs typeface="+mn-ea"/>
                <a:sym typeface="+mn-lt"/>
              </a:rPr>
              <a:t>要持一颗爱心，尊重他们，理解他们，同情他们，关心他们。幸运者，只有关爱帮助不幸者的责任，没有嘲笑歧视不幸者的理由。赠人玫瑰，手有余香。这样我们才能生活在一个有温度的情感社会里。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770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作者介绍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67953" y="1791177"/>
            <a:ext cx="5779294" cy="163782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381000" defTabSz="685800">
              <a:lnSpc>
                <a:spcPct val="170000"/>
              </a:lnSpc>
              <a:extLst>
                <a:ext uri="{35155182-B16C-46BC-9424-99874614C6A1}">
                  <wpsdc:indentchars xmlns="" xmlns:wpsdc="http://www.wps.cn/officeDocument/2017/drawingmlCustomData" val="200" checksum="282533468"/>
                </a:ext>
              </a:extLst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杨绛（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1911—2016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年），本名杨季康，江苏无锡人，作家、翻译家。著有剧本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称心如意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弄假成真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，小说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洗澡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，散文集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将饮茶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干校六记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等，译作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小癞子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堂吉诃德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吉尔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·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布拉斯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等。</a:t>
            </a:r>
          </a:p>
        </p:txBody>
      </p:sp>
      <p:pic>
        <p:nvPicPr>
          <p:cNvPr id="6150" name="Picture 5" descr="t01b42a713c9898363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364933" y="1791177"/>
            <a:ext cx="1303020" cy="157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84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概括主题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157" name="矩形 8"/>
          <p:cNvSpPr>
            <a:spLocks noChangeArrowheads="1"/>
          </p:cNvSpPr>
          <p:nvPr/>
        </p:nvSpPr>
        <p:spPr bwMode="auto">
          <a:xfrm>
            <a:off x="1377792" y="1694974"/>
            <a:ext cx="7060406" cy="163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342900" defTabSz="685800" eaLnBrk="0" hangingPunct="0">
              <a:lnSpc>
                <a:spcPct val="170000"/>
              </a:lnSpc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文章以“我”与老王的交往为线索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回忆了老王的几个生活片段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刻画了一个穷苦卑微但心地善良、老实厚道的“老王”形象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表达了作者一家对老王那样的不幸者的关心、同情和尊重及愧怍之情。提出了一个引人深思的问题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: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社会应该以人道主义精神来关心不幸者。</a:t>
            </a:r>
            <a:endParaRPr lang="zh-CN" altLang="en-US" sz="150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867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学后感悟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157" name="矩形 8"/>
          <p:cNvSpPr>
            <a:spLocks noChangeArrowheads="1"/>
          </p:cNvSpPr>
          <p:nvPr/>
        </p:nvSpPr>
        <p:spPr bwMode="auto">
          <a:xfrm>
            <a:off x="1377792" y="1818323"/>
            <a:ext cx="7060406" cy="150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ct val="130000"/>
              </a:lnSpc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    弱势群体就像生长在角落里的小花小草，他们更需要阳光和水分。一个灿烂的笑容、一声温暖的问候、一次小小的帮助，对他们而言，都是莫大的支持。请不要吝啬你的爱，哪怕只是那么一点儿，也是一首动听的歌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9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31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板书设计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4278" name="TextBox 6"/>
          <p:cNvSpPr txBox="1">
            <a:spLocks noChangeArrowheads="1"/>
          </p:cNvSpPr>
          <p:nvPr/>
        </p:nvSpPr>
        <p:spPr bwMode="auto">
          <a:xfrm>
            <a:off x="2057879" y="2217301"/>
            <a:ext cx="369332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pPr defTabSz="685800"/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老 王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573655" y="1965544"/>
            <a:ext cx="172641" cy="106352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sz="15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54280" name="TextBox 8"/>
          <p:cNvSpPr txBox="1">
            <a:spLocks noChangeArrowheads="1"/>
          </p:cNvSpPr>
          <p:nvPr/>
        </p:nvSpPr>
        <p:spPr bwMode="auto">
          <a:xfrm>
            <a:off x="2862501" y="2869228"/>
            <a:ext cx="379809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/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善</a:t>
            </a:r>
          </a:p>
        </p:txBody>
      </p:sp>
      <p:sp>
        <p:nvSpPr>
          <p:cNvPr id="54281" name="TextBox 9"/>
          <p:cNvSpPr txBox="1">
            <a:spLocks noChangeArrowheads="1"/>
          </p:cNvSpPr>
          <p:nvPr/>
        </p:nvSpPr>
        <p:spPr bwMode="auto">
          <a:xfrm>
            <a:off x="3951210" y="2476739"/>
            <a:ext cx="1397794" cy="108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1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送冰</a:t>
            </a:r>
            <a:endParaRPr lang="en-US" altLang="zh-CN" sz="150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  <a:p>
            <a:pPr defTabSz="685800">
              <a:lnSpc>
                <a:spcPct val="11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去医院</a:t>
            </a:r>
            <a:endParaRPr lang="en-US" altLang="zh-CN" sz="150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  <a:p>
            <a:pPr defTabSz="685800">
              <a:lnSpc>
                <a:spcPct val="11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托人传话</a:t>
            </a:r>
            <a:endParaRPr lang="en-US" altLang="zh-CN" sz="150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  <a:p>
            <a:pPr defTabSz="685800">
              <a:lnSpc>
                <a:spcPct val="11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送油送蛋</a:t>
            </a:r>
          </a:p>
        </p:txBody>
      </p:sp>
      <p:sp>
        <p:nvSpPr>
          <p:cNvPr id="11" name="右大括号 10"/>
          <p:cNvSpPr/>
          <p:nvPr/>
        </p:nvSpPr>
        <p:spPr>
          <a:xfrm>
            <a:off x="6908959" y="1708072"/>
            <a:ext cx="204788" cy="157787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sz="150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54283" name="TextBox 11"/>
          <p:cNvSpPr txBox="1">
            <a:spLocks noChangeArrowheads="1"/>
          </p:cNvSpPr>
          <p:nvPr/>
        </p:nvSpPr>
        <p:spPr bwMode="auto">
          <a:xfrm>
            <a:off x="7247241" y="1362929"/>
            <a:ext cx="600164" cy="2576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68580" tIns="34290" rIns="68580" bIns="34290">
            <a:spAutoFit/>
          </a:bodyPr>
          <a:lstStyle/>
          <a:p>
            <a:pPr algn="ctr" defTabSz="685800"/>
            <a:r>
              <a:rPr lang="zh-CN" altLang="en-US" sz="15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我们</a:t>
            </a:r>
            <a:endParaRPr lang="en-US" altLang="zh-CN" sz="15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  <a:p>
            <a:pPr algn="ctr" defTabSz="685800"/>
            <a:r>
              <a:rPr lang="zh-CN" altLang="en-US" sz="15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关注、关心</a:t>
            </a:r>
          </a:p>
        </p:txBody>
      </p:sp>
      <p:sp>
        <p:nvSpPr>
          <p:cNvPr id="54284" name="TextBox 12"/>
          <p:cNvSpPr txBox="1">
            <a:spLocks noChangeArrowheads="1"/>
          </p:cNvSpPr>
          <p:nvPr/>
        </p:nvSpPr>
        <p:spPr bwMode="auto">
          <a:xfrm>
            <a:off x="2862501" y="1810049"/>
            <a:ext cx="53340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/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苦</a:t>
            </a:r>
          </a:p>
        </p:txBody>
      </p:sp>
      <p:sp>
        <p:nvSpPr>
          <p:cNvPr id="5" name="左大括号 4"/>
          <p:cNvSpPr/>
          <p:nvPr/>
        </p:nvSpPr>
        <p:spPr>
          <a:xfrm>
            <a:off x="3511868" y="1558350"/>
            <a:ext cx="153591" cy="80188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sz="15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54286" name="TextBox 14"/>
          <p:cNvSpPr txBox="1">
            <a:spLocks noChangeArrowheads="1"/>
          </p:cNvSpPr>
          <p:nvPr/>
        </p:nvSpPr>
        <p:spPr bwMode="auto">
          <a:xfrm>
            <a:off x="3951448" y="1454766"/>
            <a:ext cx="1240631" cy="108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1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谋生困难</a:t>
            </a:r>
            <a:endParaRPr lang="en-US" altLang="zh-CN" sz="150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  <a:p>
            <a:pPr defTabSz="685800">
              <a:lnSpc>
                <a:spcPct val="11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孤苦伶仃</a:t>
            </a:r>
            <a:endParaRPr lang="en-US" altLang="zh-CN" sz="150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  <a:p>
            <a:pPr defTabSz="685800">
              <a:lnSpc>
                <a:spcPct val="11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生理缺陷</a:t>
            </a:r>
            <a:endParaRPr lang="en-US" altLang="zh-CN" sz="150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  <a:p>
            <a:pPr defTabSz="685800">
              <a:lnSpc>
                <a:spcPct val="11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居住环境</a:t>
            </a:r>
          </a:p>
        </p:txBody>
      </p:sp>
      <p:sp>
        <p:nvSpPr>
          <p:cNvPr id="54287" name="TextBox 15"/>
          <p:cNvSpPr txBox="1">
            <a:spLocks noChangeArrowheads="1"/>
          </p:cNvSpPr>
          <p:nvPr/>
        </p:nvSpPr>
        <p:spPr bwMode="auto">
          <a:xfrm>
            <a:off x="5397342" y="1786890"/>
            <a:ext cx="13977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送鱼肝油</a:t>
            </a:r>
          </a:p>
        </p:txBody>
      </p:sp>
      <p:sp>
        <p:nvSpPr>
          <p:cNvPr id="54288" name="TextBox 16"/>
          <p:cNvSpPr txBox="1">
            <a:spLocks noChangeArrowheads="1"/>
          </p:cNvSpPr>
          <p:nvPr/>
        </p:nvSpPr>
        <p:spPr bwMode="auto">
          <a:xfrm>
            <a:off x="5397342" y="2193727"/>
            <a:ext cx="13977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聊天</a:t>
            </a:r>
          </a:p>
        </p:txBody>
      </p:sp>
      <p:sp>
        <p:nvSpPr>
          <p:cNvPr id="54289" name="TextBox 17"/>
          <p:cNvSpPr txBox="1">
            <a:spLocks noChangeArrowheads="1"/>
          </p:cNvSpPr>
          <p:nvPr/>
        </p:nvSpPr>
        <p:spPr bwMode="auto">
          <a:xfrm>
            <a:off x="5397342" y="2597765"/>
            <a:ext cx="13977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坚持给钱</a:t>
            </a:r>
          </a:p>
        </p:txBody>
      </p:sp>
      <p:sp>
        <p:nvSpPr>
          <p:cNvPr id="54290" name="TextBox 18"/>
          <p:cNvSpPr txBox="1">
            <a:spLocks noChangeArrowheads="1"/>
          </p:cNvSpPr>
          <p:nvPr/>
        </p:nvSpPr>
        <p:spPr bwMode="auto">
          <a:xfrm>
            <a:off x="5397342" y="3003173"/>
            <a:ext cx="13977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询问生活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3511868" y="2598004"/>
            <a:ext cx="153591" cy="80188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sz="15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807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617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知识备查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8267" y="1641157"/>
            <a:ext cx="7079456" cy="233140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342900" defTabSz="685800" eaLnBrk="0" hangingPunct="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钱锺书（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1910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—1998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年），江苏无锡人，原名仰先，字哲良，后改名为锺书，字默存，号槐聚，曾用笔名中书君，中国现代作家、文学研究家。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1929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年，钱锺书考入清华大学外文系。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1932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年，他在清华大学古月堂前结识了杨绛。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1937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年，他获得牛津大学学士学位。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1941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年，他完成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谈艺录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写在人生边上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的写作。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1947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年，他的长篇小说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围城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由上海晨光出版公司出版。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1958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年，他创作的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宋诗选注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，列入中国古典文学读本丛书。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1972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月，六十二岁的钱锺书开始写作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管锥篇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1982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年，他创作的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管锥编增订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出版。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865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背景资料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8267" y="1621631"/>
            <a:ext cx="7079456" cy="233140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342900" defTabSz="685800" eaLnBrk="0" hangingPunct="0">
              <a:lnSpc>
                <a:spcPct val="175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en-US" altLang="zh-CN" sz="1400" dirty="0">
                <a:solidFill>
                  <a:srgbClr val="0D0D0D"/>
                </a:solidFill>
                <a:cs typeface="+mn-ea"/>
                <a:sym typeface="+mn-lt"/>
              </a:rPr>
              <a:t>1966</a:t>
            </a:r>
            <a:r>
              <a:rPr lang="zh-CN" altLang="en-US" sz="1400" dirty="0">
                <a:solidFill>
                  <a:srgbClr val="0D0D0D"/>
                </a:solidFill>
                <a:cs typeface="+mn-ea"/>
                <a:sym typeface="+mn-lt"/>
              </a:rPr>
              <a:t>年，“文化大革命”爆发，钱锺书、杨绛均被“揪出”，被认为是“资产阶级学术权威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”“反动学术权威”，打入了“牛鬼蛇神”的阵营。有人写大字报诬陷钱锺书蔑视领袖著作，钱锺书夫妇用事实澄清了诬陷。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1969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11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月，钱锺书作为“先遣队”去河南的“五七干校”接受劳动锻炼。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1970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7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月，杨绛也来到干校。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1972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月，钱锺书夫妇由干校回家，遭到了住在他们家的“革命男女”的毒打、迫害，被迫离家逃走，在外过了三年的流亡生活</a:t>
            </a:r>
            <a:r>
              <a:rPr lang="zh-CN" altLang="en-US" sz="1400" dirty="0">
                <a:solidFill>
                  <a:srgbClr val="0D0D0D"/>
                </a:solidFill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59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背景资料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8267" y="1658303"/>
            <a:ext cx="7079456" cy="187897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342900" defTabSz="685800" eaLnBrk="0" hangingPunct="0">
              <a:lnSpc>
                <a:spcPct val="21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 文章作于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1984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年。这是一篇回忆性的文章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作者记叙了自己从前同老王交往中的几个片段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当时正是“文化大革命”时期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作者夫妇被认为是“反动学术权威”。但是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任何歪风邪气对老王都没有丝毫影响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他照样尊重作者夫妇。由此，与老王的交往深深地印刻在了作者的脑海之中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……</a:t>
            </a: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35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字词学习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274" name="矩形 1"/>
          <p:cNvSpPr>
            <a:spLocks noChangeArrowheads="1"/>
          </p:cNvSpPr>
          <p:nvPr/>
        </p:nvSpPr>
        <p:spPr bwMode="auto">
          <a:xfrm>
            <a:off x="5062538" y="3010199"/>
            <a:ext cx="839153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田</a:t>
            </a:r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螺</a:t>
            </a:r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眼</a:t>
            </a:r>
          </a:p>
        </p:txBody>
      </p:sp>
      <p:sp>
        <p:nvSpPr>
          <p:cNvPr id="11289" name="矩形 1"/>
          <p:cNvSpPr>
            <a:spLocks noChangeArrowheads="1"/>
          </p:cNvSpPr>
          <p:nvPr/>
        </p:nvSpPr>
        <p:spPr bwMode="auto">
          <a:xfrm>
            <a:off x="1587818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伛</a:t>
            </a:r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着</a:t>
            </a:r>
          </a:p>
        </p:txBody>
      </p:sp>
      <p:sp>
        <p:nvSpPr>
          <p:cNvPr id="11290" name="矩形 2"/>
          <p:cNvSpPr>
            <a:spLocks noChangeArrowheads="1"/>
          </p:cNvSpPr>
          <p:nvPr/>
        </p:nvSpPr>
        <p:spPr bwMode="auto">
          <a:xfrm>
            <a:off x="2941321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惶</a:t>
            </a:r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恐</a:t>
            </a:r>
          </a:p>
        </p:txBody>
      </p:sp>
      <p:sp>
        <p:nvSpPr>
          <p:cNvPr id="11291" name="矩形 3"/>
          <p:cNvSpPr>
            <a:spLocks noChangeArrowheads="1"/>
          </p:cNvSpPr>
          <p:nvPr/>
        </p:nvSpPr>
        <p:spPr bwMode="auto">
          <a:xfrm>
            <a:off x="4294823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攥</a:t>
            </a:r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着</a:t>
            </a:r>
          </a:p>
        </p:txBody>
      </p:sp>
      <p:sp>
        <p:nvSpPr>
          <p:cNvPr id="11292" name="矩形 4"/>
          <p:cNvSpPr>
            <a:spLocks noChangeArrowheads="1"/>
          </p:cNvSpPr>
          <p:nvPr/>
        </p:nvSpPr>
        <p:spPr bwMode="auto">
          <a:xfrm>
            <a:off x="5648326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荒</a:t>
            </a:r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僻</a:t>
            </a:r>
          </a:p>
        </p:txBody>
      </p:sp>
      <p:sp>
        <p:nvSpPr>
          <p:cNvPr id="11293" name="矩形 5"/>
          <p:cNvSpPr>
            <a:spLocks noChangeArrowheads="1"/>
          </p:cNvSpPr>
          <p:nvPr/>
        </p:nvSpPr>
        <p:spPr bwMode="auto">
          <a:xfrm>
            <a:off x="4971575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杨</a:t>
            </a:r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绛</a:t>
            </a:r>
          </a:p>
        </p:txBody>
      </p:sp>
      <p:sp>
        <p:nvSpPr>
          <p:cNvPr id="11294" name="矩形 6"/>
          <p:cNvSpPr>
            <a:spLocks noChangeArrowheads="1"/>
          </p:cNvSpPr>
          <p:nvPr/>
        </p:nvSpPr>
        <p:spPr bwMode="auto">
          <a:xfrm>
            <a:off x="6148388" y="3010199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侮</a:t>
            </a:r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辱</a:t>
            </a:r>
          </a:p>
        </p:txBody>
      </p:sp>
      <p:sp>
        <p:nvSpPr>
          <p:cNvPr id="11295" name="矩形 7"/>
          <p:cNvSpPr>
            <a:spLocks noChangeArrowheads="1"/>
          </p:cNvSpPr>
          <p:nvPr/>
        </p:nvSpPr>
        <p:spPr bwMode="auto">
          <a:xfrm>
            <a:off x="2264570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眼</a:t>
            </a:r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翳</a:t>
            </a:r>
          </a:p>
        </p:txBody>
      </p:sp>
      <p:sp>
        <p:nvSpPr>
          <p:cNvPr id="11296" name="矩形 8"/>
          <p:cNvSpPr>
            <a:spLocks noChangeArrowheads="1"/>
          </p:cNvSpPr>
          <p:nvPr/>
        </p:nvSpPr>
        <p:spPr bwMode="auto">
          <a:xfrm>
            <a:off x="7001828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取</a:t>
            </a:r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缔</a:t>
            </a:r>
          </a:p>
        </p:txBody>
      </p:sp>
      <p:sp>
        <p:nvSpPr>
          <p:cNvPr id="11297" name="矩形 9"/>
          <p:cNvSpPr>
            <a:spLocks noChangeArrowheads="1"/>
          </p:cNvSpPr>
          <p:nvPr/>
        </p:nvSpPr>
        <p:spPr bwMode="auto">
          <a:xfrm>
            <a:off x="6325077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骷髅</a:t>
            </a:r>
          </a:p>
        </p:txBody>
      </p:sp>
      <p:sp>
        <p:nvSpPr>
          <p:cNvPr id="11298" name="矩形 10"/>
          <p:cNvSpPr>
            <a:spLocks noChangeArrowheads="1"/>
          </p:cNvSpPr>
          <p:nvPr/>
        </p:nvSpPr>
        <p:spPr bwMode="auto">
          <a:xfrm>
            <a:off x="2193608" y="3010199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滞</a:t>
            </a:r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笨</a:t>
            </a:r>
          </a:p>
        </p:txBody>
      </p:sp>
      <p:sp>
        <p:nvSpPr>
          <p:cNvPr id="11299" name="矩形 25"/>
          <p:cNvSpPr>
            <a:spLocks noChangeArrowheads="1"/>
          </p:cNvSpPr>
          <p:nvPr/>
        </p:nvSpPr>
        <p:spPr bwMode="auto">
          <a:xfrm>
            <a:off x="7678580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愧</a:t>
            </a:r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怍</a:t>
            </a:r>
          </a:p>
        </p:txBody>
      </p:sp>
      <p:sp>
        <p:nvSpPr>
          <p:cNvPr id="11300" name="矩形 26"/>
          <p:cNvSpPr>
            <a:spLocks noChangeArrowheads="1"/>
          </p:cNvSpPr>
          <p:nvPr/>
        </p:nvSpPr>
        <p:spPr bwMode="auto">
          <a:xfrm>
            <a:off x="3618072" y="1630561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镶</a:t>
            </a:r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嵌</a:t>
            </a:r>
          </a:p>
        </p:txBody>
      </p:sp>
      <p:sp>
        <p:nvSpPr>
          <p:cNvPr id="11301" name="矩形 27"/>
          <p:cNvSpPr>
            <a:spLocks noChangeArrowheads="1"/>
          </p:cNvSpPr>
          <p:nvPr/>
        </p:nvSpPr>
        <p:spPr bwMode="auto">
          <a:xfrm>
            <a:off x="3532823" y="3010199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干</a:t>
            </a:r>
            <a:r>
              <a:rPr lang="zh-CN" altLang="en-US" sz="1500">
                <a:solidFill>
                  <a:srgbClr val="000000"/>
                </a:solidFill>
                <a:cs typeface="+mn-ea"/>
                <a:sym typeface="+mn-lt"/>
              </a:rPr>
              <a:t>校</a:t>
            </a:r>
          </a:p>
        </p:txBody>
      </p:sp>
      <p:sp>
        <p:nvSpPr>
          <p:cNvPr id="11302" name="矩形 38"/>
          <p:cNvSpPr>
            <a:spLocks noChangeArrowheads="1"/>
          </p:cNvSpPr>
          <p:nvPr/>
        </p:nvSpPr>
        <p:spPr bwMode="auto">
          <a:xfrm>
            <a:off x="7678103" y="3010199"/>
            <a:ext cx="3276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瞪</a:t>
            </a:r>
          </a:p>
        </p:txBody>
      </p:sp>
      <p:sp>
        <p:nvSpPr>
          <p:cNvPr id="12298" name="矩形 10"/>
          <p:cNvSpPr>
            <a:spLocks noChangeArrowheads="1"/>
          </p:cNvSpPr>
          <p:nvPr/>
        </p:nvSpPr>
        <p:spPr bwMode="auto">
          <a:xfrm>
            <a:off x="1619251" y="3010199"/>
            <a:ext cx="3276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绷</a:t>
            </a:r>
          </a:p>
        </p:txBody>
      </p:sp>
      <p:sp>
        <p:nvSpPr>
          <p:cNvPr id="12299" name="矩形 11"/>
          <p:cNvSpPr>
            <a:spLocks noChangeArrowheads="1"/>
          </p:cNvSpPr>
          <p:nvPr/>
        </p:nvSpPr>
        <p:spPr bwMode="auto">
          <a:xfrm>
            <a:off x="2958466" y="3010199"/>
            <a:ext cx="3276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捎</a:t>
            </a:r>
          </a:p>
        </p:txBody>
      </p:sp>
      <p:sp>
        <p:nvSpPr>
          <p:cNvPr id="12300" name="矩形 12"/>
          <p:cNvSpPr>
            <a:spLocks noChangeArrowheads="1"/>
          </p:cNvSpPr>
          <p:nvPr/>
        </p:nvSpPr>
        <p:spPr bwMode="auto">
          <a:xfrm>
            <a:off x="4297681" y="3010199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肿</a:t>
            </a:r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胀</a:t>
            </a:r>
          </a:p>
        </p:txBody>
      </p:sp>
      <p:sp>
        <p:nvSpPr>
          <p:cNvPr id="12302" name="矩形 14"/>
          <p:cNvSpPr>
            <a:spLocks noChangeArrowheads="1"/>
          </p:cNvSpPr>
          <p:nvPr/>
        </p:nvSpPr>
        <p:spPr bwMode="auto">
          <a:xfrm>
            <a:off x="6913246" y="3010199"/>
            <a:ext cx="51816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zh-CN" altLang="en-US" sz="1500">
                <a:solidFill>
                  <a:prstClr val="black"/>
                </a:solidFill>
                <a:cs typeface="+mn-ea"/>
                <a:sym typeface="+mn-lt"/>
              </a:rPr>
              <a:t>门</a:t>
            </a:r>
            <a:r>
              <a:rPr lang="zh-CN" altLang="en-US" sz="1500">
                <a:solidFill>
                  <a:srgbClr val="FF0000"/>
                </a:solidFill>
                <a:cs typeface="+mn-ea"/>
                <a:sym typeface="+mn-lt"/>
              </a:rPr>
              <a:t>框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01141" y="2757488"/>
            <a:ext cx="51841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bēnɡ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870598" y="2757369"/>
            <a:ext cx="48354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shāo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221480" y="2757489"/>
            <a:ext cx="594360" cy="25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zhàng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874908" y="2757489"/>
            <a:ext cx="594360" cy="25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kuàng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828110" y="1377910"/>
            <a:ext cx="27796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pì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199710" y="1377910"/>
            <a:ext cx="27796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dì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619012" y="1377911"/>
            <a:ext cx="320040" cy="25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 eaLnBrk="0" hangingPunct="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yǔ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803922" y="1377910"/>
            <a:ext cx="60737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huánɡ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294585" y="1377911"/>
            <a:ext cx="502920" cy="25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zuàn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956096" y="1377910"/>
            <a:ext cx="50759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jiànɡ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6166247" y="2757607"/>
            <a:ext cx="35490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wǔ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325053" y="1377792"/>
            <a:ext cx="397669" cy="25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yì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241019" y="1377910"/>
            <a:ext cx="59655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kū lóu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193370" y="2757607"/>
            <a:ext cx="3585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zhì</a:t>
            </a: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7731681" y="1377911"/>
            <a:ext cx="411480" cy="25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zuò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3633074" y="1377910"/>
            <a:ext cx="45829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qiàn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532585" y="2757607"/>
            <a:ext cx="41742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ɡàn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5078016" y="2757607"/>
            <a:ext cx="37173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luó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7579282" y="2757607"/>
            <a:ext cx="51841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en-US" altLang="zh-CN" sz="1200">
                <a:solidFill>
                  <a:srgbClr val="FF0000"/>
                </a:solidFill>
                <a:cs typeface="+mn-ea"/>
                <a:sym typeface="+mn-lt"/>
              </a:rPr>
              <a:t>dènɡ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691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9" grpId="0"/>
      <p:bldP spid="9" grpId="0"/>
      <p:bldP spid="10" grpId="0"/>
      <p:bldP spid="11" grpId="0"/>
      <p:bldP spid="12" grpId="0"/>
      <p:bldP spid="13" grpId="0"/>
      <p:bldP spid="18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4809" y="844867"/>
            <a:ext cx="553879" cy="3412808"/>
            <a:chOff x="1338" y="1782"/>
            <a:chExt cx="1163" cy="716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970" y="1782"/>
              <a:ext cx="0" cy="13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970" y="5866"/>
              <a:ext cx="0" cy="30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338" y="3127"/>
              <a:ext cx="1163" cy="27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 defTabSz="685800"/>
              <a:r>
                <a:rPr lang="zh-CN" altLang="en-US" sz="2400">
                  <a:solidFill>
                    <a:prstClr val="white"/>
                  </a:solidFill>
                  <a:cs typeface="+mn-ea"/>
                  <a:sym typeface="+mn-lt"/>
                </a:rPr>
                <a:t>字词学习</a:t>
              </a:r>
            </a:p>
          </p:txBody>
        </p:sp>
      </p:grpSp>
      <p:sp>
        <p:nvSpPr>
          <p:cNvPr id="20" name="半闭框 19"/>
          <p:cNvSpPr/>
          <p:nvPr/>
        </p:nvSpPr>
        <p:spPr>
          <a:xfrm>
            <a:off x="128588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半闭框 20"/>
          <p:cNvSpPr/>
          <p:nvPr/>
        </p:nvSpPr>
        <p:spPr>
          <a:xfrm rot="5400000">
            <a:off x="8169116" y="152876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半闭框 21"/>
          <p:cNvSpPr/>
          <p:nvPr/>
        </p:nvSpPr>
        <p:spPr>
          <a:xfrm rot="16200000">
            <a:off x="128588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半闭框 22"/>
          <p:cNvSpPr/>
          <p:nvPr/>
        </p:nvSpPr>
        <p:spPr>
          <a:xfrm rot="10800000">
            <a:off x="8169116" y="4167188"/>
            <a:ext cx="810000" cy="810000"/>
          </a:xfrm>
          <a:prstGeom prst="halfFrame">
            <a:avLst>
              <a:gd name="adj1" fmla="val 0"/>
              <a:gd name="adj2" fmla="val 0"/>
            </a:avLst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869" y="962978"/>
            <a:ext cx="7343775" cy="329422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90663" y="1121569"/>
            <a:ext cx="6791325" cy="297703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800" eaLnBrk="0" hangingPunct="0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【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惶恐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】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：惊慌害怕。</a:t>
            </a: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【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荒僻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】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：荒凉偏僻。</a:t>
            </a: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【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塌败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】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：塌陷破败。</a:t>
            </a: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【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取缔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】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：明令取消或禁止。</a:t>
            </a:r>
            <a:endParaRPr lang="en-US" altLang="zh-CN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【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骷髅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】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：干枯无肉的死人头骨或全副骨骼。</a:t>
            </a: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【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滞笨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】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：呆滞笨拙。</a:t>
            </a: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【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愧怍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】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：惭愧。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892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0a132476-44d1-4617-b0ab-45b1ea44087a}"/>
  <p:tag name="TABLE_EMPHASIZE_COLOR" val="11701838"/>
  <p:tag name="TABLE_SKINIDX" val="2"/>
  <p:tag name="TABLE_COLORIDX" val="a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f3dc8e9d-f8bf-4954-83be-507c193d947f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xm53rgk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3626</Words>
  <Application>Microsoft Office PowerPoint</Application>
  <PresentationFormat>全屏显示(16:9)</PresentationFormat>
  <Paragraphs>315</Paragraphs>
  <Slides>43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43</vt:i4>
      </vt:variant>
    </vt:vector>
  </HeadingPairs>
  <TitlesOfParts>
    <vt:vector size="51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</cp:revision>
  <dcterms:created xsi:type="dcterms:W3CDTF">2020-11-16T05:30:12Z</dcterms:created>
  <dcterms:modified xsi:type="dcterms:W3CDTF">2021-12-13T02:34:38Z</dcterms:modified>
</cp:coreProperties>
</file>