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3" r:id="rId2"/>
  </p:sldMasterIdLst>
  <p:notesMasterIdLst>
    <p:notesMasterId r:id="rId58"/>
  </p:notesMasterIdLst>
  <p:sldIdLst>
    <p:sldId id="258" r:id="rId3"/>
    <p:sldId id="256" r:id="rId4"/>
    <p:sldId id="362" r:id="rId5"/>
    <p:sldId id="260" r:id="rId6"/>
    <p:sldId id="340" r:id="rId7"/>
    <p:sldId id="341" r:id="rId8"/>
    <p:sldId id="263" r:id="rId9"/>
    <p:sldId id="264" r:id="rId10"/>
    <p:sldId id="298" r:id="rId11"/>
    <p:sldId id="265" r:id="rId12"/>
    <p:sldId id="319" r:id="rId13"/>
    <p:sldId id="321" r:id="rId14"/>
    <p:sldId id="322" r:id="rId15"/>
    <p:sldId id="343" r:id="rId16"/>
    <p:sldId id="266" r:id="rId17"/>
    <p:sldId id="325" r:id="rId18"/>
    <p:sldId id="355" r:id="rId19"/>
    <p:sldId id="327" r:id="rId20"/>
    <p:sldId id="344" r:id="rId21"/>
    <p:sldId id="345" r:id="rId22"/>
    <p:sldId id="346" r:id="rId23"/>
    <p:sldId id="356" r:id="rId24"/>
    <p:sldId id="347" r:id="rId25"/>
    <p:sldId id="376" r:id="rId26"/>
    <p:sldId id="349" r:id="rId27"/>
    <p:sldId id="363" r:id="rId28"/>
    <p:sldId id="351" r:id="rId29"/>
    <p:sldId id="267" r:id="rId30"/>
    <p:sldId id="268" r:id="rId31"/>
    <p:sldId id="269" r:id="rId32"/>
    <p:sldId id="270" r:id="rId33"/>
    <p:sldId id="287" r:id="rId34"/>
    <p:sldId id="290" r:id="rId35"/>
    <p:sldId id="331" r:id="rId36"/>
    <p:sldId id="332" r:id="rId37"/>
    <p:sldId id="333" r:id="rId38"/>
    <p:sldId id="334" r:id="rId39"/>
    <p:sldId id="352" r:id="rId40"/>
    <p:sldId id="357" r:id="rId41"/>
    <p:sldId id="273" r:id="rId42"/>
    <p:sldId id="359" r:id="rId43"/>
    <p:sldId id="358" r:id="rId44"/>
    <p:sldId id="275" r:id="rId45"/>
    <p:sldId id="306" r:id="rId46"/>
    <p:sldId id="336" r:id="rId47"/>
    <p:sldId id="277" r:id="rId48"/>
    <p:sldId id="278" r:id="rId49"/>
    <p:sldId id="279" r:id="rId50"/>
    <p:sldId id="360" r:id="rId51"/>
    <p:sldId id="361" r:id="rId52"/>
    <p:sldId id="282" r:id="rId53"/>
    <p:sldId id="308" r:id="rId54"/>
    <p:sldId id="309" r:id="rId55"/>
    <p:sldId id="377" r:id="rId56"/>
    <p:sldId id="378" r:id="rId57"/>
  </p:sldIdLst>
  <p:sldSz cx="12192000" cy="6858000"/>
  <p:notesSz cx="6858000" cy="9144000"/>
  <p:defaultTextStyle>
    <a:defPPr>
      <a:defRPr lang="zh-CN"/>
    </a:defPPr>
    <a:lvl1pPr algn="l" defTabSz="457200"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defTabSz="457200"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defTabSz="457200"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defTabSz="457200"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defTabSz="457200"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C9337"/>
    <a:srgbClr val="0000FF"/>
    <a:srgbClr val="1CF0DC"/>
    <a:srgbClr val="26E606"/>
    <a:srgbClr val="23D715"/>
    <a:srgbClr val="6EAF3C"/>
    <a:srgbClr val="FF0000"/>
    <a:srgbClr val="39A1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16" autoAdjust="0"/>
    <p:restoredTop sz="96314" autoAdjust="0"/>
  </p:normalViewPr>
  <p:slideViewPr>
    <p:cSldViewPr snapToGrid="0" snapToObjects="1">
      <p:cViewPr varScale="1">
        <p:scale>
          <a:sx n="108" d="100"/>
          <a:sy n="108" d="100"/>
        </p:scale>
        <p:origin x="846" y="132"/>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9F23F7-C60A-4277-8F1D-767F3AD79742}" type="datetimeFigureOut">
              <a:rPr lang="zh-CN" altLang="en-US" smtClean="0"/>
              <a:t>2021/12/12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3D80C5-F3F6-4918-8685-6B9D79249517}" type="slidenum">
              <a:rPr lang="zh-CN" altLang="en-US" smtClean="0"/>
              <a:t>‹#›</a:t>
            </a:fld>
            <a:endParaRPr lang="zh-CN" altLang="en-US"/>
          </a:p>
        </p:txBody>
      </p:sp>
    </p:spTree>
    <p:extLst>
      <p:ext uri="{BB962C8B-B14F-4D97-AF65-F5344CB8AC3E}">
        <p14:creationId xmlns:p14="http://schemas.microsoft.com/office/powerpoint/2010/main" val="252104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23D80C5-F3F6-4918-8685-6B9D79249517}" type="slidenum">
              <a:rPr lang="zh-CN" altLang="en-US" smtClean="0"/>
              <a:t>5</a:t>
            </a:fld>
            <a:endParaRPr lang="zh-CN" altLang="en-US"/>
          </a:p>
        </p:txBody>
      </p:sp>
    </p:spTree>
    <p:extLst>
      <p:ext uri="{BB962C8B-B14F-4D97-AF65-F5344CB8AC3E}">
        <p14:creationId xmlns:p14="http://schemas.microsoft.com/office/powerpoint/2010/main" val="3678742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023D80C5-F3F6-4918-8685-6B9D79249517}" type="slidenum">
              <a:rPr lang="zh-CN" altLang="en-US" smtClean="0"/>
              <a:t>27</a:t>
            </a:fld>
            <a:endParaRPr lang="zh-CN" altLang="en-US"/>
          </a:p>
        </p:txBody>
      </p:sp>
    </p:spTree>
    <p:extLst>
      <p:ext uri="{BB962C8B-B14F-4D97-AF65-F5344CB8AC3E}">
        <p14:creationId xmlns:p14="http://schemas.microsoft.com/office/powerpoint/2010/main" val="3502737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6415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29B6C03-6D4E-4132-90C3-D23547328430}" type="datetimeFigureOut">
              <a:rPr lang="zh-CN" altLang="en-US"/>
              <a:pPr>
                <a:defRPr/>
              </a:pPr>
              <a:t>2021/12/12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5B1EB84C-9FD0-4DC5-8555-A01A10F5FF07}" type="slidenum">
              <a:rPr lang="zh-CN" altLang="en-US"/>
              <a:pPr>
                <a:defRPr/>
              </a:pPr>
              <a:t>‹#›</a:t>
            </a:fld>
            <a:endParaRPr lang="zh-CN" altLang="en-US"/>
          </a:p>
        </p:txBody>
      </p:sp>
    </p:spTree>
    <p:extLst>
      <p:ext uri="{BB962C8B-B14F-4D97-AF65-F5344CB8AC3E}">
        <p14:creationId xmlns:p14="http://schemas.microsoft.com/office/powerpoint/2010/main" val="593688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422C95B-DDC6-44BC-BCA9-07B979418A93}" type="datetimeFigureOut">
              <a:rPr lang="zh-CN" altLang="en-US"/>
              <a:pPr>
                <a:defRPr/>
              </a:pPr>
              <a:t>2021/12/12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6A0A4E0-BF7B-4062-A8F1-0366653C902F}" type="slidenum">
              <a:rPr lang="zh-CN" altLang="en-US"/>
              <a:pPr>
                <a:defRPr/>
              </a:pPr>
              <a:t>‹#›</a:t>
            </a:fld>
            <a:endParaRPr lang="zh-CN" altLang="en-US"/>
          </a:p>
        </p:txBody>
      </p:sp>
    </p:spTree>
    <p:extLst>
      <p:ext uri="{BB962C8B-B14F-4D97-AF65-F5344CB8AC3E}">
        <p14:creationId xmlns:p14="http://schemas.microsoft.com/office/powerpoint/2010/main" val="2866089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8758F9B-0D3E-443E-9EC5-10BB7984B8A1}" type="datetimeFigureOut">
              <a:rPr lang="zh-CN" altLang="en-US"/>
              <a:pPr>
                <a:defRPr/>
              </a:pPr>
              <a:t>2021/12/12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B170A606-8536-48A4-86E8-B3BE3CBFD0D1}" type="slidenum">
              <a:rPr lang="zh-CN" altLang="en-US"/>
              <a:pPr>
                <a:defRPr/>
              </a:pPr>
              <a:t>‹#›</a:t>
            </a:fld>
            <a:endParaRPr lang="zh-CN" altLang="en-US"/>
          </a:p>
        </p:txBody>
      </p:sp>
    </p:spTree>
    <p:extLst>
      <p:ext uri="{BB962C8B-B14F-4D97-AF65-F5344CB8AC3E}">
        <p14:creationId xmlns:p14="http://schemas.microsoft.com/office/powerpoint/2010/main" val="1770227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9376838-2B82-4C84-80E3-B74959A85B66}" type="datetimeFigureOut">
              <a:rPr lang="zh-CN" altLang="en-US"/>
              <a:pPr>
                <a:defRPr/>
              </a:pPr>
              <a:t>2021/12/12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57C54EC3-884A-46E6-86F9-A594FA64B85E}" type="slidenum">
              <a:rPr lang="zh-CN" altLang="en-US"/>
              <a:pPr>
                <a:defRPr/>
              </a:pPr>
              <a:t>‹#›</a:t>
            </a:fld>
            <a:endParaRPr lang="zh-CN" altLang="en-US"/>
          </a:p>
        </p:txBody>
      </p:sp>
    </p:spTree>
    <p:extLst>
      <p:ext uri="{BB962C8B-B14F-4D97-AF65-F5344CB8AC3E}">
        <p14:creationId xmlns:p14="http://schemas.microsoft.com/office/powerpoint/2010/main" val="253199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493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16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69273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868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9496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388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338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65296A1-3F73-4A2F-8306-93E89CA7E862}" type="datetimeFigureOut">
              <a:rPr lang="zh-CN" altLang="en-US"/>
              <a:pPr>
                <a:defRPr/>
              </a:pPr>
              <a:t>2021/12/12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E8B2E8E-75A1-471A-911D-B87FDC1C1490}" type="slidenum">
              <a:rPr lang="zh-CN" altLang="en-US"/>
              <a:pPr>
                <a:defRPr/>
              </a:pPr>
              <a:t>‹#›</a:t>
            </a:fld>
            <a:endParaRPr lang="zh-CN" altLang="en-US"/>
          </a:p>
        </p:txBody>
      </p:sp>
    </p:spTree>
    <p:extLst>
      <p:ext uri="{BB962C8B-B14F-4D97-AF65-F5344CB8AC3E}">
        <p14:creationId xmlns:p14="http://schemas.microsoft.com/office/powerpoint/2010/main" val="11004221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764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5495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903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743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0A31E25-755F-4D9C-9D3B-73697FA88111}" type="datetimeFigureOut">
              <a:rPr lang="zh-CN" altLang="en-US"/>
              <a:pPr>
                <a:defRPr/>
              </a:pPr>
              <a:t>2021/12/12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C3D9FAA6-0456-4B2A-BA19-8B322967CCCC}" type="slidenum">
              <a:rPr lang="zh-CN" altLang="en-US"/>
              <a:pPr>
                <a:defRPr/>
              </a:pPr>
              <a:t>‹#›</a:t>
            </a:fld>
            <a:endParaRPr lang="zh-CN" altLang="en-US"/>
          </a:p>
        </p:txBody>
      </p:sp>
    </p:spTree>
    <p:extLst>
      <p:ext uri="{BB962C8B-B14F-4D97-AF65-F5344CB8AC3E}">
        <p14:creationId xmlns:p14="http://schemas.microsoft.com/office/powerpoint/2010/main" val="874188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DF16F122-10A3-4070-B7B6-0C2749B44BC6}" type="datetimeFigureOut">
              <a:rPr lang="zh-CN" altLang="en-US"/>
              <a:pPr>
                <a:defRPr/>
              </a:pPr>
              <a:t>2021/12/12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A862C5D0-2618-41A3-B758-DC083A200145}" type="slidenum">
              <a:rPr lang="zh-CN" altLang="en-US"/>
              <a:pPr>
                <a:defRPr/>
              </a:pPr>
              <a:t>‹#›</a:t>
            </a:fld>
            <a:endParaRPr lang="zh-CN" altLang="en-US"/>
          </a:p>
        </p:txBody>
      </p:sp>
    </p:spTree>
    <p:extLst>
      <p:ext uri="{BB962C8B-B14F-4D97-AF65-F5344CB8AC3E}">
        <p14:creationId xmlns:p14="http://schemas.microsoft.com/office/powerpoint/2010/main" val="398479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B64CDA8-1E9F-4601-9AA7-0E0248557028}" type="datetimeFigureOut">
              <a:rPr lang="zh-CN" altLang="en-US"/>
              <a:pPr>
                <a:defRPr/>
              </a:pPr>
              <a:t>2021/12/12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6AD7E8DC-E058-48B2-91BD-25D1C6DC4C46}" type="slidenum">
              <a:rPr lang="zh-CN" altLang="en-US"/>
              <a:pPr>
                <a:defRPr/>
              </a:pPr>
              <a:t>‹#›</a:t>
            </a:fld>
            <a:endParaRPr lang="zh-CN" altLang="en-US"/>
          </a:p>
        </p:txBody>
      </p:sp>
    </p:spTree>
    <p:extLst>
      <p:ext uri="{BB962C8B-B14F-4D97-AF65-F5344CB8AC3E}">
        <p14:creationId xmlns:p14="http://schemas.microsoft.com/office/powerpoint/2010/main" val="1096975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B64CDA8-1E9F-4601-9AA7-0E0248557028}" type="datetimeFigureOut">
              <a:rPr lang="zh-CN" altLang="en-US"/>
              <a:pPr>
                <a:defRPr/>
              </a:pPr>
              <a:t>2021/12/12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6AD7E8DC-E058-48B2-91BD-25D1C6DC4C46}" type="slidenum">
              <a:rPr lang="zh-CN" altLang="en-US"/>
              <a:pPr>
                <a:defRPr/>
              </a:pPr>
              <a:t>‹#›</a:t>
            </a:fld>
            <a:endParaRPr lang="zh-CN" altLang="en-US"/>
          </a:p>
        </p:txBody>
      </p:sp>
      <p:sp>
        <p:nvSpPr>
          <p:cNvPr id="10" name="矩形 9"/>
          <p:cNvSpPr/>
          <p:nvPr userDrawn="1"/>
        </p:nvSpPr>
        <p:spPr>
          <a:xfrm>
            <a:off x="9504759" y="6480187"/>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Word</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www.1ppt.com/word/                    Excel</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www.1ppt.com/jianli/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98149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4F8D864-02DD-446D-BC4B-77D4B4A9CC26}" type="datetimeFigureOut">
              <a:rPr lang="zh-CN" altLang="en-US"/>
              <a:pPr>
                <a:defRPr/>
              </a:pPr>
              <a:t>2021/12/12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7BF9A225-F936-4388-A94C-5A0EFACE788C}" type="slidenum">
              <a:rPr lang="zh-CN" altLang="en-US"/>
              <a:pPr>
                <a:defRPr/>
              </a:pPr>
              <a:t>‹#›</a:t>
            </a:fld>
            <a:endParaRPr lang="zh-CN" altLang="en-US"/>
          </a:p>
        </p:txBody>
      </p:sp>
    </p:spTree>
    <p:extLst>
      <p:ext uri="{BB962C8B-B14F-4D97-AF65-F5344CB8AC3E}">
        <p14:creationId xmlns:p14="http://schemas.microsoft.com/office/powerpoint/2010/main" val="137035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F5F8C30-0C2F-4EB0-B603-653356C77CF0}" type="datetimeFigureOut">
              <a:rPr lang="zh-CN" altLang="en-US"/>
              <a:pPr>
                <a:defRPr/>
              </a:pPr>
              <a:t>2021/12/12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E3D3ACCE-0899-4C27-A673-632781C6E460}" type="slidenum">
              <a:rPr lang="zh-CN" altLang="en-US"/>
              <a:pPr>
                <a:defRPr/>
              </a:pPr>
              <a:t>‹#›</a:t>
            </a:fld>
            <a:endParaRPr lang="zh-CN" altLang="en-US"/>
          </a:p>
        </p:txBody>
      </p:sp>
    </p:spTree>
    <p:extLst>
      <p:ext uri="{BB962C8B-B14F-4D97-AF65-F5344CB8AC3E}">
        <p14:creationId xmlns:p14="http://schemas.microsoft.com/office/powerpoint/2010/main" val="2150745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E3E8AC3-B92B-4511-B0EA-8167DDD44670}" type="datetimeFigureOut">
              <a:rPr lang="zh-CN" altLang="en-US"/>
              <a:pPr>
                <a:defRPr/>
              </a:pPr>
              <a:t>2021/12/12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F48FE924-1680-4FEB-8DEE-E6ED95EE9A8C}" type="slidenum">
              <a:rPr lang="zh-CN" altLang="en-US"/>
              <a:pPr>
                <a:defRPr/>
              </a:pPr>
              <a:t>‹#›</a:t>
            </a:fld>
            <a:endParaRPr lang="zh-CN" altLang="en-US"/>
          </a:p>
        </p:txBody>
      </p:sp>
    </p:spTree>
    <p:extLst>
      <p:ext uri="{BB962C8B-B14F-4D97-AF65-F5344CB8AC3E}">
        <p14:creationId xmlns:p14="http://schemas.microsoft.com/office/powerpoint/2010/main" val="2487379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F859F05E-3992-49D4-A682-D8FC42BE99E7}" type="datetimeFigureOut">
              <a:rPr lang="zh-CN" altLang="en-US"/>
              <a:pPr>
                <a:defRPr/>
              </a:pPr>
              <a:t>2021/12/12</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6F09BDEE-0048-406E-AF5B-4368CE68254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72"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2pPr>
      <a:lvl3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3pPr>
      <a:lvl4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4pPr>
      <a:lvl5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defTabSz="457200" rtl="0" fontAlgn="base">
        <a:spcBef>
          <a:spcPct val="0"/>
        </a:spcBef>
        <a:spcAft>
          <a:spcPct val="0"/>
        </a:spcAft>
        <a:defRPr sz="4400">
          <a:solidFill>
            <a:schemeClr val="tx1"/>
          </a:solidFill>
          <a:latin typeface="Calibri" pitchFamily="34" charset="0"/>
          <a:ea typeface="宋体" pitchFamily="2" charset="-122"/>
        </a:defRPr>
      </a:lvl6pPr>
      <a:lvl7pPr marL="914400" algn="ctr" defTabSz="457200" rtl="0" fontAlgn="base">
        <a:spcBef>
          <a:spcPct val="0"/>
        </a:spcBef>
        <a:spcAft>
          <a:spcPct val="0"/>
        </a:spcAft>
        <a:defRPr sz="4400">
          <a:solidFill>
            <a:schemeClr val="tx1"/>
          </a:solidFill>
          <a:latin typeface="Calibri" pitchFamily="34" charset="0"/>
          <a:ea typeface="宋体" pitchFamily="2" charset="-122"/>
        </a:defRPr>
      </a:lvl7pPr>
      <a:lvl8pPr marL="1371600" algn="ctr" defTabSz="457200" rtl="0" fontAlgn="base">
        <a:spcBef>
          <a:spcPct val="0"/>
        </a:spcBef>
        <a:spcAft>
          <a:spcPct val="0"/>
        </a:spcAft>
        <a:defRPr sz="4400">
          <a:solidFill>
            <a:schemeClr val="tx1"/>
          </a:solidFill>
          <a:latin typeface="Calibri" pitchFamily="34" charset="0"/>
          <a:ea typeface="宋体" pitchFamily="2" charset="-122"/>
        </a:defRPr>
      </a:lvl8pPr>
      <a:lvl9pPr marL="1828800" algn="ctr" defTabSz="457200"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914400" fontAlgn="auto">
                <a:spcBef>
                  <a:spcPts val="0"/>
                </a:spcBef>
                <a:spcAft>
                  <a:spcPts val="0"/>
                </a:spcAft>
              </a:pPr>
              <a:t>2021/12/12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9144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473073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gif"/><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14.&#26408;&#20848;&#35799;.mp3" TargetMode="External"/><Relationship Id="rId5" Type="http://schemas.openxmlformats.org/officeDocument/2006/relationships/image" Target="../media/image15.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8.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8.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8.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0.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2.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54" descr="山底1.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6788"/>
            <a:ext cx="12192000" cy="337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3"/>
          <p:cNvSpPr txBox="1">
            <a:spLocks noChangeArrowheads="1"/>
          </p:cNvSpPr>
          <p:nvPr/>
        </p:nvSpPr>
        <p:spPr bwMode="auto">
          <a:xfrm>
            <a:off x="9118561" y="3879853"/>
            <a:ext cx="677108" cy="170816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3200" b="1" dirty="0">
                <a:solidFill>
                  <a:srgbClr val="FF0000"/>
                </a:solidFill>
                <a:latin typeface="Hei"/>
              </a:rPr>
              <a:t>乐府古诗</a:t>
            </a:r>
          </a:p>
        </p:txBody>
      </p:sp>
      <p:sp>
        <p:nvSpPr>
          <p:cNvPr id="3076" name="Text Box 2"/>
          <p:cNvSpPr txBox="1">
            <a:spLocks noChangeArrowheads="1"/>
          </p:cNvSpPr>
          <p:nvPr/>
        </p:nvSpPr>
        <p:spPr bwMode="auto">
          <a:xfrm>
            <a:off x="5297488" y="649288"/>
            <a:ext cx="54213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6000" b="1">
                <a:solidFill>
                  <a:srgbClr val="C00000"/>
                </a:solidFill>
                <a:latin typeface="黑体" pitchFamily="49" charset="-122"/>
                <a:ea typeface="黑体" pitchFamily="49" charset="-122"/>
              </a:rPr>
              <a:t>木兰诗</a:t>
            </a:r>
            <a:endParaRPr lang="zh-CN" altLang="zh-CN" sz="6000" b="1">
              <a:solidFill>
                <a:srgbClr val="C00000"/>
              </a:solidFill>
              <a:latin typeface="黑体" pitchFamily="49" charset="-122"/>
              <a:ea typeface="黑体" pitchFamily="49" charset="-122"/>
            </a:endParaRPr>
          </a:p>
        </p:txBody>
      </p:sp>
      <p:sp>
        <p:nvSpPr>
          <p:cNvPr id="22" name="圆角矩形 21"/>
          <p:cNvSpPr/>
          <p:nvPr/>
        </p:nvSpPr>
        <p:spPr>
          <a:xfrm>
            <a:off x="2482850" y="1708150"/>
            <a:ext cx="7226300" cy="1349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3078" name="AutoShape 11"/>
          <p:cNvSpPr>
            <a:spLocks noChangeArrowheads="1"/>
          </p:cNvSpPr>
          <p:nvPr/>
        </p:nvSpPr>
        <p:spPr bwMode="gray">
          <a:xfrm>
            <a:off x="3757614" y="687388"/>
            <a:ext cx="1182687" cy="1181100"/>
          </a:xfrm>
          <a:prstGeom prst="diamond">
            <a:avLst/>
          </a:prstGeom>
          <a:solidFill>
            <a:srgbClr val="800000"/>
          </a:solidFill>
          <a:ln w="38100">
            <a:solidFill>
              <a:schemeClr val="bg1"/>
            </a:solidFill>
            <a:miter lim="800000"/>
            <a:headEnd/>
            <a:tailEnd/>
          </a:ln>
          <a:effectLst>
            <a:outerShdw sy="50000" rotWithShape="0">
              <a:srgbClr val="808080">
                <a:alpha val="50000"/>
              </a:srgbClr>
            </a:outerShdw>
          </a:effectLst>
        </p:spPr>
        <p:txBody>
          <a:bodyPr wrap="none" anchor="ctr"/>
          <a:lstStyle/>
          <a:p>
            <a:pPr algn="ctr" eaLnBrk="0" hangingPunct="0"/>
            <a:endParaRPr lang="en-US" altLang="ko-KR" sz="2800" b="1">
              <a:solidFill>
                <a:srgbClr val="FFFFFF"/>
              </a:solidFill>
              <a:ea typeface="Gulim" pitchFamily="34" charset="-127"/>
            </a:endParaRPr>
          </a:p>
        </p:txBody>
      </p:sp>
      <p:sp>
        <p:nvSpPr>
          <p:cNvPr id="3079" name="文本框 49"/>
          <p:cNvSpPr txBox="1">
            <a:spLocks noChangeArrowheads="1"/>
          </p:cNvSpPr>
          <p:nvPr/>
        </p:nvSpPr>
        <p:spPr bwMode="auto">
          <a:xfrm>
            <a:off x="3859079" y="855664"/>
            <a:ext cx="81624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en-US" altLang="zh-CN" sz="4400" b="1" dirty="0">
                <a:solidFill>
                  <a:schemeClr val="bg1"/>
                </a:solidFill>
                <a:latin typeface="方正大黑简体" pitchFamily="65" charset="-122"/>
                <a:ea typeface="方正大黑简体" pitchFamily="65" charset="-122"/>
              </a:rPr>
              <a:t>14</a:t>
            </a:r>
            <a:endParaRPr kumimoji="1" lang="zh-CN" altLang="en-US" sz="4400" b="1" dirty="0">
              <a:solidFill>
                <a:schemeClr val="bg1"/>
              </a:solidFill>
              <a:latin typeface="方正大黑简体" pitchFamily="65" charset="-122"/>
              <a:ea typeface="方正大黑简体" pitchFamily="65" charset="-122"/>
            </a:endParaRPr>
          </a:p>
        </p:txBody>
      </p:sp>
      <p:pic>
        <p:nvPicPr>
          <p:cNvPr id="3080" name="Picture 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980738" y="6194426"/>
            <a:ext cx="1211262"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3083" name="AutoShape 18" descr="http://img3.imgtn.bdimg.com/it/u=287956326,2076146697&amp;fm=21&amp;gp=0.jpg"/>
          <p:cNvSpPr>
            <a:spLocks noChangeAspect="1" noChangeArrowheads="1"/>
          </p:cNvSpPr>
          <p:nvPr/>
        </p:nvSpPr>
        <p:spPr bwMode="auto">
          <a:xfrm>
            <a:off x="1668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84" name="AutoShape 20" descr="http://img3.imgtn.bdimg.com/it/u=287956326,2076146697&amp;fm=21&amp;gp=0.jpg"/>
          <p:cNvSpPr>
            <a:spLocks noChangeAspect="1" noChangeArrowheads="1"/>
          </p:cNvSpPr>
          <p:nvPr/>
        </p:nvSpPr>
        <p:spPr bwMode="auto">
          <a:xfrm>
            <a:off x="1668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3085" name="Picture 18" descr="https://timgsa.baidu.com/timg?image&amp;quality=80&amp;size=b9999_10000&amp;sec=1502441985334&amp;di=dd1cec1f9cf2144d6c048158e1997ddc&amp;imgtype=0&amp;src=http%3A%2F%2Fwww.newxue.com%2Fpicture%2Fgyja%2Fmuls4.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43564" y="2036764"/>
            <a:ext cx="5504872" cy="355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p:cNvSpPr/>
          <p:nvPr/>
        </p:nvSpPr>
        <p:spPr>
          <a:xfrm>
            <a:off x="1524000" y="5738114"/>
            <a:ext cx="9144000" cy="470257"/>
          </a:xfrm>
          <a:prstGeom prst="rect">
            <a:avLst/>
          </a:prstGeom>
        </p:spPr>
        <p:txBody>
          <a:bodyPr wrap="squar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6" descr="BS00554_"/>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73614" y="1697039"/>
            <a:ext cx="5032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1" name="矩形 1"/>
          <p:cNvSpPr>
            <a:spLocks noChangeArrowheads="1"/>
          </p:cNvSpPr>
          <p:nvPr/>
        </p:nvSpPr>
        <p:spPr bwMode="auto">
          <a:xfrm>
            <a:off x="2478089" y="2355850"/>
            <a:ext cx="7062787" cy="4052888"/>
          </a:xfrm>
          <a:prstGeom prst="rect">
            <a:avLst/>
          </a:prstGeom>
          <a:noFill/>
          <a:ln>
            <a:noFill/>
          </a:ln>
          <a:extLst/>
        </p:spPr>
        <p:txBody>
          <a:bodyPr>
            <a:spAutoFit/>
          </a:bodyPr>
          <a:lstStyle/>
          <a:p>
            <a:pPr>
              <a:lnSpc>
                <a:spcPct val="130000"/>
              </a:lnSpc>
              <a:defRPr/>
            </a:pPr>
            <a:r>
              <a:rPr lang="en-US" altLang="zh-CN" sz="2200" b="1" dirty="0">
                <a:solidFill>
                  <a:srgbClr val="FF0000"/>
                </a:solidFill>
                <a:latin typeface="+mn-ea"/>
              </a:rPr>
              <a:t>(</a:t>
            </a:r>
            <a:r>
              <a:rPr lang="zh-CN" altLang="en-US" sz="2200" b="1" dirty="0">
                <a:solidFill>
                  <a:srgbClr val="FF0000"/>
                </a:solidFill>
                <a:latin typeface="+mn-ea"/>
              </a:rPr>
              <a:t>一</a:t>
            </a:r>
            <a:r>
              <a:rPr lang="en-US" altLang="zh-CN" sz="2200" b="1" dirty="0">
                <a:solidFill>
                  <a:srgbClr val="FF0000"/>
                </a:solidFill>
                <a:latin typeface="+mn-ea"/>
              </a:rPr>
              <a:t>)</a:t>
            </a:r>
            <a:r>
              <a:rPr lang="zh-CN" altLang="en-US" sz="2200" b="1" dirty="0">
                <a:solidFill>
                  <a:srgbClr val="FF0000"/>
                </a:solidFill>
                <a:latin typeface="+mn-ea"/>
              </a:rPr>
              <a:t>通假字</a:t>
            </a:r>
            <a:endParaRPr lang="zh-CN" altLang="zh-CN" sz="2200" b="1" dirty="0">
              <a:solidFill>
                <a:srgbClr val="FF0000"/>
              </a:solidFill>
              <a:latin typeface="+mn-ea"/>
              <a:ea typeface="+mn-ea"/>
            </a:endParaRPr>
          </a:p>
          <a:p>
            <a:pPr lvl="1">
              <a:lnSpc>
                <a:spcPct val="130000"/>
              </a:lnSpc>
              <a:defRPr/>
            </a:pPr>
            <a:r>
              <a:rPr lang="zh-CN" altLang="en-US" sz="2200" b="1" dirty="0">
                <a:latin typeface="+mn-ea"/>
                <a:ea typeface="+mn-ea"/>
              </a:rPr>
              <a:t>对镜</a:t>
            </a:r>
            <a:r>
              <a:rPr lang="zh-CN" altLang="en-US" sz="2200" b="1" u="sng" dirty="0">
                <a:solidFill>
                  <a:srgbClr val="0C9337"/>
                </a:solidFill>
                <a:latin typeface="+mn-ea"/>
                <a:ea typeface="+mn-ea"/>
              </a:rPr>
              <a:t>帖</a:t>
            </a:r>
            <a:r>
              <a:rPr lang="zh-CN" altLang="en-US" sz="2200" b="1" dirty="0">
                <a:latin typeface="+mn-ea"/>
                <a:ea typeface="+mn-ea"/>
              </a:rPr>
              <a:t>花黄</a:t>
            </a:r>
            <a:r>
              <a:rPr lang="zh-CN" altLang="en-US" sz="2200" b="1" dirty="0">
                <a:solidFill>
                  <a:srgbClr val="FF0000"/>
                </a:solidFill>
                <a:latin typeface="+mn-ea"/>
                <a:ea typeface="+mn-ea"/>
              </a:rPr>
              <a:t>（帖：同“贴”，贴上）</a:t>
            </a:r>
            <a:endParaRPr lang="en-US" altLang="zh-CN" sz="2200" b="1" dirty="0">
              <a:solidFill>
                <a:srgbClr val="FF0000"/>
              </a:solidFill>
              <a:latin typeface="+mn-ea"/>
              <a:ea typeface="+mn-ea"/>
            </a:endParaRPr>
          </a:p>
          <a:p>
            <a:pPr lvl="1" indent="-457200">
              <a:lnSpc>
                <a:spcPct val="130000"/>
              </a:lnSpc>
              <a:defRPr/>
            </a:pPr>
            <a:r>
              <a:rPr lang="en-US" altLang="zh-CN" sz="2200" b="1" dirty="0">
                <a:solidFill>
                  <a:srgbClr val="FF0000"/>
                </a:solidFill>
                <a:latin typeface="+mn-ea"/>
              </a:rPr>
              <a:t>(</a:t>
            </a:r>
            <a:r>
              <a:rPr lang="zh-CN" altLang="en-US" sz="2200" b="1" dirty="0">
                <a:solidFill>
                  <a:srgbClr val="FF0000"/>
                </a:solidFill>
                <a:latin typeface="+mn-ea"/>
              </a:rPr>
              <a:t>二</a:t>
            </a:r>
            <a:r>
              <a:rPr lang="en-US" altLang="zh-CN" sz="2200" b="1" dirty="0">
                <a:solidFill>
                  <a:srgbClr val="FF0000"/>
                </a:solidFill>
                <a:latin typeface="+mn-ea"/>
              </a:rPr>
              <a:t>)</a:t>
            </a:r>
            <a:r>
              <a:rPr lang="zh-CN" altLang="en-US" sz="2200" b="1" dirty="0">
                <a:solidFill>
                  <a:srgbClr val="FF0000"/>
                </a:solidFill>
                <a:latin typeface="+mn-ea"/>
                <a:ea typeface="+mn-ea"/>
              </a:rPr>
              <a:t>古今异义</a:t>
            </a:r>
            <a:r>
              <a:rPr lang="zh-CN" altLang="zh-CN" sz="2200" b="1" dirty="0">
                <a:solidFill>
                  <a:srgbClr val="FF0000"/>
                </a:solidFill>
                <a:latin typeface="+mn-ea"/>
                <a:ea typeface="+mn-ea"/>
              </a:rPr>
              <a:t>：</a:t>
            </a:r>
            <a:endParaRPr lang="en-US" altLang="zh-CN" sz="2200" b="1" dirty="0">
              <a:solidFill>
                <a:srgbClr val="FF0000"/>
              </a:solidFill>
              <a:latin typeface="+mn-ea"/>
              <a:ea typeface="+mn-ea"/>
            </a:endParaRPr>
          </a:p>
          <a:p>
            <a:pPr lvl="2" indent="-463550">
              <a:lnSpc>
                <a:spcPct val="130000"/>
              </a:lnSpc>
              <a:defRPr/>
            </a:pPr>
            <a:r>
              <a:rPr lang="en-US" altLang="zh-CN" sz="2200" b="1" dirty="0">
                <a:latin typeface="+mn-ea"/>
                <a:ea typeface="+mn-ea"/>
              </a:rPr>
              <a:t>1</a:t>
            </a:r>
            <a:r>
              <a:rPr lang="zh-CN" altLang="en-US" sz="2200" b="1" dirty="0">
                <a:latin typeface="+mn-ea"/>
                <a:ea typeface="+mn-ea"/>
              </a:rPr>
              <a:t>．军书</a:t>
            </a:r>
            <a:r>
              <a:rPr lang="zh-CN" altLang="en-US" sz="2200" b="1" u="sng" dirty="0">
                <a:solidFill>
                  <a:srgbClr val="0C9337"/>
                </a:solidFill>
                <a:latin typeface="+mn-ea"/>
                <a:ea typeface="+mn-ea"/>
              </a:rPr>
              <a:t>十二</a:t>
            </a:r>
            <a:r>
              <a:rPr lang="zh-CN" altLang="en-US" sz="2200" b="1" dirty="0">
                <a:latin typeface="+mn-ea"/>
                <a:ea typeface="+mn-ea"/>
              </a:rPr>
              <a:t>卷　</a:t>
            </a:r>
            <a:endParaRPr lang="en-US" altLang="zh-CN" sz="2200" b="1" dirty="0">
              <a:latin typeface="+mn-ea"/>
              <a:ea typeface="+mn-ea"/>
            </a:endParaRPr>
          </a:p>
          <a:p>
            <a:pPr lvl="2">
              <a:lnSpc>
                <a:spcPct val="130000"/>
              </a:lnSpc>
              <a:defRPr/>
            </a:pPr>
            <a:r>
              <a:rPr lang="zh-CN" altLang="en-US" sz="2200" b="1" dirty="0">
                <a:solidFill>
                  <a:srgbClr val="FF0000"/>
                </a:solidFill>
                <a:latin typeface="+mn-ea"/>
                <a:ea typeface="+mn-ea"/>
              </a:rPr>
              <a:t>古义：表示多数，不是确指；今义：数词，十二。</a:t>
            </a:r>
          </a:p>
          <a:p>
            <a:pPr lvl="2" indent="-463550">
              <a:lnSpc>
                <a:spcPct val="130000"/>
              </a:lnSpc>
              <a:defRPr/>
            </a:pPr>
            <a:r>
              <a:rPr lang="en-US" altLang="zh-CN" sz="2200" b="1" dirty="0">
                <a:latin typeface="+mn-ea"/>
                <a:ea typeface="+mn-ea"/>
              </a:rPr>
              <a:t>2</a:t>
            </a:r>
            <a:r>
              <a:rPr lang="zh-CN" altLang="en-US" sz="2200" b="1" dirty="0">
                <a:latin typeface="+mn-ea"/>
                <a:ea typeface="+mn-ea"/>
              </a:rPr>
              <a:t>．从此替</a:t>
            </a:r>
            <a:r>
              <a:rPr lang="zh-CN" altLang="en-US" sz="2200" b="1" u="sng" dirty="0">
                <a:solidFill>
                  <a:srgbClr val="0C9337"/>
                </a:solidFill>
                <a:latin typeface="+mn-ea"/>
                <a:ea typeface="+mn-ea"/>
              </a:rPr>
              <a:t>爷</a:t>
            </a:r>
            <a:r>
              <a:rPr lang="zh-CN" altLang="en-US" sz="2200" b="1" dirty="0">
                <a:latin typeface="+mn-ea"/>
                <a:ea typeface="+mn-ea"/>
              </a:rPr>
              <a:t>征　</a:t>
            </a:r>
            <a:endParaRPr lang="en-US" altLang="zh-CN" sz="2200" b="1" dirty="0">
              <a:latin typeface="+mn-ea"/>
              <a:ea typeface="+mn-ea"/>
            </a:endParaRPr>
          </a:p>
          <a:p>
            <a:pPr lvl="2">
              <a:lnSpc>
                <a:spcPct val="130000"/>
              </a:lnSpc>
              <a:defRPr/>
            </a:pPr>
            <a:r>
              <a:rPr lang="zh-CN" altLang="en-US" sz="2200" b="1" dirty="0">
                <a:solidFill>
                  <a:srgbClr val="FF0000"/>
                </a:solidFill>
                <a:latin typeface="+mn-ea"/>
                <a:ea typeface="+mn-ea"/>
              </a:rPr>
              <a:t>古义：父亲；今义：爷爷。</a:t>
            </a:r>
          </a:p>
          <a:p>
            <a:pPr lvl="2" indent="-463550">
              <a:lnSpc>
                <a:spcPct val="130000"/>
              </a:lnSpc>
              <a:defRPr/>
            </a:pPr>
            <a:r>
              <a:rPr lang="en-US" altLang="zh-CN" sz="2200" b="1" dirty="0">
                <a:latin typeface="+mn-ea"/>
                <a:ea typeface="+mn-ea"/>
              </a:rPr>
              <a:t>3</a:t>
            </a:r>
            <a:r>
              <a:rPr lang="zh-CN" altLang="en-US" sz="2200" b="1" dirty="0">
                <a:latin typeface="+mn-ea"/>
                <a:ea typeface="+mn-ea"/>
              </a:rPr>
              <a:t>．出</a:t>
            </a:r>
            <a:r>
              <a:rPr lang="zh-CN" altLang="en-US" sz="2200" b="1" u="sng" dirty="0">
                <a:solidFill>
                  <a:srgbClr val="0C9337"/>
                </a:solidFill>
                <a:latin typeface="+mn-ea"/>
                <a:ea typeface="+mn-ea"/>
              </a:rPr>
              <a:t>郭</a:t>
            </a:r>
            <a:r>
              <a:rPr lang="zh-CN" altLang="en-US" sz="2200" b="1" dirty="0">
                <a:latin typeface="+mn-ea"/>
                <a:ea typeface="+mn-ea"/>
              </a:rPr>
              <a:t>相扶将　</a:t>
            </a:r>
            <a:endParaRPr lang="en-US" altLang="zh-CN" sz="2200" b="1" dirty="0">
              <a:latin typeface="+mn-ea"/>
              <a:ea typeface="+mn-ea"/>
            </a:endParaRPr>
          </a:p>
          <a:p>
            <a:pPr lvl="2">
              <a:lnSpc>
                <a:spcPct val="130000"/>
              </a:lnSpc>
              <a:defRPr/>
            </a:pPr>
            <a:r>
              <a:rPr lang="zh-CN" altLang="en-US" sz="2200" b="1" dirty="0">
                <a:solidFill>
                  <a:srgbClr val="FF0000"/>
                </a:solidFill>
                <a:latin typeface="+mn-ea"/>
                <a:ea typeface="+mn-ea"/>
              </a:rPr>
              <a:t>古义：外城；今义：姓氏。</a:t>
            </a:r>
          </a:p>
        </p:txBody>
      </p:sp>
      <p:grpSp>
        <p:nvGrpSpPr>
          <p:cNvPr id="11275" name="组 23"/>
          <p:cNvGrpSpPr>
            <a:grpSpLocks/>
          </p:cNvGrpSpPr>
          <p:nvPr/>
        </p:nvGrpSpPr>
        <p:grpSpPr bwMode="auto">
          <a:xfrm>
            <a:off x="2036763" y="1649413"/>
            <a:ext cx="2703512" cy="493712"/>
            <a:chOff x="4696148" y="1773637"/>
            <a:chExt cx="2705183" cy="494482"/>
          </a:xfrm>
        </p:grpSpPr>
        <p:sp>
          <p:nvSpPr>
            <p:cNvPr id="19" name="圆角矩形 18"/>
            <p:cNvSpPr/>
            <p:nvPr/>
          </p:nvSpPr>
          <p:spPr>
            <a:xfrm>
              <a:off x="5198108" y="1805437"/>
              <a:ext cx="2203223" cy="449963"/>
            </a:xfrm>
            <a:prstGeom prst="roundRect">
              <a:avLst>
                <a:gd name="adj" fmla="val 50000"/>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20" name="椭圆 19"/>
            <p:cNvSpPr/>
            <p:nvPr/>
          </p:nvSpPr>
          <p:spPr>
            <a:xfrm>
              <a:off x="4732683" y="1805437"/>
              <a:ext cx="462249" cy="462682"/>
            </a:xfrm>
            <a:prstGeom prst="ellipse">
              <a:avLst/>
            </a:prstGeom>
            <a:gradFill>
              <a:gsLst>
                <a:gs pos="0">
                  <a:srgbClr val="C3DD96"/>
                </a:gs>
                <a:gs pos="100000">
                  <a:schemeClr val="bg1"/>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1281" name="文本框 34"/>
            <p:cNvSpPr txBox="1">
              <a:spLocks noChangeArrowheads="1"/>
            </p:cNvSpPr>
            <p:nvPr/>
          </p:nvSpPr>
          <p:spPr bwMode="auto">
            <a:xfrm>
              <a:off x="4696148" y="1773637"/>
              <a:ext cx="26608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400" b="1" dirty="0">
                  <a:latin typeface="黑体" pitchFamily="49" charset="-122"/>
                  <a:ea typeface="黑体" pitchFamily="49" charset="-122"/>
                </a:rPr>
                <a:t>三</a:t>
              </a:r>
              <a:r>
                <a:rPr lang="en-US" altLang="zh-CN" sz="2400" b="1" dirty="0">
                  <a:latin typeface="黑体" pitchFamily="49" charset="-122"/>
                  <a:ea typeface="黑体" pitchFamily="49" charset="-122"/>
                </a:rPr>
                <a:t>  </a:t>
              </a:r>
              <a:r>
                <a:rPr lang="zh-CN" altLang="en-US" sz="2400" b="1" dirty="0">
                  <a:latin typeface="黑体" pitchFamily="49" charset="-122"/>
                  <a:ea typeface="黑体" pitchFamily="49" charset="-122"/>
                </a:rPr>
                <a:t>文言知识积累</a:t>
              </a:r>
            </a:p>
          </p:txBody>
        </p:sp>
      </p:grpSp>
      <p:cxnSp>
        <p:nvCxnSpPr>
          <p:cNvPr id="21"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1" name="矩形 1"/>
          <p:cNvSpPr>
            <a:spLocks noChangeArrowheads="1"/>
          </p:cNvSpPr>
          <p:nvPr/>
        </p:nvSpPr>
        <p:spPr bwMode="auto">
          <a:xfrm>
            <a:off x="2387600" y="1846264"/>
            <a:ext cx="6796088" cy="4357687"/>
          </a:xfrm>
          <a:prstGeom prst="rect">
            <a:avLst/>
          </a:prstGeom>
          <a:noFill/>
          <a:ln>
            <a:noFill/>
          </a:ln>
          <a:extLst/>
        </p:spPr>
        <p:txBody>
          <a:bodyPr>
            <a:spAutoFit/>
          </a:bodyPr>
          <a:lstStyle/>
          <a:p>
            <a:pPr lvl="2" indent="-463550">
              <a:lnSpc>
                <a:spcPct val="140000"/>
              </a:lnSpc>
              <a:defRPr/>
            </a:pPr>
            <a:r>
              <a:rPr lang="en-US" altLang="zh-CN" sz="2200" b="1" dirty="0">
                <a:solidFill>
                  <a:prstClr val="black"/>
                </a:solidFill>
                <a:latin typeface="宋体"/>
                <a:ea typeface="宋体"/>
              </a:rPr>
              <a:t>4</a:t>
            </a:r>
            <a:r>
              <a:rPr lang="zh-CN" altLang="en-US" sz="2200" b="1" dirty="0">
                <a:solidFill>
                  <a:prstClr val="black"/>
                </a:solidFill>
                <a:latin typeface="宋体"/>
                <a:ea typeface="宋体"/>
              </a:rPr>
              <a:t>．双兔傍地</a:t>
            </a:r>
            <a:r>
              <a:rPr lang="zh-CN" altLang="en-US" sz="2200" b="1" u="sng" dirty="0">
                <a:solidFill>
                  <a:srgbClr val="0C9337"/>
                </a:solidFill>
                <a:latin typeface="+mn-ea"/>
                <a:ea typeface="+mn-ea"/>
              </a:rPr>
              <a:t>走</a:t>
            </a:r>
            <a:r>
              <a:rPr lang="zh-CN" altLang="en-US" sz="2200" b="1" dirty="0">
                <a:solidFill>
                  <a:prstClr val="black"/>
                </a:solidFill>
                <a:latin typeface="宋体"/>
                <a:ea typeface="宋体"/>
              </a:rPr>
              <a:t>　</a:t>
            </a:r>
            <a:endParaRPr lang="en-US" altLang="zh-CN" sz="2200" b="1" dirty="0">
              <a:solidFill>
                <a:prstClr val="black"/>
              </a:solidFill>
              <a:latin typeface="宋体"/>
              <a:ea typeface="宋体"/>
            </a:endParaRPr>
          </a:p>
          <a:p>
            <a:pPr lvl="2">
              <a:lnSpc>
                <a:spcPct val="140000"/>
              </a:lnSpc>
              <a:defRPr/>
            </a:pPr>
            <a:r>
              <a:rPr lang="zh-CN" altLang="en-US" sz="2200" b="1" dirty="0">
                <a:solidFill>
                  <a:srgbClr val="FF0000"/>
                </a:solidFill>
                <a:latin typeface="宋体"/>
                <a:ea typeface="宋体"/>
              </a:rPr>
              <a:t>古义：跑；今义：人或鸟兽的脚交互向前移动。</a:t>
            </a:r>
          </a:p>
          <a:p>
            <a:pPr lvl="2" indent="-463550">
              <a:lnSpc>
                <a:spcPct val="140000"/>
              </a:lnSpc>
              <a:defRPr/>
            </a:pPr>
            <a:r>
              <a:rPr lang="en-US" altLang="zh-CN" sz="2200" b="1" dirty="0">
                <a:solidFill>
                  <a:prstClr val="black"/>
                </a:solidFill>
                <a:latin typeface="宋体"/>
                <a:ea typeface="宋体"/>
              </a:rPr>
              <a:t>5</a:t>
            </a:r>
            <a:r>
              <a:rPr lang="zh-CN" altLang="en-US" sz="2200" b="1" dirty="0">
                <a:solidFill>
                  <a:prstClr val="black"/>
                </a:solidFill>
                <a:latin typeface="宋体"/>
                <a:ea typeface="宋体"/>
              </a:rPr>
              <a:t>．赏赐百千</a:t>
            </a:r>
            <a:r>
              <a:rPr lang="zh-CN" altLang="en-US" sz="2200" b="1" u="sng" dirty="0">
                <a:solidFill>
                  <a:srgbClr val="0C9337"/>
                </a:solidFill>
                <a:latin typeface="+mn-ea"/>
                <a:ea typeface="+mn-ea"/>
              </a:rPr>
              <a:t>强</a:t>
            </a:r>
            <a:r>
              <a:rPr lang="zh-CN" altLang="en-US" sz="2200" b="1" dirty="0">
                <a:solidFill>
                  <a:prstClr val="black"/>
                </a:solidFill>
                <a:latin typeface="宋体"/>
                <a:ea typeface="宋体"/>
              </a:rPr>
              <a:t>　</a:t>
            </a:r>
            <a:endParaRPr lang="en-US" altLang="zh-CN" sz="2200" b="1" dirty="0">
              <a:solidFill>
                <a:prstClr val="black"/>
              </a:solidFill>
              <a:latin typeface="宋体"/>
              <a:ea typeface="宋体"/>
            </a:endParaRPr>
          </a:p>
          <a:p>
            <a:pPr lvl="2">
              <a:lnSpc>
                <a:spcPct val="140000"/>
              </a:lnSpc>
              <a:defRPr/>
            </a:pPr>
            <a:r>
              <a:rPr lang="zh-CN" altLang="en-US" sz="2200" b="1" dirty="0">
                <a:solidFill>
                  <a:srgbClr val="FF0000"/>
                </a:solidFill>
                <a:latin typeface="宋体"/>
                <a:ea typeface="宋体"/>
              </a:rPr>
              <a:t>古义：有余；今义：力量大。</a:t>
            </a:r>
            <a:endParaRPr lang="en-US" altLang="zh-CN" sz="2200" b="1" dirty="0">
              <a:solidFill>
                <a:srgbClr val="FF0000"/>
              </a:solidFill>
              <a:latin typeface="宋体"/>
              <a:ea typeface="宋体"/>
            </a:endParaRPr>
          </a:p>
          <a:p>
            <a:pPr>
              <a:lnSpc>
                <a:spcPct val="140000"/>
              </a:lnSpc>
              <a:defRPr/>
            </a:pPr>
            <a:r>
              <a:rPr lang="en-US" altLang="zh-CN" sz="2200" b="1" dirty="0">
                <a:solidFill>
                  <a:srgbClr val="FF0000"/>
                </a:solidFill>
                <a:latin typeface="+mn-ea"/>
              </a:rPr>
              <a:t>(</a:t>
            </a:r>
            <a:r>
              <a:rPr lang="zh-CN" altLang="en-US" sz="2200" b="1" dirty="0">
                <a:solidFill>
                  <a:srgbClr val="FF0000"/>
                </a:solidFill>
                <a:latin typeface="+mn-ea"/>
              </a:rPr>
              <a:t>三</a:t>
            </a:r>
            <a:r>
              <a:rPr lang="en-US" altLang="zh-CN" sz="2200" b="1" dirty="0">
                <a:solidFill>
                  <a:srgbClr val="FF0000"/>
                </a:solidFill>
                <a:latin typeface="+mn-ea"/>
              </a:rPr>
              <a:t>)</a:t>
            </a:r>
            <a:r>
              <a:rPr lang="zh-CN" altLang="en-US" sz="2200" b="1" dirty="0">
                <a:solidFill>
                  <a:srgbClr val="FF0000"/>
                </a:solidFill>
                <a:latin typeface="+mn-ea"/>
              </a:rPr>
              <a:t>一词多义</a:t>
            </a:r>
            <a:endParaRPr lang="en-US" altLang="zh-CN" sz="2200" b="1" dirty="0">
              <a:solidFill>
                <a:srgbClr val="FF0000"/>
              </a:solidFill>
              <a:latin typeface="+mn-ea"/>
            </a:endParaRPr>
          </a:p>
          <a:p>
            <a:pPr lvl="1">
              <a:lnSpc>
                <a:spcPct val="140000"/>
              </a:lnSpc>
              <a:defRPr/>
            </a:pPr>
            <a:r>
              <a:rPr lang="en-US" altLang="zh-CN" sz="2200" b="1" dirty="0">
                <a:solidFill>
                  <a:srgbClr val="FF0000"/>
                </a:solidFill>
                <a:latin typeface="+mn-ea"/>
              </a:rPr>
              <a:t>1.</a:t>
            </a:r>
            <a:r>
              <a:rPr lang="zh-CN" altLang="en-US" sz="2200" b="1" dirty="0">
                <a:solidFill>
                  <a:srgbClr val="FF0000"/>
                </a:solidFill>
                <a:latin typeface="+mn-ea"/>
              </a:rPr>
              <a:t>帖：</a:t>
            </a:r>
            <a:r>
              <a:rPr lang="zh-CN" altLang="en-US" sz="2200" b="1" dirty="0">
                <a:latin typeface="+mn-ea"/>
              </a:rPr>
              <a:t>昨夜见军</a:t>
            </a:r>
            <a:r>
              <a:rPr lang="zh-CN" altLang="en-US" sz="2200" b="1" u="sng" dirty="0">
                <a:solidFill>
                  <a:srgbClr val="0C9337"/>
                </a:solidFill>
                <a:latin typeface="+mn-ea"/>
              </a:rPr>
              <a:t>帖</a:t>
            </a:r>
            <a:r>
              <a:rPr lang="en-US" altLang="zh-CN" sz="2200" b="1" dirty="0">
                <a:solidFill>
                  <a:srgbClr val="FF0000"/>
                </a:solidFill>
                <a:latin typeface="+mn-ea"/>
              </a:rPr>
              <a:t>(</a:t>
            </a:r>
            <a:r>
              <a:rPr lang="zh-CN" altLang="en-US" sz="2200" b="1" dirty="0">
                <a:solidFill>
                  <a:srgbClr val="FF0000"/>
                </a:solidFill>
                <a:latin typeface="+mn-ea"/>
              </a:rPr>
              <a:t>文告</a:t>
            </a:r>
            <a:r>
              <a:rPr lang="en-US" altLang="zh-CN" sz="2200" b="1" dirty="0">
                <a:solidFill>
                  <a:srgbClr val="FF0000"/>
                </a:solidFill>
                <a:latin typeface="+mn-ea"/>
              </a:rPr>
              <a:t>)</a:t>
            </a:r>
          </a:p>
          <a:p>
            <a:pPr lvl="3">
              <a:lnSpc>
                <a:spcPct val="140000"/>
              </a:lnSpc>
              <a:defRPr/>
            </a:pPr>
            <a:r>
              <a:rPr lang="zh-CN" altLang="en-US" sz="2200" b="1" dirty="0">
                <a:latin typeface="+mn-ea"/>
              </a:rPr>
              <a:t>对镜</a:t>
            </a:r>
            <a:r>
              <a:rPr lang="zh-CN" altLang="en-US" sz="2200" b="1" u="sng" dirty="0">
                <a:solidFill>
                  <a:srgbClr val="0C9337"/>
                </a:solidFill>
                <a:latin typeface="+mn-ea"/>
              </a:rPr>
              <a:t>帖</a:t>
            </a:r>
            <a:r>
              <a:rPr lang="zh-CN" altLang="en-US" sz="2200" b="1" dirty="0">
                <a:latin typeface="+mn-ea"/>
              </a:rPr>
              <a:t>花黄</a:t>
            </a:r>
            <a:r>
              <a:rPr lang="en-US" altLang="zh-CN" sz="2200" b="1" dirty="0">
                <a:solidFill>
                  <a:srgbClr val="FF0000"/>
                </a:solidFill>
                <a:latin typeface="+mn-ea"/>
              </a:rPr>
              <a:t>(</a:t>
            </a:r>
            <a:r>
              <a:rPr lang="zh-CN" altLang="en-US" sz="2200" b="1" dirty="0">
                <a:solidFill>
                  <a:srgbClr val="FF0000"/>
                </a:solidFill>
                <a:latin typeface="+mn-ea"/>
              </a:rPr>
              <a:t>同“贴”，贴上</a:t>
            </a:r>
            <a:r>
              <a:rPr lang="en-US" altLang="zh-CN" sz="2200" b="1" dirty="0">
                <a:solidFill>
                  <a:srgbClr val="FF0000"/>
                </a:solidFill>
                <a:latin typeface="+mn-ea"/>
              </a:rPr>
              <a:t>)</a:t>
            </a:r>
          </a:p>
          <a:p>
            <a:pPr lvl="1">
              <a:lnSpc>
                <a:spcPct val="140000"/>
              </a:lnSpc>
              <a:defRPr/>
            </a:pPr>
            <a:r>
              <a:rPr lang="en-US" altLang="zh-CN" sz="2200" b="1" dirty="0">
                <a:solidFill>
                  <a:srgbClr val="FF0000"/>
                </a:solidFill>
                <a:latin typeface="+mn-ea"/>
              </a:rPr>
              <a:t>2.</a:t>
            </a:r>
            <a:r>
              <a:rPr lang="zh-CN" altLang="en-US" sz="2200" b="1" dirty="0">
                <a:solidFill>
                  <a:srgbClr val="FF0000"/>
                </a:solidFill>
                <a:latin typeface="+mn-ea"/>
              </a:rPr>
              <a:t>市：</a:t>
            </a:r>
            <a:r>
              <a:rPr lang="zh-CN" altLang="en-US" sz="2200" b="1" dirty="0">
                <a:latin typeface="+mn-ea"/>
              </a:rPr>
              <a:t>愿为</a:t>
            </a:r>
            <a:r>
              <a:rPr lang="zh-CN" altLang="en-US" sz="2200" b="1" u="sng" dirty="0">
                <a:solidFill>
                  <a:srgbClr val="0C9337"/>
                </a:solidFill>
                <a:latin typeface="+mn-ea"/>
              </a:rPr>
              <a:t>市</a:t>
            </a:r>
            <a:r>
              <a:rPr lang="zh-CN" altLang="en-US" sz="2200" b="1" dirty="0">
                <a:latin typeface="+mn-ea"/>
              </a:rPr>
              <a:t>鞍马</a:t>
            </a:r>
            <a:r>
              <a:rPr lang="en-US" altLang="zh-CN" sz="2200" b="1" dirty="0">
                <a:solidFill>
                  <a:srgbClr val="FF0000"/>
                </a:solidFill>
                <a:latin typeface="+mn-ea"/>
              </a:rPr>
              <a:t>(</a:t>
            </a:r>
            <a:r>
              <a:rPr lang="zh-CN" altLang="en-US" sz="2200" b="1" dirty="0">
                <a:solidFill>
                  <a:srgbClr val="FF0000"/>
                </a:solidFill>
                <a:latin typeface="+mn-ea"/>
              </a:rPr>
              <a:t>买</a:t>
            </a:r>
            <a:r>
              <a:rPr lang="en-US" altLang="zh-CN" sz="2200" b="1" dirty="0">
                <a:solidFill>
                  <a:srgbClr val="FF0000"/>
                </a:solidFill>
                <a:latin typeface="+mn-ea"/>
              </a:rPr>
              <a:t>)</a:t>
            </a:r>
          </a:p>
          <a:p>
            <a:pPr lvl="1" indent="893763">
              <a:lnSpc>
                <a:spcPct val="140000"/>
              </a:lnSpc>
              <a:defRPr/>
            </a:pPr>
            <a:r>
              <a:rPr lang="zh-CN" altLang="en-US" sz="2200" b="1" dirty="0">
                <a:latin typeface="+mn-ea"/>
              </a:rPr>
              <a:t>东</a:t>
            </a:r>
            <a:r>
              <a:rPr lang="zh-CN" altLang="en-US" sz="2200" b="1" u="sng" dirty="0">
                <a:solidFill>
                  <a:srgbClr val="0C9337"/>
                </a:solidFill>
                <a:latin typeface="+mn-ea"/>
              </a:rPr>
              <a:t>市</a:t>
            </a:r>
            <a:r>
              <a:rPr lang="zh-CN" altLang="en-US" sz="2200" b="1" dirty="0">
                <a:latin typeface="+mn-ea"/>
              </a:rPr>
              <a:t>买骏马</a:t>
            </a:r>
            <a:r>
              <a:rPr lang="en-US" altLang="zh-CN" sz="2200" b="1" dirty="0">
                <a:solidFill>
                  <a:srgbClr val="FF0000"/>
                </a:solidFill>
                <a:latin typeface="+mn-ea"/>
              </a:rPr>
              <a:t>(</a:t>
            </a:r>
            <a:r>
              <a:rPr lang="zh-CN" altLang="en-US" sz="2200" b="1" dirty="0">
                <a:solidFill>
                  <a:srgbClr val="FF0000"/>
                </a:solidFill>
                <a:latin typeface="+mn-ea"/>
              </a:rPr>
              <a:t>集市</a:t>
            </a:r>
            <a:r>
              <a:rPr lang="en-US" altLang="zh-CN" sz="2200" b="1" dirty="0">
                <a:solidFill>
                  <a:srgbClr val="FF0000"/>
                </a:solidFill>
                <a:latin typeface="+mn-ea"/>
              </a:rPr>
              <a:t>)</a:t>
            </a:r>
            <a:endParaRPr lang="zh-CN" altLang="zh-CN" sz="2200" b="1" dirty="0">
              <a:solidFill>
                <a:srgbClr val="FF0000"/>
              </a:solidFill>
              <a:latin typeface="宋体"/>
              <a:ea typeface="宋体"/>
            </a:endParaRPr>
          </a:p>
        </p:txBody>
      </p:sp>
      <p:cxnSp>
        <p:nvCxnSpPr>
          <p:cNvPr id="14"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1" name="矩形 1"/>
          <p:cNvSpPr>
            <a:spLocks noChangeArrowheads="1"/>
          </p:cNvSpPr>
          <p:nvPr/>
        </p:nvSpPr>
        <p:spPr bwMode="auto">
          <a:xfrm>
            <a:off x="2414589" y="1878014"/>
            <a:ext cx="7064375" cy="4357687"/>
          </a:xfrm>
          <a:prstGeom prst="rect">
            <a:avLst/>
          </a:prstGeom>
          <a:noFill/>
          <a:ln>
            <a:noFill/>
          </a:ln>
          <a:extLst/>
        </p:spPr>
        <p:txBody>
          <a:bodyPr>
            <a:spAutoFit/>
          </a:bodyPr>
          <a:lstStyle/>
          <a:p>
            <a:pPr lvl="1" indent="-184150">
              <a:lnSpc>
                <a:spcPct val="140000"/>
              </a:lnSpc>
              <a:defRPr/>
            </a:pPr>
            <a:r>
              <a:rPr lang="en-US" altLang="zh-CN" sz="2200" b="1" dirty="0">
                <a:solidFill>
                  <a:srgbClr val="FF0000"/>
                </a:solidFill>
                <a:latin typeface="宋体"/>
              </a:rPr>
              <a:t>3.</a:t>
            </a:r>
            <a:r>
              <a:rPr lang="zh-CN" altLang="en-US" sz="2200" b="1" dirty="0">
                <a:solidFill>
                  <a:srgbClr val="FF0000"/>
                </a:solidFill>
                <a:latin typeface="宋体"/>
              </a:rPr>
              <a:t>愿：</a:t>
            </a:r>
            <a:r>
              <a:rPr lang="zh-CN" altLang="en-US" sz="2200" b="1" u="sng" dirty="0">
                <a:solidFill>
                  <a:srgbClr val="0C9337"/>
                </a:solidFill>
                <a:latin typeface="宋体"/>
              </a:rPr>
              <a:t>愿</a:t>
            </a:r>
            <a:r>
              <a:rPr lang="zh-CN" altLang="en-US" sz="2200" b="1" dirty="0">
                <a:solidFill>
                  <a:prstClr val="black"/>
                </a:solidFill>
                <a:latin typeface="宋体"/>
              </a:rPr>
              <a:t>为市鞍马</a:t>
            </a:r>
            <a:r>
              <a:rPr lang="zh-CN" altLang="en-US" sz="2200" b="1" dirty="0">
                <a:solidFill>
                  <a:srgbClr val="FF0000"/>
                </a:solidFill>
                <a:latin typeface="宋体"/>
              </a:rPr>
              <a:t>（愿意）</a:t>
            </a:r>
          </a:p>
          <a:p>
            <a:pPr lvl="3" indent="-211138">
              <a:lnSpc>
                <a:spcPct val="140000"/>
              </a:lnSpc>
              <a:defRPr/>
            </a:pPr>
            <a:r>
              <a:rPr lang="zh-CN" altLang="en-US" sz="2200" b="1" u="sng" dirty="0">
                <a:solidFill>
                  <a:srgbClr val="0C9337"/>
                </a:solidFill>
                <a:latin typeface="宋体"/>
              </a:rPr>
              <a:t>愿</a:t>
            </a:r>
            <a:r>
              <a:rPr lang="zh-CN" altLang="en-US" sz="2200" b="1" dirty="0">
                <a:solidFill>
                  <a:prstClr val="black"/>
                </a:solidFill>
                <a:latin typeface="宋体"/>
              </a:rPr>
              <a:t>驰千里足</a:t>
            </a:r>
            <a:r>
              <a:rPr lang="zh-CN" altLang="en-US" sz="2200" b="1" dirty="0">
                <a:solidFill>
                  <a:srgbClr val="FF0000"/>
                </a:solidFill>
                <a:latin typeface="宋体"/>
              </a:rPr>
              <a:t>（希望）</a:t>
            </a:r>
          </a:p>
          <a:p>
            <a:pPr>
              <a:lnSpc>
                <a:spcPct val="140000"/>
              </a:lnSpc>
              <a:defRPr/>
            </a:pPr>
            <a:r>
              <a:rPr lang="en-US" altLang="zh-CN" sz="2200" b="1" dirty="0">
                <a:solidFill>
                  <a:srgbClr val="FF0000"/>
                </a:solidFill>
                <a:latin typeface="宋体"/>
              </a:rPr>
              <a:t>(</a:t>
            </a:r>
            <a:r>
              <a:rPr lang="zh-CN" altLang="en-US" sz="2200" b="1" dirty="0">
                <a:solidFill>
                  <a:srgbClr val="FF0000"/>
                </a:solidFill>
                <a:latin typeface="宋体"/>
              </a:rPr>
              <a:t>四</a:t>
            </a:r>
            <a:r>
              <a:rPr lang="en-US" altLang="zh-CN" sz="2200" b="1" dirty="0">
                <a:solidFill>
                  <a:srgbClr val="FF0000"/>
                </a:solidFill>
                <a:latin typeface="宋体"/>
              </a:rPr>
              <a:t>)</a:t>
            </a:r>
            <a:r>
              <a:rPr lang="zh-CN" altLang="en-US" sz="2200" b="1" dirty="0">
                <a:solidFill>
                  <a:srgbClr val="FF0000"/>
                </a:solidFill>
                <a:latin typeface="宋体"/>
              </a:rPr>
              <a:t>词类活用</a:t>
            </a:r>
            <a:endParaRPr lang="en-US" altLang="zh-CN" sz="2200" b="1" dirty="0">
              <a:solidFill>
                <a:srgbClr val="FF0000"/>
              </a:solidFill>
              <a:latin typeface="宋体"/>
            </a:endParaRPr>
          </a:p>
          <a:p>
            <a:pPr lvl="1" indent="-184150">
              <a:lnSpc>
                <a:spcPct val="140000"/>
              </a:lnSpc>
              <a:defRPr/>
            </a:pPr>
            <a:r>
              <a:rPr lang="en-US" altLang="zh-CN" sz="2200" b="1" dirty="0">
                <a:solidFill>
                  <a:prstClr val="black"/>
                </a:solidFill>
                <a:latin typeface="宋体"/>
              </a:rPr>
              <a:t>1.</a:t>
            </a:r>
            <a:r>
              <a:rPr lang="zh-CN" altLang="en-US" sz="2200" b="1" u="sng" dirty="0">
                <a:solidFill>
                  <a:srgbClr val="0C9337"/>
                </a:solidFill>
                <a:latin typeface="宋体"/>
              </a:rPr>
              <a:t>策</a:t>
            </a:r>
            <a:r>
              <a:rPr lang="zh-CN" altLang="en-US" sz="2200" b="1" dirty="0">
                <a:solidFill>
                  <a:prstClr val="black"/>
                </a:solidFill>
                <a:latin typeface="宋体"/>
              </a:rPr>
              <a:t>勋十二转  </a:t>
            </a:r>
            <a:r>
              <a:rPr lang="en-US" altLang="zh-CN" sz="2200" b="1" dirty="0">
                <a:solidFill>
                  <a:srgbClr val="FF0000"/>
                </a:solidFill>
                <a:latin typeface="宋体"/>
              </a:rPr>
              <a:t>(</a:t>
            </a:r>
            <a:r>
              <a:rPr lang="zh-CN" altLang="en-US" sz="2200" b="1" dirty="0">
                <a:solidFill>
                  <a:srgbClr val="FF0000"/>
                </a:solidFill>
                <a:latin typeface="宋体"/>
              </a:rPr>
              <a:t>名词用作动词，记录</a:t>
            </a:r>
            <a:r>
              <a:rPr lang="en-US" altLang="zh-CN" sz="2200" b="1" dirty="0">
                <a:solidFill>
                  <a:srgbClr val="FF0000"/>
                </a:solidFill>
                <a:latin typeface="宋体"/>
              </a:rPr>
              <a:t>)</a:t>
            </a:r>
          </a:p>
          <a:p>
            <a:pPr lvl="1" indent="-184150">
              <a:lnSpc>
                <a:spcPct val="140000"/>
              </a:lnSpc>
              <a:defRPr/>
            </a:pPr>
            <a:r>
              <a:rPr lang="en-US" altLang="zh-CN" sz="2200" b="1" dirty="0">
                <a:solidFill>
                  <a:prstClr val="black"/>
                </a:solidFill>
                <a:latin typeface="宋体"/>
              </a:rPr>
              <a:t>2.</a:t>
            </a:r>
            <a:r>
              <a:rPr lang="zh-CN" altLang="en-US" sz="2200" b="1" dirty="0">
                <a:solidFill>
                  <a:prstClr val="black"/>
                </a:solidFill>
                <a:latin typeface="宋体"/>
              </a:rPr>
              <a:t>愿为</a:t>
            </a:r>
            <a:r>
              <a:rPr lang="zh-CN" altLang="en-US" sz="2200" b="1" u="sng" dirty="0">
                <a:solidFill>
                  <a:srgbClr val="0C9337"/>
                </a:solidFill>
                <a:latin typeface="宋体"/>
              </a:rPr>
              <a:t>市</a:t>
            </a:r>
            <a:r>
              <a:rPr lang="zh-CN" altLang="en-US" sz="2200" b="1" dirty="0">
                <a:solidFill>
                  <a:prstClr val="black"/>
                </a:solidFill>
                <a:latin typeface="宋体"/>
              </a:rPr>
              <a:t>鞍马  </a:t>
            </a:r>
            <a:r>
              <a:rPr lang="en-US" altLang="zh-CN" sz="2200" b="1" dirty="0">
                <a:solidFill>
                  <a:srgbClr val="FF0000"/>
                </a:solidFill>
                <a:latin typeface="宋体"/>
              </a:rPr>
              <a:t>(</a:t>
            </a:r>
            <a:r>
              <a:rPr lang="zh-CN" altLang="en-US" sz="2200" b="1" dirty="0">
                <a:solidFill>
                  <a:srgbClr val="FF0000"/>
                </a:solidFill>
                <a:latin typeface="宋体"/>
              </a:rPr>
              <a:t>名词用作为动词，买</a:t>
            </a:r>
            <a:r>
              <a:rPr lang="en-US" altLang="zh-CN" sz="2200" b="1" dirty="0">
                <a:solidFill>
                  <a:srgbClr val="FF0000"/>
                </a:solidFill>
                <a:latin typeface="宋体"/>
              </a:rPr>
              <a:t>)</a:t>
            </a:r>
          </a:p>
          <a:p>
            <a:pPr marL="0" lvl="1">
              <a:lnSpc>
                <a:spcPct val="140000"/>
              </a:lnSpc>
              <a:defRPr/>
            </a:pPr>
            <a:r>
              <a:rPr lang="en-US" altLang="zh-CN" sz="2200" b="1" dirty="0">
                <a:solidFill>
                  <a:srgbClr val="FF0000"/>
                </a:solidFill>
                <a:latin typeface="+mn-ea"/>
              </a:rPr>
              <a:t>(</a:t>
            </a:r>
            <a:r>
              <a:rPr lang="zh-CN" altLang="en-US" sz="2200" b="1" dirty="0">
                <a:solidFill>
                  <a:srgbClr val="FF0000"/>
                </a:solidFill>
                <a:latin typeface="+mn-ea"/>
              </a:rPr>
              <a:t>五</a:t>
            </a:r>
            <a:r>
              <a:rPr lang="en-US" altLang="zh-CN" sz="2200" b="1" dirty="0">
                <a:solidFill>
                  <a:srgbClr val="FF0000"/>
                </a:solidFill>
                <a:latin typeface="+mn-ea"/>
              </a:rPr>
              <a:t>)</a:t>
            </a:r>
            <a:r>
              <a:rPr lang="zh-CN" altLang="en-US" sz="2200" b="1" dirty="0">
                <a:solidFill>
                  <a:srgbClr val="FF0000"/>
                </a:solidFill>
                <a:latin typeface="+mn-ea"/>
              </a:rPr>
              <a:t>文言句式</a:t>
            </a:r>
            <a:endParaRPr lang="en-US" altLang="zh-CN" sz="2200" b="1" dirty="0">
              <a:solidFill>
                <a:srgbClr val="FF0000"/>
              </a:solidFill>
              <a:latin typeface="+mn-ea"/>
            </a:endParaRPr>
          </a:p>
          <a:p>
            <a:pPr lvl="1" indent="-101600">
              <a:lnSpc>
                <a:spcPct val="140000"/>
              </a:lnSpc>
              <a:defRPr/>
            </a:pPr>
            <a:r>
              <a:rPr lang="zh-CN" altLang="en-US" sz="2200" b="1" dirty="0">
                <a:latin typeface="黑体" pitchFamily="49" charset="-122"/>
                <a:ea typeface="黑体" pitchFamily="49" charset="-122"/>
              </a:rPr>
              <a:t>省略句</a:t>
            </a:r>
          </a:p>
          <a:p>
            <a:pPr lvl="1" indent="168275">
              <a:lnSpc>
                <a:spcPct val="140000"/>
              </a:lnSpc>
              <a:defRPr/>
            </a:pPr>
            <a:r>
              <a:rPr lang="zh-CN" altLang="en-US" sz="2200" b="1" dirty="0">
                <a:latin typeface="+mn-ea"/>
              </a:rPr>
              <a:t>愿为市鞍马</a:t>
            </a:r>
            <a:endParaRPr lang="en-US" altLang="zh-CN" sz="2200" b="1" dirty="0">
              <a:latin typeface="+mn-ea"/>
            </a:endParaRPr>
          </a:p>
          <a:p>
            <a:pPr lvl="1" indent="169863">
              <a:lnSpc>
                <a:spcPct val="140000"/>
              </a:lnSpc>
              <a:defRPr/>
            </a:pPr>
            <a:r>
              <a:rPr lang="zh-CN" altLang="en-US" sz="2200" b="1" dirty="0">
                <a:solidFill>
                  <a:srgbClr val="0000FF"/>
                </a:solidFill>
                <a:latin typeface="+mn-ea"/>
              </a:rPr>
              <a:t>点拨：</a:t>
            </a:r>
            <a:r>
              <a:rPr lang="en-US" altLang="zh-CN" sz="2200" b="1" dirty="0">
                <a:solidFill>
                  <a:srgbClr val="FF0000"/>
                </a:solidFill>
                <a:latin typeface="+mn-ea"/>
              </a:rPr>
              <a:t>“</a:t>
            </a:r>
            <a:r>
              <a:rPr lang="zh-CN" altLang="en-US" sz="2200" b="1" dirty="0">
                <a:solidFill>
                  <a:srgbClr val="FF0000"/>
                </a:solidFill>
                <a:latin typeface="+mn-ea"/>
              </a:rPr>
              <a:t>为”后省略“之”，指代父从军这件事。</a:t>
            </a:r>
            <a:endParaRPr lang="zh-CN" altLang="zh-CN" sz="2200" b="1" dirty="0">
              <a:solidFill>
                <a:srgbClr val="FF0000"/>
              </a:solidFill>
              <a:latin typeface="宋体"/>
              <a:ea typeface="宋体"/>
            </a:endParaRPr>
          </a:p>
        </p:txBody>
      </p:sp>
      <p:cxnSp>
        <p:nvCxnSpPr>
          <p:cNvPr id="14"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1"/>
          <p:cNvSpPr>
            <a:spLocks noChangeArrowheads="1"/>
          </p:cNvSpPr>
          <p:nvPr/>
        </p:nvSpPr>
        <p:spPr bwMode="auto">
          <a:xfrm>
            <a:off x="2495551" y="1827213"/>
            <a:ext cx="7064375" cy="4494212"/>
          </a:xfrm>
          <a:prstGeom prst="rect">
            <a:avLst/>
          </a:prstGeom>
          <a:noFill/>
          <a:ln>
            <a:noFill/>
          </a:ln>
          <a:extLst/>
        </p:spPr>
        <p:txBody>
          <a:bodyPr>
            <a:spAutoFit/>
          </a:bodyPr>
          <a:lstStyle/>
          <a:p>
            <a:pPr lvl="1" indent="-279400">
              <a:lnSpc>
                <a:spcPct val="130000"/>
              </a:lnSpc>
              <a:defRPr/>
            </a:pPr>
            <a:r>
              <a:rPr lang="zh-CN" altLang="en-US" sz="2200" b="1" dirty="0">
                <a:latin typeface="黑体" pitchFamily="49" charset="-122"/>
                <a:ea typeface="黑体" pitchFamily="49" charset="-122"/>
              </a:rPr>
              <a:t>倒装句</a:t>
            </a:r>
          </a:p>
          <a:p>
            <a:pPr lvl="1" indent="-15875">
              <a:lnSpc>
                <a:spcPct val="130000"/>
              </a:lnSpc>
              <a:defRPr/>
            </a:pPr>
            <a:r>
              <a:rPr lang="zh-CN" altLang="en-US" sz="2200" b="1" dirty="0">
                <a:latin typeface="+mn-ea"/>
                <a:ea typeface="+mn-ea"/>
              </a:rPr>
              <a:t>问女何所思</a:t>
            </a:r>
          </a:p>
          <a:p>
            <a:pPr lvl="1">
              <a:lnSpc>
                <a:spcPct val="130000"/>
              </a:lnSpc>
              <a:defRPr/>
            </a:pPr>
            <a:r>
              <a:rPr lang="zh-CN" altLang="en-US" sz="2200" b="1" dirty="0">
                <a:solidFill>
                  <a:srgbClr val="0000FF"/>
                </a:solidFill>
                <a:latin typeface="+mn-ea"/>
              </a:rPr>
              <a:t>点拨：</a:t>
            </a:r>
            <a:r>
              <a:rPr lang="zh-CN" altLang="en-US" sz="2200" b="1" dirty="0">
                <a:solidFill>
                  <a:srgbClr val="FF0000"/>
                </a:solidFill>
                <a:latin typeface="+mn-ea"/>
                <a:ea typeface="+mn-ea"/>
              </a:rPr>
              <a:t>宾语前置句，应为“问女所思何”。</a:t>
            </a:r>
            <a:endParaRPr lang="en-US" altLang="zh-CN" sz="2200" b="1" dirty="0">
              <a:solidFill>
                <a:srgbClr val="FF0000"/>
              </a:solidFill>
              <a:latin typeface="+mn-ea"/>
              <a:ea typeface="+mn-ea"/>
            </a:endParaRPr>
          </a:p>
          <a:p>
            <a:pPr marL="0" lvl="1">
              <a:lnSpc>
                <a:spcPct val="130000"/>
              </a:lnSpc>
              <a:defRPr/>
            </a:pPr>
            <a:r>
              <a:rPr lang="en-US" altLang="zh-CN" sz="2200" b="1" dirty="0">
                <a:solidFill>
                  <a:srgbClr val="FF0000"/>
                </a:solidFill>
                <a:latin typeface="宋体"/>
                <a:ea typeface="宋体"/>
              </a:rPr>
              <a:t>(</a:t>
            </a:r>
            <a:r>
              <a:rPr lang="zh-CN" altLang="en-US" sz="2200" b="1" dirty="0">
                <a:solidFill>
                  <a:srgbClr val="FF0000"/>
                </a:solidFill>
                <a:latin typeface="宋体"/>
                <a:ea typeface="宋体"/>
              </a:rPr>
              <a:t>六</a:t>
            </a:r>
            <a:r>
              <a:rPr lang="en-US" altLang="zh-CN" sz="2200" b="1" dirty="0">
                <a:solidFill>
                  <a:srgbClr val="FF0000"/>
                </a:solidFill>
                <a:latin typeface="宋体"/>
                <a:ea typeface="宋体"/>
              </a:rPr>
              <a:t>)</a:t>
            </a:r>
            <a:r>
              <a:rPr lang="zh-CN" altLang="en-US" sz="2200" b="1" dirty="0">
                <a:solidFill>
                  <a:srgbClr val="FF0000"/>
                </a:solidFill>
                <a:latin typeface="宋体"/>
                <a:ea typeface="宋体"/>
              </a:rPr>
              <a:t>成语积累</a:t>
            </a:r>
          </a:p>
          <a:p>
            <a:pPr marL="457200" lvl="2" indent="-279400">
              <a:lnSpc>
                <a:spcPct val="130000"/>
              </a:lnSpc>
              <a:defRPr/>
            </a:pPr>
            <a:r>
              <a:rPr lang="en-US" altLang="zh-CN" sz="2200" b="1" dirty="0">
                <a:solidFill>
                  <a:srgbClr val="FF0000"/>
                </a:solidFill>
                <a:latin typeface="宋体"/>
                <a:ea typeface="宋体"/>
              </a:rPr>
              <a:t>1.</a:t>
            </a:r>
            <a:r>
              <a:rPr lang="zh-CN" altLang="en-US" sz="2200" b="1" dirty="0">
                <a:solidFill>
                  <a:srgbClr val="FF0000"/>
                </a:solidFill>
                <a:latin typeface="宋体"/>
                <a:ea typeface="宋体"/>
              </a:rPr>
              <a:t>磨刀霍霍：</a:t>
            </a:r>
            <a:r>
              <a:rPr lang="zh-CN" altLang="en-US" sz="2200" b="1" dirty="0">
                <a:latin typeface="宋体"/>
                <a:ea typeface="宋体"/>
              </a:rPr>
              <a:t>本形容磨刀声响亮。后常用来形容准备动手杀人或发动战争。　例句：该国当局已经磨刀霍霍，很多居民担心他们可能采取报复行动。</a:t>
            </a:r>
          </a:p>
          <a:p>
            <a:pPr marL="457200" lvl="2" indent="-279400">
              <a:lnSpc>
                <a:spcPct val="130000"/>
              </a:lnSpc>
              <a:defRPr/>
            </a:pPr>
            <a:r>
              <a:rPr lang="en-US" altLang="zh-CN" sz="2200" b="1" dirty="0">
                <a:solidFill>
                  <a:srgbClr val="FF0000"/>
                </a:solidFill>
                <a:latin typeface="宋体"/>
                <a:ea typeface="宋体"/>
              </a:rPr>
              <a:t>2.</a:t>
            </a:r>
            <a:r>
              <a:rPr lang="zh-CN" altLang="en-US" sz="2200" b="1" dirty="0">
                <a:solidFill>
                  <a:srgbClr val="FF0000"/>
                </a:solidFill>
                <a:latin typeface="宋体"/>
                <a:ea typeface="宋体"/>
              </a:rPr>
              <a:t>扑朔迷离：</a:t>
            </a:r>
            <a:r>
              <a:rPr lang="zh-CN" altLang="en-US" sz="2200" b="1" dirty="0">
                <a:latin typeface="宋体"/>
                <a:ea typeface="宋体"/>
              </a:rPr>
              <a:t>形容事物错综复杂，难于辨别。</a:t>
            </a:r>
          </a:p>
          <a:p>
            <a:pPr marL="457200" lvl="2">
              <a:lnSpc>
                <a:spcPct val="130000"/>
              </a:lnSpc>
              <a:defRPr/>
            </a:pPr>
            <a:r>
              <a:rPr lang="zh-CN" altLang="en-US" sz="2200" b="1" dirty="0">
                <a:latin typeface="宋体"/>
                <a:ea typeface="宋体"/>
              </a:rPr>
              <a:t>例句：这一切似乎相当合理，又饱含希望，然而，今年的变化却更加扑朔迷离。</a:t>
            </a:r>
            <a:endParaRPr lang="zh-CN" altLang="en-US" sz="2200" b="1" dirty="0">
              <a:latin typeface="+mn-ea"/>
              <a:ea typeface="+mn-ea"/>
            </a:endParaRPr>
          </a:p>
        </p:txBody>
      </p:sp>
      <p:cxnSp>
        <p:nvCxnSpPr>
          <p:cNvPr id="14"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22" name="矩形 1"/>
          <p:cNvSpPr>
            <a:spLocks noChangeArrowheads="1"/>
          </p:cNvSpPr>
          <p:nvPr/>
        </p:nvSpPr>
        <p:spPr bwMode="auto">
          <a:xfrm>
            <a:off x="2509839" y="1963738"/>
            <a:ext cx="7064375" cy="3884612"/>
          </a:xfrm>
          <a:prstGeom prst="rect">
            <a:avLst/>
          </a:prstGeom>
          <a:noFill/>
          <a:ln>
            <a:noFill/>
          </a:ln>
          <a:extLst/>
        </p:spPr>
        <p:txBody>
          <a:bodyPr>
            <a:spAutoFit/>
          </a:bodyPr>
          <a:lstStyle/>
          <a:p>
            <a:pPr marL="0" lvl="1">
              <a:lnSpc>
                <a:spcPct val="140000"/>
              </a:lnSpc>
              <a:defRPr/>
            </a:pPr>
            <a:r>
              <a:rPr lang="en-US" altLang="zh-CN" sz="2200" b="1" dirty="0">
                <a:solidFill>
                  <a:srgbClr val="FF0000"/>
                </a:solidFill>
                <a:latin typeface="+mn-ea"/>
              </a:rPr>
              <a:t>(</a:t>
            </a:r>
            <a:r>
              <a:rPr lang="zh-CN" altLang="en-US" sz="2200" b="1" dirty="0">
                <a:solidFill>
                  <a:srgbClr val="FF0000"/>
                </a:solidFill>
                <a:latin typeface="+mn-ea"/>
              </a:rPr>
              <a:t>七</a:t>
            </a:r>
            <a:r>
              <a:rPr lang="en-US" altLang="zh-CN" sz="2200" b="1" dirty="0">
                <a:solidFill>
                  <a:srgbClr val="FF0000"/>
                </a:solidFill>
                <a:latin typeface="+mn-ea"/>
              </a:rPr>
              <a:t>)</a:t>
            </a:r>
            <a:r>
              <a:rPr lang="zh-CN" altLang="en-US" sz="2200" b="1" dirty="0">
                <a:solidFill>
                  <a:srgbClr val="FF0000"/>
                </a:solidFill>
                <a:latin typeface="+mn-ea"/>
              </a:rPr>
              <a:t>名句积累</a:t>
            </a:r>
          </a:p>
          <a:p>
            <a:pPr marL="627063" lvl="2" indent="-271463">
              <a:lnSpc>
                <a:spcPct val="140000"/>
              </a:lnSpc>
              <a:defRPr/>
            </a:pPr>
            <a:r>
              <a:rPr lang="en-US" altLang="zh-CN" sz="2200" b="1" dirty="0">
                <a:latin typeface="+mn-ea"/>
              </a:rPr>
              <a:t>1.</a:t>
            </a:r>
            <a:r>
              <a:rPr lang="zh-CN" altLang="en-US" sz="2200" b="1" dirty="0">
                <a:latin typeface="+mn-ea"/>
              </a:rPr>
              <a:t>东市买骏马，西市买鞍鞯，南市买辔头，北市买长鞭。</a:t>
            </a:r>
          </a:p>
          <a:p>
            <a:pPr marL="627063" lvl="2" indent="-271463">
              <a:lnSpc>
                <a:spcPct val="140000"/>
              </a:lnSpc>
              <a:defRPr/>
            </a:pPr>
            <a:r>
              <a:rPr lang="en-US" altLang="zh-CN" sz="2200" b="1" dirty="0">
                <a:latin typeface="+mn-ea"/>
              </a:rPr>
              <a:t>2.</a:t>
            </a:r>
            <a:r>
              <a:rPr lang="zh-CN" altLang="en-US" sz="2200" b="1" dirty="0">
                <a:latin typeface="+mn-ea"/>
              </a:rPr>
              <a:t>万里赴戎机，关山度若飞。</a:t>
            </a:r>
          </a:p>
          <a:p>
            <a:pPr marL="627063" lvl="2" indent="-271463">
              <a:lnSpc>
                <a:spcPct val="140000"/>
              </a:lnSpc>
              <a:defRPr/>
            </a:pPr>
            <a:r>
              <a:rPr lang="en-US" altLang="zh-CN" sz="2200" b="1" dirty="0">
                <a:latin typeface="+mn-ea"/>
              </a:rPr>
              <a:t>3.</a:t>
            </a:r>
            <a:r>
              <a:rPr lang="zh-CN" altLang="en-US" sz="2200" b="1" dirty="0">
                <a:latin typeface="+mn-ea"/>
              </a:rPr>
              <a:t>朔气传金柝，寒光照铁衣。</a:t>
            </a:r>
          </a:p>
          <a:p>
            <a:pPr marL="627063" lvl="2" indent="-271463">
              <a:lnSpc>
                <a:spcPct val="140000"/>
              </a:lnSpc>
              <a:defRPr/>
            </a:pPr>
            <a:r>
              <a:rPr lang="en-US" altLang="zh-CN" sz="2200" b="1" dirty="0">
                <a:latin typeface="+mn-ea"/>
              </a:rPr>
              <a:t>4.</a:t>
            </a:r>
            <a:r>
              <a:rPr lang="zh-CN" altLang="en-US" sz="2200" b="1" dirty="0">
                <a:latin typeface="+mn-ea"/>
              </a:rPr>
              <a:t>将军百战死，壮士十年归。</a:t>
            </a:r>
          </a:p>
          <a:p>
            <a:pPr marL="627063" lvl="2" indent="-271463">
              <a:lnSpc>
                <a:spcPct val="140000"/>
              </a:lnSpc>
              <a:defRPr/>
            </a:pPr>
            <a:r>
              <a:rPr lang="en-US" altLang="zh-CN" sz="2200" b="1" dirty="0">
                <a:latin typeface="+mn-ea"/>
              </a:rPr>
              <a:t>5.</a:t>
            </a:r>
            <a:r>
              <a:rPr lang="zh-CN" altLang="en-US" sz="2200" b="1" dirty="0">
                <a:latin typeface="+mn-ea"/>
              </a:rPr>
              <a:t>雄兔脚扑朔，雌兔眼迷离；双兔傍地走，安能辨我是雄雌？</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2790825" y="4060825"/>
            <a:ext cx="6853238" cy="2001838"/>
          </a:xfrm>
          <a:prstGeom prst="rect">
            <a:avLst/>
          </a:prstGeom>
          <a:solidFill>
            <a:srgbClr val="26E606">
              <a:alpha val="15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en-US"/>
          </a:p>
        </p:txBody>
      </p:sp>
      <p:pic>
        <p:nvPicPr>
          <p:cNvPr id="16391" name="图片 2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6393"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6394" name="Rectangle 4"/>
          <p:cNvSpPr>
            <a:spLocks noChangeArrowheads="1"/>
          </p:cNvSpPr>
          <p:nvPr/>
        </p:nvSpPr>
        <p:spPr bwMode="auto">
          <a:xfrm>
            <a:off x="2606676" y="1597425"/>
            <a:ext cx="6905625"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spcBef>
                <a:spcPct val="50000"/>
              </a:spcBef>
              <a:buClr>
                <a:schemeClr val="folHlink"/>
              </a:buClr>
              <a:buSzPct val="60000"/>
            </a:pPr>
            <a:r>
              <a:rPr lang="en-US" altLang="zh-CN" sz="2400" b="1">
                <a:latin typeface="黑体" pitchFamily="49" charset="-122"/>
                <a:ea typeface="黑体" pitchFamily="49" charset="-122"/>
              </a:rPr>
              <a:t>    </a:t>
            </a:r>
            <a:r>
              <a:rPr lang="zh-CN" altLang="en-US" sz="2400" b="1">
                <a:latin typeface="黑体" pitchFamily="49" charset="-122"/>
                <a:ea typeface="黑体" pitchFamily="49" charset="-122"/>
              </a:rPr>
              <a:t>请同学们听读课文，并在课本上及时做好旁批和圈点。体会作者感情，感受文章自然的风格。</a:t>
            </a:r>
            <a:r>
              <a:rPr lang="zh-CN" altLang="en-US" sz="2400" b="1" u="sng">
                <a:solidFill>
                  <a:srgbClr val="0000FF"/>
                </a:solidFill>
                <a:latin typeface="黑体" pitchFamily="49" charset="-122"/>
                <a:ea typeface="黑体" pitchFamily="49" charset="-122"/>
                <a:hlinkClick r:id="rId6" action="ppaction://hlinkfile"/>
              </a:rPr>
              <a:t>《木兰诗》课文朗读</a:t>
            </a:r>
            <a:r>
              <a:rPr lang="zh-CN" altLang="en-US" sz="2400" b="1">
                <a:solidFill>
                  <a:srgbClr val="0000FF"/>
                </a:solidFill>
                <a:latin typeface="黑体" pitchFamily="49" charset="-122"/>
                <a:ea typeface="黑体" pitchFamily="49" charset="-122"/>
                <a:hlinkClick r:id="rId6" action="ppaction://hlinkfile"/>
              </a:rPr>
              <a:t>。</a:t>
            </a:r>
            <a:endParaRPr lang="zh-CN" altLang="en-US" sz="2400" b="1">
              <a:solidFill>
                <a:srgbClr val="0000FF"/>
              </a:solidFill>
              <a:latin typeface="黑体" pitchFamily="49" charset="-122"/>
              <a:ea typeface="黑体" pitchFamily="49" charset="-122"/>
            </a:endParaRPr>
          </a:p>
        </p:txBody>
      </p:sp>
      <p:grpSp>
        <p:nvGrpSpPr>
          <p:cNvPr id="16395" name="组 1"/>
          <p:cNvGrpSpPr>
            <a:grpSpLocks/>
          </p:cNvGrpSpPr>
          <p:nvPr/>
        </p:nvGrpSpPr>
        <p:grpSpPr bwMode="auto">
          <a:xfrm>
            <a:off x="2201863" y="3270250"/>
            <a:ext cx="2647950" cy="668338"/>
            <a:chOff x="5481428" y="3706338"/>
            <a:chExt cx="2646572" cy="668337"/>
          </a:xfrm>
        </p:grpSpPr>
        <p:sp>
          <p:nvSpPr>
            <p:cNvPr id="30" name="圆角矩形 29"/>
            <p:cNvSpPr/>
            <p:nvPr/>
          </p:nvSpPr>
          <p:spPr>
            <a:xfrm>
              <a:off x="6317605" y="3841276"/>
              <a:ext cx="1810395" cy="449261"/>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16401" name="文本框 30"/>
            <p:cNvSpPr txBox="1">
              <a:spLocks noChangeArrowheads="1"/>
            </p:cNvSpPr>
            <p:nvPr/>
          </p:nvSpPr>
          <p:spPr bwMode="auto">
            <a:xfrm>
              <a:off x="6565743" y="3829427"/>
              <a:ext cx="1550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a:latin typeface="黑体" pitchFamily="49" charset="-122"/>
                  <a:ea typeface="黑体" pitchFamily="49" charset="-122"/>
                </a:rPr>
                <a:t>圈点要求</a:t>
              </a:r>
            </a:p>
          </p:txBody>
        </p:sp>
        <p:pic>
          <p:nvPicPr>
            <p:cNvPr id="16402" name="图片 9" descr="book.gif"/>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81428" y="3706338"/>
              <a:ext cx="108743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96" name="Rectangle 17"/>
          <p:cNvSpPr>
            <a:spLocks noChangeArrowheads="1"/>
          </p:cNvSpPr>
          <p:nvPr/>
        </p:nvSpPr>
        <p:spPr bwMode="auto">
          <a:xfrm>
            <a:off x="3038475" y="3972766"/>
            <a:ext cx="6683240"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lnSpc>
                <a:spcPct val="130000"/>
              </a:lnSpc>
            </a:pPr>
            <a:r>
              <a:rPr lang="en-US" altLang="zh-CN" sz="2400" b="1">
                <a:latin typeface="楷体" pitchFamily="49" charset="-122"/>
                <a:ea typeface="楷体" pitchFamily="49" charset="-122"/>
                <a:cs typeface="Times New Roman" pitchFamily="18" charset="0"/>
              </a:rPr>
              <a:t>1.</a:t>
            </a:r>
            <a:r>
              <a:rPr lang="zh-CN" altLang="en-US" sz="2400" b="1">
                <a:latin typeface="楷体" pitchFamily="49" charset="-122"/>
                <a:ea typeface="楷体" pitchFamily="49" charset="-122"/>
                <a:cs typeface="Times New Roman" pitchFamily="18" charset="0"/>
              </a:rPr>
              <a:t>划分文章部分、层次分别用</a:t>
            </a:r>
            <a:r>
              <a:rPr lang="zh-CN" altLang="en-US" sz="2400" b="1">
                <a:solidFill>
                  <a:srgbClr val="FF0000"/>
                </a:solidFill>
                <a:latin typeface="楷体" pitchFamily="49" charset="-122"/>
                <a:ea typeface="楷体" pitchFamily="49" charset="-122"/>
                <a:cs typeface="Times New Roman" pitchFamily="18" charset="0"/>
              </a:rPr>
              <a:t>双竖线、单竖线</a:t>
            </a:r>
            <a:r>
              <a:rPr lang="zh-CN" altLang="en-US" sz="2400" b="1">
                <a:latin typeface="楷体" pitchFamily="49" charset="-122"/>
                <a:ea typeface="楷体" pitchFamily="49" charset="-122"/>
                <a:cs typeface="Times New Roman" pitchFamily="18" charset="0"/>
              </a:rPr>
              <a:t>。</a:t>
            </a:r>
            <a:endParaRPr lang="zh-CN" altLang="en-US" sz="2400">
              <a:latin typeface="楷体" pitchFamily="49" charset="-122"/>
              <a:ea typeface="楷体" pitchFamily="49" charset="-122"/>
              <a:cs typeface="Times New Roman" pitchFamily="18" charset="0"/>
            </a:endParaRPr>
          </a:p>
          <a:p>
            <a:pPr eaLnBrk="0" hangingPunct="0">
              <a:lnSpc>
                <a:spcPct val="130000"/>
              </a:lnSpc>
            </a:pPr>
            <a:r>
              <a:rPr lang="en-US" altLang="zh-CN" sz="2400" b="1">
                <a:latin typeface="楷体" pitchFamily="49" charset="-122"/>
                <a:ea typeface="楷体" pitchFamily="49" charset="-122"/>
                <a:cs typeface="Times New Roman" pitchFamily="18" charset="0"/>
              </a:rPr>
              <a:t>2.</a:t>
            </a:r>
            <a:r>
              <a:rPr lang="zh-CN" altLang="en-US" sz="2400" b="1">
                <a:latin typeface="楷体" pitchFamily="49" charset="-122"/>
                <a:ea typeface="楷体" pitchFamily="49" charset="-122"/>
                <a:cs typeface="Times New Roman" pitchFamily="18" charset="0"/>
              </a:rPr>
              <a:t>认为用得好的词语用</a:t>
            </a:r>
            <a:r>
              <a:rPr lang="zh-CN" altLang="en-US" sz="2400" b="1">
                <a:solidFill>
                  <a:srgbClr val="FF0000"/>
                </a:solidFill>
                <a:latin typeface="楷体" pitchFamily="49" charset="-122"/>
                <a:ea typeface="楷体" pitchFamily="49" charset="-122"/>
                <a:cs typeface="Times New Roman" pitchFamily="18" charset="0"/>
              </a:rPr>
              <a:t>方框</a:t>
            </a:r>
            <a:r>
              <a:rPr lang="zh-CN" altLang="en-US" sz="2400" b="1">
                <a:latin typeface="楷体" pitchFamily="49" charset="-122"/>
                <a:ea typeface="楷体" pitchFamily="49" charset="-122"/>
                <a:cs typeface="Times New Roman" pitchFamily="18" charset="0"/>
              </a:rPr>
              <a:t>。</a:t>
            </a:r>
            <a:endParaRPr lang="zh-CN" altLang="en-US" sz="2400">
              <a:latin typeface="楷体" pitchFamily="49" charset="-122"/>
              <a:ea typeface="楷体" pitchFamily="49" charset="-122"/>
              <a:cs typeface="Times New Roman" pitchFamily="18" charset="0"/>
            </a:endParaRPr>
          </a:p>
          <a:p>
            <a:pPr eaLnBrk="0" hangingPunct="0">
              <a:lnSpc>
                <a:spcPct val="130000"/>
              </a:lnSpc>
            </a:pPr>
            <a:r>
              <a:rPr lang="en-US" altLang="zh-CN" sz="2400" b="1">
                <a:latin typeface="楷体" pitchFamily="49" charset="-122"/>
                <a:ea typeface="楷体" pitchFamily="49" charset="-122"/>
                <a:cs typeface="Times New Roman" pitchFamily="18" charset="0"/>
              </a:rPr>
              <a:t>3.</a:t>
            </a:r>
            <a:r>
              <a:rPr lang="zh-CN" altLang="en-US" sz="2400" b="1">
                <a:latin typeface="楷体" pitchFamily="49" charset="-122"/>
                <a:ea typeface="楷体" pitchFamily="49" charset="-122"/>
                <a:cs typeface="Times New Roman" pitchFamily="18" charset="0"/>
              </a:rPr>
              <a:t>关键语句（或写得好的语句）用</a:t>
            </a:r>
            <a:r>
              <a:rPr lang="zh-CN" altLang="en-US" sz="2400" b="1">
                <a:solidFill>
                  <a:srgbClr val="FF0000"/>
                </a:solidFill>
                <a:latin typeface="楷体" pitchFamily="49" charset="-122"/>
                <a:ea typeface="楷体" pitchFamily="49" charset="-122"/>
                <a:cs typeface="Times New Roman" pitchFamily="18" charset="0"/>
              </a:rPr>
              <a:t>波浪线</a:t>
            </a:r>
            <a:r>
              <a:rPr lang="zh-CN" altLang="en-US" sz="2400" b="1">
                <a:latin typeface="楷体" pitchFamily="49" charset="-122"/>
                <a:ea typeface="楷体" pitchFamily="49" charset="-122"/>
                <a:cs typeface="Times New Roman" pitchFamily="18" charset="0"/>
              </a:rPr>
              <a:t>。</a:t>
            </a:r>
            <a:endParaRPr lang="zh-CN" altLang="en-US" sz="2400">
              <a:latin typeface="楷体" pitchFamily="49" charset="-122"/>
              <a:ea typeface="楷体" pitchFamily="49" charset="-122"/>
              <a:cs typeface="Times New Roman" pitchFamily="18" charset="0"/>
            </a:endParaRPr>
          </a:p>
          <a:p>
            <a:pPr eaLnBrk="0" hangingPunct="0">
              <a:lnSpc>
                <a:spcPct val="130000"/>
              </a:lnSpc>
            </a:pPr>
            <a:r>
              <a:rPr lang="en-US" altLang="zh-CN" sz="2400" b="1">
                <a:latin typeface="楷体" pitchFamily="49" charset="-122"/>
                <a:ea typeface="楷体" pitchFamily="49" charset="-122"/>
                <a:cs typeface="Times New Roman" pitchFamily="18" charset="0"/>
              </a:rPr>
              <a:t>4.</a:t>
            </a:r>
            <a:r>
              <a:rPr lang="zh-CN" altLang="en-US" sz="2400" b="1">
                <a:latin typeface="楷体" pitchFamily="49" charset="-122"/>
                <a:ea typeface="楷体" pitchFamily="49" charset="-122"/>
                <a:cs typeface="Times New Roman" pitchFamily="18" charset="0"/>
              </a:rPr>
              <a:t>有疑问的地方，用</a:t>
            </a:r>
            <a:r>
              <a:rPr lang="zh-CN" altLang="en-US" sz="2400" b="1">
                <a:solidFill>
                  <a:srgbClr val="FF0000"/>
                </a:solidFill>
                <a:latin typeface="楷体" pitchFamily="49" charset="-122"/>
                <a:ea typeface="楷体" pitchFamily="49" charset="-122"/>
                <a:cs typeface="Times New Roman" pitchFamily="18" charset="0"/>
              </a:rPr>
              <a:t>问号</a:t>
            </a:r>
            <a:r>
              <a:rPr lang="zh-CN" altLang="en-US" sz="2400" b="1">
                <a:latin typeface="楷体" pitchFamily="49" charset="-122"/>
                <a:ea typeface="楷体" pitchFamily="49" charset="-122"/>
                <a:cs typeface="Times New Roman" pitchFamily="18" charset="0"/>
              </a:rPr>
              <a:t>标注。</a:t>
            </a:r>
            <a:endParaRPr lang="zh-CN" altLang="en-US" sz="2400">
              <a:latin typeface="楷体" pitchFamily="49" charset="-122"/>
              <a:ea typeface="楷体" pitchFamily="49" charset="-122"/>
              <a:cs typeface="Times New Roman" pitchFamily="18" charset="0"/>
            </a:endParaRPr>
          </a:p>
        </p:txBody>
      </p:sp>
      <p:cxnSp>
        <p:nvCxnSpPr>
          <p:cNvPr id="20"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7415"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7416" name="矩形 11"/>
          <p:cNvSpPr>
            <a:spLocks noChangeArrowheads="1"/>
          </p:cNvSpPr>
          <p:nvPr/>
        </p:nvSpPr>
        <p:spPr bwMode="auto">
          <a:xfrm>
            <a:off x="2506664" y="1663701"/>
            <a:ext cx="68611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dirty="0">
                <a:solidFill>
                  <a:srgbClr val="C00000"/>
                </a:solidFill>
                <a:latin typeface="黑体" pitchFamily="49" charset="-122"/>
                <a:ea typeface="黑体" pitchFamily="49" charset="-122"/>
              </a:rPr>
              <a:t>原文：</a:t>
            </a:r>
            <a:r>
              <a:rPr lang="zh-CN" altLang="en-US" sz="2400" b="1" dirty="0">
                <a:latin typeface="楷体" pitchFamily="49" charset="-122"/>
                <a:ea typeface="楷体" pitchFamily="49" charset="-122"/>
              </a:rPr>
              <a:t>①唧唧</a:t>
            </a:r>
            <a:r>
              <a:rPr lang="zh-CN" altLang="en-US" sz="2400" b="1" baseline="30000" dirty="0">
                <a:latin typeface="楷体" pitchFamily="49" charset="-122"/>
                <a:ea typeface="楷体" pitchFamily="49" charset="-122"/>
              </a:rPr>
              <a:t>①</a:t>
            </a:r>
            <a:r>
              <a:rPr lang="zh-CN" altLang="en-US" sz="2400" b="1" dirty="0">
                <a:latin typeface="楷体" pitchFamily="49" charset="-122"/>
                <a:ea typeface="楷体" pitchFamily="49" charset="-122"/>
              </a:rPr>
              <a:t>复</a:t>
            </a:r>
            <a:r>
              <a:rPr lang="zh-CN" altLang="en-US" sz="2400" b="1" baseline="30000" dirty="0">
                <a:latin typeface="楷体" pitchFamily="49" charset="-122"/>
                <a:ea typeface="楷体" pitchFamily="49" charset="-122"/>
              </a:rPr>
              <a:t>②</a:t>
            </a:r>
            <a:r>
              <a:rPr lang="zh-CN" altLang="en-US" sz="2400" b="1" dirty="0">
                <a:latin typeface="楷体" pitchFamily="49" charset="-122"/>
                <a:ea typeface="楷体" pitchFamily="49" charset="-122"/>
              </a:rPr>
              <a:t>唧唧，木兰当</a:t>
            </a:r>
            <a:r>
              <a:rPr lang="zh-CN" altLang="en-US" sz="2400" b="1" baseline="30000" dirty="0">
                <a:latin typeface="楷体" pitchFamily="49" charset="-122"/>
                <a:ea typeface="楷体" pitchFamily="49" charset="-122"/>
              </a:rPr>
              <a:t>③</a:t>
            </a:r>
            <a:r>
              <a:rPr lang="zh-CN" altLang="en-US" sz="2400" b="1" dirty="0">
                <a:latin typeface="楷体" pitchFamily="49" charset="-122"/>
                <a:ea typeface="楷体" pitchFamily="49" charset="-122"/>
              </a:rPr>
              <a:t>户</a:t>
            </a:r>
            <a:r>
              <a:rPr lang="zh-CN" altLang="en-US" sz="2400" b="1" baseline="30000" dirty="0">
                <a:latin typeface="楷体" pitchFamily="49" charset="-122"/>
                <a:ea typeface="楷体" pitchFamily="49" charset="-122"/>
              </a:rPr>
              <a:t>④</a:t>
            </a:r>
            <a:r>
              <a:rPr lang="zh-CN" altLang="en-US" sz="2400" b="1" dirty="0">
                <a:latin typeface="楷体" pitchFamily="49" charset="-122"/>
                <a:ea typeface="楷体" pitchFamily="49" charset="-122"/>
              </a:rPr>
              <a:t>织。不闻</a:t>
            </a:r>
            <a:r>
              <a:rPr lang="zh-CN" altLang="en-US" sz="2400" b="1" baseline="30000" dirty="0">
                <a:latin typeface="楷体" pitchFamily="49" charset="-122"/>
                <a:ea typeface="楷体" pitchFamily="49" charset="-122"/>
              </a:rPr>
              <a:t>⑤</a:t>
            </a:r>
            <a:r>
              <a:rPr lang="zh-CN" altLang="en-US" sz="2400" b="1" dirty="0">
                <a:latin typeface="楷体" pitchFamily="49" charset="-122"/>
                <a:ea typeface="楷体" pitchFamily="49" charset="-122"/>
              </a:rPr>
              <a:t>机杼声</a:t>
            </a:r>
            <a:r>
              <a:rPr lang="zh-CN" altLang="en-US" sz="2400" b="1" baseline="30000" dirty="0">
                <a:latin typeface="楷体" pitchFamily="49" charset="-122"/>
                <a:ea typeface="楷体" pitchFamily="49" charset="-122"/>
              </a:rPr>
              <a:t>⑥</a:t>
            </a:r>
            <a:r>
              <a:rPr lang="zh-CN" altLang="en-US" sz="2400" b="1" dirty="0">
                <a:latin typeface="楷体" pitchFamily="49" charset="-122"/>
                <a:ea typeface="楷体" pitchFamily="49" charset="-122"/>
              </a:rPr>
              <a:t>，唯</a:t>
            </a:r>
            <a:r>
              <a:rPr lang="zh-CN" altLang="en-US" sz="2400" b="1" baseline="30000" dirty="0">
                <a:latin typeface="楷体" pitchFamily="49" charset="-122"/>
                <a:ea typeface="楷体" pitchFamily="49" charset="-122"/>
              </a:rPr>
              <a:t>⑦</a:t>
            </a:r>
            <a:r>
              <a:rPr lang="zh-CN" altLang="en-US" sz="2400" b="1" dirty="0">
                <a:latin typeface="楷体" pitchFamily="49" charset="-122"/>
                <a:ea typeface="楷体" pitchFamily="49" charset="-122"/>
              </a:rPr>
              <a:t>闻女叹息。 </a:t>
            </a:r>
          </a:p>
        </p:txBody>
      </p:sp>
      <p:sp>
        <p:nvSpPr>
          <p:cNvPr id="13" name="TextBox 12"/>
          <p:cNvSpPr txBox="1">
            <a:spLocks noChangeArrowheads="1"/>
          </p:cNvSpPr>
          <p:nvPr/>
        </p:nvSpPr>
        <p:spPr bwMode="auto">
          <a:xfrm>
            <a:off x="2665414" y="4511676"/>
            <a:ext cx="691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en-US" altLang="zh-CN" sz="2400" b="1" dirty="0">
                <a:solidFill>
                  <a:srgbClr val="0C9337"/>
                </a:solidFill>
              </a:rPr>
              <a:t>             </a:t>
            </a:r>
            <a:r>
              <a:rPr lang="zh-CN" altLang="en-US" sz="2400" b="1" dirty="0">
                <a:solidFill>
                  <a:srgbClr val="0C9337"/>
                </a:solidFill>
                <a:latin typeface="楷体" pitchFamily="49" charset="-122"/>
                <a:ea typeface="楷体" pitchFamily="49" charset="-122"/>
              </a:rPr>
              <a:t>叹息声响了又响，木兰对着门织布。听不到织布机发出的声音，只听见这个女子的叹息声。</a:t>
            </a:r>
          </a:p>
        </p:txBody>
      </p:sp>
      <p:sp>
        <p:nvSpPr>
          <p:cNvPr id="17418" name="矩形 13"/>
          <p:cNvSpPr>
            <a:spLocks noChangeArrowheads="1"/>
          </p:cNvSpPr>
          <p:nvPr/>
        </p:nvSpPr>
        <p:spPr bwMode="auto">
          <a:xfrm>
            <a:off x="2595563" y="4357688"/>
            <a:ext cx="1250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rgbClr val="C00000"/>
                </a:solidFill>
                <a:latin typeface="黑体" pitchFamily="49" charset="-122"/>
                <a:ea typeface="黑体" pitchFamily="49" charset="-122"/>
              </a:rPr>
              <a:t>译文：</a:t>
            </a:r>
            <a:r>
              <a:rPr lang="zh-CN" altLang="en-US" sz="2400" b="1" dirty="0">
                <a:solidFill>
                  <a:srgbClr val="FF0000"/>
                </a:solidFill>
              </a:rPr>
              <a:t> </a:t>
            </a:r>
            <a:r>
              <a:rPr lang="en-US" altLang="zh-CN" sz="2400" b="1" dirty="0">
                <a:solidFill>
                  <a:srgbClr val="FF0000"/>
                </a:solidFill>
              </a:rPr>
              <a:t> </a:t>
            </a:r>
            <a:endParaRPr lang="zh-CN" altLang="en-US" sz="2400" dirty="0"/>
          </a:p>
        </p:txBody>
      </p:sp>
      <p:pic>
        <p:nvPicPr>
          <p:cNvPr id="17419"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直接连接符 19"/>
          <p:cNvCxnSpPr/>
          <p:nvPr/>
        </p:nvCxnSpPr>
        <p:spPr bwMode="auto">
          <a:xfrm>
            <a:off x="2286000" y="6210301"/>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a:spLocks noChangeArrowheads="1"/>
          </p:cNvSpPr>
          <p:nvPr/>
        </p:nvSpPr>
        <p:spPr bwMode="auto">
          <a:xfrm>
            <a:off x="2557464" y="2647950"/>
            <a:ext cx="7146925" cy="1754188"/>
          </a:xfrm>
          <a:prstGeom prst="rect">
            <a:avLst/>
          </a:prstGeom>
          <a:noFill/>
          <a:ln w="9525">
            <a:noFill/>
            <a:miter lim="800000"/>
            <a:headEnd/>
            <a:tailEnd/>
          </a:ln>
        </p:spPr>
        <p:txBody>
          <a:bodyPr>
            <a:spAutoFit/>
          </a:bodyPr>
          <a:lstStyle/>
          <a:p>
            <a:pPr>
              <a:lnSpc>
                <a:spcPct val="150000"/>
              </a:lnSpc>
              <a:defRPr/>
            </a:pPr>
            <a:r>
              <a:rPr lang="zh-CN" altLang="en-US" sz="2400" b="1" dirty="0">
                <a:latin typeface="+mn-ea"/>
                <a:ea typeface="+mn-ea"/>
              </a:rPr>
              <a:t>      </a:t>
            </a:r>
            <a:r>
              <a:rPr lang="zh-CN" altLang="en-US" sz="2400" b="1" dirty="0">
                <a:latin typeface="楷体" pitchFamily="49" charset="-122"/>
                <a:ea typeface="楷体" pitchFamily="49" charset="-122"/>
              </a:rPr>
              <a:t>①唧唧：叹息声。②复：又。③当：对着。④户：门。⑤闻：听。⑥机杼声：织布机发出的声音。杼，织布的梭（</a:t>
            </a:r>
            <a:r>
              <a:rPr lang="en-US" altLang="zh-CN" sz="2400" b="1" dirty="0" err="1">
                <a:latin typeface="楷体" pitchFamily="49" charset="-122"/>
                <a:ea typeface="楷体" pitchFamily="49" charset="-122"/>
              </a:rPr>
              <a:t>suō</a:t>
            </a:r>
            <a:r>
              <a:rPr lang="zh-CN" altLang="en-US" sz="2400" b="1" dirty="0">
                <a:latin typeface="楷体" pitchFamily="49" charset="-122"/>
                <a:ea typeface="楷体" pitchFamily="49" charset="-122"/>
              </a:rPr>
              <a:t>）子。⑦唯：只。</a:t>
            </a:r>
          </a:p>
        </p:txBody>
      </p:sp>
      <p:sp>
        <p:nvSpPr>
          <p:cNvPr id="17422" name="矩形 15"/>
          <p:cNvSpPr>
            <a:spLocks noChangeArrowheads="1"/>
          </p:cNvSpPr>
          <p:nvPr/>
        </p:nvSpPr>
        <p:spPr bwMode="auto">
          <a:xfrm>
            <a:off x="2566988" y="2784476"/>
            <a:ext cx="1181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rgbClr val="C00000"/>
                </a:solidFill>
                <a:latin typeface="黑体" pitchFamily="49" charset="-122"/>
                <a:ea typeface="黑体" pitchFamily="49" charset="-122"/>
              </a:rPr>
              <a:t>注释：</a:t>
            </a:r>
            <a:r>
              <a:rPr lang="zh-CN" altLang="zh-CN" sz="2400" dirty="0">
                <a:solidFill>
                  <a:srgbClr val="FF0000"/>
                </a:solidFill>
              </a:rPr>
              <a:t> </a:t>
            </a:r>
            <a:endParaRPr lang="zh-CN" alt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8439"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18440"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矩形 11"/>
          <p:cNvSpPr>
            <a:spLocks noChangeArrowheads="1"/>
          </p:cNvSpPr>
          <p:nvPr/>
        </p:nvSpPr>
        <p:spPr bwMode="auto">
          <a:xfrm>
            <a:off x="2454276" y="1597026"/>
            <a:ext cx="7288213"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dirty="0">
                <a:solidFill>
                  <a:srgbClr val="C00000"/>
                </a:solidFill>
                <a:latin typeface="黑体" pitchFamily="49" charset="-122"/>
                <a:ea typeface="黑体" pitchFamily="49" charset="-122"/>
              </a:rPr>
              <a:t>原文：</a:t>
            </a:r>
            <a:r>
              <a:rPr lang="zh-CN" altLang="en-US" sz="2200" b="1" dirty="0">
                <a:latin typeface="楷体" pitchFamily="49" charset="-122"/>
                <a:ea typeface="楷体" pitchFamily="49" charset="-122"/>
              </a:rPr>
              <a:t>②问女何所思①，问女何所忆②。女亦无所思，女亦无所忆。昨夜见军帖③，可汗④大点兵⑤，军书⑥十二⑦卷，卷卷有爷⑧名。阿爷无大儿，木兰无长兄，愿为市鞍马，从此替爷征。</a:t>
            </a: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2501900" y="3632200"/>
            <a:ext cx="73279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en-US" altLang="zh-CN" sz="2400" b="1" dirty="0"/>
              <a:t>             </a:t>
            </a:r>
            <a:r>
              <a:rPr lang="zh-CN" altLang="en-US" sz="2200" b="1" dirty="0">
                <a:latin typeface="楷体" pitchFamily="49" charset="-122"/>
                <a:ea typeface="楷体" pitchFamily="49" charset="-122"/>
              </a:rPr>
              <a:t>①何所思：想什么。②忆：思念。③军帖：军中的文告。④可汗：我国古代西北地区民族对最高统治者的称呼。⑤点兵：征兵。⑥军书：军中的文书，这里指征兵的名册。⑦十二：表示多数，不是确指。下文的“十二年”，用法与此相同。⑧爷：和下文的“阿爷”一样，都指父亲。</a:t>
            </a:r>
          </a:p>
        </p:txBody>
      </p:sp>
      <p:sp>
        <p:nvSpPr>
          <p:cNvPr id="18444" name="矩形 13"/>
          <p:cNvSpPr>
            <a:spLocks noChangeArrowheads="1"/>
          </p:cNvSpPr>
          <p:nvPr/>
        </p:nvSpPr>
        <p:spPr bwMode="auto">
          <a:xfrm>
            <a:off x="2465388" y="3632201"/>
            <a:ext cx="12682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400" b="1" dirty="0">
                <a:solidFill>
                  <a:srgbClr val="C00000"/>
                </a:solidFill>
                <a:latin typeface="黑体" pitchFamily="49" charset="-122"/>
                <a:ea typeface="黑体" pitchFamily="49" charset="-122"/>
              </a:rPr>
              <a:t>注释：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19463"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19464"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446338" y="2192338"/>
            <a:ext cx="7112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2200" b="1" dirty="0">
                <a:solidFill>
                  <a:srgbClr val="0C9337"/>
                </a:solidFill>
              </a:rPr>
              <a:t>             </a:t>
            </a:r>
            <a:r>
              <a:rPr lang="zh-CN" altLang="en-US" sz="2400" b="1" dirty="0">
                <a:solidFill>
                  <a:srgbClr val="0C9337"/>
                </a:solidFill>
                <a:latin typeface="楷体" pitchFamily="49" charset="-122"/>
                <a:ea typeface="楷体" pitchFamily="49" charset="-122"/>
              </a:rPr>
              <a:t>问木兰在想什么，在思念什么。木兰没有想什么，木兰也没有思念什么。昨夜看见军中的文告，</a:t>
            </a:r>
            <a:r>
              <a:rPr lang="en-US" altLang="zh-CN" sz="2400" b="1" dirty="0">
                <a:solidFill>
                  <a:srgbClr val="0C9337"/>
                </a:solidFill>
                <a:latin typeface="楷体" pitchFamily="49" charset="-122"/>
                <a:ea typeface="楷体" pitchFamily="49" charset="-122"/>
              </a:rPr>
              <a:t>(</a:t>
            </a:r>
            <a:r>
              <a:rPr lang="zh-CN" altLang="en-US" sz="2400" b="1" dirty="0">
                <a:solidFill>
                  <a:srgbClr val="0C9337"/>
                </a:solidFill>
                <a:latin typeface="楷体" pitchFamily="49" charset="-122"/>
                <a:ea typeface="楷体" pitchFamily="49" charset="-122"/>
              </a:rPr>
              <a:t>知道</a:t>
            </a:r>
            <a:r>
              <a:rPr lang="en-US" altLang="zh-CN" sz="2400" b="1" dirty="0">
                <a:solidFill>
                  <a:srgbClr val="0C9337"/>
                </a:solidFill>
                <a:latin typeface="楷体" pitchFamily="49" charset="-122"/>
                <a:ea typeface="楷体" pitchFamily="49" charset="-122"/>
              </a:rPr>
              <a:t>)</a:t>
            </a:r>
            <a:r>
              <a:rPr lang="zh-CN" altLang="en-US" sz="2400" b="1" dirty="0">
                <a:solidFill>
                  <a:srgbClr val="0C9337"/>
                </a:solidFill>
                <a:latin typeface="楷体" pitchFamily="49" charset="-122"/>
                <a:ea typeface="楷体" pitchFamily="49" charset="-122"/>
              </a:rPr>
              <a:t>可汗大规模地征兵，征兵的名册很多卷，卷卷上面有父亲的名字。父亲没有大儿子，木兰没有兄长，</a:t>
            </a:r>
            <a:r>
              <a:rPr lang="en-US" altLang="zh-CN" sz="2400" b="1" dirty="0">
                <a:solidFill>
                  <a:srgbClr val="0C9337"/>
                </a:solidFill>
                <a:latin typeface="楷体" pitchFamily="49" charset="-122"/>
                <a:ea typeface="楷体" pitchFamily="49" charset="-122"/>
              </a:rPr>
              <a:t>(</a:t>
            </a:r>
            <a:r>
              <a:rPr lang="zh-CN" altLang="en-US" sz="2400" b="1" dirty="0">
                <a:solidFill>
                  <a:srgbClr val="0C9337"/>
                </a:solidFill>
                <a:latin typeface="楷体" pitchFamily="49" charset="-122"/>
                <a:ea typeface="楷体" pitchFamily="49" charset="-122"/>
              </a:rPr>
              <a:t>木兰</a:t>
            </a:r>
            <a:r>
              <a:rPr lang="en-US" altLang="zh-CN" sz="2400" b="1" dirty="0">
                <a:solidFill>
                  <a:srgbClr val="0C9337"/>
                </a:solidFill>
                <a:latin typeface="楷体" pitchFamily="49" charset="-122"/>
                <a:ea typeface="楷体" pitchFamily="49" charset="-122"/>
              </a:rPr>
              <a:t>)</a:t>
            </a:r>
            <a:r>
              <a:rPr lang="zh-CN" altLang="en-US" sz="2400" b="1" dirty="0">
                <a:solidFill>
                  <a:srgbClr val="0C9337"/>
                </a:solidFill>
                <a:latin typeface="楷体" pitchFamily="49" charset="-122"/>
                <a:ea typeface="楷体" pitchFamily="49" charset="-122"/>
              </a:rPr>
              <a:t>愿意为（此）去买鞍马，从此替代父亲去出征。</a:t>
            </a:r>
          </a:p>
        </p:txBody>
      </p:sp>
      <p:sp>
        <p:nvSpPr>
          <p:cNvPr id="19467" name="矩形 13"/>
          <p:cNvSpPr>
            <a:spLocks noChangeArrowheads="1"/>
          </p:cNvSpPr>
          <p:nvPr/>
        </p:nvSpPr>
        <p:spPr bwMode="auto">
          <a:xfrm>
            <a:off x="2354264" y="1951038"/>
            <a:ext cx="1423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rgbClr val="C00000"/>
                </a:solidFill>
                <a:latin typeface="黑体" pitchFamily="49" charset="-122"/>
                <a:ea typeface="黑体" pitchFamily="49" charset="-122"/>
              </a:rPr>
              <a:t>译文： </a:t>
            </a:r>
            <a:r>
              <a:rPr lang="en-US" altLang="zh-CN" sz="2400" b="1" dirty="0">
                <a:solidFill>
                  <a:srgbClr val="C00000"/>
                </a:solidFill>
                <a:latin typeface="黑体" pitchFamily="49" charset="-122"/>
                <a:ea typeface="黑体" pitchFamily="49" charset="-122"/>
              </a:rPr>
              <a:t> </a:t>
            </a:r>
            <a:endParaRPr lang="zh-CN" altLang="en-US" sz="2400" b="1" dirty="0">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0487"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0488"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矩形 11"/>
          <p:cNvSpPr>
            <a:spLocks noChangeArrowheads="1"/>
          </p:cNvSpPr>
          <p:nvPr/>
        </p:nvSpPr>
        <p:spPr bwMode="auto">
          <a:xfrm>
            <a:off x="2528888" y="1644651"/>
            <a:ext cx="699611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40000"/>
              </a:lnSpc>
            </a:pPr>
            <a:r>
              <a:rPr lang="zh-CN" altLang="en-US" sz="2400" b="1">
                <a:solidFill>
                  <a:srgbClr val="C00000"/>
                </a:solidFill>
                <a:latin typeface="黑体" pitchFamily="49" charset="-122"/>
                <a:ea typeface="黑体" pitchFamily="49" charset="-122"/>
              </a:rPr>
              <a:t>原文：</a:t>
            </a:r>
            <a:r>
              <a:rPr lang="zh-CN" altLang="en-US" sz="2400" b="1">
                <a:latin typeface="楷体" pitchFamily="49" charset="-122"/>
                <a:ea typeface="楷体" pitchFamily="49" charset="-122"/>
              </a:rPr>
              <a:t>③东市买骏马，西市买鞍鞯，南市买辔头，北市买长鞭。旦①辞爷娘去，暮宿黄河边，不闻爷娘唤女声，但②闻黄河流水鸣溅溅③。旦辞黄河去，暮至黑山头，不闻爷娘唤女声，但闻燕山胡骑④鸣啾啾⑤。 </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2552701" y="4195763"/>
            <a:ext cx="712311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a:t>              </a:t>
            </a:r>
            <a:r>
              <a:rPr lang="zh-CN" altLang="en-US" sz="2400" b="1">
                <a:latin typeface="楷体" pitchFamily="49" charset="-122"/>
                <a:ea typeface="楷体" pitchFamily="49" charset="-122"/>
              </a:rPr>
              <a:t>①旦：早晨。②但：只。③溅溅：水流声。④胡骑：胡人的战马。胡，古代对西北部民族的称呼。⑤啾啾：马叫的声音。</a:t>
            </a:r>
          </a:p>
        </p:txBody>
      </p:sp>
      <p:sp>
        <p:nvSpPr>
          <p:cNvPr id="20492" name="矩形 13"/>
          <p:cNvSpPr>
            <a:spLocks noChangeArrowheads="1"/>
          </p:cNvSpPr>
          <p:nvPr/>
        </p:nvSpPr>
        <p:spPr bwMode="auto">
          <a:xfrm>
            <a:off x="2551113" y="4286251"/>
            <a:ext cx="1268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注释：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053"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054" name="矩形 3"/>
          <p:cNvSpPr>
            <a:spLocks noChangeArrowheads="1"/>
          </p:cNvSpPr>
          <p:nvPr/>
        </p:nvSpPr>
        <p:spPr bwMode="auto">
          <a:xfrm>
            <a:off x="2386014" y="1746250"/>
            <a:ext cx="7470775" cy="3416300"/>
          </a:xfrm>
          <a:prstGeom prst="rect">
            <a:avLst/>
          </a:prstGeom>
          <a:noFill/>
          <a:ln w="9525">
            <a:noFill/>
            <a:miter lim="800000"/>
            <a:headEnd/>
            <a:tailEnd/>
          </a:ln>
        </p:spPr>
        <p:txBody>
          <a:bodyPr>
            <a:spAutoFit/>
          </a:bodyPr>
          <a:lstStyle/>
          <a:p>
            <a:pPr indent="593725">
              <a:lnSpc>
                <a:spcPct val="150000"/>
              </a:lnSpc>
              <a:defRPr/>
            </a:pPr>
            <a:r>
              <a:rPr kumimoji="1" lang="zh-CN" altLang="en-US" sz="2400" b="1" dirty="0">
                <a:solidFill>
                  <a:srgbClr val="800000"/>
                </a:solidFill>
                <a:latin typeface="+mn-ea"/>
                <a:ea typeface="+mn-ea"/>
              </a:rPr>
              <a:t> 美国迪斯尼公司曾投巨资将中国的花木兰搬上了卡通银幕，轰动了世界，让全世界人民知道了这个英勇而美丽的奇女子。花木兰在中国是家喻户晓的女英雄，可她到底凭借什么魅力，打动了不同种族人民的心，以至于风靡世界呢？那么今天我们就一起在花木兰故事的最早来源</a:t>
            </a:r>
            <a:r>
              <a:rPr kumimoji="1" lang="en-US" altLang="zh-CN" sz="2400" b="1" dirty="0">
                <a:solidFill>
                  <a:srgbClr val="800000"/>
                </a:solidFill>
                <a:latin typeface="+mn-ea"/>
                <a:ea typeface="+mn-ea"/>
              </a:rPr>
              <a:t>《</a:t>
            </a:r>
            <a:r>
              <a:rPr kumimoji="1" lang="zh-CN" altLang="en-US" sz="2400" b="1" dirty="0">
                <a:solidFill>
                  <a:srgbClr val="800000"/>
                </a:solidFill>
                <a:latin typeface="+mn-ea"/>
                <a:ea typeface="+mn-ea"/>
              </a:rPr>
              <a:t>木兰诗</a:t>
            </a:r>
            <a:r>
              <a:rPr kumimoji="1" lang="en-US" altLang="zh-CN" sz="2400" b="1" dirty="0">
                <a:solidFill>
                  <a:srgbClr val="800000"/>
                </a:solidFill>
                <a:latin typeface="+mn-ea"/>
                <a:ea typeface="+mn-ea"/>
              </a:rPr>
              <a:t>》</a:t>
            </a:r>
            <a:r>
              <a:rPr kumimoji="1" lang="zh-CN" altLang="en-US" sz="2400" b="1" dirty="0">
                <a:solidFill>
                  <a:srgbClr val="800000"/>
                </a:solidFill>
                <a:latin typeface="+mn-ea"/>
                <a:ea typeface="+mn-ea"/>
              </a:rPr>
              <a:t>中寻找答案吧。</a:t>
            </a:r>
          </a:p>
        </p:txBody>
      </p:sp>
      <p:pic>
        <p:nvPicPr>
          <p:cNvPr id="205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2058"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0218198" y="2339975"/>
            <a:ext cx="1793289"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ransition spd="slow">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1511"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1512"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452689" y="2397125"/>
            <a:ext cx="7246937"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40000"/>
              </a:lnSpc>
            </a:pPr>
            <a:r>
              <a:rPr lang="zh-CN" altLang="en-US" sz="2200" b="1">
                <a:solidFill>
                  <a:srgbClr val="0C9337"/>
                </a:solidFill>
              </a:rPr>
              <a:t>           </a:t>
            </a:r>
            <a:r>
              <a:rPr lang="zh-CN" altLang="en-US" sz="2400" b="1">
                <a:solidFill>
                  <a:srgbClr val="0C9337"/>
                </a:solidFill>
                <a:latin typeface="楷体" pitchFamily="49" charset="-122"/>
                <a:ea typeface="楷体" pitchFamily="49" charset="-122"/>
              </a:rPr>
              <a:t>木兰跑遍东西南北的集市去购买骏马、鞍鞯、辔头和长鞭。早晨辞别父母离开家，晚上宿营在黄河边，听不见父母呼唤女儿的声音，只能听到黄河哗啦啦的流水声。早晨辞别黄河上路，晚上到达黑山头，听不见父母呼唤女儿的声音，只能听到燕山胡人的战马啾啾的叫声。</a:t>
            </a:r>
          </a:p>
        </p:txBody>
      </p:sp>
      <p:sp>
        <p:nvSpPr>
          <p:cNvPr id="21515" name="矩形 13"/>
          <p:cNvSpPr>
            <a:spLocks noChangeArrowheads="1"/>
          </p:cNvSpPr>
          <p:nvPr/>
        </p:nvSpPr>
        <p:spPr bwMode="auto">
          <a:xfrm>
            <a:off x="2343150" y="2057401"/>
            <a:ext cx="14239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译文： </a:t>
            </a:r>
            <a:r>
              <a:rPr lang="en-US" altLang="zh-CN" sz="2400" b="1">
                <a:solidFill>
                  <a:srgbClr val="C00000"/>
                </a:solidFill>
                <a:latin typeface="黑体" pitchFamily="49" charset="-122"/>
                <a:ea typeface="黑体" pitchFamily="49" charset="-122"/>
              </a:rPr>
              <a:t> </a:t>
            </a:r>
            <a:endParaRPr lang="zh-CN" altLang="en-US" sz="2400" b="1">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2535"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2536"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p:nvPr/>
        </p:nvSpPr>
        <p:spPr>
          <a:xfrm>
            <a:off x="2343150" y="1628775"/>
            <a:ext cx="7126288" cy="1754188"/>
          </a:xfrm>
          <a:prstGeom prst="rect">
            <a:avLst/>
          </a:prstGeom>
        </p:spPr>
        <p:txBody>
          <a:bodyPr>
            <a:spAutoFit/>
          </a:bodyPr>
          <a:lstStyle/>
          <a:p>
            <a:pPr algn="just">
              <a:lnSpc>
                <a:spcPct val="150000"/>
              </a:lnSpc>
              <a:defRPr/>
            </a:pPr>
            <a:r>
              <a:rPr lang="zh-CN" altLang="en-US" sz="2400" b="1" dirty="0">
                <a:solidFill>
                  <a:srgbClr val="C00000"/>
                </a:solidFill>
                <a:latin typeface="黑体" pitchFamily="49" charset="-122"/>
                <a:ea typeface="黑体" pitchFamily="49" charset="-122"/>
              </a:rPr>
              <a:t>原文：</a:t>
            </a:r>
            <a:r>
              <a:rPr lang="zh-CN" altLang="en-US" sz="2400" b="1" dirty="0">
                <a:latin typeface="+mn-ea"/>
                <a:ea typeface="+mn-ea"/>
              </a:rPr>
              <a:t>④</a:t>
            </a:r>
            <a:r>
              <a:rPr lang="zh-CN" altLang="en-US" sz="2400" b="1" dirty="0">
                <a:latin typeface="楷体" pitchFamily="49" charset="-122"/>
                <a:ea typeface="楷体" pitchFamily="49" charset="-122"/>
              </a:rPr>
              <a:t>万里赴戎机①，关山度②若③飞。朔④气传金柝⑤，寒光照铁衣⑥。将军百战死，壮士十年归。</a:t>
            </a: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2343150" y="3267076"/>
            <a:ext cx="73675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a:t>              </a:t>
            </a:r>
            <a:r>
              <a:rPr lang="zh-CN" altLang="en-US" sz="2400" b="1">
                <a:latin typeface="楷体" pitchFamily="49" charset="-122"/>
                <a:ea typeface="楷体" pitchFamily="49" charset="-122"/>
              </a:rPr>
              <a:t>①戎机：战事。②度：越过。③若：好像。④朔：北方。⑤金柝：古时军中白天用来烧饭、夜里用来打更的器具。⑥铁衣：铠甲，古代军人穿的护身服装。</a:t>
            </a:r>
          </a:p>
        </p:txBody>
      </p:sp>
      <p:sp>
        <p:nvSpPr>
          <p:cNvPr id="22540" name="矩形 13"/>
          <p:cNvSpPr>
            <a:spLocks noChangeArrowheads="1"/>
          </p:cNvSpPr>
          <p:nvPr/>
        </p:nvSpPr>
        <p:spPr bwMode="auto">
          <a:xfrm>
            <a:off x="2384426" y="3346451"/>
            <a:ext cx="1268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注释：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3559"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3560"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493963" y="2630489"/>
            <a:ext cx="7289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2400" b="1">
                <a:solidFill>
                  <a:srgbClr val="0C9337"/>
                </a:solidFill>
              </a:rPr>
              <a:t>           </a:t>
            </a:r>
            <a:r>
              <a:rPr lang="zh-CN" altLang="en-US" sz="2400" b="1">
                <a:solidFill>
                  <a:srgbClr val="0C9337"/>
                </a:solidFill>
                <a:latin typeface="楷体" pitchFamily="49" charset="-122"/>
                <a:ea typeface="楷体" pitchFamily="49" charset="-122"/>
              </a:rPr>
              <a:t>远行万里，投身战事，像飞一样地越过一道道关塞山岭。北方的寒气传送着打更的声音，清冷的月光映照着战士们的铠甲。将士们身经百战，有的战死沙场有的多年后重返故乡。</a:t>
            </a:r>
          </a:p>
        </p:txBody>
      </p:sp>
      <p:sp>
        <p:nvSpPr>
          <p:cNvPr id="23563" name="矩形 13"/>
          <p:cNvSpPr>
            <a:spLocks noChangeArrowheads="1"/>
          </p:cNvSpPr>
          <p:nvPr/>
        </p:nvSpPr>
        <p:spPr bwMode="auto">
          <a:xfrm>
            <a:off x="2354264" y="2246313"/>
            <a:ext cx="1423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译文： </a:t>
            </a:r>
            <a:r>
              <a:rPr lang="en-US" altLang="zh-CN" sz="2400" b="1">
                <a:solidFill>
                  <a:srgbClr val="C00000"/>
                </a:solidFill>
                <a:latin typeface="黑体" pitchFamily="49" charset="-122"/>
                <a:ea typeface="黑体" pitchFamily="49" charset="-122"/>
              </a:rPr>
              <a:t> </a:t>
            </a:r>
            <a:endParaRPr lang="zh-CN" altLang="en-US" sz="2400" b="1">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4583"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4584"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矩形 11"/>
          <p:cNvSpPr>
            <a:spLocks noChangeArrowheads="1"/>
          </p:cNvSpPr>
          <p:nvPr/>
        </p:nvSpPr>
        <p:spPr bwMode="auto">
          <a:xfrm>
            <a:off x="2379664" y="1792289"/>
            <a:ext cx="7253287"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a:solidFill>
                  <a:srgbClr val="C00000"/>
                </a:solidFill>
                <a:latin typeface="黑体" pitchFamily="49" charset="-122"/>
                <a:ea typeface="黑体" pitchFamily="49" charset="-122"/>
              </a:rPr>
              <a:t>原文：</a:t>
            </a:r>
            <a:r>
              <a:rPr lang="zh-CN" altLang="en-US" sz="2200" b="1">
                <a:latin typeface="楷体" pitchFamily="49" charset="-122"/>
                <a:ea typeface="楷体" pitchFamily="49" charset="-122"/>
              </a:rPr>
              <a:t>⑤归来见天子，天子坐明堂。策勋①十二转②，赏赐百千强③。可汗问所欲④，木兰不用⑤尚书郎⑥，愿⑦驰千里足，送儿还故乡。</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2466976" y="3749676"/>
            <a:ext cx="7286625"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2400" b="1"/>
              <a:t>           </a:t>
            </a:r>
            <a:r>
              <a:rPr lang="zh-CN" altLang="en-US" sz="2200" b="1">
                <a:latin typeface="楷体" pitchFamily="49" charset="-122"/>
                <a:ea typeface="楷体" pitchFamily="49" charset="-122"/>
              </a:rPr>
              <a:t>①策勋：记功。②转：勋位每升一级叫一转。</a:t>
            </a:r>
            <a:endParaRPr lang="en-US" altLang="zh-CN" sz="2200" b="1">
              <a:latin typeface="楷体" pitchFamily="49" charset="-122"/>
              <a:ea typeface="楷体" pitchFamily="49" charset="-122"/>
            </a:endParaRPr>
          </a:p>
          <a:p>
            <a:pPr algn="just" eaLnBrk="1" hangingPunct="1">
              <a:lnSpc>
                <a:spcPct val="150000"/>
              </a:lnSpc>
            </a:pPr>
            <a:r>
              <a:rPr lang="zh-CN" altLang="en-US" sz="2200" b="1">
                <a:latin typeface="楷体" pitchFamily="49" charset="-122"/>
                <a:ea typeface="楷体" pitchFamily="49" charset="-122"/>
              </a:rPr>
              <a:t>③强：有余。④欲：想要。⑤不用：不愿做。⑥尚书郎：尚书省的官。⑦愿：希望。</a:t>
            </a:r>
          </a:p>
        </p:txBody>
      </p:sp>
      <p:sp>
        <p:nvSpPr>
          <p:cNvPr id="24588" name="矩形 13"/>
          <p:cNvSpPr>
            <a:spLocks noChangeArrowheads="1"/>
          </p:cNvSpPr>
          <p:nvPr/>
        </p:nvSpPr>
        <p:spPr bwMode="auto">
          <a:xfrm>
            <a:off x="2422526" y="3470276"/>
            <a:ext cx="1268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注释：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25607"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5608"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2446339" y="2520951"/>
            <a:ext cx="73818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a:solidFill>
                  <a:srgbClr val="0C9337"/>
                </a:solidFill>
              </a:rPr>
              <a:t>            </a:t>
            </a:r>
            <a:r>
              <a:rPr lang="zh-CN" altLang="en-US" sz="2400" b="1">
                <a:solidFill>
                  <a:srgbClr val="0C9337"/>
                </a:solidFill>
                <a:latin typeface="楷体" pitchFamily="49" charset="-122"/>
                <a:ea typeface="楷体" pitchFamily="49" charset="-122"/>
              </a:rPr>
              <a:t>胜利归来朝见天子，天子坐在殿堂上（论功行赏）。</a:t>
            </a:r>
            <a:r>
              <a:rPr lang="en-US" altLang="zh-CN" sz="2400" b="1">
                <a:solidFill>
                  <a:srgbClr val="0C9337"/>
                </a:solidFill>
                <a:latin typeface="楷体" pitchFamily="49" charset="-122"/>
                <a:ea typeface="楷体" pitchFamily="49" charset="-122"/>
              </a:rPr>
              <a:t>(</a:t>
            </a:r>
            <a:r>
              <a:rPr lang="zh-CN" altLang="en-US" sz="2400" b="1">
                <a:solidFill>
                  <a:srgbClr val="0C9337"/>
                </a:solidFill>
                <a:latin typeface="楷体" pitchFamily="49" charset="-122"/>
                <a:ea typeface="楷体" pitchFamily="49" charset="-122"/>
              </a:rPr>
              <a:t>木兰被</a:t>
            </a:r>
            <a:r>
              <a:rPr lang="en-US" altLang="zh-CN" sz="2400" b="1">
                <a:solidFill>
                  <a:srgbClr val="0C9337"/>
                </a:solidFill>
                <a:latin typeface="楷体" pitchFamily="49" charset="-122"/>
                <a:ea typeface="楷体" pitchFamily="49" charset="-122"/>
              </a:rPr>
              <a:t>)</a:t>
            </a:r>
            <a:r>
              <a:rPr lang="zh-CN" altLang="en-US" sz="2400" b="1">
                <a:solidFill>
                  <a:srgbClr val="0C9337"/>
                </a:solidFill>
                <a:latin typeface="楷体" pitchFamily="49" charset="-122"/>
                <a:ea typeface="楷体" pitchFamily="49" charset="-122"/>
              </a:rPr>
              <a:t>记最大的功，赏赐很多的财物。天子问</a:t>
            </a:r>
            <a:r>
              <a:rPr lang="en-US" altLang="zh-CN" sz="2400" b="1">
                <a:solidFill>
                  <a:srgbClr val="0C9337"/>
                </a:solidFill>
                <a:latin typeface="楷体" pitchFamily="49" charset="-122"/>
                <a:ea typeface="楷体" pitchFamily="49" charset="-122"/>
              </a:rPr>
              <a:t>(</a:t>
            </a:r>
            <a:r>
              <a:rPr lang="zh-CN" altLang="en-US" sz="2400" b="1">
                <a:solidFill>
                  <a:srgbClr val="0C9337"/>
                </a:solidFill>
                <a:latin typeface="楷体" pitchFamily="49" charset="-122"/>
                <a:ea typeface="楷体" pitchFamily="49" charset="-122"/>
              </a:rPr>
              <a:t>木兰</a:t>
            </a:r>
            <a:r>
              <a:rPr lang="en-US" altLang="zh-CN" sz="2400" b="1">
                <a:solidFill>
                  <a:srgbClr val="0C9337"/>
                </a:solidFill>
                <a:latin typeface="楷体" pitchFamily="49" charset="-122"/>
                <a:ea typeface="楷体" pitchFamily="49" charset="-122"/>
              </a:rPr>
              <a:t>)</a:t>
            </a:r>
            <a:r>
              <a:rPr lang="zh-CN" altLang="en-US" sz="2400" b="1">
                <a:solidFill>
                  <a:srgbClr val="0C9337"/>
                </a:solidFill>
                <a:latin typeface="楷体" pitchFamily="49" charset="-122"/>
                <a:ea typeface="楷体" pitchFamily="49" charset="-122"/>
              </a:rPr>
              <a:t>想要什么，木兰 不愿意做官</a:t>
            </a:r>
            <a:r>
              <a:rPr lang="en-US" altLang="zh-CN" sz="2400" b="1">
                <a:solidFill>
                  <a:srgbClr val="0C9337"/>
                </a:solidFill>
                <a:latin typeface="楷体" pitchFamily="49" charset="-122"/>
                <a:ea typeface="楷体" pitchFamily="49" charset="-122"/>
              </a:rPr>
              <a:t>;</a:t>
            </a:r>
            <a:r>
              <a:rPr lang="zh-CN" altLang="en-US" sz="2400" b="1">
                <a:solidFill>
                  <a:srgbClr val="0C9337"/>
                </a:solidFill>
                <a:latin typeface="楷体" pitchFamily="49" charset="-122"/>
                <a:ea typeface="楷体" pitchFamily="49" charset="-122"/>
              </a:rPr>
              <a:t>希望驰骋千里马，返回故乡。</a:t>
            </a:r>
          </a:p>
        </p:txBody>
      </p:sp>
      <p:sp>
        <p:nvSpPr>
          <p:cNvPr id="25610" name="矩形 13"/>
          <p:cNvSpPr>
            <a:spLocks noChangeArrowheads="1"/>
          </p:cNvSpPr>
          <p:nvPr/>
        </p:nvSpPr>
        <p:spPr bwMode="auto">
          <a:xfrm>
            <a:off x="2343150" y="2246313"/>
            <a:ext cx="14239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译文： </a:t>
            </a:r>
            <a:r>
              <a:rPr lang="en-US" altLang="zh-CN" sz="2400" b="1">
                <a:solidFill>
                  <a:srgbClr val="C00000"/>
                </a:solidFill>
                <a:latin typeface="黑体" pitchFamily="49" charset="-122"/>
                <a:ea typeface="黑体" pitchFamily="49" charset="-122"/>
              </a:rPr>
              <a:t> </a:t>
            </a:r>
            <a:endParaRPr lang="zh-CN" altLang="en-US" sz="2400" b="1">
              <a:solidFill>
                <a:srgbClr val="C00000"/>
              </a:solidFill>
              <a:latin typeface="黑体" pitchFamily="49" charset="-122"/>
              <a:ea typeface="黑体" pitchFamily="49" charset="-122"/>
            </a:endParaRP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6631"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矩形 11"/>
          <p:cNvSpPr>
            <a:spLocks noChangeArrowheads="1"/>
          </p:cNvSpPr>
          <p:nvPr/>
        </p:nvSpPr>
        <p:spPr bwMode="auto">
          <a:xfrm>
            <a:off x="2554288" y="1585913"/>
            <a:ext cx="7053262"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a:solidFill>
                  <a:srgbClr val="C00000"/>
                </a:solidFill>
                <a:latin typeface="黑体" pitchFamily="49" charset="-122"/>
                <a:ea typeface="黑体" pitchFamily="49" charset="-122"/>
              </a:rPr>
              <a:t>原文：</a:t>
            </a:r>
            <a:r>
              <a:rPr lang="zh-CN" altLang="en-US" sz="2200" b="1">
                <a:latin typeface="楷体" pitchFamily="49" charset="-122"/>
                <a:ea typeface="楷体" pitchFamily="49" charset="-122"/>
              </a:rPr>
              <a:t>⑥爷娘闻女来，出郭①相扶将②；阿姊闻妹来，当户理红妆；小弟闻姊来，磨刀霍霍③向猪羊。开我东阁门，坐我西阁床。脱我战时袍，著④我旧时裳。当窗理云鬓⑤，对镜帖花黄⑥。出门看火伴⑦，火伴皆惊忙：同行十二年，不知木兰是女郎。 </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2484438" y="4175126"/>
            <a:ext cx="7123112" cy="2169825"/>
          </a:xfrm>
          <a:prstGeom prst="rect">
            <a:avLst/>
          </a:prstGeom>
          <a:noFill/>
          <a:ln w="9525">
            <a:noFill/>
            <a:miter lim="800000"/>
            <a:headEnd/>
            <a:tailEnd/>
          </a:ln>
        </p:spPr>
        <p:txBody>
          <a:bodyPr>
            <a:spAutoFit/>
          </a:bodyPr>
          <a:lstStyle/>
          <a:p>
            <a:pPr algn="just">
              <a:lnSpc>
                <a:spcPct val="150000"/>
              </a:lnSpc>
              <a:defRPr/>
            </a:pPr>
            <a:r>
              <a:rPr lang="zh-CN" altLang="en-US" sz="2400" b="1" dirty="0">
                <a:latin typeface="+mn-ea"/>
                <a:ea typeface="+mn-ea"/>
              </a:rPr>
              <a:t>      </a:t>
            </a:r>
            <a:r>
              <a:rPr lang="zh-CN" altLang="en-US" sz="2200" b="1" dirty="0">
                <a:latin typeface="楷体" pitchFamily="49" charset="-122"/>
                <a:ea typeface="楷体" pitchFamily="49" charset="-122"/>
              </a:rPr>
              <a:t>①郭：外城。②扶将：扶持。③霍霍：磨刀的声音。④著：穿。⑤云鬓：像云那样的鬓发，形容好看的头发。⑥帖花黄：帖，同“贴”。花黄，古代妇女的一种面部装饰物。⑦火伴：同伍的士兵。</a:t>
            </a:r>
          </a:p>
        </p:txBody>
      </p:sp>
      <p:sp>
        <p:nvSpPr>
          <p:cNvPr id="26635" name="矩形 13"/>
          <p:cNvSpPr>
            <a:spLocks noChangeArrowheads="1"/>
          </p:cNvSpPr>
          <p:nvPr/>
        </p:nvSpPr>
        <p:spPr bwMode="auto">
          <a:xfrm>
            <a:off x="2525713" y="4271963"/>
            <a:ext cx="12684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注释：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7655" name="Picture 15" descr="D:\用户目录\我的文档\Tencent Files\923213587\QQ存储\翻译课文.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矩形 13"/>
          <p:cNvSpPr>
            <a:spLocks noChangeArrowheads="1"/>
          </p:cNvSpPr>
          <p:nvPr/>
        </p:nvSpPr>
        <p:spPr bwMode="auto">
          <a:xfrm>
            <a:off x="2403475" y="1693864"/>
            <a:ext cx="1250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译文：</a:t>
            </a:r>
            <a:r>
              <a:rPr lang="zh-CN" altLang="en-US" sz="2400" b="1">
                <a:solidFill>
                  <a:srgbClr val="FF0000"/>
                </a:solidFill>
              </a:rPr>
              <a:t> </a:t>
            </a:r>
            <a:r>
              <a:rPr lang="en-US" altLang="zh-CN" sz="2400" b="1">
                <a:solidFill>
                  <a:srgbClr val="FF0000"/>
                </a:solidFill>
              </a:rPr>
              <a:t> </a:t>
            </a:r>
            <a:endParaRPr lang="zh-CN" altLang="en-US" sz="2400"/>
          </a:p>
        </p:txBody>
      </p:sp>
      <p:sp>
        <p:nvSpPr>
          <p:cNvPr id="26633" name="TextBox 12"/>
          <p:cNvSpPr txBox="1">
            <a:spLocks noChangeArrowheads="1"/>
          </p:cNvSpPr>
          <p:nvPr/>
        </p:nvSpPr>
        <p:spPr bwMode="auto">
          <a:xfrm>
            <a:off x="2435226" y="1889126"/>
            <a:ext cx="7326313"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2400" b="1">
                <a:solidFill>
                  <a:srgbClr val="0C9337"/>
                </a:solidFill>
                <a:latin typeface="黑体" pitchFamily="49" charset="-122"/>
                <a:ea typeface="黑体" pitchFamily="49" charset="-122"/>
              </a:rPr>
              <a:t>     </a:t>
            </a:r>
            <a:r>
              <a:rPr lang="zh-CN" altLang="en-US" sz="2200" b="1">
                <a:solidFill>
                  <a:srgbClr val="0C9337"/>
                </a:solidFill>
                <a:latin typeface="楷体" pitchFamily="49" charset="-122"/>
                <a:ea typeface="楷体" pitchFamily="49" charset="-122"/>
              </a:rPr>
              <a:t>父母听说女儿回来了，互相搀扶着到外城</a:t>
            </a:r>
            <a:r>
              <a:rPr lang="en-US" altLang="zh-CN" sz="2200" b="1">
                <a:solidFill>
                  <a:srgbClr val="0C9337"/>
                </a:solidFill>
                <a:latin typeface="楷体" pitchFamily="49" charset="-122"/>
                <a:ea typeface="楷体" pitchFamily="49" charset="-122"/>
              </a:rPr>
              <a:t>(</a:t>
            </a:r>
            <a:r>
              <a:rPr lang="zh-CN" altLang="en-US" sz="2200" b="1">
                <a:solidFill>
                  <a:srgbClr val="0C9337"/>
                </a:solidFill>
                <a:latin typeface="楷体" pitchFamily="49" charset="-122"/>
                <a:ea typeface="楷体" pitchFamily="49" charset="-122"/>
              </a:rPr>
              <a:t>迎接木兰</a:t>
            </a:r>
            <a:r>
              <a:rPr lang="en-US" altLang="zh-CN" sz="2200" b="1">
                <a:solidFill>
                  <a:srgbClr val="0C9337"/>
                </a:solidFill>
                <a:latin typeface="楷体" pitchFamily="49" charset="-122"/>
                <a:ea typeface="楷体" pitchFamily="49" charset="-122"/>
              </a:rPr>
              <a:t>)</a:t>
            </a:r>
            <a:r>
              <a:rPr lang="zh-CN" altLang="en-US" sz="2200" b="1">
                <a:solidFill>
                  <a:srgbClr val="0C9337"/>
                </a:solidFill>
                <a:latin typeface="楷体" pitchFamily="49" charset="-122"/>
                <a:ea typeface="楷体" pitchFamily="49" charset="-122"/>
              </a:rPr>
              <a:t>；姐姐听说妹妹回来了，对着门梳妆打扮了起来；弟弟听说姐姐回来了，忙着霍霍地磨刀准备杀猪宰羊。</a:t>
            </a:r>
            <a:r>
              <a:rPr lang="en-US" altLang="zh-CN" sz="2200" b="1">
                <a:solidFill>
                  <a:srgbClr val="0C9337"/>
                </a:solidFill>
                <a:latin typeface="楷体" pitchFamily="49" charset="-122"/>
                <a:ea typeface="楷体" pitchFamily="49" charset="-122"/>
              </a:rPr>
              <a:t>(</a:t>
            </a:r>
            <a:r>
              <a:rPr lang="zh-CN" altLang="en-US" sz="2200" b="1">
                <a:solidFill>
                  <a:srgbClr val="0C9337"/>
                </a:solidFill>
                <a:latin typeface="楷体" pitchFamily="49" charset="-122"/>
                <a:ea typeface="楷体" pitchFamily="49" charset="-122"/>
              </a:rPr>
              <a:t>木兰回到家里</a:t>
            </a:r>
            <a:r>
              <a:rPr lang="en-US" altLang="zh-CN" sz="2200" b="1">
                <a:solidFill>
                  <a:srgbClr val="0C9337"/>
                </a:solidFill>
                <a:latin typeface="楷体" pitchFamily="49" charset="-122"/>
                <a:ea typeface="楷体" pitchFamily="49" charset="-122"/>
              </a:rPr>
              <a:t>)</a:t>
            </a:r>
            <a:r>
              <a:rPr lang="zh-CN" altLang="en-US" sz="2200" b="1">
                <a:solidFill>
                  <a:srgbClr val="0C9337"/>
                </a:solidFill>
                <a:latin typeface="楷体" pitchFamily="49" charset="-122"/>
                <a:ea typeface="楷体" pitchFamily="49" charset="-122"/>
              </a:rPr>
              <a:t>打开东阁楼的门，坐一坐西阁楼的床，脱去打仗时穿的战袍，穿上以前女孩子的美丽衣裳。对着窗户，对着镜子，整理像云那样的鬓发，贴上花黄。出门去见同伍的士兵，同伍的士兵都很吃惊：同行这么多年，竟不知道木兰是姑娘。</a:t>
            </a:r>
          </a:p>
        </p:txBody>
      </p:sp>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33"/>
                                        </p:tgtEl>
                                        <p:attrNameLst>
                                          <p:attrName>style.visibility</p:attrName>
                                        </p:attrNameLst>
                                      </p:cBhvr>
                                      <p:to>
                                        <p:strVal val="visible"/>
                                      </p:to>
                                    </p:set>
                                    <p:anim calcmode="lin" valueType="num">
                                      <p:cBhvr additive="base">
                                        <p:cTn id="7" dur="500" fill="hold"/>
                                        <p:tgtEl>
                                          <p:spTgt spid="26633"/>
                                        </p:tgtEl>
                                        <p:attrNameLst>
                                          <p:attrName>ppt_x</p:attrName>
                                        </p:attrNameLst>
                                      </p:cBhvr>
                                      <p:tavLst>
                                        <p:tav tm="0">
                                          <p:val>
                                            <p:strVal val="#ppt_x"/>
                                          </p:val>
                                        </p:tav>
                                        <p:tav tm="100000">
                                          <p:val>
                                            <p:strVal val="#ppt_x"/>
                                          </p:val>
                                        </p:tav>
                                      </p:tavLst>
                                    </p:anim>
                                    <p:anim calcmode="lin" valueType="num">
                                      <p:cBhvr additive="base">
                                        <p:cTn id="8" dur="500" fill="hold"/>
                                        <p:tgtEl>
                                          <p:spTgt spid="266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1" descr="山底5.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2490788" y="4319589"/>
            <a:ext cx="7065962"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2200" b="1">
                <a:solidFill>
                  <a:srgbClr val="0C9337"/>
                </a:solidFill>
              </a:rPr>
              <a:t>            </a:t>
            </a:r>
            <a:r>
              <a:rPr lang="zh-CN" altLang="en-US" sz="2200" b="1">
                <a:solidFill>
                  <a:srgbClr val="0C9337"/>
                </a:solidFill>
                <a:latin typeface="楷体" pitchFamily="49" charset="-122"/>
                <a:ea typeface="楷体" pitchFamily="49" charset="-122"/>
              </a:rPr>
              <a:t>提着兔子的耳朵悬在半空时，雄兔两只前脚时时动弹，雌兔两只眼睛时常眯着；雄雌两兔贴近地面跑，怎能辨别哪只是雄兔，哪只是雌兔呢？</a:t>
            </a:r>
          </a:p>
        </p:txBody>
      </p:sp>
      <p:sp>
        <p:nvSpPr>
          <p:cNvPr id="28679"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28680" name="Picture 15" descr="D:\用户目录\我的文档\Tencent Files\923213587\QQ存储\翻译课文.png"/>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8064" y="528638"/>
            <a:ext cx="25733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1" name="矩形 11"/>
          <p:cNvSpPr>
            <a:spLocks noChangeArrowheads="1"/>
          </p:cNvSpPr>
          <p:nvPr/>
        </p:nvSpPr>
        <p:spPr bwMode="auto">
          <a:xfrm>
            <a:off x="2422525" y="1878013"/>
            <a:ext cx="685165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dirty="0">
                <a:solidFill>
                  <a:srgbClr val="C00000"/>
                </a:solidFill>
                <a:latin typeface="黑体" pitchFamily="49" charset="-122"/>
                <a:ea typeface="黑体" pitchFamily="49" charset="-122"/>
              </a:rPr>
              <a:t>原文：</a:t>
            </a:r>
            <a:r>
              <a:rPr lang="zh-CN" altLang="en-US" sz="2200" b="1" dirty="0">
                <a:latin typeface="楷体" pitchFamily="49" charset="-122"/>
                <a:ea typeface="楷体" pitchFamily="49" charset="-122"/>
              </a:rPr>
              <a:t>⑦雄兔脚扑朔①，雌兔眼迷离②；双兔傍③地走④，安⑤能辨我是雄雌</a:t>
            </a:r>
            <a:r>
              <a:rPr lang="en-US" altLang="zh-CN" sz="2200" b="1" dirty="0">
                <a:latin typeface="楷体" pitchFamily="49" charset="-122"/>
                <a:ea typeface="楷体" pitchFamily="49" charset="-122"/>
              </a:rPr>
              <a:t>? </a:t>
            </a:r>
            <a:endParaRPr lang="zh-CN" altLang="en-US" sz="2200" b="1" dirty="0">
              <a:latin typeface="楷体" pitchFamily="49" charset="-122"/>
              <a:ea typeface="楷体" pitchFamily="49" charset="-122"/>
            </a:endParaRPr>
          </a:p>
        </p:txBody>
      </p:sp>
      <p:sp>
        <p:nvSpPr>
          <p:cNvPr id="28682" name="矩形 13"/>
          <p:cNvSpPr>
            <a:spLocks noChangeArrowheads="1"/>
          </p:cNvSpPr>
          <p:nvPr/>
        </p:nvSpPr>
        <p:spPr bwMode="auto">
          <a:xfrm>
            <a:off x="2455864" y="3992563"/>
            <a:ext cx="1423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译文： </a:t>
            </a:r>
            <a:r>
              <a:rPr lang="en-US" altLang="zh-CN" sz="2400" b="1">
                <a:solidFill>
                  <a:srgbClr val="C00000"/>
                </a:solidFill>
                <a:latin typeface="黑体" pitchFamily="49" charset="-122"/>
                <a:ea typeface="黑体" pitchFamily="49" charset="-122"/>
              </a:rPr>
              <a:t> </a:t>
            </a:r>
            <a:endParaRPr lang="zh-CN" altLang="en-US" sz="2400" b="1">
              <a:solidFill>
                <a:srgbClr val="C00000"/>
              </a:solidFill>
              <a:latin typeface="黑体" pitchFamily="49" charset="-122"/>
              <a:ea typeface="黑体" pitchFamily="49" charset="-122"/>
            </a:endParaRPr>
          </a:p>
        </p:txBody>
      </p:sp>
      <p:sp>
        <p:nvSpPr>
          <p:cNvPr id="15" name="TextBox 14"/>
          <p:cNvSpPr txBox="1">
            <a:spLocks noChangeArrowheads="1"/>
          </p:cNvSpPr>
          <p:nvPr/>
        </p:nvSpPr>
        <p:spPr bwMode="auto">
          <a:xfrm>
            <a:off x="2514600" y="2894013"/>
            <a:ext cx="6923088" cy="1154162"/>
          </a:xfrm>
          <a:prstGeom prst="rect">
            <a:avLst/>
          </a:prstGeom>
          <a:noFill/>
          <a:ln w="9525">
            <a:noFill/>
            <a:miter lim="800000"/>
            <a:headEnd/>
            <a:tailEnd/>
          </a:ln>
        </p:spPr>
        <p:txBody>
          <a:bodyPr>
            <a:spAutoFit/>
          </a:bodyPr>
          <a:lstStyle/>
          <a:p>
            <a:pPr algn="just">
              <a:lnSpc>
                <a:spcPct val="150000"/>
              </a:lnSpc>
              <a:defRPr/>
            </a:pPr>
            <a:r>
              <a:rPr lang="en-US" altLang="zh-CN" sz="2400" b="1" dirty="0">
                <a:latin typeface="+mn-ea"/>
                <a:ea typeface="+mn-ea"/>
              </a:rPr>
              <a:t>     </a:t>
            </a:r>
            <a:r>
              <a:rPr lang="zh-CN" altLang="en-US" sz="2200" b="1" dirty="0">
                <a:latin typeface="楷体" pitchFamily="49" charset="-122"/>
                <a:ea typeface="楷体" pitchFamily="49" charset="-122"/>
              </a:rPr>
              <a:t>①扑朔：动弹。②迷离：眯着眼。③傍：靠近、临近。④走：跑。⑤安：怎么。</a:t>
            </a:r>
            <a:endParaRPr lang="zh-CN" altLang="zh-CN" sz="2200" b="1" dirty="0">
              <a:latin typeface="楷体" pitchFamily="49" charset="-122"/>
              <a:ea typeface="楷体" pitchFamily="49" charset="-122"/>
            </a:endParaRPr>
          </a:p>
        </p:txBody>
      </p:sp>
      <p:sp>
        <p:nvSpPr>
          <p:cNvPr id="28684" name="矩形 13"/>
          <p:cNvSpPr>
            <a:spLocks noChangeArrowheads="1"/>
          </p:cNvSpPr>
          <p:nvPr/>
        </p:nvSpPr>
        <p:spPr bwMode="auto">
          <a:xfrm>
            <a:off x="2447926" y="2981326"/>
            <a:ext cx="1268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00000"/>
                </a:solidFill>
                <a:latin typeface="黑体" pitchFamily="49" charset="-122"/>
                <a:ea typeface="黑体" pitchFamily="49" charset="-122"/>
              </a:rPr>
              <a:t>注释： </a:t>
            </a: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图片 3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0" name="Rectangle 20"/>
          <p:cNvSpPr>
            <a:spLocks noChangeArrowheads="1"/>
          </p:cNvSpPr>
          <p:nvPr/>
        </p:nvSpPr>
        <p:spPr bwMode="auto">
          <a:xfrm>
            <a:off x="2555875" y="1969980"/>
            <a:ext cx="7551738" cy="646331"/>
          </a:xfrm>
          <a:prstGeom prst="rect">
            <a:avLst/>
          </a:prstGeom>
          <a:noFill/>
          <a:ln w="9525">
            <a:noFill/>
            <a:miter lim="800000"/>
            <a:headEnd/>
            <a:tailEnd/>
          </a:ln>
          <a:effectLst/>
        </p:spPr>
        <p:txBody>
          <a:bodyPr anchor="ctr">
            <a:spAutoFit/>
          </a:bodyPr>
          <a:lstStyle/>
          <a:p>
            <a:pPr eaLnBrk="0" hangingPunct="0">
              <a:lnSpc>
                <a:spcPct val="150000"/>
              </a:lnSpc>
              <a:defRPr/>
            </a:pPr>
            <a:r>
              <a:rPr lang="en-US" altLang="zh-CN" sz="2400" b="1" dirty="0">
                <a:latin typeface="+mn-ea"/>
                <a:ea typeface="+mn-ea"/>
              </a:rPr>
              <a:t>1.</a:t>
            </a:r>
            <a:r>
              <a:rPr lang="zh-CN" altLang="en-US" sz="2400" b="1" dirty="0">
                <a:latin typeface="+mn-ea"/>
                <a:ea typeface="+mn-ea"/>
              </a:rPr>
              <a:t>请概括本诗的主要内容。</a:t>
            </a:r>
          </a:p>
        </p:txBody>
      </p:sp>
      <p:sp>
        <p:nvSpPr>
          <p:cNvPr id="19470" name="Rectangle 14"/>
          <p:cNvSpPr>
            <a:spLocks noChangeArrowheads="1"/>
          </p:cNvSpPr>
          <p:nvPr/>
        </p:nvSpPr>
        <p:spPr bwMode="auto">
          <a:xfrm>
            <a:off x="2692400" y="2482851"/>
            <a:ext cx="7983538" cy="2308225"/>
          </a:xfrm>
          <a:prstGeom prst="rect">
            <a:avLst/>
          </a:prstGeom>
          <a:noFill/>
          <a:ln w="9525">
            <a:noFill/>
            <a:miter lim="800000"/>
            <a:headEnd/>
            <a:tailEnd/>
          </a:ln>
          <a:effectLst/>
        </p:spPr>
        <p:txBody>
          <a:bodyPr>
            <a:spAutoFit/>
          </a:bodyPr>
          <a:lstStyle/>
          <a:p>
            <a:pPr eaLnBrk="0" hangingPunct="0">
              <a:lnSpc>
                <a:spcPct val="150000"/>
              </a:lnSpc>
              <a:defRPr/>
            </a:pPr>
            <a:r>
              <a:rPr lang="zh-CN" altLang="zh-CN" sz="2400" b="1" dirty="0">
                <a:solidFill>
                  <a:srgbClr val="FF0000"/>
                </a:solidFill>
                <a:latin typeface="+mn-ea"/>
                <a:ea typeface="+mn-ea"/>
              </a:rPr>
              <a:t>【答案】</a:t>
            </a:r>
            <a:r>
              <a:rPr lang="en-US" altLang="zh-CN" sz="2400" b="1" dirty="0">
                <a:solidFill>
                  <a:srgbClr val="0000FF"/>
                </a:solidFill>
                <a:latin typeface="+mn-ea"/>
                <a:ea typeface="+mn-ea"/>
              </a:rPr>
              <a:t>(1)</a:t>
            </a:r>
            <a:r>
              <a:rPr lang="zh-CN" altLang="en-US" sz="2400" b="1" dirty="0">
                <a:solidFill>
                  <a:srgbClr val="0000FF"/>
                </a:solidFill>
                <a:latin typeface="+mn-ea"/>
                <a:ea typeface="+mn-ea"/>
              </a:rPr>
              <a:t>代父从军，踏上征途。</a:t>
            </a:r>
          </a:p>
          <a:p>
            <a:pPr eaLnBrk="0" hangingPunct="0">
              <a:lnSpc>
                <a:spcPct val="150000"/>
              </a:lnSpc>
              <a:defRPr/>
            </a:pPr>
            <a:r>
              <a:rPr lang="en-US" altLang="zh-CN" sz="2400" b="1" dirty="0">
                <a:solidFill>
                  <a:srgbClr val="0000FF"/>
                </a:solidFill>
                <a:latin typeface="+mn-ea"/>
                <a:ea typeface="+mn-ea"/>
              </a:rPr>
              <a:t>(2)</a:t>
            </a:r>
            <a:r>
              <a:rPr lang="zh-CN" altLang="en-US" sz="2400" b="1" dirty="0">
                <a:solidFill>
                  <a:srgbClr val="0000FF"/>
                </a:solidFill>
                <a:latin typeface="+mn-ea"/>
                <a:ea typeface="+mn-ea"/>
              </a:rPr>
              <a:t>奔赴前线，十年征战。</a:t>
            </a:r>
          </a:p>
          <a:p>
            <a:pPr eaLnBrk="0" hangingPunct="0">
              <a:lnSpc>
                <a:spcPct val="150000"/>
              </a:lnSpc>
              <a:defRPr/>
            </a:pPr>
            <a:r>
              <a:rPr lang="en-US" altLang="zh-CN" sz="2400" b="1" dirty="0">
                <a:solidFill>
                  <a:srgbClr val="0000FF"/>
                </a:solidFill>
                <a:latin typeface="+mn-ea"/>
                <a:ea typeface="+mn-ea"/>
              </a:rPr>
              <a:t>(3)</a:t>
            </a:r>
            <a:r>
              <a:rPr lang="zh-CN" altLang="en-US" sz="2400" b="1" dirty="0">
                <a:solidFill>
                  <a:srgbClr val="0000FF"/>
                </a:solidFill>
                <a:latin typeface="+mn-ea"/>
                <a:ea typeface="+mn-ea"/>
              </a:rPr>
              <a:t>还朝辞官，亲人团聚</a:t>
            </a:r>
            <a:r>
              <a:rPr lang="en-US" altLang="zh-CN" sz="2400" b="1" dirty="0">
                <a:solidFill>
                  <a:srgbClr val="0000FF"/>
                </a:solidFill>
                <a:latin typeface="+mn-ea"/>
                <a:ea typeface="+mn-ea"/>
              </a:rPr>
              <a:t>.</a:t>
            </a:r>
          </a:p>
          <a:p>
            <a:pPr eaLnBrk="0" hangingPunct="0">
              <a:lnSpc>
                <a:spcPct val="150000"/>
              </a:lnSpc>
              <a:defRPr/>
            </a:pPr>
            <a:r>
              <a:rPr lang="en-US" altLang="zh-CN" sz="2400" b="1" dirty="0">
                <a:solidFill>
                  <a:srgbClr val="0000FF"/>
                </a:solidFill>
                <a:latin typeface="+mn-ea"/>
                <a:ea typeface="+mn-ea"/>
              </a:rPr>
              <a:t>(4)</a:t>
            </a:r>
            <a:r>
              <a:rPr lang="zh-CN" altLang="en-US" sz="2400" b="1" dirty="0">
                <a:solidFill>
                  <a:srgbClr val="0000FF"/>
                </a:solidFill>
                <a:latin typeface="+mn-ea"/>
                <a:ea typeface="+mn-ea"/>
              </a:rPr>
              <a:t>比喻赞美，讴歌英雄。</a:t>
            </a: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70"/>
                                        </p:tgtEl>
                                        <p:attrNameLst>
                                          <p:attrName>style.visibility</p:attrName>
                                        </p:attrNameLst>
                                      </p:cBhvr>
                                      <p:to>
                                        <p:strVal val="visible"/>
                                      </p:to>
                                    </p:set>
                                    <p:animEffect transition="in" filter="blinds(horizontal)">
                                      <p:cBhvr>
                                        <p:cTn id="7" dur="500"/>
                                        <p:tgtEl>
                                          <p:spTgt spid="19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图片 1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8" name="Rectangle 14"/>
          <p:cNvSpPr>
            <a:spLocks noChangeArrowheads="1"/>
          </p:cNvSpPr>
          <p:nvPr/>
        </p:nvSpPr>
        <p:spPr bwMode="auto">
          <a:xfrm>
            <a:off x="2417764" y="2101742"/>
            <a:ext cx="7305675" cy="646331"/>
          </a:xfrm>
          <a:prstGeom prst="rect">
            <a:avLst/>
          </a:prstGeom>
          <a:noFill/>
          <a:ln w="9525">
            <a:noFill/>
            <a:miter lim="800000"/>
            <a:headEnd/>
            <a:tailEnd/>
          </a:ln>
          <a:effectLst/>
        </p:spPr>
        <p:txBody>
          <a:bodyPr anchor="ctr">
            <a:spAutoFit/>
          </a:bodyPr>
          <a:lstStyle/>
          <a:p>
            <a:pPr eaLnBrk="0" hangingPunct="0">
              <a:lnSpc>
                <a:spcPct val="150000"/>
              </a:lnSpc>
              <a:defRPr/>
            </a:pPr>
            <a:r>
              <a:rPr lang="en-US" altLang="zh-CN" sz="2400" b="1" dirty="0">
                <a:latin typeface="+mn-ea"/>
                <a:ea typeface="+mn-ea"/>
              </a:rPr>
              <a:t>2.</a:t>
            </a:r>
            <a:r>
              <a:rPr lang="zh-CN" altLang="en-US" sz="2400" b="1" dirty="0">
                <a:latin typeface="+mn-ea"/>
                <a:ea typeface="+mn-ea"/>
              </a:rPr>
              <a:t>你觉得花木兰的可敬可爱之处在哪？</a:t>
            </a:r>
          </a:p>
        </p:txBody>
      </p:sp>
      <p:sp>
        <p:nvSpPr>
          <p:cNvPr id="20" name="Rectangle 14"/>
          <p:cNvSpPr>
            <a:spLocks noChangeArrowheads="1"/>
          </p:cNvSpPr>
          <p:nvPr/>
        </p:nvSpPr>
        <p:spPr bwMode="auto">
          <a:xfrm>
            <a:off x="2684463" y="2592389"/>
            <a:ext cx="7281862" cy="1755775"/>
          </a:xfrm>
          <a:prstGeom prst="rect">
            <a:avLst/>
          </a:prstGeom>
          <a:noFill/>
          <a:ln w="9525">
            <a:noFill/>
            <a:miter lim="800000"/>
            <a:headEnd/>
            <a:tailEnd/>
          </a:ln>
          <a:effectLst/>
        </p:spPr>
        <p:txBody>
          <a:bodyPr>
            <a:spAutoFit/>
          </a:bodyPr>
          <a:lstStyle/>
          <a:p>
            <a:pPr eaLnBrk="0" hangingPunct="0">
              <a:lnSpc>
                <a:spcPct val="150000"/>
              </a:lnSpc>
              <a:defRPr/>
            </a:pPr>
            <a:r>
              <a:rPr lang="zh-CN" altLang="zh-CN" sz="2400" b="1" dirty="0">
                <a:solidFill>
                  <a:srgbClr val="FF0000"/>
                </a:solidFill>
                <a:latin typeface="+mn-ea"/>
                <a:ea typeface="+mn-ea"/>
              </a:rPr>
              <a:t>【答案】</a:t>
            </a:r>
            <a:endParaRPr lang="en-US" altLang="zh-CN" sz="2400" b="1" dirty="0">
              <a:solidFill>
                <a:srgbClr val="FF0000"/>
              </a:solidFill>
              <a:latin typeface="+mn-ea"/>
              <a:ea typeface="+mn-ea"/>
            </a:endParaRPr>
          </a:p>
          <a:p>
            <a:pPr eaLnBrk="0" hangingPunct="0">
              <a:lnSpc>
                <a:spcPct val="150000"/>
              </a:lnSpc>
              <a:defRPr/>
            </a:pPr>
            <a:r>
              <a:rPr lang="en-US" altLang="zh-CN" sz="2400" b="1" dirty="0">
                <a:solidFill>
                  <a:srgbClr val="0000FF"/>
                </a:solidFill>
                <a:latin typeface="+mn-ea"/>
                <a:ea typeface="+mn-ea"/>
              </a:rPr>
              <a:t>(1)</a:t>
            </a:r>
            <a:r>
              <a:rPr lang="zh-CN" altLang="en-US" sz="2400" b="1" dirty="0">
                <a:solidFill>
                  <a:srgbClr val="0000FF"/>
                </a:solidFill>
                <a:latin typeface="+mn-ea"/>
                <a:ea typeface="+mn-ea"/>
              </a:rPr>
              <a:t>既有女孩的勤劳善良，美丽可爱。</a:t>
            </a:r>
          </a:p>
          <a:p>
            <a:pPr eaLnBrk="0" hangingPunct="0">
              <a:lnSpc>
                <a:spcPct val="150000"/>
              </a:lnSpc>
              <a:defRPr/>
            </a:pPr>
            <a:r>
              <a:rPr lang="en-US" altLang="zh-CN" sz="2400" b="1" dirty="0">
                <a:solidFill>
                  <a:srgbClr val="0000FF"/>
                </a:solidFill>
                <a:latin typeface="+mn-ea"/>
                <a:ea typeface="+mn-ea"/>
              </a:rPr>
              <a:t>(2)</a:t>
            </a:r>
            <a:r>
              <a:rPr lang="zh-CN" altLang="en-US" sz="2400" b="1" dirty="0">
                <a:solidFill>
                  <a:srgbClr val="0000FF"/>
                </a:solidFill>
                <a:latin typeface="+mn-ea"/>
                <a:ea typeface="+mn-ea"/>
              </a:rPr>
              <a:t>又有男儿的勇敢善战，豪迈气概。</a:t>
            </a:r>
            <a:endParaRPr lang="zh-CN" altLang="en-US" sz="2400" b="1" dirty="0">
              <a:latin typeface="+mn-ea"/>
              <a:ea typeface="+mn-ea"/>
            </a:endParaRP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08126" y="11113"/>
            <a:ext cx="91344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AutoShape 2"/>
          <p:cNvSpPr>
            <a:spLocks noChangeArrowheads="1"/>
          </p:cNvSpPr>
          <p:nvPr/>
        </p:nvSpPr>
        <p:spPr bwMode="auto">
          <a:xfrm>
            <a:off x="4595813" y="5316539"/>
            <a:ext cx="2354262"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0" name="AutoShape 2"/>
          <p:cNvSpPr>
            <a:spLocks noChangeArrowheads="1"/>
          </p:cNvSpPr>
          <p:nvPr/>
        </p:nvSpPr>
        <p:spPr bwMode="auto">
          <a:xfrm>
            <a:off x="2273300" y="5316539"/>
            <a:ext cx="2305050"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2" name="AutoShape 2"/>
          <p:cNvSpPr>
            <a:spLocks noChangeArrowheads="1"/>
          </p:cNvSpPr>
          <p:nvPr/>
        </p:nvSpPr>
        <p:spPr bwMode="auto">
          <a:xfrm>
            <a:off x="4178300" y="3446464"/>
            <a:ext cx="1893888"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3" name="AutoShape 2"/>
          <p:cNvSpPr>
            <a:spLocks noChangeArrowheads="1"/>
          </p:cNvSpPr>
          <p:nvPr/>
        </p:nvSpPr>
        <p:spPr bwMode="auto">
          <a:xfrm>
            <a:off x="4178300" y="4071938"/>
            <a:ext cx="1893888" cy="355600"/>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4" name="AutoShape 2"/>
          <p:cNvSpPr>
            <a:spLocks noChangeArrowheads="1"/>
          </p:cNvSpPr>
          <p:nvPr/>
        </p:nvSpPr>
        <p:spPr bwMode="auto">
          <a:xfrm>
            <a:off x="4957764" y="2811464"/>
            <a:ext cx="1893887"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5" name="AutoShape 2"/>
          <p:cNvSpPr>
            <a:spLocks noChangeArrowheads="1"/>
          </p:cNvSpPr>
          <p:nvPr/>
        </p:nvSpPr>
        <p:spPr bwMode="auto">
          <a:xfrm>
            <a:off x="6072189" y="3446464"/>
            <a:ext cx="1893887"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6" name="AutoShape 2"/>
          <p:cNvSpPr>
            <a:spLocks noChangeArrowheads="1"/>
          </p:cNvSpPr>
          <p:nvPr/>
        </p:nvSpPr>
        <p:spPr bwMode="auto">
          <a:xfrm>
            <a:off x="6072189" y="4071938"/>
            <a:ext cx="1893887" cy="355600"/>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7" name="AutoShape 2"/>
          <p:cNvSpPr>
            <a:spLocks noChangeArrowheads="1"/>
          </p:cNvSpPr>
          <p:nvPr/>
        </p:nvSpPr>
        <p:spPr bwMode="auto">
          <a:xfrm>
            <a:off x="7969250" y="2811464"/>
            <a:ext cx="1893888"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8" name="AutoShape 2"/>
          <p:cNvSpPr>
            <a:spLocks noChangeArrowheads="1"/>
          </p:cNvSpPr>
          <p:nvPr/>
        </p:nvSpPr>
        <p:spPr bwMode="auto">
          <a:xfrm>
            <a:off x="7969250" y="3446464"/>
            <a:ext cx="1893888"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09" name="AutoShape 2"/>
          <p:cNvSpPr>
            <a:spLocks noChangeArrowheads="1"/>
          </p:cNvSpPr>
          <p:nvPr/>
        </p:nvSpPr>
        <p:spPr bwMode="auto">
          <a:xfrm>
            <a:off x="7969250" y="4071938"/>
            <a:ext cx="1893888" cy="355600"/>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10" name="AutoShape 2"/>
          <p:cNvSpPr>
            <a:spLocks noChangeArrowheads="1"/>
          </p:cNvSpPr>
          <p:nvPr/>
        </p:nvSpPr>
        <p:spPr bwMode="auto">
          <a:xfrm>
            <a:off x="2284414" y="2811464"/>
            <a:ext cx="1893887"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11" name="文本框 58"/>
          <p:cNvSpPr txBox="1">
            <a:spLocks noChangeArrowheads="1"/>
          </p:cNvSpPr>
          <p:nvPr/>
        </p:nvSpPr>
        <p:spPr bwMode="auto">
          <a:xfrm>
            <a:off x="2386014" y="2790825"/>
            <a:ext cx="1849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 </a:t>
            </a:r>
            <a:r>
              <a:rPr lang="zh-CN" altLang="en-US" b="1">
                <a:solidFill>
                  <a:srgbClr val="800000"/>
                </a:solidFill>
                <a:latin typeface="黑体" pitchFamily="49" charset="-122"/>
                <a:ea typeface="黑体" pitchFamily="49" charset="-122"/>
              </a:rPr>
              <a:t>学习目标</a:t>
            </a:r>
          </a:p>
        </p:txBody>
      </p:sp>
      <p:sp>
        <p:nvSpPr>
          <p:cNvPr id="4112" name="文本框 69"/>
          <p:cNvSpPr txBox="1">
            <a:spLocks noChangeArrowheads="1"/>
          </p:cNvSpPr>
          <p:nvPr/>
        </p:nvSpPr>
        <p:spPr bwMode="auto">
          <a:xfrm>
            <a:off x="5122863" y="2790825"/>
            <a:ext cx="1765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2. </a:t>
            </a:r>
            <a:r>
              <a:rPr lang="zh-CN" altLang="en-US" b="1">
                <a:solidFill>
                  <a:srgbClr val="800000"/>
                </a:solidFill>
                <a:latin typeface="黑体" pitchFamily="49" charset="-122"/>
                <a:ea typeface="黑体" pitchFamily="49" charset="-122"/>
              </a:rPr>
              <a:t>背景透视</a:t>
            </a:r>
          </a:p>
        </p:txBody>
      </p:sp>
      <p:sp>
        <p:nvSpPr>
          <p:cNvPr id="4113" name="AutoShape 2"/>
          <p:cNvSpPr>
            <a:spLocks noChangeArrowheads="1"/>
          </p:cNvSpPr>
          <p:nvPr/>
        </p:nvSpPr>
        <p:spPr bwMode="auto">
          <a:xfrm>
            <a:off x="2284414" y="3446464"/>
            <a:ext cx="1893887"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14" name="文本框 73"/>
          <p:cNvSpPr txBox="1">
            <a:spLocks noChangeArrowheads="1"/>
          </p:cNvSpPr>
          <p:nvPr/>
        </p:nvSpPr>
        <p:spPr bwMode="auto">
          <a:xfrm>
            <a:off x="2446338" y="3425825"/>
            <a:ext cx="1905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4. </a:t>
            </a:r>
            <a:r>
              <a:rPr lang="zh-CN" altLang="en-US" b="1">
                <a:solidFill>
                  <a:srgbClr val="800000"/>
                </a:solidFill>
                <a:latin typeface="黑体" pitchFamily="49" charset="-122"/>
                <a:ea typeface="黑体" pitchFamily="49" charset="-122"/>
              </a:rPr>
              <a:t>相关资料</a:t>
            </a:r>
          </a:p>
        </p:txBody>
      </p:sp>
      <p:sp>
        <p:nvSpPr>
          <p:cNvPr id="4115" name="文本框 75"/>
          <p:cNvSpPr txBox="1">
            <a:spLocks noChangeArrowheads="1"/>
          </p:cNvSpPr>
          <p:nvPr/>
        </p:nvSpPr>
        <p:spPr bwMode="auto">
          <a:xfrm>
            <a:off x="4335463" y="3413125"/>
            <a:ext cx="168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5. </a:t>
            </a:r>
            <a:r>
              <a:rPr lang="zh-CN" altLang="en-US" b="1">
                <a:solidFill>
                  <a:srgbClr val="800000"/>
                </a:solidFill>
                <a:latin typeface="黑体" pitchFamily="49" charset="-122"/>
                <a:ea typeface="黑体" pitchFamily="49" charset="-122"/>
              </a:rPr>
              <a:t>检查预习</a:t>
            </a:r>
          </a:p>
        </p:txBody>
      </p:sp>
      <p:sp>
        <p:nvSpPr>
          <p:cNvPr id="4116" name="文本框 77"/>
          <p:cNvSpPr txBox="1">
            <a:spLocks noChangeArrowheads="1"/>
          </p:cNvSpPr>
          <p:nvPr/>
        </p:nvSpPr>
        <p:spPr bwMode="auto">
          <a:xfrm>
            <a:off x="6189663" y="3425825"/>
            <a:ext cx="1670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6. </a:t>
            </a:r>
            <a:r>
              <a:rPr lang="zh-CN" altLang="en-US" b="1">
                <a:solidFill>
                  <a:srgbClr val="800000"/>
                </a:solidFill>
                <a:latin typeface="黑体" pitchFamily="49" charset="-122"/>
                <a:ea typeface="黑体" pitchFamily="49" charset="-122"/>
              </a:rPr>
              <a:t>听读课文</a:t>
            </a:r>
          </a:p>
        </p:txBody>
      </p:sp>
      <p:sp>
        <p:nvSpPr>
          <p:cNvPr id="4117" name="AutoShape 2"/>
          <p:cNvSpPr>
            <a:spLocks noChangeArrowheads="1"/>
          </p:cNvSpPr>
          <p:nvPr/>
        </p:nvSpPr>
        <p:spPr bwMode="auto">
          <a:xfrm>
            <a:off x="2284414" y="4071938"/>
            <a:ext cx="1893887" cy="355600"/>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18" name="文本框 82"/>
          <p:cNvSpPr txBox="1">
            <a:spLocks noChangeArrowheads="1"/>
          </p:cNvSpPr>
          <p:nvPr/>
        </p:nvSpPr>
        <p:spPr bwMode="auto">
          <a:xfrm>
            <a:off x="4256089" y="4059238"/>
            <a:ext cx="18510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9. </a:t>
            </a:r>
            <a:r>
              <a:rPr lang="zh-CN" altLang="en-US" b="1">
                <a:solidFill>
                  <a:srgbClr val="800000"/>
                </a:solidFill>
                <a:latin typeface="黑体" pitchFamily="49" charset="-122"/>
                <a:ea typeface="黑体" pitchFamily="49" charset="-122"/>
              </a:rPr>
              <a:t>句段品析</a:t>
            </a:r>
          </a:p>
        </p:txBody>
      </p:sp>
      <p:sp>
        <p:nvSpPr>
          <p:cNvPr id="4119" name="文本框 84"/>
          <p:cNvSpPr txBox="1">
            <a:spLocks noChangeArrowheads="1"/>
          </p:cNvSpPr>
          <p:nvPr/>
        </p:nvSpPr>
        <p:spPr bwMode="auto">
          <a:xfrm>
            <a:off x="6108701" y="4049713"/>
            <a:ext cx="17510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10. </a:t>
            </a:r>
            <a:r>
              <a:rPr lang="zh-CN" altLang="en-US" b="1">
                <a:solidFill>
                  <a:srgbClr val="800000"/>
                </a:solidFill>
                <a:latin typeface="黑体" pitchFamily="49" charset="-122"/>
                <a:ea typeface="黑体" pitchFamily="49" charset="-122"/>
              </a:rPr>
              <a:t>疑难探究</a:t>
            </a:r>
          </a:p>
        </p:txBody>
      </p:sp>
      <p:sp>
        <p:nvSpPr>
          <p:cNvPr id="4120" name="文本框 87"/>
          <p:cNvSpPr txBox="1">
            <a:spLocks noChangeArrowheads="1"/>
          </p:cNvSpPr>
          <p:nvPr/>
        </p:nvSpPr>
        <p:spPr bwMode="auto">
          <a:xfrm>
            <a:off x="8047038" y="4049713"/>
            <a:ext cx="1909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11. </a:t>
            </a:r>
            <a:r>
              <a:rPr lang="zh-CN" altLang="en-US" b="1">
                <a:solidFill>
                  <a:srgbClr val="800000"/>
                </a:solidFill>
                <a:latin typeface="黑体" pitchFamily="49" charset="-122"/>
                <a:ea typeface="黑体" pitchFamily="49" charset="-122"/>
              </a:rPr>
              <a:t>板书设计</a:t>
            </a:r>
          </a:p>
        </p:txBody>
      </p:sp>
      <p:sp>
        <p:nvSpPr>
          <p:cNvPr id="4121" name="AutoShape 2"/>
          <p:cNvSpPr>
            <a:spLocks noChangeArrowheads="1"/>
          </p:cNvSpPr>
          <p:nvPr/>
        </p:nvSpPr>
        <p:spPr bwMode="auto">
          <a:xfrm>
            <a:off x="2284414" y="4706939"/>
            <a:ext cx="1893887" cy="357187"/>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22" name="AutoShape 2"/>
          <p:cNvSpPr>
            <a:spLocks noChangeArrowheads="1"/>
          </p:cNvSpPr>
          <p:nvPr/>
        </p:nvSpPr>
        <p:spPr bwMode="auto">
          <a:xfrm>
            <a:off x="4235451" y="4695825"/>
            <a:ext cx="3406775" cy="357188"/>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23" name="AutoShape 2"/>
          <p:cNvSpPr>
            <a:spLocks noChangeArrowheads="1"/>
          </p:cNvSpPr>
          <p:nvPr/>
        </p:nvSpPr>
        <p:spPr bwMode="auto">
          <a:xfrm>
            <a:off x="7735888" y="4689475"/>
            <a:ext cx="2165350" cy="357188"/>
          </a:xfrm>
          <a:prstGeom prst="roundRect">
            <a:avLst>
              <a:gd name="adj" fmla="val 47681"/>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chemeClr val="bg1"/>
              </a:solidFill>
              <a:latin typeface="黑体" pitchFamily="49" charset="-122"/>
              <a:ea typeface="黑体" pitchFamily="49" charset="-122"/>
            </a:endParaRPr>
          </a:p>
        </p:txBody>
      </p:sp>
      <p:sp>
        <p:nvSpPr>
          <p:cNvPr id="4124" name="文本框 99"/>
          <p:cNvSpPr txBox="1">
            <a:spLocks noChangeArrowheads="1"/>
          </p:cNvSpPr>
          <p:nvPr/>
        </p:nvSpPr>
        <p:spPr bwMode="auto">
          <a:xfrm>
            <a:off x="2405063" y="5305425"/>
            <a:ext cx="2239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15. </a:t>
            </a:r>
            <a:r>
              <a:rPr lang="zh-CN" altLang="en-US" b="1">
                <a:solidFill>
                  <a:srgbClr val="800000"/>
                </a:solidFill>
                <a:latin typeface="黑体" pitchFamily="49" charset="-122"/>
                <a:ea typeface="黑体" pitchFamily="49" charset="-122"/>
              </a:rPr>
              <a:t>教材习题讲解</a:t>
            </a:r>
          </a:p>
        </p:txBody>
      </p:sp>
      <p:sp>
        <p:nvSpPr>
          <p:cNvPr id="4125" name="文本框 103"/>
          <p:cNvSpPr txBox="1">
            <a:spLocks noChangeArrowheads="1"/>
          </p:cNvSpPr>
          <p:nvPr/>
        </p:nvSpPr>
        <p:spPr bwMode="auto">
          <a:xfrm>
            <a:off x="7969250" y="2811464"/>
            <a:ext cx="1765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3. </a:t>
            </a:r>
            <a:r>
              <a:rPr lang="zh-CN" altLang="en-US" b="1">
                <a:solidFill>
                  <a:srgbClr val="800000"/>
                </a:solidFill>
                <a:latin typeface="黑体" pitchFamily="49" charset="-122"/>
                <a:ea typeface="黑体" pitchFamily="49" charset="-122"/>
              </a:rPr>
              <a:t>文体知识</a:t>
            </a:r>
          </a:p>
        </p:txBody>
      </p:sp>
      <p:sp>
        <p:nvSpPr>
          <p:cNvPr id="4126" name="文本框 105"/>
          <p:cNvSpPr txBox="1">
            <a:spLocks noChangeArrowheads="1"/>
          </p:cNvSpPr>
          <p:nvPr/>
        </p:nvSpPr>
        <p:spPr bwMode="auto">
          <a:xfrm>
            <a:off x="2438401" y="4049713"/>
            <a:ext cx="1763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8. </a:t>
            </a:r>
            <a:r>
              <a:rPr lang="zh-CN" altLang="en-US" b="1">
                <a:solidFill>
                  <a:srgbClr val="800000"/>
                </a:solidFill>
                <a:latin typeface="黑体" pitchFamily="49" charset="-122"/>
                <a:ea typeface="黑体" pitchFamily="49" charset="-122"/>
              </a:rPr>
              <a:t>整体感知</a:t>
            </a:r>
          </a:p>
        </p:txBody>
      </p:sp>
      <p:sp>
        <p:nvSpPr>
          <p:cNvPr id="4127" name="文本框 107"/>
          <p:cNvSpPr txBox="1">
            <a:spLocks noChangeArrowheads="1"/>
          </p:cNvSpPr>
          <p:nvPr/>
        </p:nvSpPr>
        <p:spPr bwMode="auto">
          <a:xfrm>
            <a:off x="2381251" y="4706938"/>
            <a:ext cx="1846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12. </a:t>
            </a:r>
            <a:r>
              <a:rPr lang="zh-CN" altLang="en-US" b="1">
                <a:solidFill>
                  <a:srgbClr val="800000"/>
                </a:solidFill>
                <a:latin typeface="黑体" pitchFamily="49" charset="-122"/>
                <a:ea typeface="黑体" pitchFamily="49" charset="-122"/>
              </a:rPr>
              <a:t>本课主旨</a:t>
            </a:r>
          </a:p>
        </p:txBody>
      </p:sp>
      <p:sp>
        <p:nvSpPr>
          <p:cNvPr id="4128" name="文本框 127"/>
          <p:cNvSpPr txBox="1">
            <a:spLocks noChangeArrowheads="1"/>
          </p:cNvSpPr>
          <p:nvPr/>
        </p:nvSpPr>
        <p:spPr bwMode="auto">
          <a:xfrm>
            <a:off x="4667250" y="5305425"/>
            <a:ext cx="2305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16. </a:t>
            </a:r>
            <a:r>
              <a:rPr lang="zh-CN" altLang="en-US" b="1">
                <a:solidFill>
                  <a:srgbClr val="800000"/>
                </a:solidFill>
                <a:latin typeface="黑体" pitchFamily="49" charset="-122"/>
                <a:ea typeface="黑体" pitchFamily="49" charset="-122"/>
              </a:rPr>
              <a:t>课后作业布置</a:t>
            </a:r>
          </a:p>
        </p:txBody>
      </p:sp>
      <p:sp>
        <p:nvSpPr>
          <p:cNvPr id="4129" name="TextBox 37"/>
          <p:cNvSpPr txBox="1">
            <a:spLocks noChangeArrowheads="1"/>
          </p:cNvSpPr>
          <p:nvPr/>
        </p:nvSpPr>
        <p:spPr bwMode="auto">
          <a:xfrm>
            <a:off x="8024813" y="3446464"/>
            <a:ext cx="1687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7. </a:t>
            </a:r>
            <a:r>
              <a:rPr lang="zh-CN" altLang="en-US" b="1">
                <a:solidFill>
                  <a:srgbClr val="800000"/>
                </a:solidFill>
                <a:latin typeface="黑体" pitchFamily="49" charset="-122"/>
                <a:ea typeface="黑体" pitchFamily="49" charset="-122"/>
              </a:rPr>
              <a:t>翻译课文</a:t>
            </a:r>
          </a:p>
        </p:txBody>
      </p:sp>
      <p:sp>
        <p:nvSpPr>
          <p:cNvPr id="4130" name="文本框 92"/>
          <p:cNvSpPr txBox="1">
            <a:spLocks noChangeArrowheads="1"/>
          </p:cNvSpPr>
          <p:nvPr/>
        </p:nvSpPr>
        <p:spPr bwMode="auto">
          <a:xfrm>
            <a:off x="4414839" y="4678363"/>
            <a:ext cx="33162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13. </a:t>
            </a:r>
            <a:r>
              <a:rPr lang="zh-CN" altLang="en-US" b="1">
                <a:solidFill>
                  <a:srgbClr val="800000"/>
                </a:solidFill>
                <a:latin typeface="黑体" pitchFamily="49" charset="-122"/>
                <a:ea typeface="黑体" pitchFamily="49" charset="-122"/>
              </a:rPr>
              <a:t>本课突出艺术特色归纳</a:t>
            </a:r>
          </a:p>
        </p:txBody>
      </p:sp>
      <p:sp>
        <p:nvSpPr>
          <p:cNvPr id="4131" name="TextBox 38"/>
          <p:cNvSpPr txBox="1">
            <a:spLocks noChangeArrowheads="1"/>
          </p:cNvSpPr>
          <p:nvPr/>
        </p:nvSpPr>
        <p:spPr bwMode="auto">
          <a:xfrm>
            <a:off x="8102601" y="4684713"/>
            <a:ext cx="18526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b="1">
                <a:solidFill>
                  <a:srgbClr val="800000"/>
                </a:solidFill>
                <a:latin typeface="黑体" pitchFamily="49" charset="-122"/>
                <a:ea typeface="黑体" pitchFamily="49" charset="-122"/>
              </a:rPr>
              <a:t>14.</a:t>
            </a:r>
            <a:r>
              <a:rPr lang="zh-CN" altLang="en-US" b="1">
                <a:solidFill>
                  <a:srgbClr val="800000"/>
                </a:solidFill>
                <a:latin typeface="黑体" pitchFamily="49" charset="-122"/>
                <a:ea typeface="黑体" pitchFamily="49" charset="-122"/>
              </a:rPr>
              <a:t>拓展延伸</a:t>
            </a:r>
          </a:p>
        </p:txBody>
      </p:sp>
      <p:cxnSp>
        <p:nvCxnSpPr>
          <p:cNvPr id="40" name="直接连接符 19"/>
          <p:cNvCxnSpPr/>
          <p:nvPr/>
        </p:nvCxnSpPr>
        <p:spPr bwMode="auto">
          <a:xfrm>
            <a:off x="2343150" y="6315076"/>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6" name="Rectangle 18"/>
          <p:cNvSpPr>
            <a:spLocks noChangeArrowheads="1"/>
          </p:cNvSpPr>
          <p:nvPr/>
        </p:nvSpPr>
        <p:spPr bwMode="auto">
          <a:xfrm>
            <a:off x="2492375" y="1938339"/>
            <a:ext cx="7270750" cy="554037"/>
          </a:xfrm>
          <a:prstGeom prst="rect">
            <a:avLst/>
          </a:prstGeom>
          <a:noFill/>
          <a:ln w="9525">
            <a:noFill/>
            <a:miter lim="800000"/>
            <a:headEnd/>
            <a:tailEnd/>
          </a:ln>
          <a:effectLst/>
        </p:spPr>
        <p:txBody>
          <a:bodyPr anchor="ctr">
            <a:spAutoFit/>
          </a:bodyPr>
          <a:lstStyle/>
          <a:p>
            <a:pPr marL="457200" indent="-457200" eaLnBrk="0" hangingPunct="0">
              <a:lnSpc>
                <a:spcPct val="125000"/>
              </a:lnSpc>
              <a:defRPr/>
            </a:pPr>
            <a:r>
              <a:rPr lang="en-US" altLang="zh-CN" sz="2400" b="1" dirty="0">
                <a:latin typeface="+mn-ea"/>
                <a:ea typeface="+mn-ea"/>
              </a:rPr>
              <a:t>1.</a:t>
            </a:r>
            <a:r>
              <a:rPr lang="zh-CN" altLang="en-US" sz="2400" b="1" dirty="0">
                <a:latin typeface="+mn-ea"/>
                <a:ea typeface="+mn-ea"/>
              </a:rPr>
              <a:t>文章开头有什么作用？</a:t>
            </a:r>
          </a:p>
        </p:txBody>
      </p:sp>
      <p:sp>
        <p:nvSpPr>
          <p:cNvPr id="2" name="矩形 1"/>
          <p:cNvSpPr/>
          <p:nvPr/>
        </p:nvSpPr>
        <p:spPr>
          <a:xfrm>
            <a:off x="2711451" y="2338388"/>
            <a:ext cx="7300913" cy="1200150"/>
          </a:xfrm>
          <a:prstGeom prst="rect">
            <a:avLst/>
          </a:prstGeom>
          <a:noFill/>
          <a:ln w="9525">
            <a:noFill/>
            <a:miter lim="800000"/>
            <a:headEnd/>
            <a:tailEnd/>
          </a:ln>
          <a:effectLst/>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故事以一个富有生活气息的特写镜头设置悬念，引起读者的阅读兴趣，同时引出下文的问答。</a:t>
            </a: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图片 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5" name="Rectangle 13"/>
          <p:cNvSpPr>
            <a:spLocks noChangeArrowheads="1"/>
          </p:cNvSpPr>
          <p:nvPr/>
        </p:nvSpPr>
        <p:spPr bwMode="auto">
          <a:xfrm>
            <a:off x="2273300" y="1844675"/>
            <a:ext cx="8058150" cy="1052596"/>
          </a:xfrm>
          <a:prstGeom prst="rect">
            <a:avLst/>
          </a:prstGeom>
          <a:noFill/>
          <a:ln w="9525">
            <a:noFill/>
            <a:miter lim="800000"/>
            <a:headEnd/>
            <a:tailEnd/>
          </a:ln>
          <a:effectLst/>
        </p:spPr>
        <p:txBody>
          <a:bodyPr>
            <a:spAutoFit/>
          </a:bodyPr>
          <a:lstStyle/>
          <a:p>
            <a:pPr marL="450850" indent="-450850" eaLnBrk="0" hangingPunct="0">
              <a:lnSpc>
                <a:spcPct val="130000"/>
              </a:lnSpc>
              <a:defRPr/>
            </a:pPr>
            <a:r>
              <a:rPr lang="en-US" altLang="zh-CN" sz="2400" b="1" dirty="0">
                <a:latin typeface="+mn-ea"/>
                <a:ea typeface="+mn-ea"/>
                <a:cs typeface="Times New Roman" pitchFamily="18" charset="0"/>
              </a:rPr>
              <a:t>2.</a:t>
            </a:r>
            <a:r>
              <a:rPr lang="zh-CN" altLang="en-US" sz="2400" b="1" dirty="0">
                <a:latin typeface="+mn-ea"/>
                <a:ea typeface="+mn-ea"/>
                <a:cs typeface="Times New Roman" pitchFamily="18" charset="0"/>
              </a:rPr>
              <a:t>“东市买</a:t>
            </a:r>
            <a:r>
              <a:rPr lang="en-US" altLang="zh-CN" sz="2400" b="1" dirty="0">
                <a:latin typeface="+mn-ea"/>
                <a:ea typeface="+mn-ea"/>
                <a:cs typeface="Times New Roman" pitchFamily="18" charset="0"/>
              </a:rPr>
              <a:t>……</a:t>
            </a:r>
            <a:r>
              <a:rPr lang="zh-CN" altLang="en-US" sz="2400" b="1" dirty="0">
                <a:latin typeface="+mn-ea"/>
                <a:ea typeface="+mn-ea"/>
                <a:cs typeface="Times New Roman" pitchFamily="18" charset="0"/>
              </a:rPr>
              <a:t>北市买长鞭。”这句话运用了什么修辞？有什么作用？</a:t>
            </a:r>
          </a:p>
        </p:txBody>
      </p:sp>
      <p:sp>
        <p:nvSpPr>
          <p:cNvPr id="2" name="矩形 1"/>
          <p:cNvSpPr/>
          <p:nvPr/>
        </p:nvSpPr>
        <p:spPr>
          <a:xfrm>
            <a:off x="2674938" y="2781301"/>
            <a:ext cx="7021512" cy="2308225"/>
          </a:xfrm>
          <a:prstGeom prst="rect">
            <a:avLst/>
          </a:prstGeom>
        </p:spPr>
        <p:txBody>
          <a:bodyPr>
            <a:spAutoFit/>
          </a:bodyPr>
          <a:lstStyle/>
          <a:p>
            <a:pPr eaLnBrk="0" hangingPunct="0">
              <a:lnSpc>
                <a:spcPct val="150000"/>
              </a:lnSpc>
              <a:defRPr/>
            </a:pPr>
            <a:r>
              <a:rPr lang="zh-CN" altLang="zh-CN" sz="2400" b="1" dirty="0">
                <a:solidFill>
                  <a:srgbClr val="FF0000"/>
                </a:solidFill>
                <a:latin typeface="+mn-ea"/>
                <a:ea typeface="+mn-ea"/>
              </a:rPr>
              <a:t>【答案】</a:t>
            </a:r>
            <a:r>
              <a:rPr lang="zh-CN" altLang="en-US" sz="2400" b="1" dirty="0">
                <a:solidFill>
                  <a:srgbClr val="0000FF"/>
                </a:solidFill>
                <a:latin typeface="+mn-ea"/>
                <a:ea typeface="+mn-ea"/>
              </a:rPr>
              <a:t>这四句运用了排比、互文的修辞手法，将木兰连赴东西南北四市匆忙购置战马鞍具等的情景具体生动地描绘了出来。不但表现了木兰准备出征时的紧张急切、井然有序，也渲染出战事的紧急。</a:t>
            </a:r>
            <a:endParaRPr lang="zh-CN" altLang="zh-CN" sz="2400" b="1" dirty="0">
              <a:solidFill>
                <a:srgbClr val="0000FF"/>
              </a:solidFill>
              <a:latin typeface="+mn-ea"/>
              <a:ea typeface="+mn-ea"/>
            </a:endParaRPr>
          </a:p>
        </p:txBody>
      </p:sp>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图片 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Rectangle 14"/>
          <p:cNvSpPr>
            <a:spLocks noChangeArrowheads="1"/>
          </p:cNvSpPr>
          <p:nvPr/>
        </p:nvSpPr>
        <p:spPr bwMode="auto">
          <a:xfrm>
            <a:off x="2486026" y="1897815"/>
            <a:ext cx="7388225" cy="1052596"/>
          </a:xfrm>
          <a:prstGeom prst="rect">
            <a:avLst/>
          </a:prstGeom>
          <a:noFill/>
          <a:ln w="9525">
            <a:noFill/>
            <a:miter lim="800000"/>
            <a:headEnd/>
            <a:tailEnd/>
          </a:ln>
          <a:effectLst/>
        </p:spPr>
        <p:txBody>
          <a:bodyPr anchor="ctr">
            <a:spAutoFit/>
          </a:bodyPr>
          <a:lstStyle/>
          <a:p>
            <a:pPr marL="355600" indent="-355600">
              <a:lnSpc>
                <a:spcPct val="130000"/>
              </a:lnSpc>
              <a:defRPr/>
            </a:pPr>
            <a:r>
              <a:rPr lang="en-US" altLang="zh-CN" sz="2400" b="1" dirty="0">
                <a:latin typeface="+mn-ea"/>
                <a:ea typeface="+mn-ea"/>
              </a:rPr>
              <a:t>3.</a:t>
            </a:r>
            <a:r>
              <a:rPr lang="zh-CN" altLang="en-US" sz="2400" b="1" dirty="0">
                <a:latin typeface="+mn-ea"/>
                <a:ea typeface="+mn-ea"/>
              </a:rPr>
              <a:t>分析“旦辞爷娘去</a:t>
            </a:r>
            <a:r>
              <a:rPr lang="en-US" altLang="zh-CN" sz="2400" b="1" dirty="0">
                <a:latin typeface="+mn-ea"/>
                <a:ea typeface="+mn-ea"/>
              </a:rPr>
              <a:t>……”“</a:t>
            </a:r>
            <a:r>
              <a:rPr lang="zh-CN" altLang="en-US" sz="2400" b="1" dirty="0">
                <a:latin typeface="+mn-ea"/>
                <a:ea typeface="+mn-ea"/>
              </a:rPr>
              <a:t>旦辞黄河去</a:t>
            </a:r>
            <a:r>
              <a:rPr lang="en-US" altLang="zh-CN" sz="2400" b="1" dirty="0">
                <a:latin typeface="+mn-ea"/>
                <a:ea typeface="+mn-ea"/>
              </a:rPr>
              <a:t>……”</a:t>
            </a:r>
            <a:r>
              <a:rPr lang="zh-CN" altLang="en-US" sz="2400" b="1" dirty="0">
                <a:latin typeface="+mn-ea"/>
                <a:ea typeface="+mn-ea"/>
              </a:rPr>
              <a:t>这两句话的表达效果。</a:t>
            </a:r>
            <a:endParaRPr lang="en-US" altLang="zh-CN" sz="2400" b="1" dirty="0">
              <a:latin typeface="+mn-ea"/>
              <a:ea typeface="+mn-ea"/>
            </a:endParaRPr>
          </a:p>
        </p:txBody>
      </p:sp>
      <p:sp>
        <p:nvSpPr>
          <p:cNvPr id="2" name="矩形 1"/>
          <p:cNvSpPr/>
          <p:nvPr/>
        </p:nvSpPr>
        <p:spPr>
          <a:xfrm>
            <a:off x="2770188" y="2838450"/>
            <a:ext cx="7116762" cy="3416300"/>
          </a:xfrm>
          <a:prstGeom prst="rect">
            <a:avLst/>
          </a:prstGeom>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这两组句子表现出木兰行军的神速，军情的紧急，心情的迫切，渲染了紧张的战争氛围。以“不闻”开头的两个句子，间隔反复，紧相呼应，揭示出木兰乍离家乡，思念亲人，离乡愈远，思亲愈切的心情；“不闻”和“但闻”形成对比，将征程之紧和思乡之切淋漓尽致地表现了出来。</a:t>
            </a: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432050" y="1929919"/>
            <a:ext cx="7727950" cy="572464"/>
          </a:xfrm>
          <a:prstGeom prst="rect">
            <a:avLst/>
          </a:prstGeom>
          <a:noFill/>
          <a:ln w="9525">
            <a:noFill/>
            <a:miter lim="800000"/>
            <a:headEnd/>
            <a:tailEnd/>
          </a:ln>
          <a:effectLst/>
        </p:spPr>
        <p:txBody>
          <a:bodyPr anchor="ctr">
            <a:spAutoFit/>
          </a:bodyPr>
          <a:lstStyle/>
          <a:p>
            <a:pPr>
              <a:lnSpc>
                <a:spcPct val="130000"/>
              </a:lnSpc>
              <a:defRPr/>
            </a:pPr>
            <a:r>
              <a:rPr lang="en-US" altLang="zh-CN" sz="2400" b="1" dirty="0">
                <a:latin typeface="+mn-ea"/>
                <a:ea typeface="+mn-ea"/>
              </a:rPr>
              <a:t>4.</a:t>
            </a:r>
            <a:r>
              <a:rPr lang="zh-CN" altLang="en-US" sz="2400" b="1" dirty="0">
                <a:latin typeface="+mn-ea"/>
                <a:ea typeface="+mn-ea"/>
              </a:rPr>
              <a:t>写木兰思乡，对其英雄形象有没有影响？为什么？</a:t>
            </a:r>
            <a:endParaRPr lang="en-US" altLang="zh-CN" sz="2400" b="1" dirty="0">
              <a:latin typeface="+mn-ea"/>
              <a:ea typeface="+mn-ea"/>
            </a:endParaRPr>
          </a:p>
        </p:txBody>
      </p:sp>
      <p:sp>
        <p:nvSpPr>
          <p:cNvPr id="2" name="矩形 1"/>
          <p:cNvSpPr/>
          <p:nvPr/>
        </p:nvSpPr>
        <p:spPr>
          <a:xfrm>
            <a:off x="2706689" y="2509839"/>
            <a:ext cx="7032625" cy="2308225"/>
          </a:xfrm>
          <a:prstGeom prst="rect">
            <a:avLst/>
          </a:prstGeom>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没有影响。因为从军之急和思乡之深，看似矛盾，实际上这样的描述使得木兰的形象有血有肉，令人信服，且更能表现木兰舍家卫国的高尚品格。</a:t>
            </a:r>
            <a:endParaRPr lang="zh-CN" altLang="zh-CN" sz="2400" b="1" dirty="0">
              <a:solidFill>
                <a:srgbClr val="0000FF"/>
              </a:solidFill>
              <a:latin typeface="+mn-ea"/>
              <a:ea typeface="+mn-ea"/>
            </a:endParaRP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351088" y="1789114"/>
            <a:ext cx="7110412" cy="1201737"/>
          </a:xfrm>
          <a:prstGeom prst="rect">
            <a:avLst/>
          </a:prstGeom>
          <a:noFill/>
          <a:ln w="9525">
            <a:noFill/>
            <a:miter lim="800000"/>
            <a:headEnd/>
            <a:tailEnd/>
          </a:ln>
          <a:effectLst/>
        </p:spPr>
        <p:txBody>
          <a:bodyPr anchor="ctr">
            <a:spAutoFit/>
          </a:bodyPr>
          <a:lstStyle/>
          <a:p>
            <a:pPr marL="355600" indent="-355600">
              <a:lnSpc>
                <a:spcPct val="150000"/>
              </a:lnSpc>
              <a:defRPr/>
            </a:pPr>
            <a:r>
              <a:rPr lang="en-US" altLang="zh-CN" sz="2400" b="1" dirty="0">
                <a:latin typeface="+mn-ea"/>
                <a:ea typeface="+mn-ea"/>
              </a:rPr>
              <a:t>5.</a:t>
            </a:r>
            <a:r>
              <a:rPr lang="zh-CN" altLang="en-US" sz="2400" b="1" dirty="0">
                <a:latin typeface="+mn-ea"/>
                <a:ea typeface="+mn-ea"/>
              </a:rPr>
              <a:t>“朔气传金柝，寒光照铁衣”这两句话运用了什么描写？有什么作用？</a:t>
            </a:r>
            <a:endParaRPr lang="en-US" altLang="zh-CN" sz="2400" b="1" dirty="0">
              <a:latin typeface="+mn-ea"/>
              <a:ea typeface="+mn-ea"/>
            </a:endParaRPr>
          </a:p>
        </p:txBody>
      </p:sp>
      <p:sp>
        <p:nvSpPr>
          <p:cNvPr id="2" name="矩形 1"/>
          <p:cNvSpPr/>
          <p:nvPr/>
        </p:nvSpPr>
        <p:spPr>
          <a:xfrm>
            <a:off x="2719388" y="2849564"/>
            <a:ext cx="6805612" cy="1754187"/>
          </a:xfrm>
          <a:prstGeom prst="rect">
            <a:avLst/>
          </a:prstGeom>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这两句自然环境描写，运用了对偶的修辞手法，描绘木兰在边塞军营的艰苦生活，烘托出木兰的勇敢坚强。</a:t>
            </a:r>
            <a:endParaRPr lang="zh-CN" altLang="zh-CN" sz="2400" b="1" dirty="0">
              <a:solidFill>
                <a:srgbClr val="0000FF"/>
              </a:solidFill>
              <a:latin typeface="+mn-ea"/>
              <a:ea typeface="+mn-ea"/>
            </a:endParaRP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281239" y="1838326"/>
            <a:ext cx="7312025" cy="1200329"/>
          </a:xfrm>
          <a:prstGeom prst="rect">
            <a:avLst/>
          </a:prstGeom>
          <a:noFill/>
          <a:ln w="9525">
            <a:noFill/>
            <a:miter lim="800000"/>
            <a:headEnd/>
            <a:tailEnd/>
          </a:ln>
          <a:effectLst/>
        </p:spPr>
        <p:txBody>
          <a:bodyPr>
            <a:spAutoFit/>
          </a:bodyPr>
          <a:lstStyle/>
          <a:p>
            <a:pPr marL="355600" indent="-355600">
              <a:lnSpc>
                <a:spcPct val="150000"/>
              </a:lnSpc>
              <a:defRPr/>
            </a:pPr>
            <a:r>
              <a:rPr lang="en-US" altLang="zh-CN" sz="2400" b="1" dirty="0">
                <a:latin typeface="+mn-ea"/>
                <a:ea typeface="+mn-ea"/>
              </a:rPr>
              <a:t>6.</a:t>
            </a:r>
            <a:r>
              <a:rPr lang="zh-CN" altLang="en-US" sz="2400" b="1" dirty="0">
                <a:latin typeface="+mn-ea"/>
                <a:ea typeface="+mn-ea"/>
              </a:rPr>
              <a:t>“将军百战死，壮士十年归”，这两句话运用什么修辞？有什么表达效果？</a:t>
            </a:r>
            <a:endParaRPr lang="en-US" altLang="zh-CN" sz="2400" b="1" dirty="0">
              <a:latin typeface="+mn-ea"/>
              <a:ea typeface="+mn-ea"/>
            </a:endParaRPr>
          </a:p>
        </p:txBody>
      </p:sp>
      <p:sp>
        <p:nvSpPr>
          <p:cNvPr id="2" name="矩形 1"/>
          <p:cNvSpPr/>
          <p:nvPr/>
        </p:nvSpPr>
        <p:spPr>
          <a:xfrm>
            <a:off x="2624139" y="2878138"/>
            <a:ext cx="7197725" cy="1200150"/>
          </a:xfrm>
          <a:prstGeom prst="rect">
            <a:avLst/>
          </a:prstGeom>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这两句运用了互文的修辞手法，概括了战争的频繁持久、战斗的激烈残酷。</a:t>
            </a:r>
            <a:endParaRPr lang="zh-CN" altLang="zh-CN" sz="2400" b="1" dirty="0">
              <a:solidFill>
                <a:srgbClr val="0000FF"/>
              </a:solidFill>
              <a:latin typeface="+mn-ea"/>
              <a:ea typeface="+mn-ea"/>
            </a:endParaRP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366964" y="2236788"/>
            <a:ext cx="7443787" cy="1200150"/>
          </a:xfrm>
          <a:prstGeom prst="rect">
            <a:avLst/>
          </a:prstGeom>
          <a:noFill/>
          <a:ln w="9525">
            <a:noFill/>
            <a:miter lim="800000"/>
            <a:headEnd/>
            <a:tailEnd/>
          </a:ln>
          <a:effectLst/>
        </p:spPr>
        <p:txBody>
          <a:bodyPr>
            <a:spAutoFit/>
          </a:bodyPr>
          <a:lstStyle/>
          <a:p>
            <a:pPr marL="273050" indent="-273050">
              <a:lnSpc>
                <a:spcPct val="150000"/>
              </a:lnSpc>
              <a:tabLst>
                <a:tab pos="273050" algn="l"/>
              </a:tabLst>
              <a:defRPr/>
            </a:pPr>
            <a:r>
              <a:rPr lang="en-US" altLang="zh-CN" sz="2400" b="1" dirty="0">
                <a:latin typeface="+mn-ea"/>
                <a:ea typeface="+mn-ea"/>
              </a:rPr>
              <a:t>7.</a:t>
            </a:r>
            <a:r>
              <a:rPr lang="zh-CN" altLang="en-US" sz="2400" b="1" dirty="0">
                <a:latin typeface="+mn-ea"/>
                <a:ea typeface="+mn-ea"/>
              </a:rPr>
              <a:t>“</a:t>
            </a:r>
            <a:r>
              <a:rPr lang="zh-CN" altLang="en-US" sz="2400" b="1" dirty="0">
                <a:latin typeface="+mn-ea"/>
              </a:rPr>
              <a:t>策勋十二转，赏赐百千强</a:t>
            </a:r>
            <a:r>
              <a:rPr lang="zh-CN" altLang="en-US" sz="2400" b="1" dirty="0">
                <a:latin typeface="+mn-ea"/>
                <a:ea typeface="+mn-ea"/>
              </a:rPr>
              <a:t>”这两句话运用了什么修辞方法？有什么作用？</a:t>
            </a:r>
            <a:endParaRPr lang="en-US" altLang="zh-CN" sz="2400" b="1" dirty="0">
              <a:latin typeface="+mn-ea"/>
              <a:ea typeface="+mn-ea"/>
            </a:endParaRPr>
          </a:p>
        </p:txBody>
      </p:sp>
      <p:sp>
        <p:nvSpPr>
          <p:cNvPr id="2" name="矩形 1"/>
          <p:cNvSpPr/>
          <p:nvPr/>
        </p:nvSpPr>
        <p:spPr>
          <a:xfrm>
            <a:off x="2613026" y="3292475"/>
            <a:ext cx="7256463" cy="1587500"/>
          </a:xfrm>
          <a:prstGeom prst="rect">
            <a:avLst/>
          </a:prstGeom>
        </p:spPr>
        <p:txBody>
          <a:bodyPr>
            <a:spAutoFit/>
          </a:bodyPr>
          <a:lstStyle/>
          <a:p>
            <a:pPr eaLnBrk="0" hangingPunct="0">
              <a:lnSpc>
                <a:spcPct val="135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本题运用侧面描写作用分析法。侧面描写。写木兰功劳之大，天子赏赐之多，从侧面写出了木兰英勇善战，立下了赫赫战功。</a:t>
            </a:r>
            <a:endParaRPr lang="zh-CN" altLang="zh-CN" sz="2400" b="1" dirty="0">
              <a:solidFill>
                <a:srgbClr val="0000FF"/>
              </a:solidFill>
              <a:latin typeface="+mn-ea"/>
              <a:ea typeface="+mn-ea"/>
            </a:endParaRPr>
          </a:p>
        </p:txBody>
      </p:sp>
      <p:grpSp>
        <p:nvGrpSpPr>
          <p:cNvPr id="37899" name="组 1"/>
          <p:cNvGrpSpPr>
            <a:grpSpLocks/>
          </p:cNvGrpSpPr>
          <p:nvPr/>
        </p:nvGrpSpPr>
        <p:grpSpPr bwMode="auto">
          <a:xfrm>
            <a:off x="2146301" y="1658939"/>
            <a:ext cx="3521075" cy="490537"/>
            <a:chOff x="4298376" y="161236"/>
            <a:chExt cx="4051480" cy="489076"/>
          </a:xfrm>
        </p:grpSpPr>
        <p:pic>
          <p:nvPicPr>
            <p:cNvPr id="37903" name="Picture 6" descr="BS00554_"/>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46620" y="210575"/>
              <a:ext cx="503236"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圆角矩形 17"/>
            <p:cNvSpPr/>
            <p:nvPr/>
          </p:nvSpPr>
          <p:spPr>
            <a:xfrm>
              <a:off x="4298376" y="181812"/>
              <a:ext cx="3415810" cy="449507"/>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37905" name="文本框 32"/>
            <p:cNvSpPr txBox="1">
              <a:spLocks noChangeArrowheads="1"/>
            </p:cNvSpPr>
            <p:nvPr/>
          </p:nvSpPr>
          <p:spPr bwMode="auto">
            <a:xfrm>
              <a:off x="4450883" y="161236"/>
              <a:ext cx="3345635" cy="46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zh-CN" sz="2400" b="1">
                  <a:latin typeface="黑体" pitchFamily="49" charset="-122"/>
                  <a:ea typeface="黑体" pitchFamily="49" charset="-122"/>
                </a:rPr>
                <a:t>品析第</a:t>
              </a:r>
              <a:r>
                <a:rPr lang="en-US" altLang="zh-CN" sz="2400" b="1">
                  <a:latin typeface="黑体" pitchFamily="49" charset="-122"/>
                  <a:ea typeface="黑体" pitchFamily="49" charset="-122"/>
                </a:rPr>
                <a:t>5-6</a:t>
              </a:r>
              <a:r>
                <a:rPr lang="zh-CN" altLang="en-US" sz="2400" b="1">
                  <a:latin typeface="黑体" pitchFamily="49" charset="-122"/>
                  <a:ea typeface="黑体" pitchFamily="49" charset="-122"/>
                </a:rPr>
                <a:t>自</a:t>
              </a:r>
              <a:r>
                <a:rPr lang="zh-CN" altLang="zh-CN" sz="2400" b="1">
                  <a:latin typeface="黑体" pitchFamily="49" charset="-122"/>
                  <a:ea typeface="黑体" pitchFamily="49" charset="-122"/>
                </a:rPr>
                <a:t>然段</a:t>
              </a:r>
              <a:endParaRPr kumimoji="1" lang="zh-CN" altLang="en-US" sz="2400" b="1">
                <a:latin typeface="黑体" pitchFamily="49" charset="-122"/>
                <a:ea typeface="黑体" pitchFamily="49" charset="-122"/>
              </a:endParaRPr>
            </a:p>
          </p:txBody>
        </p:sp>
      </p:grpSp>
      <p:cxnSp>
        <p:nvCxnSpPr>
          <p:cNvPr id="21"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446338" y="1955801"/>
            <a:ext cx="7110412" cy="646113"/>
          </a:xfrm>
          <a:prstGeom prst="rect">
            <a:avLst/>
          </a:prstGeom>
          <a:noFill/>
          <a:ln w="9525">
            <a:noFill/>
            <a:miter lim="800000"/>
            <a:headEnd/>
            <a:tailEnd/>
          </a:ln>
          <a:effectLst/>
        </p:spPr>
        <p:txBody>
          <a:bodyPr>
            <a:spAutoFit/>
          </a:bodyPr>
          <a:lstStyle/>
          <a:p>
            <a:pPr>
              <a:lnSpc>
                <a:spcPct val="150000"/>
              </a:lnSpc>
              <a:defRPr/>
            </a:pPr>
            <a:r>
              <a:rPr lang="en-US" altLang="zh-CN" sz="2400" b="1" dirty="0">
                <a:latin typeface="+mn-ea"/>
                <a:ea typeface="+mn-ea"/>
              </a:rPr>
              <a:t>8.</a:t>
            </a:r>
            <a:r>
              <a:rPr lang="zh-CN" altLang="en-US" sz="2400" b="1" dirty="0">
                <a:latin typeface="+mn-ea"/>
                <a:ea typeface="+mn-ea"/>
              </a:rPr>
              <a:t>“爷娘闻女来</a:t>
            </a:r>
            <a:r>
              <a:rPr lang="en-US" altLang="zh-CN" sz="2400" b="1" dirty="0">
                <a:latin typeface="+mn-ea"/>
                <a:ea typeface="+mn-ea"/>
              </a:rPr>
              <a:t>……</a:t>
            </a:r>
            <a:r>
              <a:rPr lang="zh-CN" altLang="en-US" sz="2400" b="1" dirty="0">
                <a:latin typeface="+mn-ea"/>
                <a:ea typeface="+mn-ea"/>
              </a:rPr>
              <a:t>向猪羊”这段文字有什么作用？</a:t>
            </a:r>
          </a:p>
        </p:txBody>
      </p:sp>
      <p:sp>
        <p:nvSpPr>
          <p:cNvPr id="2" name="矩形 1"/>
          <p:cNvSpPr/>
          <p:nvPr/>
        </p:nvSpPr>
        <p:spPr>
          <a:xfrm>
            <a:off x="2624139" y="2500314"/>
            <a:ext cx="7197725" cy="2086725"/>
          </a:xfrm>
          <a:prstGeom prst="rect">
            <a:avLst/>
          </a:prstGeom>
        </p:spPr>
        <p:txBody>
          <a:bodyPr>
            <a:spAutoFit/>
          </a:bodyPr>
          <a:lstStyle/>
          <a:p>
            <a:pPr eaLnBrk="0" hangingPunct="0">
              <a:lnSpc>
                <a:spcPct val="135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这几句诗运用排比的修辞手法，通过父母姐弟各自符合年龄、身份特征的举止，长幼有序地描写了家人迎接木兰的情景。一家人忙忙碌碌，洋溢着一片喜庆气氛。</a:t>
            </a:r>
            <a:endParaRPr lang="zh-CN" altLang="zh-CN" sz="2400" b="1" dirty="0">
              <a:solidFill>
                <a:srgbClr val="0000FF"/>
              </a:solidFill>
              <a:latin typeface="+mn-ea"/>
              <a:ea typeface="+mn-ea"/>
            </a:endParaRP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Rectangle 14"/>
          <p:cNvSpPr>
            <a:spLocks noChangeArrowheads="1"/>
          </p:cNvSpPr>
          <p:nvPr/>
        </p:nvSpPr>
        <p:spPr bwMode="auto">
          <a:xfrm>
            <a:off x="2446338" y="1935164"/>
            <a:ext cx="4792662" cy="1200329"/>
          </a:xfrm>
          <a:prstGeom prst="rect">
            <a:avLst/>
          </a:prstGeom>
          <a:noFill/>
          <a:ln w="9525">
            <a:noFill/>
            <a:miter lim="800000"/>
            <a:headEnd/>
            <a:tailEnd/>
          </a:ln>
          <a:effectLst/>
        </p:spPr>
        <p:txBody>
          <a:bodyPr>
            <a:spAutoFit/>
          </a:bodyPr>
          <a:lstStyle/>
          <a:p>
            <a:pPr marL="355600" indent="-355600">
              <a:lnSpc>
                <a:spcPct val="150000"/>
              </a:lnSpc>
              <a:defRPr/>
            </a:pPr>
            <a:r>
              <a:rPr lang="en-US" altLang="zh-CN" sz="2400" b="1" dirty="0">
                <a:latin typeface="+mn-ea"/>
                <a:ea typeface="+mn-ea"/>
              </a:rPr>
              <a:t>9.</a:t>
            </a:r>
            <a:r>
              <a:rPr lang="zh-CN" altLang="en-US" sz="2400" b="1" dirty="0">
                <a:latin typeface="+mn-ea"/>
                <a:ea typeface="+mn-ea"/>
              </a:rPr>
              <a:t>木兰归家，一系列的动作描写有什么作用？</a:t>
            </a:r>
          </a:p>
        </p:txBody>
      </p:sp>
      <p:sp>
        <p:nvSpPr>
          <p:cNvPr id="2" name="矩形 1"/>
          <p:cNvSpPr/>
          <p:nvPr/>
        </p:nvSpPr>
        <p:spPr>
          <a:xfrm>
            <a:off x="2732088" y="2954339"/>
            <a:ext cx="4995862" cy="2085975"/>
          </a:xfrm>
          <a:prstGeom prst="rect">
            <a:avLst/>
          </a:prstGeom>
        </p:spPr>
        <p:txBody>
          <a:bodyPr>
            <a:spAutoFit/>
          </a:bodyPr>
          <a:lstStyle/>
          <a:p>
            <a:pPr eaLnBrk="0" hangingPunct="0">
              <a:lnSpc>
                <a:spcPct val="135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一连串的动词表现了木兰回家后舒畅的心情，同时写出了她柔情的一面，对女儿妆的喜爱，对美的追求。</a:t>
            </a:r>
            <a:endParaRPr lang="zh-CN" altLang="zh-CN" sz="2400" b="1" dirty="0">
              <a:solidFill>
                <a:srgbClr val="0000FF"/>
              </a:solidFill>
              <a:latin typeface="+mn-ea"/>
              <a:ea typeface="+mn-ea"/>
            </a:endParaRPr>
          </a:p>
        </p:txBody>
      </p:sp>
      <p:pic>
        <p:nvPicPr>
          <p:cNvPr id="39947" name="图片 2" descr="说明: http://a4.att.hudong.com/22/69/01300000212958121879694861733_s.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605714" y="2047876"/>
            <a:ext cx="2808287"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5"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圆角矩形 31"/>
          <p:cNvSpPr/>
          <p:nvPr/>
        </p:nvSpPr>
        <p:spPr>
          <a:xfrm>
            <a:off x="5294314" y="1798638"/>
            <a:ext cx="2427287" cy="449262"/>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40968" name="文本框 35"/>
          <p:cNvSpPr txBox="1">
            <a:spLocks noChangeArrowheads="1"/>
          </p:cNvSpPr>
          <p:nvPr/>
        </p:nvSpPr>
        <p:spPr bwMode="auto">
          <a:xfrm>
            <a:off x="5572126" y="1785938"/>
            <a:ext cx="2479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dirty="0">
                <a:latin typeface="黑体" pitchFamily="49" charset="-122"/>
                <a:ea typeface="黑体" pitchFamily="49" charset="-122"/>
              </a:rPr>
              <a:t>阅读方法解密</a:t>
            </a:r>
          </a:p>
        </p:txBody>
      </p:sp>
      <p:pic>
        <p:nvPicPr>
          <p:cNvPr id="40969" name="图片 9" descr="book.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59289" y="1663700"/>
            <a:ext cx="108743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Rectangle 15"/>
          <p:cNvSpPr>
            <a:spLocks noChangeArrowheads="1"/>
          </p:cNvSpPr>
          <p:nvPr/>
        </p:nvSpPr>
        <p:spPr bwMode="auto">
          <a:xfrm>
            <a:off x="2493963" y="2436813"/>
            <a:ext cx="7289800" cy="2862262"/>
          </a:xfrm>
          <a:prstGeom prst="rect">
            <a:avLst/>
          </a:prstGeom>
          <a:noFill/>
          <a:ln w="9525">
            <a:noFill/>
            <a:miter lim="800000"/>
            <a:headEnd/>
            <a:tailEnd/>
          </a:ln>
          <a:effectLst/>
        </p:spPr>
        <p:txBody>
          <a:bodyPr>
            <a:spAutoFit/>
          </a:bodyPr>
          <a:lstStyle/>
          <a:p>
            <a:pPr algn="just" eaLnBrk="0" hangingPunct="0">
              <a:lnSpc>
                <a:spcPct val="150000"/>
              </a:lnSpc>
              <a:defRPr/>
            </a:pPr>
            <a:r>
              <a:rPr lang="zh-CN" altLang="en-US" sz="2400" b="1" dirty="0">
                <a:solidFill>
                  <a:srgbClr val="FF0000"/>
                </a:solidFill>
                <a:latin typeface="+mn-ea"/>
                <a:ea typeface="+mn-ea"/>
                <a:cs typeface="Times New Roman" pitchFamily="18" charset="0"/>
              </a:rPr>
              <a:t>动词连用表达效果分析法。</a:t>
            </a:r>
            <a:endParaRPr lang="en-US" altLang="zh-CN" sz="2400" b="1" dirty="0">
              <a:solidFill>
                <a:srgbClr val="FF0000"/>
              </a:solidFill>
              <a:latin typeface="+mn-ea"/>
              <a:ea typeface="+mn-ea"/>
              <a:cs typeface="Times New Roman" pitchFamily="18" charset="0"/>
            </a:endParaRPr>
          </a:p>
          <a:p>
            <a:pPr algn="just" eaLnBrk="0" hangingPunct="0">
              <a:lnSpc>
                <a:spcPct val="150000"/>
              </a:lnSpc>
              <a:defRPr/>
            </a:pPr>
            <a:r>
              <a:rPr lang="zh-CN" altLang="en-US" sz="2400" b="1" dirty="0">
                <a:latin typeface="+mn-ea"/>
                <a:ea typeface="+mn-ea"/>
                <a:cs typeface="Times New Roman" pitchFamily="18" charset="0"/>
              </a:rPr>
              <a:t>动词连用的表达效果主要有：①具体细致地描绘事物的复杂情态；②准确生动地描写动作的全过程；③刻画人物的行为特征，表现特定情境；④表现人物的性格特征，反映人物的内在心理和情感；⑤表示强调。</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1"/>
          <p:cNvSpPr>
            <a:spLocks noChangeArrowheads="1"/>
          </p:cNvSpPr>
          <p:nvPr/>
        </p:nvSpPr>
        <p:spPr bwMode="auto">
          <a:xfrm>
            <a:off x="2389189" y="3167063"/>
            <a:ext cx="566737"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endParaRPr>
          </a:p>
        </p:txBody>
      </p:sp>
      <p:sp>
        <p:nvSpPr>
          <p:cNvPr id="23" name="Rectangle 11"/>
          <p:cNvSpPr>
            <a:spLocks noChangeArrowheads="1"/>
          </p:cNvSpPr>
          <p:nvPr/>
        </p:nvSpPr>
        <p:spPr bwMode="auto">
          <a:xfrm>
            <a:off x="2401889" y="4264026"/>
            <a:ext cx="566737" cy="468313"/>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endParaRPr>
          </a:p>
        </p:txBody>
      </p:sp>
      <p:sp>
        <p:nvSpPr>
          <p:cNvPr id="512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5127"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45" name="Rectangle 11"/>
          <p:cNvSpPr>
            <a:spLocks noChangeArrowheads="1"/>
          </p:cNvSpPr>
          <p:nvPr/>
        </p:nvSpPr>
        <p:spPr bwMode="auto">
          <a:xfrm>
            <a:off x="2389189" y="2049463"/>
            <a:ext cx="566737"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endParaRPr>
          </a:p>
        </p:txBody>
      </p:sp>
      <p:pic>
        <p:nvPicPr>
          <p:cNvPr id="5131" name="图片 2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130801" y="3616325"/>
            <a:ext cx="1808163" cy="647700"/>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ea"/>
                <a:cs typeface="Times New Roman" pitchFamily="18" charset="0"/>
              </a:rPr>
              <a:t>（难点）</a:t>
            </a:r>
            <a:endParaRPr lang="zh-CN" altLang="en-US" sz="1100" dirty="0">
              <a:latin typeface="+mn-ea"/>
            </a:endParaRPr>
          </a:p>
        </p:txBody>
      </p:sp>
      <p:sp>
        <p:nvSpPr>
          <p:cNvPr id="19" name="矩形 18"/>
          <p:cNvSpPr/>
          <p:nvPr/>
        </p:nvSpPr>
        <p:spPr>
          <a:xfrm>
            <a:off x="4487863" y="4679951"/>
            <a:ext cx="1808162" cy="646113"/>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ea"/>
                <a:cs typeface="Times New Roman" pitchFamily="18" charset="0"/>
              </a:rPr>
              <a:t>（重点）</a:t>
            </a:r>
            <a:endParaRPr lang="zh-CN" altLang="en-US" sz="1100" dirty="0">
              <a:latin typeface="+mn-ea"/>
            </a:endParaRPr>
          </a:p>
        </p:txBody>
      </p:sp>
      <p:sp>
        <p:nvSpPr>
          <p:cNvPr id="5135" name="矩形 1"/>
          <p:cNvSpPr>
            <a:spLocks noChangeArrowheads="1"/>
          </p:cNvSpPr>
          <p:nvPr/>
        </p:nvSpPr>
        <p:spPr bwMode="auto">
          <a:xfrm>
            <a:off x="2487614" y="1936750"/>
            <a:ext cx="701992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indent="-457200">
              <a:lnSpc>
                <a:spcPct val="150000"/>
              </a:lnSpc>
              <a:buFont typeface="Calibri" pitchFamily="34" charset="0"/>
              <a:buAutoNum type="arabicPeriod"/>
            </a:pPr>
            <a:r>
              <a:rPr lang="zh-CN" altLang="en-US" sz="2400" b="1" dirty="0"/>
              <a:t>反复诵读，感受诗歌的语言特点，理解诗歌内容，并背诵全诗。</a:t>
            </a:r>
            <a:endParaRPr lang="en-US" altLang="zh-CN" sz="2400" b="1" dirty="0"/>
          </a:p>
          <a:p>
            <a:pPr lvl="1" indent="-457200">
              <a:lnSpc>
                <a:spcPct val="150000"/>
              </a:lnSpc>
              <a:buFont typeface="Calibri" pitchFamily="34" charset="0"/>
              <a:buAutoNum type="arabicPeriod"/>
            </a:pPr>
            <a:r>
              <a:rPr lang="zh-CN" altLang="en-US" sz="2400" b="1" dirty="0"/>
              <a:t>体会恰当详略叙述和成功运用排比、对偶、夸张等修的表现力量。</a:t>
            </a:r>
            <a:endParaRPr lang="en-US" altLang="zh-CN" sz="2400" b="1" dirty="0"/>
          </a:p>
          <a:p>
            <a:pPr lvl="1" indent="-457200">
              <a:lnSpc>
                <a:spcPct val="150000"/>
              </a:lnSpc>
              <a:buFont typeface="Calibri" pitchFamily="34" charset="0"/>
              <a:buAutoNum type="arabicPeriod"/>
            </a:pPr>
            <a:r>
              <a:rPr lang="zh-CN" altLang="en-US" sz="2400" b="1" dirty="0"/>
              <a:t>学习古代劳动人民勇敢乐观的爱国精神和对和平生活的向往。</a:t>
            </a:r>
          </a:p>
        </p:txBody>
      </p:sp>
      <p:sp>
        <p:nvSpPr>
          <p:cNvPr id="17" name="矩形 16"/>
          <p:cNvSpPr/>
          <p:nvPr/>
        </p:nvSpPr>
        <p:spPr>
          <a:xfrm>
            <a:off x="4845051" y="2481264"/>
            <a:ext cx="1808829" cy="646331"/>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ea"/>
                <a:cs typeface="Times New Roman" pitchFamily="18" charset="0"/>
              </a:rPr>
              <a:t>（重点）</a:t>
            </a:r>
            <a:endParaRPr lang="zh-CN" altLang="en-US" sz="1100" dirty="0">
              <a:latin typeface="+mn-ea"/>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圆角矩形 31"/>
          <p:cNvSpPr/>
          <p:nvPr/>
        </p:nvSpPr>
        <p:spPr>
          <a:xfrm>
            <a:off x="5294314" y="1798638"/>
            <a:ext cx="2090737" cy="449262"/>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41992" name="文本框 35"/>
          <p:cNvSpPr txBox="1">
            <a:spLocks noChangeArrowheads="1"/>
          </p:cNvSpPr>
          <p:nvPr/>
        </p:nvSpPr>
        <p:spPr bwMode="auto">
          <a:xfrm>
            <a:off x="5546725" y="1785938"/>
            <a:ext cx="1989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a:latin typeface="黑体" pitchFamily="49" charset="-122"/>
                <a:ea typeface="黑体" pitchFamily="49" charset="-122"/>
              </a:rPr>
              <a:t>重难点小结</a:t>
            </a:r>
          </a:p>
        </p:txBody>
      </p:sp>
      <p:pic>
        <p:nvPicPr>
          <p:cNvPr id="41993" name="图片 9" descr="book.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59289" y="1663700"/>
            <a:ext cx="108743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Rectangle 15"/>
          <p:cNvSpPr>
            <a:spLocks noChangeArrowheads="1"/>
          </p:cNvSpPr>
          <p:nvPr/>
        </p:nvSpPr>
        <p:spPr bwMode="auto">
          <a:xfrm>
            <a:off x="2705101" y="2436813"/>
            <a:ext cx="6765925" cy="3416300"/>
          </a:xfrm>
          <a:prstGeom prst="rect">
            <a:avLst/>
          </a:prstGeom>
          <a:noFill/>
          <a:ln w="9525">
            <a:noFill/>
            <a:miter lim="800000"/>
            <a:headEnd/>
            <a:tailEnd/>
          </a:ln>
          <a:effectLst/>
        </p:spPr>
        <p:txBody>
          <a:bodyPr>
            <a:spAutoFit/>
          </a:bodyPr>
          <a:lstStyle/>
          <a:p>
            <a:pPr algn="just" eaLnBrk="0" hangingPunct="0">
              <a:lnSpc>
                <a:spcPct val="150000"/>
              </a:lnSpc>
              <a:defRPr/>
            </a:pPr>
            <a:r>
              <a:rPr lang="zh-CN" altLang="en-US" sz="2400" b="1" dirty="0">
                <a:latin typeface="+mn-ea"/>
                <a:ea typeface="+mn-ea"/>
                <a:cs typeface="Times New Roman" pitchFamily="18" charset="0"/>
              </a:rPr>
              <a:t>    这两部分先写木兰还朝辞官。木兰朝见天 子，然后写木兰功劳之大，天子赏赐之多，再说到木兰辞官不就，愿意回到自己的故乡。“木兰不用尚书郎”而愿“还故乡”，固然是她对家园生活的眷念，但也自有秘密在，即她是女儿身。天子不知底里，木兰不便明言，颇有戏剧意味。</a:t>
            </a:r>
          </a:p>
        </p:txBody>
      </p:sp>
      <p:cxnSp>
        <p:nvCxnSpPr>
          <p:cNvPr id="19"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Rectangle 15"/>
          <p:cNvSpPr>
            <a:spLocks noChangeArrowheads="1"/>
          </p:cNvSpPr>
          <p:nvPr/>
        </p:nvSpPr>
        <p:spPr bwMode="auto">
          <a:xfrm>
            <a:off x="2422525" y="1909764"/>
            <a:ext cx="7346950" cy="3970337"/>
          </a:xfrm>
          <a:prstGeom prst="rect">
            <a:avLst/>
          </a:prstGeom>
          <a:noFill/>
          <a:ln w="9525">
            <a:noFill/>
            <a:miter lim="800000"/>
            <a:headEnd/>
            <a:tailEnd/>
          </a:ln>
          <a:effectLst/>
        </p:spPr>
        <p:txBody>
          <a:bodyPr>
            <a:spAutoFit/>
          </a:bodyPr>
          <a:lstStyle/>
          <a:p>
            <a:pPr algn="just" eaLnBrk="0" hangingPunct="0">
              <a:lnSpc>
                <a:spcPct val="150000"/>
              </a:lnSpc>
              <a:defRPr/>
            </a:pPr>
            <a:r>
              <a:rPr lang="zh-CN" altLang="en-US" sz="2400" b="1" dirty="0">
                <a:latin typeface="+mn-ea"/>
                <a:ea typeface="+mn-ea"/>
                <a:cs typeface="Times New Roman" pitchFamily="18" charset="0"/>
              </a:rPr>
              <a:t>    第五段，写木兰还乡与亲人团聚。先以父母姊弟各自符合身份、性别、年龄的举动，描写家中的欢乐气氛，展现浓郁的亲情；再以木兰一连串的行动，写她对故居的亲切感受和对女儿妆的喜爱，一副天然的女儿情态，表现她归来后情不自禁的喜悦；最后作为故事的结局和全诗的高潮，是恢复女儿装束的木兰与伙伴相见的喜剧场面。</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图片 5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25614" name="Rectangle 14"/>
          <p:cNvSpPr>
            <a:spLocks noChangeArrowheads="1"/>
          </p:cNvSpPr>
          <p:nvPr/>
        </p:nvSpPr>
        <p:spPr bwMode="auto">
          <a:xfrm>
            <a:off x="2214563" y="1830388"/>
            <a:ext cx="7110412" cy="646112"/>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ea"/>
                <a:ea typeface="+mn-ea"/>
              </a:rPr>
              <a:t>10.</a:t>
            </a:r>
            <a:r>
              <a:rPr lang="zh-CN" altLang="en-US" sz="2400" b="1" dirty="0">
                <a:latin typeface="+mn-ea"/>
                <a:ea typeface="+mn-ea"/>
              </a:rPr>
              <a:t>结尾用四句诗，有什么作用？</a:t>
            </a:r>
          </a:p>
        </p:txBody>
      </p:sp>
      <p:sp>
        <p:nvSpPr>
          <p:cNvPr id="2" name="矩形 1"/>
          <p:cNvSpPr/>
          <p:nvPr/>
        </p:nvSpPr>
        <p:spPr>
          <a:xfrm>
            <a:off x="2609851" y="2397125"/>
            <a:ext cx="7197725" cy="1754188"/>
          </a:xfrm>
          <a:prstGeom prst="rect">
            <a:avLst/>
          </a:prstGeom>
        </p:spPr>
        <p:txBody>
          <a:bodyPr>
            <a:spAutoFit/>
          </a:bodyPr>
          <a:lstStyle/>
          <a:p>
            <a:pPr eaLnBrk="0" hangingPunct="0">
              <a:lnSpc>
                <a:spcPct val="150000"/>
              </a:lnSpc>
              <a:defRPr/>
            </a:pPr>
            <a:r>
              <a:rPr lang="en-US" altLang="zh-CN" sz="2400" b="1" dirty="0">
                <a:solidFill>
                  <a:srgbClr val="FF0000"/>
                </a:solidFill>
                <a:latin typeface="+mn-ea"/>
                <a:ea typeface="+mn-ea"/>
              </a:rPr>
              <a:t>【</a:t>
            </a:r>
            <a:r>
              <a:rPr lang="zh-CN" altLang="en-US" sz="2400" b="1" dirty="0">
                <a:solidFill>
                  <a:srgbClr val="FF0000"/>
                </a:solidFill>
                <a:latin typeface="+mn-ea"/>
                <a:ea typeface="+mn-ea"/>
              </a:rPr>
              <a:t>答案</a:t>
            </a:r>
            <a:r>
              <a:rPr lang="en-US" altLang="zh-CN" sz="2400" b="1" dirty="0">
                <a:solidFill>
                  <a:srgbClr val="FF0000"/>
                </a:solidFill>
                <a:latin typeface="+mn-ea"/>
                <a:ea typeface="+mn-ea"/>
              </a:rPr>
              <a:t>】</a:t>
            </a:r>
            <a:r>
              <a:rPr lang="zh-CN" altLang="en-US" sz="2400" b="1" dirty="0">
                <a:solidFill>
                  <a:srgbClr val="0000FF"/>
                </a:solidFill>
                <a:latin typeface="+mn-ea"/>
                <a:ea typeface="+mn-ea"/>
              </a:rPr>
              <a:t>用比喻做结，以双兔在一起奔跑，难辨雄雌的隐喻，对木兰女扮男装、代父从军未被发现的奥秘加以巧妙地解答，妙趣横生而又令人回味。</a:t>
            </a:r>
            <a:endParaRPr lang="zh-CN" altLang="zh-CN" sz="2400" b="1" dirty="0">
              <a:solidFill>
                <a:srgbClr val="0000FF"/>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图片 1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4" name="Rectangle 14"/>
          <p:cNvSpPr>
            <a:spLocks noChangeArrowheads="1"/>
          </p:cNvSpPr>
          <p:nvPr/>
        </p:nvSpPr>
        <p:spPr bwMode="auto">
          <a:xfrm>
            <a:off x="2565401" y="2336800"/>
            <a:ext cx="7040563" cy="3416300"/>
          </a:xfrm>
          <a:prstGeom prst="rect">
            <a:avLst/>
          </a:prstGeom>
          <a:noFill/>
          <a:ln w="9525">
            <a:noFill/>
            <a:miter lim="800000"/>
            <a:headEnd/>
            <a:tailEnd/>
          </a:ln>
          <a:effectLst/>
        </p:spPr>
        <p:txBody>
          <a:bodyPr>
            <a:spAutoFit/>
          </a:bodyPr>
          <a:lstStyle/>
          <a:p>
            <a:pPr algn="just" eaLnBrk="0" hangingPunct="0">
              <a:lnSpc>
                <a:spcPct val="150000"/>
              </a:lnSpc>
              <a:defRPr/>
            </a:pPr>
            <a:r>
              <a:rPr lang="zh-CN" altLang="zh-CN" sz="2400" b="1" dirty="0">
                <a:solidFill>
                  <a:srgbClr val="FF0000"/>
                </a:solidFill>
                <a:latin typeface="+mn-ea"/>
                <a:ea typeface="+mn-ea"/>
                <a:cs typeface="Times New Roman" pitchFamily="18" charset="0"/>
              </a:rPr>
              <a:t>【</a:t>
            </a:r>
            <a:r>
              <a:rPr lang="zh-CN" altLang="en-US" sz="2400" b="1" dirty="0">
                <a:solidFill>
                  <a:srgbClr val="FF0000"/>
                </a:solidFill>
                <a:latin typeface="+mn-ea"/>
                <a:ea typeface="+mn-ea"/>
                <a:cs typeface="Times New Roman" pitchFamily="18" charset="0"/>
              </a:rPr>
              <a:t>答案</a:t>
            </a:r>
            <a:r>
              <a:rPr lang="zh-CN" altLang="zh-CN" sz="2400" b="1" dirty="0">
                <a:solidFill>
                  <a:srgbClr val="FF0000"/>
                </a:solidFill>
                <a:latin typeface="+mn-ea"/>
                <a:ea typeface="+mn-ea"/>
                <a:cs typeface="Times New Roman" pitchFamily="18" charset="0"/>
              </a:rPr>
              <a:t>】</a:t>
            </a:r>
            <a:r>
              <a:rPr lang="zh-CN" altLang="en-US" sz="2400" b="1" dirty="0">
                <a:solidFill>
                  <a:srgbClr val="0000FF"/>
                </a:solidFill>
                <a:latin typeface="Times New Roman" pitchFamily="18" charset="0"/>
                <a:ea typeface="+mn-ea"/>
                <a:cs typeface="Times New Roman" pitchFamily="18" charset="0"/>
              </a:rPr>
              <a:t>木兰勤劳善良、纯朴孝顺，在国家危难之时，挺身而出，驰骋沙场，为国家尽忠效劳，表现其深明大义的英雄气概。从军多年，她机智谨慎，勇敢刚毅。她虽战功卓著，却不贪图富贵，甘愿过安定平凡的生活。综上所述，她是一个具有非凡智慧和胆略而又勤劳善良、纯朴孝顺的女子。</a:t>
            </a:r>
            <a:endParaRPr lang="zh-CN" altLang="zh-CN" sz="2400" b="1" dirty="0">
              <a:solidFill>
                <a:srgbClr val="0000FF"/>
              </a:solidFill>
              <a:latin typeface="Times New Roman" pitchFamily="18" charset="0"/>
              <a:ea typeface="+mn-ea"/>
              <a:cs typeface="Times New Roman" pitchFamily="18" charset="0"/>
            </a:endParaRPr>
          </a:p>
        </p:txBody>
      </p:sp>
      <p:sp>
        <p:nvSpPr>
          <p:cNvPr id="30735" name="Rectangle 15"/>
          <p:cNvSpPr>
            <a:spLocks noChangeArrowheads="1"/>
          </p:cNvSpPr>
          <p:nvPr/>
        </p:nvSpPr>
        <p:spPr bwMode="auto">
          <a:xfrm>
            <a:off x="2197100" y="1785938"/>
            <a:ext cx="7270750" cy="646112"/>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ea"/>
                <a:ea typeface="+mn-ea"/>
                <a:cs typeface="Times New Roman" pitchFamily="18" charset="0"/>
              </a:rPr>
              <a:t>1.</a:t>
            </a:r>
            <a:r>
              <a:rPr lang="en-US" altLang="zh-CN" sz="2400" b="1" dirty="0">
                <a:solidFill>
                  <a:srgbClr val="FF0000"/>
                </a:solidFill>
                <a:latin typeface="+mn-ea"/>
                <a:ea typeface="+mn-ea"/>
                <a:cs typeface="Times New Roman" pitchFamily="18" charset="0"/>
              </a:rPr>
              <a:t>【</a:t>
            </a:r>
            <a:r>
              <a:rPr lang="zh-CN" altLang="en-US" sz="2400" b="1" dirty="0">
                <a:solidFill>
                  <a:srgbClr val="FF0000"/>
                </a:solidFill>
                <a:latin typeface="+mn-ea"/>
                <a:ea typeface="+mn-ea"/>
                <a:cs typeface="Times New Roman" pitchFamily="18" charset="0"/>
              </a:rPr>
              <a:t>难点探究</a:t>
            </a:r>
            <a:r>
              <a:rPr lang="en-US" altLang="zh-CN" sz="2400" b="1" dirty="0">
                <a:solidFill>
                  <a:srgbClr val="FF0000"/>
                </a:solidFill>
                <a:latin typeface="+mn-ea"/>
                <a:ea typeface="+mn-ea"/>
                <a:cs typeface="Times New Roman" pitchFamily="18" charset="0"/>
              </a:rPr>
              <a:t>】</a:t>
            </a:r>
            <a:r>
              <a:rPr lang="zh-CN" altLang="en-US" sz="2400" b="1" dirty="0">
                <a:latin typeface="+mn-ea"/>
                <a:ea typeface="+mn-ea"/>
              </a:rPr>
              <a:t>说说木兰是一个怎样的人。</a:t>
            </a:r>
            <a:endParaRPr lang="zh-CN" altLang="zh-CN" sz="2400" b="1" dirty="0">
              <a:latin typeface="+mn-ea"/>
              <a:ea typeface="+mn-ea"/>
            </a:endParaRP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734">
                                            <p:txEl>
                                              <p:pRg st="0" end="0"/>
                                            </p:txEl>
                                          </p:spTgt>
                                        </p:tgtEl>
                                        <p:attrNameLst>
                                          <p:attrName>style.visibility</p:attrName>
                                        </p:attrNameLst>
                                      </p:cBhvr>
                                      <p:to>
                                        <p:strVal val="visible"/>
                                      </p:to>
                                    </p:set>
                                    <p:animEffect transition="in" filter="blinds(horizontal)">
                                      <p:cBhvr>
                                        <p:cTn id="7" dur="500"/>
                                        <p:tgtEl>
                                          <p:spTgt spid="307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图片 1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8" name="Rectangle 14"/>
          <p:cNvSpPr>
            <a:spLocks noChangeArrowheads="1"/>
          </p:cNvSpPr>
          <p:nvPr/>
        </p:nvSpPr>
        <p:spPr bwMode="auto">
          <a:xfrm>
            <a:off x="2570164" y="2760663"/>
            <a:ext cx="7278687" cy="2862262"/>
          </a:xfrm>
          <a:prstGeom prst="rect">
            <a:avLst/>
          </a:prstGeom>
          <a:noFill/>
          <a:ln w="9525">
            <a:noFill/>
            <a:miter lim="800000"/>
            <a:headEnd/>
            <a:tailEnd/>
          </a:ln>
          <a:effectLst/>
        </p:spPr>
        <p:txBody>
          <a:bodyPr>
            <a:spAutoFit/>
          </a:bodyPr>
          <a:lstStyle/>
          <a:p>
            <a:pPr algn="just" eaLnBrk="0" hangingPunct="0">
              <a:lnSpc>
                <a:spcPct val="150000"/>
              </a:lnSpc>
              <a:defRPr/>
            </a:pPr>
            <a:r>
              <a:rPr lang="zh-CN" altLang="zh-CN" sz="2400" b="1" dirty="0">
                <a:solidFill>
                  <a:srgbClr val="FF0000"/>
                </a:solidFill>
                <a:latin typeface="Times New Roman" pitchFamily="18" charset="0"/>
                <a:ea typeface="+mn-ea"/>
                <a:cs typeface="Times New Roman" pitchFamily="18" charset="0"/>
              </a:rPr>
              <a:t>【</a:t>
            </a:r>
            <a:r>
              <a:rPr lang="zh-CN" altLang="en-US" sz="2400" b="1" dirty="0">
                <a:solidFill>
                  <a:srgbClr val="FF0000"/>
                </a:solidFill>
                <a:latin typeface="Times New Roman" pitchFamily="18" charset="0"/>
                <a:ea typeface="+mn-ea"/>
                <a:cs typeface="Times New Roman" pitchFamily="18" charset="0"/>
              </a:rPr>
              <a:t>答案</a:t>
            </a:r>
            <a:r>
              <a:rPr lang="zh-CN" altLang="zh-CN" sz="2400" b="1" dirty="0">
                <a:solidFill>
                  <a:srgbClr val="FF0000"/>
                </a:solidFill>
                <a:latin typeface="Times New Roman" pitchFamily="18" charset="0"/>
                <a:ea typeface="+mn-ea"/>
                <a:cs typeface="Times New Roman" pitchFamily="18" charset="0"/>
              </a:rPr>
              <a:t>】</a:t>
            </a:r>
            <a:r>
              <a:rPr lang="zh-CN" altLang="en-US" sz="2400" b="1" dirty="0">
                <a:solidFill>
                  <a:srgbClr val="0000FF"/>
                </a:solidFill>
                <a:latin typeface="Times New Roman" pitchFamily="18" charset="0"/>
                <a:ea typeface="+mn-ea"/>
                <a:cs typeface="Times New Roman" pitchFamily="18" charset="0"/>
              </a:rPr>
              <a:t>这首诗详写木兰的从军缘由、行前准备、 征途思亲、凯旋辞官、家人团聚，略写战场生活、百战情况。之所以这样处理材料，原因在于这首诗不是重在表现木兰怎样作战，而是重在表现木兰的深明大义、代父从军、性格纯真、品质高贵。</a:t>
            </a:r>
          </a:p>
        </p:txBody>
      </p:sp>
      <p:sp>
        <p:nvSpPr>
          <p:cNvPr id="14" name="Rectangle 15"/>
          <p:cNvSpPr>
            <a:spLocks noChangeArrowheads="1"/>
          </p:cNvSpPr>
          <p:nvPr/>
        </p:nvSpPr>
        <p:spPr bwMode="auto">
          <a:xfrm>
            <a:off x="2174876" y="1758950"/>
            <a:ext cx="7673975" cy="1200150"/>
          </a:xfrm>
          <a:prstGeom prst="rect">
            <a:avLst/>
          </a:prstGeom>
          <a:noFill/>
          <a:ln w="9525">
            <a:noFill/>
            <a:miter lim="800000"/>
            <a:headEnd/>
            <a:tailEnd/>
          </a:ln>
          <a:effectLst/>
        </p:spPr>
        <p:txBody>
          <a:bodyPr>
            <a:spAutoFit/>
          </a:bodyPr>
          <a:lstStyle/>
          <a:p>
            <a:pPr lvl="1" indent="-457200">
              <a:lnSpc>
                <a:spcPct val="150000"/>
              </a:lnSpc>
              <a:defRPr/>
            </a:pPr>
            <a:r>
              <a:rPr lang="en-US" altLang="zh-CN" sz="2400" b="1" dirty="0">
                <a:latin typeface="+mn-ea"/>
                <a:ea typeface="+mn-ea"/>
              </a:rPr>
              <a:t>2.</a:t>
            </a:r>
            <a:r>
              <a:rPr lang="en-US" altLang="zh-CN" sz="2400" b="1" dirty="0">
                <a:solidFill>
                  <a:srgbClr val="FF0000"/>
                </a:solidFill>
                <a:latin typeface="+mn-ea"/>
                <a:ea typeface="+mn-ea"/>
              </a:rPr>
              <a:t>【</a:t>
            </a:r>
            <a:r>
              <a:rPr lang="zh-CN" altLang="en-US" sz="2400" b="1" dirty="0">
                <a:solidFill>
                  <a:srgbClr val="FF0000"/>
                </a:solidFill>
                <a:latin typeface="+mn-ea"/>
                <a:ea typeface="+mn-ea"/>
                <a:cs typeface="Times New Roman" pitchFamily="18" charset="0"/>
              </a:rPr>
              <a:t>难点探究</a:t>
            </a:r>
            <a:r>
              <a:rPr lang="en-US" altLang="zh-CN" sz="2400" b="1" dirty="0">
                <a:solidFill>
                  <a:srgbClr val="FF0000"/>
                </a:solidFill>
                <a:latin typeface="+mn-ea"/>
                <a:ea typeface="+mn-ea"/>
                <a:cs typeface="Times New Roman" pitchFamily="18" charset="0"/>
              </a:rPr>
              <a:t>】</a:t>
            </a:r>
            <a:r>
              <a:rPr lang="zh-CN" altLang="en-US" sz="2400" b="1" dirty="0">
                <a:latin typeface="+mn-ea"/>
                <a:ea typeface="+mn-ea"/>
              </a:rPr>
              <a:t>这首诗详写什么？略写什么？为什么这样处理？</a:t>
            </a:r>
            <a:endParaRPr lang="zh-CN" altLang="zh-CN" sz="2400" b="1" dirty="0">
              <a:latin typeface="+mn-ea"/>
              <a:ea typeface="+mn-ea"/>
            </a:endParaRP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58"/>
                                        </p:tgtEl>
                                        <p:attrNameLst>
                                          <p:attrName>style.visibility</p:attrName>
                                        </p:attrNameLst>
                                      </p:cBhvr>
                                      <p:to>
                                        <p:strVal val="visible"/>
                                      </p:to>
                                    </p:set>
                                    <p:animEffect transition="in" filter="blinds(horizontal)">
                                      <p:cBhvr>
                                        <p:cTn id="7" dur="500"/>
                                        <p:tgtEl>
                                          <p:spTgt spid="31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AutoShape 9"/>
          <p:cNvSpPr>
            <a:spLocks noChangeArrowheads="1"/>
          </p:cNvSpPr>
          <p:nvPr/>
        </p:nvSpPr>
        <p:spPr bwMode="auto">
          <a:xfrm>
            <a:off x="4244976" y="2792414"/>
            <a:ext cx="3311525" cy="428625"/>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dirty="0">
              <a:solidFill>
                <a:sysClr val="windowText" lastClr="000000"/>
              </a:solidFill>
              <a:latin typeface="+mn-ea"/>
              <a:ea typeface="+mn-ea"/>
            </a:endParaRPr>
          </a:p>
        </p:txBody>
      </p:sp>
      <p:sp>
        <p:nvSpPr>
          <p:cNvPr id="31" name="AutoShape 9"/>
          <p:cNvSpPr>
            <a:spLocks noChangeArrowheads="1"/>
          </p:cNvSpPr>
          <p:nvPr/>
        </p:nvSpPr>
        <p:spPr bwMode="auto">
          <a:xfrm>
            <a:off x="4244976" y="3448051"/>
            <a:ext cx="3311525" cy="428625"/>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dirty="0">
              <a:solidFill>
                <a:sysClr val="windowText" lastClr="000000"/>
              </a:solidFill>
              <a:latin typeface="+mn-ea"/>
              <a:ea typeface="+mn-ea"/>
            </a:endParaRPr>
          </a:p>
        </p:txBody>
      </p:sp>
      <p:sp>
        <p:nvSpPr>
          <p:cNvPr id="32" name="AutoShape 9"/>
          <p:cNvSpPr>
            <a:spLocks noChangeArrowheads="1"/>
          </p:cNvSpPr>
          <p:nvPr/>
        </p:nvSpPr>
        <p:spPr bwMode="auto">
          <a:xfrm>
            <a:off x="4244976" y="4081464"/>
            <a:ext cx="3311525" cy="428625"/>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dirty="0">
              <a:solidFill>
                <a:sysClr val="windowText" lastClr="000000"/>
              </a:solidFill>
              <a:latin typeface="+mn-ea"/>
              <a:ea typeface="+mn-ea"/>
            </a:endParaRPr>
          </a:p>
        </p:txBody>
      </p:sp>
      <p:sp>
        <p:nvSpPr>
          <p:cNvPr id="62" name="AutoShape 9"/>
          <p:cNvSpPr>
            <a:spLocks noChangeArrowheads="1"/>
          </p:cNvSpPr>
          <p:nvPr/>
        </p:nvSpPr>
        <p:spPr bwMode="auto">
          <a:xfrm>
            <a:off x="7913688" y="3032126"/>
            <a:ext cx="1866900" cy="1338263"/>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a:solidFill>
                <a:sysClr val="windowText" lastClr="000000"/>
              </a:solidFill>
              <a:latin typeface="+mn-ea"/>
              <a:ea typeface="+mn-ea"/>
            </a:endParaRPr>
          </a:p>
        </p:txBody>
      </p:sp>
      <p:pic>
        <p:nvPicPr>
          <p:cNvPr id="47113" name="图片 6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5"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grpSp>
        <p:nvGrpSpPr>
          <p:cNvPr id="47116" name="组合 23"/>
          <p:cNvGrpSpPr>
            <a:grpSpLocks/>
          </p:cNvGrpSpPr>
          <p:nvPr/>
        </p:nvGrpSpPr>
        <p:grpSpPr bwMode="auto">
          <a:xfrm rot="5400000">
            <a:off x="2768297" y="2956231"/>
            <a:ext cx="738664" cy="1363531"/>
            <a:chOff x="445221" y="-1043830"/>
            <a:chExt cx="736262" cy="1365073"/>
          </a:xfrm>
        </p:grpSpPr>
        <p:sp>
          <p:nvSpPr>
            <p:cNvPr id="58" name="AutoShape 9"/>
            <p:cNvSpPr>
              <a:spLocks noChangeArrowheads="1"/>
            </p:cNvSpPr>
            <p:nvPr/>
          </p:nvSpPr>
          <p:spPr bwMode="auto">
            <a:xfrm rot="16200000">
              <a:off x="197050" y="-558280"/>
              <a:ext cx="1328651" cy="430396"/>
            </a:xfrm>
            <a:prstGeom prst="roundRect">
              <a:avLst>
                <a:gd name="adj" fmla="val 13125"/>
              </a:avLst>
            </a:prstGeom>
            <a:solidFill>
              <a:schemeClr val="bg1">
                <a:lumMod val="85000"/>
              </a:schemeClr>
            </a:solidFill>
            <a:ln>
              <a:noFill/>
            </a:ln>
            <a:effectLst/>
            <a:extLst/>
          </p:spPr>
          <p:txBody>
            <a:bodyPr wrap="none" anchor="ctr"/>
            <a:lstStyle/>
            <a:p>
              <a:pPr defTabSz="914400" fontAlgn="auto">
                <a:spcBef>
                  <a:spcPts val="0"/>
                </a:spcBef>
                <a:spcAft>
                  <a:spcPts val="0"/>
                </a:spcAft>
                <a:defRPr/>
              </a:pPr>
              <a:endParaRPr lang="zh-CN" altLang="en-US" sz="2800" b="1" kern="0">
                <a:solidFill>
                  <a:sysClr val="windowText" lastClr="000000"/>
                </a:solidFill>
                <a:latin typeface="+mn-ea"/>
                <a:ea typeface="+mn-ea"/>
              </a:endParaRPr>
            </a:p>
          </p:txBody>
        </p:sp>
        <p:sp>
          <p:nvSpPr>
            <p:cNvPr id="31764" name="矩形 47"/>
            <p:cNvSpPr>
              <a:spLocks noChangeArrowheads="1"/>
            </p:cNvSpPr>
            <p:nvPr/>
          </p:nvSpPr>
          <p:spPr bwMode="auto">
            <a:xfrm rot="16200000">
              <a:off x="179289" y="-777898"/>
              <a:ext cx="1268125" cy="736262"/>
            </a:xfrm>
            <a:prstGeom prst="rect">
              <a:avLst/>
            </a:prstGeom>
            <a:noFill/>
            <a:ln>
              <a:noFill/>
            </a:ln>
            <a:extLst/>
          </p:spPr>
          <p:txBody>
            <a:bodyPr wrap="none">
              <a:spAutoFit/>
            </a:bodyPr>
            <a:lstStyle/>
            <a:p>
              <a:pPr>
                <a:lnSpc>
                  <a:spcPct val="150000"/>
                </a:lnSpc>
                <a:defRPr/>
              </a:pPr>
              <a:r>
                <a:rPr lang="zh-CN" altLang="en-US" sz="2800" b="1" dirty="0">
                  <a:solidFill>
                    <a:srgbClr val="0C9337"/>
                  </a:solidFill>
                  <a:latin typeface="+mn-ea"/>
                  <a:ea typeface="+mn-ea"/>
                </a:rPr>
                <a:t>木兰诗</a:t>
              </a:r>
            </a:p>
          </p:txBody>
        </p:sp>
      </p:grpSp>
      <p:sp>
        <p:nvSpPr>
          <p:cNvPr id="25" name="AutoShape 9"/>
          <p:cNvSpPr>
            <a:spLocks noChangeArrowheads="1"/>
          </p:cNvSpPr>
          <p:nvPr/>
        </p:nvSpPr>
        <p:spPr bwMode="auto">
          <a:xfrm>
            <a:off x="4233864" y="2184401"/>
            <a:ext cx="3311525" cy="428625"/>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dirty="0">
              <a:solidFill>
                <a:sysClr val="windowText" lastClr="000000"/>
              </a:solidFill>
              <a:latin typeface="+mn-ea"/>
              <a:ea typeface="+mn-ea"/>
            </a:endParaRPr>
          </a:p>
        </p:txBody>
      </p:sp>
      <p:sp>
        <p:nvSpPr>
          <p:cNvPr id="3" name="矩形 2"/>
          <p:cNvSpPr/>
          <p:nvPr/>
        </p:nvSpPr>
        <p:spPr>
          <a:xfrm>
            <a:off x="8013700" y="2984500"/>
            <a:ext cx="1627188" cy="1385888"/>
          </a:xfrm>
          <a:prstGeom prst="rect">
            <a:avLst/>
          </a:prstGeom>
        </p:spPr>
        <p:txBody>
          <a:bodyPr wrap="none">
            <a:spAutoFit/>
          </a:bodyPr>
          <a:lstStyle/>
          <a:p>
            <a:pPr>
              <a:defRPr/>
            </a:pPr>
            <a:r>
              <a:rPr lang="zh-CN" altLang="en-US" sz="2800" b="1" dirty="0">
                <a:solidFill>
                  <a:srgbClr val="0C9337"/>
                </a:solidFill>
                <a:latin typeface="+mn-ea"/>
              </a:rPr>
              <a:t>勤劳孝顺</a:t>
            </a:r>
            <a:endParaRPr lang="en-US" altLang="zh-CN" sz="2800" b="1" dirty="0">
              <a:solidFill>
                <a:srgbClr val="0C9337"/>
              </a:solidFill>
              <a:latin typeface="+mn-ea"/>
            </a:endParaRPr>
          </a:p>
          <a:p>
            <a:pPr>
              <a:defRPr/>
            </a:pPr>
            <a:r>
              <a:rPr lang="zh-CN" altLang="en-US" sz="2800" b="1" dirty="0">
                <a:solidFill>
                  <a:srgbClr val="0C9337"/>
                </a:solidFill>
                <a:latin typeface="+mn-ea"/>
              </a:rPr>
              <a:t>爱国勇敢</a:t>
            </a:r>
            <a:endParaRPr lang="en-US" altLang="zh-CN" sz="2800" b="1" dirty="0">
              <a:solidFill>
                <a:srgbClr val="0C9337"/>
              </a:solidFill>
              <a:latin typeface="+mn-ea"/>
            </a:endParaRPr>
          </a:p>
          <a:p>
            <a:pPr>
              <a:defRPr/>
            </a:pPr>
            <a:r>
              <a:rPr lang="zh-CN" altLang="en-US" sz="2800" b="1" dirty="0">
                <a:solidFill>
                  <a:srgbClr val="0C9337"/>
                </a:solidFill>
                <a:latin typeface="+mn-ea"/>
              </a:rPr>
              <a:t>纯朴机智</a:t>
            </a:r>
            <a:endParaRPr lang="zh-CN" altLang="zh-CN" sz="2800" b="1" dirty="0">
              <a:solidFill>
                <a:srgbClr val="0C9337"/>
              </a:solidFill>
              <a:latin typeface="+mn-ea"/>
            </a:endParaRPr>
          </a:p>
        </p:txBody>
      </p:sp>
      <p:sp>
        <p:nvSpPr>
          <p:cNvPr id="28" name="左大括号 27"/>
          <p:cNvSpPr/>
          <p:nvPr/>
        </p:nvSpPr>
        <p:spPr>
          <a:xfrm rot="10800000">
            <a:off x="7575551" y="2116138"/>
            <a:ext cx="288925" cy="3060700"/>
          </a:xfrm>
          <a:prstGeom prst="leftBrace">
            <a:avLst>
              <a:gd name="adj1" fmla="val 8333"/>
              <a:gd name="adj2" fmla="val 4902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0" hangingPunct="0">
              <a:defRPr/>
            </a:pPr>
            <a:endParaRPr lang="zh-CN" altLang="zh-CN" sz="2800" b="1" dirty="0">
              <a:latin typeface="+mn-ea"/>
            </a:endParaRPr>
          </a:p>
        </p:txBody>
      </p:sp>
      <p:sp>
        <p:nvSpPr>
          <p:cNvPr id="35" name="AutoShape 9"/>
          <p:cNvSpPr>
            <a:spLocks noChangeArrowheads="1"/>
          </p:cNvSpPr>
          <p:nvPr/>
        </p:nvSpPr>
        <p:spPr bwMode="auto">
          <a:xfrm>
            <a:off x="4244976" y="4705351"/>
            <a:ext cx="3311525" cy="428625"/>
          </a:xfrm>
          <a:prstGeom prst="roundRect">
            <a:avLst>
              <a:gd name="adj" fmla="val 13125"/>
            </a:avLst>
          </a:prstGeom>
          <a:solidFill>
            <a:srgbClr val="CCFFCC"/>
          </a:solidFill>
          <a:ln>
            <a:noFill/>
          </a:ln>
          <a:effectLst/>
          <a:extLst/>
        </p:spPr>
        <p:txBody>
          <a:bodyPr wrap="none" anchor="ctr"/>
          <a:lstStyle/>
          <a:p>
            <a:pPr defTabSz="914400" fontAlgn="auto">
              <a:spcBef>
                <a:spcPts val="0"/>
              </a:spcBef>
              <a:spcAft>
                <a:spcPts val="0"/>
              </a:spcAft>
              <a:defRPr/>
            </a:pPr>
            <a:endParaRPr lang="zh-CN" altLang="en-US" sz="2800" b="1" kern="0" dirty="0">
              <a:solidFill>
                <a:sysClr val="windowText" lastClr="000000"/>
              </a:solidFill>
              <a:latin typeface="+mn-ea"/>
              <a:ea typeface="+mn-ea"/>
            </a:endParaRPr>
          </a:p>
        </p:txBody>
      </p:sp>
      <p:sp>
        <p:nvSpPr>
          <p:cNvPr id="31766" name="矩形 49"/>
          <p:cNvSpPr>
            <a:spLocks noChangeArrowheads="1"/>
          </p:cNvSpPr>
          <p:nvPr/>
        </p:nvSpPr>
        <p:spPr bwMode="auto">
          <a:xfrm>
            <a:off x="4205288" y="1993901"/>
            <a:ext cx="4311650" cy="3323987"/>
          </a:xfrm>
          <a:prstGeom prst="rect">
            <a:avLst/>
          </a:prstGeom>
          <a:noFill/>
          <a:ln>
            <a:noFill/>
          </a:ln>
          <a:extLst/>
        </p:spPr>
        <p:txBody>
          <a:bodyPr>
            <a:spAutoFit/>
          </a:bodyPr>
          <a:lstStyle/>
          <a:p>
            <a:pPr>
              <a:lnSpc>
                <a:spcPct val="150000"/>
              </a:lnSpc>
              <a:defRPr/>
            </a:pPr>
            <a:r>
              <a:rPr lang="zh-CN" altLang="en-US" sz="2800" b="1" dirty="0">
                <a:latin typeface="+mn-ea"/>
                <a:ea typeface="+mn-ea"/>
              </a:rPr>
              <a:t>无心织布，木兰叹息</a:t>
            </a:r>
            <a:endParaRPr lang="en-US" altLang="zh-CN" sz="2800" b="1" dirty="0">
              <a:latin typeface="+mn-ea"/>
              <a:ea typeface="+mn-ea"/>
            </a:endParaRPr>
          </a:p>
          <a:p>
            <a:pPr>
              <a:lnSpc>
                <a:spcPct val="150000"/>
              </a:lnSpc>
              <a:defRPr/>
            </a:pPr>
            <a:r>
              <a:rPr lang="zh-CN" altLang="en-US" sz="2800" b="1" dirty="0">
                <a:latin typeface="+mn-ea"/>
                <a:ea typeface="+mn-ea"/>
              </a:rPr>
              <a:t>代父从军，踏上征途</a:t>
            </a:r>
            <a:endParaRPr lang="en-US" altLang="zh-CN" sz="2800" b="1" dirty="0">
              <a:latin typeface="+mn-ea"/>
              <a:ea typeface="+mn-ea"/>
            </a:endParaRPr>
          </a:p>
          <a:p>
            <a:pPr>
              <a:lnSpc>
                <a:spcPct val="150000"/>
              </a:lnSpc>
              <a:defRPr/>
            </a:pPr>
            <a:r>
              <a:rPr lang="zh-CN" altLang="en-US" sz="2800" b="1" dirty="0">
                <a:latin typeface="+mn-ea"/>
                <a:ea typeface="+mn-ea"/>
              </a:rPr>
              <a:t>奔赴前线，多年征战</a:t>
            </a:r>
            <a:endParaRPr lang="en-US" altLang="zh-CN" sz="2800" b="1" dirty="0">
              <a:latin typeface="+mn-ea"/>
              <a:ea typeface="+mn-ea"/>
            </a:endParaRPr>
          </a:p>
          <a:p>
            <a:pPr>
              <a:lnSpc>
                <a:spcPct val="150000"/>
              </a:lnSpc>
              <a:defRPr/>
            </a:pPr>
            <a:r>
              <a:rPr lang="zh-CN" altLang="en-US" sz="2800" b="1" dirty="0">
                <a:latin typeface="+mn-ea"/>
                <a:ea typeface="+mn-ea"/>
              </a:rPr>
              <a:t>还朝辞官，家人团聚</a:t>
            </a:r>
            <a:endParaRPr lang="en-US" altLang="zh-CN" sz="2800" b="1" dirty="0">
              <a:latin typeface="+mn-ea"/>
              <a:ea typeface="+mn-ea"/>
            </a:endParaRPr>
          </a:p>
          <a:p>
            <a:pPr>
              <a:lnSpc>
                <a:spcPct val="150000"/>
              </a:lnSpc>
              <a:defRPr/>
            </a:pPr>
            <a:r>
              <a:rPr lang="zh-CN" altLang="en-US" sz="2800" b="1" dirty="0">
                <a:latin typeface="+mn-ea"/>
                <a:ea typeface="+mn-ea"/>
              </a:rPr>
              <a:t>吟唱比喻，赞美木兰</a:t>
            </a:r>
            <a:endParaRPr lang="zh-CN" altLang="zh-CN" sz="2800" b="1" dirty="0">
              <a:latin typeface="+mn-ea"/>
              <a:ea typeface="+mn-ea"/>
            </a:endParaRPr>
          </a:p>
        </p:txBody>
      </p:sp>
      <p:sp>
        <p:nvSpPr>
          <p:cNvPr id="26" name="左大括号 25"/>
          <p:cNvSpPr/>
          <p:nvPr/>
        </p:nvSpPr>
        <p:spPr>
          <a:xfrm rot="10800000" flipH="1">
            <a:off x="3897314" y="2146301"/>
            <a:ext cx="288925" cy="3059113"/>
          </a:xfrm>
          <a:prstGeom prst="leftBrace">
            <a:avLst>
              <a:gd name="adj1" fmla="val 8333"/>
              <a:gd name="adj2" fmla="val 4902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0" hangingPunct="0">
              <a:defRPr/>
            </a:pPr>
            <a:endParaRPr lang="zh-CN" altLang="zh-CN" sz="2800" b="1" dirty="0">
              <a:latin typeface="+mn-ea"/>
            </a:endParaRPr>
          </a:p>
        </p:txBody>
      </p:sp>
      <p:cxnSp>
        <p:nvCxnSpPr>
          <p:cNvPr id="3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图片 1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5"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33803" name="Rectangle 11"/>
          <p:cNvSpPr>
            <a:spLocks noChangeArrowheads="1"/>
          </p:cNvSpPr>
          <p:nvPr/>
        </p:nvSpPr>
        <p:spPr bwMode="auto">
          <a:xfrm>
            <a:off x="2328864" y="2511426"/>
            <a:ext cx="7519987" cy="2862263"/>
          </a:xfrm>
          <a:prstGeom prst="rect">
            <a:avLst/>
          </a:prstGeom>
          <a:noFill/>
          <a:ln w="9525">
            <a:noFill/>
            <a:miter lim="800000"/>
            <a:headEnd/>
            <a:tailEnd/>
          </a:ln>
          <a:effectLst/>
        </p:spPr>
        <p:txBody>
          <a:bodyPr>
            <a:spAutoFit/>
          </a:bodyPr>
          <a:lstStyle/>
          <a:p>
            <a:pPr algn="just" eaLnBrk="0" hangingPunct="0">
              <a:lnSpc>
                <a:spcPct val="150000"/>
              </a:lnSpc>
              <a:defRPr/>
            </a:pPr>
            <a:r>
              <a:rPr lang="zh-CN" altLang="en-US" sz="2400" b="1" dirty="0">
                <a:solidFill>
                  <a:srgbClr val="C00000"/>
                </a:solidFill>
                <a:latin typeface="+mn-ea"/>
                <a:ea typeface="+mn-ea"/>
                <a:cs typeface="Times New Roman" pitchFamily="18" charset="0"/>
              </a:rPr>
              <a:t>    本诗通过记述木兰女扮男装，代父从军，征战沙场和荣归故里的故事，塑造了木兰这一爱家爱国、不慕名利、深明大义的巾帼英雄的形象，集中体现了中华民族勤劳、善良、机智、勇敢、刚毅、纯朴的优秀品质。</a:t>
            </a:r>
          </a:p>
        </p:txBody>
      </p:sp>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49159"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49160" name="AutoShape 9"/>
          <p:cNvSpPr>
            <a:spLocks noChangeArrowheads="1"/>
          </p:cNvSpPr>
          <p:nvPr/>
        </p:nvSpPr>
        <p:spPr bwMode="auto">
          <a:xfrm>
            <a:off x="2403475" y="1435101"/>
            <a:ext cx="3651250" cy="455613"/>
          </a:xfrm>
          <a:prstGeom prst="homePlate">
            <a:avLst>
              <a:gd name="adj" fmla="val 37064"/>
            </a:avLst>
          </a:prstGeom>
          <a:gradFill rotWithShape="1">
            <a:gsLst>
              <a:gs pos="0">
                <a:srgbClr val="FFFF00"/>
              </a:gs>
              <a:gs pos="100000">
                <a:schemeClr val="bg1"/>
              </a:gs>
            </a:gsLst>
            <a:lin ang="2700000" scaled="1"/>
          </a:gradFill>
          <a:ln w="9525">
            <a:solidFill>
              <a:srgbClr val="FFC517"/>
            </a:solidFill>
            <a:miter lim="800000"/>
            <a:headEnd/>
            <a:tailEnd/>
          </a:ln>
        </p:spPr>
        <p:txBody>
          <a:bodyPr anchor="ctr"/>
          <a:lstStyle/>
          <a:p>
            <a:pPr>
              <a:lnSpc>
                <a:spcPct val="150000"/>
              </a:lnSpc>
            </a:pPr>
            <a:endParaRPr lang="en-US" altLang="zh-CN">
              <a:latin typeface="宋体" pitchFamily="2" charset="-122"/>
            </a:endParaRPr>
          </a:p>
        </p:txBody>
      </p:sp>
      <p:pic>
        <p:nvPicPr>
          <p:cNvPr id="49161" name="图片 1" descr="本课突出.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57588" y="528638"/>
            <a:ext cx="51736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4" name="Rectangle 13"/>
          <p:cNvSpPr>
            <a:spLocks noChangeArrowheads="1"/>
          </p:cNvSpPr>
          <p:nvPr/>
        </p:nvSpPr>
        <p:spPr bwMode="auto">
          <a:xfrm>
            <a:off x="2420938" y="1319213"/>
            <a:ext cx="7250112" cy="2862262"/>
          </a:xfrm>
          <a:prstGeom prst="rect">
            <a:avLst/>
          </a:prstGeom>
          <a:noFill/>
          <a:ln>
            <a:noFill/>
          </a:ln>
          <a:extLst/>
        </p:spPr>
        <p:txBody>
          <a:bodyPr>
            <a:spAutoFit/>
          </a:bodyPr>
          <a:lstStyle/>
          <a:p>
            <a:pPr eaLnBrk="0" hangingPunct="0">
              <a:lnSpc>
                <a:spcPct val="150000"/>
              </a:lnSpc>
              <a:defRPr/>
            </a:pPr>
            <a:r>
              <a:rPr lang="en-US" altLang="zh-CN" sz="2400" b="1" dirty="0">
                <a:solidFill>
                  <a:srgbClr val="FF0000"/>
                </a:solidFill>
                <a:latin typeface="+mn-ea"/>
                <a:ea typeface="+mn-ea"/>
              </a:rPr>
              <a:t>1</a:t>
            </a:r>
            <a:r>
              <a:rPr lang="zh-CN" altLang="en-US" sz="2400" b="1" dirty="0">
                <a:solidFill>
                  <a:srgbClr val="FF0000"/>
                </a:solidFill>
                <a:latin typeface="+mn-ea"/>
                <a:ea typeface="+mn-ea"/>
              </a:rPr>
              <a:t>．有详有略，处理得当。</a:t>
            </a:r>
            <a:endParaRPr lang="en-US" altLang="zh-CN" sz="2400" b="1" dirty="0">
              <a:solidFill>
                <a:srgbClr val="FF0000"/>
              </a:solidFill>
              <a:latin typeface="+mn-ea"/>
              <a:ea typeface="+mn-ea"/>
            </a:endParaRPr>
          </a:p>
          <a:p>
            <a:pPr eaLnBrk="0" hangingPunct="0">
              <a:lnSpc>
                <a:spcPct val="150000"/>
              </a:lnSpc>
              <a:defRPr/>
            </a:pPr>
            <a:r>
              <a:rPr lang="zh-CN" altLang="en-US" sz="2400" b="1" dirty="0">
                <a:latin typeface="+mn-ea"/>
                <a:ea typeface="+mn-ea"/>
              </a:rPr>
              <a:t>诗歌对木兰代父从军的缘由、行前准备、征途思亲、凯旋辞官、家人团聚的内容写得详细；对多年的征战生活则写得简略。这样处理详略，更好地突出了人物形象。</a:t>
            </a:r>
          </a:p>
        </p:txBody>
      </p:sp>
      <p:cxnSp>
        <p:nvCxnSpPr>
          <p:cNvPr id="18"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49164" name="AutoShape 9"/>
          <p:cNvSpPr>
            <a:spLocks noChangeArrowheads="1"/>
          </p:cNvSpPr>
          <p:nvPr/>
        </p:nvSpPr>
        <p:spPr bwMode="auto">
          <a:xfrm>
            <a:off x="2481263" y="3641726"/>
            <a:ext cx="7466012" cy="455613"/>
          </a:xfrm>
          <a:prstGeom prst="homePlate">
            <a:avLst>
              <a:gd name="adj" fmla="val 37022"/>
            </a:avLst>
          </a:prstGeom>
          <a:gradFill rotWithShape="1">
            <a:gsLst>
              <a:gs pos="0">
                <a:srgbClr val="FFFF00"/>
              </a:gs>
              <a:gs pos="100000">
                <a:schemeClr val="bg1"/>
              </a:gs>
            </a:gsLst>
            <a:lin ang="2700000" scaled="1"/>
          </a:gradFill>
          <a:ln w="9525">
            <a:solidFill>
              <a:srgbClr val="FFC517"/>
            </a:solidFill>
            <a:miter lim="800000"/>
            <a:headEnd/>
            <a:tailEnd/>
          </a:ln>
        </p:spPr>
        <p:txBody>
          <a:bodyPr anchor="ctr"/>
          <a:lstStyle/>
          <a:p>
            <a:pPr>
              <a:lnSpc>
                <a:spcPct val="150000"/>
              </a:lnSpc>
            </a:pPr>
            <a:endParaRPr lang="en-US" altLang="zh-CN">
              <a:latin typeface="宋体" pitchFamily="2" charset="-122"/>
            </a:endParaRPr>
          </a:p>
        </p:txBody>
      </p:sp>
      <p:sp>
        <p:nvSpPr>
          <p:cNvPr id="15" name="矩形 14"/>
          <p:cNvSpPr/>
          <p:nvPr/>
        </p:nvSpPr>
        <p:spPr>
          <a:xfrm>
            <a:off x="2444751" y="3538538"/>
            <a:ext cx="7389813" cy="2862262"/>
          </a:xfrm>
          <a:prstGeom prst="rect">
            <a:avLst/>
          </a:prstGeom>
        </p:spPr>
        <p:txBody>
          <a:bodyPr>
            <a:spAutoFit/>
          </a:bodyPr>
          <a:lstStyle/>
          <a:p>
            <a:pPr>
              <a:lnSpc>
                <a:spcPct val="150000"/>
              </a:lnSpc>
              <a:defRPr/>
            </a:pPr>
            <a:r>
              <a:rPr lang="en-US" altLang="zh-CN" sz="2400" b="1" dirty="0">
                <a:solidFill>
                  <a:srgbClr val="FF0000"/>
                </a:solidFill>
                <a:latin typeface="+mn-ea"/>
                <a:ea typeface="+mn-ea"/>
              </a:rPr>
              <a:t>2</a:t>
            </a:r>
            <a:r>
              <a:rPr lang="zh-CN" altLang="en-US" sz="2400" b="1" dirty="0">
                <a:solidFill>
                  <a:srgbClr val="FF0000"/>
                </a:solidFill>
                <a:latin typeface="+mn-ea"/>
                <a:ea typeface="+mn-ea"/>
              </a:rPr>
              <a:t>．多种修辞手法的综合运用，使语言显得生动、活泼、传神。</a:t>
            </a:r>
          </a:p>
          <a:p>
            <a:pPr>
              <a:lnSpc>
                <a:spcPct val="150000"/>
              </a:lnSpc>
              <a:defRPr/>
            </a:pPr>
            <a:r>
              <a:rPr lang="zh-CN" altLang="en-US" sz="2400" b="1" dirty="0">
                <a:latin typeface="+mn-ea"/>
                <a:ea typeface="+mn-ea"/>
              </a:rPr>
              <a:t>诗中对偶、排比、互文等修辞手法的运用，不但突出了木兰的形象，而且节奏明快，富于音乐美，同时也增强了诗歌的语势。</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图片 1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Rectangle 10"/>
          <p:cNvSpPr>
            <a:spLocks noChangeArrowheads="1"/>
          </p:cNvSpPr>
          <p:nvPr/>
        </p:nvSpPr>
        <p:spPr bwMode="auto">
          <a:xfrm>
            <a:off x="2439988" y="1373143"/>
            <a:ext cx="7366000" cy="600164"/>
          </a:xfrm>
          <a:prstGeom prst="rect">
            <a:avLst/>
          </a:prstGeom>
          <a:noFill/>
          <a:ln w="9525">
            <a:noFill/>
            <a:miter lim="800000"/>
            <a:headEnd/>
            <a:tailEnd/>
          </a:ln>
        </p:spPr>
        <p:txBody>
          <a:bodyPr anchor="ctr">
            <a:spAutoFit/>
          </a:bodyPr>
          <a:lstStyle/>
          <a:p>
            <a:pPr eaLnBrk="0" hangingPunct="0">
              <a:lnSpc>
                <a:spcPct val="150000"/>
              </a:lnSpc>
              <a:defRPr/>
            </a:pPr>
            <a:r>
              <a:rPr kumimoji="1" lang="en-US" altLang="zh-CN" sz="2200" b="1" dirty="0">
                <a:solidFill>
                  <a:srgbClr val="800000"/>
                </a:solidFill>
                <a:latin typeface="+mn-ea"/>
                <a:ea typeface="+mn-ea"/>
              </a:rPr>
              <a:t>《</a:t>
            </a:r>
            <a:r>
              <a:rPr kumimoji="1" lang="zh-CN" altLang="en-US" sz="2200" b="1" dirty="0">
                <a:solidFill>
                  <a:srgbClr val="800000"/>
                </a:solidFill>
                <a:latin typeface="+mn-ea"/>
                <a:ea typeface="+mn-ea"/>
              </a:rPr>
              <a:t>木兰诗</a:t>
            </a:r>
            <a:r>
              <a:rPr kumimoji="1" lang="en-US" altLang="zh-CN" sz="2200" b="1" dirty="0">
                <a:solidFill>
                  <a:srgbClr val="800000"/>
                </a:solidFill>
                <a:latin typeface="+mn-ea"/>
                <a:ea typeface="+mn-ea"/>
              </a:rPr>
              <a:t>》</a:t>
            </a:r>
            <a:r>
              <a:rPr kumimoji="1" lang="zh-CN" altLang="en-US" sz="2200" b="1" dirty="0">
                <a:solidFill>
                  <a:srgbClr val="800000"/>
                </a:solidFill>
                <a:latin typeface="+mn-ea"/>
                <a:ea typeface="+mn-ea"/>
              </a:rPr>
              <a:t>改写为记叙文</a:t>
            </a:r>
          </a:p>
        </p:txBody>
      </p:sp>
      <p:sp>
        <p:nvSpPr>
          <p:cNvPr id="50184" name="Rectangle 10"/>
          <p:cNvSpPr>
            <a:spLocks noChangeArrowheads="1"/>
          </p:cNvSpPr>
          <p:nvPr/>
        </p:nvSpPr>
        <p:spPr bwMode="auto">
          <a:xfrm>
            <a:off x="2419350" y="1903414"/>
            <a:ext cx="7429500"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25475" eaLnBrk="0" hangingPunct="0">
              <a:lnSpc>
                <a:spcPct val="130000"/>
              </a:lnSpc>
            </a:pPr>
            <a:r>
              <a:rPr kumimoji="1" lang="zh-CN" altLang="en-US" sz="2200" b="1" dirty="0">
                <a:latin typeface="楷体" pitchFamily="49" charset="-122"/>
                <a:ea typeface="楷体" pitchFamily="49" charset="-122"/>
              </a:rPr>
              <a:t>古道上空传来阵阵战马的嘶鸣。我挥舞着马鞭，奔跑在这崎岖的古道上。回家的感觉，就是爽！路旁的树绿多了，花也开了，处处洋溢着春的生机。</a:t>
            </a:r>
          </a:p>
          <a:p>
            <a:pPr indent="625475" eaLnBrk="0" hangingPunct="0">
              <a:lnSpc>
                <a:spcPct val="130000"/>
              </a:lnSpc>
            </a:pPr>
            <a:r>
              <a:rPr kumimoji="1" lang="zh-CN" altLang="en-US" sz="2200" b="1" dirty="0">
                <a:latin typeface="楷体" pitchFamily="49" charset="-122"/>
                <a:ea typeface="楷体" pitchFamily="49" charset="-122"/>
              </a:rPr>
              <a:t>马儿，快些，在快些，快点回到我的家乡。</a:t>
            </a:r>
          </a:p>
          <a:p>
            <a:pPr indent="625475" eaLnBrk="0" hangingPunct="0">
              <a:lnSpc>
                <a:spcPct val="130000"/>
              </a:lnSpc>
            </a:pPr>
            <a:r>
              <a:rPr kumimoji="1" lang="zh-CN" altLang="en-US" sz="2200" b="1" dirty="0">
                <a:latin typeface="楷体" pitchFamily="49" charset="-122"/>
                <a:ea typeface="楷体" pitchFamily="49" charset="-122"/>
              </a:rPr>
              <a:t>突然，一个熟悉的村庄出现了，哎，那不是我的阿爷阿娘吗？</a:t>
            </a:r>
          </a:p>
          <a:p>
            <a:pPr indent="625475" eaLnBrk="0" hangingPunct="0">
              <a:lnSpc>
                <a:spcPct val="130000"/>
              </a:lnSpc>
            </a:pPr>
            <a:r>
              <a:rPr kumimoji="1" lang="zh-CN" altLang="en-US" sz="2200" b="1" dirty="0">
                <a:latin typeface="楷体" pitchFamily="49" charset="-122"/>
                <a:ea typeface="楷体" pitchFamily="49" charset="-122"/>
              </a:rPr>
              <a:t>我从马背上一跃而下，扑进母亲的怀抱里。呼唤着：“娘，木兰回来了，您的木兰回来了！”母亲伸出颤抖的手抚摸着我的面颊，片言未吐，却已泣不成声。阿爷也不禁老泪纵横。 我搂着双亲，激动万分。爷娘的额上多了许</a:t>
            </a:r>
            <a:endParaRPr kumimoji="1" lang="en-US" altLang="zh-CN" sz="2200" b="1" dirty="0">
              <a:latin typeface="楷体" pitchFamily="49" charset="-122"/>
              <a:ea typeface="楷体" pitchFamily="49" charset="-122"/>
            </a:endParaRPr>
          </a:p>
        </p:txBody>
      </p:sp>
      <p:cxnSp>
        <p:nvCxnSpPr>
          <p:cNvPr id="1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图片 1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51208" name="Rectangle 10"/>
          <p:cNvSpPr>
            <a:spLocks noChangeArrowheads="1"/>
          </p:cNvSpPr>
          <p:nvPr/>
        </p:nvSpPr>
        <p:spPr bwMode="auto">
          <a:xfrm>
            <a:off x="2343151" y="1433513"/>
            <a:ext cx="7713663"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40000"/>
              </a:lnSpc>
            </a:pPr>
            <a:r>
              <a:rPr kumimoji="1" lang="zh-CN" altLang="en-US" sz="2200" b="1" dirty="0">
                <a:latin typeface="楷体" pitchFamily="49" charset="-122"/>
                <a:ea typeface="楷体" pitchFamily="49" charset="-122"/>
              </a:rPr>
              <a:t>    多皱纹，阿娘的腰也弯了，阿爷拄着个拐棍，我知道那是多年担心挂念我的缘故。岁月不饶人哪，一晃十多年了。</a:t>
            </a:r>
          </a:p>
          <a:p>
            <a:pPr eaLnBrk="0" hangingPunct="0">
              <a:lnSpc>
                <a:spcPct val="140000"/>
              </a:lnSpc>
            </a:pPr>
            <a:r>
              <a:rPr kumimoji="1" lang="zh-CN" altLang="en-US" sz="2200" b="1" dirty="0">
                <a:latin typeface="楷体" pitchFamily="49" charset="-122"/>
                <a:ea typeface="楷体" pitchFamily="49" charset="-122"/>
              </a:rPr>
              <a:t>    还是那个村庄，还是座房子，只是人已经变了许多。</a:t>
            </a:r>
          </a:p>
          <a:p>
            <a:pPr eaLnBrk="0" hangingPunct="0">
              <a:lnSpc>
                <a:spcPct val="140000"/>
              </a:lnSpc>
            </a:pPr>
            <a:r>
              <a:rPr kumimoji="1" lang="zh-CN" altLang="en-US" sz="2200" b="1" dirty="0">
                <a:latin typeface="楷体" pitchFamily="49" charset="-122"/>
                <a:ea typeface="楷体" pitchFamily="49" charset="-122"/>
              </a:rPr>
              <a:t>    小小村庄到处彩灯高悬，爆竹声声。姐姐妆扮一新地迎出来，她望着我，又惊又喜。 “姐姐！”“小妹！”似乎生疏了，但终于又在一起，再也不分开了！“姐，怎么不见小弟？”“他呀，在忙着呢！”姐姐神秘地指指后院。只听到了霍霍的磨刀声，来到后院。阔别</a:t>
            </a:r>
            <a:r>
              <a:rPr kumimoji="1" lang="en-US" altLang="zh-CN" sz="2200" b="1" dirty="0">
                <a:latin typeface="楷体" pitchFamily="49" charset="-122"/>
                <a:ea typeface="楷体" pitchFamily="49" charset="-122"/>
              </a:rPr>
              <a:t>10</a:t>
            </a:r>
            <a:r>
              <a:rPr kumimoji="1" lang="zh-CN" altLang="en-US" sz="2200" b="1" dirty="0">
                <a:latin typeface="楷体" pitchFamily="49" charset="-122"/>
                <a:ea typeface="楷体" pitchFamily="49" charset="-122"/>
              </a:rPr>
              <a:t>余载，往日的小淘气已长成一个英俊强壮的大小伙子。他正在杀猪宰羊：“报告将军，一切准备就绪！”望着小弟，我笑开了花。</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6151"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6152" name="图片 1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0" name="矩形 1"/>
          <p:cNvSpPr>
            <a:spLocks noChangeArrowheads="1"/>
          </p:cNvSpPr>
          <p:nvPr/>
        </p:nvSpPr>
        <p:spPr bwMode="auto">
          <a:xfrm>
            <a:off x="2549526" y="2636838"/>
            <a:ext cx="7127875" cy="2308324"/>
          </a:xfrm>
          <a:prstGeom prst="rect">
            <a:avLst/>
          </a:prstGeom>
          <a:noFill/>
          <a:ln>
            <a:noFill/>
          </a:ln>
          <a:extLst/>
        </p:spPr>
        <p:txBody>
          <a:bodyPr>
            <a:spAutoFit/>
          </a:bodyPr>
          <a:lstStyle/>
          <a:p>
            <a:pPr>
              <a:lnSpc>
                <a:spcPct val="150000"/>
              </a:lnSpc>
              <a:defRPr/>
            </a:pPr>
            <a:r>
              <a:rPr lang="zh-CN" altLang="en-US" sz="2400" b="1" dirty="0">
                <a:latin typeface="+mn-ea"/>
                <a:ea typeface="+mn-ea"/>
              </a:rPr>
              <a:t>    五六世纪时，我国北方少数民族鲜卑族与柔然族在黑山、燕山地区进行过长期的战争。这与诗里所写的木兰出征路线正相吻合。这可能就是</a:t>
            </a:r>
            <a:r>
              <a:rPr lang="en-US" altLang="zh-CN" sz="2400" b="1" dirty="0">
                <a:latin typeface="+mn-ea"/>
                <a:ea typeface="+mn-ea"/>
              </a:rPr>
              <a:t>《</a:t>
            </a:r>
            <a:r>
              <a:rPr lang="zh-CN" altLang="en-US" sz="2400" b="1" dirty="0">
                <a:latin typeface="+mn-ea"/>
                <a:ea typeface="+mn-ea"/>
              </a:rPr>
              <a:t>木兰诗</a:t>
            </a:r>
            <a:r>
              <a:rPr lang="en-US" altLang="zh-CN" sz="2400" b="1" dirty="0">
                <a:latin typeface="+mn-ea"/>
                <a:ea typeface="+mn-ea"/>
              </a:rPr>
              <a:t>》</a:t>
            </a:r>
            <a:r>
              <a:rPr lang="zh-CN" altLang="en-US" sz="2400" b="1" dirty="0">
                <a:latin typeface="+mn-ea"/>
                <a:ea typeface="+mn-ea"/>
              </a:rPr>
              <a:t>的历史背景。</a:t>
            </a:r>
          </a:p>
        </p:txBody>
      </p:sp>
      <p:cxnSp>
        <p:nvCxnSpPr>
          <p:cNvPr id="16"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图片 1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Rectangle 10"/>
          <p:cNvSpPr>
            <a:spLocks noChangeArrowheads="1"/>
          </p:cNvSpPr>
          <p:nvPr/>
        </p:nvSpPr>
        <p:spPr bwMode="auto">
          <a:xfrm>
            <a:off x="2327275" y="1446213"/>
            <a:ext cx="7678738" cy="493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25475" eaLnBrk="0" hangingPunct="0">
              <a:lnSpc>
                <a:spcPct val="130000"/>
              </a:lnSpc>
            </a:pPr>
            <a:r>
              <a:rPr kumimoji="1" lang="zh-CN" altLang="en-US" sz="2200" b="1">
                <a:latin typeface="楷体" pitchFamily="49" charset="-122"/>
                <a:ea typeface="楷体" pitchFamily="49" charset="-122"/>
              </a:rPr>
              <a:t>堂屋不时传来大伙开怀畅饮的笑谈声。我来到了少女时代的闺房。屋里的摆设一切如往昔，角落里那台织布机仿佛在述说以往的故事。我赶紧脱下战袍，换上了美丽的红装，细心地梳妆打扮起来，十多年了，还没穿过我的女装呢</a:t>
            </a:r>
            <a:r>
              <a:rPr kumimoji="1" lang="en-US" altLang="zh-CN" sz="2200" b="1">
                <a:latin typeface="楷体" pitchFamily="49" charset="-122"/>
                <a:ea typeface="楷体" pitchFamily="49" charset="-122"/>
              </a:rPr>
              <a:t>……</a:t>
            </a:r>
            <a:r>
              <a:rPr kumimoji="1" lang="zh-CN" altLang="en-US" sz="2200" b="1">
                <a:latin typeface="楷体" pitchFamily="49" charset="-122"/>
                <a:ea typeface="楷体" pitchFamily="49" charset="-122"/>
              </a:rPr>
              <a:t>　　</a:t>
            </a:r>
          </a:p>
          <a:p>
            <a:pPr indent="625475" eaLnBrk="0" hangingPunct="0">
              <a:lnSpc>
                <a:spcPct val="130000"/>
              </a:lnSpc>
            </a:pPr>
            <a:r>
              <a:rPr kumimoji="1" lang="zh-CN" altLang="en-US" sz="2200" b="1">
                <a:latin typeface="楷体" pitchFamily="49" charset="-122"/>
                <a:ea typeface="楷体" pitchFamily="49" charset="-122"/>
              </a:rPr>
              <a:t>梳理完毕，轻移莲步，来到堂屋。一刹那，大伙儿都惊呆了。一位旧时的伙伴惊喜地对木兰的父亲说：“老爹，没想到您还有一位如此俊俏的闺女！”阿爷爽朗地笑了，对众人道：“你们好好看看，她就是木兰呀！”“什么？”大伙简直不相信自己的眼睛，与他们同甘共苦十余年的木兰竟是一个妙龄女郎！我拿起宝剑，自如地舞起来。他们才认出  我， 哈哈！</a:t>
            </a:r>
          </a:p>
        </p:txBody>
      </p:sp>
      <p:cxnSp>
        <p:nvCxnSpPr>
          <p:cNvPr id="1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图片 31" descr="教材习题讲解.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9089" y="520701"/>
            <a:ext cx="39338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2195514" y="1692276"/>
            <a:ext cx="566737" cy="468313"/>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endParaRPr>
          </a:p>
        </p:txBody>
      </p:sp>
      <p:sp>
        <p:nvSpPr>
          <p:cNvPr id="53256" name="矩形 10"/>
          <p:cNvSpPr>
            <a:spLocks noChangeArrowheads="1"/>
          </p:cNvSpPr>
          <p:nvPr/>
        </p:nvSpPr>
        <p:spPr bwMode="auto">
          <a:xfrm>
            <a:off x="2251076" y="1725614"/>
            <a:ext cx="803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t>一</a:t>
            </a:r>
            <a:r>
              <a:rPr lang="zh-CN" altLang="zh-CN" sz="2400" b="1"/>
              <a:t>、</a:t>
            </a:r>
            <a:endParaRPr lang="zh-CN" altLang="en-US" sz="2400" b="1"/>
          </a:p>
        </p:txBody>
      </p:sp>
      <p:sp>
        <p:nvSpPr>
          <p:cNvPr id="13" name="TextBox 12"/>
          <p:cNvSpPr txBox="1"/>
          <p:nvPr/>
        </p:nvSpPr>
        <p:spPr>
          <a:xfrm>
            <a:off x="2808289" y="1685926"/>
            <a:ext cx="6757987" cy="4156075"/>
          </a:xfrm>
          <a:prstGeom prst="rect">
            <a:avLst/>
          </a:prstGeom>
          <a:noFill/>
        </p:spPr>
        <p:txBody>
          <a:bodyPr>
            <a:spAutoFit/>
          </a:bodyPr>
          <a:lstStyle/>
          <a:p>
            <a:pPr algn="just">
              <a:lnSpc>
                <a:spcPct val="150000"/>
              </a:lnSpc>
              <a:defRPr/>
            </a:pPr>
            <a:r>
              <a:rPr lang="zh-CN" altLang="en-US" sz="2200" b="1" dirty="0">
                <a:latin typeface="+mn-ea"/>
                <a:ea typeface="+mn-ea"/>
              </a:rPr>
              <a:t>女扮男装的原因：问女何所思，问女何所忆？女亦无所思，女亦无所忆。昨夜见军帖，可汗大点兵，军书十二卷，卷卷有爷名。阿爷无大儿，木兰无长兄，愿为市鞍马，从此替爷征。</a:t>
            </a:r>
          </a:p>
          <a:p>
            <a:pPr algn="just">
              <a:lnSpc>
                <a:spcPct val="150000"/>
              </a:lnSpc>
              <a:defRPr/>
            </a:pPr>
            <a:r>
              <a:rPr lang="zh-CN" altLang="en-US" sz="2200" b="1" dirty="0">
                <a:latin typeface="+mn-ea"/>
                <a:ea typeface="+mn-ea"/>
              </a:rPr>
              <a:t>不愿做尚书郎的原因：</a:t>
            </a:r>
            <a:r>
              <a:rPr lang="en-US" altLang="zh-CN" sz="2200" b="1" dirty="0">
                <a:latin typeface="+mn-ea"/>
                <a:ea typeface="+mn-ea"/>
              </a:rPr>
              <a:t>1</a:t>
            </a:r>
            <a:r>
              <a:rPr lang="zh-CN" altLang="en-US" sz="2200" b="1" dirty="0">
                <a:latin typeface="+mn-ea"/>
                <a:ea typeface="+mn-ea"/>
              </a:rPr>
              <a:t>．只希望骑上千里马回到自己的故乡；</a:t>
            </a:r>
            <a:r>
              <a:rPr lang="en-US" altLang="zh-CN" sz="2200" b="1" dirty="0">
                <a:latin typeface="+mn-ea"/>
                <a:ea typeface="+mn-ea"/>
              </a:rPr>
              <a:t>2</a:t>
            </a:r>
            <a:r>
              <a:rPr lang="zh-CN" altLang="en-US" sz="2200" b="1" dirty="0">
                <a:latin typeface="+mn-ea"/>
                <a:ea typeface="+mn-ea"/>
              </a:rPr>
              <a:t>．说明木兰是用自己的行为替父亲建立功勋，为父亲赢得美名，而不愿以英雄的身份面世；</a:t>
            </a:r>
            <a:r>
              <a:rPr lang="en-US" altLang="zh-CN" sz="2200" b="1" dirty="0">
                <a:latin typeface="+mn-ea"/>
                <a:ea typeface="+mn-ea"/>
              </a:rPr>
              <a:t>3</a:t>
            </a:r>
            <a:r>
              <a:rPr lang="zh-CN" altLang="en-US" sz="2200" b="1" dirty="0">
                <a:latin typeface="+mn-ea"/>
                <a:ea typeface="+mn-ea"/>
              </a:rPr>
              <a:t>．她时时刻刻想到的是尽早回家见爷娘，以尽孝心。</a:t>
            </a:r>
          </a:p>
        </p:txBody>
      </p:sp>
      <p:cxnSp>
        <p:nvCxnSpPr>
          <p:cNvPr id="17"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图片 31" descr="教材习题讲解.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9089" y="520701"/>
            <a:ext cx="39338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a:spLocks noChangeArrowheads="1"/>
          </p:cNvSpPr>
          <p:nvPr/>
        </p:nvSpPr>
        <p:spPr bwMode="auto">
          <a:xfrm>
            <a:off x="2100264" y="1646238"/>
            <a:ext cx="566737"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endParaRPr>
          </a:p>
        </p:txBody>
      </p:sp>
      <p:sp>
        <p:nvSpPr>
          <p:cNvPr id="54280" name="矩形 10"/>
          <p:cNvSpPr>
            <a:spLocks noChangeArrowheads="1"/>
          </p:cNvSpPr>
          <p:nvPr/>
        </p:nvSpPr>
        <p:spPr bwMode="auto">
          <a:xfrm>
            <a:off x="2108201" y="1679576"/>
            <a:ext cx="803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400" b="1"/>
              <a:t>二、</a:t>
            </a:r>
            <a:endParaRPr lang="zh-CN" altLang="en-US" sz="2400" b="1"/>
          </a:p>
        </p:txBody>
      </p:sp>
      <p:sp>
        <p:nvSpPr>
          <p:cNvPr id="13" name="TextBox 12"/>
          <p:cNvSpPr txBox="1"/>
          <p:nvPr/>
        </p:nvSpPr>
        <p:spPr>
          <a:xfrm>
            <a:off x="2573338" y="2038350"/>
            <a:ext cx="7059612" cy="3970338"/>
          </a:xfrm>
          <a:prstGeom prst="rect">
            <a:avLst/>
          </a:prstGeom>
          <a:noFill/>
        </p:spPr>
        <p:txBody>
          <a:bodyPr>
            <a:spAutoFit/>
          </a:bodyPr>
          <a:lstStyle/>
          <a:p>
            <a:pPr algn="just">
              <a:lnSpc>
                <a:spcPct val="150000"/>
              </a:lnSpc>
              <a:defRPr/>
            </a:pPr>
            <a:r>
              <a:rPr lang="zh-CN" altLang="en-US" sz="2400" b="1" dirty="0">
                <a:latin typeface="+mn-ea"/>
              </a:rPr>
              <a:t>以双兔作比喻，生动形象而又富有乐趣。这样结尾的好处：首先，这个比喻十分形象地解释了“火伴”们的惊讶，同时也是对读者必然产生的疑问做出一个合情合理的解答。其次，可以将这四句话看作是木兰对“火伴”的回答。从这四句俏皮风趣的回答，我们可以看出木兰富有智慧而又充满自豪。这一机巧的比喻，使全诗为之增色，锦上添花。 </a:t>
            </a:r>
          </a:p>
        </p:txBody>
      </p:sp>
      <p:cxnSp>
        <p:nvCxnSpPr>
          <p:cNvPr id="1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图片 31" descr="教材习题讲解.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9089" y="520701"/>
            <a:ext cx="39338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2698751" y="1614489"/>
            <a:ext cx="7059613" cy="4524375"/>
          </a:xfrm>
          <a:prstGeom prst="rect">
            <a:avLst/>
          </a:prstGeom>
          <a:noFill/>
        </p:spPr>
        <p:txBody>
          <a:bodyPr>
            <a:spAutoFit/>
          </a:bodyPr>
          <a:lstStyle/>
          <a:p>
            <a:pPr algn="just">
              <a:lnSpc>
                <a:spcPct val="150000"/>
              </a:lnSpc>
              <a:defRPr/>
            </a:pPr>
            <a:r>
              <a:rPr lang="en-US" altLang="zh-CN" sz="2400" b="1" dirty="0">
                <a:latin typeface="+mn-ea"/>
              </a:rPr>
              <a:t>1</a:t>
            </a:r>
            <a:r>
              <a:rPr lang="zh-CN" altLang="en-US" sz="2400" b="1" dirty="0">
                <a:latin typeface="+mn-ea"/>
              </a:rPr>
              <a:t>．可汗（</a:t>
            </a:r>
            <a:r>
              <a:rPr lang="en-US" altLang="zh-CN" sz="2400" b="1" dirty="0" err="1">
                <a:latin typeface="+mn-ea"/>
              </a:rPr>
              <a:t>kè</a:t>
            </a:r>
            <a:r>
              <a:rPr lang="en-US" altLang="zh-CN" sz="2400" b="1" dirty="0">
                <a:latin typeface="+mn-ea"/>
              </a:rPr>
              <a:t> </a:t>
            </a:r>
            <a:r>
              <a:rPr lang="en-US" altLang="zh-CN" sz="2400" b="1" dirty="0" err="1">
                <a:latin typeface="+mn-ea"/>
              </a:rPr>
              <a:t>hán</a:t>
            </a:r>
            <a:r>
              <a:rPr lang="zh-CN" altLang="en-US" sz="2400" b="1" dirty="0">
                <a:latin typeface="+mn-ea"/>
              </a:rPr>
              <a:t>）：古代北方和西北地区某些民族君主的称号。</a:t>
            </a:r>
          </a:p>
          <a:p>
            <a:pPr algn="just">
              <a:lnSpc>
                <a:spcPct val="150000"/>
              </a:lnSpc>
              <a:defRPr/>
            </a:pPr>
            <a:r>
              <a:rPr lang="en-US" altLang="zh-CN" sz="2400" b="1" dirty="0">
                <a:latin typeface="+mn-ea"/>
              </a:rPr>
              <a:t>2</a:t>
            </a:r>
            <a:r>
              <a:rPr lang="zh-CN" altLang="en-US" sz="2400" b="1" dirty="0">
                <a:latin typeface="+mn-ea"/>
              </a:rPr>
              <a:t>．辔（</a:t>
            </a:r>
            <a:r>
              <a:rPr lang="en-US" altLang="zh-CN" sz="2400" b="1" dirty="0" err="1">
                <a:latin typeface="+mn-ea"/>
              </a:rPr>
              <a:t>pèi</a:t>
            </a:r>
            <a:r>
              <a:rPr lang="zh-CN" altLang="en-US" sz="2400" b="1" dirty="0">
                <a:latin typeface="+mn-ea"/>
              </a:rPr>
              <a:t>）头：驾驭战马用的嚼子和缰绳。</a:t>
            </a:r>
          </a:p>
          <a:p>
            <a:pPr algn="just">
              <a:lnSpc>
                <a:spcPct val="150000"/>
              </a:lnSpc>
              <a:defRPr/>
            </a:pPr>
            <a:r>
              <a:rPr lang="en-US" altLang="zh-CN" sz="2400" b="1" dirty="0">
                <a:latin typeface="+mn-ea"/>
              </a:rPr>
              <a:t>3</a:t>
            </a:r>
            <a:r>
              <a:rPr lang="zh-CN" altLang="en-US" sz="2400" b="1" dirty="0">
                <a:latin typeface="+mn-ea"/>
              </a:rPr>
              <a:t>．胡骑：胡人的战马。</a:t>
            </a:r>
          </a:p>
          <a:p>
            <a:pPr algn="just">
              <a:lnSpc>
                <a:spcPct val="150000"/>
              </a:lnSpc>
              <a:defRPr/>
            </a:pPr>
            <a:r>
              <a:rPr lang="en-US" altLang="zh-CN" sz="2400" b="1" dirty="0">
                <a:latin typeface="+mn-ea"/>
              </a:rPr>
              <a:t>4</a:t>
            </a:r>
            <a:r>
              <a:rPr lang="zh-CN" altLang="en-US" sz="2400" b="1" dirty="0">
                <a:latin typeface="+mn-ea"/>
              </a:rPr>
              <a:t>．啾（</a:t>
            </a:r>
            <a:r>
              <a:rPr lang="en-US" altLang="zh-CN" sz="2400" b="1" dirty="0" err="1">
                <a:latin typeface="+mn-ea"/>
              </a:rPr>
              <a:t>jiū</a:t>
            </a:r>
            <a:r>
              <a:rPr lang="zh-CN" altLang="en-US" sz="2400" b="1" dirty="0">
                <a:latin typeface="+mn-ea"/>
              </a:rPr>
              <a:t>）啾：马叫声。</a:t>
            </a:r>
          </a:p>
          <a:p>
            <a:pPr algn="just">
              <a:lnSpc>
                <a:spcPct val="150000"/>
              </a:lnSpc>
              <a:defRPr/>
            </a:pPr>
            <a:r>
              <a:rPr lang="en-US" altLang="zh-CN" sz="2400" b="1" dirty="0">
                <a:latin typeface="+mn-ea"/>
              </a:rPr>
              <a:t>5</a:t>
            </a:r>
            <a:r>
              <a:rPr lang="zh-CN" altLang="en-US" sz="2400" b="1" dirty="0">
                <a:latin typeface="+mn-ea"/>
              </a:rPr>
              <a:t>．金柝（</a:t>
            </a:r>
            <a:r>
              <a:rPr lang="en-US" altLang="zh-CN" sz="2400" b="1" dirty="0" err="1">
                <a:latin typeface="+mn-ea"/>
              </a:rPr>
              <a:t>tuò</a:t>
            </a:r>
            <a:r>
              <a:rPr lang="zh-CN" altLang="en-US" sz="2400" b="1" dirty="0">
                <a:latin typeface="+mn-ea"/>
              </a:rPr>
              <a:t>）：古时军中守夜打更用的铜制器具。</a:t>
            </a:r>
          </a:p>
          <a:p>
            <a:pPr algn="just">
              <a:lnSpc>
                <a:spcPct val="150000"/>
              </a:lnSpc>
              <a:defRPr/>
            </a:pPr>
            <a:r>
              <a:rPr lang="en-US" altLang="zh-CN" sz="2400" b="1" dirty="0">
                <a:latin typeface="+mn-ea"/>
              </a:rPr>
              <a:t>6</a:t>
            </a:r>
            <a:r>
              <a:rPr lang="zh-CN" altLang="en-US" sz="2400" b="1" dirty="0">
                <a:latin typeface="+mn-ea"/>
              </a:rPr>
              <a:t>．红妆：女子用的胭脂等装饰物。</a:t>
            </a:r>
          </a:p>
          <a:p>
            <a:pPr algn="just">
              <a:lnSpc>
                <a:spcPct val="150000"/>
              </a:lnSpc>
              <a:defRPr/>
            </a:pPr>
            <a:r>
              <a:rPr lang="en-US" altLang="zh-CN" sz="2400" b="1" dirty="0">
                <a:latin typeface="+mn-ea"/>
              </a:rPr>
              <a:t>7</a:t>
            </a:r>
            <a:r>
              <a:rPr lang="zh-CN" altLang="en-US" sz="2400" b="1" dirty="0">
                <a:latin typeface="+mn-ea"/>
              </a:rPr>
              <a:t>．花黄：当时女子贴在脸上的一种装饰。</a:t>
            </a:r>
          </a:p>
        </p:txBody>
      </p:sp>
      <p:sp>
        <p:nvSpPr>
          <p:cNvPr id="12" name="Rectangle 11"/>
          <p:cNvSpPr>
            <a:spLocks noChangeArrowheads="1"/>
          </p:cNvSpPr>
          <p:nvPr/>
        </p:nvSpPr>
        <p:spPr bwMode="auto">
          <a:xfrm>
            <a:off x="2012950" y="1563688"/>
            <a:ext cx="566738"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400" kern="0" dirty="0">
              <a:solidFill>
                <a:srgbClr val="FFFFFF"/>
              </a:solidFill>
              <a:latin typeface="+mn-lt"/>
              <a:ea typeface="+mn-ea"/>
            </a:endParaRPr>
          </a:p>
        </p:txBody>
      </p:sp>
      <p:sp>
        <p:nvSpPr>
          <p:cNvPr id="55305" name="矩形 10"/>
          <p:cNvSpPr>
            <a:spLocks noChangeArrowheads="1"/>
          </p:cNvSpPr>
          <p:nvPr/>
        </p:nvSpPr>
        <p:spPr bwMode="auto">
          <a:xfrm>
            <a:off x="2012951" y="1565276"/>
            <a:ext cx="803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400" b="1"/>
              <a:t>三、</a:t>
            </a:r>
            <a:endParaRPr lang="en-US" altLang="zh-CN" sz="2400" b="1"/>
          </a:p>
        </p:txBody>
      </p:sp>
      <p:cxnSp>
        <p:nvCxnSpPr>
          <p:cNvPr id="2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图片 31" descr="教材习题讲解.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9089" y="520701"/>
            <a:ext cx="39338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2840038" y="1531938"/>
            <a:ext cx="7059612" cy="2308324"/>
          </a:xfrm>
          <a:prstGeom prst="rect">
            <a:avLst/>
          </a:prstGeom>
          <a:noFill/>
        </p:spPr>
        <p:txBody>
          <a:bodyPr>
            <a:spAutoFit/>
          </a:bodyPr>
          <a:lstStyle/>
          <a:p>
            <a:pPr algn="just">
              <a:lnSpc>
                <a:spcPct val="150000"/>
              </a:lnSpc>
              <a:defRPr/>
            </a:pPr>
            <a:r>
              <a:rPr lang="en-US" altLang="zh-CN" sz="2400" b="1" dirty="0">
                <a:latin typeface="+mn-ea"/>
              </a:rPr>
              <a:t>8</a:t>
            </a:r>
            <a:r>
              <a:rPr lang="zh-CN" altLang="en-US" sz="2400" b="1" dirty="0">
                <a:latin typeface="+mn-ea"/>
              </a:rPr>
              <a:t>．机杼（</a:t>
            </a:r>
            <a:r>
              <a:rPr lang="en-US" altLang="zh-CN" sz="2400" b="1" dirty="0" err="1">
                <a:latin typeface="+mn-ea"/>
              </a:rPr>
              <a:t>zhù</a:t>
            </a:r>
            <a:r>
              <a:rPr lang="zh-CN" altLang="en-US" sz="2400" b="1" dirty="0">
                <a:latin typeface="+mn-ea"/>
              </a:rPr>
              <a:t>）声：织布机的声音。</a:t>
            </a:r>
          </a:p>
          <a:p>
            <a:pPr algn="just">
              <a:lnSpc>
                <a:spcPct val="150000"/>
              </a:lnSpc>
              <a:defRPr/>
            </a:pPr>
            <a:r>
              <a:rPr lang="en-US" altLang="zh-CN" sz="2400" b="1" dirty="0">
                <a:latin typeface="+mn-ea"/>
              </a:rPr>
              <a:t>9</a:t>
            </a:r>
            <a:r>
              <a:rPr lang="zh-CN" altLang="en-US" sz="2400" b="1" dirty="0">
                <a:latin typeface="+mn-ea"/>
              </a:rPr>
              <a:t>．市鞍马：购买战马和乘马用具。</a:t>
            </a:r>
          </a:p>
          <a:p>
            <a:pPr algn="just">
              <a:lnSpc>
                <a:spcPct val="150000"/>
              </a:lnSpc>
              <a:defRPr/>
            </a:pPr>
            <a:r>
              <a:rPr lang="en-US" altLang="zh-CN" sz="2400" b="1" dirty="0">
                <a:latin typeface="+mn-ea"/>
              </a:rPr>
              <a:t>10</a:t>
            </a:r>
            <a:r>
              <a:rPr lang="zh-CN" altLang="en-US" sz="2400" b="1" dirty="0">
                <a:latin typeface="+mn-ea"/>
              </a:rPr>
              <a:t>．傍（</a:t>
            </a:r>
            <a:r>
              <a:rPr lang="en-US" altLang="zh-CN" sz="2400" b="1" dirty="0" err="1">
                <a:latin typeface="+mn-ea"/>
              </a:rPr>
              <a:t>bàng</a:t>
            </a:r>
            <a:r>
              <a:rPr lang="zh-CN" altLang="en-US" sz="2400" b="1" dirty="0">
                <a:latin typeface="+mn-ea"/>
              </a:rPr>
              <a:t>）地走：挨着跑。 </a:t>
            </a:r>
          </a:p>
          <a:p>
            <a:pPr algn="just">
              <a:lnSpc>
                <a:spcPct val="150000"/>
              </a:lnSpc>
              <a:defRPr/>
            </a:pPr>
            <a:r>
              <a:rPr lang="zh-CN" altLang="en-US" sz="2400" b="1" dirty="0">
                <a:latin typeface="+mn-ea"/>
              </a:rPr>
              <a:t>略。</a:t>
            </a:r>
          </a:p>
        </p:txBody>
      </p:sp>
      <p:cxnSp>
        <p:nvCxnSpPr>
          <p:cNvPr id="23"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21" name="Rectangle 11"/>
          <p:cNvSpPr>
            <a:spLocks noChangeArrowheads="1"/>
          </p:cNvSpPr>
          <p:nvPr/>
        </p:nvSpPr>
        <p:spPr bwMode="auto">
          <a:xfrm>
            <a:off x="2203450" y="3278188"/>
            <a:ext cx="566738"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400" kern="0" dirty="0">
              <a:solidFill>
                <a:srgbClr val="FFFFFF"/>
              </a:solidFill>
              <a:latin typeface="+mn-lt"/>
              <a:ea typeface="+mn-ea"/>
            </a:endParaRPr>
          </a:p>
        </p:txBody>
      </p:sp>
      <p:sp>
        <p:nvSpPr>
          <p:cNvPr id="56330" name="矩形 10"/>
          <p:cNvSpPr>
            <a:spLocks noChangeArrowheads="1"/>
          </p:cNvSpPr>
          <p:nvPr/>
        </p:nvSpPr>
        <p:spPr bwMode="auto">
          <a:xfrm>
            <a:off x="2203451" y="3279776"/>
            <a:ext cx="803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t>四</a:t>
            </a:r>
            <a:r>
              <a:rPr lang="zh-CN" altLang="zh-CN" sz="2400" b="1"/>
              <a:t>、</a:t>
            </a:r>
            <a:endParaRPr lang="en-US" altLang="zh-CN" sz="2400" b="1"/>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6246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sp>
        <p:nvSpPr>
          <p:cNvPr id="7173"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7175" name="图片 1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2655888" y="2651125"/>
            <a:ext cx="7029450" cy="2308324"/>
          </a:xfrm>
          <a:prstGeom prst="rect">
            <a:avLst/>
          </a:prstGeom>
          <a:noFill/>
        </p:spPr>
        <p:txBody>
          <a:bodyPr>
            <a:spAutoFit/>
          </a:bodyPr>
          <a:lstStyle/>
          <a:p>
            <a:pPr algn="just">
              <a:lnSpc>
                <a:spcPct val="150000"/>
              </a:lnSpc>
              <a:defRPr/>
            </a:pPr>
            <a:r>
              <a:rPr lang="zh-CN" altLang="en-US" sz="2400" b="1" dirty="0">
                <a:latin typeface="+mn-ea"/>
                <a:ea typeface="+mn-ea"/>
              </a:rPr>
              <a:t>    乐府，本是汉武帝设立的音乐机构，其职责有训练乐工，制定乐谱，采集歌词等。魏晋南北朝时将乐府收集编录的诗称为“乐府诗”，乐府诗以五言为主，兼有七言及杂言。</a:t>
            </a:r>
          </a:p>
        </p:txBody>
      </p:sp>
      <p:grpSp>
        <p:nvGrpSpPr>
          <p:cNvPr id="7180" name="组合 21"/>
          <p:cNvGrpSpPr>
            <a:grpSpLocks/>
          </p:cNvGrpSpPr>
          <p:nvPr/>
        </p:nvGrpSpPr>
        <p:grpSpPr bwMode="auto">
          <a:xfrm>
            <a:off x="4462464" y="1703389"/>
            <a:ext cx="2498725" cy="668337"/>
            <a:chOff x="2519363" y="1703388"/>
            <a:chExt cx="2498726" cy="668337"/>
          </a:xfrm>
        </p:grpSpPr>
        <p:grpSp>
          <p:nvGrpSpPr>
            <p:cNvPr id="7184" name="组 1"/>
            <p:cNvGrpSpPr>
              <a:grpSpLocks/>
            </p:cNvGrpSpPr>
            <p:nvPr/>
          </p:nvGrpSpPr>
          <p:grpSpPr bwMode="auto">
            <a:xfrm>
              <a:off x="2519363" y="1703388"/>
              <a:ext cx="2498726" cy="668337"/>
              <a:chOff x="2606979" y="1736230"/>
              <a:chExt cx="2499456" cy="668337"/>
            </a:xfrm>
          </p:grpSpPr>
          <p:sp>
            <p:nvSpPr>
              <p:cNvPr id="27" name="圆角矩形 26"/>
              <p:cNvSpPr/>
              <p:nvPr/>
            </p:nvSpPr>
            <p:spPr>
              <a:xfrm>
                <a:off x="3443836" y="1871167"/>
                <a:ext cx="1662599" cy="449263"/>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pic>
            <p:nvPicPr>
              <p:cNvPr id="7187" name="图片 9" descr="book.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06979" y="1736230"/>
                <a:ext cx="108743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85" name="矩形 20"/>
            <p:cNvSpPr>
              <a:spLocks noChangeArrowheads="1"/>
            </p:cNvSpPr>
            <p:nvPr/>
          </p:nvSpPr>
          <p:spPr bwMode="auto">
            <a:xfrm>
              <a:off x="3687763" y="1814513"/>
              <a:ext cx="11128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latin typeface="黑体" pitchFamily="49" charset="-122"/>
                  <a:ea typeface="黑体" pitchFamily="49" charset="-122"/>
                </a:rPr>
                <a:t>乐府诗</a:t>
              </a:r>
            </a:p>
          </p:txBody>
        </p:sp>
      </p:grpSp>
      <p:cxnSp>
        <p:nvCxnSpPr>
          <p:cNvPr id="24"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p>
        </p:txBody>
      </p:sp>
      <p:pic>
        <p:nvPicPr>
          <p:cNvPr id="8199"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0" name="组 1"/>
          <p:cNvGrpSpPr>
            <a:grpSpLocks/>
          </p:cNvGrpSpPr>
          <p:nvPr/>
        </p:nvGrpSpPr>
        <p:grpSpPr bwMode="auto">
          <a:xfrm>
            <a:off x="4129088" y="1592264"/>
            <a:ext cx="3719512" cy="668337"/>
            <a:chOff x="3063348" y="1736230"/>
            <a:chExt cx="3249782" cy="668337"/>
          </a:xfrm>
        </p:grpSpPr>
        <p:sp>
          <p:nvSpPr>
            <p:cNvPr id="24" name="圆角矩形 23"/>
            <p:cNvSpPr/>
            <p:nvPr/>
          </p:nvSpPr>
          <p:spPr>
            <a:xfrm>
              <a:off x="3899719" y="1871167"/>
              <a:ext cx="2413411" cy="449263"/>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pic>
          <p:nvPicPr>
            <p:cNvPr id="8209" name="图片 9" descr="book.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63348" y="1736230"/>
              <a:ext cx="108743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52" name="TextBox 17"/>
          <p:cNvSpPr txBox="1">
            <a:spLocks noChangeArrowheads="1"/>
          </p:cNvSpPr>
          <p:nvPr/>
        </p:nvSpPr>
        <p:spPr bwMode="auto">
          <a:xfrm>
            <a:off x="2482851" y="2444751"/>
            <a:ext cx="7485063" cy="3139321"/>
          </a:xfrm>
          <a:prstGeom prst="rect">
            <a:avLst/>
          </a:prstGeom>
          <a:noFill/>
          <a:ln w="9525">
            <a:noFill/>
            <a:miter lim="800000"/>
            <a:headEnd/>
            <a:tailEnd/>
          </a:ln>
        </p:spPr>
        <p:txBody>
          <a:bodyPr>
            <a:spAutoFit/>
          </a:bodyPr>
          <a:lstStyle/>
          <a:p>
            <a:pPr>
              <a:lnSpc>
                <a:spcPct val="150000"/>
              </a:lnSpc>
              <a:defRPr/>
            </a:pPr>
            <a:r>
              <a:rPr lang="en-US" altLang="zh-CN" sz="2200" b="1" dirty="0">
                <a:latin typeface="+mn-ea"/>
                <a:ea typeface="+mn-ea"/>
              </a:rPr>
              <a:t>    《</a:t>
            </a:r>
            <a:r>
              <a:rPr lang="zh-CN" altLang="en-US" sz="2200" b="1" dirty="0">
                <a:latin typeface="+mn-ea"/>
                <a:ea typeface="+mn-ea"/>
              </a:rPr>
              <a:t>木兰诗</a:t>
            </a:r>
            <a:r>
              <a:rPr lang="en-US" altLang="zh-CN" sz="2200" b="1" dirty="0">
                <a:latin typeface="+mn-ea"/>
                <a:ea typeface="+mn-ea"/>
              </a:rPr>
              <a:t>》</a:t>
            </a:r>
            <a:r>
              <a:rPr lang="zh-CN" altLang="en-US" sz="2200" b="1" dirty="0">
                <a:latin typeface="+mn-ea"/>
                <a:ea typeface="+mn-ea"/>
              </a:rPr>
              <a:t>是南北朝时北方的一首乐府民歌，在中国文学史上它与南朝的</a:t>
            </a:r>
            <a:r>
              <a:rPr lang="en-US" altLang="zh-CN" sz="2200" b="1" dirty="0">
                <a:latin typeface="+mn-ea"/>
                <a:ea typeface="+mn-ea"/>
              </a:rPr>
              <a:t>《</a:t>
            </a:r>
            <a:r>
              <a:rPr lang="zh-CN" altLang="en-US" sz="2200" b="1" dirty="0">
                <a:latin typeface="+mn-ea"/>
                <a:ea typeface="+mn-ea"/>
              </a:rPr>
              <a:t>孔雀东南飞</a:t>
            </a:r>
            <a:r>
              <a:rPr lang="en-US" altLang="zh-CN" sz="2200" b="1" dirty="0">
                <a:latin typeface="+mn-ea"/>
                <a:ea typeface="+mn-ea"/>
              </a:rPr>
              <a:t>》</a:t>
            </a:r>
            <a:r>
              <a:rPr lang="zh-CN" altLang="en-US" sz="2200" b="1" dirty="0">
                <a:latin typeface="+mn-ea"/>
                <a:ea typeface="+mn-ea"/>
              </a:rPr>
              <a:t>合称为“乐府双璧”。</a:t>
            </a:r>
          </a:p>
          <a:p>
            <a:pPr>
              <a:lnSpc>
                <a:spcPct val="150000"/>
              </a:lnSpc>
              <a:defRPr/>
            </a:pPr>
            <a:r>
              <a:rPr lang="zh-CN" altLang="en-US" sz="2200" b="1" dirty="0">
                <a:latin typeface="+mn-ea"/>
                <a:ea typeface="+mn-ea"/>
              </a:rPr>
              <a:t>    木兰，中国古代女英雄，忠孝节义，以替父从军击败入侵民族闻名天下，唐代皇帝追封她为“孝烈将军”，设祠纪念。木兰一直是受中国人尊敬的一位女性。其事迹被多种文艺作品所表现。</a:t>
            </a:r>
          </a:p>
        </p:txBody>
      </p:sp>
      <p:sp>
        <p:nvSpPr>
          <p:cNvPr id="8204" name="矩形 19"/>
          <p:cNvSpPr>
            <a:spLocks noChangeArrowheads="1"/>
          </p:cNvSpPr>
          <p:nvPr/>
        </p:nvSpPr>
        <p:spPr bwMode="auto">
          <a:xfrm>
            <a:off x="5175251" y="1701801"/>
            <a:ext cx="2835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木兰诗</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及木兰</a:t>
            </a:r>
          </a:p>
        </p:txBody>
      </p:sp>
      <p:cxnSp>
        <p:nvCxnSpPr>
          <p:cNvPr id="19"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2868613" y="2406651"/>
            <a:ext cx="6989762" cy="3324225"/>
          </a:xfrm>
          <a:prstGeom prst="rect">
            <a:avLst/>
          </a:prstGeom>
        </p:spPr>
        <p:txBody>
          <a:bodyPr>
            <a:spAutoFit/>
          </a:bodyPr>
          <a:lstStyle/>
          <a:p>
            <a:pPr>
              <a:lnSpc>
                <a:spcPct val="250000"/>
              </a:lnSpc>
              <a:defRPr/>
            </a:pPr>
            <a:r>
              <a:rPr lang="zh-CN" altLang="en-US" sz="2800" b="1" u="sng" dirty="0">
                <a:solidFill>
                  <a:srgbClr val="0C9337"/>
                </a:solidFill>
                <a:latin typeface="+mn-ea"/>
                <a:ea typeface="+mn-ea"/>
              </a:rPr>
              <a:t>唧</a:t>
            </a:r>
            <a:r>
              <a:rPr lang="zh-CN" altLang="en-US" sz="2800" b="1" dirty="0">
                <a:latin typeface="+mn-ea"/>
                <a:ea typeface="+mn-ea"/>
              </a:rPr>
              <a:t>唧    机</a:t>
            </a:r>
            <a:r>
              <a:rPr lang="zh-CN" altLang="en-US" sz="2800" b="1" u="sng" dirty="0">
                <a:solidFill>
                  <a:srgbClr val="0C9337"/>
                </a:solidFill>
                <a:latin typeface="+mn-ea"/>
                <a:ea typeface="+mn-ea"/>
              </a:rPr>
              <a:t>杼</a:t>
            </a:r>
            <a:r>
              <a:rPr lang="zh-CN" altLang="en-US" sz="2800" b="1" dirty="0">
                <a:latin typeface="+mn-ea"/>
                <a:ea typeface="+mn-ea"/>
              </a:rPr>
              <a:t>    </a:t>
            </a:r>
            <a:r>
              <a:rPr lang="zh-CN" altLang="en-US" sz="2800" b="1" u="sng" dirty="0">
                <a:solidFill>
                  <a:srgbClr val="0C9337"/>
                </a:solidFill>
                <a:latin typeface="+mn-ea"/>
                <a:ea typeface="+mn-ea"/>
              </a:rPr>
              <a:t>可 汗</a:t>
            </a:r>
            <a:r>
              <a:rPr lang="zh-CN" altLang="en-US" sz="2800" b="1" dirty="0">
                <a:latin typeface="+mn-ea"/>
                <a:ea typeface="+mn-ea"/>
              </a:rPr>
              <a:t>    鸣</a:t>
            </a:r>
            <a:r>
              <a:rPr lang="zh-CN" altLang="en-US" sz="2800" b="1" u="sng" dirty="0">
                <a:solidFill>
                  <a:srgbClr val="0C9337"/>
                </a:solidFill>
                <a:latin typeface="+mn-ea"/>
                <a:ea typeface="+mn-ea"/>
              </a:rPr>
              <a:t>溅</a:t>
            </a:r>
            <a:r>
              <a:rPr lang="zh-CN" altLang="en-US" sz="2800" b="1" dirty="0">
                <a:latin typeface="+mn-ea"/>
                <a:ea typeface="+mn-ea"/>
              </a:rPr>
              <a:t>溅</a:t>
            </a:r>
            <a:endParaRPr lang="en-US" altLang="zh-CN" sz="2800" b="1" dirty="0">
              <a:latin typeface="+mn-ea"/>
              <a:ea typeface="+mn-ea"/>
            </a:endParaRPr>
          </a:p>
          <a:p>
            <a:pPr>
              <a:lnSpc>
                <a:spcPct val="250000"/>
              </a:lnSpc>
              <a:defRPr/>
            </a:pPr>
            <a:r>
              <a:rPr lang="zh-CN" altLang="en-US" sz="2800" b="1" u="sng" dirty="0">
                <a:solidFill>
                  <a:srgbClr val="0C9337"/>
                </a:solidFill>
                <a:latin typeface="+mn-ea"/>
                <a:ea typeface="+mn-ea"/>
              </a:rPr>
              <a:t>燕</a:t>
            </a:r>
            <a:r>
              <a:rPr lang="zh-CN" altLang="en-US" sz="2800" b="1" dirty="0">
                <a:latin typeface="+mn-ea"/>
                <a:ea typeface="+mn-ea"/>
              </a:rPr>
              <a:t>山    胡</a:t>
            </a:r>
            <a:r>
              <a:rPr lang="zh-CN" altLang="en-US" sz="2800" b="1" u="sng" dirty="0">
                <a:solidFill>
                  <a:srgbClr val="0C9337"/>
                </a:solidFill>
                <a:latin typeface="+mn-ea"/>
                <a:ea typeface="+mn-ea"/>
              </a:rPr>
              <a:t>骑</a:t>
            </a:r>
            <a:r>
              <a:rPr lang="zh-CN" altLang="en-US" sz="2800" b="1" dirty="0">
                <a:latin typeface="+mn-ea"/>
                <a:ea typeface="+mn-ea"/>
              </a:rPr>
              <a:t>    鸣</a:t>
            </a:r>
            <a:r>
              <a:rPr lang="zh-CN" altLang="en-US" sz="2800" b="1" u="sng" dirty="0">
                <a:solidFill>
                  <a:srgbClr val="0C9337"/>
                </a:solidFill>
                <a:latin typeface="+mn-ea"/>
                <a:ea typeface="+mn-ea"/>
              </a:rPr>
              <a:t>啾</a:t>
            </a:r>
            <a:r>
              <a:rPr lang="zh-CN" altLang="en-US" sz="2800" b="1" dirty="0">
                <a:latin typeface="+mn-ea"/>
                <a:ea typeface="+mn-ea"/>
              </a:rPr>
              <a:t>啾    </a:t>
            </a:r>
            <a:r>
              <a:rPr lang="zh-CN" altLang="en-US" sz="2800" b="1" u="sng" dirty="0">
                <a:solidFill>
                  <a:srgbClr val="0C9337"/>
                </a:solidFill>
                <a:latin typeface="+mn-ea"/>
                <a:ea typeface="+mn-ea"/>
              </a:rPr>
              <a:t>朔</a:t>
            </a:r>
            <a:r>
              <a:rPr lang="zh-CN" altLang="en-US" sz="2800" b="1" dirty="0">
                <a:latin typeface="+mn-ea"/>
                <a:ea typeface="+mn-ea"/>
              </a:rPr>
              <a:t>气</a:t>
            </a:r>
            <a:r>
              <a:rPr lang="zh-CN" altLang="en-US" sz="2800" b="1" u="sng" dirty="0">
                <a:solidFill>
                  <a:srgbClr val="0C9337"/>
                </a:solidFill>
                <a:latin typeface="+mn-ea"/>
                <a:ea typeface="+mn-ea"/>
              </a:rPr>
              <a:t> </a:t>
            </a:r>
            <a:endParaRPr lang="en-US" altLang="zh-CN" sz="2800" b="1" u="sng" dirty="0">
              <a:solidFill>
                <a:srgbClr val="0C9337"/>
              </a:solidFill>
              <a:latin typeface="+mn-ea"/>
              <a:ea typeface="+mn-ea"/>
            </a:endParaRPr>
          </a:p>
          <a:p>
            <a:pPr>
              <a:lnSpc>
                <a:spcPct val="250000"/>
              </a:lnSpc>
              <a:defRPr/>
            </a:pPr>
            <a:r>
              <a:rPr lang="zh-CN" altLang="en-US" sz="2800" b="1" dirty="0">
                <a:latin typeface="+mn-ea"/>
                <a:ea typeface="+mn-ea"/>
              </a:rPr>
              <a:t>策</a:t>
            </a:r>
            <a:r>
              <a:rPr lang="zh-CN" altLang="en-US" sz="2800" b="1" u="sng" dirty="0">
                <a:solidFill>
                  <a:srgbClr val="0C9337"/>
                </a:solidFill>
                <a:latin typeface="+mn-ea"/>
                <a:ea typeface="+mn-ea"/>
              </a:rPr>
              <a:t>勋</a:t>
            </a:r>
          </a:p>
        </p:txBody>
      </p:sp>
      <p:pic>
        <p:nvPicPr>
          <p:cNvPr id="9223" name="图片 4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6" descr="BS00554_"/>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19614" y="1801814"/>
            <a:ext cx="5032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5" name="组 53"/>
          <p:cNvGrpSpPr>
            <a:grpSpLocks/>
          </p:cNvGrpSpPr>
          <p:nvPr/>
        </p:nvGrpSpPr>
        <p:grpSpPr bwMode="auto">
          <a:xfrm>
            <a:off x="2063751" y="1797050"/>
            <a:ext cx="3133725" cy="484188"/>
            <a:chOff x="4734413" y="1806066"/>
            <a:chExt cx="3133949" cy="483795"/>
          </a:xfrm>
        </p:grpSpPr>
        <p:sp>
          <p:nvSpPr>
            <p:cNvPr id="55" name="圆角矩形 54"/>
            <p:cNvSpPr/>
            <p:nvPr/>
          </p:nvSpPr>
          <p:spPr>
            <a:xfrm>
              <a:off x="5199584" y="1806066"/>
              <a:ext cx="1897198" cy="448898"/>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56" name="椭圆 55"/>
            <p:cNvSpPr/>
            <p:nvPr/>
          </p:nvSpPr>
          <p:spPr>
            <a:xfrm>
              <a:off x="4734413" y="1806066"/>
              <a:ext cx="461996" cy="461588"/>
            </a:xfrm>
            <a:prstGeom prst="ellipse">
              <a:avLst/>
            </a:prstGeom>
            <a:gradFill>
              <a:gsLst>
                <a:gs pos="0">
                  <a:srgbClr val="C3DD96"/>
                </a:gs>
                <a:gs pos="100000">
                  <a:schemeClr val="bg1"/>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9243" name="文本框 56"/>
            <p:cNvSpPr txBox="1">
              <a:spLocks noChangeArrowheads="1"/>
            </p:cNvSpPr>
            <p:nvPr/>
          </p:nvSpPr>
          <p:spPr bwMode="auto">
            <a:xfrm>
              <a:off x="4745146" y="1828196"/>
              <a:ext cx="31232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dirty="0">
                  <a:latin typeface="黑体" pitchFamily="49" charset="-122"/>
                  <a:ea typeface="黑体" pitchFamily="49" charset="-122"/>
                </a:rPr>
                <a:t>一</a:t>
              </a:r>
              <a:r>
                <a:rPr kumimoji="1" lang="en-US" altLang="zh-CN" sz="2400" b="1" dirty="0">
                  <a:latin typeface="Adobe 黑体 Std R" pitchFamily="34" charset="-122"/>
                  <a:ea typeface="黑体" pitchFamily="49" charset="-122"/>
                </a:rPr>
                <a:t>   </a:t>
              </a:r>
              <a:r>
                <a:rPr kumimoji="1" lang="zh-CN" altLang="en-US" sz="2400" b="1" dirty="0">
                  <a:latin typeface="黑体" pitchFamily="49" charset="-122"/>
                  <a:ea typeface="黑体" pitchFamily="49" charset="-122"/>
                </a:rPr>
                <a:t>读一读字音</a:t>
              </a:r>
            </a:p>
          </p:txBody>
        </p:sp>
      </p:grpSp>
      <p:sp>
        <p:nvSpPr>
          <p:cNvPr id="31" name="矩形 30"/>
          <p:cNvSpPr/>
          <p:nvPr/>
        </p:nvSpPr>
        <p:spPr>
          <a:xfrm>
            <a:off x="2890838" y="2398714"/>
            <a:ext cx="546100" cy="523875"/>
          </a:xfrm>
          <a:prstGeom prst="rect">
            <a:avLst/>
          </a:prstGeom>
        </p:spPr>
        <p:txBody>
          <a:bodyPr wrap="none">
            <a:spAutoFit/>
          </a:bodyPr>
          <a:lstStyle/>
          <a:p>
            <a:pPr>
              <a:defRPr/>
            </a:pPr>
            <a:r>
              <a:rPr lang="en-US" altLang="zh-CN" sz="2800" b="1" dirty="0" err="1">
                <a:solidFill>
                  <a:srgbClr val="FF0000"/>
                </a:solidFill>
                <a:latin typeface="+mn-ea"/>
                <a:ea typeface="+mn-ea"/>
              </a:rPr>
              <a:t>jī</a:t>
            </a:r>
            <a:endParaRPr lang="zh-CN" altLang="en-US" sz="2800" b="1" dirty="0">
              <a:solidFill>
                <a:srgbClr val="FF0000"/>
              </a:solidFill>
              <a:latin typeface="+mn-ea"/>
              <a:ea typeface="+mn-ea"/>
            </a:endParaRPr>
          </a:p>
        </p:txBody>
      </p:sp>
      <p:sp>
        <p:nvSpPr>
          <p:cNvPr id="32" name="矩形 31"/>
          <p:cNvSpPr/>
          <p:nvPr/>
        </p:nvSpPr>
        <p:spPr>
          <a:xfrm>
            <a:off x="4538663" y="2398714"/>
            <a:ext cx="728662" cy="523875"/>
          </a:xfrm>
          <a:prstGeom prst="rect">
            <a:avLst/>
          </a:prstGeom>
        </p:spPr>
        <p:txBody>
          <a:bodyPr wrap="none">
            <a:spAutoFit/>
          </a:bodyPr>
          <a:lstStyle/>
          <a:p>
            <a:pPr>
              <a:defRPr/>
            </a:pPr>
            <a:r>
              <a:rPr lang="en-US" altLang="zh-CN" sz="2800" b="1" dirty="0" err="1">
                <a:solidFill>
                  <a:srgbClr val="FF0000"/>
                </a:solidFill>
                <a:latin typeface="+mn-ea"/>
                <a:ea typeface="+mn-ea"/>
              </a:rPr>
              <a:t>zhù</a:t>
            </a:r>
            <a:endParaRPr lang="zh-CN" altLang="en-US" sz="2800" b="1" dirty="0">
              <a:solidFill>
                <a:srgbClr val="FF0000"/>
              </a:solidFill>
              <a:latin typeface="+mn-ea"/>
              <a:ea typeface="+mn-ea"/>
            </a:endParaRPr>
          </a:p>
        </p:txBody>
      </p:sp>
      <p:sp>
        <p:nvSpPr>
          <p:cNvPr id="33" name="矩形 32"/>
          <p:cNvSpPr/>
          <p:nvPr/>
        </p:nvSpPr>
        <p:spPr>
          <a:xfrm>
            <a:off x="5699125" y="2398714"/>
            <a:ext cx="1271588" cy="523875"/>
          </a:xfrm>
          <a:prstGeom prst="rect">
            <a:avLst/>
          </a:prstGeom>
        </p:spPr>
        <p:txBody>
          <a:bodyPr wrap="none">
            <a:spAutoFit/>
          </a:bodyPr>
          <a:lstStyle/>
          <a:p>
            <a:pPr>
              <a:defRPr/>
            </a:pPr>
            <a:r>
              <a:rPr lang="en-US" altLang="zh-CN" sz="2800" b="1" dirty="0" err="1">
                <a:solidFill>
                  <a:srgbClr val="FF0000"/>
                </a:solidFill>
                <a:latin typeface="+mn-ea"/>
                <a:ea typeface="+mn-ea"/>
              </a:rPr>
              <a:t>kè</a:t>
            </a:r>
            <a:r>
              <a:rPr lang="en-US" altLang="zh-CN" sz="2800" b="1" dirty="0">
                <a:solidFill>
                  <a:srgbClr val="FF0000"/>
                </a:solidFill>
                <a:latin typeface="+mn-ea"/>
                <a:ea typeface="+mn-ea"/>
              </a:rPr>
              <a:t> </a:t>
            </a:r>
            <a:r>
              <a:rPr lang="en-US" altLang="zh-CN" sz="2800" b="1" dirty="0" err="1">
                <a:solidFill>
                  <a:srgbClr val="FF0000"/>
                </a:solidFill>
                <a:latin typeface="+mn-ea"/>
                <a:ea typeface="+mn-ea"/>
              </a:rPr>
              <a:t>hán</a:t>
            </a:r>
            <a:endParaRPr lang="zh-CN" altLang="en-US" sz="2800" b="1" dirty="0">
              <a:solidFill>
                <a:srgbClr val="FF0000"/>
              </a:solidFill>
              <a:latin typeface="+mn-ea"/>
              <a:ea typeface="+mn-ea"/>
            </a:endParaRPr>
          </a:p>
        </p:txBody>
      </p:sp>
      <p:sp>
        <p:nvSpPr>
          <p:cNvPr id="36" name="矩形 35"/>
          <p:cNvSpPr/>
          <p:nvPr/>
        </p:nvSpPr>
        <p:spPr>
          <a:xfrm>
            <a:off x="7485063" y="2398714"/>
            <a:ext cx="908050" cy="523875"/>
          </a:xfrm>
          <a:prstGeom prst="rect">
            <a:avLst/>
          </a:prstGeom>
        </p:spPr>
        <p:txBody>
          <a:bodyPr wrap="none">
            <a:spAutoFit/>
          </a:bodyPr>
          <a:lstStyle/>
          <a:p>
            <a:pPr>
              <a:defRPr/>
            </a:pPr>
            <a:r>
              <a:rPr lang="en-US" altLang="zh-CN" sz="2800" b="1" dirty="0" err="1">
                <a:solidFill>
                  <a:srgbClr val="FF0000"/>
                </a:solidFill>
                <a:latin typeface="+mn-ea"/>
                <a:ea typeface="+mn-ea"/>
              </a:rPr>
              <a:t>jiān</a:t>
            </a:r>
            <a:endParaRPr lang="zh-CN" altLang="en-US" sz="2800" b="1" dirty="0">
              <a:solidFill>
                <a:srgbClr val="FF0000"/>
              </a:solidFill>
              <a:latin typeface="+mn-ea"/>
              <a:ea typeface="+mn-ea"/>
            </a:endParaRPr>
          </a:p>
        </p:txBody>
      </p:sp>
      <p:sp>
        <p:nvSpPr>
          <p:cNvPr id="37" name="矩形 36"/>
          <p:cNvSpPr/>
          <p:nvPr/>
        </p:nvSpPr>
        <p:spPr>
          <a:xfrm>
            <a:off x="2847976" y="3527426"/>
            <a:ext cx="1139825" cy="523875"/>
          </a:xfrm>
          <a:prstGeom prst="rect">
            <a:avLst/>
          </a:prstGeom>
        </p:spPr>
        <p:txBody>
          <a:bodyPr>
            <a:spAutoFit/>
          </a:bodyPr>
          <a:lstStyle/>
          <a:p>
            <a:pPr>
              <a:defRPr/>
            </a:pPr>
            <a:r>
              <a:rPr lang="en-US" altLang="zh-CN" sz="2800" b="1" dirty="0" err="1">
                <a:solidFill>
                  <a:srgbClr val="FF0000"/>
                </a:solidFill>
                <a:latin typeface="+mn-ea"/>
                <a:ea typeface="+mn-ea"/>
              </a:rPr>
              <a:t>yān</a:t>
            </a:r>
            <a:endParaRPr lang="zh-CN" altLang="en-US" sz="2800" b="1" dirty="0">
              <a:solidFill>
                <a:srgbClr val="FF0000"/>
              </a:solidFill>
              <a:latin typeface="+mn-ea"/>
              <a:ea typeface="+mn-ea"/>
            </a:endParaRPr>
          </a:p>
        </p:txBody>
      </p:sp>
      <p:sp>
        <p:nvSpPr>
          <p:cNvPr id="38" name="矩形 37"/>
          <p:cNvSpPr/>
          <p:nvPr/>
        </p:nvSpPr>
        <p:spPr>
          <a:xfrm>
            <a:off x="4618038" y="3527426"/>
            <a:ext cx="546100" cy="523875"/>
          </a:xfrm>
          <a:prstGeom prst="rect">
            <a:avLst/>
          </a:prstGeom>
        </p:spPr>
        <p:txBody>
          <a:bodyPr wrap="none">
            <a:spAutoFit/>
          </a:bodyPr>
          <a:lstStyle/>
          <a:p>
            <a:pPr>
              <a:defRPr/>
            </a:pPr>
            <a:r>
              <a:rPr lang="en-US" altLang="zh-CN" sz="2800" b="1" dirty="0" err="1">
                <a:solidFill>
                  <a:srgbClr val="FF0000"/>
                </a:solidFill>
                <a:latin typeface="+mn-ea"/>
                <a:ea typeface="+mn-ea"/>
              </a:rPr>
              <a:t>jì</a:t>
            </a:r>
            <a:endParaRPr lang="zh-CN" altLang="en-US" sz="2800" b="1" dirty="0">
              <a:solidFill>
                <a:srgbClr val="FF0000"/>
              </a:solidFill>
              <a:latin typeface="+mn-ea"/>
              <a:ea typeface="+mn-ea"/>
            </a:endParaRPr>
          </a:p>
        </p:txBody>
      </p:sp>
      <p:sp>
        <p:nvSpPr>
          <p:cNvPr id="9234" name="TextBox 2"/>
          <p:cNvSpPr txBox="1">
            <a:spLocks noChangeArrowheads="1"/>
          </p:cNvSpPr>
          <p:nvPr/>
        </p:nvSpPr>
        <p:spPr bwMode="auto">
          <a:xfrm>
            <a:off x="12852400" y="326072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4" name="TextBox 3"/>
          <p:cNvSpPr txBox="1">
            <a:spLocks noChangeArrowheads="1"/>
          </p:cNvSpPr>
          <p:nvPr/>
        </p:nvSpPr>
        <p:spPr bwMode="auto">
          <a:xfrm>
            <a:off x="5935663" y="3527426"/>
            <a:ext cx="1416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800" b="1">
                <a:solidFill>
                  <a:srgbClr val="FF0000"/>
                </a:solidFill>
                <a:latin typeface="宋体" pitchFamily="2" charset="-122"/>
                <a:ea typeface="Adobe 黑体 Std R" pitchFamily="34" charset="-122"/>
              </a:rPr>
              <a:t>jiū</a:t>
            </a:r>
            <a:endParaRPr lang="zh-CN" altLang="en-US" sz="2800">
              <a:solidFill>
                <a:srgbClr val="FF0000"/>
              </a:solidFill>
              <a:latin typeface="宋体" pitchFamily="2" charset="-122"/>
            </a:endParaRPr>
          </a:p>
        </p:txBody>
      </p:sp>
      <p:sp>
        <p:nvSpPr>
          <p:cNvPr id="26" name="矩形 25"/>
          <p:cNvSpPr/>
          <p:nvPr/>
        </p:nvSpPr>
        <p:spPr>
          <a:xfrm>
            <a:off x="7358064" y="3527426"/>
            <a:ext cx="909637" cy="523875"/>
          </a:xfrm>
          <a:prstGeom prst="rect">
            <a:avLst/>
          </a:prstGeom>
        </p:spPr>
        <p:txBody>
          <a:bodyPr wrap="none">
            <a:spAutoFit/>
          </a:bodyPr>
          <a:lstStyle/>
          <a:p>
            <a:pPr>
              <a:defRPr/>
            </a:pPr>
            <a:r>
              <a:rPr lang="en-US" altLang="zh-CN" sz="2800" b="1" dirty="0" err="1">
                <a:solidFill>
                  <a:srgbClr val="FF0000"/>
                </a:solidFill>
                <a:latin typeface="+mn-ea"/>
                <a:ea typeface="+mn-ea"/>
              </a:rPr>
              <a:t>shuò</a:t>
            </a:r>
            <a:endParaRPr lang="zh-CN" altLang="en-US" sz="2800" b="1" dirty="0">
              <a:solidFill>
                <a:srgbClr val="FF0000"/>
              </a:solidFill>
              <a:latin typeface="+mn-ea"/>
              <a:ea typeface="+mn-ea"/>
            </a:endParaRPr>
          </a:p>
        </p:txBody>
      </p:sp>
      <p:sp>
        <p:nvSpPr>
          <p:cNvPr id="29" name="TextBox 28"/>
          <p:cNvSpPr txBox="1">
            <a:spLocks noChangeArrowheads="1"/>
          </p:cNvSpPr>
          <p:nvPr/>
        </p:nvSpPr>
        <p:spPr bwMode="auto">
          <a:xfrm>
            <a:off x="3076576" y="4627564"/>
            <a:ext cx="1414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800" b="1">
                <a:solidFill>
                  <a:srgbClr val="FF0000"/>
                </a:solidFill>
                <a:latin typeface="宋体" pitchFamily="2" charset="-122"/>
                <a:ea typeface="Adobe 黑体 Std R" pitchFamily="34" charset="-122"/>
              </a:rPr>
              <a:t>xūn</a:t>
            </a:r>
            <a:endParaRPr lang="zh-CN" altLang="en-US" sz="2800">
              <a:solidFill>
                <a:srgbClr val="FF0000"/>
              </a:solidFill>
              <a:latin typeface="宋体" pitchFamily="2" charset="-122"/>
            </a:endParaRPr>
          </a:p>
        </p:txBody>
      </p:sp>
      <p:cxnSp>
        <p:nvCxnSpPr>
          <p:cNvPr id="34"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500" fill="hold"/>
                                        <p:tgtEl>
                                          <p:spTgt spid="32"/>
                                        </p:tgtEl>
                                        <p:attrNameLst>
                                          <p:attrName>ppt_x</p:attrName>
                                        </p:attrNameLst>
                                      </p:cBhvr>
                                      <p:tavLst>
                                        <p:tav tm="0">
                                          <p:val>
                                            <p:strVal val="#ppt_x"/>
                                          </p:val>
                                        </p:tav>
                                        <p:tav tm="100000">
                                          <p:val>
                                            <p:strVal val="#ppt_x"/>
                                          </p:val>
                                        </p:tav>
                                      </p:tavLst>
                                    </p:anim>
                                    <p:anim calcmode="lin" valueType="num">
                                      <p:cBhvr additive="base">
                                        <p:cTn id="1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6" grpId="0"/>
      <p:bldP spid="37" grpId="0"/>
      <p:bldP spid="38" grpId="0"/>
      <p:bldP spid="4" grpId="0"/>
      <p:bldP spid="26"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2360614" y="2254250"/>
            <a:ext cx="7488237" cy="3538538"/>
          </a:xfrm>
          <a:prstGeom prst="rect">
            <a:avLst/>
          </a:prstGeom>
        </p:spPr>
        <p:txBody>
          <a:bodyPr>
            <a:spAutoFit/>
          </a:bodyPr>
          <a:lstStyle/>
          <a:p>
            <a:pPr>
              <a:lnSpc>
                <a:spcPct val="200000"/>
              </a:lnSpc>
              <a:defRPr/>
            </a:pPr>
            <a:r>
              <a:rPr lang="en-US" altLang="zh-CN" sz="2800" b="1" dirty="0" err="1">
                <a:solidFill>
                  <a:srgbClr val="0C9337"/>
                </a:solidFill>
                <a:latin typeface="+mn-ea"/>
                <a:ea typeface="+mn-ea"/>
                <a:cs typeface="Times New Roman" pitchFamily="18" charset="0"/>
              </a:rPr>
              <a:t>ān</a:t>
            </a:r>
            <a:r>
              <a:rPr lang="en-US" altLang="zh-CN" sz="2800" b="1" dirty="0">
                <a:solidFill>
                  <a:srgbClr val="0C9337"/>
                </a:solidFill>
                <a:latin typeface="+mn-ea"/>
                <a:ea typeface="+mn-ea"/>
                <a:cs typeface="Times New Roman" pitchFamily="18" charset="0"/>
              </a:rPr>
              <a:t> </a:t>
            </a:r>
            <a:r>
              <a:rPr lang="en-US" altLang="zh-CN" sz="2800" b="1" dirty="0" err="1">
                <a:solidFill>
                  <a:srgbClr val="0C9337"/>
                </a:solidFill>
                <a:latin typeface="+mn-ea"/>
                <a:ea typeface="+mn-ea"/>
                <a:cs typeface="Times New Roman" pitchFamily="18" charset="0"/>
              </a:rPr>
              <a:t>jiān</a:t>
            </a:r>
            <a:r>
              <a:rPr lang="zh-CN" altLang="en-US" sz="2800" b="1" dirty="0">
                <a:latin typeface="+mn-ea"/>
                <a:ea typeface="+mn-ea"/>
                <a:cs typeface="Times New Roman" pitchFamily="18" charset="0"/>
              </a:rPr>
              <a:t>（     ）    </a:t>
            </a:r>
            <a:r>
              <a:rPr lang="en-US" altLang="zh-CN" sz="2800" b="1" dirty="0" err="1">
                <a:solidFill>
                  <a:srgbClr val="0C9337"/>
                </a:solidFill>
                <a:latin typeface="+mn-ea"/>
                <a:ea typeface="+mn-ea"/>
                <a:cs typeface="Times New Roman" pitchFamily="18" charset="0"/>
              </a:rPr>
              <a:t>pèi</a:t>
            </a:r>
            <a:r>
              <a:rPr lang="zh-CN" altLang="en-US" sz="2800" b="1" dirty="0">
                <a:latin typeface="+mn-ea"/>
                <a:ea typeface="+mn-ea"/>
                <a:cs typeface="Times New Roman" pitchFamily="18" charset="0"/>
              </a:rPr>
              <a:t>（   ）头  </a:t>
            </a:r>
            <a:endParaRPr lang="en-US" altLang="zh-CN" sz="2800" b="1" dirty="0">
              <a:latin typeface="+mn-ea"/>
              <a:ea typeface="+mn-ea"/>
              <a:cs typeface="Times New Roman" pitchFamily="18" charset="0"/>
            </a:endParaRPr>
          </a:p>
          <a:p>
            <a:pPr>
              <a:lnSpc>
                <a:spcPct val="200000"/>
              </a:lnSpc>
              <a:defRPr/>
            </a:pPr>
            <a:r>
              <a:rPr lang="en-US" altLang="zh-CN" sz="2800" b="1" dirty="0" err="1">
                <a:solidFill>
                  <a:srgbClr val="0C9337"/>
                </a:solidFill>
                <a:latin typeface="+mn-ea"/>
                <a:ea typeface="+mn-ea"/>
                <a:cs typeface="Times New Roman" pitchFamily="18" charset="0"/>
              </a:rPr>
              <a:t>róng</a:t>
            </a:r>
            <a:r>
              <a:rPr lang="zh-CN" altLang="en-US" sz="2800" b="1" dirty="0">
                <a:latin typeface="+mn-ea"/>
                <a:ea typeface="+mn-ea"/>
                <a:cs typeface="Times New Roman" pitchFamily="18" charset="0"/>
              </a:rPr>
              <a:t>（   ）机       金</a:t>
            </a:r>
            <a:r>
              <a:rPr lang="en-US" altLang="zh-CN" sz="2800" b="1" dirty="0" err="1">
                <a:solidFill>
                  <a:srgbClr val="0C9337"/>
                </a:solidFill>
                <a:latin typeface="+mn-ea"/>
                <a:ea typeface="+mn-ea"/>
                <a:cs typeface="Times New Roman" pitchFamily="18" charset="0"/>
              </a:rPr>
              <a:t>tuò</a:t>
            </a:r>
            <a:r>
              <a:rPr lang="zh-CN" altLang="en-US" sz="2800" b="1" dirty="0">
                <a:latin typeface="+mn-ea"/>
                <a:ea typeface="+mn-ea"/>
                <a:cs typeface="Times New Roman" pitchFamily="18" charset="0"/>
              </a:rPr>
              <a:t>（   ）  </a:t>
            </a:r>
            <a:endParaRPr lang="en-US" altLang="zh-CN" sz="2800" b="1" dirty="0">
              <a:latin typeface="+mn-ea"/>
              <a:ea typeface="+mn-ea"/>
              <a:cs typeface="Times New Roman" pitchFamily="18" charset="0"/>
            </a:endParaRPr>
          </a:p>
          <a:p>
            <a:pPr>
              <a:lnSpc>
                <a:spcPct val="200000"/>
              </a:lnSpc>
              <a:defRPr/>
            </a:pPr>
            <a:r>
              <a:rPr lang="zh-CN" altLang="en-US" sz="2800" b="1" dirty="0">
                <a:latin typeface="+mn-ea"/>
                <a:ea typeface="+mn-ea"/>
                <a:cs typeface="Times New Roman" pitchFamily="18" charset="0"/>
              </a:rPr>
              <a:t>阿</a:t>
            </a:r>
            <a:r>
              <a:rPr lang="en-US" altLang="zh-CN" sz="2800" b="1" dirty="0" err="1">
                <a:solidFill>
                  <a:srgbClr val="0C9337"/>
                </a:solidFill>
                <a:latin typeface="+mn-ea"/>
                <a:ea typeface="+mn-ea"/>
                <a:cs typeface="Times New Roman" pitchFamily="18" charset="0"/>
              </a:rPr>
              <a:t>zǐ</a:t>
            </a:r>
            <a:r>
              <a:rPr lang="zh-CN" altLang="en-US" sz="2800" b="1" dirty="0">
                <a:latin typeface="+mn-ea"/>
                <a:ea typeface="+mn-ea"/>
                <a:cs typeface="Times New Roman" pitchFamily="18" charset="0"/>
              </a:rPr>
              <a:t>（   ）         红</a:t>
            </a:r>
            <a:r>
              <a:rPr lang="en-US" altLang="zh-CN" sz="2800" b="1" dirty="0" err="1">
                <a:solidFill>
                  <a:srgbClr val="0C9337"/>
                </a:solidFill>
                <a:latin typeface="+mn-ea"/>
                <a:ea typeface="+mn-ea"/>
                <a:cs typeface="Times New Roman" pitchFamily="18" charset="0"/>
              </a:rPr>
              <a:t>zhuāng</a:t>
            </a:r>
            <a:r>
              <a:rPr lang="zh-CN" altLang="en-US" sz="2800" b="1" dirty="0">
                <a:latin typeface="+mn-ea"/>
                <a:ea typeface="+mn-ea"/>
                <a:cs typeface="Times New Roman" pitchFamily="18" charset="0"/>
              </a:rPr>
              <a:t>（   ）</a:t>
            </a:r>
          </a:p>
          <a:p>
            <a:pPr>
              <a:lnSpc>
                <a:spcPct val="200000"/>
              </a:lnSpc>
              <a:defRPr/>
            </a:pPr>
            <a:r>
              <a:rPr lang="zh-CN" altLang="en-US" sz="2800" b="1" dirty="0">
                <a:latin typeface="+mn-ea"/>
                <a:ea typeface="+mn-ea"/>
                <a:cs typeface="Times New Roman" pitchFamily="18" charset="0"/>
              </a:rPr>
              <a:t>云</a:t>
            </a:r>
            <a:r>
              <a:rPr lang="en-US" altLang="zh-CN" sz="2800" b="1" dirty="0" err="1">
                <a:solidFill>
                  <a:srgbClr val="0C9337"/>
                </a:solidFill>
                <a:latin typeface="+mn-ea"/>
                <a:ea typeface="+mn-ea"/>
                <a:cs typeface="Times New Roman" pitchFamily="18" charset="0"/>
              </a:rPr>
              <a:t>bìn</a:t>
            </a:r>
            <a:r>
              <a:rPr lang="zh-CN" altLang="en-US" sz="2800" b="1" dirty="0">
                <a:latin typeface="+mn-ea"/>
                <a:ea typeface="+mn-ea"/>
                <a:cs typeface="Times New Roman" pitchFamily="18" charset="0"/>
              </a:rPr>
              <a:t>（   ）        </a:t>
            </a:r>
            <a:r>
              <a:rPr lang="en-US" altLang="zh-CN" sz="2800" b="1" dirty="0" err="1">
                <a:solidFill>
                  <a:srgbClr val="0C9337"/>
                </a:solidFill>
                <a:latin typeface="+mn-ea"/>
                <a:ea typeface="+mn-ea"/>
                <a:cs typeface="Times New Roman" pitchFamily="18" charset="0"/>
              </a:rPr>
              <a:t>huò</a:t>
            </a:r>
            <a:r>
              <a:rPr lang="en-US" altLang="zh-CN" sz="2800" b="1" dirty="0">
                <a:solidFill>
                  <a:srgbClr val="0C9337"/>
                </a:solidFill>
                <a:latin typeface="+mn-ea"/>
                <a:ea typeface="+mn-ea"/>
                <a:cs typeface="Times New Roman" pitchFamily="18" charset="0"/>
              </a:rPr>
              <a:t> </a:t>
            </a:r>
            <a:r>
              <a:rPr lang="en-US" altLang="zh-CN" sz="2800" b="1" dirty="0" err="1">
                <a:solidFill>
                  <a:srgbClr val="0C9337"/>
                </a:solidFill>
                <a:latin typeface="+mn-ea"/>
                <a:ea typeface="+mn-ea"/>
                <a:cs typeface="Times New Roman" pitchFamily="18" charset="0"/>
              </a:rPr>
              <a:t>huò</a:t>
            </a:r>
            <a:r>
              <a:rPr lang="zh-CN" altLang="en-US" sz="2800" b="1" dirty="0">
                <a:latin typeface="+mn-ea"/>
                <a:ea typeface="+mn-ea"/>
                <a:cs typeface="Times New Roman" pitchFamily="18" charset="0"/>
              </a:rPr>
              <a:t>（     ）</a:t>
            </a:r>
          </a:p>
        </p:txBody>
      </p:sp>
      <p:pic>
        <p:nvPicPr>
          <p:cNvPr id="10247" name="图片 4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6" descr="BS00554_"/>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19614" y="1801814"/>
            <a:ext cx="5032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9" name="组 53"/>
          <p:cNvGrpSpPr>
            <a:grpSpLocks/>
          </p:cNvGrpSpPr>
          <p:nvPr/>
        </p:nvGrpSpPr>
        <p:grpSpPr bwMode="auto">
          <a:xfrm>
            <a:off x="2030413" y="1797051"/>
            <a:ext cx="3122612" cy="461963"/>
            <a:chOff x="4701070" y="1806066"/>
            <a:chExt cx="3123216" cy="462053"/>
          </a:xfrm>
        </p:grpSpPr>
        <p:sp>
          <p:nvSpPr>
            <p:cNvPr id="55" name="圆角矩形 54"/>
            <p:cNvSpPr/>
            <p:nvPr/>
          </p:nvSpPr>
          <p:spPr>
            <a:xfrm>
              <a:off x="5199641" y="1806066"/>
              <a:ext cx="1897429" cy="449351"/>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p>
          </p:txBody>
        </p:sp>
        <p:sp>
          <p:nvSpPr>
            <p:cNvPr id="56" name="椭圆 55"/>
            <p:cNvSpPr/>
            <p:nvPr/>
          </p:nvSpPr>
          <p:spPr>
            <a:xfrm>
              <a:off x="4734413" y="1806066"/>
              <a:ext cx="462052" cy="462053"/>
            </a:xfrm>
            <a:prstGeom prst="ellipse">
              <a:avLst/>
            </a:prstGeom>
            <a:gradFill>
              <a:gsLst>
                <a:gs pos="0">
                  <a:srgbClr val="C3DD96"/>
                </a:gs>
                <a:gs pos="100000">
                  <a:schemeClr val="bg1"/>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0265" name="文本框 56"/>
            <p:cNvSpPr txBox="1">
              <a:spLocks noChangeArrowheads="1"/>
            </p:cNvSpPr>
            <p:nvPr/>
          </p:nvSpPr>
          <p:spPr bwMode="auto">
            <a:xfrm>
              <a:off x="4701070" y="1806158"/>
              <a:ext cx="31232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dirty="0">
                  <a:latin typeface="黑体" pitchFamily="49" charset="-122"/>
                  <a:ea typeface="黑体" pitchFamily="49" charset="-122"/>
                </a:rPr>
                <a:t>二</a:t>
              </a:r>
              <a:r>
                <a:rPr kumimoji="1" lang="en-US" altLang="zh-CN" sz="2400" b="1" dirty="0">
                  <a:latin typeface="黑体" pitchFamily="49" charset="-122"/>
                  <a:ea typeface="黑体" pitchFamily="49" charset="-122"/>
                </a:rPr>
                <a:t>  </a:t>
              </a:r>
              <a:r>
                <a:rPr kumimoji="1" lang="zh-CN" altLang="en-US" sz="2400" b="1" dirty="0">
                  <a:latin typeface="黑体" pitchFamily="49" charset="-122"/>
                  <a:ea typeface="黑体" pitchFamily="49" charset="-122"/>
                </a:rPr>
                <a:t>写一写字形</a:t>
              </a:r>
            </a:p>
          </p:txBody>
        </p:sp>
      </p:grpSp>
      <p:sp>
        <p:nvSpPr>
          <p:cNvPr id="21" name="矩形 20"/>
          <p:cNvSpPr/>
          <p:nvPr/>
        </p:nvSpPr>
        <p:spPr>
          <a:xfrm>
            <a:off x="4081464" y="2516189"/>
            <a:ext cx="1277937" cy="522287"/>
          </a:xfrm>
          <a:prstGeom prst="rect">
            <a:avLst/>
          </a:prstGeom>
        </p:spPr>
        <p:txBody>
          <a:bodyPr>
            <a:spAutoFit/>
          </a:bodyPr>
          <a:lstStyle/>
          <a:p>
            <a:pPr>
              <a:defRPr/>
            </a:pPr>
            <a:r>
              <a:rPr lang="zh-CN" altLang="en-US" sz="2800" b="1" dirty="0">
                <a:solidFill>
                  <a:srgbClr val="FF0000"/>
                </a:solidFill>
                <a:latin typeface="+mn-ea"/>
                <a:ea typeface="+mn-ea"/>
              </a:rPr>
              <a:t>鞍鞯</a:t>
            </a:r>
            <a:endParaRPr lang="zh-CN" altLang="en-US" sz="2800" dirty="0">
              <a:solidFill>
                <a:srgbClr val="FF0000"/>
              </a:solidFill>
              <a:latin typeface="+mn-ea"/>
              <a:ea typeface="+mn-ea"/>
            </a:endParaRPr>
          </a:p>
        </p:txBody>
      </p:sp>
      <p:sp>
        <p:nvSpPr>
          <p:cNvPr id="22" name="矩形 21"/>
          <p:cNvSpPr/>
          <p:nvPr/>
        </p:nvSpPr>
        <p:spPr>
          <a:xfrm>
            <a:off x="6931025" y="2516189"/>
            <a:ext cx="546100" cy="522287"/>
          </a:xfrm>
          <a:prstGeom prst="rect">
            <a:avLst/>
          </a:prstGeom>
        </p:spPr>
        <p:txBody>
          <a:bodyPr wrap="none">
            <a:spAutoFit/>
          </a:bodyPr>
          <a:lstStyle/>
          <a:p>
            <a:pPr>
              <a:defRPr/>
            </a:pPr>
            <a:r>
              <a:rPr lang="zh-CN" altLang="en-US" sz="2800" b="1" dirty="0">
                <a:solidFill>
                  <a:srgbClr val="FF0000"/>
                </a:solidFill>
                <a:latin typeface="+mn-ea"/>
                <a:ea typeface="+mn-ea"/>
              </a:rPr>
              <a:t>辔</a:t>
            </a:r>
            <a:endParaRPr lang="zh-CN" altLang="en-US" sz="2800" dirty="0">
              <a:solidFill>
                <a:srgbClr val="FF0000"/>
              </a:solidFill>
              <a:latin typeface="+mn-ea"/>
              <a:ea typeface="+mn-ea"/>
            </a:endParaRPr>
          </a:p>
        </p:txBody>
      </p:sp>
      <p:sp>
        <p:nvSpPr>
          <p:cNvPr id="20" name="矩形 19"/>
          <p:cNvSpPr/>
          <p:nvPr/>
        </p:nvSpPr>
        <p:spPr>
          <a:xfrm>
            <a:off x="3543300" y="3333750"/>
            <a:ext cx="546100" cy="522288"/>
          </a:xfrm>
          <a:prstGeom prst="rect">
            <a:avLst/>
          </a:prstGeom>
        </p:spPr>
        <p:txBody>
          <a:bodyPr wrap="none">
            <a:spAutoFit/>
          </a:bodyPr>
          <a:lstStyle/>
          <a:p>
            <a:pPr>
              <a:defRPr/>
            </a:pPr>
            <a:r>
              <a:rPr lang="zh-CN" altLang="en-US" sz="2800" b="1" dirty="0">
                <a:solidFill>
                  <a:srgbClr val="FF0000"/>
                </a:solidFill>
                <a:latin typeface="+mn-ea"/>
                <a:ea typeface="+mn-ea"/>
              </a:rPr>
              <a:t>戎</a:t>
            </a:r>
            <a:endParaRPr lang="zh-CN" altLang="en-US" sz="2800" dirty="0">
              <a:solidFill>
                <a:srgbClr val="FF0000"/>
              </a:solidFill>
              <a:latin typeface="+mn-ea"/>
              <a:ea typeface="+mn-ea"/>
            </a:endParaRPr>
          </a:p>
        </p:txBody>
      </p:sp>
      <p:cxnSp>
        <p:nvCxnSpPr>
          <p:cNvPr id="25" name="直接连接符 19"/>
          <p:cNvCxnSpPr/>
          <p:nvPr/>
        </p:nvCxnSpPr>
        <p:spPr bwMode="auto">
          <a:xfrm>
            <a:off x="2343150" y="6303964"/>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283450" y="3333750"/>
            <a:ext cx="1277938" cy="522288"/>
          </a:xfrm>
          <a:prstGeom prst="rect">
            <a:avLst/>
          </a:prstGeom>
        </p:spPr>
        <p:txBody>
          <a:bodyPr>
            <a:spAutoFit/>
          </a:bodyPr>
          <a:lstStyle/>
          <a:p>
            <a:pPr>
              <a:defRPr/>
            </a:pPr>
            <a:r>
              <a:rPr lang="zh-CN" altLang="en-US" sz="2800" b="1" dirty="0">
                <a:solidFill>
                  <a:srgbClr val="FF0000"/>
                </a:solidFill>
                <a:latin typeface="+mn-ea"/>
                <a:ea typeface="+mn-ea"/>
              </a:rPr>
              <a:t>柝</a:t>
            </a:r>
            <a:endParaRPr lang="zh-CN" altLang="en-US" sz="2800" dirty="0">
              <a:solidFill>
                <a:srgbClr val="FF0000"/>
              </a:solidFill>
              <a:latin typeface="+mn-ea"/>
              <a:ea typeface="+mn-ea"/>
            </a:endParaRPr>
          </a:p>
        </p:txBody>
      </p:sp>
      <p:sp>
        <p:nvSpPr>
          <p:cNvPr id="24" name="矩形 23"/>
          <p:cNvSpPr/>
          <p:nvPr/>
        </p:nvSpPr>
        <p:spPr>
          <a:xfrm>
            <a:off x="3527426" y="4240214"/>
            <a:ext cx="544513" cy="523875"/>
          </a:xfrm>
          <a:prstGeom prst="rect">
            <a:avLst/>
          </a:prstGeom>
        </p:spPr>
        <p:txBody>
          <a:bodyPr wrap="none">
            <a:spAutoFit/>
          </a:bodyPr>
          <a:lstStyle/>
          <a:p>
            <a:pPr>
              <a:defRPr/>
            </a:pPr>
            <a:r>
              <a:rPr lang="zh-CN" altLang="en-US" sz="2800" b="1" dirty="0">
                <a:solidFill>
                  <a:srgbClr val="FF0000"/>
                </a:solidFill>
                <a:latin typeface="+mn-ea"/>
                <a:ea typeface="+mn-ea"/>
              </a:rPr>
              <a:t>姊</a:t>
            </a:r>
            <a:endParaRPr lang="zh-CN" altLang="en-US" sz="2800" dirty="0">
              <a:solidFill>
                <a:srgbClr val="FF0000"/>
              </a:solidFill>
              <a:latin typeface="+mn-ea"/>
              <a:ea typeface="+mn-ea"/>
            </a:endParaRPr>
          </a:p>
        </p:txBody>
      </p:sp>
      <p:sp>
        <p:nvSpPr>
          <p:cNvPr id="26" name="矩形 25"/>
          <p:cNvSpPr/>
          <p:nvPr/>
        </p:nvSpPr>
        <p:spPr>
          <a:xfrm>
            <a:off x="7869238" y="4241800"/>
            <a:ext cx="546100" cy="522288"/>
          </a:xfrm>
          <a:prstGeom prst="rect">
            <a:avLst/>
          </a:prstGeom>
        </p:spPr>
        <p:txBody>
          <a:bodyPr wrap="none">
            <a:spAutoFit/>
          </a:bodyPr>
          <a:lstStyle/>
          <a:p>
            <a:pPr>
              <a:defRPr/>
            </a:pPr>
            <a:r>
              <a:rPr lang="zh-CN" altLang="en-US" sz="2800" b="1" dirty="0">
                <a:solidFill>
                  <a:srgbClr val="FF0000"/>
                </a:solidFill>
                <a:latin typeface="+mn-ea"/>
                <a:ea typeface="+mn-ea"/>
              </a:rPr>
              <a:t>妆</a:t>
            </a:r>
            <a:endParaRPr lang="zh-CN" altLang="en-US" sz="2800" dirty="0">
              <a:solidFill>
                <a:srgbClr val="FF0000"/>
              </a:solidFill>
              <a:latin typeface="+mn-ea"/>
              <a:ea typeface="+mn-ea"/>
            </a:endParaRPr>
          </a:p>
        </p:txBody>
      </p:sp>
      <p:sp>
        <p:nvSpPr>
          <p:cNvPr id="27" name="矩形 26"/>
          <p:cNvSpPr/>
          <p:nvPr/>
        </p:nvSpPr>
        <p:spPr>
          <a:xfrm>
            <a:off x="7634288" y="5099050"/>
            <a:ext cx="906462" cy="522288"/>
          </a:xfrm>
          <a:prstGeom prst="rect">
            <a:avLst/>
          </a:prstGeom>
        </p:spPr>
        <p:txBody>
          <a:bodyPr wrap="none">
            <a:spAutoFit/>
          </a:bodyPr>
          <a:lstStyle/>
          <a:p>
            <a:pPr>
              <a:defRPr/>
            </a:pPr>
            <a:r>
              <a:rPr lang="zh-CN" altLang="en-US" sz="2800" b="1" dirty="0">
                <a:solidFill>
                  <a:srgbClr val="FF0000"/>
                </a:solidFill>
                <a:latin typeface="+mn-ea"/>
                <a:ea typeface="+mn-ea"/>
              </a:rPr>
              <a:t>霍霍</a:t>
            </a:r>
            <a:endParaRPr lang="zh-CN" altLang="en-US" sz="2800" dirty="0">
              <a:solidFill>
                <a:srgbClr val="FF0000"/>
              </a:solidFill>
              <a:latin typeface="+mn-ea"/>
              <a:ea typeface="+mn-ea"/>
            </a:endParaRPr>
          </a:p>
        </p:txBody>
      </p:sp>
      <p:sp>
        <p:nvSpPr>
          <p:cNvPr id="29" name="矩形 28"/>
          <p:cNvSpPr/>
          <p:nvPr/>
        </p:nvSpPr>
        <p:spPr>
          <a:xfrm>
            <a:off x="3740150" y="5099050"/>
            <a:ext cx="546100" cy="522288"/>
          </a:xfrm>
          <a:prstGeom prst="rect">
            <a:avLst/>
          </a:prstGeom>
        </p:spPr>
        <p:txBody>
          <a:bodyPr wrap="none">
            <a:spAutoFit/>
          </a:bodyPr>
          <a:lstStyle/>
          <a:p>
            <a:pPr>
              <a:defRPr/>
            </a:pPr>
            <a:r>
              <a:rPr lang="zh-CN" altLang="en-US" sz="2800" b="1" dirty="0">
                <a:solidFill>
                  <a:srgbClr val="FF0000"/>
                </a:solidFill>
                <a:latin typeface="+mn-ea"/>
                <a:ea typeface="+mn-ea"/>
              </a:rPr>
              <a:t>鬓</a:t>
            </a:r>
            <a:endParaRPr lang="zh-CN" altLang="en-US" sz="2800" dirty="0">
              <a:solidFill>
                <a:srgbClr val="FF0000"/>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0" grpId="0"/>
      <p:bldP spid="23" grpId="0"/>
      <p:bldP spid="24" grpId="0"/>
      <p:bldP spid="26" grpId="0"/>
      <p:bldP spid="27" grpId="0"/>
      <p:bldP spid="29" grpId="0"/>
    </p:bldLst>
  </p:timing>
</p:sld>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6049</TotalTime>
  <Words>4276</Words>
  <Application>Microsoft Office PowerPoint</Application>
  <PresentationFormat>宽屏</PresentationFormat>
  <Paragraphs>237</Paragraphs>
  <Slides>55</Slides>
  <Notes>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55</vt:i4>
      </vt:variant>
    </vt:vector>
  </HeadingPairs>
  <TitlesOfParts>
    <vt:vector size="70" baseType="lpstr">
      <vt:lpstr>Adobe 黑体 Std R</vt:lpstr>
      <vt:lpstr>Gulim</vt:lpstr>
      <vt:lpstr>Hei</vt:lpstr>
      <vt:lpstr>Meiryo</vt:lpstr>
      <vt:lpstr>方正大黑简体</vt:lpstr>
      <vt:lpstr>黑体</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392</cp:revision>
  <dcterms:created xsi:type="dcterms:W3CDTF">2015-12-09T07:23:26Z</dcterms:created>
  <dcterms:modified xsi:type="dcterms:W3CDTF">2021-12-12T01:08:46Z</dcterms:modified>
</cp:coreProperties>
</file>