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  <p:sldMasterId id="2147483712" r:id="rId2"/>
    <p:sldMasterId id="2147483724" r:id="rId3"/>
  </p:sldMasterIdLst>
  <p:notesMasterIdLst>
    <p:notesMasterId r:id="rId32"/>
  </p:notesMasterIdLst>
  <p:handoutMasterIdLst>
    <p:handoutMasterId r:id="rId33"/>
  </p:handoutMasterIdLst>
  <p:sldIdLst>
    <p:sldId id="596" r:id="rId4"/>
    <p:sldId id="497" r:id="rId5"/>
    <p:sldId id="571" r:id="rId6"/>
    <p:sldId id="572" r:id="rId7"/>
    <p:sldId id="573" r:id="rId8"/>
    <p:sldId id="574" r:id="rId9"/>
    <p:sldId id="575" r:id="rId10"/>
    <p:sldId id="576" r:id="rId11"/>
    <p:sldId id="577" r:id="rId12"/>
    <p:sldId id="578" r:id="rId13"/>
    <p:sldId id="579" r:id="rId14"/>
    <p:sldId id="580" r:id="rId15"/>
    <p:sldId id="581" r:id="rId16"/>
    <p:sldId id="582" r:id="rId17"/>
    <p:sldId id="583" r:id="rId18"/>
    <p:sldId id="584" r:id="rId19"/>
    <p:sldId id="585" r:id="rId20"/>
    <p:sldId id="586" r:id="rId21"/>
    <p:sldId id="587" r:id="rId22"/>
    <p:sldId id="588" r:id="rId23"/>
    <p:sldId id="589" r:id="rId24"/>
    <p:sldId id="590" r:id="rId25"/>
    <p:sldId id="591" r:id="rId26"/>
    <p:sldId id="592" r:id="rId27"/>
    <p:sldId id="593" r:id="rId28"/>
    <p:sldId id="594" r:id="rId29"/>
    <p:sldId id="595" r:id="rId30"/>
    <p:sldId id="597" r:id="rId3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24" userDrawn="1">
          <p15:clr>
            <a:srgbClr val="A4A3A4"/>
          </p15:clr>
        </p15:guide>
        <p15:guide id="2" pos="36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5E2"/>
    <a:srgbClr val="FF0000"/>
    <a:srgbClr val="FFDB93"/>
    <a:srgbClr val="0000FF"/>
    <a:srgbClr val="FF99CC"/>
    <a:srgbClr val="FF7C80"/>
    <a:srgbClr val="99CCFF"/>
    <a:srgbClr val="ED8C23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024"/>
        <p:guide pos="366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8" d="100"/>
        <a:sy n="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>
                <a:cs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45F40C2-C0B1-413A-A0F3-134C43A78EAF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879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5" name="Rectangle 3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
第二级
第三级
第四级
第五级</a:t>
            </a:r>
          </a:p>
        </p:txBody>
      </p:sp>
      <p:sp>
        <p:nvSpPr>
          <p:cNvPr id="2052" name="Rectangle 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/>
          <p:cNvSpPr>
            <a:spLocks noGrp="1"/>
          </p:cNvSpPr>
          <p:nvPr>
            <p:ph type="dt"/>
          </p:nvPr>
        </p:nvSpPr>
        <p:spPr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/>
          <p:cNvSpPr>
            <a:spLocks noGrp="1"/>
          </p:cNvSpPr>
          <p:nvPr>
            <p:ph type="ftr" sz="quarter"/>
          </p:nvPr>
        </p:nvSpPr>
        <p:spPr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2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A35CF3CF-6070-4E60-8E57-4F337EF5E3D7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3695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宋体" panose="02010600030101010101" pitchFamily="2" charset="-122"/>
        <a:cs typeface="+mn-cs"/>
      </a:defRPr>
    </a:lvl1pPr>
    <a:lvl2pPr marL="742950" lvl="1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lvl="2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lvl="3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lvl="4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lvl="5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6pPr>
    <a:lvl7pPr marL="2743200" lvl="6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7pPr>
    <a:lvl8pPr marL="3200400" lvl="7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8pPr>
    <a:lvl9pPr marL="3657600" lvl="8" indent="-228600" algn="l" defTabSz="914400" eaLnBrk="0" fontAlgn="base" latinLnBrk="0" hangingPunct="0"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09575" y="754063"/>
            <a:ext cx="5854700" cy="3294062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200" dirty="0" smtClean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5CF3CF-6070-4E60-8E57-4F337EF5E3D7}" type="slidenum">
              <a:rPr lang="zh-CN" alt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530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35CF3CF-6070-4E60-8E57-4F337EF5E3D7}" type="slidenum">
              <a:rPr lang="zh-CN" alt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6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5432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5379528"/>
      </p:ext>
    </p:extLst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1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521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927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6901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4720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1405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442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1277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9113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23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"/>
            <a:ext cx="12344400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906131"/>
      </p:ext>
    </p:extLst>
  </p:cSld>
  <p:clrMapOvr>
    <a:masterClrMapping/>
  </p:clrMapOvr>
  <p:transition>
    <p:strips dir="rd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9492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016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854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588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512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363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1600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048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1399771"/>
      </p:ext>
    </p:extLst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5FE3F-71FF-4829-A72A-38FDBBF6BDD2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2520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</p:spPr>
        <p:txBody>
          <a:bodyPr/>
          <a:lstStyle>
            <a:lvl1pPr>
              <a:defRPr>
                <a:ea typeface="宋体" panose="02010600030101010101" pitchFamily="2" charset="-122"/>
              </a:defRPr>
            </a:lvl1pPr>
            <a:lvl2pPr>
              <a:defRPr>
                <a:ea typeface="宋体" panose="02010600030101010101" pitchFamily="2" charset="-122"/>
              </a:defRPr>
            </a:lvl2pPr>
            <a:lvl3pPr>
              <a:defRPr>
                <a:ea typeface="宋体" panose="02010600030101010101" pitchFamily="2" charset="-122"/>
              </a:defRPr>
            </a:lvl3pPr>
            <a:lvl4pPr>
              <a:defRPr>
                <a:ea typeface="宋体" panose="02010600030101010101" pitchFamily="2" charset="-122"/>
              </a:defRPr>
            </a:lvl4pPr>
            <a:lvl5pPr>
              <a:defRPr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586DA-4541-417D-808D-9F027F5550CE}" type="slidenum">
              <a:rPr lang="zh-CN" altLang="en-US" smtClean="0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704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223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071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39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717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7" y="0"/>
            <a:ext cx="121898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标题 1"/>
          <p:cNvSpPr txBox="1">
            <a:spLocks/>
          </p:cNvSpPr>
          <p:nvPr/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pPr>
              <a:defRPr/>
            </a:pPr>
            <a:r>
              <a:rPr lang="zh-CN" altLang="en-US" sz="4400" smtClean="0"/>
              <a:t>单击此处编辑母版标题样式</a:t>
            </a:r>
            <a:endParaRPr lang="zh-CN" altLang="en-US" sz="4400"/>
          </a:p>
        </p:txBody>
      </p:sp>
      <p:sp>
        <p:nvSpPr>
          <p:cNvPr id="4" name="内容占位符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800" smtClean="0"/>
              <a:t>单击此处编辑母版文本样式</a:t>
            </a:r>
          </a:p>
          <a:p>
            <a:pPr lvl="1">
              <a:defRPr/>
            </a:pPr>
            <a:r>
              <a:rPr lang="zh-CN" altLang="en-US" sz="2400" smtClean="0"/>
              <a:t>第二级</a:t>
            </a:r>
          </a:p>
          <a:p>
            <a:pPr lvl="2">
              <a:defRPr/>
            </a:pPr>
            <a:r>
              <a:rPr lang="zh-CN" altLang="en-US" sz="2000" smtClean="0"/>
              <a:t>第三级</a:t>
            </a:r>
          </a:p>
          <a:p>
            <a:pPr lvl="3">
              <a:defRPr/>
            </a:pPr>
            <a:r>
              <a:rPr lang="zh-CN" altLang="en-US" sz="1800" smtClean="0"/>
              <a:t>第四级</a:t>
            </a:r>
          </a:p>
          <a:p>
            <a:pPr lvl="4">
              <a:defRPr/>
            </a:pPr>
            <a:r>
              <a:rPr lang="zh-CN" altLang="en-US" sz="1800" smtClean="0"/>
              <a:t>第五级</a:t>
            </a:r>
            <a:endParaRPr lang="zh-CN" altLang="en-US" sz="180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pic>
        <p:nvPicPr>
          <p:cNvPr id="2056" name="图片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图片 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5984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图片 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6652" y="3"/>
            <a:ext cx="895349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8015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2075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2021/12/11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58373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2"/>
          <p:cNvSpPr txBox="1">
            <a:spLocks noChangeArrowheads="1"/>
          </p:cNvSpPr>
          <p:nvPr/>
        </p:nvSpPr>
        <p:spPr bwMode="auto">
          <a:xfrm>
            <a:off x="2495600" y="1340768"/>
            <a:ext cx="74549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8800" b="1" dirty="0">
                <a:latin typeface="Times New Roman" pitchFamily="18" charset="0"/>
                <a:ea typeface="隶书" pitchFamily="49" charset="-122"/>
              </a:rPr>
              <a:t>7</a:t>
            </a:r>
            <a:r>
              <a:rPr lang="en-US" altLang="zh-CN" sz="9600" b="1" dirty="0">
                <a:latin typeface="Times New Roman" pitchFamily="18" charset="0"/>
                <a:ea typeface="隶书" pitchFamily="49" charset="-122"/>
              </a:rPr>
              <a:t> </a:t>
            </a:r>
            <a:r>
              <a:rPr lang="zh-CN" altLang="en-US" sz="9600" dirty="0">
                <a:solidFill>
                  <a:srgbClr val="070707"/>
                </a:solidFill>
                <a:latin typeface="隶书" pitchFamily="49" charset="-122"/>
                <a:ea typeface="隶书" pitchFamily="49" charset="-122"/>
              </a:rPr>
              <a:t>最</a:t>
            </a:r>
            <a:r>
              <a:rPr lang="zh-CN" altLang="en-US" sz="9600" dirty="0">
                <a:solidFill>
                  <a:srgbClr val="070707"/>
                </a:solidFill>
                <a:latin typeface="隶书" pitchFamily="49" charset="-122"/>
                <a:ea typeface="隶书" pitchFamily="49" charset="-122"/>
              </a:rPr>
              <a:t>后一课</a:t>
            </a:r>
            <a:endParaRPr lang="zh-CN" altLang="en-US" sz="9600" b="1" dirty="0">
              <a:solidFill>
                <a:srgbClr val="070707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1535773" y="4017066"/>
            <a:ext cx="9144000" cy="1687513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97721 h 1688812"/>
              <a:gd name="connsiteX1-245" fmla="*/ 9144000 w 9144000"/>
              <a:gd name="connsiteY1-246" fmla="*/ 1640898 h 1688812"/>
              <a:gd name="connsiteX2-247" fmla="*/ 9144000 w 9144000"/>
              <a:gd name="connsiteY2-248" fmla="*/ 1688812 h 1688812"/>
              <a:gd name="connsiteX3-249" fmla="*/ 0 w 9144000"/>
              <a:gd name="connsiteY3-250" fmla="*/ 907323 h 1688812"/>
              <a:gd name="connsiteX4-251" fmla="*/ 0 w 9144000"/>
              <a:gd name="connsiteY4-252" fmla="*/ 797721 h 1688812"/>
              <a:gd name="connsiteX0-253" fmla="*/ 0 w 9144000"/>
              <a:gd name="connsiteY0-254" fmla="*/ 797721 h 1688812"/>
              <a:gd name="connsiteX1-255" fmla="*/ 9144000 w 9144000"/>
              <a:gd name="connsiteY1-256" fmla="*/ 1640898 h 1688812"/>
              <a:gd name="connsiteX2-257" fmla="*/ 9144000 w 9144000"/>
              <a:gd name="connsiteY2-258" fmla="*/ 1688812 h 1688812"/>
              <a:gd name="connsiteX3-259" fmla="*/ 0 w 9144000"/>
              <a:gd name="connsiteY3-260" fmla="*/ 907323 h 1688812"/>
              <a:gd name="connsiteX4-261" fmla="*/ 0 w 9144000"/>
              <a:gd name="connsiteY4-262" fmla="*/ 797721 h 1688812"/>
              <a:gd name="connsiteX0-263" fmla="*/ 0 w 9144000"/>
              <a:gd name="connsiteY0-264" fmla="*/ 797721 h 1688812"/>
              <a:gd name="connsiteX1-265" fmla="*/ 9144000 w 9144000"/>
              <a:gd name="connsiteY1-266" fmla="*/ 1640898 h 1688812"/>
              <a:gd name="connsiteX2-267" fmla="*/ 9144000 w 9144000"/>
              <a:gd name="connsiteY2-268" fmla="*/ 1688812 h 1688812"/>
              <a:gd name="connsiteX3-269" fmla="*/ 0 w 9144000"/>
              <a:gd name="connsiteY3-270" fmla="*/ 907323 h 1688812"/>
              <a:gd name="connsiteX4-271" fmla="*/ 0 w 9144000"/>
              <a:gd name="connsiteY4-272" fmla="*/ 797721 h 1688812"/>
            </a:gdLst>
            <a:ahLst/>
            <a:cxnLst>
              <a:cxn ang="0">
                <a:pos x="connsiteX0-263" y="connsiteY0-264"/>
              </a:cxn>
              <a:cxn ang="0">
                <a:pos x="connsiteX1-265" y="connsiteY1-266"/>
              </a:cxn>
              <a:cxn ang="0">
                <a:pos x="connsiteX2-267" y="connsiteY2-268"/>
              </a:cxn>
              <a:cxn ang="0">
                <a:pos x="connsiteX3-269" y="connsiteY3-270"/>
              </a:cxn>
              <a:cxn ang="0">
                <a:pos x="connsiteX4-271" y="connsiteY4-272"/>
              </a:cxn>
            </a:cxnLst>
            <a:rect l="l" t="t" r="r" b="b"/>
            <a:pathLst>
              <a:path w="9144000" h="1688812">
                <a:moveTo>
                  <a:pt x="0" y="797721"/>
                </a:moveTo>
                <a:cubicBezTo>
                  <a:pt x="1714500" y="-118242"/>
                  <a:pt x="5314950" y="-688842"/>
                  <a:pt x="9144000" y="1640898"/>
                </a:cubicBezTo>
                <a:lnTo>
                  <a:pt x="9144000" y="1688812"/>
                </a:lnTo>
                <a:cubicBezTo>
                  <a:pt x="6400800" y="428191"/>
                  <a:pt x="3457575" y="-346656"/>
                  <a:pt x="0" y="907323"/>
                </a:cubicBezTo>
                <a:lnTo>
                  <a:pt x="0" y="797721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4" name="任意多边形 3"/>
          <p:cNvSpPr/>
          <p:nvPr/>
        </p:nvSpPr>
        <p:spPr>
          <a:xfrm>
            <a:off x="1535776" y="4272651"/>
            <a:ext cx="9153525" cy="1504950"/>
          </a:xfrm>
          <a:custGeom>
            <a:avLst/>
            <a:gdLst>
              <a:gd name="connsiteX0" fmla="*/ 3023870 w 9144000"/>
              <a:gd name="connsiteY0" fmla="*/ 0 h 1065785"/>
              <a:gd name="connsiteX1" fmla="*/ 8984268 w 9144000"/>
              <a:gd name="connsiteY1" fmla="*/ 916619 h 1065785"/>
              <a:gd name="connsiteX2" fmla="*/ 9144000 w 9144000"/>
              <a:gd name="connsiteY2" fmla="*/ 1017871 h 1065785"/>
              <a:gd name="connsiteX3" fmla="*/ 9144000 w 9144000"/>
              <a:gd name="connsiteY3" fmla="*/ 1065785 h 1065785"/>
              <a:gd name="connsiteX4" fmla="*/ 8986887 w 9144000"/>
              <a:gd name="connsiteY4" fmla="*/ 969715 h 1065785"/>
              <a:gd name="connsiteX5" fmla="*/ 3124200 w 9144000"/>
              <a:gd name="connsiteY5" fmla="*/ 100007 h 1065785"/>
              <a:gd name="connsiteX6" fmla="*/ 91360 w 9144000"/>
              <a:gd name="connsiteY6" fmla="*/ 271875 h 1065785"/>
              <a:gd name="connsiteX7" fmla="*/ 0 w 9144000"/>
              <a:gd name="connsiteY7" fmla="*/ 284296 h 1065785"/>
              <a:gd name="connsiteX8" fmla="*/ 0 w 9144000"/>
              <a:gd name="connsiteY8" fmla="*/ 174694 h 1065785"/>
              <a:gd name="connsiteX9" fmla="*/ 651944 w 9144000"/>
              <a:gd name="connsiteY9" fmla="*/ 104101 h 1065785"/>
              <a:gd name="connsiteX10" fmla="*/ 3023870 w 9144000"/>
              <a:gd name="connsiteY10" fmla="*/ 0 h 1065785"/>
              <a:gd name="connsiteX0-1" fmla="*/ 3023870 w 9144000"/>
              <a:gd name="connsiteY0-2" fmla="*/ 0 h 1065785"/>
              <a:gd name="connsiteX1-3" fmla="*/ 8984268 w 9144000"/>
              <a:gd name="connsiteY1-4" fmla="*/ 916619 h 1065785"/>
              <a:gd name="connsiteX2-5" fmla="*/ 9144000 w 9144000"/>
              <a:gd name="connsiteY2-6" fmla="*/ 1017871 h 1065785"/>
              <a:gd name="connsiteX3-7" fmla="*/ 9144000 w 9144000"/>
              <a:gd name="connsiteY3-8" fmla="*/ 1065785 h 1065785"/>
              <a:gd name="connsiteX4-9" fmla="*/ 8986887 w 9144000"/>
              <a:gd name="connsiteY4-10" fmla="*/ 969715 h 1065785"/>
              <a:gd name="connsiteX5-11" fmla="*/ 3124200 w 9144000"/>
              <a:gd name="connsiteY5-12" fmla="*/ 100007 h 1065785"/>
              <a:gd name="connsiteX6-13" fmla="*/ 91360 w 9144000"/>
              <a:gd name="connsiteY6-14" fmla="*/ 271875 h 1065785"/>
              <a:gd name="connsiteX7-15" fmla="*/ 0 w 9144000"/>
              <a:gd name="connsiteY7-16" fmla="*/ 284296 h 1065785"/>
              <a:gd name="connsiteX8-17" fmla="*/ 0 w 9144000"/>
              <a:gd name="connsiteY8-18" fmla="*/ 174694 h 1065785"/>
              <a:gd name="connsiteX9-19" fmla="*/ 3023870 w 9144000"/>
              <a:gd name="connsiteY9-20" fmla="*/ 0 h 1065785"/>
              <a:gd name="connsiteX0-21" fmla="*/ 0 w 9144000"/>
              <a:gd name="connsiteY0-22" fmla="*/ 74687 h 965778"/>
              <a:gd name="connsiteX1-23" fmla="*/ 8984268 w 9144000"/>
              <a:gd name="connsiteY1-24" fmla="*/ 816612 h 965778"/>
              <a:gd name="connsiteX2-25" fmla="*/ 9144000 w 9144000"/>
              <a:gd name="connsiteY2-26" fmla="*/ 917864 h 965778"/>
              <a:gd name="connsiteX3-27" fmla="*/ 9144000 w 9144000"/>
              <a:gd name="connsiteY3-28" fmla="*/ 965778 h 965778"/>
              <a:gd name="connsiteX4-29" fmla="*/ 8986887 w 9144000"/>
              <a:gd name="connsiteY4-30" fmla="*/ 869708 h 965778"/>
              <a:gd name="connsiteX5-31" fmla="*/ 3124200 w 9144000"/>
              <a:gd name="connsiteY5-32" fmla="*/ 0 h 965778"/>
              <a:gd name="connsiteX6-33" fmla="*/ 91360 w 9144000"/>
              <a:gd name="connsiteY6-34" fmla="*/ 171868 h 965778"/>
              <a:gd name="connsiteX7-35" fmla="*/ 0 w 9144000"/>
              <a:gd name="connsiteY7-36" fmla="*/ 184289 h 965778"/>
              <a:gd name="connsiteX8-37" fmla="*/ 0 w 9144000"/>
              <a:gd name="connsiteY8-38" fmla="*/ 74687 h 965778"/>
              <a:gd name="connsiteX0-39" fmla="*/ 0 w 9144000"/>
              <a:gd name="connsiteY0-40" fmla="*/ 478413 h 1369504"/>
              <a:gd name="connsiteX1-41" fmla="*/ 8984268 w 9144000"/>
              <a:gd name="connsiteY1-42" fmla="*/ 1220338 h 1369504"/>
              <a:gd name="connsiteX2-43" fmla="*/ 9144000 w 9144000"/>
              <a:gd name="connsiteY2-44" fmla="*/ 1321590 h 1369504"/>
              <a:gd name="connsiteX3-45" fmla="*/ 9144000 w 9144000"/>
              <a:gd name="connsiteY3-46" fmla="*/ 1369504 h 1369504"/>
              <a:gd name="connsiteX4-47" fmla="*/ 8986887 w 9144000"/>
              <a:gd name="connsiteY4-48" fmla="*/ 1273434 h 1369504"/>
              <a:gd name="connsiteX5-49" fmla="*/ 3124200 w 9144000"/>
              <a:gd name="connsiteY5-50" fmla="*/ 403726 h 1369504"/>
              <a:gd name="connsiteX6-51" fmla="*/ 91360 w 9144000"/>
              <a:gd name="connsiteY6-52" fmla="*/ 575594 h 1369504"/>
              <a:gd name="connsiteX7-53" fmla="*/ 0 w 9144000"/>
              <a:gd name="connsiteY7-54" fmla="*/ 588015 h 1369504"/>
              <a:gd name="connsiteX8-55" fmla="*/ 0 w 9144000"/>
              <a:gd name="connsiteY8-56" fmla="*/ 478413 h 1369504"/>
              <a:gd name="connsiteX0-57" fmla="*/ 0 w 9144000"/>
              <a:gd name="connsiteY0-58" fmla="*/ 677012 h 1568103"/>
              <a:gd name="connsiteX1-59" fmla="*/ 8984268 w 9144000"/>
              <a:gd name="connsiteY1-60" fmla="*/ 1418937 h 1568103"/>
              <a:gd name="connsiteX2-61" fmla="*/ 9144000 w 9144000"/>
              <a:gd name="connsiteY2-62" fmla="*/ 1520189 h 1568103"/>
              <a:gd name="connsiteX3-63" fmla="*/ 9144000 w 9144000"/>
              <a:gd name="connsiteY3-64" fmla="*/ 1568103 h 1568103"/>
              <a:gd name="connsiteX4-65" fmla="*/ 8986887 w 9144000"/>
              <a:gd name="connsiteY4-66" fmla="*/ 1472033 h 1568103"/>
              <a:gd name="connsiteX5-67" fmla="*/ 3124200 w 9144000"/>
              <a:gd name="connsiteY5-68" fmla="*/ 602325 h 1568103"/>
              <a:gd name="connsiteX6-69" fmla="*/ 91360 w 9144000"/>
              <a:gd name="connsiteY6-70" fmla="*/ 774193 h 1568103"/>
              <a:gd name="connsiteX7-71" fmla="*/ 0 w 9144000"/>
              <a:gd name="connsiteY7-72" fmla="*/ 786614 h 1568103"/>
              <a:gd name="connsiteX8-73" fmla="*/ 0 w 9144000"/>
              <a:gd name="connsiteY8-74" fmla="*/ 677012 h 1568103"/>
              <a:gd name="connsiteX0-75" fmla="*/ 0 w 9144000"/>
              <a:gd name="connsiteY0-76" fmla="*/ 74687 h 965778"/>
              <a:gd name="connsiteX1-77" fmla="*/ 9144000 w 9144000"/>
              <a:gd name="connsiteY1-78" fmla="*/ 917864 h 965778"/>
              <a:gd name="connsiteX2-79" fmla="*/ 9144000 w 9144000"/>
              <a:gd name="connsiteY2-80" fmla="*/ 965778 h 965778"/>
              <a:gd name="connsiteX3-81" fmla="*/ 8986887 w 9144000"/>
              <a:gd name="connsiteY3-82" fmla="*/ 869708 h 965778"/>
              <a:gd name="connsiteX4-83" fmla="*/ 3124200 w 9144000"/>
              <a:gd name="connsiteY4-84" fmla="*/ 0 h 965778"/>
              <a:gd name="connsiteX5-85" fmla="*/ 91360 w 9144000"/>
              <a:gd name="connsiteY5-86" fmla="*/ 171868 h 965778"/>
              <a:gd name="connsiteX6-87" fmla="*/ 0 w 9144000"/>
              <a:gd name="connsiteY6-88" fmla="*/ 184289 h 965778"/>
              <a:gd name="connsiteX7-89" fmla="*/ 0 w 9144000"/>
              <a:gd name="connsiteY7-90" fmla="*/ 74687 h 965778"/>
              <a:gd name="connsiteX0-91" fmla="*/ 0 w 9144000"/>
              <a:gd name="connsiteY0-92" fmla="*/ 74687 h 965778"/>
              <a:gd name="connsiteX1-93" fmla="*/ 9144000 w 9144000"/>
              <a:gd name="connsiteY1-94" fmla="*/ 917864 h 965778"/>
              <a:gd name="connsiteX2-95" fmla="*/ 9144000 w 9144000"/>
              <a:gd name="connsiteY2-96" fmla="*/ 965778 h 965778"/>
              <a:gd name="connsiteX3-97" fmla="*/ 3124200 w 9144000"/>
              <a:gd name="connsiteY3-98" fmla="*/ 0 h 965778"/>
              <a:gd name="connsiteX4-99" fmla="*/ 91360 w 9144000"/>
              <a:gd name="connsiteY4-100" fmla="*/ 171868 h 965778"/>
              <a:gd name="connsiteX5-101" fmla="*/ 0 w 9144000"/>
              <a:gd name="connsiteY5-102" fmla="*/ 184289 h 965778"/>
              <a:gd name="connsiteX6-103" fmla="*/ 0 w 9144000"/>
              <a:gd name="connsiteY6-104" fmla="*/ 74687 h 965778"/>
              <a:gd name="connsiteX0-105" fmla="*/ 0 w 9144000"/>
              <a:gd name="connsiteY0-106" fmla="*/ 99230 h 990321"/>
              <a:gd name="connsiteX1-107" fmla="*/ 9144000 w 9144000"/>
              <a:gd name="connsiteY1-108" fmla="*/ 942407 h 990321"/>
              <a:gd name="connsiteX2-109" fmla="*/ 9144000 w 9144000"/>
              <a:gd name="connsiteY2-110" fmla="*/ 990321 h 990321"/>
              <a:gd name="connsiteX3-111" fmla="*/ 3124200 w 9144000"/>
              <a:gd name="connsiteY3-112" fmla="*/ 24543 h 990321"/>
              <a:gd name="connsiteX4-113" fmla="*/ 91360 w 9144000"/>
              <a:gd name="connsiteY4-114" fmla="*/ 196411 h 990321"/>
              <a:gd name="connsiteX5-115" fmla="*/ 0 w 9144000"/>
              <a:gd name="connsiteY5-116" fmla="*/ 208832 h 990321"/>
              <a:gd name="connsiteX6-117" fmla="*/ 0 w 9144000"/>
              <a:gd name="connsiteY6-118" fmla="*/ 99230 h 990321"/>
              <a:gd name="connsiteX0-119" fmla="*/ 0 w 9144000"/>
              <a:gd name="connsiteY0-120" fmla="*/ 500740 h 1391831"/>
              <a:gd name="connsiteX1-121" fmla="*/ 9144000 w 9144000"/>
              <a:gd name="connsiteY1-122" fmla="*/ 1343917 h 1391831"/>
              <a:gd name="connsiteX2-123" fmla="*/ 9144000 w 9144000"/>
              <a:gd name="connsiteY2-124" fmla="*/ 1391831 h 1391831"/>
              <a:gd name="connsiteX3-125" fmla="*/ 3124200 w 9144000"/>
              <a:gd name="connsiteY3-126" fmla="*/ 426053 h 1391831"/>
              <a:gd name="connsiteX4-127" fmla="*/ 91360 w 9144000"/>
              <a:gd name="connsiteY4-128" fmla="*/ 597921 h 1391831"/>
              <a:gd name="connsiteX5-129" fmla="*/ 0 w 9144000"/>
              <a:gd name="connsiteY5-130" fmla="*/ 610342 h 1391831"/>
              <a:gd name="connsiteX6-131" fmla="*/ 0 w 9144000"/>
              <a:gd name="connsiteY6-132" fmla="*/ 500740 h 1391831"/>
              <a:gd name="connsiteX0-133" fmla="*/ 0 w 9144000"/>
              <a:gd name="connsiteY0-134" fmla="*/ 933512 h 1824603"/>
              <a:gd name="connsiteX1-135" fmla="*/ 9144000 w 9144000"/>
              <a:gd name="connsiteY1-136" fmla="*/ 1776689 h 1824603"/>
              <a:gd name="connsiteX2-137" fmla="*/ 9144000 w 9144000"/>
              <a:gd name="connsiteY2-138" fmla="*/ 1824603 h 1824603"/>
              <a:gd name="connsiteX3-139" fmla="*/ 3124200 w 9144000"/>
              <a:gd name="connsiteY3-140" fmla="*/ 858825 h 1824603"/>
              <a:gd name="connsiteX4-141" fmla="*/ 91360 w 9144000"/>
              <a:gd name="connsiteY4-142" fmla="*/ 1030693 h 1824603"/>
              <a:gd name="connsiteX5-143" fmla="*/ 0 w 9144000"/>
              <a:gd name="connsiteY5-144" fmla="*/ 1043114 h 1824603"/>
              <a:gd name="connsiteX6-145" fmla="*/ 0 w 9144000"/>
              <a:gd name="connsiteY6-146" fmla="*/ 933512 h 1824603"/>
              <a:gd name="connsiteX0-147" fmla="*/ 0 w 9144000"/>
              <a:gd name="connsiteY0-148" fmla="*/ 933512 h 1824603"/>
              <a:gd name="connsiteX1-149" fmla="*/ 9144000 w 9144000"/>
              <a:gd name="connsiteY1-150" fmla="*/ 1776689 h 1824603"/>
              <a:gd name="connsiteX2-151" fmla="*/ 9144000 w 9144000"/>
              <a:gd name="connsiteY2-152" fmla="*/ 1824603 h 1824603"/>
              <a:gd name="connsiteX3-153" fmla="*/ 3124200 w 9144000"/>
              <a:gd name="connsiteY3-154" fmla="*/ 858825 h 1824603"/>
              <a:gd name="connsiteX4-155" fmla="*/ 0 w 9144000"/>
              <a:gd name="connsiteY4-156" fmla="*/ 1043114 h 1824603"/>
              <a:gd name="connsiteX5-157" fmla="*/ 0 w 9144000"/>
              <a:gd name="connsiteY5-158" fmla="*/ 933512 h 1824603"/>
              <a:gd name="connsiteX0-159" fmla="*/ 0 w 9144000"/>
              <a:gd name="connsiteY0-160" fmla="*/ 933512 h 1824603"/>
              <a:gd name="connsiteX1-161" fmla="*/ 9144000 w 9144000"/>
              <a:gd name="connsiteY1-162" fmla="*/ 1776689 h 1824603"/>
              <a:gd name="connsiteX2-163" fmla="*/ 9144000 w 9144000"/>
              <a:gd name="connsiteY2-164" fmla="*/ 1824603 h 1824603"/>
              <a:gd name="connsiteX3-165" fmla="*/ 3124200 w 9144000"/>
              <a:gd name="connsiteY3-166" fmla="*/ 858825 h 1824603"/>
              <a:gd name="connsiteX4-167" fmla="*/ 0 w 9144000"/>
              <a:gd name="connsiteY4-168" fmla="*/ 1043114 h 1824603"/>
              <a:gd name="connsiteX5-169" fmla="*/ 0 w 9144000"/>
              <a:gd name="connsiteY5-170" fmla="*/ 933512 h 1824603"/>
              <a:gd name="connsiteX0-171" fmla="*/ 0 w 9144000"/>
              <a:gd name="connsiteY0-172" fmla="*/ 933512 h 1824603"/>
              <a:gd name="connsiteX1-173" fmla="*/ 9144000 w 9144000"/>
              <a:gd name="connsiteY1-174" fmla="*/ 1776689 h 1824603"/>
              <a:gd name="connsiteX2-175" fmla="*/ 9144000 w 9144000"/>
              <a:gd name="connsiteY2-176" fmla="*/ 1824603 h 1824603"/>
              <a:gd name="connsiteX3-177" fmla="*/ 3124200 w 9144000"/>
              <a:gd name="connsiteY3-178" fmla="*/ 858825 h 1824603"/>
              <a:gd name="connsiteX4-179" fmla="*/ 0 w 9144000"/>
              <a:gd name="connsiteY4-180" fmla="*/ 1043114 h 1824603"/>
              <a:gd name="connsiteX5-181" fmla="*/ 0 w 9144000"/>
              <a:gd name="connsiteY5-182" fmla="*/ 933512 h 1824603"/>
              <a:gd name="connsiteX0-183" fmla="*/ 0 w 9144000"/>
              <a:gd name="connsiteY0-184" fmla="*/ 933512 h 1824603"/>
              <a:gd name="connsiteX1-185" fmla="*/ 9144000 w 9144000"/>
              <a:gd name="connsiteY1-186" fmla="*/ 1776689 h 1824603"/>
              <a:gd name="connsiteX2-187" fmla="*/ 9144000 w 9144000"/>
              <a:gd name="connsiteY2-188" fmla="*/ 1824603 h 1824603"/>
              <a:gd name="connsiteX3-189" fmla="*/ 0 w 9144000"/>
              <a:gd name="connsiteY3-190" fmla="*/ 1043114 h 1824603"/>
              <a:gd name="connsiteX4-191" fmla="*/ 0 w 9144000"/>
              <a:gd name="connsiteY4-192" fmla="*/ 933512 h 1824603"/>
              <a:gd name="connsiteX0-193" fmla="*/ 0 w 9144000"/>
              <a:gd name="connsiteY0-194" fmla="*/ 933512 h 1824603"/>
              <a:gd name="connsiteX1-195" fmla="*/ 9144000 w 9144000"/>
              <a:gd name="connsiteY1-196" fmla="*/ 1776689 h 1824603"/>
              <a:gd name="connsiteX2-197" fmla="*/ 9144000 w 9144000"/>
              <a:gd name="connsiteY2-198" fmla="*/ 1824603 h 1824603"/>
              <a:gd name="connsiteX3-199" fmla="*/ 0 w 9144000"/>
              <a:gd name="connsiteY3-200" fmla="*/ 1043114 h 1824603"/>
              <a:gd name="connsiteX4-201" fmla="*/ 0 w 9144000"/>
              <a:gd name="connsiteY4-202" fmla="*/ 933512 h 1824603"/>
              <a:gd name="connsiteX0-203" fmla="*/ 0 w 9144000"/>
              <a:gd name="connsiteY0-204" fmla="*/ 933512 h 1824603"/>
              <a:gd name="connsiteX1-205" fmla="*/ 9144000 w 9144000"/>
              <a:gd name="connsiteY1-206" fmla="*/ 1776689 h 1824603"/>
              <a:gd name="connsiteX2-207" fmla="*/ 9144000 w 9144000"/>
              <a:gd name="connsiteY2-208" fmla="*/ 1824603 h 1824603"/>
              <a:gd name="connsiteX3-209" fmla="*/ 0 w 9144000"/>
              <a:gd name="connsiteY3-210" fmla="*/ 1043114 h 1824603"/>
              <a:gd name="connsiteX4-211" fmla="*/ 0 w 9144000"/>
              <a:gd name="connsiteY4-212" fmla="*/ 933512 h 1824603"/>
              <a:gd name="connsiteX0-213" fmla="*/ 0 w 9144000"/>
              <a:gd name="connsiteY0-214" fmla="*/ 933512 h 1824603"/>
              <a:gd name="connsiteX1-215" fmla="*/ 9144000 w 9144000"/>
              <a:gd name="connsiteY1-216" fmla="*/ 1776689 h 1824603"/>
              <a:gd name="connsiteX2-217" fmla="*/ 9144000 w 9144000"/>
              <a:gd name="connsiteY2-218" fmla="*/ 1824603 h 1824603"/>
              <a:gd name="connsiteX3-219" fmla="*/ 0 w 9144000"/>
              <a:gd name="connsiteY3-220" fmla="*/ 1043114 h 1824603"/>
              <a:gd name="connsiteX4-221" fmla="*/ 0 w 9144000"/>
              <a:gd name="connsiteY4-222" fmla="*/ 933512 h 1824603"/>
              <a:gd name="connsiteX0-223" fmla="*/ 0 w 9144000"/>
              <a:gd name="connsiteY0-224" fmla="*/ 933512 h 1824603"/>
              <a:gd name="connsiteX1-225" fmla="*/ 9144000 w 9144000"/>
              <a:gd name="connsiteY1-226" fmla="*/ 1776689 h 1824603"/>
              <a:gd name="connsiteX2-227" fmla="*/ 9144000 w 9144000"/>
              <a:gd name="connsiteY2-228" fmla="*/ 1824603 h 1824603"/>
              <a:gd name="connsiteX3-229" fmla="*/ 0 w 9144000"/>
              <a:gd name="connsiteY3-230" fmla="*/ 1043114 h 1824603"/>
              <a:gd name="connsiteX4-231" fmla="*/ 0 w 9144000"/>
              <a:gd name="connsiteY4-232" fmla="*/ 933512 h 1824603"/>
              <a:gd name="connsiteX0-233" fmla="*/ 0 w 9144000"/>
              <a:gd name="connsiteY0-234" fmla="*/ 872917 h 1764008"/>
              <a:gd name="connsiteX1-235" fmla="*/ 9144000 w 9144000"/>
              <a:gd name="connsiteY1-236" fmla="*/ 1716094 h 1764008"/>
              <a:gd name="connsiteX2-237" fmla="*/ 9144000 w 9144000"/>
              <a:gd name="connsiteY2-238" fmla="*/ 1764008 h 1764008"/>
              <a:gd name="connsiteX3-239" fmla="*/ 0 w 9144000"/>
              <a:gd name="connsiteY3-240" fmla="*/ 982519 h 1764008"/>
              <a:gd name="connsiteX4-241" fmla="*/ 0 w 9144000"/>
              <a:gd name="connsiteY4-242" fmla="*/ 872917 h 1764008"/>
              <a:gd name="connsiteX0-243" fmla="*/ 0 w 9144000"/>
              <a:gd name="connsiteY0-244" fmla="*/ 731570 h 1622661"/>
              <a:gd name="connsiteX1-245" fmla="*/ 9144000 w 9144000"/>
              <a:gd name="connsiteY1-246" fmla="*/ 1574747 h 1622661"/>
              <a:gd name="connsiteX2-247" fmla="*/ 9144000 w 9144000"/>
              <a:gd name="connsiteY2-248" fmla="*/ 1622661 h 1622661"/>
              <a:gd name="connsiteX3-249" fmla="*/ 0 w 9144000"/>
              <a:gd name="connsiteY3-250" fmla="*/ 841172 h 1622661"/>
              <a:gd name="connsiteX4-251" fmla="*/ 0 w 9144000"/>
              <a:gd name="connsiteY4-252" fmla="*/ 731570 h 1622661"/>
              <a:gd name="connsiteX0-253" fmla="*/ 0 w 9144000"/>
              <a:gd name="connsiteY0-254" fmla="*/ 709886 h 1600977"/>
              <a:gd name="connsiteX1-255" fmla="*/ 9144000 w 9144000"/>
              <a:gd name="connsiteY1-256" fmla="*/ 1553063 h 1600977"/>
              <a:gd name="connsiteX2-257" fmla="*/ 9144000 w 9144000"/>
              <a:gd name="connsiteY2-258" fmla="*/ 1600977 h 1600977"/>
              <a:gd name="connsiteX3-259" fmla="*/ 0 w 9144000"/>
              <a:gd name="connsiteY3-260" fmla="*/ 819488 h 1600977"/>
              <a:gd name="connsiteX4-261" fmla="*/ 0 w 9144000"/>
              <a:gd name="connsiteY4-262" fmla="*/ 709886 h 1600977"/>
              <a:gd name="connsiteX0-263" fmla="*/ 0 w 9144000"/>
              <a:gd name="connsiteY0-264" fmla="*/ 709886 h 1600977"/>
              <a:gd name="connsiteX1-265" fmla="*/ 9144000 w 9144000"/>
              <a:gd name="connsiteY1-266" fmla="*/ 1553063 h 1600977"/>
              <a:gd name="connsiteX2-267" fmla="*/ 9144000 w 9144000"/>
              <a:gd name="connsiteY2-268" fmla="*/ 1600977 h 1600977"/>
              <a:gd name="connsiteX3-269" fmla="*/ 0 w 9144000"/>
              <a:gd name="connsiteY3-270" fmla="*/ 819488 h 1600977"/>
              <a:gd name="connsiteX4-271" fmla="*/ 0 w 9144000"/>
              <a:gd name="connsiteY4-272" fmla="*/ 709886 h 1600977"/>
              <a:gd name="connsiteX0-273" fmla="*/ 0 w 9144000"/>
              <a:gd name="connsiteY0-274" fmla="*/ 596494 h 1487585"/>
              <a:gd name="connsiteX1-275" fmla="*/ 9144000 w 9144000"/>
              <a:gd name="connsiteY1-276" fmla="*/ 1439671 h 1487585"/>
              <a:gd name="connsiteX2-277" fmla="*/ 9144000 w 9144000"/>
              <a:gd name="connsiteY2-278" fmla="*/ 1487585 h 1487585"/>
              <a:gd name="connsiteX3-279" fmla="*/ 0 w 9144000"/>
              <a:gd name="connsiteY3-280" fmla="*/ 706096 h 1487585"/>
              <a:gd name="connsiteX4-281" fmla="*/ 0 w 9144000"/>
              <a:gd name="connsiteY4-282" fmla="*/ 596494 h 1487585"/>
              <a:gd name="connsiteX0-283" fmla="*/ 0 w 9153525"/>
              <a:gd name="connsiteY0-284" fmla="*/ 613807 h 1504898"/>
              <a:gd name="connsiteX1-285" fmla="*/ 9153525 w 9153525"/>
              <a:gd name="connsiteY1-286" fmla="*/ 1418884 h 1504898"/>
              <a:gd name="connsiteX2-287" fmla="*/ 9144000 w 9153525"/>
              <a:gd name="connsiteY2-288" fmla="*/ 1504898 h 1504898"/>
              <a:gd name="connsiteX3-289" fmla="*/ 0 w 9153525"/>
              <a:gd name="connsiteY3-290" fmla="*/ 723409 h 1504898"/>
              <a:gd name="connsiteX4-291" fmla="*/ 0 w 9153525"/>
              <a:gd name="connsiteY4-292" fmla="*/ 613807 h 1504898"/>
              <a:gd name="connsiteX0-293" fmla="*/ 0 w 9153525"/>
              <a:gd name="connsiteY0-294" fmla="*/ 613807 h 1504898"/>
              <a:gd name="connsiteX1-295" fmla="*/ 9153525 w 9153525"/>
              <a:gd name="connsiteY1-296" fmla="*/ 1418884 h 1504898"/>
              <a:gd name="connsiteX2-297" fmla="*/ 9144000 w 9153525"/>
              <a:gd name="connsiteY2-298" fmla="*/ 1504898 h 1504898"/>
              <a:gd name="connsiteX3-299" fmla="*/ 0 w 9153525"/>
              <a:gd name="connsiteY3-300" fmla="*/ 723409 h 1504898"/>
              <a:gd name="connsiteX4-301" fmla="*/ 0 w 9153525"/>
              <a:gd name="connsiteY4-302" fmla="*/ 613807 h 1504898"/>
              <a:gd name="connsiteX0-303" fmla="*/ 0 w 9153525"/>
              <a:gd name="connsiteY0-304" fmla="*/ 613807 h 1504898"/>
              <a:gd name="connsiteX1-305" fmla="*/ 9153525 w 9153525"/>
              <a:gd name="connsiteY1-306" fmla="*/ 1418884 h 1504898"/>
              <a:gd name="connsiteX2-307" fmla="*/ 9144000 w 9153525"/>
              <a:gd name="connsiteY2-308" fmla="*/ 1504898 h 1504898"/>
              <a:gd name="connsiteX3-309" fmla="*/ 0 w 9153525"/>
              <a:gd name="connsiteY3-310" fmla="*/ 723409 h 1504898"/>
              <a:gd name="connsiteX4-311" fmla="*/ 0 w 9153525"/>
              <a:gd name="connsiteY4-312" fmla="*/ 613807 h 1504898"/>
              <a:gd name="connsiteX0-313" fmla="*/ 0 w 9153525"/>
              <a:gd name="connsiteY0-314" fmla="*/ 613807 h 1504898"/>
              <a:gd name="connsiteX1-315" fmla="*/ 9153525 w 9153525"/>
              <a:gd name="connsiteY1-316" fmla="*/ 1418884 h 1504898"/>
              <a:gd name="connsiteX2-317" fmla="*/ 9144000 w 9153525"/>
              <a:gd name="connsiteY2-318" fmla="*/ 1504898 h 1504898"/>
              <a:gd name="connsiteX3-319" fmla="*/ 0 w 9153525"/>
              <a:gd name="connsiteY3-320" fmla="*/ 723409 h 1504898"/>
              <a:gd name="connsiteX4-321" fmla="*/ 0 w 9153525"/>
              <a:gd name="connsiteY4-322" fmla="*/ 613807 h 1504898"/>
              <a:gd name="connsiteX0-323" fmla="*/ 0 w 9153525"/>
              <a:gd name="connsiteY0-324" fmla="*/ 613807 h 1504898"/>
              <a:gd name="connsiteX1-325" fmla="*/ 9153525 w 9153525"/>
              <a:gd name="connsiteY1-326" fmla="*/ 1418884 h 1504898"/>
              <a:gd name="connsiteX2-327" fmla="*/ 9144000 w 9153525"/>
              <a:gd name="connsiteY2-328" fmla="*/ 1504898 h 1504898"/>
              <a:gd name="connsiteX3-329" fmla="*/ 0 w 9153525"/>
              <a:gd name="connsiteY3-330" fmla="*/ 723409 h 1504898"/>
              <a:gd name="connsiteX4-331" fmla="*/ 0 w 9153525"/>
              <a:gd name="connsiteY4-332" fmla="*/ 613807 h 1504898"/>
              <a:gd name="connsiteX0-333" fmla="*/ 0 w 9153525"/>
              <a:gd name="connsiteY0-334" fmla="*/ 613807 h 1504898"/>
              <a:gd name="connsiteX1-335" fmla="*/ 9153525 w 9153525"/>
              <a:gd name="connsiteY1-336" fmla="*/ 1418884 h 1504898"/>
              <a:gd name="connsiteX2-337" fmla="*/ 9144000 w 9153525"/>
              <a:gd name="connsiteY2-338" fmla="*/ 1504898 h 1504898"/>
              <a:gd name="connsiteX3-339" fmla="*/ 0 w 9153525"/>
              <a:gd name="connsiteY3-340" fmla="*/ 723409 h 1504898"/>
              <a:gd name="connsiteX4-341" fmla="*/ 0 w 9153525"/>
              <a:gd name="connsiteY4-342" fmla="*/ 613807 h 1504898"/>
              <a:gd name="connsiteX0-343" fmla="*/ 0 w 9153525"/>
              <a:gd name="connsiteY0-344" fmla="*/ 613807 h 1504898"/>
              <a:gd name="connsiteX1-345" fmla="*/ 9153525 w 9153525"/>
              <a:gd name="connsiteY1-346" fmla="*/ 1418884 h 1504898"/>
              <a:gd name="connsiteX2-347" fmla="*/ 9144000 w 9153525"/>
              <a:gd name="connsiteY2-348" fmla="*/ 1504898 h 1504898"/>
              <a:gd name="connsiteX3-349" fmla="*/ 0 w 9153525"/>
              <a:gd name="connsiteY3-350" fmla="*/ 723409 h 1504898"/>
              <a:gd name="connsiteX4-351" fmla="*/ 0 w 9153525"/>
              <a:gd name="connsiteY4-352" fmla="*/ 613807 h 1504898"/>
            </a:gdLst>
            <a:ahLst/>
            <a:cxnLst>
              <a:cxn ang="0">
                <a:pos x="connsiteX0-343" y="connsiteY0-344"/>
              </a:cxn>
              <a:cxn ang="0">
                <a:pos x="connsiteX1-345" y="connsiteY1-346"/>
              </a:cxn>
              <a:cxn ang="0">
                <a:pos x="connsiteX2-347" y="connsiteY2-348"/>
              </a:cxn>
              <a:cxn ang="0">
                <a:pos x="connsiteX3-349" y="connsiteY3-350"/>
              </a:cxn>
              <a:cxn ang="0">
                <a:pos x="connsiteX4-351" y="connsiteY4-352"/>
              </a:cxn>
            </a:cxnLst>
            <a:rect l="l" t="t" r="r" b="b"/>
            <a:pathLst>
              <a:path w="9153525" h="1504898">
                <a:moveTo>
                  <a:pt x="0" y="613807"/>
                </a:moveTo>
                <a:cubicBezTo>
                  <a:pt x="1933575" y="-73556"/>
                  <a:pt x="4972050" y="-596531"/>
                  <a:pt x="9153525" y="1418884"/>
                </a:cubicBezTo>
                <a:lnTo>
                  <a:pt x="9144000" y="1504898"/>
                </a:lnTo>
                <a:cubicBezTo>
                  <a:pt x="7581900" y="720527"/>
                  <a:pt x="3390900" y="-368645"/>
                  <a:pt x="0" y="723409"/>
                </a:cubicBezTo>
                <a:lnTo>
                  <a:pt x="0" y="613807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5547222" y="5785235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矩形 17409"/>
          <p:cNvSpPr>
            <a:spLocks noChangeArrowheads="1" noChangeShapeType="1" noTextEdit="1"/>
          </p:cNvSpPr>
          <p:nvPr/>
        </p:nvSpPr>
        <p:spPr bwMode="auto">
          <a:xfrm>
            <a:off x="3792538" y="549275"/>
            <a:ext cx="3810000" cy="7239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468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宋体"/>
                <a:ea typeface="宋体"/>
              </a:rPr>
              <a:t>情景对比</a:t>
            </a:r>
          </a:p>
        </p:txBody>
      </p:sp>
      <p:sp>
        <p:nvSpPr>
          <p:cNvPr id="17411" name="文本框 17410"/>
          <p:cNvSpPr txBox="1"/>
          <p:nvPr/>
        </p:nvSpPr>
        <p:spPr>
          <a:xfrm>
            <a:off x="1524000" y="2819400"/>
            <a:ext cx="11430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楷体_GB2312" pitchFamily="1" charset="-122"/>
              </a:rPr>
              <a:t>气氛</a:t>
            </a:r>
          </a:p>
        </p:txBody>
      </p:sp>
      <p:sp>
        <p:nvSpPr>
          <p:cNvPr id="17412" name="文本框 17411"/>
          <p:cNvSpPr txBox="1"/>
          <p:nvPr/>
        </p:nvSpPr>
        <p:spPr>
          <a:xfrm>
            <a:off x="1524000" y="4800600"/>
            <a:ext cx="1143000" cy="579438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楷体_GB2312" pitchFamily="1" charset="-122"/>
              </a:rPr>
              <a:t>学生</a:t>
            </a:r>
          </a:p>
        </p:txBody>
      </p:sp>
      <p:sp>
        <p:nvSpPr>
          <p:cNvPr id="17413" name="文本框 17412"/>
          <p:cNvSpPr txBox="1"/>
          <p:nvPr/>
        </p:nvSpPr>
        <p:spPr>
          <a:xfrm>
            <a:off x="3581400" y="1524000"/>
            <a:ext cx="1219200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楷体_GB2312" pitchFamily="1" charset="-122"/>
              </a:rPr>
              <a:t>平时</a:t>
            </a:r>
          </a:p>
        </p:txBody>
      </p:sp>
      <p:sp>
        <p:nvSpPr>
          <p:cNvPr id="17414" name="文本框 17413"/>
          <p:cNvSpPr txBox="1">
            <a:spLocks noChangeArrowheads="1"/>
          </p:cNvSpPr>
          <p:nvPr/>
        </p:nvSpPr>
        <p:spPr bwMode="auto">
          <a:xfrm>
            <a:off x="2590800" y="2514600"/>
            <a:ext cx="32766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开始上课的时候，总有一阵喧闹，就是在街上也能听到。</a:t>
            </a:r>
          </a:p>
        </p:txBody>
      </p:sp>
      <p:sp>
        <p:nvSpPr>
          <p:cNvPr id="17415" name="文本框 17414"/>
          <p:cNvSpPr txBox="1"/>
          <p:nvPr/>
        </p:nvSpPr>
        <p:spPr>
          <a:xfrm>
            <a:off x="6324600" y="1524000"/>
            <a:ext cx="1143000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楷体_GB2312" pitchFamily="1" charset="-122"/>
              </a:rPr>
              <a:t>今天</a:t>
            </a:r>
          </a:p>
        </p:txBody>
      </p:sp>
      <p:sp>
        <p:nvSpPr>
          <p:cNvPr id="17416" name="文本框 17415"/>
          <p:cNvSpPr txBox="1">
            <a:spLocks noChangeArrowheads="1"/>
          </p:cNvSpPr>
          <p:nvPr/>
        </p:nvSpPr>
        <p:spPr bwMode="auto">
          <a:xfrm>
            <a:off x="5943600" y="2133603"/>
            <a:ext cx="2590800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33CC"/>
                </a:solidFill>
                <a:ea typeface="楷体_GB2312" pitchFamily="1" charset="-122"/>
              </a:rPr>
              <a:t>一切偏安安静静地，整个教室都有一种不平常的严肃气氛。</a:t>
            </a:r>
          </a:p>
        </p:txBody>
      </p:sp>
      <p:sp>
        <p:nvSpPr>
          <p:cNvPr id="17417" name="文本框 17416"/>
          <p:cNvSpPr txBox="1">
            <a:spLocks noChangeArrowheads="1"/>
          </p:cNvSpPr>
          <p:nvPr/>
        </p:nvSpPr>
        <p:spPr bwMode="auto">
          <a:xfrm>
            <a:off x="2667000" y="4419603"/>
            <a:ext cx="33528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课前学生开课桌啦，关课桌啦，大家怕吵捂着耳朵大声背书啦。</a:t>
            </a:r>
          </a:p>
        </p:txBody>
      </p:sp>
      <p:sp>
        <p:nvSpPr>
          <p:cNvPr id="17418" name="文本框 17417"/>
          <p:cNvSpPr txBox="1">
            <a:spLocks noChangeArrowheads="1"/>
          </p:cNvSpPr>
          <p:nvPr/>
        </p:nvSpPr>
        <p:spPr bwMode="auto">
          <a:xfrm>
            <a:off x="6019800" y="4343400"/>
            <a:ext cx="25146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课前都已在自己的座位上了。还有镇上的人。</a:t>
            </a:r>
          </a:p>
        </p:txBody>
      </p:sp>
      <p:sp>
        <p:nvSpPr>
          <p:cNvPr id="1036" name="直接连接符 17418"/>
          <p:cNvSpPr>
            <a:spLocks noChangeShapeType="1"/>
          </p:cNvSpPr>
          <p:nvPr/>
        </p:nvSpPr>
        <p:spPr bwMode="auto">
          <a:xfrm>
            <a:off x="1600200" y="2133600"/>
            <a:ext cx="6858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7" name="直接连接符 17419"/>
          <p:cNvSpPr>
            <a:spLocks noChangeShapeType="1"/>
          </p:cNvSpPr>
          <p:nvPr/>
        </p:nvSpPr>
        <p:spPr bwMode="auto">
          <a:xfrm>
            <a:off x="1524000" y="4419600"/>
            <a:ext cx="701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8" name="直接连接符 17420"/>
          <p:cNvSpPr>
            <a:spLocks noChangeShapeType="1"/>
          </p:cNvSpPr>
          <p:nvPr/>
        </p:nvSpPr>
        <p:spPr bwMode="auto">
          <a:xfrm>
            <a:off x="2590800" y="1676400"/>
            <a:ext cx="0" cy="449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39" name="直接连接符 17421"/>
          <p:cNvSpPr>
            <a:spLocks noChangeShapeType="1"/>
          </p:cNvSpPr>
          <p:nvPr/>
        </p:nvSpPr>
        <p:spPr bwMode="auto">
          <a:xfrm>
            <a:off x="5943600" y="1676400"/>
            <a:ext cx="0" cy="449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1026" name="对象 17422"/>
          <p:cNvGraphicFramePr>
            <a:graphicFrameLocks noChangeAspect="1"/>
          </p:cNvGraphicFramePr>
          <p:nvPr/>
        </p:nvGraphicFramePr>
        <p:xfrm>
          <a:off x="8543925" y="1917700"/>
          <a:ext cx="2057400" cy="433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r:id="rId3" imgW="2630427" imgH="3214966" progId="">
                  <p:embed/>
                </p:oleObj>
              </mc:Choice>
              <mc:Fallback>
                <p:oleObj r:id="rId3" imgW="2630427" imgH="3214966" progId="">
                  <p:embed/>
                  <p:pic>
                    <p:nvPicPr>
                      <p:cNvPr id="0" name="对象 174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3925" y="1917700"/>
                        <a:ext cx="2057400" cy="433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6" grpId="0"/>
      <p:bldP spid="17417" grpId="0"/>
      <p:bldP spid="174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8433"/>
          <p:cNvSpPr txBox="1"/>
          <p:nvPr/>
        </p:nvSpPr>
        <p:spPr>
          <a:xfrm>
            <a:off x="1828800" y="3343275"/>
            <a:ext cx="1295400" cy="6413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36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楷体_GB2312" pitchFamily="1" charset="-122"/>
              </a:rPr>
              <a:t>教师</a:t>
            </a:r>
          </a:p>
        </p:txBody>
      </p:sp>
      <p:sp>
        <p:nvSpPr>
          <p:cNvPr id="18435" name="文本框 18434"/>
          <p:cNvSpPr txBox="1"/>
          <p:nvPr/>
        </p:nvSpPr>
        <p:spPr>
          <a:xfrm>
            <a:off x="3810000" y="1285878"/>
            <a:ext cx="1219200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楷体_GB2312" pitchFamily="1" charset="-122"/>
              </a:rPr>
              <a:t>平时</a:t>
            </a:r>
          </a:p>
        </p:txBody>
      </p:sp>
      <p:sp>
        <p:nvSpPr>
          <p:cNvPr id="18436" name="文本框 18435"/>
          <p:cNvSpPr txBox="1"/>
          <p:nvPr/>
        </p:nvSpPr>
        <p:spPr>
          <a:xfrm>
            <a:off x="7467600" y="1285878"/>
            <a:ext cx="1676400" cy="7016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en-US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ea typeface="楷体_GB2312" pitchFamily="1" charset="-122"/>
              </a:rPr>
              <a:t>今天</a:t>
            </a:r>
          </a:p>
        </p:txBody>
      </p:sp>
      <p:sp>
        <p:nvSpPr>
          <p:cNvPr id="18437" name="文本框 18436"/>
          <p:cNvSpPr txBox="1">
            <a:spLocks noChangeArrowheads="1"/>
          </p:cNvSpPr>
          <p:nvPr/>
        </p:nvSpPr>
        <p:spPr bwMode="auto">
          <a:xfrm>
            <a:off x="2895600" y="2124078"/>
            <a:ext cx="3124200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拿着大铁戒尺在桌子上紧敲着，</a:t>
            </a: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静一点，静一点</a:t>
            </a:r>
            <a:r>
              <a:rPr lang="en-US" altLang="zh-CN" sz="2800" b="1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……”</a:t>
            </a:r>
            <a:endParaRPr lang="en-US" altLang="zh-CN" sz="2800" b="1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8438" name="文本框 18437"/>
          <p:cNvSpPr txBox="1">
            <a:spLocks noChangeArrowheads="1"/>
          </p:cNvSpPr>
          <p:nvPr/>
        </p:nvSpPr>
        <p:spPr bwMode="auto">
          <a:xfrm>
            <a:off x="6553200" y="2168525"/>
            <a:ext cx="3733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踱来踱去，胳膊底下挟着那怕人的铁戒尺</a:t>
            </a:r>
            <a:r>
              <a:rPr lang="zh-CN" altLang="en-US" sz="2800" b="1">
                <a:solidFill>
                  <a:schemeClr val="bg1"/>
                </a:solidFill>
                <a:latin typeface="楷体_GB2312" pitchFamily="1" charset="-122"/>
                <a:ea typeface="楷体_GB2312" pitchFamily="1" charset="-122"/>
              </a:rPr>
              <a:t>。</a:t>
            </a:r>
          </a:p>
        </p:txBody>
      </p:sp>
      <p:sp>
        <p:nvSpPr>
          <p:cNvPr id="18439" name="文本框 18438"/>
          <p:cNvSpPr txBox="1">
            <a:spLocks noChangeArrowheads="1"/>
          </p:cNvSpPr>
          <p:nvPr/>
        </p:nvSpPr>
        <p:spPr bwMode="auto">
          <a:xfrm>
            <a:off x="2895600" y="3800478"/>
            <a:ext cx="31257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平时</a:t>
            </a: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我</a:t>
            </a: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”</a:t>
            </a: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会迟到会遭老师的责骂</a:t>
            </a:r>
          </a:p>
        </p:txBody>
      </p:sp>
      <p:sp>
        <p:nvSpPr>
          <p:cNvPr id="18440" name="文本框 18439"/>
          <p:cNvSpPr txBox="1">
            <a:spLocks noChangeArrowheads="1"/>
          </p:cNvSpPr>
          <p:nvPr/>
        </p:nvSpPr>
        <p:spPr bwMode="auto">
          <a:xfrm>
            <a:off x="6553200" y="3800475"/>
            <a:ext cx="3810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今天迟到，老师却很温和地叫</a:t>
            </a: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“</a:t>
            </a: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我</a:t>
            </a: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”“</a:t>
            </a: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快坐好</a:t>
            </a:r>
            <a:r>
              <a:rPr lang="zh-CN" altLang="en-US" sz="2800" b="1">
                <a:solidFill>
                  <a:srgbClr val="0000FF"/>
                </a:solidFill>
                <a:latin typeface="Times New Roman" pitchFamily="18" charset="0"/>
                <a:ea typeface="楷体_GB2312" pitchFamily="1" charset="-122"/>
              </a:rPr>
              <a:t>”</a:t>
            </a:r>
            <a:endParaRPr lang="zh-CN" altLang="en-US" sz="2800" b="1">
              <a:solidFill>
                <a:srgbClr val="0000FF"/>
              </a:solidFill>
              <a:latin typeface="楷体_GB2312" pitchFamily="1" charset="-122"/>
              <a:ea typeface="楷体_GB2312" pitchFamily="1" charset="-122"/>
            </a:endParaRPr>
          </a:p>
        </p:txBody>
      </p:sp>
      <p:sp>
        <p:nvSpPr>
          <p:cNvPr id="18441" name="文本框 18440"/>
          <p:cNvSpPr txBox="1">
            <a:spLocks noChangeArrowheads="1"/>
          </p:cNvSpPr>
          <p:nvPr/>
        </p:nvSpPr>
        <p:spPr bwMode="auto">
          <a:xfrm>
            <a:off x="2895600" y="5324475"/>
            <a:ext cx="304800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平时老师穿戴一般</a:t>
            </a:r>
          </a:p>
        </p:txBody>
      </p:sp>
      <p:sp>
        <p:nvSpPr>
          <p:cNvPr id="18442" name="文本框 18441"/>
          <p:cNvSpPr txBox="1">
            <a:spLocks noChangeArrowheads="1"/>
          </p:cNvSpPr>
          <p:nvPr/>
        </p:nvSpPr>
        <p:spPr bwMode="auto">
          <a:xfrm>
            <a:off x="6477000" y="5019675"/>
            <a:ext cx="4191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今天老师穿着只在督学来视察或发奖的日子才穿的漂亮礼服。</a:t>
            </a:r>
          </a:p>
        </p:txBody>
      </p:sp>
      <p:sp>
        <p:nvSpPr>
          <p:cNvPr id="17419" name="直接连接符 18442"/>
          <p:cNvSpPr>
            <a:spLocks noChangeShapeType="1"/>
          </p:cNvSpPr>
          <p:nvPr/>
        </p:nvSpPr>
        <p:spPr bwMode="auto">
          <a:xfrm>
            <a:off x="2971800" y="2047875"/>
            <a:ext cx="7467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0" name="直接连接符 18443"/>
          <p:cNvSpPr>
            <a:spLocks noChangeShapeType="1"/>
          </p:cNvSpPr>
          <p:nvPr/>
        </p:nvSpPr>
        <p:spPr bwMode="auto">
          <a:xfrm>
            <a:off x="2971800" y="3571875"/>
            <a:ext cx="7391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1" name="直接连接符 18444"/>
          <p:cNvSpPr>
            <a:spLocks noChangeShapeType="1"/>
          </p:cNvSpPr>
          <p:nvPr/>
        </p:nvSpPr>
        <p:spPr bwMode="auto">
          <a:xfrm>
            <a:off x="3048000" y="4867275"/>
            <a:ext cx="731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2" name="直接连接符 18445"/>
          <p:cNvSpPr>
            <a:spLocks noChangeShapeType="1"/>
          </p:cNvSpPr>
          <p:nvPr/>
        </p:nvSpPr>
        <p:spPr bwMode="auto">
          <a:xfrm>
            <a:off x="6324600" y="1514475"/>
            <a:ext cx="0" cy="480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3" name="矩形 18446"/>
          <p:cNvSpPr>
            <a:spLocks noChangeArrowheads="1" noChangeShapeType="1" noTextEdit="1"/>
          </p:cNvSpPr>
          <p:nvPr/>
        </p:nvSpPr>
        <p:spPr bwMode="auto">
          <a:xfrm>
            <a:off x="4295775" y="620716"/>
            <a:ext cx="3168650" cy="5048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468"/>
              </a:avLst>
            </a:prstTxWarp>
          </a:bodyPr>
          <a:lstStyle/>
          <a:p>
            <a:pPr algn="ctr"/>
            <a:r>
              <a:rPr lang="zh-CN" altLang="en-US" sz="3600" b="1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/>
                  </a:outerShdw>
                </a:effectLst>
                <a:latin typeface="宋体"/>
                <a:ea typeface="宋体"/>
              </a:rPr>
              <a:t>情景对比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8" grpId="0"/>
      <p:bldP spid="18439" grpId="0"/>
      <p:bldP spid="18440" grpId="0"/>
      <p:bldP spid="18441" grpId="0"/>
      <p:bldP spid="184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19457"/>
          <p:cNvSpPr txBox="1">
            <a:spLocks noChangeArrowheads="1"/>
          </p:cNvSpPr>
          <p:nvPr/>
        </p:nvSpPr>
        <p:spPr bwMode="auto">
          <a:xfrm>
            <a:off x="4656141" y="549278"/>
            <a:ext cx="33115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ea typeface="华文楷体" pitchFamily="2" charset="-122"/>
              </a:rPr>
              <a:t>明晰环境</a:t>
            </a:r>
          </a:p>
        </p:txBody>
      </p:sp>
      <p:sp>
        <p:nvSpPr>
          <p:cNvPr id="19459" name="文本框 19458"/>
          <p:cNvSpPr txBox="1">
            <a:spLocks noChangeArrowheads="1"/>
          </p:cNvSpPr>
          <p:nvPr/>
        </p:nvSpPr>
        <p:spPr bwMode="auto">
          <a:xfrm>
            <a:off x="2855913" y="1989141"/>
            <a:ext cx="75612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宋体" pitchFamily="2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描写“天气”“画眉”等烘托出小弗郎士贪玩、无忧无虑的幼稚心态。 </a:t>
            </a:r>
          </a:p>
        </p:txBody>
      </p:sp>
      <p:sp>
        <p:nvSpPr>
          <p:cNvPr id="19460" name="文本框 19459"/>
          <p:cNvSpPr txBox="1">
            <a:spLocks noChangeArrowheads="1"/>
          </p:cNvSpPr>
          <p:nvPr/>
        </p:nvSpPr>
        <p:spPr bwMode="auto">
          <a:xfrm>
            <a:off x="2927350" y="3789366"/>
            <a:ext cx="7632700" cy="179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    描写“普鲁士兵操练”“布告牌”交待了故事发生的时代背景，并设置了悬念（布告牌上到底写了些什么）为人物思想感情的变化作好铺垫。</a:t>
            </a:r>
          </a:p>
        </p:txBody>
      </p:sp>
      <p:sp>
        <p:nvSpPr>
          <p:cNvPr id="18437" name="文本框 19460"/>
          <p:cNvSpPr txBox="1">
            <a:spLocks noChangeArrowheads="1"/>
          </p:cNvSpPr>
          <p:nvPr/>
        </p:nvSpPr>
        <p:spPr bwMode="auto">
          <a:xfrm>
            <a:off x="1524000" y="1268416"/>
            <a:ext cx="2667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宋体" pitchFamily="2" charset="-122"/>
              </a:rPr>
              <a:t>自然环境</a:t>
            </a:r>
            <a:r>
              <a:rPr lang="en-US" altLang="zh-CN" sz="3600" b="1" dirty="0">
                <a:solidFill>
                  <a:srgbClr val="0000FF"/>
                </a:solidFill>
                <a:latin typeface="宋体" pitchFamily="2" charset="-122"/>
              </a:rPr>
              <a:t>:</a:t>
            </a:r>
          </a:p>
        </p:txBody>
      </p:sp>
      <p:sp>
        <p:nvSpPr>
          <p:cNvPr id="18438" name="文本框 19461"/>
          <p:cNvSpPr txBox="1">
            <a:spLocks noChangeArrowheads="1"/>
          </p:cNvSpPr>
          <p:nvPr/>
        </p:nvSpPr>
        <p:spPr bwMode="auto">
          <a:xfrm>
            <a:off x="1524000" y="3048003"/>
            <a:ext cx="32766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0000FF"/>
                </a:solidFill>
                <a:latin typeface="宋体" pitchFamily="2" charset="-122"/>
              </a:rPr>
              <a:t>社会环境</a:t>
            </a:r>
            <a:r>
              <a:rPr lang="en-US" altLang="zh-CN" sz="3600" b="1" dirty="0">
                <a:solidFill>
                  <a:srgbClr val="0000FF"/>
                </a:solidFill>
                <a:latin typeface="宋体" pitchFamily="2" charset="-122"/>
              </a:rPr>
              <a:t>: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194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0481"/>
          <p:cNvSpPr>
            <a:spLocks noChangeArrowheads="1" noChangeShapeType="1" noTextEdit="1"/>
          </p:cNvSpPr>
          <p:nvPr/>
        </p:nvSpPr>
        <p:spPr bwMode="auto">
          <a:xfrm>
            <a:off x="5303841" y="549278"/>
            <a:ext cx="2592387" cy="765175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</a:bodyPr>
          <a:lstStyle/>
          <a:p>
            <a:pPr algn="ctr"/>
            <a:r>
              <a:rPr lang="zh-CN" altLang="en-US" sz="5400" i="1" kern="10" dirty="0">
                <a:ln w="44450">
                  <a:solidFill>
                    <a:srgbClr val="00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宋体"/>
                <a:ea typeface="宋体"/>
              </a:rPr>
              <a:t>走近人物</a:t>
            </a:r>
          </a:p>
        </p:txBody>
      </p:sp>
      <p:pic>
        <p:nvPicPr>
          <p:cNvPr id="20483" name="图片 20482" descr="最后一课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6" y="765178"/>
            <a:ext cx="2098675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4" name="图片 20483" descr="2003751443350934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6" y="2708275"/>
            <a:ext cx="2105025" cy="145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图片 20484" descr="200375142456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2313" y="4222753"/>
            <a:ext cx="2093912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6" name="文本框 20485"/>
          <p:cNvSpPr txBox="1">
            <a:spLocks noChangeArrowheads="1"/>
          </p:cNvSpPr>
          <p:nvPr/>
        </p:nvSpPr>
        <p:spPr bwMode="auto">
          <a:xfrm>
            <a:off x="4359275" y="1412878"/>
            <a:ext cx="6064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/>
              <a:t>课文从哪些</a:t>
            </a:r>
            <a:r>
              <a:rPr lang="zh-CN" altLang="en-US" sz="3600" b="1" u="sng" dirty="0">
                <a:solidFill>
                  <a:srgbClr val="FF0000"/>
                </a:solidFill>
              </a:rPr>
              <a:t>方面</a:t>
            </a:r>
            <a:r>
              <a:rPr lang="zh-CN" altLang="en-US" sz="3200" b="1" dirty="0"/>
              <a:t>对他作了描写？</a:t>
            </a:r>
          </a:p>
        </p:txBody>
      </p:sp>
      <p:sp>
        <p:nvSpPr>
          <p:cNvPr id="20487" name="文本框 20486"/>
          <p:cNvSpPr txBox="1">
            <a:spLocks noChangeArrowheads="1"/>
          </p:cNvSpPr>
          <p:nvPr/>
        </p:nvSpPr>
        <p:spPr bwMode="auto">
          <a:xfrm>
            <a:off x="4484688" y="2997203"/>
            <a:ext cx="57785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dirty="0">
                <a:latin typeface="宋体" pitchFamily="2" charset="-122"/>
              </a:rPr>
              <a:t>“</a:t>
            </a:r>
            <a:r>
              <a:rPr lang="zh-CN" altLang="en-US" sz="3200" b="1" dirty="0">
                <a:latin typeface="宋体" pitchFamily="2" charset="-122"/>
              </a:rPr>
              <a:t>最后一课”让他发生了哪些</a:t>
            </a:r>
            <a:r>
              <a:rPr lang="zh-CN" altLang="en-US" sz="3600" b="1" u="sng" dirty="0">
                <a:solidFill>
                  <a:srgbClr val="FF0000"/>
                </a:solidFill>
                <a:latin typeface="宋体" pitchFamily="2" charset="-122"/>
              </a:rPr>
              <a:t>变化</a:t>
            </a:r>
            <a:r>
              <a:rPr lang="zh-CN" altLang="en-US" sz="3200" b="1" dirty="0">
                <a:latin typeface="宋体" pitchFamily="2" charset="-122"/>
              </a:rPr>
              <a:t>？</a:t>
            </a:r>
          </a:p>
        </p:txBody>
      </p:sp>
      <p:sp>
        <p:nvSpPr>
          <p:cNvPr id="20488" name="文本框 20487"/>
          <p:cNvSpPr txBox="1">
            <a:spLocks noChangeArrowheads="1"/>
          </p:cNvSpPr>
          <p:nvPr/>
        </p:nvSpPr>
        <p:spPr bwMode="auto">
          <a:xfrm>
            <a:off x="5051425" y="5013327"/>
            <a:ext cx="46799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ea typeface="楷体_GB2312" pitchFamily="1" charset="-122"/>
              </a:rPr>
              <a:t>镇上的人有什么</a:t>
            </a:r>
            <a:r>
              <a:rPr lang="zh-CN" altLang="en-US" sz="3600" b="1" u="sng" dirty="0">
                <a:solidFill>
                  <a:srgbClr val="FF0000"/>
                </a:solidFill>
                <a:ea typeface="楷体_GB2312" pitchFamily="1" charset="-122"/>
              </a:rPr>
              <a:t>表现</a:t>
            </a:r>
            <a:r>
              <a:rPr lang="zh-CN" altLang="en-US" sz="3200" b="1" dirty="0">
                <a:ea typeface="楷体_GB2312" pitchFamily="1" charset="-122"/>
              </a:rPr>
              <a:t>？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945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20486" grpId="0"/>
      <p:bldP spid="20487" grpId="0"/>
      <p:bldP spid="204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1505"/>
          <p:cNvSpPr>
            <a:spLocks noChangeArrowheads="1" noChangeShapeType="1" noTextEdit="1"/>
          </p:cNvSpPr>
          <p:nvPr/>
        </p:nvSpPr>
        <p:spPr bwMode="auto">
          <a:xfrm rot="60000">
            <a:off x="2070103" y="495300"/>
            <a:ext cx="2079625" cy="622300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3600" b="1" i="1" kern="10" dirty="0">
                <a:ln w="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  <a:gs pos="100000">
                      <a:srgbClr val="A603AB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sy="50000" kx="2115830" algn="bl" rotWithShape="0">
                    <a:srgbClr val="C0C0C0">
                      <a:alpha val="76999"/>
                    </a:srgbClr>
                  </a:outerShdw>
                </a:effectLst>
                <a:latin typeface="宋体"/>
                <a:ea typeface="宋体"/>
              </a:rPr>
              <a:t>走近人物</a:t>
            </a:r>
          </a:p>
        </p:txBody>
      </p:sp>
      <p:sp>
        <p:nvSpPr>
          <p:cNvPr id="21507" name="文本框 21506"/>
          <p:cNvSpPr txBox="1">
            <a:spLocks noChangeArrowheads="1"/>
          </p:cNvSpPr>
          <p:nvPr/>
        </p:nvSpPr>
        <p:spPr bwMode="auto">
          <a:xfrm>
            <a:off x="2930525" y="1125538"/>
            <a:ext cx="1512888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9600">
                <a:ea typeface="方正姚体" pitchFamily="2" charset="-122"/>
              </a:rPr>
              <a:t>｛</a:t>
            </a:r>
          </a:p>
        </p:txBody>
      </p:sp>
      <p:sp>
        <p:nvSpPr>
          <p:cNvPr id="21508" name="文本框 21507"/>
          <p:cNvSpPr txBox="1">
            <a:spLocks noChangeArrowheads="1"/>
          </p:cNvSpPr>
          <p:nvPr/>
        </p:nvSpPr>
        <p:spPr bwMode="auto">
          <a:xfrm>
            <a:off x="3865566" y="1054100"/>
            <a:ext cx="158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3405FB"/>
                </a:solidFill>
              </a:rPr>
              <a:t>外貌</a:t>
            </a:r>
            <a:r>
              <a:rPr lang="en-US" altLang="zh-CN" b="1">
                <a:solidFill>
                  <a:srgbClr val="3405FB"/>
                </a:solidFill>
              </a:rPr>
              <a:t>——</a:t>
            </a:r>
          </a:p>
        </p:txBody>
      </p:sp>
      <p:sp>
        <p:nvSpPr>
          <p:cNvPr id="21509" name="文本框 21508"/>
          <p:cNvSpPr txBox="1">
            <a:spLocks noChangeArrowheads="1"/>
          </p:cNvSpPr>
          <p:nvPr/>
        </p:nvSpPr>
        <p:spPr bwMode="auto">
          <a:xfrm>
            <a:off x="3865566" y="1414463"/>
            <a:ext cx="1520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3405FB"/>
                </a:solidFill>
              </a:rPr>
              <a:t>语言</a:t>
            </a:r>
            <a:r>
              <a:rPr lang="en-US" altLang="zh-CN" b="1" dirty="0">
                <a:solidFill>
                  <a:srgbClr val="3405FB"/>
                </a:solidFill>
              </a:rPr>
              <a:t>——</a:t>
            </a:r>
          </a:p>
        </p:txBody>
      </p:sp>
      <p:sp>
        <p:nvSpPr>
          <p:cNvPr id="21510" name="文本框 21509"/>
          <p:cNvSpPr txBox="1">
            <a:spLocks noChangeArrowheads="1"/>
          </p:cNvSpPr>
          <p:nvPr/>
        </p:nvSpPr>
        <p:spPr bwMode="auto">
          <a:xfrm>
            <a:off x="3865566" y="1774825"/>
            <a:ext cx="158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>
                <a:solidFill>
                  <a:srgbClr val="3405FB"/>
                </a:solidFill>
              </a:rPr>
              <a:t>动作</a:t>
            </a:r>
            <a:r>
              <a:rPr lang="en-US" altLang="zh-CN" b="1" dirty="0">
                <a:solidFill>
                  <a:srgbClr val="3405FB"/>
                </a:solidFill>
              </a:rPr>
              <a:t>——</a:t>
            </a:r>
          </a:p>
        </p:txBody>
      </p:sp>
      <p:sp>
        <p:nvSpPr>
          <p:cNvPr id="21511" name="文本框 21510"/>
          <p:cNvSpPr txBox="1">
            <a:spLocks noChangeArrowheads="1"/>
          </p:cNvSpPr>
          <p:nvPr/>
        </p:nvSpPr>
        <p:spPr bwMode="auto">
          <a:xfrm>
            <a:off x="3865563" y="2135188"/>
            <a:ext cx="151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3405FB"/>
                </a:solidFill>
              </a:rPr>
              <a:t>神态</a:t>
            </a:r>
            <a:r>
              <a:rPr lang="en-US" altLang="zh-CN" b="1">
                <a:solidFill>
                  <a:srgbClr val="3405FB"/>
                </a:solidFill>
              </a:rPr>
              <a:t>——</a:t>
            </a:r>
          </a:p>
        </p:txBody>
      </p:sp>
      <p:sp>
        <p:nvSpPr>
          <p:cNvPr id="21512" name="文本框 21511"/>
          <p:cNvSpPr txBox="1">
            <a:spLocks noChangeArrowheads="1"/>
          </p:cNvSpPr>
          <p:nvPr/>
        </p:nvSpPr>
        <p:spPr bwMode="auto">
          <a:xfrm>
            <a:off x="2930525" y="2854325"/>
            <a:ext cx="1512888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9600">
                <a:ea typeface="方正姚体" pitchFamily="2" charset="-122"/>
              </a:rPr>
              <a:t>｛</a:t>
            </a:r>
          </a:p>
        </p:txBody>
      </p:sp>
      <p:sp>
        <p:nvSpPr>
          <p:cNvPr id="21513" name="文本框 21512"/>
          <p:cNvSpPr txBox="1"/>
          <p:nvPr/>
        </p:nvSpPr>
        <p:spPr>
          <a:xfrm>
            <a:off x="3794128" y="2711450"/>
            <a:ext cx="1439863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noProof="1">
                <a:solidFill>
                  <a:srgbClr val="3405FB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ea"/>
              </a:rPr>
              <a:t>贪玩厌学</a:t>
            </a:r>
            <a:endParaRPr lang="zh-CN" altLang="en-US" b="1" noProof="1">
              <a:solidFill>
                <a:srgbClr val="3405FB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1514" name="文本框 21513"/>
          <p:cNvSpPr txBox="1">
            <a:spLocks noChangeArrowheads="1"/>
          </p:cNvSpPr>
          <p:nvPr/>
        </p:nvSpPr>
        <p:spPr bwMode="auto">
          <a:xfrm>
            <a:off x="3794125" y="3935413"/>
            <a:ext cx="15128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3405FB"/>
                </a:solidFill>
              </a:rPr>
              <a:t>天真幼稚</a:t>
            </a:r>
          </a:p>
        </p:txBody>
      </p:sp>
      <p:sp>
        <p:nvSpPr>
          <p:cNvPr id="21515" name="文本框 21514"/>
          <p:cNvSpPr txBox="1">
            <a:spLocks noChangeArrowheads="1"/>
          </p:cNvSpPr>
          <p:nvPr/>
        </p:nvSpPr>
        <p:spPr bwMode="auto">
          <a:xfrm>
            <a:off x="2930525" y="4654550"/>
            <a:ext cx="935038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9600" b="1">
                <a:ea typeface="方正舒体" pitchFamily="2" charset="-122"/>
              </a:rPr>
              <a:t>｛</a:t>
            </a:r>
          </a:p>
        </p:txBody>
      </p:sp>
      <p:sp>
        <p:nvSpPr>
          <p:cNvPr id="21516" name="文本框 21515"/>
          <p:cNvSpPr txBox="1">
            <a:spLocks noChangeArrowheads="1"/>
          </p:cNvSpPr>
          <p:nvPr/>
        </p:nvSpPr>
        <p:spPr bwMode="auto">
          <a:xfrm>
            <a:off x="6313491" y="4797425"/>
            <a:ext cx="1728787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/>
              <a:t>都很忧愁感情激动声音发抖</a:t>
            </a:r>
          </a:p>
        </p:txBody>
      </p:sp>
      <p:sp>
        <p:nvSpPr>
          <p:cNvPr id="21517" name="燕尾形箭头 21516"/>
          <p:cNvSpPr>
            <a:spLocks noChangeArrowheads="1"/>
          </p:cNvSpPr>
          <p:nvPr/>
        </p:nvSpPr>
        <p:spPr bwMode="auto">
          <a:xfrm>
            <a:off x="2928938" y="1630363"/>
            <a:ext cx="576262" cy="576262"/>
          </a:xfrm>
          <a:prstGeom prst="notchedRightArrow">
            <a:avLst>
              <a:gd name="adj1" fmla="val 50000"/>
              <a:gd name="adj2" fmla="val 24986"/>
            </a:avLst>
          </a:prstGeom>
          <a:solidFill>
            <a:schemeClr val="fol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8" name="燕尾形箭头 21517"/>
          <p:cNvSpPr>
            <a:spLocks noChangeArrowheads="1"/>
          </p:cNvSpPr>
          <p:nvPr/>
        </p:nvSpPr>
        <p:spPr bwMode="auto">
          <a:xfrm>
            <a:off x="2857503" y="3357563"/>
            <a:ext cx="576263" cy="576262"/>
          </a:xfrm>
          <a:prstGeom prst="notchedRight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9" name="燕尾形箭头 21518"/>
          <p:cNvSpPr>
            <a:spLocks noChangeArrowheads="1"/>
          </p:cNvSpPr>
          <p:nvPr/>
        </p:nvSpPr>
        <p:spPr bwMode="auto">
          <a:xfrm>
            <a:off x="2928938" y="5157788"/>
            <a:ext cx="576262" cy="576262"/>
          </a:xfrm>
          <a:prstGeom prst="notchedRightArrow">
            <a:avLst>
              <a:gd name="adj1" fmla="val 50000"/>
              <a:gd name="adj2" fmla="val 24986"/>
            </a:avLst>
          </a:prstGeom>
          <a:solidFill>
            <a:schemeClr val="folHlink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0" name="任意多边形 21519"/>
          <p:cNvSpPr>
            <a:spLocks noChangeArrowheads="1"/>
          </p:cNvSpPr>
          <p:nvPr/>
        </p:nvSpPr>
        <p:spPr bwMode="auto">
          <a:xfrm>
            <a:off x="5449888" y="4078288"/>
            <a:ext cx="1008062" cy="360362"/>
          </a:xfrm>
          <a:custGeom>
            <a:avLst/>
            <a:gdLst>
              <a:gd name="T0" fmla="*/ 15987 w 21600"/>
              <a:gd name="T1" fmla="*/ 0 h 21600"/>
              <a:gd name="T2" fmla="*/ 15987 w 21600"/>
              <a:gd name="T3" fmla="*/ 5341 h 21600"/>
              <a:gd name="T4" fmla="*/ 3375 w 21600"/>
              <a:gd name="T5" fmla="*/ 5341 h 21600"/>
              <a:gd name="T6" fmla="*/ 3375 w 21600"/>
              <a:gd name="T7" fmla="*/ 16259 h 21600"/>
              <a:gd name="T8" fmla="*/ 15987 w 21600"/>
              <a:gd name="T9" fmla="*/ 16259 h 21600"/>
              <a:gd name="T10" fmla="*/ 15987 w 21600"/>
              <a:gd name="T11" fmla="*/ 21600 h 21600"/>
              <a:gd name="T12" fmla="*/ 21600 w 21600"/>
              <a:gd name="T13" fmla="*/ 10800 h 21600"/>
              <a:gd name="T14" fmla="*/ 1350 w 21600"/>
              <a:gd name="T15" fmla="*/ 5341 h 21600"/>
              <a:gd name="T16" fmla="*/ 1350 w 21600"/>
              <a:gd name="T17" fmla="*/ 16259 h 21600"/>
              <a:gd name="T18" fmla="*/ 2700 w 21600"/>
              <a:gd name="T19" fmla="*/ 16259 h 21600"/>
              <a:gd name="T20" fmla="*/ 2700 w 21600"/>
              <a:gd name="T21" fmla="*/ 5341 h 21600"/>
              <a:gd name="T22" fmla="*/ 0 w 21600"/>
              <a:gd name="T23" fmla="*/ 5341 h 21600"/>
              <a:gd name="T24" fmla="*/ 0 w 21600"/>
              <a:gd name="T25" fmla="*/ 16259 h 21600"/>
              <a:gd name="T26" fmla="*/ 675 w 21600"/>
              <a:gd name="T27" fmla="*/ 16259 h 21600"/>
              <a:gd name="T28" fmla="*/ 675 w 21600"/>
              <a:gd name="T29" fmla="*/ 5341 h 216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1600"/>
              <a:gd name="T46" fmla="*/ 0 h 21600"/>
              <a:gd name="T47" fmla="*/ 21600 w 21600"/>
              <a:gd name="T48" fmla="*/ 21600 h 2160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1600" h="21600">
                <a:moveTo>
                  <a:pt x="15987" y="0"/>
                </a:moveTo>
                <a:lnTo>
                  <a:pt x="15987" y="5341"/>
                </a:lnTo>
                <a:lnTo>
                  <a:pt x="3375" y="5341"/>
                </a:lnTo>
                <a:lnTo>
                  <a:pt x="3375" y="16259"/>
                </a:lnTo>
                <a:lnTo>
                  <a:pt x="15987" y="16259"/>
                </a:lnTo>
                <a:lnTo>
                  <a:pt x="15987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341"/>
                </a:moveTo>
                <a:lnTo>
                  <a:pt x="1350" y="16259"/>
                </a:lnTo>
                <a:lnTo>
                  <a:pt x="2700" y="16259"/>
                </a:lnTo>
                <a:lnTo>
                  <a:pt x="2700" y="5341"/>
                </a:lnTo>
                <a:close/>
              </a:path>
              <a:path w="21600" h="21600">
                <a:moveTo>
                  <a:pt x="0" y="5341"/>
                </a:moveTo>
                <a:lnTo>
                  <a:pt x="0" y="16259"/>
                </a:lnTo>
                <a:lnTo>
                  <a:pt x="675" y="16259"/>
                </a:lnTo>
                <a:lnTo>
                  <a:pt x="675" y="5341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1" name="任意多边形 21520"/>
          <p:cNvSpPr>
            <a:spLocks noChangeArrowheads="1"/>
          </p:cNvSpPr>
          <p:nvPr/>
        </p:nvSpPr>
        <p:spPr bwMode="auto">
          <a:xfrm>
            <a:off x="5522913" y="2854328"/>
            <a:ext cx="1008062" cy="360363"/>
          </a:xfrm>
          <a:custGeom>
            <a:avLst/>
            <a:gdLst>
              <a:gd name="T0" fmla="*/ 15987 w 21600"/>
              <a:gd name="T1" fmla="*/ 0 h 21600"/>
              <a:gd name="T2" fmla="*/ 15987 w 21600"/>
              <a:gd name="T3" fmla="*/ 5341 h 21600"/>
              <a:gd name="T4" fmla="*/ 3375 w 21600"/>
              <a:gd name="T5" fmla="*/ 5341 h 21600"/>
              <a:gd name="T6" fmla="*/ 3375 w 21600"/>
              <a:gd name="T7" fmla="*/ 16259 h 21600"/>
              <a:gd name="T8" fmla="*/ 15987 w 21600"/>
              <a:gd name="T9" fmla="*/ 16259 h 21600"/>
              <a:gd name="T10" fmla="*/ 15987 w 21600"/>
              <a:gd name="T11" fmla="*/ 21600 h 21600"/>
              <a:gd name="T12" fmla="*/ 21600 w 21600"/>
              <a:gd name="T13" fmla="*/ 10800 h 21600"/>
              <a:gd name="T14" fmla="*/ 1350 w 21600"/>
              <a:gd name="T15" fmla="*/ 5341 h 21600"/>
              <a:gd name="T16" fmla="*/ 1350 w 21600"/>
              <a:gd name="T17" fmla="*/ 16259 h 21600"/>
              <a:gd name="T18" fmla="*/ 2700 w 21600"/>
              <a:gd name="T19" fmla="*/ 16259 h 21600"/>
              <a:gd name="T20" fmla="*/ 2700 w 21600"/>
              <a:gd name="T21" fmla="*/ 5341 h 21600"/>
              <a:gd name="T22" fmla="*/ 0 w 21600"/>
              <a:gd name="T23" fmla="*/ 5341 h 21600"/>
              <a:gd name="T24" fmla="*/ 0 w 21600"/>
              <a:gd name="T25" fmla="*/ 16259 h 21600"/>
              <a:gd name="T26" fmla="*/ 675 w 21600"/>
              <a:gd name="T27" fmla="*/ 16259 h 21600"/>
              <a:gd name="T28" fmla="*/ 675 w 21600"/>
              <a:gd name="T29" fmla="*/ 5341 h 216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1600"/>
              <a:gd name="T46" fmla="*/ 0 h 21600"/>
              <a:gd name="T47" fmla="*/ 21600 w 21600"/>
              <a:gd name="T48" fmla="*/ 21600 h 2160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1600" h="21600">
                <a:moveTo>
                  <a:pt x="15987" y="0"/>
                </a:moveTo>
                <a:lnTo>
                  <a:pt x="15987" y="5341"/>
                </a:lnTo>
                <a:lnTo>
                  <a:pt x="3375" y="5341"/>
                </a:lnTo>
                <a:lnTo>
                  <a:pt x="3375" y="16259"/>
                </a:lnTo>
                <a:lnTo>
                  <a:pt x="15987" y="16259"/>
                </a:lnTo>
                <a:lnTo>
                  <a:pt x="15987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341"/>
                </a:moveTo>
                <a:lnTo>
                  <a:pt x="1350" y="16259"/>
                </a:lnTo>
                <a:lnTo>
                  <a:pt x="2700" y="16259"/>
                </a:lnTo>
                <a:lnTo>
                  <a:pt x="2700" y="5341"/>
                </a:lnTo>
                <a:close/>
              </a:path>
              <a:path w="21600" h="21600">
                <a:moveTo>
                  <a:pt x="0" y="5341"/>
                </a:moveTo>
                <a:lnTo>
                  <a:pt x="0" y="16259"/>
                </a:lnTo>
                <a:lnTo>
                  <a:pt x="675" y="16259"/>
                </a:lnTo>
                <a:lnTo>
                  <a:pt x="675" y="5341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22" name="文本框 21521"/>
          <p:cNvSpPr txBox="1">
            <a:spLocks noChangeArrowheads="1"/>
          </p:cNvSpPr>
          <p:nvPr/>
        </p:nvSpPr>
        <p:spPr bwMode="auto">
          <a:xfrm>
            <a:off x="5160963" y="1055688"/>
            <a:ext cx="3733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礼服、领结、小黑丝帽</a:t>
            </a:r>
          </a:p>
        </p:txBody>
      </p:sp>
      <p:sp>
        <p:nvSpPr>
          <p:cNvPr id="21523" name="文本框 21522"/>
          <p:cNvSpPr txBox="1">
            <a:spLocks noChangeArrowheads="1"/>
          </p:cNvSpPr>
          <p:nvPr/>
        </p:nvSpPr>
        <p:spPr bwMode="auto">
          <a:xfrm>
            <a:off x="5160963" y="1414463"/>
            <a:ext cx="36433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耐心、细致、哽咽</a:t>
            </a:r>
          </a:p>
        </p:txBody>
      </p:sp>
      <p:sp>
        <p:nvSpPr>
          <p:cNvPr id="21524" name="文本框 21523"/>
          <p:cNvSpPr txBox="1">
            <a:spLocks noChangeArrowheads="1"/>
          </p:cNvSpPr>
          <p:nvPr/>
        </p:nvSpPr>
        <p:spPr bwMode="auto">
          <a:xfrm>
            <a:off x="5160963" y="1774825"/>
            <a:ext cx="3467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 dirty="0"/>
              <a:t>踱来踱去、瞪着眼、呆</a:t>
            </a:r>
          </a:p>
        </p:txBody>
      </p:sp>
      <p:sp>
        <p:nvSpPr>
          <p:cNvPr id="21525" name="文本框 21524"/>
          <p:cNvSpPr txBox="1">
            <a:spLocks noChangeArrowheads="1"/>
          </p:cNvSpPr>
          <p:nvPr/>
        </p:nvSpPr>
        <p:spPr bwMode="auto">
          <a:xfrm>
            <a:off x="5160963" y="2135188"/>
            <a:ext cx="3910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温和、严肃、脸色惨白</a:t>
            </a:r>
          </a:p>
        </p:txBody>
      </p:sp>
      <p:sp>
        <p:nvSpPr>
          <p:cNvPr id="21526" name="文本框 21525"/>
          <p:cNvSpPr txBox="1">
            <a:spLocks noChangeArrowheads="1"/>
          </p:cNvSpPr>
          <p:nvPr/>
        </p:nvSpPr>
        <p:spPr bwMode="auto">
          <a:xfrm>
            <a:off x="6457953" y="2566991"/>
            <a:ext cx="19907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懊悔、难受、细心、热爱</a:t>
            </a:r>
          </a:p>
        </p:txBody>
      </p:sp>
      <p:sp>
        <p:nvSpPr>
          <p:cNvPr id="21527" name="文本框 21526"/>
          <p:cNvSpPr txBox="1">
            <a:spLocks noChangeArrowheads="1"/>
          </p:cNvSpPr>
          <p:nvPr/>
        </p:nvSpPr>
        <p:spPr bwMode="auto">
          <a:xfrm>
            <a:off x="6457953" y="3862391"/>
            <a:ext cx="20748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成熟、民族责任感、爱国情</a:t>
            </a:r>
          </a:p>
        </p:txBody>
      </p:sp>
      <p:sp>
        <p:nvSpPr>
          <p:cNvPr id="21528" name="文本框 21527"/>
          <p:cNvSpPr txBox="1">
            <a:spLocks noChangeArrowheads="1"/>
          </p:cNvSpPr>
          <p:nvPr/>
        </p:nvSpPr>
        <p:spPr bwMode="auto">
          <a:xfrm>
            <a:off x="3795716" y="4799016"/>
            <a:ext cx="165417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>
                <a:solidFill>
                  <a:srgbClr val="3405FB"/>
                </a:solidFill>
              </a:rPr>
              <a:t>郝叟老头、镇长、邮递员</a:t>
            </a:r>
            <a:r>
              <a:rPr lang="en-US" altLang="zh-CN" b="1">
                <a:solidFill>
                  <a:srgbClr val="3405FB"/>
                </a:solidFill>
              </a:rPr>
              <a:t>……</a:t>
            </a:r>
          </a:p>
        </p:txBody>
      </p:sp>
      <p:sp>
        <p:nvSpPr>
          <p:cNvPr id="21529" name="右大括号 21528"/>
          <p:cNvSpPr>
            <a:spLocks/>
          </p:cNvSpPr>
          <p:nvPr/>
        </p:nvSpPr>
        <p:spPr bwMode="auto">
          <a:xfrm>
            <a:off x="5449888" y="4727578"/>
            <a:ext cx="215900" cy="1152525"/>
          </a:xfrm>
          <a:prstGeom prst="rightBrace">
            <a:avLst>
              <a:gd name="adj1" fmla="val 44411"/>
              <a:gd name="adj2" fmla="val 46690"/>
            </a:avLst>
          </a:prstGeom>
          <a:noFill/>
          <a:ln w="539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0" name="右大括号 21529"/>
          <p:cNvSpPr>
            <a:spLocks/>
          </p:cNvSpPr>
          <p:nvPr/>
        </p:nvSpPr>
        <p:spPr bwMode="auto">
          <a:xfrm>
            <a:off x="8401053" y="1412878"/>
            <a:ext cx="288925" cy="4752975"/>
          </a:xfrm>
          <a:prstGeom prst="rightBrace">
            <a:avLst>
              <a:gd name="adj1" fmla="val 136859"/>
              <a:gd name="adj2" fmla="val 50000"/>
            </a:avLst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31" name="文本框 21530"/>
          <p:cNvSpPr txBox="1">
            <a:spLocks noChangeArrowheads="1"/>
          </p:cNvSpPr>
          <p:nvPr/>
        </p:nvSpPr>
        <p:spPr bwMode="auto">
          <a:xfrm>
            <a:off x="8783978" y="1871663"/>
            <a:ext cx="1015663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dirty="0">
                <a:solidFill>
                  <a:srgbClr val="FF0000"/>
                </a:solidFill>
              </a:rPr>
              <a:t>爱国情</a:t>
            </a:r>
          </a:p>
        </p:txBody>
      </p:sp>
      <p:sp>
        <p:nvSpPr>
          <p:cNvPr id="21532" name="文本框 21531"/>
          <p:cNvSpPr txBox="1">
            <a:spLocks noChangeArrowheads="1"/>
          </p:cNvSpPr>
          <p:nvPr/>
        </p:nvSpPr>
        <p:spPr bwMode="auto">
          <a:xfrm>
            <a:off x="9544390" y="2636841"/>
            <a:ext cx="1015663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>
                <a:solidFill>
                  <a:srgbClr val="FF0000"/>
                </a:solidFill>
              </a:rPr>
              <a:t>亡国恨</a:t>
            </a:r>
          </a:p>
        </p:txBody>
      </p:sp>
      <p:sp>
        <p:nvSpPr>
          <p:cNvPr id="21533" name="文本框 21532"/>
          <p:cNvSpPr txBox="1">
            <a:spLocks noChangeArrowheads="1"/>
          </p:cNvSpPr>
          <p:nvPr/>
        </p:nvSpPr>
        <p:spPr bwMode="auto">
          <a:xfrm>
            <a:off x="1551067" y="1844675"/>
            <a:ext cx="1107996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6000" b="1">
                <a:solidFill>
                  <a:srgbClr val="000000"/>
                </a:solidFill>
              </a:rPr>
              <a:t>法国人民</a:t>
            </a:r>
          </a:p>
        </p:txBody>
      </p:sp>
      <p:sp>
        <p:nvSpPr>
          <p:cNvPr id="21536" name="文本框 21535"/>
          <p:cNvSpPr txBox="1"/>
          <p:nvPr/>
        </p:nvSpPr>
        <p:spPr>
          <a:xfrm>
            <a:off x="3794125" y="3286125"/>
            <a:ext cx="144145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zh-CN" altLang="en-US" b="1" noProof="1">
                <a:solidFill>
                  <a:srgbClr val="3333FF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ea"/>
              </a:rPr>
              <a:t>害怕老师</a:t>
            </a:r>
            <a:endParaRPr lang="zh-CN" altLang="en-US" b="1" noProof="1">
              <a:solidFill>
                <a:srgbClr val="3333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1537" name="任意多边形 21536"/>
          <p:cNvSpPr>
            <a:spLocks noChangeArrowheads="1"/>
          </p:cNvSpPr>
          <p:nvPr/>
        </p:nvSpPr>
        <p:spPr bwMode="auto">
          <a:xfrm>
            <a:off x="5449888" y="3430588"/>
            <a:ext cx="1008062" cy="360362"/>
          </a:xfrm>
          <a:custGeom>
            <a:avLst/>
            <a:gdLst>
              <a:gd name="T0" fmla="*/ 15987 w 21600"/>
              <a:gd name="T1" fmla="*/ 0 h 21600"/>
              <a:gd name="T2" fmla="*/ 15987 w 21600"/>
              <a:gd name="T3" fmla="*/ 5341 h 21600"/>
              <a:gd name="T4" fmla="*/ 3375 w 21600"/>
              <a:gd name="T5" fmla="*/ 5341 h 21600"/>
              <a:gd name="T6" fmla="*/ 3375 w 21600"/>
              <a:gd name="T7" fmla="*/ 16259 h 21600"/>
              <a:gd name="T8" fmla="*/ 15987 w 21600"/>
              <a:gd name="T9" fmla="*/ 16259 h 21600"/>
              <a:gd name="T10" fmla="*/ 15987 w 21600"/>
              <a:gd name="T11" fmla="*/ 21600 h 21600"/>
              <a:gd name="T12" fmla="*/ 21600 w 21600"/>
              <a:gd name="T13" fmla="*/ 10800 h 21600"/>
              <a:gd name="T14" fmla="*/ 1350 w 21600"/>
              <a:gd name="T15" fmla="*/ 5341 h 21600"/>
              <a:gd name="T16" fmla="*/ 1350 w 21600"/>
              <a:gd name="T17" fmla="*/ 16259 h 21600"/>
              <a:gd name="T18" fmla="*/ 2700 w 21600"/>
              <a:gd name="T19" fmla="*/ 16259 h 21600"/>
              <a:gd name="T20" fmla="*/ 2700 w 21600"/>
              <a:gd name="T21" fmla="*/ 5341 h 21600"/>
              <a:gd name="T22" fmla="*/ 0 w 21600"/>
              <a:gd name="T23" fmla="*/ 5341 h 21600"/>
              <a:gd name="T24" fmla="*/ 0 w 21600"/>
              <a:gd name="T25" fmla="*/ 16259 h 21600"/>
              <a:gd name="T26" fmla="*/ 675 w 21600"/>
              <a:gd name="T27" fmla="*/ 16259 h 21600"/>
              <a:gd name="T28" fmla="*/ 675 w 21600"/>
              <a:gd name="T29" fmla="*/ 5341 h 216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1600"/>
              <a:gd name="T46" fmla="*/ 0 h 21600"/>
              <a:gd name="T47" fmla="*/ 21600 w 21600"/>
              <a:gd name="T48" fmla="*/ 21600 h 21600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1600" h="21600">
                <a:moveTo>
                  <a:pt x="15987" y="0"/>
                </a:moveTo>
                <a:lnTo>
                  <a:pt x="15987" y="5341"/>
                </a:lnTo>
                <a:lnTo>
                  <a:pt x="3375" y="5341"/>
                </a:lnTo>
                <a:lnTo>
                  <a:pt x="3375" y="16259"/>
                </a:lnTo>
                <a:lnTo>
                  <a:pt x="15987" y="16259"/>
                </a:lnTo>
                <a:lnTo>
                  <a:pt x="15987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341"/>
                </a:moveTo>
                <a:lnTo>
                  <a:pt x="1350" y="16259"/>
                </a:lnTo>
                <a:lnTo>
                  <a:pt x="2700" y="16259"/>
                </a:lnTo>
                <a:lnTo>
                  <a:pt x="2700" y="5341"/>
                </a:lnTo>
                <a:close/>
              </a:path>
              <a:path w="21600" h="21600">
                <a:moveTo>
                  <a:pt x="0" y="5341"/>
                </a:moveTo>
                <a:lnTo>
                  <a:pt x="0" y="16259"/>
                </a:lnTo>
                <a:lnTo>
                  <a:pt x="675" y="16259"/>
                </a:lnTo>
                <a:lnTo>
                  <a:pt x="675" y="5341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FFCC0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38" name="文本框 21537"/>
          <p:cNvSpPr txBox="1">
            <a:spLocks noChangeArrowheads="1"/>
          </p:cNvSpPr>
          <p:nvPr/>
        </p:nvSpPr>
        <p:spPr bwMode="auto">
          <a:xfrm>
            <a:off x="6457953" y="3214691"/>
            <a:ext cx="20748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b="1"/>
              <a:t>理解、同情、敬爱、钦佩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" presetID="27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1500" autoRev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7" dur="1500" autoRev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" dur="1500" autoRev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500" autoRev="1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" presetID="7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36" dur="1000" autoRev="1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7" dur="1000" autoRev="1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8" dur="1000" autoRev="1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0" autoRev="1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500"/>
                                        <p:tgtEl>
                                          <p:spTgt spid="21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4" dur="500"/>
                                        <p:tgtEl>
                                          <p:spTgt spid="21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500"/>
                                        <p:tgtEl>
                                          <p:spTgt spid="21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82" dur="1000" autoRev="1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3" dur="1000" autoRev="1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1000" autoRev="1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1000" autoRev="1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1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5" dur="20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4" dur="2000"/>
                                        <p:tgtEl>
                                          <p:spTgt spid="21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 nodeType="clickPar">
                      <p:stCondLst>
                        <p:cond delay="indefinite"/>
                      </p:stCondLst>
                      <p:childTnLst>
                        <p:par>
                          <p:cTn id="1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3" dur="2000"/>
                                        <p:tgtEl>
                                          <p:spTgt spid="21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40" dur="1000" autoRev="1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1" dur="1000" autoRev="1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2" dur="1000" autoRev="1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3" dur="1000" autoRev="1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0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1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 nodeType="clickPar">
                      <p:stCondLst>
                        <p:cond delay="indefinite"/>
                      </p:stCondLst>
                      <p:childTnLst>
                        <p:par>
                          <p:cTn id="1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21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45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21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2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45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215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20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20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2" grpId="1" animBg="1"/>
      <p:bldP spid="21507" grpId="0"/>
      <p:bldP spid="21508" grpId="0"/>
      <p:bldP spid="21509" grpId="0"/>
      <p:bldP spid="21510" grpId="0"/>
      <p:bldP spid="21511" grpId="0"/>
      <p:bldP spid="21512" grpId="0"/>
      <p:bldP spid="21513" grpId="0"/>
      <p:bldP spid="21514" grpId="0"/>
      <p:bldP spid="21515" grpId="0"/>
      <p:bldP spid="21516" grpId="0"/>
      <p:bldP spid="21520" grpId="0" animBg="1"/>
      <p:bldP spid="21521" grpId="0" animBg="1"/>
      <p:bldP spid="21522" grpId="0"/>
      <p:bldP spid="21523" grpId="0"/>
      <p:bldP spid="21524" grpId="0"/>
      <p:bldP spid="21525" grpId="0"/>
      <p:bldP spid="21526" grpId="0"/>
      <p:bldP spid="21527" grpId="0"/>
      <p:bldP spid="21528" grpId="0"/>
      <p:bldP spid="21531" grpId="0"/>
      <p:bldP spid="21532" grpId="0"/>
      <p:bldP spid="21533" grpId="0"/>
      <p:bldP spid="21536" grpId="0"/>
      <p:bldP spid="21537" grpId="0" animBg="1"/>
      <p:bldP spid="215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22529"/>
          <p:cNvSpPr>
            <a:spLocks noChangeArrowheads="1" noChangeShapeType="1" noTextEdit="1"/>
          </p:cNvSpPr>
          <p:nvPr/>
        </p:nvSpPr>
        <p:spPr bwMode="auto">
          <a:xfrm rot="300000">
            <a:off x="2063750" y="476253"/>
            <a:ext cx="4814888" cy="1406525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  <a:scene3d>
              <a:camera prst="legacyPerspectiveBottomRight">
                <a:rot lat="0" lon="21239998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zh-CN" altLang="en-US" sz="6600" b="1" i="1" kern="10" spc="330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3405FB"/>
                    </a:gs>
                    <a:gs pos="100000">
                      <a:srgbClr val="FF0000"/>
                    </a:gs>
                  </a:gsLst>
                  <a:lin ang="5100000" scaled="1"/>
                </a:gradFill>
                <a:latin typeface="宋体"/>
                <a:ea typeface="宋体"/>
              </a:rPr>
              <a:t>品析语言</a:t>
            </a:r>
          </a:p>
        </p:txBody>
      </p:sp>
      <p:sp>
        <p:nvSpPr>
          <p:cNvPr id="22531" name="文本框 22530"/>
          <p:cNvSpPr txBox="1">
            <a:spLocks noChangeArrowheads="1"/>
          </p:cNvSpPr>
          <p:nvPr/>
        </p:nvSpPr>
        <p:spPr bwMode="auto">
          <a:xfrm>
            <a:off x="6959603" y="2276478"/>
            <a:ext cx="3457575" cy="173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dirty="0">
                <a:solidFill>
                  <a:srgbClr val="FF0000"/>
                </a:solidFill>
              </a:rPr>
              <a:t>找出文中表现爱国主义精神的具体语句品一品</a:t>
            </a:r>
          </a:p>
        </p:txBody>
      </p:sp>
      <p:sp>
        <p:nvSpPr>
          <p:cNvPr id="21508" name="圆角矩形标注 22531"/>
          <p:cNvSpPr>
            <a:spLocks noChangeArrowheads="1"/>
          </p:cNvSpPr>
          <p:nvPr/>
        </p:nvSpPr>
        <p:spPr bwMode="auto">
          <a:xfrm rot="10800000">
            <a:off x="2060578" y="3003550"/>
            <a:ext cx="4206875" cy="2852738"/>
          </a:xfrm>
          <a:prstGeom prst="wedgeRoundRectCallout">
            <a:avLst>
              <a:gd name="adj1" fmla="val -77833"/>
              <a:gd name="adj2" fmla="val 3971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/>
          <a:p>
            <a:r>
              <a:rPr lang="zh-CN" altLang="en-US" sz="2800" b="1" dirty="0">
                <a:solidFill>
                  <a:srgbClr val="3405FB"/>
                </a:solidFill>
                <a:ea typeface="楷体_GB2312" pitchFamily="1" charset="-122"/>
              </a:rPr>
              <a:t>法国语言是世界上最美的语言</a:t>
            </a:r>
            <a:r>
              <a:rPr lang="en-US" altLang="zh-CN" sz="2800" b="1" dirty="0">
                <a:solidFill>
                  <a:srgbClr val="3405FB"/>
                </a:solidFill>
                <a:ea typeface="楷体_GB2312" pitchFamily="1" charset="-122"/>
              </a:rPr>
              <a:t>……</a:t>
            </a:r>
            <a:r>
              <a:rPr lang="zh-CN" altLang="en-US" sz="2800" b="1" dirty="0">
                <a:solidFill>
                  <a:srgbClr val="3405FB"/>
                </a:solidFill>
                <a:ea typeface="楷体_GB2312" pitchFamily="1" charset="-122"/>
              </a:rPr>
              <a:t>亡了国当了奴隶的人民，只要牢牢记住他们的语言，就好像拿着一把打开监狱大门的钥匙。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5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FF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5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500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nimBg="1"/>
      <p:bldP spid="22531" grpId="0"/>
      <p:bldP spid="2150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文本框 23555"/>
          <p:cNvSpPr txBox="1">
            <a:spLocks noChangeArrowheads="1"/>
          </p:cNvSpPr>
          <p:nvPr/>
        </p:nvSpPr>
        <p:spPr bwMode="auto">
          <a:xfrm>
            <a:off x="2209800" y="2420941"/>
            <a:ext cx="2806700" cy="7016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ea typeface="楷体_GB2312" pitchFamily="1" charset="-122"/>
              </a:rPr>
              <a:t>小弗郎士自责、懊悔的</a:t>
            </a:r>
            <a:r>
              <a:rPr lang="zh-CN" altLang="en-US" sz="2000" b="1" dirty="0">
                <a:solidFill>
                  <a:srgbClr val="3405FB"/>
                </a:solidFill>
                <a:ea typeface="楷体_GB2312" pitchFamily="1" charset="-122"/>
              </a:rPr>
              <a:t>心理描写</a:t>
            </a:r>
          </a:p>
        </p:txBody>
      </p:sp>
      <p:sp>
        <p:nvSpPr>
          <p:cNvPr id="23557" name="文本框 23556"/>
          <p:cNvSpPr txBox="1">
            <a:spLocks noChangeArrowheads="1"/>
          </p:cNvSpPr>
          <p:nvPr/>
        </p:nvSpPr>
        <p:spPr bwMode="auto">
          <a:xfrm>
            <a:off x="2209800" y="3068641"/>
            <a:ext cx="2806700" cy="7016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ea typeface="楷体_GB2312" pitchFamily="1" charset="-122"/>
              </a:rPr>
              <a:t>韩麦尔先生自责、检讨和对阿尔萨斯人的批评</a:t>
            </a:r>
          </a:p>
        </p:txBody>
      </p:sp>
      <p:sp>
        <p:nvSpPr>
          <p:cNvPr id="23558" name="文本框 23557"/>
          <p:cNvSpPr txBox="1">
            <a:spLocks noChangeArrowheads="1"/>
          </p:cNvSpPr>
          <p:nvPr/>
        </p:nvSpPr>
        <p:spPr bwMode="auto">
          <a:xfrm>
            <a:off x="2208213" y="1341441"/>
            <a:ext cx="2806700" cy="3968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ea typeface="楷体_GB2312" pitchFamily="1" charset="-122"/>
              </a:rPr>
              <a:t>韩麦尔先生</a:t>
            </a:r>
            <a:r>
              <a:rPr lang="zh-CN" altLang="en-US" sz="2000" b="1" dirty="0">
                <a:solidFill>
                  <a:srgbClr val="FB0B05"/>
                </a:solidFill>
                <a:ea typeface="楷体_GB2312" pitchFamily="1" charset="-122"/>
              </a:rPr>
              <a:t>衣着</a:t>
            </a:r>
          </a:p>
        </p:txBody>
      </p:sp>
      <p:sp>
        <p:nvSpPr>
          <p:cNvPr id="23559" name="文本框 23558"/>
          <p:cNvSpPr txBox="1">
            <a:spLocks noChangeArrowheads="1"/>
          </p:cNvSpPr>
          <p:nvPr/>
        </p:nvSpPr>
        <p:spPr bwMode="auto">
          <a:xfrm>
            <a:off x="2209800" y="1773241"/>
            <a:ext cx="2806700" cy="7016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dirty="0">
                <a:ea typeface="楷体_GB2312" pitchFamily="1" charset="-122"/>
              </a:rPr>
              <a:t>镇上的人忽然出现在教室里学习祖国语言</a:t>
            </a:r>
          </a:p>
        </p:txBody>
      </p:sp>
      <p:sp>
        <p:nvSpPr>
          <p:cNvPr id="23564" name="文本框 23563"/>
          <p:cNvSpPr txBox="1">
            <a:spLocks noChangeArrowheads="1"/>
          </p:cNvSpPr>
          <p:nvPr/>
        </p:nvSpPr>
        <p:spPr bwMode="auto">
          <a:xfrm>
            <a:off x="2209800" y="3789366"/>
            <a:ext cx="2806700" cy="7016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ea typeface="楷体_GB2312" pitchFamily="1" charset="-122"/>
              </a:rPr>
              <a:t>赞美法语是世界最美的语言</a:t>
            </a:r>
          </a:p>
        </p:txBody>
      </p:sp>
      <p:sp>
        <p:nvSpPr>
          <p:cNvPr id="23565" name="文本框 23564"/>
          <p:cNvSpPr txBox="1">
            <a:spLocks noChangeArrowheads="1"/>
          </p:cNvSpPr>
          <p:nvPr/>
        </p:nvSpPr>
        <p:spPr bwMode="auto">
          <a:xfrm>
            <a:off x="2209800" y="4508503"/>
            <a:ext cx="2806700" cy="3968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ea typeface="楷体_GB2312" pitchFamily="1" charset="-122"/>
              </a:rPr>
              <a:t>亡了国的人民</a:t>
            </a:r>
            <a:r>
              <a:rPr lang="en-US" altLang="zh-CN" sz="2000" b="1">
                <a:ea typeface="楷体_GB2312" pitchFamily="1" charset="-122"/>
              </a:rPr>
              <a:t>……</a:t>
            </a:r>
            <a:r>
              <a:rPr lang="zh-CN" altLang="en-US" sz="2000" b="1">
                <a:solidFill>
                  <a:srgbClr val="3405FB"/>
                </a:solidFill>
                <a:ea typeface="楷体_GB2312" pitchFamily="1" charset="-122"/>
              </a:rPr>
              <a:t>钥匙</a:t>
            </a:r>
          </a:p>
        </p:txBody>
      </p:sp>
      <p:sp>
        <p:nvSpPr>
          <p:cNvPr id="23567" name="文本框 23566"/>
          <p:cNvSpPr txBox="1">
            <a:spLocks noChangeArrowheads="1"/>
          </p:cNvSpPr>
          <p:nvPr/>
        </p:nvSpPr>
        <p:spPr bwMode="auto">
          <a:xfrm>
            <a:off x="2209800" y="5013328"/>
            <a:ext cx="2806700" cy="3968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3405FB"/>
                </a:solidFill>
                <a:ea typeface="楷体_GB2312" pitchFamily="1" charset="-122"/>
              </a:rPr>
              <a:t>听</a:t>
            </a:r>
            <a:r>
              <a:rPr lang="en-US" altLang="zh-CN" sz="2000" b="1">
                <a:ea typeface="楷体_GB2312" pitchFamily="1" charset="-122"/>
              </a:rPr>
              <a:t>—</a:t>
            </a:r>
            <a:r>
              <a:rPr lang="zh-CN" altLang="en-US" sz="2000" b="1">
                <a:ea typeface="楷体_GB2312" pitchFamily="1" charset="-122"/>
              </a:rPr>
              <a:t>细心；</a:t>
            </a:r>
            <a:r>
              <a:rPr lang="zh-CN" altLang="en-US" sz="2000" b="1">
                <a:solidFill>
                  <a:srgbClr val="3405FB"/>
                </a:solidFill>
                <a:ea typeface="楷体_GB2312" pitchFamily="1" charset="-122"/>
              </a:rPr>
              <a:t>讲</a:t>
            </a:r>
            <a:r>
              <a:rPr lang="en-US" altLang="zh-CN" sz="2000" b="1">
                <a:ea typeface="楷体_GB2312" pitchFamily="1" charset="-122"/>
              </a:rPr>
              <a:t>—</a:t>
            </a:r>
            <a:r>
              <a:rPr lang="zh-CN" altLang="en-US" sz="2000" b="1">
                <a:ea typeface="楷体_GB2312" pitchFamily="1" charset="-122"/>
              </a:rPr>
              <a:t>耐心</a:t>
            </a:r>
          </a:p>
        </p:txBody>
      </p:sp>
      <p:sp>
        <p:nvSpPr>
          <p:cNvPr id="23569" name="文本框 23568"/>
          <p:cNvSpPr txBox="1">
            <a:spLocks noChangeArrowheads="1"/>
          </p:cNvSpPr>
          <p:nvPr/>
        </p:nvSpPr>
        <p:spPr bwMode="auto">
          <a:xfrm>
            <a:off x="2206628" y="5516563"/>
            <a:ext cx="2879725" cy="707886"/>
          </a:xfrm>
          <a:prstGeom prst="rect">
            <a:avLst/>
          </a:prstGeom>
          <a:solidFill>
            <a:srgbClr val="00FF00">
              <a:alpha val="9411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ea typeface="楷体_GB2312" pitchFamily="1" charset="-122"/>
              </a:rPr>
              <a:t>飞进甲壳虫</a:t>
            </a:r>
            <a:r>
              <a:rPr lang="en-US" altLang="zh-CN" sz="2000" b="1">
                <a:ea typeface="楷体_GB2312" pitchFamily="1" charset="-122"/>
              </a:rPr>
              <a:t>……</a:t>
            </a:r>
            <a:r>
              <a:rPr lang="zh-CN" altLang="en-US" sz="2000" b="1">
                <a:ea typeface="楷体_GB2312" pitchFamily="1" charset="-122"/>
              </a:rPr>
              <a:t>学生</a:t>
            </a:r>
            <a:r>
              <a:rPr lang="zh-CN" altLang="en-US" sz="2000" b="1">
                <a:solidFill>
                  <a:srgbClr val="3405FB"/>
                </a:solidFill>
                <a:ea typeface="楷体_GB2312" pitchFamily="1" charset="-122"/>
              </a:rPr>
              <a:t>不注意、不分心</a:t>
            </a:r>
          </a:p>
        </p:txBody>
      </p:sp>
      <p:sp>
        <p:nvSpPr>
          <p:cNvPr id="23570" name="燕尾形箭头 23569"/>
          <p:cNvSpPr>
            <a:spLocks noChangeArrowheads="1"/>
          </p:cNvSpPr>
          <p:nvPr/>
        </p:nvSpPr>
        <p:spPr bwMode="auto">
          <a:xfrm>
            <a:off x="5016503" y="1989138"/>
            <a:ext cx="1152525" cy="360362"/>
          </a:xfrm>
          <a:prstGeom prst="notchedRightArrow">
            <a:avLst>
              <a:gd name="adj1" fmla="val 36028"/>
              <a:gd name="adj2" fmla="val 80015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1" name="燕尾形箭头 23570"/>
          <p:cNvSpPr>
            <a:spLocks noChangeArrowheads="1"/>
          </p:cNvSpPr>
          <p:nvPr/>
        </p:nvSpPr>
        <p:spPr bwMode="auto">
          <a:xfrm>
            <a:off x="5016503" y="1341438"/>
            <a:ext cx="1082675" cy="360362"/>
          </a:xfrm>
          <a:prstGeom prst="notchedRightArrow">
            <a:avLst>
              <a:gd name="adj1" fmla="val 36028"/>
              <a:gd name="adj2" fmla="val 75166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2" name="燕尾形箭头 23571"/>
          <p:cNvSpPr>
            <a:spLocks noChangeArrowheads="1"/>
          </p:cNvSpPr>
          <p:nvPr/>
        </p:nvSpPr>
        <p:spPr bwMode="auto">
          <a:xfrm>
            <a:off x="5016503" y="3284538"/>
            <a:ext cx="1152525" cy="360362"/>
          </a:xfrm>
          <a:prstGeom prst="notchedRightArrow">
            <a:avLst>
              <a:gd name="adj1" fmla="val 36028"/>
              <a:gd name="adj2" fmla="val 80015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3" name="燕尾形箭头 23572"/>
          <p:cNvSpPr>
            <a:spLocks noChangeArrowheads="1"/>
          </p:cNvSpPr>
          <p:nvPr/>
        </p:nvSpPr>
        <p:spPr bwMode="auto">
          <a:xfrm>
            <a:off x="5016503" y="3933828"/>
            <a:ext cx="1152525" cy="358775"/>
          </a:xfrm>
          <a:prstGeom prst="notchedRightArrow">
            <a:avLst>
              <a:gd name="adj1" fmla="val 36028"/>
              <a:gd name="adj2" fmla="val 80369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4" name="燕尾形箭头 23573"/>
          <p:cNvSpPr>
            <a:spLocks noChangeArrowheads="1"/>
          </p:cNvSpPr>
          <p:nvPr/>
        </p:nvSpPr>
        <p:spPr bwMode="auto">
          <a:xfrm>
            <a:off x="5016503" y="5084763"/>
            <a:ext cx="1152525" cy="360362"/>
          </a:xfrm>
          <a:prstGeom prst="notchedRightArrow">
            <a:avLst>
              <a:gd name="adj1" fmla="val 36028"/>
              <a:gd name="adj2" fmla="val 80015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5" name="燕尾形箭头 23574"/>
          <p:cNvSpPr>
            <a:spLocks noChangeArrowheads="1"/>
          </p:cNvSpPr>
          <p:nvPr/>
        </p:nvSpPr>
        <p:spPr bwMode="auto">
          <a:xfrm>
            <a:off x="5016503" y="5661028"/>
            <a:ext cx="1152525" cy="360363"/>
          </a:xfrm>
          <a:prstGeom prst="notchedRightArrow">
            <a:avLst>
              <a:gd name="adj1" fmla="val 36028"/>
              <a:gd name="adj2" fmla="val 80015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6" name="燕尾形箭头 23575"/>
          <p:cNvSpPr>
            <a:spLocks noChangeArrowheads="1"/>
          </p:cNvSpPr>
          <p:nvPr/>
        </p:nvSpPr>
        <p:spPr bwMode="auto">
          <a:xfrm>
            <a:off x="5016503" y="2636838"/>
            <a:ext cx="1152525" cy="360362"/>
          </a:xfrm>
          <a:prstGeom prst="notchedRightArrow">
            <a:avLst>
              <a:gd name="adj1" fmla="val 36028"/>
              <a:gd name="adj2" fmla="val 80015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7" name="燕尾形箭头 23576"/>
          <p:cNvSpPr>
            <a:spLocks noChangeArrowheads="1"/>
          </p:cNvSpPr>
          <p:nvPr/>
        </p:nvSpPr>
        <p:spPr bwMode="auto">
          <a:xfrm>
            <a:off x="5016503" y="4508503"/>
            <a:ext cx="1152525" cy="360363"/>
          </a:xfrm>
          <a:prstGeom prst="notchedRightArrow">
            <a:avLst>
              <a:gd name="adj1" fmla="val 36028"/>
              <a:gd name="adj2" fmla="val 80015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79" name="文本框 23578"/>
          <p:cNvSpPr txBox="1">
            <a:spLocks noChangeArrowheads="1"/>
          </p:cNvSpPr>
          <p:nvPr/>
        </p:nvSpPr>
        <p:spPr bwMode="auto">
          <a:xfrm>
            <a:off x="6203950" y="1341441"/>
            <a:ext cx="4464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 dirty="0">
                <a:ea typeface="楷体_GB2312" pitchFamily="1" charset="-122"/>
              </a:rPr>
              <a:t>纪念</a:t>
            </a:r>
            <a:r>
              <a:rPr lang="zh-CN" altLang="en-US" sz="2000" b="1" i="1" dirty="0">
                <a:latin typeface="宋体" pitchFamily="2" charset="-122"/>
                <a:ea typeface="楷体_GB2312" pitchFamily="1" charset="-122"/>
              </a:rPr>
              <a:t>“</a:t>
            </a:r>
            <a:r>
              <a:rPr lang="zh-CN" altLang="en-US" sz="2000" b="1" i="1" dirty="0">
                <a:ea typeface="楷体_GB2312" pitchFamily="1" charset="-122"/>
              </a:rPr>
              <a:t>最后一课</a:t>
            </a:r>
            <a:r>
              <a:rPr lang="zh-CN" altLang="en-US" sz="2000" b="1" i="1" dirty="0">
                <a:latin typeface="宋体" pitchFamily="2" charset="-122"/>
                <a:ea typeface="楷体_GB2312" pitchFamily="1" charset="-122"/>
              </a:rPr>
              <a:t>”</a:t>
            </a:r>
            <a:r>
              <a:rPr lang="zh-CN" altLang="en-US" sz="2000" b="1" i="1" dirty="0">
                <a:ea typeface="楷体_GB2312" pitchFamily="1" charset="-122"/>
              </a:rPr>
              <a:t>、对法语的热爱</a:t>
            </a:r>
          </a:p>
        </p:txBody>
      </p:sp>
      <p:sp>
        <p:nvSpPr>
          <p:cNvPr id="23580" name="文本框 23579"/>
          <p:cNvSpPr txBox="1">
            <a:spLocks noChangeArrowheads="1"/>
          </p:cNvSpPr>
          <p:nvPr/>
        </p:nvSpPr>
        <p:spPr bwMode="auto">
          <a:xfrm>
            <a:off x="6099175" y="1916116"/>
            <a:ext cx="4248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 dirty="0">
                <a:ea typeface="楷体_GB2312" pitchFamily="1" charset="-122"/>
              </a:rPr>
              <a:t>感谢老师、对要失去的国土的敬意</a:t>
            </a:r>
          </a:p>
        </p:txBody>
      </p:sp>
      <p:sp>
        <p:nvSpPr>
          <p:cNvPr id="23581" name="文本框 23580"/>
          <p:cNvSpPr txBox="1">
            <a:spLocks noChangeArrowheads="1"/>
          </p:cNvSpPr>
          <p:nvPr/>
        </p:nvSpPr>
        <p:spPr bwMode="auto">
          <a:xfrm>
            <a:off x="6169025" y="2492378"/>
            <a:ext cx="3924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 dirty="0">
                <a:latin typeface="楷体_GB2312" pitchFamily="1" charset="-122"/>
                <a:ea typeface="楷体_GB2312" pitchFamily="1" charset="-122"/>
              </a:rPr>
              <a:t>愤怒、痛苦、懊悔、依恋（顽皮幼稚 </a:t>
            </a:r>
            <a:r>
              <a:rPr lang="en-US" altLang="zh-CN" sz="2000" b="1" i="1" dirty="0">
                <a:latin typeface="楷体_GB2312" pitchFamily="1" charset="-122"/>
                <a:ea typeface="楷体_GB2312" pitchFamily="1" charset="-122"/>
              </a:rPr>
              <a:t>→</a:t>
            </a:r>
            <a:r>
              <a:rPr lang="zh-CN" altLang="en-US" sz="2000" b="1" i="1" dirty="0">
                <a:latin typeface="楷体_GB2312" pitchFamily="1" charset="-122"/>
                <a:ea typeface="楷体_GB2312" pitchFamily="1" charset="-122"/>
              </a:rPr>
              <a:t>强烈的爱国情）</a:t>
            </a:r>
          </a:p>
        </p:txBody>
      </p:sp>
      <p:sp>
        <p:nvSpPr>
          <p:cNvPr id="23582" name="文本框 23581"/>
          <p:cNvSpPr txBox="1">
            <a:spLocks noChangeArrowheads="1"/>
          </p:cNvSpPr>
          <p:nvPr/>
        </p:nvSpPr>
        <p:spPr bwMode="auto">
          <a:xfrm>
            <a:off x="6099175" y="3141666"/>
            <a:ext cx="399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 dirty="0">
                <a:ea typeface="楷体_GB2312" pitchFamily="1" charset="-122"/>
              </a:rPr>
              <a:t>痛诉悔恨心声、高度的民族责任感</a:t>
            </a:r>
          </a:p>
        </p:txBody>
      </p:sp>
      <p:sp>
        <p:nvSpPr>
          <p:cNvPr id="23583" name="文本框 23582"/>
          <p:cNvSpPr txBox="1">
            <a:spLocks noChangeArrowheads="1"/>
          </p:cNvSpPr>
          <p:nvPr/>
        </p:nvSpPr>
        <p:spPr bwMode="auto">
          <a:xfrm>
            <a:off x="6099175" y="3933828"/>
            <a:ext cx="3600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 dirty="0">
                <a:ea typeface="楷体_GB2312" pitchFamily="1" charset="-122"/>
              </a:rPr>
              <a:t>赞美母语</a:t>
            </a:r>
            <a:r>
              <a:rPr lang="en-US" altLang="zh-CN" sz="2000" b="1" i="1" dirty="0">
                <a:ea typeface="楷体_GB2312" pitchFamily="1" charset="-122"/>
              </a:rPr>
              <a:t>→</a:t>
            </a:r>
            <a:r>
              <a:rPr lang="zh-CN" altLang="en-US" sz="2000" b="1" i="1" dirty="0">
                <a:ea typeface="楷体_GB2312" pitchFamily="1" charset="-122"/>
              </a:rPr>
              <a:t>对祖国的热爱依恋</a:t>
            </a:r>
          </a:p>
        </p:txBody>
      </p:sp>
      <p:sp>
        <p:nvSpPr>
          <p:cNvPr id="23584" name="文本框 23583"/>
          <p:cNvSpPr txBox="1">
            <a:spLocks noChangeArrowheads="1"/>
          </p:cNvSpPr>
          <p:nvPr/>
        </p:nvSpPr>
        <p:spPr bwMode="auto">
          <a:xfrm>
            <a:off x="6061075" y="4508503"/>
            <a:ext cx="40322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>
                <a:ea typeface="楷体_GB2312" pitchFamily="1" charset="-122"/>
              </a:rPr>
              <a:t>语言</a:t>
            </a:r>
            <a:r>
              <a:rPr lang="en-US" sz="2000" b="1" i="1">
                <a:ea typeface="楷体_GB2312" pitchFamily="1" charset="-122"/>
              </a:rPr>
              <a:t>→</a:t>
            </a:r>
            <a:r>
              <a:rPr lang="zh-CN" altLang="en-US" sz="2000" b="1" i="1">
                <a:ea typeface="楷体_GB2312" pitchFamily="1" charset="-122"/>
              </a:rPr>
              <a:t>思想纽带</a:t>
            </a:r>
            <a:r>
              <a:rPr lang="en-US" sz="2000" b="1" i="1">
                <a:ea typeface="楷体_GB2312" pitchFamily="1" charset="-122"/>
              </a:rPr>
              <a:t>→</a:t>
            </a:r>
            <a:r>
              <a:rPr lang="zh-CN" altLang="en-US" sz="2000" b="1" i="1">
                <a:ea typeface="楷体_GB2312" pitchFamily="1" charset="-122"/>
              </a:rPr>
              <a:t>团结→民族解放</a:t>
            </a:r>
          </a:p>
        </p:txBody>
      </p:sp>
      <p:sp>
        <p:nvSpPr>
          <p:cNvPr id="23585" name="文本框 23584"/>
          <p:cNvSpPr txBox="1">
            <a:spLocks noChangeArrowheads="1"/>
          </p:cNvSpPr>
          <p:nvPr/>
        </p:nvSpPr>
        <p:spPr bwMode="auto">
          <a:xfrm>
            <a:off x="6099178" y="5013328"/>
            <a:ext cx="36734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>
                <a:ea typeface="楷体_GB2312" pitchFamily="1" charset="-122"/>
              </a:rPr>
              <a:t>沉浸在强烈的爱国主义情感中</a:t>
            </a:r>
          </a:p>
        </p:txBody>
      </p:sp>
      <p:sp>
        <p:nvSpPr>
          <p:cNvPr id="23586" name="文本框 23585"/>
          <p:cNvSpPr txBox="1">
            <a:spLocks noChangeArrowheads="1"/>
          </p:cNvSpPr>
          <p:nvPr/>
        </p:nvSpPr>
        <p:spPr bwMode="auto">
          <a:xfrm>
            <a:off x="6099175" y="5516566"/>
            <a:ext cx="39941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>
                <a:ea typeface="楷体_GB2312" pitchFamily="1" charset="-122"/>
              </a:rPr>
              <a:t>学习专心</a:t>
            </a:r>
            <a:r>
              <a:rPr lang="en-US" altLang="zh-CN" sz="2000" b="1" i="1">
                <a:ea typeface="楷体_GB2312" pitchFamily="1" charset="-122"/>
              </a:rPr>
              <a:t>→</a:t>
            </a:r>
            <a:r>
              <a:rPr lang="zh-CN" altLang="en-US" sz="2000" b="1" i="1">
                <a:ea typeface="楷体_GB2312" pitchFamily="1" charset="-122"/>
              </a:rPr>
              <a:t>被感染，对祖国语言的热爱</a:t>
            </a:r>
          </a:p>
        </p:txBody>
      </p:sp>
      <p:sp>
        <p:nvSpPr>
          <p:cNvPr id="20514" name="矩形 23586"/>
          <p:cNvSpPr>
            <a:spLocks noChangeArrowheads="1" noChangeShapeType="1" noTextEdit="1"/>
          </p:cNvSpPr>
          <p:nvPr/>
        </p:nvSpPr>
        <p:spPr bwMode="auto">
          <a:xfrm>
            <a:off x="4670539" y="656432"/>
            <a:ext cx="2520950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4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/>
                <a:ea typeface="宋体"/>
              </a:rPr>
              <a:t>体会</a:t>
            </a:r>
            <a:r>
              <a:rPr lang="en-US" altLang="zh-CN" sz="4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/>
                <a:ea typeface="宋体"/>
              </a:rPr>
              <a:t>·</a:t>
            </a:r>
            <a:r>
              <a:rPr lang="zh-CN" altLang="en-US" sz="4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/>
                <a:ea typeface="宋体"/>
              </a:rPr>
              <a:t>鉴赏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54" dur="1000" autoRev="1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5" dur="1000" autoRev="1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1000" autoRev="1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1000" autoRev="1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500"/>
                                        <p:tgtEl>
                                          <p:spTgt spid="23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74" dur="1000" autoRev="1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5" dur="1000" autoRev="1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6" dur="1000" autoRev="1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0" autoRev="1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500"/>
                                        <p:tgtEl>
                                          <p:spTgt spid="23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94" dur="1000" autoRev="1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5" dur="1000" autoRev="1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6" dur="1000" autoRev="1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1000" autoRev="1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500"/>
                                        <p:tgtEl>
                                          <p:spTgt spid="23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14" dur="1000" autoRev="1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5" dur="1000" autoRev="1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1000" autoRev="1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1000" autoRev="1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5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34" dur="1000" autoRev="1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5" dur="1000" autoRev="1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6" dur="1000" autoRev="1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7" dur="1000" autoRev="1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3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3" dur="500"/>
                                        <p:tgtEl>
                                          <p:spTgt spid="2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54" dur="1000" autoRev="1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5" dur="1000" autoRev="1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6" dur="1000" autoRev="1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7" dur="1000" autoRev="1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3" dur="5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74" dur="1000" autoRev="1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5" dur="1000" autoRev="1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6" dur="1000" autoRev="1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1000" autoRev="1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3" dur="5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 nodeType="clickPar">
                      <p:stCondLst>
                        <p:cond delay="indefinite"/>
                      </p:stCondLst>
                      <p:childTnLst>
                        <p:par>
                          <p:cTn id="1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94" dur="1000" autoRev="1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5" dur="1000" autoRev="1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96" dur="1000" autoRev="1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7" dur="1000" autoRev="1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23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23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3" dur="500"/>
                                        <p:tgtEl>
                                          <p:spTgt spid="2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bldLvl="0" animBg="1"/>
      <p:bldP spid="23557" grpId="0" bldLvl="0" animBg="1"/>
      <p:bldP spid="23558" grpId="0" bldLvl="0" animBg="1"/>
      <p:bldP spid="23559" grpId="0" bldLvl="0" animBg="1"/>
      <p:bldP spid="23564" grpId="0" bldLvl="0" animBg="1"/>
      <p:bldP spid="23565" grpId="0" bldLvl="0" animBg="1"/>
      <p:bldP spid="23567" grpId="0" bldLvl="0" animBg="1"/>
      <p:bldP spid="23579" grpId="0"/>
      <p:bldP spid="23580" grpId="0"/>
      <p:bldP spid="23581" grpId="0"/>
      <p:bldP spid="23582" grpId="0"/>
      <p:bldP spid="23583" grpId="0"/>
      <p:bldP spid="23584" grpId="0"/>
      <p:bldP spid="23585" grpId="0"/>
      <p:bldP spid="2358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文本框 24577"/>
          <p:cNvSpPr txBox="1">
            <a:spLocks noChangeArrowheads="1"/>
          </p:cNvSpPr>
          <p:nvPr/>
        </p:nvSpPr>
        <p:spPr bwMode="auto">
          <a:xfrm>
            <a:off x="1992313" y="877891"/>
            <a:ext cx="2665412" cy="83099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dirty="0">
                <a:ea typeface="黑体" pitchFamily="49" charset="-122"/>
              </a:rPr>
              <a:t>新字帖：“法兰西”“阿尔萨斯”</a:t>
            </a:r>
          </a:p>
        </p:txBody>
      </p:sp>
      <p:sp>
        <p:nvSpPr>
          <p:cNvPr id="24579" name="文本框 24578"/>
          <p:cNvSpPr txBox="1">
            <a:spLocks noChangeArrowheads="1"/>
          </p:cNvSpPr>
          <p:nvPr/>
        </p:nvSpPr>
        <p:spPr bwMode="auto">
          <a:xfrm>
            <a:off x="1992313" y="1773241"/>
            <a:ext cx="2665412" cy="1200329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dirty="0">
                <a:ea typeface="黑体" pitchFamily="49" charset="-122"/>
              </a:rPr>
              <a:t>字帖</a:t>
            </a:r>
            <a:r>
              <a:rPr lang="en-US" altLang="zh-CN" dirty="0">
                <a:ea typeface="黑体" pitchFamily="49" charset="-122"/>
              </a:rPr>
              <a:t>——</a:t>
            </a:r>
            <a:r>
              <a:rPr lang="zh-CN" altLang="en-US" dirty="0">
                <a:ea typeface="黑体" pitchFamily="49" charset="-122"/>
              </a:rPr>
              <a:t>像许多面小</a:t>
            </a:r>
            <a:r>
              <a:rPr lang="zh-CN" altLang="en-US" dirty="0">
                <a:solidFill>
                  <a:srgbClr val="3405FB"/>
                </a:solidFill>
                <a:ea typeface="黑体" pitchFamily="49" charset="-122"/>
              </a:rPr>
              <a:t>国旗</a:t>
            </a:r>
            <a:r>
              <a:rPr lang="zh-CN" altLang="en-US" dirty="0">
                <a:ea typeface="黑体" pitchFamily="49" charset="-122"/>
              </a:rPr>
              <a:t>在教室里飘扬</a:t>
            </a:r>
          </a:p>
        </p:txBody>
      </p:sp>
      <p:sp>
        <p:nvSpPr>
          <p:cNvPr id="24580" name="文本框 24579"/>
          <p:cNvSpPr txBox="1">
            <a:spLocks noChangeArrowheads="1"/>
          </p:cNvSpPr>
          <p:nvPr/>
        </p:nvSpPr>
        <p:spPr bwMode="auto">
          <a:xfrm>
            <a:off x="1992313" y="2997203"/>
            <a:ext cx="2665412" cy="1200329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>
                <a:ea typeface="黑体" pitchFamily="49" charset="-122"/>
              </a:rPr>
              <a:t>他们该不会强迫这些</a:t>
            </a:r>
            <a:r>
              <a:rPr lang="zh-CN" altLang="en-US">
                <a:solidFill>
                  <a:srgbClr val="3405FB"/>
                </a:solidFill>
                <a:ea typeface="黑体" pitchFamily="49" charset="-122"/>
              </a:rPr>
              <a:t>鸽子</a:t>
            </a:r>
            <a:r>
              <a:rPr lang="zh-CN" altLang="en-US">
                <a:ea typeface="黑体" pitchFamily="49" charset="-122"/>
              </a:rPr>
              <a:t>也用德国话唱歌吧</a:t>
            </a:r>
          </a:p>
        </p:txBody>
      </p:sp>
      <p:sp>
        <p:nvSpPr>
          <p:cNvPr id="24581" name="文本框 24580"/>
          <p:cNvSpPr txBox="1">
            <a:spLocks noChangeArrowheads="1"/>
          </p:cNvSpPr>
          <p:nvPr/>
        </p:nvSpPr>
        <p:spPr bwMode="auto">
          <a:xfrm>
            <a:off x="1992316" y="4149728"/>
            <a:ext cx="2663825" cy="1200329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>
                <a:ea typeface="黑体" pitchFamily="49" charset="-122"/>
              </a:rPr>
              <a:t>坐在椅子里一动不动</a:t>
            </a:r>
            <a:r>
              <a:rPr lang="en-US" altLang="zh-CN">
                <a:ea typeface="黑体" pitchFamily="49" charset="-122"/>
              </a:rPr>
              <a:t>……</a:t>
            </a:r>
            <a:r>
              <a:rPr lang="zh-CN" altLang="en-US">
                <a:ea typeface="黑体" pitchFamily="49" charset="-122"/>
              </a:rPr>
              <a:t>装在</a:t>
            </a:r>
            <a:r>
              <a:rPr lang="zh-CN" altLang="en-US">
                <a:solidFill>
                  <a:srgbClr val="3405FB"/>
                </a:solidFill>
                <a:ea typeface="黑体" pitchFamily="49" charset="-122"/>
              </a:rPr>
              <a:t>眼睛</a:t>
            </a:r>
            <a:r>
              <a:rPr lang="zh-CN" altLang="en-US">
                <a:ea typeface="黑体" pitchFamily="49" charset="-122"/>
              </a:rPr>
              <a:t>里带走似的</a:t>
            </a:r>
          </a:p>
        </p:txBody>
      </p:sp>
      <p:sp>
        <p:nvSpPr>
          <p:cNvPr id="24582" name="文本框 24581"/>
          <p:cNvSpPr txBox="1">
            <a:spLocks noChangeArrowheads="1"/>
          </p:cNvSpPr>
          <p:nvPr/>
        </p:nvSpPr>
        <p:spPr bwMode="auto">
          <a:xfrm>
            <a:off x="2063750" y="5486403"/>
            <a:ext cx="2520950" cy="830997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>
                <a:ea typeface="黑体" pitchFamily="49" charset="-122"/>
              </a:rPr>
              <a:t>法兰西万岁</a:t>
            </a:r>
            <a:r>
              <a:rPr lang="zh-CN" altLang="en-US" b="1">
                <a:ea typeface="黑体" pitchFamily="49" charset="-122"/>
              </a:rPr>
              <a:t>（</a:t>
            </a:r>
            <a:r>
              <a:rPr lang="zh-CN" altLang="en-US">
                <a:solidFill>
                  <a:srgbClr val="3405FB"/>
                </a:solidFill>
                <a:ea typeface="黑体" pitchFamily="49" charset="-122"/>
              </a:rPr>
              <a:t>神态、动作、语言</a:t>
            </a:r>
            <a:r>
              <a:rPr lang="zh-CN" altLang="en-US" b="1">
                <a:ea typeface="黑体" pitchFamily="49" charset="-122"/>
              </a:rPr>
              <a:t>）</a:t>
            </a:r>
          </a:p>
        </p:txBody>
      </p:sp>
      <p:sp>
        <p:nvSpPr>
          <p:cNvPr id="24587" name="燕尾形箭头 24586"/>
          <p:cNvSpPr>
            <a:spLocks noChangeArrowheads="1"/>
          </p:cNvSpPr>
          <p:nvPr/>
        </p:nvSpPr>
        <p:spPr bwMode="auto">
          <a:xfrm>
            <a:off x="4727575" y="1268413"/>
            <a:ext cx="865188" cy="215900"/>
          </a:xfrm>
          <a:prstGeom prst="notchedRightArrow">
            <a:avLst>
              <a:gd name="adj1" fmla="val 50000"/>
              <a:gd name="adj2" fmla="val 10012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8" name="燕尾形箭头 24587"/>
          <p:cNvSpPr>
            <a:spLocks noChangeArrowheads="1"/>
          </p:cNvSpPr>
          <p:nvPr/>
        </p:nvSpPr>
        <p:spPr bwMode="auto">
          <a:xfrm>
            <a:off x="4729166" y="2276475"/>
            <a:ext cx="865187" cy="215900"/>
          </a:xfrm>
          <a:prstGeom prst="notchedRightArrow">
            <a:avLst>
              <a:gd name="adj1" fmla="val 50000"/>
              <a:gd name="adj2" fmla="val 10012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9" name="燕尾形箭头 24588"/>
          <p:cNvSpPr>
            <a:spLocks noChangeArrowheads="1"/>
          </p:cNvSpPr>
          <p:nvPr/>
        </p:nvSpPr>
        <p:spPr bwMode="auto">
          <a:xfrm>
            <a:off x="4729166" y="3284538"/>
            <a:ext cx="865187" cy="215900"/>
          </a:xfrm>
          <a:prstGeom prst="notchedRightArrow">
            <a:avLst>
              <a:gd name="adj1" fmla="val 50000"/>
              <a:gd name="adj2" fmla="val 10012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0" name="燕尾形箭头 24589"/>
          <p:cNvSpPr>
            <a:spLocks noChangeArrowheads="1"/>
          </p:cNvSpPr>
          <p:nvPr/>
        </p:nvSpPr>
        <p:spPr bwMode="auto">
          <a:xfrm>
            <a:off x="4729166" y="4508500"/>
            <a:ext cx="865187" cy="215900"/>
          </a:xfrm>
          <a:prstGeom prst="notchedRightArrow">
            <a:avLst>
              <a:gd name="adj1" fmla="val 50000"/>
              <a:gd name="adj2" fmla="val 10012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1" name="燕尾形箭头 24590"/>
          <p:cNvSpPr>
            <a:spLocks noChangeArrowheads="1"/>
          </p:cNvSpPr>
          <p:nvPr/>
        </p:nvSpPr>
        <p:spPr bwMode="auto">
          <a:xfrm>
            <a:off x="4727575" y="5661025"/>
            <a:ext cx="865188" cy="215900"/>
          </a:xfrm>
          <a:prstGeom prst="notchedRightArrow">
            <a:avLst>
              <a:gd name="adj1" fmla="val 50000"/>
              <a:gd name="adj2" fmla="val 100128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92" name="文本框 24591"/>
          <p:cNvSpPr txBox="1">
            <a:spLocks noChangeArrowheads="1"/>
          </p:cNvSpPr>
          <p:nvPr/>
        </p:nvSpPr>
        <p:spPr bwMode="auto">
          <a:xfrm>
            <a:off x="5594350" y="1125541"/>
            <a:ext cx="46434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/>
              <a:t>阿尔萨斯是法兰西不可分割的一部分，是一个整体，决不容许敌人侵占</a:t>
            </a:r>
          </a:p>
        </p:txBody>
      </p:sp>
      <p:sp>
        <p:nvSpPr>
          <p:cNvPr id="24593" name="文本框 24592"/>
          <p:cNvSpPr txBox="1">
            <a:spLocks noChangeArrowheads="1"/>
          </p:cNvSpPr>
          <p:nvPr/>
        </p:nvSpPr>
        <p:spPr bwMode="auto">
          <a:xfrm>
            <a:off x="5594353" y="2060578"/>
            <a:ext cx="43926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/>
              <a:t>洋溢着浓浓的爱国主义气氛（领悟了老师的意图）</a:t>
            </a:r>
          </a:p>
        </p:txBody>
      </p:sp>
      <p:sp>
        <p:nvSpPr>
          <p:cNvPr id="24594" name="文本框 24593"/>
          <p:cNvSpPr txBox="1">
            <a:spLocks noChangeArrowheads="1"/>
          </p:cNvSpPr>
          <p:nvPr/>
        </p:nvSpPr>
        <p:spPr bwMode="auto">
          <a:xfrm>
            <a:off x="5594353" y="2925766"/>
            <a:ext cx="439261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/>
              <a:t>联想</a:t>
            </a:r>
            <a:r>
              <a:rPr lang="en-US" altLang="zh-CN" sz="2000" b="1" i="1"/>
              <a:t>——</a:t>
            </a:r>
            <a:r>
              <a:rPr lang="zh-CN" altLang="en-US" sz="2000" b="1" i="1"/>
              <a:t>表现了对敌人禁教法语的讽刺、轻蔑（鸽子</a:t>
            </a:r>
            <a:r>
              <a:rPr lang="en-US" altLang="zh-CN" sz="2000" b="1" i="1"/>
              <a:t>——</a:t>
            </a:r>
            <a:r>
              <a:rPr lang="zh-CN" altLang="en-US" sz="2000" b="1" i="1"/>
              <a:t>和平使者，更具嘲讽意味）</a:t>
            </a:r>
          </a:p>
        </p:txBody>
      </p:sp>
      <p:sp>
        <p:nvSpPr>
          <p:cNvPr id="24595" name="文本框 24594"/>
          <p:cNvSpPr txBox="1">
            <a:spLocks noChangeArrowheads="1"/>
          </p:cNvSpPr>
          <p:nvPr/>
        </p:nvSpPr>
        <p:spPr bwMode="auto">
          <a:xfrm>
            <a:off x="5594353" y="4221166"/>
            <a:ext cx="43926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>
                <a:latin typeface="宋体" pitchFamily="2" charset="-122"/>
              </a:rPr>
              <a:t>对服务、生活了</a:t>
            </a:r>
            <a:r>
              <a:rPr lang="en-US" altLang="zh-CN" sz="2000" b="1" i="1">
                <a:latin typeface="宋体" pitchFamily="2" charset="-122"/>
              </a:rPr>
              <a:t>40</a:t>
            </a:r>
            <a:r>
              <a:rPr lang="zh-CN" altLang="en-US" sz="2000" b="1" i="1">
                <a:latin typeface="宋体" pitchFamily="2" charset="-122"/>
              </a:rPr>
              <a:t>年的校园、家园无限依恋和热爱，要离开的无奈和痛苦</a:t>
            </a:r>
          </a:p>
        </p:txBody>
      </p:sp>
      <p:sp>
        <p:nvSpPr>
          <p:cNvPr id="24596" name="文本框 24595"/>
          <p:cNvSpPr txBox="1">
            <a:spLocks noChangeArrowheads="1"/>
          </p:cNvSpPr>
          <p:nvPr/>
        </p:nvSpPr>
        <p:spPr bwMode="auto">
          <a:xfrm>
            <a:off x="5664200" y="5464178"/>
            <a:ext cx="38163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 i="1"/>
              <a:t>法国人的心声，对祖国必胜的信念，爱国主义和不屈的精神</a:t>
            </a:r>
          </a:p>
        </p:txBody>
      </p:sp>
      <p:sp>
        <p:nvSpPr>
          <p:cNvPr id="21526" name="矩形 24598"/>
          <p:cNvSpPr>
            <a:spLocks noChangeArrowheads="1" noChangeShapeType="1" noTextEdit="1"/>
          </p:cNvSpPr>
          <p:nvPr/>
        </p:nvSpPr>
        <p:spPr bwMode="auto">
          <a:xfrm>
            <a:off x="4943475" y="692153"/>
            <a:ext cx="2520950" cy="36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4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/>
                <a:ea typeface="宋体"/>
              </a:rPr>
              <a:t>体会</a:t>
            </a:r>
            <a:r>
              <a:rPr lang="en-US" altLang="zh-CN" sz="4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/>
                <a:ea typeface="宋体"/>
              </a:rPr>
              <a:t>·</a:t>
            </a:r>
            <a:r>
              <a:rPr lang="zh-CN" altLang="en-US" sz="44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38100" algn="ctr" rotWithShape="0">
                    <a:srgbClr val="9999FF"/>
                  </a:outerShdw>
                </a:effectLst>
                <a:latin typeface="宋体"/>
                <a:ea typeface="宋体"/>
              </a:rPr>
              <a:t>鉴赏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39" dur="1000" autoRev="1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0" dur="1000" autoRev="1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1000" autoRev="1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1000" autoRev="1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5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59" dur="1000" autoRev="1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0" dur="1000" autoRev="1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1000" autoRev="1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1000" autoRev="1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4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500"/>
                                        <p:tgtEl>
                                          <p:spTgt spid="245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79" dur="1000" autoRev="1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0" dur="1000" autoRev="1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1000" autoRev="1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1000" autoRev="1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8" dur="500"/>
                                        <p:tgtEl>
                                          <p:spTgt spid="24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99" dur="1000" autoRev="1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0" dur="1000" autoRev="1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1" dur="1000" autoRev="1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1000" autoRev="1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8" dur="500"/>
                                        <p:tgtEl>
                                          <p:spTgt spid="24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45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7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19" dur="1000" autoRev="1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1000" autoRev="1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1000" autoRev="1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1000" autoRev="1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4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4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8" dur="500"/>
                                        <p:tgtEl>
                                          <p:spTgt spid="245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 animBg="1"/>
      <p:bldP spid="24579" grpId="0" bldLvl="0" animBg="1"/>
      <p:bldP spid="24580" grpId="0" bldLvl="0" animBg="1"/>
      <p:bldP spid="24581" grpId="0" bldLvl="0" animBg="1"/>
      <p:bldP spid="24582" grpId="0" bldLvl="0" animBg="1"/>
      <p:bldP spid="24592" grpId="0"/>
      <p:bldP spid="245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5601"/>
          <p:cNvSpPr txBox="1">
            <a:spLocks noChangeArrowheads="1"/>
          </p:cNvSpPr>
          <p:nvPr/>
        </p:nvSpPr>
        <p:spPr bwMode="auto">
          <a:xfrm>
            <a:off x="2386013" y="1349378"/>
            <a:ext cx="7702550" cy="4973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3333FF"/>
                </a:solidFill>
                <a:ea typeface="黑体" pitchFamily="49" charset="-122"/>
              </a:rPr>
              <a:t>     </a:t>
            </a:r>
            <a:r>
              <a:rPr lang="en-US" altLang="zh-CN" sz="2800" b="1" dirty="0">
                <a:ea typeface="黑体" pitchFamily="49" charset="-122"/>
              </a:rPr>
              <a:t> </a:t>
            </a:r>
            <a:r>
              <a:rPr lang="zh-CN" altLang="en-US" b="1" dirty="0">
                <a:latin typeface="楷体_GB2312" pitchFamily="1" charset="-122"/>
                <a:ea typeface="楷体_GB2312" pitchFamily="1" charset="-122"/>
              </a:rPr>
              <a:t>忽然教堂的钟敲了十二下。祈祷的钟声也响了。窗外又传来普鲁士兵的号声</a:t>
            </a:r>
            <a:r>
              <a:rPr lang="en-US" altLang="zh-CN" b="1" dirty="0">
                <a:latin typeface="楷体_GB2312" pitchFamily="1" charset="-122"/>
                <a:ea typeface="楷体_GB2312" pitchFamily="1" charset="-122"/>
              </a:rPr>
              <a:t>——</a:t>
            </a:r>
            <a:r>
              <a:rPr lang="zh-CN" altLang="en-US" b="1" dirty="0">
                <a:latin typeface="楷体_GB2312" pitchFamily="1" charset="-122"/>
                <a:ea typeface="楷体_GB2312" pitchFamily="1" charset="-122"/>
              </a:rPr>
              <a:t>他们已经收操了。韩麦尔先生站起来，脸色惨白，我觉得他从来没有这么高大。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b="1" dirty="0">
                <a:latin typeface="楷体_GB2312" pitchFamily="1" charset="-122"/>
                <a:ea typeface="楷体_GB2312" pitchFamily="1" charset="-122"/>
              </a:rPr>
              <a:t>   “我的朋友们啊，”他说，“我</a:t>
            </a:r>
            <a:r>
              <a:rPr lang="en-US" altLang="zh-CN" b="1" dirty="0">
                <a:latin typeface="楷体_GB2312" pitchFamily="1" charset="-122"/>
                <a:ea typeface="楷体_GB2312" pitchFamily="1" charset="-122"/>
              </a:rPr>
              <a:t>——</a:t>
            </a:r>
            <a:r>
              <a:rPr lang="zh-CN" altLang="en-US" b="1" dirty="0">
                <a:latin typeface="楷体_GB2312" pitchFamily="1" charset="-122"/>
                <a:ea typeface="楷体_GB2312" pitchFamily="1" charset="-122"/>
              </a:rPr>
              <a:t>我</a:t>
            </a:r>
            <a:r>
              <a:rPr lang="en-US" altLang="zh-CN" b="1" dirty="0">
                <a:latin typeface="楷体_GB2312" pitchFamily="1" charset="-122"/>
                <a:ea typeface="楷体_GB2312" pitchFamily="1" charset="-122"/>
              </a:rPr>
              <a:t>——”</a:t>
            </a:r>
          </a:p>
          <a:p>
            <a:pPr eaLnBrk="1" hangingPunct="1">
              <a:lnSpc>
                <a:spcPct val="130000"/>
              </a:lnSpc>
            </a:pPr>
            <a:r>
              <a:rPr lang="en-US" altLang="zh-CN" b="1" dirty="0">
                <a:latin typeface="楷体_GB2312" pitchFamily="1" charset="-122"/>
                <a:ea typeface="楷体_GB2312" pitchFamily="1" charset="-122"/>
              </a:rPr>
              <a:t>     </a:t>
            </a:r>
            <a:r>
              <a:rPr lang="zh-CN" altLang="en-US" b="1" dirty="0">
                <a:latin typeface="楷体_GB2312" pitchFamily="1" charset="-122"/>
                <a:ea typeface="楷体_GB2312" pitchFamily="1" charset="-122"/>
              </a:rPr>
              <a:t>但是他哽住了，他说不下去了。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b="1" dirty="0">
                <a:latin typeface="楷体_GB2312" pitchFamily="1" charset="-122"/>
                <a:ea typeface="楷体_GB2312" pitchFamily="1" charset="-122"/>
              </a:rPr>
              <a:t>    他转身朝着黑板，拿起一支粉笔，使出全身的力量，写了两个大字：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b="1" dirty="0">
                <a:latin typeface="楷体_GB2312" pitchFamily="1" charset="-122"/>
                <a:ea typeface="楷体_GB2312" pitchFamily="1" charset="-122"/>
              </a:rPr>
              <a:t>   “法兰西万岁！”</a:t>
            </a:r>
          </a:p>
          <a:p>
            <a:pPr eaLnBrk="1" hangingPunct="1">
              <a:lnSpc>
                <a:spcPct val="130000"/>
              </a:lnSpc>
            </a:pPr>
            <a:r>
              <a:rPr lang="zh-CN" altLang="en-US" b="1" dirty="0">
                <a:latin typeface="楷体_GB2312" pitchFamily="1" charset="-122"/>
                <a:ea typeface="楷体_GB2312" pitchFamily="1" charset="-122"/>
              </a:rPr>
              <a:t>    然后他呆在那儿，头靠着墙壁，话也不说，只向我们做了一个手势：“散学了，</a:t>
            </a:r>
            <a:r>
              <a:rPr lang="en-US" altLang="zh-CN" b="1" dirty="0">
                <a:latin typeface="楷体_GB2312" pitchFamily="1" charset="-122"/>
                <a:ea typeface="楷体_GB2312" pitchFamily="1" charset="-122"/>
              </a:rPr>
              <a:t>——</a:t>
            </a:r>
            <a:r>
              <a:rPr lang="zh-CN" altLang="en-US" b="1" dirty="0">
                <a:latin typeface="楷体_GB2312" pitchFamily="1" charset="-122"/>
                <a:ea typeface="楷体_GB2312" pitchFamily="1" charset="-122"/>
              </a:rPr>
              <a:t>你们走吧。”</a:t>
            </a:r>
          </a:p>
        </p:txBody>
      </p:sp>
      <p:sp>
        <p:nvSpPr>
          <p:cNvPr id="24579" name="矩形 25602"/>
          <p:cNvSpPr>
            <a:spLocks noChangeArrowheads="1" noChangeShapeType="1" noTextEdit="1"/>
          </p:cNvSpPr>
          <p:nvPr/>
        </p:nvSpPr>
        <p:spPr bwMode="auto">
          <a:xfrm>
            <a:off x="3576638" y="552775"/>
            <a:ext cx="4608512" cy="792162"/>
          </a:xfrm>
          <a:prstGeom prst="rect">
            <a:avLst/>
          </a:prstGeom>
        </p:spPr>
        <p:txBody>
          <a:bodyPr wrap="none" fromWordArt="1">
            <a:prstTxWarp prst="textFadeRight">
              <a:avLst>
                <a:gd name="adj" fmla="val 33333"/>
              </a:avLst>
            </a:prstTxWarp>
          </a:bodyPr>
          <a:lstStyle/>
          <a:p>
            <a:pPr algn="ctr"/>
            <a:r>
              <a:rPr lang="zh-CN" altLang="en-US" sz="7200" b="1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CCFF66"/>
                    </a:gs>
                  </a:gsLst>
                  <a:path path="rect">
                    <a:fillToRect l="50000" t="50000" r="50000" b="50000"/>
                  </a:path>
                </a:gradFill>
                <a:latin typeface="宋体"/>
                <a:ea typeface="宋体"/>
              </a:rPr>
              <a:t>重点品读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457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grpId="0" nodeType="withEffect">
                                  <p:stCondLst>
                                    <p:cond delay="10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5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rgbClr val="CCFF66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5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500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457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6625"/>
          <p:cNvSpPr txBox="1">
            <a:spLocks noChangeArrowheads="1"/>
          </p:cNvSpPr>
          <p:nvPr/>
        </p:nvSpPr>
        <p:spPr bwMode="auto">
          <a:xfrm>
            <a:off x="2057400" y="838200"/>
            <a:ext cx="8382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1.这段文字对韩麦尔先生进行了哪些方面的描写？为什么他听到钟声，脸色惨白？我又为什么觉得他从来没有这么高大？</a:t>
            </a:r>
            <a:r>
              <a:rPr lang="zh-CN" altLang="en-US" sz="2800" dirty="0">
                <a:latin typeface="宋体" pitchFamily="2" charset="-122"/>
              </a:rPr>
              <a:t> </a:t>
            </a:r>
          </a:p>
        </p:txBody>
      </p:sp>
      <p:sp>
        <p:nvSpPr>
          <p:cNvPr id="26627" name="文本框 26626"/>
          <p:cNvSpPr txBox="1">
            <a:spLocks noChangeArrowheads="1"/>
          </p:cNvSpPr>
          <p:nvPr/>
        </p:nvSpPr>
        <p:spPr bwMode="auto">
          <a:xfrm>
            <a:off x="2063750" y="2636841"/>
            <a:ext cx="8077200" cy="319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</a:rPr>
              <a:t>---------</a:t>
            </a:r>
            <a:r>
              <a:rPr lang="zh-CN" altLang="en-US" sz="2800" b="1" u="sng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神态、语言、动作描写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；钟声宣告了最后一堂法语课的结束的时间已经到了，从此将和祖国的语言告别；而先生的脸色中感到他对祖国的爱，对失去祖国的</a:t>
            </a:r>
            <a:r>
              <a:rPr lang="zh-CN" altLang="en-US" sz="2800" b="1" u="sng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痛苦心情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。他的</a:t>
            </a:r>
            <a:r>
              <a:rPr lang="zh-CN" altLang="en-US" sz="2800" b="1" u="sng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爱国精神，使我觉得他的形象高大了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，我认识到他不仅仅是一位教师，更是一位爱国志士。</a:t>
            </a:r>
            <a:r>
              <a:rPr lang="zh-CN" altLang="en-US" sz="2800" dirty="0">
                <a:latin typeface="楷体_GB2312" pitchFamily="1" charset="-122"/>
                <a:ea typeface="楷体_GB2312" pitchFamily="1" charset="-122"/>
              </a:rPr>
              <a:t>  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5126"/>
          <p:cNvSpPr txBox="1">
            <a:spLocks noChangeArrowheads="1"/>
          </p:cNvSpPr>
          <p:nvPr/>
        </p:nvSpPr>
        <p:spPr bwMode="auto">
          <a:xfrm>
            <a:off x="1630366" y="44450"/>
            <a:ext cx="1296987" cy="402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170" tIns="46990" rIns="90170" bIns="4699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b="1">
                <a:solidFill>
                  <a:srgbClr val="006666"/>
                </a:solidFill>
                <a:ea typeface="方正姚体" pitchFamily="2" charset="-122"/>
              </a:rPr>
              <a:t>导入新课</a:t>
            </a:r>
          </a:p>
        </p:txBody>
      </p:sp>
      <p:grpSp>
        <p:nvGrpSpPr>
          <p:cNvPr id="9219" name="组合 3"/>
          <p:cNvGrpSpPr>
            <a:grpSpLocks/>
          </p:cNvGrpSpPr>
          <p:nvPr/>
        </p:nvGrpSpPr>
        <p:grpSpPr bwMode="auto">
          <a:xfrm>
            <a:off x="2279650" y="836613"/>
            <a:ext cx="1714500" cy="500062"/>
            <a:chOff x="1076" y="1998"/>
            <a:chExt cx="2699" cy="788"/>
          </a:xfrm>
        </p:grpSpPr>
        <p:sp>
          <p:nvSpPr>
            <p:cNvPr id="5" name="流程图: 文档 4"/>
            <p:cNvSpPr/>
            <p:nvPr/>
          </p:nvSpPr>
          <p:spPr>
            <a:xfrm>
              <a:off x="1076" y="2071"/>
              <a:ext cx="2632" cy="715"/>
            </a:xfrm>
            <a:prstGeom prst="flowChartDocumen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文本框 4101"/>
            <p:cNvSpPr txBox="1"/>
            <p:nvPr/>
          </p:nvSpPr>
          <p:spPr>
            <a:xfrm>
              <a:off x="1076" y="1998"/>
              <a:ext cx="2699" cy="7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2300" b="1" noProof="1">
                  <a:solidFill>
                    <a:schemeClr val="bg1"/>
                  </a:solidFill>
                  <a:latin typeface="宋体" panose="02010600030101010101" pitchFamily="2" charset="-122"/>
                  <a:ea typeface="幼圆" panose="02010509060101010101" pitchFamily="49" charset="-122"/>
                  <a:sym typeface="宋体" panose="02010600030101010101" pitchFamily="2" charset="-122"/>
                </a:rPr>
                <a:t>学习目标</a:t>
              </a: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05041" y="1644650"/>
            <a:ext cx="7635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Times New Roman" pitchFamily="18" charset="0"/>
              </a:rPr>
              <a:t>1.</a:t>
            </a:r>
            <a:r>
              <a:rPr lang="zh-CN" altLang="en-US" sz="2800" b="1" dirty="0">
                <a:latin typeface="Times New Roman" pitchFamily="18" charset="0"/>
              </a:rPr>
              <a:t>整体把握文意，了解大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189166" y="2560638"/>
            <a:ext cx="76342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Times New Roman" pitchFamily="18" charset="0"/>
              </a:rPr>
              <a:t>2.</a:t>
            </a:r>
            <a:r>
              <a:rPr lang="zh-CN" altLang="en-US" sz="2800" b="1" dirty="0">
                <a:latin typeface="Times New Roman" pitchFamily="18" charset="0"/>
              </a:rPr>
              <a:t>学习通过拟人、比喻、反问等把抽象的道理说</a:t>
            </a:r>
          </a:p>
          <a:p>
            <a:pPr eaLnBrk="1" hangingPunct="1"/>
            <a:r>
              <a:rPr lang="zh-CN" altLang="en-US" sz="2800" b="1" dirty="0">
                <a:latin typeface="Times New Roman" pitchFamily="18" charset="0"/>
              </a:rPr>
              <a:t>   得通俗易懂的写作方法。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171703" y="3836988"/>
            <a:ext cx="76358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Times New Roman" pitchFamily="18" charset="0"/>
              </a:rPr>
              <a:t>3.</a:t>
            </a:r>
            <a:r>
              <a:rPr lang="zh-CN" altLang="en-US" sz="2800" b="1" dirty="0">
                <a:latin typeface="Times New Roman" pitchFamily="18" charset="0"/>
              </a:rPr>
              <a:t>培养科学理性精神和人文关怀精神。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7680176" y="548680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5E2"/>
                </a:solidFill>
              </a:rPr>
              <a:t>https://www.ypppt.com/</a:t>
            </a:r>
            <a:endParaRPr lang="zh-CN" altLang="en-US" sz="1200" dirty="0">
              <a:solidFill>
                <a:srgbClr val="FFF5E2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27649"/>
          <p:cNvSpPr txBox="1">
            <a:spLocks noChangeArrowheads="1"/>
          </p:cNvSpPr>
          <p:nvPr/>
        </p:nvSpPr>
        <p:spPr bwMode="auto">
          <a:xfrm>
            <a:off x="1828800" y="762000"/>
            <a:ext cx="8382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.文中有哪些动词很好地表现了他的思想感情？</a:t>
            </a:r>
            <a:r>
              <a:rPr lang="zh-CN" altLang="en-US" sz="2800" b="1" dirty="0">
                <a:solidFill>
                  <a:srgbClr val="000000"/>
                </a:solidFill>
                <a:ea typeface="幼圆" pitchFamily="49" charset="-122"/>
              </a:rPr>
              <a:t> </a:t>
            </a:r>
          </a:p>
        </p:txBody>
      </p:sp>
      <p:sp>
        <p:nvSpPr>
          <p:cNvPr id="27651" name="文本框 27650"/>
          <p:cNvSpPr txBox="1">
            <a:spLocks noChangeArrowheads="1"/>
          </p:cNvSpPr>
          <p:nvPr/>
        </p:nvSpPr>
        <p:spPr bwMode="auto">
          <a:xfrm>
            <a:off x="2133600" y="1524000"/>
            <a:ext cx="77724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-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-----</a:t>
            </a:r>
            <a:r>
              <a:rPr lang="zh-CN" altLang="en-US" sz="28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转 拿 使 写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   一连串的动作表现了他的</a:t>
            </a:r>
            <a:r>
              <a:rPr lang="zh-CN" altLang="en-US" sz="2800" b="1" dirty="0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痛苦心理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，倾注了他对祖国的爱、对敌人的恨。 </a:t>
            </a:r>
          </a:p>
        </p:txBody>
      </p:sp>
      <p:sp>
        <p:nvSpPr>
          <p:cNvPr id="26628" name="文本框 27651"/>
          <p:cNvSpPr txBox="1">
            <a:spLocks noChangeArrowheads="1"/>
          </p:cNvSpPr>
          <p:nvPr/>
        </p:nvSpPr>
        <p:spPr bwMode="auto">
          <a:xfrm>
            <a:off x="1752600" y="2819403"/>
            <a:ext cx="8001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</a:rPr>
              <a:t>.找出表现他内心极度悲痛的词语，简要分析它的表达作用？</a:t>
            </a:r>
            <a:r>
              <a:rPr lang="zh-CN" altLang="en-US" sz="2800" b="1" dirty="0">
                <a:solidFill>
                  <a:srgbClr val="000000"/>
                </a:solidFill>
                <a:ea typeface="幼圆" pitchFamily="49" charset="-122"/>
              </a:rPr>
              <a:t> </a:t>
            </a:r>
          </a:p>
        </p:txBody>
      </p:sp>
      <p:sp>
        <p:nvSpPr>
          <p:cNvPr id="27653" name="文本框 27652"/>
          <p:cNvSpPr txBox="1">
            <a:spLocks noChangeArrowheads="1"/>
          </p:cNvSpPr>
          <p:nvPr/>
        </p:nvSpPr>
        <p:spPr bwMode="auto">
          <a:xfrm>
            <a:off x="2209800" y="4038600"/>
            <a:ext cx="77724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------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脸色惨白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他哽住了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楷体_GB2312" pitchFamily="1" charset="-122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写出了他对侵略者的强烈的愤恨和丧失国土给他的沉重的打击。表明他具有强烈的爱国感情。</a:t>
            </a:r>
            <a:r>
              <a:rPr lang="zh-CN" altLang="en-US" sz="2800" dirty="0">
                <a:latin typeface="楷体_GB2312" pitchFamily="1" charset="-122"/>
                <a:ea typeface="楷体_GB2312" pitchFamily="1" charset="-122"/>
              </a:rPr>
              <a:t>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/>
      <p:bldP spid="276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28673"/>
          <p:cNvSpPr txBox="1">
            <a:spLocks noChangeArrowheads="1"/>
          </p:cNvSpPr>
          <p:nvPr/>
        </p:nvSpPr>
        <p:spPr bwMode="auto">
          <a:xfrm>
            <a:off x="1919288" y="765175"/>
            <a:ext cx="81534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4.“使出全身的力量”写出两个大字：“法兰西万岁”！“使出全身力量”这句话，表现了他怎样的思想感情？书写“法兰西万岁”这两个大字，含义是什么?</a:t>
            </a:r>
            <a:r>
              <a:rPr lang="zh-CN" altLang="en-US" sz="2800" dirty="0">
                <a:solidFill>
                  <a:srgbClr val="000000"/>
                </a:solidFill>
                <a:latin typeface="宋体" pitchFamily="2" charset="-122"/>
              </a:rPr>
              <a:t> </a:t>
            </a:r>
            <a:r>
              <a:rPr lang="zh-CN" altLang="en-US" sz="2800" dirty="0">
                <a:latin typeface="宋体" pitchFamily="2" charset="-122"/>
              </a:rPr>
              <a:t> </a:t>
            </a:r>
          </a:p>
        </p:txBody>
      </p:sp>
      <p:sp>
        <p:nvSpPr>
          <p:cNvPr id="28675" name="文本框 28674"/>
          <p:cNvSpPr txBox="1">
            <a:spLocks noChangeArrowheads="1"/>
          </p:cNvSpPr>
          <p:nvPr/>
        </p:nvSpPr>
        <p:spPr bwMode="auto">
          <a:xfrm>
            <a:off x="2063750" y="2997200"/>
            <a:ext cx="8077200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------</a:t>
            </a:r>
            <a:r>
              <a:rPr lang="zh-CN" altLang="en-US" sz="2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这个动作，表现韩麦尔先生对祖国深挚的爱和早日收复国土的强烈愿望。达到“此时无声胜有声”的艺术境界。表示韩麦尔先生</a:t>
            </a:r>
            <a:r>
              <a:rPr lang="zh-CN" altLang="en-US" sz="2800" b="1" u="sng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坚信法兰西必胜，它也激励人们要永远不忘记祖国法兰西</a:t>
            </a:r>
            <a:r>
              <a:rPr lang="zh-CN" altLang="en-US" sz="2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，这是韩麦尔先生爱国主义精神的集中体现。</a:t>
            </a:r>
            <a:r>
              <a:rPr lang="zh-CN" altLang="en-US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 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29697"/>
          <p:cNvSpPr txBox="1">
            <a:spLocks noChangeArrowheads="1"/>
          </p:cNvSpPr>
          <p:nvPr/>
        </p:nvSpPr>
        <p:spPr bwMode="auto">
          <a:xfrm>
            <a:off x="1905000" y="609603"/>
            <a:ext cx="8458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5.他写完这几个字，痛苦得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呆在那儿，头靠着墙壁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zh-CN" altLang="en-US" sz="2800" b="1">
                <a:solidFill>
                  <a:srgbClr val="000000"/>
                </a:solidFill>
                <a:latin typeface="Times New Roman" pitchFamily="18" charset="0"/>
              </a:rPr>
              <a:t>。既不转身也不回头</a:t>
            </a:r>
            <a:r>
              <a:rPr lang="zh-CN" altLang="en-US" sz="2800" b="1">
                <a:solidFill>
                  <a:srgbClr val="000000"/>
                </a:solidFill>
                <a:ea typeface="幼圆" pitchFamily="49" charset="-122"/>
              </a:rPr>
              <a:t> ，为什么？</a:t>
            </a:r>
          </a:p>
        </p:txBody>
      </p:sp>
      <p:sp>
        <p:nvSpPr>
          <p:cNvPr id="29699" name="文本框 29698"/>
          <p:cNvSpPr txBox="1">
            <a:spLocks noChangeArrowheads="1"/>
          </p:cNvSpPr>
          <p:nvPr/>
        </p:nvSpPr>
        <p:spPr bwMode="auto">
          <a:xfrm>
            <a:off x="1919288" y="1557338"/>
            <a:ext cx="822960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------</a:t>
            </a:r>
            <a:r>
              <a:rPr lang="zh-CN" altLang="en-US" sz="2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他没有勇气宣布“散学了”因为这就意味着跟祖国语言的永别，他也没有勇气再看一下孩子们和听课的镇上的人，眼前的这个刺激和打击太大了，他悲痛已极，只能无力地做了一个手势，示意这最后一课的结束。</a:t>
            </a:r>
            <a:r>
              <a:rPr lang="zh-CN" altLang="en-US" sz="2800" b="1" u="sng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先生的心都碎了。</a:t>
            </a:r>
            <a:r>
              <a:rPr lang="zh-CN" altLang="en-US" sz="2800" b="1">
                <a:solidFill>
                  <a:srgbClr val="FF0000"/>
                </a:solidFill>
                <a:latin typeface="楷体_GB2312" pitchFamily="1" charset="-122"/>
                <a:ea typeface="楷体_GB2312" pitchFamily="1" charset="-122"/>
              </a:rPr>
              <a:t> </a:t>
            </a:r>
          </a:p>
        </p:txBody>
      </p:sp>
      <p:sp>
        <p:nvSpPr>
          <p:cNvPr id="29700" name="文本框 29699"/>
          <p:cNvSpPr txBox="1">
            <a:spLocks noChangeArrowheads="1"/>
          </p:cNvSpPr>
          <p:nvPr/>
        </p:nvSpPr>
        <p:spPr bwMode="auto">
          <a:xfrm>
            <a:off x="1992313" y="3789363"/>
            <a:ext cx="8305800" cy="222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通过这最后一课，小弗郎士对韩麦尔先生有了更深一层的了解，看到了先生热爱祖国的高大形象，更加敬仰先生的崇高人格，因而觉得</a:t>
            </a:r>
            <a:r>
              <a:rPr lang="en-US" altLang="zh-CN" sz="2800" b="1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"</a:t>
            </a:r>
            <a:r>
              <a:rPr lang="zh-CN" altLang="en-US" sz="2800" b="1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他从来没有这么高大</a:t>
            </a:r>
            <a:r>
              <a:rPr lang="en-US" altLang="zh-CN" sz="2800" b="1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"</a:t>
            </a:r>
            <a:r>
              <a:rPr lang="zh-CN" altLang="en-US" sz="2800" b="1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。这是最后一课的结束，也是整篇小说的结束。在这一段里</a:t>
            </a:r>
            <a:r>
              <a:rPr lang="zh-CN" altLang="en-US" sz="2800" b="1" u="sng">
                <a:solidFill>
                  <a:srgbClr val="0000CC"/>
                </a:solidFill>
                <a:latin typeface="楷体_GB2312" pitchFamily="1" charset="-122"/>
                <a:ea typeface="楷体_GB2312" pitchFamily="1" charset="-122"/>
              </a:rPr>
              <a:t>小说情节发展到高潮</a:t>
            </a:r>
            <a:r>
              <a:rPr lang="zh-CN" altLang="en-US" sz="2800" b="1">
                <a:solidFill>
                  <a:srgbClr val="000000"/>
                </a:solidFill>
                <a:latin typeface="楷体_GB2312" pitchFamily="1" charset="-122"/>
                <a:ea typeface="楷体_GB2312" pitchFamily="1" charset="-122"/>
              </a:rPr>
              <a:t>，十分感人！</a:t>
            </a:r>
            <a:r>
              <a:rPr lang="zh-CN" altLang="en-US" sz="2800" b="1">
                <a:latin typeface="楷体_GB2312" pitchFamily="1" charset="-122"/>
                <a:ea typeface="楷体_GB2312" pitchFamily="1" charset="-122"/>
              </a:rPr>
              <a:t>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297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矩形 30721"/>
          <p:cNvSpPr>
            <a:spLocks noChangeArrowheads="1" noChangeShapeType="1" noTextEdit="1"/>
          </p:cNvSpPr>
          <p:nvPr/>
        </p:nvSpPr>
        <p:spPr bwMode="auto">
          <a:xfrm>
            <a:off x="4943475" y="1268413"/>
            <a:ext cx="2160588" cy="10080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6999"/>
                    </a:srgbClr>
                  </a:outerShdw>
                </a:effectLst>
                <a:latin typeface="宋体"/>
                <a:ea typeface="宋体"/>
              </a:rPr>
              <a:t>探究主题</a:t>
            </a:r>
          </a:p>
        </p:txBody>
      </p:sp>
      <p:sp>
        <p:nvSpPr>
          <p:cNvPr id="30723" name="文本框 30722"/>
          <p:cNvSpPr txBox="1">
            <a:spLocks noChangeArrowheads="1"/>
          </p:cNvSpPr>
          <p:nvPr/>
        </p:nvSpPr>
        <p:spPr bwMode="auto">
          <a:xfrm>
            <a:off x="1847850" y="2276475"/>
            <a:ext cx="8610600" cy="35455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70000"/>
              </a:lnSpc>
            </a:pPr>
            <a:r>
              <a:rPr lang="zh-CN" altLang="en-US" sz="3600" b="1" dirty="0"/>
              <a:t>　　</a:t>
            </a:r>
            <a:r>
              <a:rPr lang="zh-CN" altLang="en-US" sz="3200" b="1" dirty="0">
                <a:solidFill>
                  <a:srgbClr val="0000FF"/>
                </a:solidFill>
                <a:ea typeface="黑体" pitchFamily="49" charset="-122"/>
              </a:rPr>
              <a:t>通过描写小弗郎士和韩麦尔先生等人上最后一堂法语课的情景，反映了法国沦陷区人民惨遭异族统治的悲愤和对祖国的热爱，表现了法国人民崇高的爱国主义精神。</a:t>
            </a:r>
          </a:p>
        </p:txBody>
      </p:sp>
      <p:grpSp>
        <p:nvGrpSpPr>
          <p:cNvPr id="29700" name="Group 10"/>
          <p:cNvGrpSpPr>
            <a:grpSpLocks/>
          </p:cNvGrpSpPr>
          <p:nvPr/>
        </p:nvGrpSpPr>
        <p:grpSpPr bwMode="auto">
          <a:xfrm>
            <a:off x="2063753" y="620713"/>
            <a:ext cx="2055813" cy="633412"/>
            <a:chOff x="0" y="0"/>
            <a:chExt cx="3236" cy="998"/>
          </a:xfrm>
        </p:grpSpPr>
        <p:grpSp>
          <p:nvGrpSpPr>
            <p:cNvPr id="29701" name="Group 11"/>
            <p:cNvGrpSpPr>
              <a:grpSpLocks/>
            </p:cNvGrpSpPr>
            <p:nvPr/>
          </p:nvGrpSpPr>
          <p:grpSpPr bwMode="auto">
            <a:xfrm>
              <a:off x="0" y="8"/>
              <a:ext cx="3236" cy="940"/>
              <a:chOff x="0" y="0"/>
              <a:chExt cx="3236" cy="940"/>
            </a:xfrm>
          </p:grpSpPr>
          <p:sp>
            <p:nvSpPr>
              <p:cNvPr id="29703" name="MH_Other_2"/>
              <p:cNvSpPr>
                <a:spLocks noChangeArrowheads="1"/>
              </p:cNvSpPr>
              <p:nvPr/>
            </p:nvSpPr>
            <p:spPr bwMode="auto">
              <a:xfrm>
                <a:off x="186" y="205"/>
                <a:ext cx="2890" cy="601"/>
              </a:xfrm>
              <a:custGeom>
                <a:avLst/>
                <a:gdLst>
                  <a:gd name="T0" fmla="*/ 2907 w 3244"/>
                  <a:gd name="T1" fmla="*/ 675 h 675"/>
                  <a:gd name="T2" fmla="*/ 3244 w 3244"/>
                  <a:gd name="T3" fmla="*/ 337 h 675"/>
                  <a:gd name="T4" fmla="*/ 2907 w 3244"/>
                  <a:gd name="T5" fmla="*/ 0 h 675"/>
                  <a:gd name="T6" fmla="*/ 337 w 3244"/>
                  <a:gd name="T7" fmla="*/ 0 h 675"/>
                  <a:gd name="T8" fmla="*/ 0 w 3244"/>
                  <a:gd name="T9" fmla="*/ 337 h 675"/>
                  <a:gd name="T10" fmla="*/ 337 w 3244"/>
                  <a:gd name="T11" fmla="*/ 675 h 675"/>
                  <a:gd name="T12" fmla="*/ 2907 w 3244"/>
                  <a:gd name="T13" fmla="*/ 675 h 6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44"/>
                  <a:gd name="T22" fmla="*/ 0 h 675"/>
                  <a:gd name="T23" fmla="*/ 3244 w 3244"/>
                  <a:gd name="T24" fmla="*/ 675 h 6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44" h="675">
                    <a:moveTo>
                      <a:pt x="2907" y="675"/>
                    </a:moveTo>
                    <a:cubicBezTo>
                      <a:pt x="3093" y="675"/>
                      <a:pt x="3244" y="523"/>
                      <a:pt x="3244" y="337"/>
                    </a:cubicBezTo>
                    <a:cubicBezTo>
                      <a:pt x="3244" y="151"/>
                      <a:pt x="3093" y="0"/>
                      <a:pt x="2907" y="0"/>
                    </a:cubicBezTo>
                    <a:cubicBezTo>
                      <a:pt x="337" y="0"/>
                      <a:pt x="337" y="0"/>
                      <a:pt x="337" y="0"/>
                    </a:cubicBezTo>
                    <a:cubicBezTo>
                      <a:pt x="151" y="0"/>
                      <a:pt x="0" y="151"/>
                      <a:pt x="0" y="337"/>
                    </a:cubicBezTo>
                    <a:cubicBezTo>
                      <a:pt x="0" y="523"/>
                      <a:pt x="151" y="675"/>
                      <a:pt x="337" y="675"/>
                    </a:cubicBezTo>
                    <a:lnTo>
                      <a:pt x="2907" y="675"/>
                    </a:lnTo>
                    <a:close/>
                  </a:path>
                </a:pathLst>
              </a:cu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29704" name="MH_Other_8"/>
              <p:cNvPicPr preferRelativeResize="0">
                <a:picLocks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237" cy="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9705" name="MH_Other_9"/>
              <p:cNvSpPr>
                <a:spLocks noEditPoints="1" noChangeArrowheads="1"/>
              </p:cNvSpPr>
              <p:nvPr/>
            </p:nvSpPr>
            <p:spPr bwMode="auto">
              <a:xfrm>
                <a:off x="348" y="329"/>
                <a:ext cx="349" cy="340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8"/>
                  <a:gd name="T49" fmla="*/ 0 h 107"/>
                  <a:gd name="T50" fmla="*/ 108 w 108"/>
                  <a:gd name="T51" fmla="*/ 107 h 10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9706" name="MH_Other_10"/>
              <p:cNvSpPr>
                <a:spLocks noChangeArrowheads="1"/>
              </p:cNvSpPr>
              <p:nvPr/>
            </p:nvSpPr>
            <p:spPr bwMode="auto">
              <a:xfrm>
                <a:off x="428" y="404"/>
                <a:ext cx="140" cy="140"/>
              </a:xfrm>
              <a:custGeom>
                <a:avLst/>
                <a:gdLst>
                  <a:gd name="T0" fmla="*/ 39 w 43"/>
                  <a:gd name="T1" fmla="*/ 18 h 44"/>
                  <a:gd name="T2" fmla="*/ 25 w 43"/>
                  <a:gd name="T3" fmla="*/ 18 h 44"/>
                  <a:gd name="T4" fmla="*/ 25 w 43"/>
                  <a:gd name="T5" fmla="*/ 4 h 44"/>
                  <a:gd name="T6" fmla="*/ 21 w 43"/>
                  <a:gd name="T7" fmla="*/ 0 h 44"/>
                  <a:gd name="T8" fmla="*/ 18 w 43"/>
                  <a:gd name="T9" fmla="*/ 4 h 44"/>
                  <a:gd name="T10" fmla="*/ 18 w 43"/>
                  <a:gd name="T11" fmla="*/ 18 h 44"/>
                  <a:gd name="T12" fmla="*/ 3 w 43"/>
                  <a:gd name="T13" fmla="*/ 18 h 44"/>
                  <a:gd name="T14" fmla="*/ 0 w 43"/>
                  <a:gd name="T15" fmla="*/ 22 h 44"/>
                  <a:gd name="T16" fmla="*/ 3 w 43"/>
                  <a:gd name="T17" fmla="*/ 26 h 44"/>
                  <a:gd name="T18" fmla="*/ 18 w 43"/>
                  <a:gd name="T19" fmla="*/ 26 h 44"/>
                  <a:gd name="T20" fmla="*/ 18 w 43"/>
                  <a:gd name="T21" fmla="*/ 40 h 44"/>
                  <a:gd name="T22" fmla="*/ 21 w 43"/>
                  <a:gd name="T23" fmla="*/ 44 h 44"/>
                  <a:gd name="T24" fmla="*/ 25 w 43"/>
                  <a:gd name="T25" fmla="*/ 40 h 44"/>
                  <a:gd name="T26" fmla="*/ 25 w 43"/>
                  <a:gd name="T27" fmla="*/ 26 h 44"/>
                  <a:gd name="T28" fmla="*/ 39 w 43"/>
                  <a:gd name="T29" fmla="*/ 26 h 44"/>
                  <a:gd name="T30" fmla="*/ 43 w 43"/>
                  <a:gd name="T31" fmla="*/ 22 h 44"/>
                  <a:gd name="T32" fmla="*/ 39 w 43"/>
                  <a:gd name="T33" fmla="*/ 18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3"/>
                  <a:gd name="T52" fmla="*/ 0 h 44"/>
                  <a:gd name="T53" fmla="*/ 43 w 43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29702" name="MH_SubTitle_4"/>
            <p:cNvSpPr txBox="1">
              <a:spLocks noChangeArrowheads="1"/>
            </p:cNvSpPr>
            <p:nvPr/>
          </p:nvSpPr>
          <p:spPr bwMode="auto">
            <a:xfrm>
              <a:off x="1022" y="0"/>
              <a:ext cx="2043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ea typeface="微软雅黑" pitchFamily="34" charset="-122"/>
                </a:rPr>
                <a:t>课堂小结</a:t>
              </a:r>
            </a:p>
          </p:txBody>
        </p:sp>
      </p:grp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31745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2221489" y="594952"/>
            <a:ext cx="77724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 smtClean="0">
                <a:solidFill>
                  <a:srgbClr val="FF0000"/>
                </a:solidFill>
              </a:rPr>
              <a:t>拓展延伸</a:t>
            </a:r>
            <a:r>
              <a:rPr lang="en-US" altLang="zh-CN" dirty="0" smtClean="0">
                <a:solidFill>
                  <a:srgbClr val="FF0000"/>
                </a:solidFill>
                <a:ea typeface="微软雅黑" pitchFamily="34" charset="-122"/>
              </a:rPr>
              <a:t>:</a:t>
            </a:r>
          </a:p>
        </p:txBody>
      </p:sp>
      <p:sp>
        <p:nvSpPr>
          <p:cNvPr id="30723" name="文本框 31748"/>
          <p:cNvSpPr txBox="1">
            <a:spLocks noChangeArrowheads="1"/>
          </p:cNvSpPr>
          <p:nvPr/>
        </p:nvSpPr>
        <p:spPr bwMode="auto">
          <a:xfrm>
            <a:off x="2855916" y="3424241"/>
            <a:ext cx="6192837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学习了这篇小说</a:t>
            </a:r>
            <a:r>
              <a:rPr lang="en-US" altLang="zh-CN" sz="4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,</a:t>
            </a:r>
            <a:r>
              <a:rPr lang="zh-CN" altLang="en-US" sz="4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你有哪些新的感受</a:t>
            </a:r>
            <a:r>
              <a:rPr lang="en-US" altLang="zh-CN" sz="4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?</a:t>
            </a:r>
            <a:r>
              <a:rPr lang="zh-CN" altLang="en-US" sz="4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受到那些启发</a:t>
            </a:r>
            <a:r>
              <a:rPr lang="en-US" altLang="zh-CN" sz="40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?</a:t>
            </a:r>
          </a:p>
        </p:txBody>
      </p:sp>
      <p:sp>
        <p:nvSpPr>
          <p:cNvPr id="30724" name="矩形 31749"/>
          <p:cNvSpPr>
            <a:spLocks noChangeArrowheads="1" noChangeShapeType="1" noTextEdit="1"/>
          </p:cNvSpPr>
          <p:nvPr/>
        </p:nvSpPr>
        <p:spPr bwMode="auto">
          <a:xfrm rot="60000">
            <a:off x="3947158" y="1768864"/>
            <a:ext cx="4321062" cy="1335154"/>
          </a:xfrm>
          <a:prstGeom prst="rect">
            <a:avLst/>
          </a:prstGeom>
        </p:spPr>
        <p:txBody>
          <a:bodyPr wrap="none" fromWordArt="1">
            <a:prstTxWarp prst="textWave2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zh-CN" altLang="en-US" sz="3600" b="1" i="1" kern="10" dirty="0">
                <a:ln w="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  <a:gs pos="100000">
                      <a:srgbClr val="A603AB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sy="50000" kx="2115830" algn="bl" rotWithShape="0">
                    <a:srgbClr val="C0C0C0">
                      <a:alpha val="76999"/>
                    </a:srgbClr>
                  </a:outerShdw>
                </a:effectLst>
                <a:latin typeface="宋体"/>
                <a:ea typeface="宋体"/>
              </a:rPr>
              <a:t>拓展延伸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32769"/>
          <p:cNvSpPr txBox="1">
            <a:spLocks noChangeArrowheads="1"/>
          </p:cNvSpPr>
          <p:nvPr/>
        </p:nvSpPr>
        <p:spPr bwMode="auto">
          <a:xfrm>
            <a:off x="1524003" y="326503"/>
            <a:ext cx="89376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dirty="0">
                <a:solidFill>
                  <a:srgbClr val="99FFCC"/>
                </a:solidFill>
                <a:latin typeface="Times New Roman" pitchFamily="18" charset="0"/>
                <a:ea typeface="方正舒体" pitchFamily="2" charset="-122"/>
              </a:rPr>
              <a:t>        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</a:rPr>
              <a:t>中国的历史是一部被侵略和反侵略的历史，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</a:rPr>
              <a:t>《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</a:rPr>
              <a:t>最后一课</a:t>
            </a:r>
            <a:r>
              <a:rPr lang="en-US" altLang="zh-CN" b="1" dirty="0">
                <a:solidFill>
                  <a:srgbClr val="FF0000"/>
                </a:solidFill>
                <a:latin typeface="Times New Roman" pitchFamily="18" charset="0"/>
              </a:rPr>
              <a:t>》</a:t>
            </a:r>
            <a:r>
              <a:rPr lang="zh-CN" altLang="en-US" b="1" dirty="0">
                <a:solidFill>
                  <a:srgbClr val="FF0000"/>
                </a:solidFill>
                <a:latin typeface="Times New Roman" pitchFamily="18" charset="0"/>
              </a:rPr>
              <a:t>中表现出来的爱国精神，很容易引起我们的共鸣，请以例句为范，列举中国人在抗击外族侵略时所表现的高昂气节的句子。</a:t>
            </a:r>
          </a:p>
        </p:txBody>
      </p:sp>
      <p:sp>
        <p:nvSpPr>
          <p:cNvPr id="31747" name="文本框 32771"/>
          <p:cNvSpPr txBox="1">
            <a:spLocks noChangeArrowheads="1"/>
          </p:cNvSpPr>
          <p:nvPr/>
        </p:nvSpPr>
        <p:spPr bwMode="auto">
          <a:xfrm>
            <a:off x="1797050" y="1764522"/>
            <a:ext cx="868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itchFamily="18" charset="0"/>
                <a:ea typeface="楷体_GB2312" pitchFamily="1" charset="-122"/>
              </a:rPr>
              <a:t>民族气节是文天祥“</a:t>
            </a:r>
            <a:r>
              <a:rPr lang="zh-CN" altLang="en-US" sz="2800" b="1" u="sng" dirty="0">
                <a:latin typeface="Times New Roman" pitchFamily="18" charset="0"/>
                <a:ea typeface="楷体_GB2312" pitchFamily="1" charset="-122"/>
              </a:rPr>
              <a:t>人生自古谁无死，留取丹心照汗青</a:t>
            </a:r>
            <a:r>
              <a:rPr lang="zh-CN" altLang="en-US" sz="2800" b="1" dirty="0">
                <a:latin typeface="Times New Roman" pitchFamily="18" charset="0"/>
                <a:ea typeface="楷体_GB2312" pitchFamily="1" charset="-122"/>
              </a:rPr>
              <a:t>”的浩然正气！</a:t>
            </a:r>
          </a:p>
        </p:txBody>
      </p:sp>
      <p:sp>
        <p:nvSpPr>
          <p:cNvPr id="31748" name="文本框 32772"/>
          <p:cNvSpPr txBox="1">
            <a:spLocks noChangeArrowheads="1"/>
          </p:cNvSpPr>
          <p:nvPr/>
        </p:nvSpPr>
        <p:spPr bwMode="auto">
          <a:xfrm>
            <a:off x="1797050" y="2857500"/>
            <a:ext cx="868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latin typeface="Times New Roman" pitchFamily="18" charset="0"/>
                <a:ea typeface="楷体_GB2312" pitchFamily="1" charset="-122"/>
              </a:rPr>
              <a:t>民族气节是陆游“</a:t>
            </a:r>
            <a:r>
              <a:rPr lang="en-US" altLang="zh-CN" sz="2800" b="1" dirty="0">
                <a:latin typeface="Times New Roman" pitchFamily="18" charset="0"/>
                <a:ea typeface="楷体_GB2312" pitchFamily="1" charset="-122"/>
              </a:rPr>
              <a:t>_______________________________”</a:t>
            </a:r>
            <a:r>
              <a:rPr lang="zh-CN" altLang="en-US" sz="2800" b="1" dirty="0">
                <a:latin typeface="Times New Roman" pitchFamily="18" charset="0"/>
                <a:ea typeface="楷体_GB2312" pitchFamily="1" charset="-122"/>
              </a:rPr>
              <a:t>的高尚情操！</a:t>
            </a:r>
          </a:p>
        </p:txBody>
      </p:sp>
      <p:sp>
        <p:nvSpPr>
          <p:cNvPr id="31749" name="文本框 32773"/>
          <p:cNvSpPr txBox="1">
            <a:spLocks noChangeArrowheads="1"/>
          </p:cNvSpPr>
          <p:nvPr/>
        </p:nvSpPr>
        <p:spPr bwMode="auto">
          <a:xfrm>
            <a:off x="1797050" y="3825875"/>
            <a:ext cx="868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Times New Roman" pitchFamily="18" charset="0"/>
                <a:ea typeface="楷体_GB2312" pitchFamily="1" charset="-122"/>
              </a:rPr>
              <a:t>民族气节是林则徐“</a:t>
            </a:r>
            <a:r>
              <a:rPr lang="en-US" altLang="zh-CN" sz="2800" b="1">
                <a:latin typeface="Times New Roman" pitchFamily="18" charset="0"/>
                <a:ea typeface="楷体_GB2312" pitchFamily="1" charset="-122"/>
              </a:rPr>
              <a:t>_____________________________”</a:t>
            </a:r>
            <a:r>
              <a:rPr lang="zh-CN" altLang="en-US" sz="2800" b="1">
                <a:latin typeface="Times New Roman" pitchFamily="18" charset="0"/>
                <a:ea typeface="楷体_GB2312" pitchFamily="1" charset="-122"/>
              </a:rPr>
              <a:t>的凛然不惧！</a:t>
            </a:r>
          </a:p>
        </p:txBody>
      </p:sp>
      <p:sp>
        <p:nvSpPr>
          <p:cNvPr id="31750" name="文本框 32774"/>
          <p:cNvSpPr txBox="1">
            <a:spLocks noChangeArrowheads="1"/>
          </p:cNvSpPr>
          <p:nvPr/>
        </p:nvSpPr>
        <p:spPr bwMode="auto">
          <a:xfrm>
            <a:off x="1774825" y="4926013"/>
            <a:ext cx="868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>
                <a:latin typeface="Times New Roman" pitchFamily="18" charset="0"/>
                <a:ea typeface="楷体_GB2312" pitchFamily="1" charset="-122"/>
              </a:rPr>
              <a:t>民族气节是孙中山“</a:t>
            </a:r>
            <a:r>
              <a:rPr lang="en-US" altLang="zh-CN" sz="2800" b="1">
                <a:latin typeface="Times New Roman" pitchFamily="18" charset="0"/>
                <a:ea typeface="楷体_GB2312" pitchFamily="1" charset="-122"/>
              </a:rPr>
              <a:t>_____________________________”</a:t>
            </a:r>
            <a:r>
              <a:rPr lang="zh-CN" altLang="en-US" sz="2800" b="1">
                <a:latin typeface="Times New Roman" pitchFamily="18" charset="0"/>
                <a:ea typeface="楷体_GB2312" pitchFamily="1" charset="-122"/>
              </a:rPr>
              <a:t>的豪情壮志！</a:t>
            </a:r>
          </a:p>
        </p:txBody>
      </p:sp>
      <p:sp>
        <p:nvSpPr>
          <p:cNvPr id="32776" name="文本框 32775"/>
          <p:cNvSpPr txBox="1">
            <a:spLocks noChangeArrowheads="1"/>
          </p:cNvSpPr>
          <p:nvPr/>
        </p:nvSpPr>
        <p:spPr bwMode="auto">
          <a:xfrm>
            <a:off x="4724400" y="2773363"/>
            <a:ext cx="51816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600" dirty="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事定犹须待阖棺，位卑未敢忘忧国</a:t>
            </a:r>
          </a:p>
        </p:txBody>
      </p:sp>
      <p:sp>
        <p:nvSpPr>
          <p:cNvPr id="32777" name="文本框 32776"/>
          <p:cNvSpPr txBox="1">
            <a:spLocks noChangeArrowheads="1"/>
          </p:cNvSpPr>
          <p:nvPr/>
        </p:nvSpPr>
        <p:spPr bwMode="auto">
          <a:xfrm>
            <a:off x="4943475" y="3763963"/>
            <a:ext cx="50292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60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苟利国家生死以，岂因祸福趋避之</a:t>
            </a:r>
          </a:p>
        </p:txBody>
      </p:sp>
      <p:sp>
        <p:nvSpPr>
          <p:cNvPr id="32778" name="文本框 32777"/>
          <p:cNvSpPr txBox="1">
            <a:spLocks noChangeArrowheads="1"/>
          </p:cNvSpPr>
          <p:nvPr/>
        </p:nvSpPr>
        <p:spPr bwMode="auto">
          <a:xfrm>
            <a:off x="5087938" y="4868863"/>
            <a:ext cx="5029200" cy="406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 anchorCtr="1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600">
                <a:solidFill>
                  <a:srgbClr val="FF0000"/>
                </a:solidFill>
                <a:latin typeface="Times New Roman" pitchFamily="18" charset="0"/>
                <a:ea typeface="华文行楷" pitchFamily="2" charset="-122"/>
              </a:rPr>
              <a:t>驱除鞑虏，恢复中华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 bldLvl="0" animBg="1"/>
      <p:bldP spid="32777" grpId="0" bldLvl="0" animBg="1"/>
      <p:bldP spid="32778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椭圆 33793"/>
          <p:cNvSpPr>
            <a:spLocks noChangeArrowheads="1"/>
          </p:cNvSpPr>
          <p:nvPr/>
        </p:nvSpPr>
        <p:spPr bwMode="auto">
          <a:xfrm>
            <a:off x="1847853" y="692150"/>
            <a:ext cx="2087563" cy="1009650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rgbClr val="CCFF66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>
                <a:ea typeface="楷体_GB2312" pitchFamily="1" charset="-122"/>
              </a:rPr>
              <a:t>努力学好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祖国语言</a:t>
            </a:r>
          </a:p>
        </p:txBody>
      </p:sp>
      <p:sp>
        <p:nvSpPr>
          <p:cNvPr id="33795" name="流程图: 决策 33794"/>
          <p:cNvSpPr>
            <a:spLocks noChangeArrowheads="1"/>
          </p:cNvSpPr>
          <p:nvPr/>
        </p:nvSpPr>
        <p:spPr bwMode="auto">
          <a:xfrm>
            <a:off x="3937000" y="549278"/>
            <a:ext cx="3671888" cy="2016125"/>
          </a:xfrm>
          <a:prstGeom prst="flowChartDecision">
            <a:avLst/>
          </a:prstGeom>
          <a:gradFill rotWithShape="1">
            <a:gsLst>
              <a:gs pos="0">
                <a:srgbClr val="FF99CC"/>
              </a:gs>
              <a:gs pos="100000">
                <a:srgbClr val="CCFF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>
                <a:ea typeface="楷体_GB2312" pitchFamily="1" charset="-122"/>
              </a:rPr>
              <a:t>维护国家的尊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严，了解国旗、国徽、国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歌的有关知识</a:t>
            </a:r>
          </a:p>
        </p:txBody>
      </p:sp>
      <p:sp>
        <p:nvSpPr>
          <p:cNvPr id="33796" name="流程图: 数据 33795"/>
          <p:cNvSpPr>
            <a:spLocks noChangeArrowheads="1"/>
          </p:cNvSpPr>
          <p:nvPr/>
        </p:nvSpPr>
        <p:spPr bwMode="auto">
          <a:xfrm>
            <a:off x="7705728" y="623891"/>
            <a:ext cx="2879725" cy="936625"/>
          </a:xfrm>
          <a:prstGeom prst="flowChartInputOutput">
            <a:avLst/>
          </a:prstGeom>
          <a:gradFill rotWithShape="1">
            <a:gsLst>
              <a:gs pos="0">
                <a:schemeClr val="accent1"/>
              </a:gs>
              <a:gs pos="100000">
                <a:srgbClr val="FF33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>
                <a:ea typeface="楷体_GB2312" pitchFamily="1" charset="-122"/>
              </a:rPr>
              <a:t>学好知识、掌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握技术报效祖国</a:t>
            </a:r>
          </a:p>
        </p:txBody>
      </p:sp>
      <p:sp>
        <p:nvSpPr>
          <p:cNvPr id="33797" name="流程图: 联系 33796"/>
          <p:cNvSpPr>
            <a:spLocks noChangeArrowheads="1"/>
          </p:cNvSpPr>
          <p:nvPr/>
        </p:nvSpPr>
        <p:spPr bwMode="auto">
          <a:xfrm>
            <a:off x="8185150" y="1774825"/>
            <a:ext cx="2376488" cy="2159000"/>
          </a:xfrm>
          <a:prstGeom prst="flowChartConnector">
            <a:avLst/>
          </a:prstGeom>
          <a:gradFill rotWithShape="1">
            <a:gsLst>
              <a:gs pos="0">
                <a:srgbClr val="FF99CC"/>
              </a:gs>
              <a:gs pos="100000">
                <a:schemeClr val="folHlink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>
                <a:ea typeface="楷体_GB2312" pitchFamily="1" charset="-122"/>
              </a:rPr>
              <a:t>尊纪守法，做个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有责任感的公民，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如依法纳税等</a:t>
            </a:r>
          </a:p>
        </p:txBody>
      </p:sp>
      <p:sp>
        <p:nvSpPr>
          <p:cNvPr id="33798" name="流程图: 终止 33797"/>
          <p:cNvSpPr>
            <a:spLocks noChangeArrowheads="1"/>
          </p:cNvSpPr>
          <p:nvPr/>
        </p:nvSpPr>
        <p:spPr bwMode="auto">
          <a:xfrm>
            <a:off x="1611316" y="2060578"/>
            <a:ext cx="2771775" cy="1368425"/>
          </a:xfrm>
          <a:prstGeom prst="flowChartTerminator">
            <a:avLst/>
          </a:prstGeom>
          <a:gradFill rotWithShape="1">
            <a:gsLst>
              <a:gs pos="0">
                <a:srgbClr val="CCFF66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>
                <a:ea typeface="楷体_GB2312" pitchFamily="1" charset="-122"/>
              </a:rPr>
              <a:t>和破坏国家财产的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不法分子作斗争</a:t>
            </a:r>
          </a:p>
        </p:txBody>
      </p:sp>
      <p:sp>
        <p:nvSpPr>
          <p:cNvPr id="33799" name="流程图: 准备 33798"/>
          <p:cNvSpPr>
            <a:spLocks noChangeArrowheads="1"/>
          </p:cNvSpPr>
          <p:nvPr/>
        </p:nvSpPr>
        <p:spPr bwMode="auto">
          <a:xfrm>
            <a:off x="7392991" y="4437063"/>
            <a:ext cx="3240087" cy="1871662"/>
          </a:xfrm>
          <a:prstGeom prst="flowChartPreparation">
            <a:avLst/>
          </a:prstGeom>
          <a:gradFill rotWithShape="1">
            <a:gsLst>
              <a:gs pos="0">
                <a:srgbClr val="CCFF66">
                  <a:alpha val="98996"/>
                </a:srgbClr>
              </a:gs>
              <a:gs pos="100000">
                <a:srgbClr val="FF99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>
                <a:ea typeface="楷体_GB2312" pitchFamily="1" charset="-122"/>
              </a:rPr>
              <a:t>服从国家利益，在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个人利益和国家集体的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利益发生冲突的时候，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牺牲自己顾全大局</a:t>
            </a:r>
          </a:p>
        </p:txBody>
      </p:sp>
      <p:sp>
        <p:nvSpPr>
          <p:cNvPr id="33800" name="八边形 33799"/>
          <p:cNvSpPr>
            <a:spLocks noChangeArrowheads="1"/>
          </p:cNvSpPr>
          <p:nvPr/>
        </p:nvSpPr>
        <p:spPr bwMode="auto">
          <a:xfrm>
            <a:off x="1847850" y="4437066"/>
            <a:ext cx="1657350" cy="1512887"/>
          </a:xfrm>
          <a:prstGeom prst="octagon">
            <a:avLst>
              <a:gd name="adj" fmla="val 29287"/>
            </a:avLst>
          </a:prstGeom>
          <a:gradFill rotWithShape="1">
            <a:gsLst>
              <a:gs pos="0">
                <a:srgbClr val="CCFF66"/>
              </a:gs>
              <a:gs pos="100000">
                <a:srgbClr val="009900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>
                <a:ea typeface="楷体_GB2312" pitchFamily="1" charset="-122"/>
              </a:rPr>
              <a:t>珍惜、节约</a:t>
            </a:r>
          </a:p>
          <a:p>
            <a:pPr algn="ctr"/>
            <a:r>
              <a:rPr lang="zh-CN" altLang="en-US">
                <a:ea typeface="楷体_GB2312" pitchFamily="1" charset="-122"/>
              </a:rPr>
              <a:t>能源</a:t>
            </a:r>
          </a:p>
        </p:txBody>
      </p:sp>
      <p:pic>
        <p:nvPicPr>
          <p:cNvPr id="33801" name="图片 33800" descr="030周总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5053" y="4221166"/>
            <a:ext cx="2016125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2" name="云形标注 33801"/>
          <p:cNvSpPr>
            <a:spLocks noChangeArrowheads="1"/>
          </p:cNvSpPr>
          <p:nvPr/>
        </p:nvSpPr>
        <p:spPr bwMode="auto">
          <a:xfrm>
            <a:off x="5591178" y="2349500"/>
            <a:ext cx="2593975" cy="2592388"/>
          </a:xfrm>
          <a:prstGeom prst="cloudCallout">
            <a:avLst>
              <a:gd name="adj1" fmla="val -54102"/>
              <a:gd name="adj2" fmla="val 7525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en-US" sz="3200" b="1" dirty="0">
                <a:solidFill>
                  <a:srgbClr val="3333FF"/>
                </a:solidFill>
                <a:ea typeface="楷体_GB2312" pitchFamily="1" charset="-122"/>
              </a:rPr>
              <a:t>为中华之崛起而读书！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22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900"/>
                            </p:stCondLst>
                            <p:childTnLst>
                              <p:par>
                                <p:cTn id="3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900"/>
                            </p:stCondLst>
                            <p:childTnLst>
                              <p:par>
                                <p:cTn id="39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89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9900"/>
                            </p:stCondLst>
                            <p:childTnLst>
                              <p:par>
                                <p:cTn id="5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2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bldLvl="0" animBg="1"/>
      <p:bldP spid="33795" grpId="0" bldLvl="0" animBg="1"/>
      <p:bldP spid="33796" grpId="0" bldLvl="0" animBg="1"/>
      <p:bldP spid="33797" grpId="0" bldLvl="0" animBg="1"/>
      <p:bldP spid="33798" grpId="0" bldLvl="0" animBg="1"/>
      <p:bldP spid="33799" grpId="0" bldLvl="0" animBg="1"/>
      <p:bldP spid="33800" grpId="0" bldLvl="0" animBg="1"/>
      <p:bldP spid="33802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34817"/>
          <p:cNvSpPr txBox="1"/>
          <p:nvPr/>
        </p:nvSpPr>
        <p:spPr>
          <a:xfrm>
            <a:off x="2424113" y="836616"/>
            <a:ext cx="7632700" cy="310854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5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1" charset="-122"/>
                <a:ea typeface="楷体_GB2312" pitchFamily="1" charset="-122"/>
              </a:rPr>
              <a:t>创新作业</a:t>
            </a:r>
            <a:r>
              <a:rPr lang="en-US" alt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1" charset="-122"/>
                <a:ea typeface="楷体_GB2312" pitchFamily="1" charset="-122"/>
              </a:rPr>
              <a:t>：</a:t>
            </a:r>
          </a:p>
          <a:p>
            <a:pPr>
              <a:defRPr/>
            </a:pPr>
            <a:r>
              <a:rPr lang="en-US" alt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楷体_GB2312" pitchFamily="1" charset="-122"/>
                <a:ea typeface="楷体_GB2312" pitchFamily="1" charset="-122"/>
              </a:rPr>
              <a:t>  </a:t>
            </a:r>
            <a:r>
              <a:rPr lang="en-US" altLang="en-US" sz="4400" b="1" dirty="0" err="1">
                <a:latin typeface="楷体_GB2312" pitchFamily="1" charset="-122"/>
                <a:ea typeface="楷体_GB2312" pitchFamily="1" charset="-122"/>
              </a:rPr>
              <a:t>以“新老师”为题，写一篇短文，想象德语老师来上课的情形及小弗朗士的表现</a:t>
            </a:r>
            <a:r>
              <a:rPr lang="en-US" altLang="en-US" sz="4400" b="1" dirty="0">
                <a:latin typeface="楷体_GB2312" pitchFamily="1" charset="-122"/>
                <a:ea typeface="楷体_GB2312" pitchFamily="1" charset="-122"/>
              </a:rPr>
              <a:t>。 </a:t>
            </a:r>
            <a:endParaRPr lang="en-US" altLang="en-US" sz="4400" b="1" dirty="0">
              <a:latin typeface="楷体_GB2312" pitchFamily="1" charset="-122"/>
              <a:ea typeface="楷体_GB2312" pitchFamily="1" charset="-122"/>
            </a:endParaRPr>
          </a:p>
        </p:txBody>
      </p:sp>
      <p:pic>
        <p:nvPicPr>
          <p:cNvPr id="33795" name="图片 34818" descr="BS00559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25007" y="4293096"/>
            <a:ext cx="4140200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290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0241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561975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sz="4800" b="1" dirty="0">
                <a:solidFill>
                  <a:srgbClr val="0000FF"/>
                </a:solidFill>
              </a:rPr>
              <a:t>走近作者</a:t>
            </a:r>
          </a:p>
        </p:txBody>
      </p:sp>
      <p:pic>
        <p:nvPicPr>
          <p:cNvPr id="10243" name="图片 10242" descr="都德头像">
            <a:hlinkClick r:id="" action="ppaction://hlinkshowjump?jump=nextslide"/>
          </p:cNvPr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3391" y="2206625"/>
            <a:ext cx="1857375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文本框 10243"/>
          <p:cNvSpPr txBox="1">
            <a:spLocks noChangeArrowheads="1"/>
          </p:cNvSpPr>
          <p:nvPr/>
        </p:nvSpPr>
        <p:spPr bwMode="auto">
          <a:xfrm>
            <a:off x="3648078" y="2349500"/>
            <a:ext cx="6842125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dirty="0"/>
              <a:t> </a:t>
            </a:r>
            <a:endParaRPr lang="zh-CN" altLang="en-US" b="1" dirty="0"/>
          </a:p>
          <a:p>
            <a:pPr eaLnBrk="1" hangingPunct="1"/>
            <a:r>
              <a:rPr lang="zh-CN" altLang="en-US" b="1" dirty="0"/>
              <a:t>       </a:t>
            </a:r>
            <a:r>
              <a:rPr lang="zh-CN" altLang="en-US" sz="2800" b="1" dirty="0">
                <a:latin typeface="宋体" pitchFamily="2" charset="-122"/>
              </a:rPr>
              <a:t> 都德（1840～1897），十九世纪法国著名小说家。他的早期代表作品有长篇自传体小说《小东西》。1870年普法战争爆发以后，都德应征入伍，后来曾以战争生活为题材，创作了不少短篇作品，《最后一课》是他的短篇小说代表作。 </a:t>
            </a:r>
            <a:r>
              <a:rPr lang="zh-CN" altLang="en-US" sz="2800" dirty="0">
                <a:latin typeface="宋体" pitchFamily="2" charset="-122"/>
              </a:rPr>
              <a:t> 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1265" descr="a202072-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9500" y="1485900"/>
            <a:ext cx="320357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矩形 11266"/>
          <p:cNvSpPr>
            <a:spLocks noChangeArrowheads="1"/>
          </p:cNvSpPr>
          <p:nvPr/>
        </p:nvSpPr>
        <p:spPr bwMode="auto">
          <a:xfrm>
            <a:off x="1754497" y="1244075"/>
            <a:ext cx="5715000" cy="4706937"/>
          </a:xfrm>
          <a:prstGeom prst="rect">
            <a:avLst/>
          </a:prstGeom>
          <a:noFill/>
          <a:ln w="9525">
            <a:solidFill>
              <a:srgbClr val="66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   《最后一课》写于1873年即普法战争的第二年。普鲁士军队长驱直入，侵占巴黎，占领了法国的阿尔萨斯、洛林等三分之一以上的土地。普鲁士政府不准这两个地方继续学法语。这篇小说写的就是乡村教师韩麦尔给学生教最后一堂法语课的情景，反映了法国人民深厚的爱国感情。</a:t>
            </a:r>
          </a:p>
        </p:txBody>
      </p:sp>
      <p:sp>
        <p:nvSpPr>
          <p:cNvPr id="11268" name="矩形 11267"/>
          <p:cNvSpPr>
            <a:spLocks noChangeArrowheads="1"/>
          </p:cNvSpPr>
          <p:nvPr/>
        </p:nvSpPr>
        <p:spPr bwMode="auto">
          <a:xfrm>
            <a:off x="1314450" y="29257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69" name="矩形 11268"/>
          <p:cNvSpPr>
            <a:spLocks noChangeArrowheads="1"/>
          </p:cNvSpPr>
          <p:nvPr/>
        </p:nvSpPr>
        <p:spPr bwMode="auto">
          <a:xfrm>
            <a:off x="1314450" y="29257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511824" y="283863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模板：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www.1ppt.com/moban/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素材：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背景：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www.1ppt.com/beijing/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图表：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www.1ppt.com/xiazai/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教程： 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www.1ppt.com/ziliao/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www.1ppt.com/fanwen/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www.1ppt.com/shiti/           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www.1ppt.com/jiaoan/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论坛：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www.1ppt.cn                                     PPT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语文课件：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www.1ppt.com/kejian/yuwen/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数学课件：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www.1ppt.com/kejian/shuxue/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英语课件：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www.1ppt.com/kejian/yingyu/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美术课件：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www.1ppt.com/kejian/meishu/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科学课件：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www.1ppt.com/kejian/kexue/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物理课件：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www.1ppt.com/kejian/wuli/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化学课件：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www.1ppt.com/kejian/huaxue/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生物课件：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www.1ppt.com/kejian/shengwu/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地理课件：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www.1ppt.com/kejian/dili/          </a:t>
            </a:r>
            <a:r>
              <a:rPr lang="zh-CN" altLang="en-US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历史课件：</a:t>
            </a:r>
            <a:r>
              <a:rPr lang="en-US" altLang="zh-CN" sz="100" kern="0" dirty="0">
                <a:solidFill>
                  <a:sysClr val="window" lastClr="FFFFFF"/>
                </a:solidFill>
                <a:latin typeface="Calibri"/>
                <a:ea typeface="宋体"/>
              </a:rPr>
              <a:t>www.1ppt.com/kejian/lishi/        </a:t>
            </a:r>
          </a:p>
        </p:txBody>
      </p:sp>
      <p:sp>
        <p:nvSpPr>
          <p:cNvPr id="12290" name="文本框 12289"/>
          <p:cNvSpPr txBox="1">
            <a:spLocks noChangeArrowheads="1"/>
          </p:cNvSpPr>
          <p:nvPr/>
        </p:nvSpPr>
        <p:spPr bwMode="auto">
          <a:xfrm>
            <a:off x="2279650" y="1125538"/>
            <a:ext cx="8136830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 i="1" dirty="0">
                <a:solidFill>
                  <a:srgbClr val="FF6600"/>
                </a:solidFill>
                <a:ea typeface="楷体_GB2312" pitchFamily="1" charset="-122"/>
              </a:rPr>
              <a:t>都德名言：</a:t>
            </a:r>
          </a:p>
          <a:p>
            <a:pPr eaLnBrk="1" hangingPunct="1"/>
            <a:endParaRPr lang="zh-CN" altLang="en-US" sz="4000" b="1" i="1" dirty="0">
              <a:solidFill>
                <a:srgbClr val="FF6600"/>
              </a:solidFill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ea typeface="楷体_GB2312" pitchFamily="1" charset="-122"/>
              </a:rPr>
              <a:t>书籍是最好的朋友。当生活中遇到任何困难的时候，你都可以向它求助，它永远不会背弃你。</a:t>
            </a:r>
          </a:p>
          <a:p>
            <a:pPr eaLnBrk="1" hangingPunct="1"/>
            <a:endParaRPr lang="zh-CN" altLang="en-US" sz="2800" b="1" dirty="0">
              <a:solidFill>
                <a:srgbClr val="0000FF"/>
              </a:solidFill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ea typeface="楷体_GB2312" pitchFamily="1" charset="-122"/>
              </a:rPr>
              <a:t>好脾气是一个人在社交中所能穿着的最佳服饰。</a:t>
            </a:r>
          </a:p>
          <a:p>
            <a:pPr eaLnBrk="1" hangingPunct="1"/>
            <a:endParaRPr lang="zh-CN" altLang="en-US" sz="2800" b="1" dirty="0">
              <a:solidFill>
                <a:srgbClr val="0000FF"/>
              </a:solidFill>
              <a:ea typeface="楷体_GB2312" pitchFamily="1" charset="-122"/>
            </a:endParaRPr>
          </a:p>
          <a:p>
            <a:pPr eaLnBrk="1" hangingPunct="1"/>
            <a:r>
              <a:rPr lang="zh-CN" altLang="en-US" sz="2800" b="1" dirty="0">
                <a:solidFill>
                  <a:srgbClr val="0000FF"/>
                </a:solidFill>
                <a:ea typeface="楷体_GB2312" pitchFamily="1" charset="-122"/>
              </a:rPr>
              <a:t>你若要喜爱你自己的价值，你就得给世界创造价值</a:t>
            </a:r>
            <a:r>
              <a:rPr lang="zh-CN" altLang="en-US" sz="2800" b="1" dirty="0">
                <a:solidFill>
                  <a:srgbClr val="0000FF"/>
                </a:solidFill>
                <a:ea typeface="楷体_GB2312" pitchFamily="1" charset="-122"/>
              </a:rPr>
              <a:t>。</a:t>
            </a:r>
            <a:endParaRPr lang="zh-CN" altLang="en-US" sz="2800" b="1" dirty="0">
              <a:solidFill>
                <a:srgbClr val="0000FF"/>
              </a:solidFill>
              <a:ea typeface="楷体_GB2312" pitchFamily="1" charset="-122"/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3313"/>
          <p:cNvSpPr>
            <a:spLocks noChangeArrowheads="1" noChangeShapeType="1" noTextEdit="1"/>
          </p:cNvSpPr>
          <p:nvPr/>
        </p:nvSpPr>
        <p:spPr bwMode="auto">
          <a:xfrm>
            <a:off x="2209800" y="1573213"/>
            <a:ext cx="1066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哽住</a:t>
            </a:r>
          </a:p>
        </p:txBody>
      </p:sp>
      <p:sp>
        <p:nvSpPr>
          <p:cNvPr id="13315" name="矩形 13314"/>
          <p:cNvSpPr>
            <a:spLocks noChangeArrowheads="1" noChangeShapeType="1" noTextEdit="1"/>
          </p:cNvSpPr>
          <p:nvPr/>
        </p:nvSpPr>
        <p:spPr bwMode="auto">
          <a:xfrm>
            <a:off x="4953000" y="1573213"/>
            <a:ext cx="1066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赚钱</a:t>
            </a:r>
          </a:p>
        </p:txBody>
      </p:sp>
      <p:sp>
        <p:nvSpPr>
          <p:cNvPr id="13316" name="矩形 13315"/>
          <p:cNvSpPr>
            <a:spLocks noChangeArrowheads="1" noChangeShapeType="1" noTextEdit="1"/>
          </p:cNvSpPr>
          <p:nvPr/>
        </p:nvSpPr>
        <p:spPr bwMode="auto">
          <a:xfrm>
            <a:off x="7543800" y="15732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捂住</a:t>
            </a:r>
          </a:p>
        </p:txBody>
      </p:sp>
      <p:sp>
        <p:nvSpPr>
          <p:cNvPr id="13317" name="矩形 13316"/>
          <p:cNvSpPr>
            <a:spLocks noChangeArrowheads="1" noChangeShapeType="1" noTextEdit="1"/>
          </p:cNvSpPr>
          <p:nvPr/>
        </p:nvSpPr>
        <p:spPr bwMode="auto">
          <a:xfrm>
            <a:off x="2209800" y="2563813"/>
            <a:ext cx="914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 dirty="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踱步</a:t>
            </a:r>
          </a:p>
        </p:txBody>
      </p:sp>
      <p:sp>
        <p:nvSpPr>
          <p:cNvPr id="13318" name="矩形 13317"/>
          <p:cNvSpPr>
            <a:spLocks noChangeArrowheads="1" noChangeShapeType="1" noTextEdit="1"/>
          </p:cNvSpPr>
          <p:nvPr/>
        </p:nvSpPr>
        <p:spPr bwMode="auto">
          <a:xfrm>
            <a:off x="4953000" y="25638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惩罚</a:t>
            </a:r>
          </a:p>
        </p:txBody>
      </p:sp>
      <p:sp>
        <p:nvSpPr>
          <p:cNvPr id="13319" name="矩形 13318"/>
          <p:cNvSpPr>
            <a:spLocks noChangeArrowheads="1" noChangeShapeType="1" noTextEdit="1"/>
          </p:cNvSpPr>
          <p:nvPr/>
        </p:nvSpPr>
        <p:spPr bwMode="auto">
          <a:xfrm>
            <a:off x="7543800" y="26019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祈祷</a:t>
            </a:r>
          </a:p>
        </p:txBody>
      </p:sp>
      <p:sp>
        <p:nvSpPr>
          <p:cNvPr id="13320" name="矩形 13319"/>
          <p:cNvSpPr>
            <a:spLocks noChangeArrowheads="1" noChangeShapeType="1" noTextEdit="1"/>
          </p:cNvSpPr>
          <p:nvPr/>
        </p:nvSpPr>
        <p:spPr bwMode="auto">
          <a:xfrm>
            <a:off x="4953000" y="35544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诧异</a:t>
            </a:r>
          </a:p>
        </p:txBody>
      </p:sp>
      <p:sp>
        <p:nvSpPr>
          <p:cNvPr id="13321" name="矩形 13320"/>
          <p:cNvSpPr>
            <a:spLocks noChangeArrowheads="1" noChangeShapeType="1" noTextEdit="1"/>
          </p:cNvSpPr>
          <p:nvPr/>
        </p:nvSpPr>
        <p:spPr bwMode="auto">
          <a:xfrm>
            <a:off x="2209800" y="35544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宛转</a:t>
            </a:r>
          </a:p>
        </p:txBody>
      </p:sp>
      <p:sp>
        <p:nvSpPr>
          <p:cNvPr id="13322" name="矩形 13321"/>
          <p:cNvSpPr>
            <a:spLocks noChangeArrowheads="1" noChangeShapeType="1" noTextEdit="1"/>
          </p:cNvSpPr>
          <p:nvPr/>
        </p:nvSpPr>
        <p:spPr bwMode="auto">
          <a:xfrm>
            <a:off x="7543800" y="36306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喧闹</a:t>
            </a:r>
          </a:p>
        </p:txBody>
      </p:sp>
      <p:sp>
        <p:nvSpPr>
          <p:cNvPr id="13323" name="矩形 13322"/>
          <p:cNvSpPr>
            <a:spLocks noChangeArrowheads="1" noChangeShapeType="1" noTextEdit="1"/>
          </p:cNvSpPr>
          <p:nvPr/>
        </p:nvSpPr>
        <p:spPr bwMode="auto">
          <a:xfrm>
            <a:off x="4953000" y="44688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皱边</a:t>
            </a:r>
          </a:p>
        </p:txBody>
      </p:sp>
      <p:sp>
        <p:nvSpPr>
          <p:cNvPr id="13324" name="矩形 13323"/>
          <p:cNvSpPr>
            <a:spLocks noChangeArrowheads="1" noChangeShapeType="1" noTextEdit="1"/>
          </p:cNvSpPr>
          <p:nvPr/>
        </p:nvSpPr>
        <p:spPr bwMode="auto">
          <a:xfrm>
            <a:off x="7543800" y="44688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肃静</a:t>
            </a:r>
          </a:p>
        </p:txBody>
      </p:sp>
      <p:sp>
        <p:nvSpPr>
          <p:cNvPr id="13325" name="矩形 13324"/>
          <p:cNvSpPr>
            <a:spLocks noChangeArrowheads="1" noChangeShapeType="1" noTextEdit="1"/>
          </p:cNvSpPr>
          <p:nvPr/>
        </p:nvSpPr>
        <p:spPr bwMode="auto">
          <a:xfrm>
            <a:off x="2209800" y="55356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懊悔</a:t>
            </a:r>
          </a:p>
        </p:txBody>
      </p:sp>
      <p:sp>
        <p:nvSpPr>
          <p:cNvPr id="13326" name="矩形 13325"/>
          <p:cNvSpPr>
            <a:spLocks noChangeArrowheads="1" noChangeShapeType="1" noTextEdit="1"/>
          </p:cNvSpPr>
          <p:nvPr/>
        </p:nvSpPr>
        <p:spPr bwMode="auto">
          <a:xfrm>
            <a:off x="4953000" y="55356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钥匙</a:t>
            </a:r>
          </a:p>
        </p:txBody>
      </p:sp>
      <p:sp>
        <p:nvSpPr>
          <p:cNvPr id="13327" name="矩形 13326"/>
          <p:cNvSpPr>
            <a:spLocks noChangeArrowheads="1" noChangeShapeType="1" noTextEdit="1"/>
          </p:cNvSpPr>
          <p:nvPr/>
        </p:nvSpPr>
        <p:spPr bwMode="auto">
          <a:xfrm>
            <a:off x="7543800" y="55356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郝叟</a:t>
            </a:r>
          </a:p>
        </p:txBody>
      </p:sp>
      <p:sp>
        <p:nvSpPr>
          <p:cNvPr id="13328" name="矩形 13327"/>
          <p:cNvSpPr>
            <a:spLocks noChangeArrowheads="1" noChangeShapeType="1" noTextEdit="1"/>
          </p:cNvSpPr>
          <p:nvPr/>
        </p:nvSpPr>
        <p:spPr bwMode="auto">
          <a:xfrm>
            <a:off x="2209800" y="4468813"/>
            <a:ext cx="990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宋体"/>
                <a:ea typeface="宋体"/>
              </a:rPr>
              <a:t>胳膊</a:t>
            </a:r>
          </a:p>
        </p:txBody>
      </p:sp>
      <p:sp>
        <p:nvSpPr>
          <p:cNvPr id="10257" name="文本框 13329"/>
          <p:cNvSpPr txBox="1">
            <a:spLocks noChangeArrowheads="1"/>
          </p:cNvSpPr>
          <p:nvPr/>
        </p:nvSpPr>
        <p:spPr bwMode="auto">
          <a:xfrm>
            <a:off x="3367088" y="1460500"/>
            <a:ext cx="129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g</a:t>
            </a: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</a:rPr>
              <a:t>ě</a:t>
            </a: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ng</a:t>
            </a:r>
          </a:p>
        </p:txBody>
      </p:sp>
      <p:sp>
        <p:nvSpPr>
          <p:cNvPr id="10258" name="文本框 13330"/>
          <p:cNvSpPr txBox="1">
            <a:spLocks noChangeArrowheads="1"/>
          </p:cNvSpPr>
          <p:nvPr/>
        </p:nvSpPr>
        <p:spPr bwMode="auto">
          <a:xfrm>
            <a:off x="6240463" y="1557341"/>
            <a:ext cx="1295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zhuàn</a:t>
            </a:r>
          </a:p>
        </p:txBody>
      </p:sp>
      <p:sp>
        <p:nvSpPr>
          <p:cNvPr id="10259" name="文本框 13331"/>
          <p:cNvSpPr txBox="1">
            <a:spLocks noChangeArrowheads="1"/>
          </p:cNvSpPr>
          <p:nvPr/>
        </p:nvSpPr>
        <p:spPr bwMode="auto">
          <a:xfrm>
            <a:off x="8704263" y="1536700"/>
            <a:ext cx="129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w</a:t>
            </a: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</a:rPr>
              <a:t>ǔ</a:t>
            </a:r>
          </a:p>
        </p:txBody>
      </p:sp>
      <p:sp>
        <p:nvSpPr>
          <p:cNvPr id="10260" name="文本框 13332"/>
          <p:cNvSpPr txBox="1">
            <a:spLocks noChangeArrowheads="1"/>
          </p:cNvSpPr>
          <p:nvPr/>
        </p:nvSpPr>
        <p:spPr bwMode="auto">
          <a:xfrm>
            <a:off x="3303588" y="2532066"/>
            <a:ext cx="1295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duó</a:t>
            </a:r>
          </a:p>
        </p:txBody>
      </p:sp>
      <p:sp>
        <p:nvSpPr>
          <p:cNvPr id="10261" name="文本框 13333"/>
          <p:cNvSpPr txBox="1">
            <a:spLocks noChangeArrowheads="1"/>
          </p:cNvSpPr>
          <p:nvPr/>
        </p:nvSpPr>
        <p:spPr bwMode="auto">
          <a:xfrm>
            <a:off x="6351588" y="2532066"/>
            <a:ext cx="1295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chéng</a:t>
            </a:r>
          </a:p>
        </p:txBody>
      </p:sp>
      <p:sp>
        <p:nvSpPr>
          <p:cNvPr id="10262" name="文本框 13334"/>
          <p:cNvSpPr txBox="1">
            <a:spLocks noChangeArrowheads="1"/>
          </p:cNvSpPr>
          <p:nvPr/>
        </p:nvSpPr>
        <p:spPr bwMode="auto">
          <a:xfrm>
            <a:off x="8728075" y="2519366"/>
            <a:ext cx="1447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qíd</a:t>
            </a: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</a:rPr>
              <a:t>ǎ</a:t>
            </a: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o</a:t>
            </a:r>
          </a:p>
        </p:txBody>
      </p:sp>
      <p:sp>
        <p:nvSpPr>
          <p:cNvPr id="10263" name="文本框 13335"/>
          <p:cNvSpPr txBox="1">
            <a:spLocks noChangeArrowheads="1"/>
          </p:cNvSpPr>
          <p:nvPr/>
        </p:nvSpPr>
        <p:spPr bwMode="auto">
          <a:xfrm>
            <a:off x="3327400" y="3597275"/>
            <a:ext cx="1447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w</a:t>
            </a: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</a:rPr>
              <a:t>ǎ</a:t>
            </a: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n</a:t>
            </a:r>
          </a:p>
        </p:txBody>
      </p:sp>
      <p:sp>
        <p:nvSpPr>
          <p:cNvPr id="10264" name="文本框 13336"/>
          <p:cNvSpPr txBox="1">
            <a:spLocks noChangeArrowheads="1"/>
          </p:cNvSpPr>
          <p:nvPr/>
        </p:nvSpPr>
        <p:spPr bwMode="auto">
          <a:xfrm>
            <a:off x="6351588" y="3417891"/>
            <a:ext cx="12954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  <a:ea typeface="Gungsuh" pitchFamily="18" charset="-127"/>
              </a:rPr>
              <a:t>chà</a:t>
            </a:r>
          </a:p>
        </p:txBody>
      </p:sp>
      <p:sp>
        <p:nvSpPr>
          <p:cNvPr id="10265" name="文本框 13337"/>
          <p:cNvSpPr txBox="1">
            <a:spLocks noChangeArrowheads="1"/>
          </p:cNvSpPr>
          <p:nvPr/>
        </p:nvSpPr>
        <p:spPr bwMode="auto">
          <a:xfrm>
            <a:off x="8890000" y="3562353"/>
            <a:ext cx="895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</a:rPr>
              <a:t>xuān</a:t>
            </a:r>
          </a:p>
        </p:txBody>
      </p:sp>
      <p:sp>
        <p:nvSpPr>
          <p:cNvPr id="10266" name="文本框 13338"/>
          <p:cNvSpPr txBox="1">
            <a:spLocks noChangeArrowheads="1"/>
          </p:cNvSpPr>
          <p:nvPr/>
        </p:nvSpPr>
        <p:spPr bwMode="auto">
          <a:xfrm>
            <a:off x="3489325" y="4497388"/>
            <a:ext cx="9842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</a:rPr>
              <a:t>gē bo</a:t>
            </a:r>
          </a:p>
        </p:txBody>
      </p:sp>
      <p:sp>
        <p:nvSpPr>
          <p:cNvPr id="10267" name="文本框 13339"/>
          <p:cNvSpPr txBox="1">
            <a:spLocks noChangeArrowheads="1"/>
          </p:cNvSpPr>
          <p:nvPr/>
        </p:nvSpPr>
        <p:spPr bwMode="auto">
          <a:xfrm>
            <a:off x="6297613" y="4449763"/>
            <a:ext cx="8747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</a:rPr>
              <a:t>zhòu</a:t>
            </a:r>
          </a:p>
        </p:txBody>
      </p:sp>
      <p:sp>
        <p:nvSpPr>
          <p:cNvPr id="10268" name="文本框 13340"/>
          <p:cNvSpPr txBox="1">
            <a:spLocks noChangeArrowheads="1"/>
          </p:cNvSpPr>
          <p:nvPr/>
        </p:nvSpPr>
        <p:spPr bwMode="auto">
          <a:xfrm>
            <a:off x="8818563" y="4503741"/>
            <a:ext cx="5461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</a:rPr>
              <a:t>sù</a:t>
            </a:r>
          </a:p>
        </p:txBody>
      </p:sp>
      <p:sp>
        <p:nvSpPr>
          <p:cNvPr id="10269" name="文本框 13341"/>
          <p:cNvSpPr txBox="1">
            <a:spLocks noChangeArrowheads="1"/>
          </p:cNvSpPr>
          <p:nvPr/>
        </p:nvSpPr>
        <p:spPr bwMode="auto">
          <a:xfrm>
            <a:off x="3778253" y="5465766"/>
            <a:ext cx="5683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</a:rPr>
              <a:t>ào</a:t>
            </a:r>
          </a:p>
        </p:txBody>
      </p:sp>
      <p:sp>
        <p:nvSpPr>
          <p:cNvPr id="10270" name="文本框 13342"/>
          <p:cNvSpPr txBox="1">
            <a:spLocks noChangeArrowheads="1"/>
          </p:cNvSpPr>
          <p:nvPr/>
        </p:nvSpPr>
        <p:spPr bwMode="auto">
          <a:xfrm>
            <a:off x="6240466" y="5537200"/>
            <a:ext cx="1246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0000FF"/>
                </a:solidFill>
                <a:latin typeface="Times New Roman" pitchFamily="18" charset="0"/>
              </a:rPr>
              <a:t>yàoshi</a:t>
            </a:r>
          </a:p>
        </p:txBody>
      </p:sp>
      <p:sp>
        <p:nvSpPr>
          <p:cNvPr id="10271" name="文本框 13343"/>
          <p:cNvSpPr txBox="1">
            <a:spLocks noChangeArrowheads="1"/>
          </p:cNvSpPr>
          <p:nvPr/>
        </p:nvSpPr>
        <p:spPr bwMode="auto">
          <a:xfrm>
            <a:off x="8688388" y="5516566"/>
            <a:ext cx="1300162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0000FF"/>
                </a:solidFill>
                <a:latin typeface="Times New Roman" pitchFamily="18" charset="0"/>
              </a:rPr>
              <a:t>hǎo sǒu</a:t>
            </a:r>
          </a:p>
          <a:p>
            <a:pPr eaLnBrk="1" hangingPunct="1"/>
            <a:endParaRPr lang="en-US" altLang="zh-CN"/>
          </a:p>
        </p:txBody>
      </p:sp>
      <p:pic>
        <p:nvPicPr>
          <p:cNvPr id="13344" name="图片 13344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2528" y="21637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5" name="图片 13345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3" y="31543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6" name="图片 13346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3" y="41449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7" name="图片 13347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3" y="50593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8" name="图片 13348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3528" y="507841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49" name="图片 13349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9528" y="52117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0" name="图片 13350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8" y="61261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1" name="图片 13351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3" y="61261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2" name="图片 13352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0528" y="61261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3" name="图片 13353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3" y="416401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4" name="图片 13354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3" y="515461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5" name="图片 13355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328" y="61261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6" name="图片 13356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3728" y="61261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7" name="图片 13357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6528" y="422116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8" name="图片 13358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3" y="317341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59" name="图片 13359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3" y="218281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60" name="图片 13360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0328" y="324961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61" name="图片 13361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528" y="324961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62" name="图片 13362" descr="标记点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3" y="2182813"/>
            <a:ext cx="320675" cy="17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63" name="矩形 13363" descr="water"/>
          <p:cNvSpPr>
            <a:spLocks noChangeArrowheads="1" noChangeShapeType="1" noTextEdit="1"/>
          </p:cNvSpPr>
          <p:nvPr/>
        </p:nvSpPr>
        <p:spPr bwMode="auto">
          <a:xfrm>
            <a:off x="4656138" y="620716"/>
            <a:ext cx="2438400" cy="695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4800" kern="1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effectLst>
                  <a:outerShdw dist="107763" dir="13500000" sx="125000" sy="125000" rotWithShape="0">
                    <a:srgbClr val="C7DFD3">
                      <a:alpha val="76999"/>
                    </a:srgbClr>
                  </a:outerShdw>
                </a:effectLst>
                <a:latin typeface="宋体"/>
                <a:ea typeface="宋体"/>
              </a:rPr>
              <a:t>字词积累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2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2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7" grpId="0"/>
      <p:bldP spid="10258" grpId="0"/>
      <p:bldP spid="10259" grpId="0"/>
      <p:bldP spid="10260" grpId="0"/>
      <p:bldP spid="10261" grpId="0"/>
      <p:bldP spid="10262" grpId="0"/>
      <p:bldP spid="10263" grpId="0"/>
      <p:bldP spid="10264" grpId="0"/>
      <p:bldP spid="10265" grpId="0"/>
      <p:bldP spid="10266" grpId="0"/>
      <p:bldP spid="10267" grpId="0"/>
      <p:bldP spid="10268" grpId="0"/>
      <p:bldP spid="10269" grpId="0"/>
      <p:bldP spid="10270" grpId="0"/>
      <p:bldP spid="102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椭圆 14337"/>
          <p:cNvSpPr>
            <a:spLocks noChangeArrowheads="1"/>
          </p:cNvSpPr>
          <p:nvPr/>
        </p:nvSpPr>
        <p:spPr bwMode="auto">
          <a:xfrm>
            <a:off x="1666875" y="1600200"/>
            <a:ext cx="914400" cy="914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ea typeface="楷体_GB2312" pitchFamily="1" charset="-122"/>
              </a:rPr>
              <a:t>量</a:t>
            </a:r>
          </a:p>
        </p:txBody>
      </p:sp>
      <p:sp>
        <p:nvSpPr>
          <p:cNvPr id="14339" name="左大括号 14338"/>
          <p:cNvSpPr>
            <a:spLocks/>
          </p:cNvSpPr>
          <p:nvPr/>
        </p:nvSpPr>
        <p:spPr bwMode="auto">
          <a:xfrm>
            <a:off x="2638425" y="1295403"/>
            <a:ext cx="171450" cy="1558925"/>
          </a:xfrm>
          <a:prstGeom prst="leftBrace">
            <a:avLst>
              <a:gd name="adj1" fmla="val 75645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0" name="椭圆 14339"/>
          <p:cNvSpPr>
            <a:spLocks noChangeArrowheads="1"/>
          </p:cNvSpPr>
          <p:nvPr/>
        </p:nvSpPr>
        <p:spPr bwMode="auto">
          <a:xfrm>
            <a:off x="6467475" y="1676400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ea typeface="楷体_GB2312" pitchFamily="1" charset="-122"/>
              </a:rPr>
              <a:t>宁</a:t>
            </a:r>
          </a:p>
        </p:txBody>
      </p:sp>
      <p:sp>
        <p:nvSpPr>
          <p:cNvPr id="14341" name="左大括号 14340"/>
          <p:cNvSpPr>
            <a:spLocks/>
          </p:cNvSpPr>
          <p:nvPr/>
        </p:nvSpPr>
        <p:spPr bwMode="auto">
          <a:xfrm>
            <a:off x="7400928" y="1143000"/>
            <a:ext cx="142875" cy="1944688"/>
          </a:xfrm>
          <a:prstGeom prst="leftBrace">
            <a:avLst>
              <a:gd name="adj1" fmla="val 113237"/>
              <a:gd name="adj2" fmla="val 50000"/>
            </a:avLst>
          </a:prstGeom>
          <a:solidFill>
            <a:srgbClr val="FF33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2" name="椭圆 14341"/>
          <p:cNvSpPr>
            <a:spLocks noChangeArrowheads="1"/>
          </p:cNvSpPr>
          <p:nvPr/>
        </p:nvSpPr>
        <p:spPr bwMode="auto">
          <a:xfrm>
            <a:off x="1666875" y="4437063"/>
            <a:ext cx="914400" cy="914400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ea typeface="楷体_GB2312" pitchFamily="1" charset="-122"/>
              </a:rPr>
              <a:t>强</a:t>
            </a:r>
          </a:p>
        </p:txBody>
      </p:sp>
      <p:sp>
        <p:nvSpPr>
          <p:cNvPr id="14343" name="左大括号 14342"/>
          <p:cNvSpPr>
            <a:spLocks/>
          </p:cNvSpPr>
          <p:nvPr/>
        </p:nvSpPr>
        <p:spPr bwMode="auto">
          <a:xfrm>
            <a:off x="2657475" y="3810003"/>
            <a:ext cx="139700" cy="2219325"/>
          </a:xfrm>
          <a:prstGeom prst="leftBrace">
            <a:avLst>
              <a:gd name="adj1" fmla="val 132166"/>
              <a:gd name="adj2" fmla="val 50000"/>
            </a:avLst>
          </a:prstGeom>
          <a:solidFill>
            <a:srgbClr val="EFAFD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4" name="文本框 14343"/>
          <p:cNvSpPr txBox="1">
            <a:spLocks noChangeArrowheads="1"/>
          </p:cNvSpPr>
          <p:nvPr/>
        </p:nvSpPr>
        <p:spPr bwMode="auto">
          <a:xfrm>
            <a:off x="2886075" y="1295403"/>
            <a:ext cx="25074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 dirty="0" err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liáng</a:t>
            </a:r>
            <a:r>
              <a:rPr lang="en-US" altLang="zh-CN" sz="3600" b="1" dirty="0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  </a:t>
            </a:r>
            <a:r>
              <a:rPr lang="zh-CN" altLang="en-US" sz="3600" b="1" dirty="0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量杯</a:t>
            </a:r>
          </a:p>
        </p:txBody>
      </p:sp>
      <p:sp>
        <p:nvSpPr>
          <p:cNvPr id="14345" name="文本框 14344"/>
          <p:cNvSpPr txBox="1">
            <a:spLocks noChangeArrowheads="1"/>
          </p:cNvSpPr>
          <p:nvPr/>
        </p:nvSpPr>
        <p:spPr bwMode="auto">
          <a:xfrm>
            <a:off x="2784478" y="2311403"/>
            <a:ext cx="34339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liàng  </a:t>
            </a:r>
            <a:r>
              <a:rPr lang="zh-CN" altLang="en-US" sz="3600" b="1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量力而行</a:t>
            </a:r>
          </a:p>
        </p:txBody>
      </p:sp>
      <p:sp>
        <p:nvSpPr>
          <p:cNvPr id="14346" name="文本框 14345"/>
          <p:cNvSpPr txBox="1">
            <a:spLocks noChangeArrowheads="1"/>
          </p:cNvSpPr>
          <p:nvPr/>
        </p:nvSpPr>
        <p:spPr bwMode="auto">
          <a:xfrm>
            <a:off x="7686675" y="1219203"/>
            <a:ext cx="24048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níng  </a:t>
            </a:r>
            <a:r>
              <a:rPr lang="zh-CN" altLang="en-US" sz="3600" b="1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宁静</a:t>
            </a:r>
          </a:p>
        </p:txBody>
      </p:sp>
      <p:sp>
        <p:nvSpPr>
          <p:cNvPr id="14347" name="文本框 14346"/>
          <p:cNvSpPr txBox="1">
            <a:spLocks noChangeArrowheads="1"/>
          </p:cNvSpPr>
          <p:nvPr/>
        </p:nvSpPr>
        <p:spPr bwMode="auto">
          <a:xfrm>
            <a:off x="7686675" y="2362203"/>
            <a:ext cx="24048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nìng  </a:t>
            </a:r>
            <a:r>
              <a:rPr lang="zh-CN" altLang="en-US" sz="3600" b="1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宁愿</a:t>
            </a:r>
          </a:p>
        </p:txBody>
      </p:sp>
      <p:sp>
        <p:nvSpPr>
          <p:cNvPr id="14348" name="文本框 14347"/>
          <p:cNvSpPr txBox="1">
            <a:spLocks noChangeArrowheads="1"/>
          </p:cNvSpPr>
          <p:nvPr/>
        </p:nvSpPr>
        <p:spPr bwMode="auto">
          <a:xfrm>
            <a:off x="2962275" y="3657603"/>
            <a:ext cx="278313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qiáng   </a:t>
            </a:r>
            <a:r>
              <a:rPr lang="zh-CN" altLang="en-US" sz="3600" b="1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坚强</a:t>
            </a:r>
          </a:p>
        </p:txBody>
      </p:sp>
      <p:sp>
        <p:nvSpPr>
          <p:cNvPr id="14349" name="文本框 14348"/>
          <p:cNvSpPr txBox="1">
            <a:spLocks noChangeArrowheads="1"/>
          </p:cNvSpPr>
          <p:nvPr/>
        </p:nvSpPr>
        <p:spPr bwMode="auto">
          <a:xfrm>
            <a:off x="3038478" y="4572000"/>
            <a:ext cx="27019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qiǎng  </a:t>
            </a:r>
            <a:r>
              <a:rPr lang="zh-CN" altLang="en-US" sz="3600" b="1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勉强</a:t>
            </a:r>
          </a:p>
        </p:txBody>
      </p:sp>
      <p:sp>
        <p:nvSpPr>
          <p:cNvPr id="14350" name="文本框 14349"/>
          <p:cNvSpPr txBox="1">
            <a:spLocks noChangeArrowheads="1"/>
          </p:cNvSpPr>
          <p:nvPr/>
        </p:nvSpPr>
        <p:spPr bwMode="auto">
          <a:xfrm>
            <a:off x="2962278" y="5410203"/>
            <a:ext cx="311655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jiàng   </a:t>
            </a:r>
            <a:r>
              <a:rPr lang="zh-CN" altLang="en-US" sz="3600" b="1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倔强</a:t>
            </a:r>
            <a:r>
              <a:rPr lang="zh-CN" altLang="en-US" sz="36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　</a:t>
            </a:r>
          </a:p>
        </p:txBody>
      </p:sp>
      <p:sp>
        <p:nvSpPr>
          <p:cNvPr id="14351" name="椭圆 14350"/>
          <p:cNvSpPr>
            <a:spLocks noChangeArrowheads="1"/>
          </p:cNvSpPr>
          <p:nvPr/>
        </p:nvSpPr>
        <p:spPr bwMode="auto">
          <a:xfrm>
            <a:off x="6383338" y="4365625"/>
            <a:ext cx="914400" cy="914400"/>
          </a:xfrm>
          <a:prstGeom prst="ellipse">
            <a:avLst/>
          </a:prstGeom>
          <a:solidFill>
            <a:srgbClr val="00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>
                <a:solidFill>
                  <a:schemeClr val="bg1"/>
                </a:solidFill>
              </a:rPr>
              <a:t>帖</a:t>
            </a:r>
          </a:p>
        </p:txBody>
      </p:sp>
      <p:sp>
        <p:nvSpPr>
          <p:cNvPr id="14352" name="左大括号 14351"/>
          <p:cNvSpPr>
            <a:spLocks/>
          </p:cNvSpPr>
          <p:nvPr/>
        </p:nvSpPr>
        <p:spPr bwMode="auto">
          <a:xfrm>
            <a:off x="7381875" y="3581400"/>
            <a:ext cx="152400" cy="2503488"/>
          </a:xfrm>
          <a:prstGeom prst="leftBrace">
            <a:avLst>
              <a:gd name="adj1" fmla="val 136664"/>
              <a:gd name="adj2" fmla="val 50000"/>
            </a:avLst>
          </a:prstGeom>
          <a:solidFill>
            <a:srgbClr val="CC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53" name="文本框 14352"/>
          <p:cNvSpPr txBox="1">
            <a:spLocks noChangeArrowheads="1"/>
          </p:cNvSpPr>
          <p:nvPr/>
        </p:nvSpPr>
        <p:spPr bwMode="auto">
          <a:xfrm>
            <a:off x="8039103" y="3429003"/>
            <a:ext cx="26654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   </a:t>
            </a:r>
            <a:r>
              <a:rPr lang="zh-CN" altLang="en-US" sz="4800" b="1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字帖</a:t>
            </a:r>
          </a:p>
        </p:txBody>
      </p:sp>
      <p:sp>
        <p:nvSpPr>
          <p:cNvPr id="14354" name="文本框 14353"/>
          <p:cNvSpPr txBox="1">
            <a:spLocks noChangeArrowheads="1"/>
          </p:cNvSpPr>
          <p:nvPr/>
        </p:nvSpPr>
        <p:spPr bwMode="auto">
          <a:xfrm>
            <a:off x="7839078" y="3429000"/>
            <a:ext cx="11588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tiè</a:t>
            </a:r>
          </a:p>
        </p:txBody>
      </p:sp>
      <p:sp>
        <p:nvSpPr>
          <p:cNvPr id="14355" name="文本框 14354"/>
          <p:cNvSpPr txBox="1">
            <a:spLocks noChangeArrowheads="1"/>
          </p:cNvSpPr>
          <p:nvPr/>
        </p:nvSpPr>
        <p:spPr bwMode="auto">
          <a:xfrm>
            <a:off x="8112125" y="4365628"/>
            <a:ext cx="28844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   </a:t>
            </a:r>
            <a:r>
              <a:rPr lang="zh-CN" altLang="en-US" sz="4800" b="1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请贴</a:t>
            </a:r>
          </a:p>
        </p:txBody>
      </p:sp>
      <p:sp>
        <p:nvSpPr>
          <p:cNvPr id="14356" name="文本框 14355"/>
          <p:cNvSpPr txBox="1">
            <a:spLocks noChangeArrowheads="1"/>
          </p:cNvSpPr>
          <p:nvPr/>
        </p:nvSpPr>
        <p:spPr bwMode="auto">
          <a:xfrm>
            <a:off x="7839075" y="4419600"/>
            <a:ext cx="129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tiě</a:t>
            </a:r>
          </a:p>
        </p:txBody>
      </p:sp>
      <p:sp>
        <p:nvSpPr>
          <p:cNvPr id="14357" name="文本框 14356"/>
          <p:cNvSpPr txBox="1">
            <a:spLocks noChangeArrowheads="1"/>
          </p:cNvSpPr>
          <p:nvPr/>
        </p:nvSpPr>
        <p:spPr bwMode="auto">
          <a:xfrm>
            <a:off x="8183563" y="5373691"/>
            <a:ext cx="24495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chemeClr val="tx2"/>
                </a:solidFill>
                <a:latin typeface="华文中宋" pitchFamily="2" charset="-122"/>
                <a:ea typeface="华文中宋" pitchFamily="2" charset="-122"/>
              </a:rPr>
              <a:t>   </a:t>
            </a:r>
            <a:r>
              <a:rPr lang="zh-CN" altLang="en-US" sz="4800" b="1">
                <a:solidFill>
                  <a:schemeClr val="tx2"/>
                </a:solidFill>
                <a:latin typeface="楷体_GB2312" pitchFamily="1" charset="-122"/>
                <a:ea typeface="楷体_GB2312" pitchFamily="1" charset="-122"/>
              </a:rPr>
              <a:t>妥帖</a:t>
            </a:r>
          </a:p>
        </p:txBody>
      </p:sp>
      <p:sp>
        <p:nvSpPr>
          <p:cNvPr id="14358" name="文本框 14357"/>
          <p:cNvSpPr txBox="1">
            <a:spLocks noChangeArrowheads="1"/>
          </p:cNvSpPr>
          <p:nvPr/>
        </p:nvSpPr>
        <p:spPr bwMode="auto">
          <a:xfrm>
            <a:off x="7839075" y="5372100"/>
            <a:ext cx="1219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latin typeface="Times New Roman" pitchFamily="18" charset="0"/>
              </a:rPr>
              <a:t>tiē</a:t>
            </a: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4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4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4" grpId="0"/>
      <p:bldP spid="14345" grpId="0"/>
      <p:bldP spid="14346" grpId="0"/>
      <p:bldP spid="14347" grpId="0"/>
      <p:bldP spid="14348" grpId="0"/>
      <p:bldP spid="14349" grpId="0"/>
      <p:bldP spid="14350" grpId="0"/>
      <p:bldP spid="14353" grpId="0"/>
      <p:bldP spid="14354" grpId="0"/>
      <p:bldP spid="14355" grpId="0"/>
      <p:bldP spid="14356" grpId="0"/>
      <p:bldP spid="14357" grpId="0"/>
      <p:bldP spid="143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5361"/>
          <p:cNvSpPr>
            <a:spLocks noChangeArrowheads="1"/>
          </p:cNvSpPr>
          <p:nvPr/>
        </p:nvSpPr>
        <p:spPr bwMode="auto">
          <a:xfrm>
            <a:off x="1847850" y="1245296"/>
            <a:ext cx="1873250" cy="4315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b="1" dirty="0"/>
              <a:t>诧异：</a:t>
            </a:r>
          </a:p>
          <a:p>
            <a:pPr>
              <a:lnSpc>
                <a:spcPct val="140000"/>
              </a:lnSpc>
            </a:pPr>
            <a:r>
              <a:rPr lang="zh-CN" altLang="en-US" sz="2800" b="1" dirty="0"/>
              <a:t>懊悔：</a:t>
            </a:r>
          </a:p>
          <a:p>
            <a:pPr>
              <a:lnSpc>
                <a:spcPct val="140000"/>
              </a:lnSpc>
            </a:pPr>
            <a:r>
              <a:rPr lang="zh-CN" altLang="en-US" sz="2800" b="1" dirty="0"/>
              <a:t>哽咽：</a:t>
            </a:r>
          </a:p>
          <a:p>
            <a:pPr>
              <a:lnSpc>
                <a:spcPct val="140000"/>
              </a:lnSpc>
            </a:pPr>
            <a:endParaRPr lang="zh-CN" altLang="en-US" sz="2800" b="1" dirty="0"/>
          </a:p>
          <a:p>
            <a:pPr>
              <a:lnSpc>
                <a:spcPct val="140000"/>
              </a:lnSpc>
            </a:pPr>
            <a:r>
              <a:rPr lang="zh-CN" altLang="en-US" sz="2800" b="1" dirty="0"/>
              <a:t>宛转：</a:t>
            </a: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征发：</a:t>
            </a:r>
          </a:p>
          <a:p>
            <a:pPr>
              <a:lnSpc>
                <a:spcPct val="140000"/>
              </a:lnSpc>
            </a:pPr>
            <a:r>
              <a:rPr lang="zh-CN" altLang="en-US" sz="2800" b="1" dirty="0">
                <a:solidFill>
                  <a:srgbClr val="000000"/>
                </a:solidFill>
              </a:rPr>
              <a:t>喧闹：</a:t>
            </a:r>
          </a:p>
        </p:txBody>
      </p:sp>
      <p:sp>
        <p:nvSpPr>
          <p:cNvPr id="15363" name="矩形 15362"/>
          <p:cNvSpPr/>
          <p:nvPr/>
        </p:nvSpPr>
        <p:spPr>
          <a:xfrm>
            <a:off x="2855916" y="1412875"/>
            <a:ext cx="4249737" cy="5232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ea"/>
              </a:rPr>
              <a:t>觉得意外和奇怪。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5364" name="矩形 15363"/>
          <p:cNvSpPr/>
          <p:nvPr/>
        </p:nvSpPr>
        <p:spPr>
          <a:xfrm>
            <a:off x="2895600" y="2030413"/>
            <a:ext cx="7772400" cy="519112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ea"/>
              </a:rPr>
              <a:t>做错了事，说错了话，心里自恨不该这样。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5365" name="矩形 15364"/>
          <p:cNvSpPr/>
          <p:nvPr/>
        </p:nvSpPr>
        <p:spPr>
          <a:xfrm>
            <a:off x="2927350" y="2716216"/>
            <a:ext cx="7740650" cy="954107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  <a:cs typeface="+mn-ea"/>
              </a:rPr>
              <a:t>因极度悲伤，哭时不能痛快地出声。哽，声气阻塞。</a:t>
            </a:r>
            <a:r>
              <a:rPr lang="zh-CN" altLang="en-US" sz="2800" noProof="1">
                <a:latin typeface="宋体" panose="02010600030101010101" pitchFamily="2" charset="-122"/>
                <a:cs typeface="+mn-ea"/>
              </a:rPr>
              <a:t> </a:t>
            </a:r>
            <a:endParaRPr lang="zh-CN" altLang="en-US" sz="2800" noProof="1">
              <a:latin typeface="宋体" panose="02010600030101010101" pitchFamily="2" charset="-122"/>
            </a:endParaRPr>
          </a:p>
        </p:txBody>
      </p:sp>
      <p:sp>
        <p:nvSpPr>
          <p:cNvPr id="15366" name="矩形 15365"/>
          <p:cNvSpPr/>
          <p:nvPr/>
        </p:nvSpPr>
        <p:spPr>
          <a:xfrm>
            <a:off x="2895600" y="3814763"/>
            <a:ext cx="6408738" cy="52322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ea"/>
              </a:rPr>
              <a:t>形容声音的圆转柔和。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5367" name="文本框 15366"/>
          <p:cNvSpPr txBox="1">
            <a:spLocks noChangeArrowheads="1"/>
          </p:cNvSpPr>
          <p:nvPr/>
        </p:nvSpPr>
        <p:spPr bwMode="auto">
          <a:xfrm>
            <a:off x="1847850" y="692153"/>
            <a:ext cx="23050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</a:rPr>
              <a:t>解释词语</a:t>
            </a:r>
          </a:p>
        </p:txBody>
      </p:sp>
      <p:sp>
        <p:nvSpPr>
          <p:cNvPr id="15368" name="文本框 15367"/>
          <p:cNvSpPr txBox="1"/>
          <p:nvPr/>
        </p:nvSpPr>
        <p:spPr>
          <a:xfrm>
            <a:off x="3000378" y="4437063"/>
            <a:ext cx="5234125" cy="5232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ea"/>
              </a:rPr>
              <a:t>政府向人民征调人力或者财物。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5369" name="文本框 15368"/>
          <p:cNvSpPr txBox="1"/>
          <p:nvPr/>
        </p:nvSpPr>
        <p:spPr>
          <a:xfrm>
            <a:off x="3000378" y="5086350"/>
            <a:ext cx="1988045" cy="523220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0000CC"/>
                </a:solidFill>
                <a:effectLst>
                  <a:outerShdw blurRad="38100" dist="38100" dir="2700000">
                    <a:srgbClr val="000000"/>
                  </a:outerShdw>
                </a:effectLst>
                <a:cs typeface="+mn-ea"/>
              </a:rPr>
              <a:t>喧哗热闹。</a:t>
            </a:r>
            <a:endParaRPr lang="zh-CN" altLang="en-US" sz="2800" b="1" noProof="1">
              <a:solidFill>
                <a:srgbClr val="0000CC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" fill="hold"/>
                                        <p:tgtEl>
                                          <p:spTgt spid="1536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" fill="hold"/>
                                        <p:tgtEl>
                                          <p:spTgt spid="1536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  <p:bldP spid="15364" grpId="0"/>
      <p:bldP spid="15365" grpId="0"/>
      <p:bldP spid="15366" grpId="0"/>
      <p:bldP spid="15368" grpId="0"/>
      <p:bldP spid="153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椭圆 16385"/>
          <p:cNvSpPr>
            <a:spLocks noChangeArrowheads="1"/>
          </p:cNvSpPr>
          <p:nvPr/>
        </p:nvSpPr>
        <p:spPr bwMode="auto">
          <a:xfrm>
            <a:off x="1703388" y="3429003"/>
            <a:ext cx="1974850" cy="881063"/>
          </a:xfrm>
          <a:prstGeom prst="ellipse">
            <a:avLst/>
          </a:prstGeom>
          <a:solidFill>
            <a:srgbClr val="EFEFA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3600" b="1" dirty="0">
                <a:solidFill>
                  <a:srgbClr val="0000FF"/>
                </a:solidFill>
                <a:latin typeface="楷体_GB2312" pitchFamily="1" charset="-122"/>
                <a:ea typeface="楷体_GB2312" pitchFamily="1" charset="-122"/>
              </a:rPr>
              <a:t>理清情节</a:t>
            </a:r>
          </a:p>
        </p:txBody>
      </p:sp>
      <p:sp>
        <p:nvSpPr>
          <p:cNvPr id="16387" name="左大括号 16386"/>
          <p:cNvSpPr>
            <a:spLocks/>
          </p:cNvSpPr>
          <p:nvPr/>
        </p:nvSpPr>
        <p:spPr bwMode="auto">
          <a:xfrm>
            <a:off x="3792541" y="1628778"/>
            <a:ext cx="180975" cy="4537075"/>
          </a:xfrm>
          <a:prstGeom prst="leftBrace">
            <a:avLst>
              <a:gd name="adj1" fmla="val 20857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8" name="文本框 16387"/>
          <p:cNvSpPr txBox="1">
            <a:spLocks noChangeArrowheads="1"/>
          </p:cNvSpPr>
          <p:nvPr/>
        </p:nvSpPr>
        <p:spPr bwMode="auto">
          <a:xfrm>
            <a:off x="3937003" y="1127128"/>
            <a:ext cx="59594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1.</a:t>
            </a:r>
            <a:r>
              <a:rPr lang="zh-CN" altLang="en-US" sz="2800" b="1" dirty="0">
                <a:latin typeface="宋体" pitchFamily="2" charset="-122"/>
              </a:rPr>
              <a:t>“我”上学路上的见闻和心理活动。    （1－6）</a:t>
            </a:r>
          </a:p>
        </p:txBody>
      </p:sp>
      <p:sp>
        <p:nvSpPr>
          <p:cNvPr id="16389" name="文本框 16388"/>
          <p:cNvSpPr txBox="1">
            <a:spLocks noChangeArrowheads="1"/>
          </p:cNvSpPr>
          <p:nvPr/>
        </p:nvSpPr>
        <p:spPr bwMode="auto">
          <a:xfrm>
            <a:off x="3992563" y="2814641"/>
            <a:ext cx="59229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2.</a:t>
            </a:r>
            <a:r>
              <a:rPr lang="zh-CN" altLang="en-US" sz="2800" b="1" dirty="0">
                <a:latin typeface="宋体" pitchFamily="2" charset="-122"/>
              </a:rPr>
              <a:t>我们上最后一堂法语课的情景。</a:t>
            </a:r>
          </a:p>
          <a:p>
            <a:pPr eaLnBrk="1" hangingPunct="1"/>
            <a:r>
              <a:rPr lang="zh-CN" altLang="en-US" sz="2800" b="1" dirty="0">
                <a:latin typeface="宋体" pitchFamily="2" charset="-122"/>
              </a:rPr>
              <a:t>（7－23）</a:t>
            </a:r>
          </a:p>
        </p:txBody>
      </p:sp>
      <p:sp>
        <p:nvSpPr>
          <p:cNvPr id="16390" name="文本框 16389"/>
          <p:cNvSpPr txBox="1">
            <a:spLocks noChangeArrowheads="1"/>
          </p:cNvSpPr>
          <p:nvPr/>
        </p:nvSpPr>
        <p:spPr bwMode="auto">
          <a:xfrm>
            <a:off x="3863975" y="4510091"/>
            <a:ext cx="641508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 sz="2400"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FF0000"/>
                </a:solidFill>
                <a:latin typeface="宋体" pitchFamily="2" charset="-122"/>
              </a:rPr>
              <a:t>3.</a:t>
            </a:r>
            <a:r>
              <a:rPr lang="zh-CN" altLang="en-US" sz="2800" b="1" dirty="0">
                <a:latin typeface="宋体" pitchFamily="2" charset="-122"/>
              </a:rPr>
              <a:t>下课时韩麦尔先生悲壮、不屈的精神。（24－29）</a:t>
            </a:r>
          </a:p>
        </p:txBody>
      </p:sp>
      <p:sp>
        <p:nvSpPr>
          <p:cNvPr id="16391" name="燕尾形 16390"/>
          <p:cNvSpPr>
            <a:spLocks noChangeArrowheads="1"/>
          </p:cNvSpPr>
          <p:nvPr/>
        </p:nvSpPr>
        <p:spPr bwMode="auto">
          <a:xfrm>
            <a:off x="7824791" y="3933825"/>
            <a:ext cx="1944687" cy="287338"/>
          </a:xfrm>
          <a:prstGeom prst="chevron">
            <a:avLst>
              <a:gd name="adj" fmla="val 16910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发展</a:t>
            </a:r>
          </a:p>
        </p:txBody>
      </p:sp>
      <p:sp>
        <p:nvSpPr>
          <p:cNvPr id="16392" name="五边形 16391"/>
          <p:cNvSpPr>
            <a:spLocks noChangeArrowheads="1"/>
          </p:cNvSpPr>
          <p:nvPr/>
        </p:nvSpPr>
        <p:spPr bwMode="auto">
          <a:xfrm>
            <a:off x="8040691" y="1989141"/>
            <a:ext cx="1800225" cy="358775"/>
          </a:xfrm>
          <a:prstGeom prst="homePlate">
            <a:avLst>
              <a:gd name="adj" fmla="val 1253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开端</a:t>
            </a:r>
          </a:p>
        </p:txBody>
      </p:sp>
      <p:sp>
        <p:nvSpPr>
          <p:cNvPr id="16393" name="椭圆 16392"/>
          <p:cNvSpPr>
            <a:spLocks noChangeArrowheads="1"/>
          </p:cNvSpPr>
          <p:nvPr/>
        </p:nvSpPr>
        <p:spPr bwMode="auto">
          <a:xfrm>
            <a:off x="7319963" y="5661028"/>
            <a:ext cx="2989262" cy="676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高潮和结局</a:t>
            </a:r>
          </a:p>
        </p:txBody>
      </p:sp>
      <p:grpSp>
        <p:nvGrpSpPr>
          <p:cNvPr id="16394" name="Group 10"/>
          <p:cNvGrpSpPr>
            <a:grpSpLocks/>
          </p:cNvGrpSpPr>
          <p:nvPr/>
        </p:nvGrpSpPr>
        <p:grpSpPr bwMode="auto">
          <a:xfrm>
            <a:off x="1992316" y="692153"/>
            <a:ext cx="2054225" cy="633413"/>
            <a:chOff x="0" y="0"/>
            <a:chExt cx="3236" cy="998"/>
          </a:xfrm>
        </p:grpSpPr>
        <p:grpSp>
          <p:nvGrpSpPr>
            <p:cNvPr id="16395" name="Group 11"/>
            <p:cNvGrpSpPr>
              <a:grpSpLocks/>
            </p:cNvGrpSpPr>
            <p:nvPr/>
          </p:nvGrpSpPr>
          <p:grpSpPr bwMode="auto">
            <a:xfrm>
              <a:off x="0" y="8"/>
              <a:ext cx="3236" cy="940"/>
              <a:chOff x="0" y="0"/>
              <a:chExt cx="3236" cy="940"/>
            </a:xfrm>
          </p:grpSpPr>
          <p:sp>
            <p:nvSpPr>
              <p:cNvPr id="16397" name="MH_Other_2"/>
              <p:cNvSpPr>
                <a:spLocks noChangeArrowheads="1"/>
              </p:cNvSpPr>
              <p:nvPr/>
            </p:nvSpPr>
            <p:spPr bwMode="auto">
              <a:xfrm>
                <a:off x="186" y="205"/>
                <a:ext cx="2890" cy="601"/>
              </a:xfrm>
              <a:custGeom>
                <a:avLst/>
                <a:gdLst>
                  <a:gd name="T0" fmla="*/ 2907 w 3244"/>
                  <a:gd name="T1" fmla="*/ 675 h 675"/>
                  <a:gd name="T2" fmla="*/ 3244 w 3244"/>
                  <a:gd name="T3" fmla="*/ 337 h 675"/>
                  <a:gd name="T4" fmla="*/ 2907 w 3244"/>
                  <a:gd name="T5" fmla="*/ 0 h 675"/>
                  <a:gd name="T6" fmla="*/ 337 w 3244"/>
                  <a:gd name="T7" fmla="*/ 0 h 675"/>
                  <a:gd name="T8" fmla="*/ 0 w 3244"/>
                  <a:gd name="T9" fmla="*/ 337 h 675"/>
                  <a:gd name="T10" fmla="*/ 337 w 3244"/>
                  <a:gd name="T11" fmla="*/ 675 h 675"/>
                  <a:gd name="T12" fmla="*/ 2907 w 3244"/>
                  <a:gd name="T13" fmla="*/ 675 h 6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244"/>
                  <a:gd name="T22" fmla="*/ 0 h 675"/>
                  <a:gd name="T23" fmla="*/ 3244 w 3244"/>
                  <a:gd name="T24" fmla="*/ 675 h 6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244" h="675">
                    <a:moveTo>
                      <a:pt x="2907" y="675"/>
                    </a:moveTo>
                    <a:cubicBezTo>
                      <a:pt x="3093" y="675"/>
                      <a:pt x="3244" y="523"/>
                      <a:pt x="3244" y="337"/>
                    </a:cubicBezTo>
                    <a:cubicBezTo>
                      <a:pt x="3244" y="151"/>
                      <a:pt x="3093" y="0"/>
                      <a:pt x="2907" y="0"/>
                    </a:cubicBezTo>
                    <a:cubicBezTo>
                      <a:pt x="337" y="0"/>
                      <a:pt x="337" y="0"/>
                      <a:pt x="337" y="0"/>
                    </a:cubicBezTo>
                    <a:cubicBezTo>
                      <a:pt x="151" y="0"/>
                      <a:pt x="0" y="151"/>
                      <a:pt x="0" y="337"/>
                    </a:cubicBezTo>
                    <a:cubicBezTo>
                      <a:pt x="0" y="523"/>
                      <a:pt x="151" y="675"/>
                      <a:pt x="337" y="675"/>
                    </a:cubicBezTo>
                    <a:lnTo>
                      <a:pt x="2907" y="675"/>
                    </a:lnTo>
                    <a:close/>
                  </a:path>
                </a:pathLst>
              </a:custGeom>
              <a:solidFill>
                <a:srgbClr val="0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pic>
            <p:nvPicPr>
              <p:cNvPr id="16398" name="MH_Other_8"/>
              <p:cNvPicPr preferRelativeResize="0">
                <a:picLocks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237" cy="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399" name="MH_Other_9"/>
              <p:cNvSpPr>
                <a:spLocks noEditPoints="1" noChangeArrowheads="1"/>
              </p:cNvSpPr>
              <p:nvPr/>
            </p:nvSpPr>
            <p:spPr bwMode="auto">
              <a:xfrm>
                <a:off x="348" y="329"/>
                <a:ext cx="349" cy="340"/>
              </a:xfrm>
              <a:custGeom>
                <a:avLst/>
                <a:gdLst>
                  <a:gd name="T0" fmla="*/ 105 w 108"/>
                  <a:gd name="T1" fmla="*/ 95 h 107"/>
                  <a:gd name="T2" fmla="*/ 76 w 108"/>
                  <a:gd name="T3" fmla="*/ 66 h 107"/>
                  <a:gd name="T4" fmla="*/ 83 w 108"/>
                  <a:gd name="T5" fmla="*/ 42 h 107"/>
                  <a:gd name="T6" fmla="*/ 42 w 108"/>
                  <a:gd name="T7" fmla="*/ 0 h 107"/>
                  <a:gd name="T8" fmla="*/ 0 w 108"/>
                  <a:gd name="T9" fmla="*/ 42 h 107"/>
                  <a:gd name="T10" fmla="*/ 42 w 108"/>
                  <a:gd name="T11" fmla="*/ 83 h 107"/>
                  <a:gd name="T12" fmla="*/ 66 w 108"/>
                  <a:gd name="T13" fmla="*/ 76 h 107"/>
                  <a:gd name="T14" fmla="*/ 95 w 108"/>
                  <a:gd name="T15" fmla="*/ 105 h 107"/>
                  <a:gd name="T16" fmla="*/ 100 w 108"/>
                  <a:gd name="T17" fmla="*/ 107 h 107"/>
                  <a:gd name="T18" fmla="*/ 105 w 108"/>
                  <a:gd name="T19" fmla="*/ 105 h 107"/>
                  <a:gd name="T20" fmla="*/ 105 w 108"/>
                  <a:gd name="T21" fmla="*/ 95 h 107"/>
                  <a:gd name="T22" fmla="*/ 7 w 108"/>
                  <a:gd name="T23" fmla="*/ 42 h 107"/>
                  <a:gd name="T24" fmla="*/ 42 w 108"/>
                  <a:gd name="T25" fmla="*/ 7 h 107"/>
                  <a:gd name="T26" fmla="*/ 76 w 108"/>
                  <a:gd name="T27" fmla="*/ 42 h 107"/>
                  <a:gd name="T28" fmla="*/ 42 w 108"/>
                  <a:gd name="T29" fmla="*/ 76 h 107"/>
                  <a:gd name="T30" fmla="*/ 7 w 108"/>
                  <a:gd name="T31" fmla="*/ 42 h 10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108"/>
                  <a:gd name="T49" fmla="*/ 0 h 107"/>
                  <a:gd name="T50" fmla="*/ 108 w 108"/>
                  <a:gd name="T51" fmla="*/ 107 h 107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0" name="MH_Other_10"/>
              <p:cNvSpPr>
                <a:spLocks noChangeArrowheads="1"/>
              </p:cNvSpPr>
              <p:nvPr/>
            </p:nvSpPr>
            <p:spPr bwMode="auto">
              <a:xfrm>
                <a:off x="428" y="404"/>
                <a:ext cx="140" cy="140"/>
              </a:xfrm>
              <a:custGeom>
                <a:avLst/>
                <a:gdLst>
                  <a:gd name="T0" fmla="*/ 39 w 43"/>
                  <a:gd name="T1" fmla="*/ 18 h 44"/>
                  <a:gd name="T2" fmla="*/ 25 w 43"/>
                  <a:gd name="T3" fmla="*/ 18 h 44"/>
                  <a:gd name="T4" fmla="*/ 25 w 43"/>
                  <a:gd name="T5" fmla="*/ 4 h 44"/>
                  <a:gd name="T6" fmla="*/ 21 w 43"/>
                  <a:gd name="T7" fmla="*/ 0 h 44"/>
                  <a:gd name="T8" fmla="*/ 18 w 43"/>
                  <a:gd name="T9" fmla="*/ 4 h 44"/>
                  <a:gd name="T10" fmla="*/ 18 w 43"/>
                  <a:gd name="T11" fmla="*/ 18 h 44"/>
                  <a:gd name="T12" fmla="*/ 3 w 43"/>
                  <a:gd name="T13" fmla="*/ 18 h 44"/>
                  <a:gd name="T14" fmla="*/ 0 w 43"/>
                  <a:gd name="T15" fmla="*/ 22 h 44"/>
                  <a:gd name="T16" fmla="*/ 3 w 43"/>
                  <a:gd name="T17" fmla="*/ 26 h 44"/>
                  <a:gd name="T18" fmla="*/ 18 w 43"/>
                  <a:gd name="T19" fmla="*/ 26 h 44"/>
                  <a:gd name="T20" fmla="*/ 18 w 43"/>
                  <a:gd name="T21" fmla="*/ 40 h 44"/>
                  <a:gd name="T22" fmla="*/ 21 w 43"/>
                  <a:gd name="T23" fmla="*/ 44 h 44"/>
                  <a:gd name="T24" fmla="*/ 25 w 43"/>
                  <a:gd name="T25" fmla="*/ 40 h 44"/>
                  <a:gd name="T26" fmla="*/ 25 w 43"/>
                  <a:gd name="T27" fmla="*/ 26 h 44"/>
                  <a:gd name="T28" fmla="*/ 39 w 43"/>
                  <a:gd name="T29" fmla="*/ 26 h 44"/>
                  <a:gd name="T30" fmla="*/ 43 w 43"/>
                  <a:gd name="T31" fmla="*/ 22 h 44"/>
                  <a:gd name="T32" fmla="*/ 39 w 43"/>
                  <a:gd name="T33" fmla="*/ 18 h 4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43"/>
                  <a:gd name="T52" fmla="*/ 0 h 44"/>
                  <a:gd name="T53" fmla="*/ 43 w 43"/>
                  <a:gd name="T54" fmla="*/ 44 h 44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16396" name="MH_SubTitle_4"/>
            <p:cNvSpPr txBox="1">
              <a:spLocks noChangeArrowheads="1"/>
            </p:cNvSpPr>
            <p:nvPr/>
          </p:nvSpPr>
          <p:spPr bwMode="auto">
            <a:xfrm>
              <a:off x="1022" y="0"/>
              <a:ext cx="2043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170" tIns="46990" rIns="90170" bIns="46990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400"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ea typeface="微软雅黑" pitchFamily="34" charset="-122"/>
                </a:rPr>
                <a:t>合作探究</a:t>
              </a:r>
            </a:p>
          </p:txBody>
        </p:sp>
      </p:grp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 bldLvl="0" animBg="1"/>
      <p:bldP spid="16392" grpId="0" bldLvl="0" animBg="1"/>
      <p:bldP spid="16393" grpId="0" bldLvl="0" animBg="1"/>
    </p:bldLst>
  </p:timing>
</p:sld>
</file>

<file path=ppt/theme/theme1.xml><?xml version="1.0" encoding="utf-8"?>
<a:theme xmlns:a="http://schemas.openxmlformats.org/drawingml/2006/main" name="主题2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AEF5F9EE-2BC3-4026-8430-E6076446B867}" vid="{718C3875-DDC3-4BF8-BF51-999AB3BB79F9}"/>
    </a:ext>
  </a:extLst>
</a:theme>
</file>

<file path=ppt/theme/theme2.xml><?xml version="1.0" encoding="utf-8"?>
<a:theme xmlns:a="http://schemas.openxmlformats.org/drawingml/2006/main" name="1_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主题8</Template>
  <TotalTime>36</TotalTime>
  <Pages>0</Pages>
  <Words>2187</Words>
  <Characters>0</Characters>
  <Application>Microsoft Office PowerPoint</Application>
  <DocSecurity>0</DocSecurity>
  <PresentationFormat>宽屏</PresentationFormat>
  <Lines>0</Lines>
  <Paragraphs>249</Paragraphs>
  <Slides>28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28</vt:i4>
      </vt:variant>
    </vt:vector>
  </HeadingPairs>
  <TitlesOfParts>
    <vt:vector size="49" baseType="lpstr">
      <vt:lpstr>Gungsuh</vt:lpstr>
      <vt:lpstr>Meiryo</vt:lpstr>
      <vt:lpstr>方正舒体</vt:lpstr>
      <vt:lpstr>方正姚体</vt:lpstr>
      <vt:lpstr>黑体</vt:lpstr>
      <vt:lpstr>华文楷体</vt:lpstr>
      <vt:lpstr>华文行楷</vt:lpstr>
      <vt:lpstr>华文中宋</vt:lpstr>
      <vt:lpstr>楷体</vt:lpstr>
      <vt:lpstr>楷体_GB2312</vt:lpstr>
      <vt:lpstr>隶书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主题2</vt:lpstr>
      <vt:lpstr>1_第一PPT模板网-WWW.1PPT.COM  </vt:lpstr>
      <vt:lpstr>Office Theme</vt:lpstr>
      <vt:lpstr>PowerPoint 演示文稿</vt:lpstr>
      <vt:lpstr>PowerPoint 演示文稿</vt:lpstr>
      <vt:lpstr>走近作者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拓展延伸: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</cp:revision>
  <dcterms:created xsi:type="dcterms:W3CDTF">2015-07-09T08:14:18Z</dcterms:created>
  <dcterms:modified xsi:type="dcterms:W3CDTF">2021-12-11T08:54:23Z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