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6" r:id="rId2"/>
  </p:sldMasterIdLst>
  <p:notesMasterIdLst>
    <p:notesMasterId r:id="rId29"/>
  </p:notesMasterIdLst>
  <p:sldIdLst>
    <p:sldId id="256" r:id="rId3"/>
    <p:sldId id="257" r:id="rId4"/>
    <p:sldId id="278" r:id="rId5"/>
    <p:sldId id="279" r:id="rId6"/>
    <p:sldId id="286" r:id="rId7"/>
    <p:sldId id="287" r:id="rId8"/>
    <p:sldId id="283" r:id="rId9"/>
    <p:sldId id="284" r:id="rId10"/>
    <p:sldId id="258" r:id="rId11"/>
    <p:sldId id="260" r:id="rId12"/>
    <p:sldId id="266" r:id="rId13"/>
    <p:sldId id="270" r:id="rId14"/>
    <p:sldId id="290" r:id="rId15"/>
    <p:sldId id="292" r:id="rId16"/>
    <p:sldId id="293" r:id="rId17"/>
    <p:sldId id="272" r:id="rId18"/>
    <p:sldId id="273" r:id="rId19"/>
    <p:sldId id="274" r:id="rId20"/>
    <p:sldId id="275" r:id="rId21"/>
    <p:sldId id="277" r:id="rId22"/>
    <p:sldId id="264" r:id="rId23"/>
    <p:sldId id="267" r:id="rId24"/>
    <p:sldId id="291" r:id="rId25"/>
    <p:sldId id="288" r:id="rId26"/>
    <p:sldId id="289" r:id="rId27"/>
    <p:sldId id="294" r:id="rId2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4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4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9DE4E-9114-43D0-B335-CFD63F67D838}" type="datetimeFigureOut">
              <a:rPr lang="zh-CN" altLang="en-US" smtClean="0"/>
              <a:t>2021/12/11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F58F7-A435-40E9-8D53-AC2EBA202C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7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04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885FD-BCD1-440E-AEF8-41D2D8E166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1420336"/>
      </p:ext>
    </p:extLst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FC870-2D4B-4E21-9B83-F7C10A5D584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417579"/>
      </p:ext>
    </p:extLst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2918" y="228601"/>
            <a:ext cx="2846916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228601"/>
            <a:ext cx="8337551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5A3F1-F5B7-4DAD-8B6F-034299ECD8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289444"/>
      </p:ext>
    </p:extLst>
  </p:cSld>
  <p:clrMapOvr>
    <a:masterClrMapping/>
  </p:clrMapOvr>
  <p:transition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02167" y="228601"/>
            <a:ext cx="11387667" cy="5870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C5B94-44D4-4FBA-A5F5-478B143F74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8855456"/>
      </p:ext>
    </p:extLst>
  </p:cSld>
  <p:clrMapOvr>
    <a:masterClrMapping/>
  </p:clrMapOvr>
  <p:transition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697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095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05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744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31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5127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022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00C26-EC12-40A4-8EA8-3746EC44E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3063064"/>
      </p:ext>
    </p:extLst>
  </p:cSld>
  <p:clrMapOvr>
    <a:masterClrMapping/>
  </p:clrMapOvr>
  <p:transition>
    <p:blinds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08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130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33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12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BC32F-041C-41EC-A333-4C89CC73D7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9178197"/>
      </p:ext>
    </p:extLst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2168" y="1600200"/>
            <a:ext cx="5592233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1" y="1600200"/>
            <a:ext cx="5592233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D9F36-8993-4476-B0A6-093986E458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4066439"/>
      </p:ext>
    </p:extLst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AF807-62DD-4C1B-A059-AAB0B9695E4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0482987"/>
      </p:ext>
    </p:extLst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27274-7114-4565-9B2F-C5C4EA73F0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4980367"/>
      </p:ext>
    </p:extLst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AC142-D5FA-4F5A-A5DC-677C1AA84B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6901728"/>
      </p:ext>
    </p:extLst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8EC9E-35DB-4158-8E29-5D03AC6AF3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05259053"/>
      </p:ext>
    </p:extLst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BB433-766C-4CDA-89FF-A1D34508D4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6760758"/>
      </p:ext>
    </p:extLst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02167" y="228600"/>
            <a:ext cx="1138766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402167" y="1600200"/>
            <a:ext cx="11387667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2167" y="6245225"/>
            <a:ext cx="305223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1" y="6245225"/>
            <a:ext cx="305223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BCE0939F-FF90-4ED9-950B-A8A90833AD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>
    <p:blinds dir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 2" pitchFamily="18" charset="2"/>
        <a:buChar char="¡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8571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huanghesong.mp3" TargetMode="Externa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3"/>
          <p:cNvSpPr>
            <a:spLocks noGrp="1"/>
          </p:cNvSpPr>
          <p:nvPr>
            <p:ph type="ctrTitle"/>
          </p:nvPr>
        </p:nvSpPr>
        <p:spPr>
          <a:xfrm>
            <a:off x="2286000" y="2057400"/>
            <a:ext cx="7772400" cy="1143000"/>
          </a:xfrm>
        </p:spPr>
        <p:txBody>
          <a:bodyPr/>
          <a:lstStyle/>
          <a:p>
            <a:r>
              <a:rPr lang="en-US" altLang="zh-CN" sz="7200" b="1" dirty="0"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7200" b="1" dirty="0">
                <a:latin typeface="微软雅黑" pitchFamily="34" charset="-122"/>
                <a:ea typeface="微软雅黑" pitchFamily="34" charset="-122"/>
              </a:rPr>
              <a:t>黄河颂</a:t>
            </a:r>
          </a:p>
        </p:txBody>
      </p:sp>
      <p:sp>
        <p:nvSpPr>
          <p:cNvPr id="3" name="矩形 2"/>
          <p:cNvSpPr/>
          <p:nvPr/>
        </p:nvSpPr>
        <p:spPr>
          <a:xfrm>
            <a:off x="5534261" y="4876801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07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0" y="0"/>
            <a:ext cx="9144000" cy="6858000"/>
          </a:xfrm>
          <a:noFill/>
        </p:spPr>
      </p:pic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6248400" y="5029200"/>
            <a:ext cx="43396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tx2"/>
                </a:solidFill>
                <a:ea typeface="华文隶书" pitchFamily="2" charset="-122"/>
              </a:rPr>
              <a:t>惊涛澎湃</a:t>
            </a:r>
          </a:p>
          <a:p>
            <a:pPr eaLnBrk="1" hangingPunct="1"/>
            <a:r>
              <a:rPr lang="zh-CN" altLang="en-US" sz="5400" b="1">
                <a:solidFill>
                  <a:schemeClr val="tx2"/>
                </a:solidFill>
                <a:ea typeface="华文隶书" pitchFamily="2" charset="-122"/>
              </a:rPr>
              <a:t>掀起万丈狂澜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3315" name="Picture 4" descr="060_jqh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5791200" y="4800601"/>
            <a:ext cx="47561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6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隶书" pitchFamily="2" charset="-122"/>
              </a:rPr>
              <a:t>浊流宛转</a:t>
            </a:r>
          </a:p>
          <a:p>
            <a:pPr>
              <a:defRPr/>
            </a:pPr>
            <a:r>
              <a:rPr lang="zh-CN" altLang="en-US" sz="6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隶书" pitchFamily="2" charset="-122"/>
              </a:rPr>
              <a:t>结成九曲连环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2590800" y="1295400"/>
            <a:ext cx="7772400" cy="4487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楷体_GB2312" pitchFamily="49" charset="-122"/>
              </a:rPr>
              <a:t>巅</a:t>
            </a:r>
            <a:r>
              <a:rPr lang="en-US" altLang="zh-CN" sz="2800" b="1" dirty="0">
                <a:latin typeface="宋体" pitchFamily="2" charset="-122"/>
              </a:rPr>
              <a:t>(</a:t>
            </a:r>
            <a:r>
              <a:rPr lang="en-US" altLang="zh-CN" sz="2800" b="1" dirty="0" err="1">
                <a:latin typeface="宋体" pitchFamily="2" charset="-122"/>
              </a:rPr>
              <a:t>diān</a:t>
            </a:r>
            <a:r>
              <a:rPr lang="en-US" altLang="zh-CN" sz="2800" b="1" dirty="0">
                <a:latin typeface="宋体" pitchFamily="2" charset="-122"/>
              </a:rPr>
              <a:t>)</a:t>
            </a:r>
            <a:r>
              <a:rPr lang="zh-CN" altLang="en-US" sz="2800" b="1" dirty="0"/>
              <a:t>山顶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楷体_GB2312" pitchFamily="49" charset="-122"/>
              </a:rPr>
              <a:t>澎湃</a:t>
            </a:r>
            <a:r>
              <a:rPr lang="en-US" altLang="zh-CN" sz="2800" b="1" dirty="0">
                <a:latin typeface="宋体" pitchFamily="2" charset="-122"/>
              </a:rPr>
              <a:t>(</a:t>
            </a:r>
            <a:r>
              <a:rPr lang="en-US" altLang="zh-CN" sz="2800" b="1" dirty="0" err="1">
                <a:latin typeface="宋体" pitchFamily="2" charset="-122"/>
              </a:rPr>
              <a:t>p</a:t>
            </a:r>
            <a:r>
              <a:rPr lang="en-US" altLang="zh-CN" sz="2800" b="1" dirty="0" err="1">
                <a:latin typeface="Times New Roman" pitchFamily="18" charset="0"/>
              </a:rPr>
              <a:t>é</a:t>
            </a:r>
            <a:r>
              <a:rPr lang="en-US" altLang="zh-CN" sz="2800" b="1" dirty="0" err="1">
                <a:latin typeface="宋体" pitchFamily="2" charset="-122"/>
              </a:rPr>
              <a:t>ng</a:t>
            </a:r>
            <a:r>
              <a:rPr lang="en-US" altLang="zh-CN" sz="2800" b="1" dirty="0">
                <a:latin typeface="宋体" pitchFamily="2" charset="-122"/>
              </a:rPr>
              <a:t>)(</a:t>
            </a:r>
            <a:r>
              <a:rPr lang="en-US" altLang="zh-CN" sz="2800" b="1" dirty="0" err="1">
                <a:latin typeface="宋体" pitchFamily="2" charset="-122"/>
              </a:rPr>
              <a:t>p</a:t>
            </a:r>
            <a:r>
              <a:rPr lang="en-US" altLang="zh-CN" sz="2800" b="1" dirty="0" err="1">
                <a:latin typeface="Times New Roman" pitchFamily="18" charset="0"/>
              </a:rPr>
              <a:t>à</a:t>
            </a:r>
            <a:r>
              <a:rPr lang="en-US" altLang="zh-CN" sz="2800" b="1" dirty="0" err="1">
                <a:latin typeface="宋体" pitchFamily="2" charset="-122"/>
              </a:rPr>
              <a:t>i</a:t>
            </a:r>
            <a:r>
              <a:rPr lang="en-US" altLang="zh-CN" sz="2800" b="1" dirty="0">
                <a:latin typeface="宋体" pitchFamily="2" charset="-122"/>
              </a:rPr>
              <a:t>)</a:t>
            </a:r>
            <a:r>
              <a:rPr lang="zh-CN" altLang="en-US" sz="2800" b="1" dirty="0"/>
              <a:t>形容波浪互相撞击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楷体_GB2312" pitchFamily="49" charset="-122"/>
              </a:rPr>
              <a:t>狂澜</a:t>
            </a:r>
            <a:r>
              <a:rPr lang="en-US" altLang="zh-CN" sz="2800" b="1" dirty="0">
                <a:latin typeface="宋体" pitchFamily="2" charset="-122"/>
              </a:rPr>
              <a:t>(</a:t>
            </a:r>
            <a:r>
              <a:rPr lang="en-US" altLang="zh-CN" sz="2800" b="1" dirty="0" err="1">
                <a:latin typeface="宋体" pitchFamily="2" charset="-122"/>
              </a:rPr>
              <a:t>l</a:t>
            </a:r>
            <a:r>
              <a:rPr lang="en-US" altLang="zh-CN" sz="2800" b="1" dirty="0" err="1">
                <a:latin typeface="Times New Roman" pitchFamily="18" charset="0"/>
              </a:rPr>
              <a:t>á</a:t>
            </a:r>
            <a:r>
              <a:rPr lang="en-US" altLang="zh-CN" sz="2800" b="1" dirty="0" err="1">
                <a:latin typeface="宋体" pitchFamily="2" charset="-122"/>
              </a:rPr>
              <a:t>n</a:t>
            </a:r>
            <a:r>
              <a:rPr lang="en-US" altLang="zh-CN" sz="2800" b="1" dirty="0">
                <a:latin typeface="宋体" pitchFamily="2" charset="-122"/>
              </a:rPr>
              <a:t>)</a:t>
            </a:r>
            <a:r>
              <a:rPr lang="zh-CN" altLang="en-US" sz="2800" b="1" dirty="0"/>
              <a:t>巨大的波浪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楷体_GB2312" pitchFamily="49" charset="-122"/>
              </a:rPr>
              <a:t>屏障</a:t>
            </a:r>
            <a:r>
              <a:rPr lang="en-US" altLang="zh-CN" sz="2800" b="1" dirty="0">
                <a:latin typeface="宋体" pitchFamily="2" charset="-122"/>
              </a:rPr>
              <a:t>(</a:t>
            </a:r>
            <a:r>
              <a:rPr lang="en-US" altLang="zh-CN" sz="2800" b="1" dirty="0" err="1">
                <a:latin typeface="宋体" pitchFamily="2" charset="-122"/>
              </a:rPr>
              <a:t>p</a:t>
            </a:r>
            <a:r>
              <a:rPr lang="en-US" altLang="zh-CN" sz="2800" b="1" dirty="0" err="1">
                <a:latin typeface="Times New Roman" pitchFamily="18" charset="0"/>
              </a:rPr>
              <a:t>í</a:t>
            </a:r>
            <a:r>
              <a:rPr lang="en-US" altLang="zh-CN" sz="2800" b="1" dirty="0" err="1">
                <a:latin typeface="宋体" pitchFamily="2" charset="-122"/>
              </a:rPr>
              <a:t>ng</a:t>
            </a:r>
            <a:r>
              <a:rPr lang="en-US" altLang="zh-CN" sz="2800" b="1" dirty="0">
                <a:latin typeface="宋体" pitchFamily="2" charset="-122"/>
              </a:rPr>
              <a:t>)(</a:t>
            </a:r>
            <a:r>
              <a:rPr lang="en-US" altLang="zh-CN" sz="2800" b="1" dirty="0" err="1">
                <a:latin typeface="宋体" pitchFamily="2" charset="-122"/>
              </a:rPr>
              <a:t>zh</a:t>
            </a:r>
            <a:r>
              <a:rPr lang="en-US" altLang="zh-CN" sz="2800" b="1" dirty="0" err="1">
                <a:latin typeface="Times New Roman" pitchFamily="18" charset="0"/>
              </a:rPr>
              <a:t>à</a:t>
            </a:r>
            <a:r>
              <a:rPr lang="en-US" altLang="zh-CN" sz="2800" b="1" dirty="0" err="1">
                <a:latin typeface="宋体" pitchFamily="2" charset="-122"/>
              </a:rPr>
              <a:t>ng</a:t>
            </a:r>
            <a:r>
              <a:rPr lang="en-US" altLang="zh-CN" sz="2800" b="1" dirty="0">
                <a:latin typeface="宋体" pitchFamily="2" charset="-122"/>
              </a:rPr>
              <a:t>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</a:rPr>
              <a:t>体魄</a:t>
            </a:r>
            <a:r>
              <a:rPr lang="en-US" altLang="zh-CN" sz="2800" b="1" dirty="0"/>
              <a:t>(</a:t>
            </a:r>
            <a:r>
              <a:rPr lang="en-US" altLang="zh-CN" sz="2800" b="1" dirty="0" err="1"/>
              <a:t>pò</a:t>
            </a:r>
            <a:r>
              <a:rPr lang="en-US" altLang="zh-CN" sz="2800" b="1" dirty="0"/>
              <a:t>)</a:t>
            </a:r>
            <a:r>
              <a:rPr lang="zh-CN" altLang="en-US" sz="2800" b="1" dirty="0"/>
              <a:t>体格和精力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楷体_GB2312" pitchFamily="49" charset="-122"/>
              </a:rPr>
              <a:t>哺育</a:t>
            </a:r>
            <a:r>
              <a:rPr lang="en-US" altLang="zh-CN" sz="2800" b="1" dirty="0">
                <a:latin typeface="宋体" pitchFamily="2" charset="-122"/>
              </a:rPr>
              <a:t>(</a:t>
            </a:r>
            <a:r>
              <a:rPr lang="en-US" altLang="zh-CN" sz="2800" b="1" dirty="0" err="1">
                <a:latin typeface="宋体" pitchFamily="2" charset="-122"/>
              </a:rPr>
              <a:t>bǔ</a:t>
            </a:r>
            <a:r>
              <a:rPr lang="en-US" altLang="zh-CN" sz="2800" b="1" dirty="0">
                <a:latin typeface="宋体" pitchFamily="2" charset="-122"/>
              </a:rPr>
              <a:t>)</a:t>
            </a:r>
            <a:r>
              <a:rPr lang="en-US" altLang="zh-CN" sz="2800" b="1" dirty="0">
                <a:latin typeface="Times New Roman" pitchFamily="18" charset="0"/>
              </a:rPr>
              <a:t>         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楷体_GB2312" pitchFamily="49" charset="-122"/>
              </a:rPr>
              <a:t>九曲连环</a:t>
            </a:r>
            <a:r>
              <a:rPr lang="zh-CN" altLang="en-US" sz="2800" b="1" dirty="0">
                <a:latin typeface="Times New Roman" pitchFamily="18" charset="0"/>
              </a:rPr>
              <a:t>    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楷体_GB2312" pitchFamily="49" charset="-122"/>
              </a:rPr>
              <a:t>浊</a:t>
            </a:r>
            <a:r>
              <a:rPr lang="en-US" altLang="zh-CN" sz="2800" b="1" dirty="0"/>
              <a:t>(</a:t>
            </a:r>
            <a:r>
              <a:rPr lang="en-US" altLang="zh-CN" sz="2800" b="1" dirty="0" err="1"/>
              <a:t>zhuó</a:t>
            </a:r>
            <a:r>
              <a:rPr lang="en-US" altLang="zh-CN" sz="2800" b="1" dirty="0"/>
              <a:t>)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楷体_GB2312" pitchFamily="49" charset="-122"/>
              </a:rPr>
              <a:t>流                  滋长</a:t>
            </a:r>
            <a:r>
              <a:rPr lang="zh-CN" altLang="en-US" sz="2800" b="1" dirty="0"/>
              <a:t> </a:t>
            </a:r>
            <a:r>
              <a:rPr lang="en-US" altLang="zh-CN" sz="2800" b="1" dirty="0">
                <a:latin typeface="宋体" pitchFamily="2" charset="-122"/>
              </a:rPr>
              <a:t>(</a:t>
            </a:r>
            <a:r>
              <a:rPr lang="en-US" altLang="zh-CN" sz="2800" b="1" dirty="0" err="1">
                <a:latin typeface="宋体" pitchFamily="2" charset="-122"/>
              </a:rPr>
              <a:t>zī</a:t>
            </a:r>
            <a:r>
              <a:rPr lang="en-US" altLang="zh-CN" sz="2800" b="1" dirty="0">
                <a:latin typeface="宋体" pitchFamily="2" charset="-122"/>
              </a:rPr>
              <a:t>)</a:t>
            </a:r>
            <a:r>
              <a:rPr lang="zh-CN" altLang="en-US" sz="2800" b="1" dirty="0"/>
              <a:t>生长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楷体_GB2312" pitchFamily="49" charset="-122"/>
              </a:rPr>
              <a:t>一泻万丈</a:t>
            </a:r>
            <a:r>
              <a:rPr lang="en-US" altLang="zh-CN" sz="2800" b="1" dirty="0">
                <a:latin typeface="宋体" pitchFamily="2" charset="-122"/>
              </a:rPr>
              <a:t>(</a:t>
            </a:r>
            <a:r>
              <a:rPr lang="en-US" altLang="zh-CN" sz="2800" b="1" dirty="0" err="1">
                <a:latin typeface="宋体" pitchFamily="2" charset="-122"/>
              </a:rPr>
              <a:t>xi</a:t>
            </a:r>
            <a:r>
              <a:rPr lang="en-US" altLang="zh-CN" sz="2800" b="1" dirty="0" err="1">
                <a:latin typeface="Times New Roman" pitchFamily="18" charset="0"/>
              </a:rPr>
              <a:t>è</a:t>
            </a:r>
            <a:r>
              <a:rPr lang="en-US" altLang="zh-CN" sz="2800" b="1" dirty="0">
                <a:latin typeface="宋体" pitchFamily="2" charset="-122"/>
              </a:rPr>
              <a:t>)</a:t>
            </a:r>
            <a:r>
              <a:rPr lang="zh-CN" altLang="en-US" sz="2800" b="1" dirty="0"/>
              <a:t>江河水流迅速</a:t>
            </a:r>
            <a:endParaRPr lang="zh-CN" altLang="en-US" sz="3200" b="1" dirty="0">
              <a:latin typeface="Times New Roman" pitchFamily="18" charset="0"/>
            </a:endParaRPr>
          </a:p>
        </p:txBody>
      </p:sp>
      <p:sp>
        <p:nvSpPr>
          <p:cNvPr id="15363" name="Text Box 10"/>
          <p:cNvSpPr txBox="1">
            <a:spLocks noChangeArrowheads="1"/>
          </p:cNvSpPr>
          <p:nvPr/>
        </p:nvSpPr>
        <p:spPr bwMode="auto">
          <a:xfrm>
            <a:off x="3200401" y="228600"/>
            <a:ext cx="2651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Times New Roman" pitchFamily="18" charset="0"/>
              </a:rPr>
              <a:t>注音解释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1905001" y="1219200"/>
            <a:ext cx="86407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4400" dirty="0">
                <a:solidFill>
                  <a:srgbClr val="0066FF"/>
                </a:solidFill>
                <a:latin typeface="Times New Roman" pitchFamily="18" charset="0"/>
              </a:rPr>
              <a:t>深情地读：</a:t>
            </a:r>
            <a:br>
              <a:rPr lang="zh-CN" altLang="en-US" sz="4400" dirty="0">
                <a:solidFill>
                  <a:srgbClr val="0066FF"/>
                </a:solidFill>
                <a:latin typeface="Times New Roman" pitchFamily="18" charset="0"/>
              </a:rPr>
            </a:br>
            <a:r>
              <a:rPr lang="zh-CN" altLang="en-US" sz="4400" dirty="0">
                <a:solidFill>
                  <a:srgbClr val="0066FF"/>
                </a:solidFill>
                <a:latin typeface="Times New Roman" pitchFamily="18" charset="0"/>
              </a:rPr>
              <a:t>   一、读出节奏与重音，把握好语</a:t>
            </a:r>
          </a:p>
          <a:p>
            <a:pPr>
              <a:buFont typeface="Arial" pitchFamily="34" charset="0"/>
              <a:buNone/>
            </a:pPr>
            <a:r>
              <a:rPr lang="zh-CN" altLang="en-US" sz="4400" dirty="0">
                <a:solidFill>
                  <a:srgbClr val="0066FF"/>
                </a:solidFill>
                <a:latin typeface="Times New Roman" pitchFamily="18" charset="0"/>
              </a:rPr>
              <a:t>速和语调。 </a:t>
            </a:r>
            <a:br>
              <a:rPr lang="zh-CN" altLang="en-US" sz="4400" dirty="0">
                <a:solidFill>
                  <a:srgbClr val="0066FF"/>
                </a:solidFill>
                <a:latin typeface="Times New Roman" pitchFamily="18" charset="0"/>
              </a:rPr>
            </a:br>
            <a:r>
              <a:rPr lang="zh-CN" altLang="en-US" sz="4400" dirty="0">
                <a:solidFill>
                  <a:srgbClr val="0066FF"/>
                </a:solidFill>
                <a:latin typeface="Times New Roman" pitchFamily="18" charset="0"/>
              </a:rPr>
              <a:t>   二、有感情的朗诵，读出气势，读出诗人要表达的感情。</a:t>
            </a:r>
            <a:br>
              <a:rPr lang="zh-CN" altLang="en-US" sz="4400" dirty="0">
                <a:solidFill>
                  <a:srgbClr val="0066FF"/>
                </a:solidFill>
                <a:latin typeface="Times New Roman" pitchFamily="18" charset="0"/>
              </a:rPr>
            </a:br>
            <a:endParaRPr lang="zh-CN" altLang="en-US" sz="4400" dirty="0">
              <a:solidFill>
                <a:srgbClr val="0066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1631950" y="117476"/>
            <a:ext cx="2895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4800" dirty="0">
                <a:solidFill>
                  <a:srgbClr val="FF0066"/>
                </a:solidFill>
                <a:latin typeface="Times New Roman" pitchFamily="18" charset="0"/>
              </a:rPr>
              <a:t>交流感知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1524000" y="1704976"/>
            <a:ext cx="868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Aft>
                <a:spcPct val="50000"/>
              </a:spcAft>
              <a:buFont typeface="Arial" pitchFamily="34" charset="0"/>
              <a:buNone/>
            </a:pP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、本课题目是</a:t>
            </a: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黄河颂</a:t>
            </a: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，哪个词是关键？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524000" y="3505200"/>
            <a:ext cx="9144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、全诗分成朗诵词和歌词两大部分，朗诵词可以看作是一个序曲，它的主要内容和作用是什么？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6"/>
          <p:cNvSpPr txBox="1">
            <a:spLocks noChangeArrowheads="1"/>
          </p:cNvSpPr>
          <p:nvPr/>
        </p:nvSpPr>
        <p:spPr bwMode="auto">
          <a:xfrm>
            <a:off x="2286001" y="3921126"/>
            <a:ext cx="72723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en-US" altLang="zh-CN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黑体" pitchFamily="49" charset="-122"/>
              </a:rPr>
              <a:t>        </a:t>
            </a:r>
            <a:r>
              <a:rPr lang="zh-CN" alt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黑体" pitchFamily="49" charset="-122"/>
              </a:rPr>
              <a:t>歌颂黄河的英雄气魄及其所表现的我们伟大而又坚强的民族精神，作用是引出下文的颂歌。</a:t>
            </a:r>
            <a:r>
              <a:rPr lang="zh-CN" altLang="en-US" sz="24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2208213" y="1201737"/>
            <a:ext cx="813593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、全诗分成朗诵词和歌词两大部分，朗诵词可以看作是一个序曲，它的主要内容和作用是什么？ 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 autoUpdateAnimBg="0"/>
      <p:bldP spid="9216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772400" cy="1143000"/>
          </a:xfrm>
        </p:spPr>
        <p:txBody>
          <a:bodyPr/>
          <a:lstStyle/>
          <a:p>
            <a:pPr algn="l" eaLnBrk="1" hangingPunct="1"/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b="1" dirty="0" smtClean="0">
                <a:solidFill>
                  <a:srgbClr val="FF0066"/>
                </a:solidFill>
                <a:latin typeface="黑体" pitchFamily="49" charset="-122"/>
                <a:ea typeface="黑体" pitchFamily="49" charset="-122"/>
              </a:rPr>
              <a:t>研读共品：</a:t>
            </a:r>
            <a:r>
              <a:rPr lang="zh-CN" altLang="en-US" sz="2800" b="1" dirty="0">
                <a:solidFill>
                  <a:srgbClr val="FF0066"/>
                </a:solidFill>
                <a:latin typeface="黑体" pitchFamily="49" charset="-122"/>
                <a:ea typeface="黑体" pitchFamily="49" charset="-122"/>
              </a:rPr>
              <a:t>课文的结构是什么？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219200"/>
            <a:ext cx="8610600" cy="4876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一、</a:t>
            </a:r>
            <a:r>
              <a:rPr lang="zh-CN" altLang="en-US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序曲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（朗诵词）：说明黄河的  </a:t>
            </a:r>
            <a:r>
              <a:rPr lang="zh-CN" altLang="en-US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伟大坚强  </a:t>
            </a:r>
          </a:p>
          <a:p>
            <a:pPr algn="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二、</a:t>
            </a:r>
            <a:r>
              <a:rPr lang="zh-CN" altLang="en-US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主体：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　</a:t>
            </a:r>
            <a:r>
              <a:rPr lang="zh-CN" altLang="en-US" b="1" dirty="0" smtClean="0">
                <a:solidFill>
                  <a:srgbClr val="FF0066"/>
                </a:solidFill>
                <a:latin typeface="黑体" pitchFamily="49" charset="-122"/>
                <a:ea typeface="黑体" pitchFamily="49" charset="-122"/>
              </a:rPr>
              <a:t>绘黄河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 ：    作用，为歌颂黄河蓄势，作铺垫。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　　　　　　　↓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　　　　　</a:t>
            </a:r>
            <a:r>
              <a:rPr lang="zh-CN" altLang="en-US" b="1" dirty="0" smtClean="0">
                <a:solidFill>
                  <a:srgbClr val="FF0066"/>
                </a:solidFill>
                <a:latin typeface="黑体" pitchFamily="49" charset="-122"/>
                <a:ea typeface="黑体" pitchFamily="49" charset="-122"/>
              </a:rPr>
              <a:t>颂黄河：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分为历史贡献、地理      特征、自然特点三个方面，标志是</a:t>
            </a:r>
            <a:r>
              <a:rPr lang="zh-CN" altLang="en-US" b="1" dirty="0" smtClean="0">
                <a:ea typeface="黑体" pitchFamily="49" charset="-122"/>
              </a:rPr>
              <a:t>“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啊，黄河</a:t>
            </a:r>
            <a:r>
              <a:rPr lang="zh-CN" altLang="en-US" b="1" dirty="0" smtClean="0">
                <a:ea typeface="黑体" pitchFamily="49" charset="-122"/>
              </a:rPr>
              <a:t>”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。</a:t>
            </a:r>
          </a:p>
          <a:p>
            <a:pPr eaLnBrk="1" hangingPunct="1">
              <a:lnSpc>
                <a:spcPct val="90000"/>
              </a:lnSpc>
            </a:pPr>
            <a:endParaRPr lang="zh-CN" altLang="en-US" b="1" dirty="0" smtClean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三、</a:t>
            </a:r>
            <a:r>
              <a:rPr lang="zh-CN" altLang="en-US" b="1" dirty="0" smtClean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尾声：</a:t>
            </a:r>
            <a:r>
              <a:rPr lang="zh-CN" altLang="en-US" b="1" dirty="0" smtClean="0">
                <a:latin typeface="黑体" pitchFamily="49" charset="-122"/>
                <a:ea typeface="黑体" pitchFamily="49" charset="-122"/>
              </a:rPr>
              <a:t>号召中华儿女学习黄河精神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animBg="1" autoUpdateAnimBg="0"/>
      <p:bldP spid="64515" grpId="0" build="p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905000" y="533401"/>
            <a:ext cx="8763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、如何理解黄河是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黑体" pitchFamily="49" charset="-122"/>
              </a:rPr>
              <a:t>“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摇篮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黑体" pitchFamily="49" charset="-122"/>
              </a:rPr>
              <a:t>”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是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黑体" pitchFamily="49" charset="-122"/>
              </a:rPr>
              <a:t>“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屏障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黑体" pitchFamily="49" charset="-122"/>
              </a:rPr>
              <a:t>”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？</a:t>
            </a:r>
          </a:p>
          <a:p>
            <a:pPr eaLnBrk="1" hangingPunct="1">
              <a:buFont typeface="Wingdings" pitchFamily="2" charset="2"/>
              <a:buNone/>
            </a:pPr>
            <a:endParaRPr lang="zh-CN" altLang="en-US" sz="2400" b="1" dirty="0">
              <a:solidFill>
                <a:srgbClr val="CC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endParaRPr lang="zh-CN" altLang="en-US" sz="2400" b="1" dirty="0">
              <a:solidFill>
                <a:srgbClr val="CC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endParaRPr lang="zh-CN" altLang="en-US" sz="2400" b="1" dirty="0">
              <a:solidFill>
                <a:srgbClr val="CC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endParaRPr lang="zh-CN" altLang="en-US" sz="2400" b="1" dirty="0">
              <a:solidFill>
                <a:srgbClr val="CC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/>
            <a:r>
              <a:rPr lang="zh-CN" altLang="zh-CN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黑体" pitchFamily="49" charset="-122"/>
              </a:rPr>
              <a:t>“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你一泻万丈</a:t>
            </a:r>
            <a:r>
              <a:rPr lang="zh-CN" altLang="zh-CN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浩浩荡荡</a:t>
            </a:r>
            <a:r>
              <a:rPr lang="zh-CN" altLang="zh-CN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向南北两岸</a:t>
            </a:r>
            <a:r>
              <a:rPr lang="zh-CN" altLang="zh-CN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伸出千万条铁的臂膀，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黑体" pitchFamily="49" charset="-122"/>
              </a:rPr>
              <a:t>”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其中的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黑体" pitchFamily="49" charset="-122"/>
              </a:rPr>
              <a:t>“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千万条铁的臂膀</a:t>
            </a: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黑体" pitchFamily="49" charset="-122"/>
              </a:rPr>
              <a:t>”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是指什么？这句话有什么深刻含义？</a:t>
            </a:r>
          </a:p>
          <a:p>
            <a:pPr eaLnBrk="1" hangingPunct="1">
              <a:buFont typeface="Wingdings" pitchFamily="2" charset="2"/>
              <a:buNone/>
            </a:pPr>
            <a:endParaRPr lang="zh-CN" altLang="en-US" sz="2400" b="1" dirty="0">
              <a:solidFill>
                <a:srgbClr val="CC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endParaRPr lang="zh-CN" altLang="en-US" sz="2400" b="1" dirty="0">
              <a:solidFill>
                <a:srgbClr val="CC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49" charset="-122"/>
                <a:ea typeface="黑体" pitchFamily="49" charset="-122"/>
              </a:rPr>
              <a:t>、反复出现：啊，黄河！起什么作用？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z="2800" b="1" dirty="0">
              <a:solidFill>
                <a:srgbClr val="CC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2514600" y="1143001"/>
            <a:ext cx="791915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中华文化在黄河流域滋生繁衍、发展、壮大。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黄河天险是地理上的军事屏障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黄河的伟大坚强是民族精神的脊梁，抵御外敌的精神城防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2759075" y="3765551"/>
            <a:ext cx="575349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把黄河比喻为一个巨人，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体现了气势磅礴、勇不可挡的气度和力量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2590801" y="5029201"/>
            <a:ext cx="7388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把诗歌主题分成了养育，保卫，还将激励中华民族三部分，由实到虚，环环相扣，逐步深入。加强情感，抒发感情，强调对黄河的赞美之情。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ldLvl="0" autoUpdateAnimBg="0"/>
      <p:bldP spid="65540" grpId="0" bldLvl="0" autoUpdateAnimBg="0"/>
      <p:bldP spid="65541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752600" y="7620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1752600" y="1219201"/>
            <a:ext cx="8686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zh-CN" altLang="en-US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隶书" pitchFamily="2" charset="-122"/>
                <a:ea typeface="华文隶书" pitchFamily="2" charset="-122"/>
              </a:rPr>
              <a:t>巩固拓展</a:t>
            </a:r>
            <a:r>
              <a:rPr lang="zh-CN" alt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背诵有关黄河的著名诗句 </a:t>
            </a:r>
            <a:endParaRPr lang="zh-CN" altLang="en-US" sz="6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隶书" pitchFamily="2" charset="-122"/>
              <a:ea typeface="华文隶书" pitchFamily="2" charset="-122"/>
            </a:endParaRPr>
          </a:p>
          <a:p>
            <a:pPr eaLnBrk="0" hangingPunct="0">
              <a:defRPr/>
            </a:pPr>
            <a:r>
              <a:rPr lang="zh-CN" altLang="en-US" sz="2400" b="1" dirty="0">
                <a:latin typeface="宋体" pitchFamily="2" charset="-122"/>
              </a:rPr>
              <a:t>君不见黄河之水天上来，奔流到海不复回。</a:t>
            </a:r>
          </a:p>
          <a:p>
            <a:pPr eaLnBrk="0" hangingPunct="0">
              <a:defRPr/>
            </a:pPr>
            <a:r>
              <a:rPr lang="zh-CN" altLang="en-US" sz="2400" b="1" dirty="0">
                <a:latin typeface="宋体" pitchFamily="2" charset="-122"/>
              </a:rPr>
              <a:t>                   </a:t>
            </a:r>
            <a:r>
              <a:rPr lang="en-US" altLang="zh-CN" sz="2400" b="1" dirty="0">
                <a:latin typeface="Times New Roman"/>
              </a:rPr>
              <a:t>——</a:t>
            </a:r>
            <a:r>
              <a:rPr lang="zh-CN" altLang="en-US" sz="2400" b="1" dirty="0">
                <a:latin typeface="宋体" pitchFamily="2" charset="-122"/>
              </a:rPr>
              <a:t>李白</a:t>
            </a:r>
            <a:r>
              <a:rPr lang="en-US" altLang="zh-CN" sz="2400" b="1" dirty="0">
                <a:latin typeface="宋体" pitchFamily="2" charset="-122"/>
              </a:rPr>
              <a:t>《</a:t>
            </a:r>
            <a:r>
              <a:rPr lang="zh-CN" altLang="en-US" sz="2400" b="1" dirty="0">
                <a:latin typeface="宋体" pitchFamily="2" charset="-122"/>
              </a:rPr>
              <a:t>将进酒</a:t>
            </a:r>
            <a:r>
              <a:rPr lang="en-US" altLang="zh-CN" sz="2400" b="1" dirty="0">
                <a:latin typeface="宋体" pitchFamily="2" charset="-122"/>
              </a:rPr>
              <a:t>》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zh-CN" altLang="en-US" sz="2400" b="1" dirty="0">
                <a:latin typeface="宋体" pitchFamily="2" charset="-122"/>
              </a:rPr>
              <a:t>黄河落天走东海，万里写入胸怀间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zh-CN" altLang="en-US" sz="2400" b="1" dirty="0">
                <a:latin typeface="宋体" pitchFamily="2" charset="-122"/>
              </a:rPr>
              <a:t>                </a:t>
            </a:r>
            <a:r>
              <a:rPr lang="en-US" altLang="zh-CN" sz="2400" b="1" dirty="0">
                <a:latin typeface="Times New Roman"/>
              </a:rPr>
              <a:t>——</a:t>
            </a:r>
            <a:r>
              <a:rPr lang="zh-CN" altLang="en-US" sz="2400" b="1" dirty="0">
                <a:latin typeface="宋体" pitchFamily="2" charset="-122"/>
              </a:rPr>
              <a:t>李白</a:t>
            </a:r>
            <a:r>
              <a:rPr lang="en-US" altLang="zh-CN" sz="2400" b="1" dirty="0">
                <a:latin typeface="宋体" pitchFamily="2" charset="-122"/>
              </a:rPr>
              <a:t>《</a:t>
            </a:r>
            <a:r>
              <a:rPr lang="zh-CN" altLang="en-US" sz="2400" b="1" dirty="0">
                <a:latin typeface="宋体" pitchFamily="2" charset="-122"/>
              </a:rPr>
              <a:t>赠裴十四</a:t>
            </a:r>
            <a:r>
              <a:rPr lang="en-US" altLang="zh-CN" sz="2400" b="1" dirty="0">
                <a:latin typeface="宋体" pitchFamily="2" charset="-122"/>
              </a:rPr>
              <a:t>》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zh-CN" altLang="en-US" sz="2400" b="1" dirty="0">
                <a:latin typeface="宋体" pitchFamily="2" charset="-122"/>
              </a:rPr>
              <a:t>黄河远上白云间，一片孤城万仞山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zh-CN" altLang="en-US" sz="2400" b="1" dirty="0">
                <a:latin typeface="宋体" pitchFamily="2" charset="-122"/>
              </a:rPr>
              <a:t>                </a:t>
            </a:r>
            <a:r>
              <a:rPr lang="en-US" altLang="zh-CN" sz="2400" b="1" dirty="0">
                <a:latin typeface="Times New Roman"/>
              </a:rPr>
              <a:t>——</a:t>
            </a:r>
            <a:r>
              <a:rPr lang="zh-CN" altLang="en-US" sz="2400" b="1" dirty="0">
                <a:latin typeface="宋体" pitchFamily="2" charset="-122"/>
              </a:rPr>
              <a:t>王之涣</a:t>
            </a:r>
            <a:r>
              <a:rPr lang="en-US" altLang="zh-CN" sz="2400" b="1" dirty="0">
                <a:latin typeface="宋体" pitchFamily="2" charset="-122"/>
              </a:rPr>
              <a:t>《</a:t>
            </a:r>
            <a:r>
              <a:rPr lang="zh-CN" altLang="en-US" sz="2400" b="1" dirty="0">
                <a:latin typeface="宋体" pitchFamily="2" charset="-122"/>
              </a:rPr>
              <a:t>凉州词</a:t>
            </a:r>
            <a:r>
              <a:rPr lang="en-US" altLang="zh-CN" sz="2400" b="1" dirty="0">
                <a:latin typeface="宋体" pitchFamily="2" charset="-122"/>
              </a:rPr>
              <a:t>》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zh-CN" altLang="en-US" sz="2400" b="1" dirty="0">
                <a:latin typeface="宋体" pitchFamily="2" charset="-122"/>
              </a:rPr>
              <a:t>白日依山尽，黄河入海流。欲穷千里目，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zh-CN" altLang="en-US" sz="2400" b="1" dirty="0">
                <a:latin typeface="宋体" pitchFamily="2" charset="-122"/>
              </a:rPr>
              <a:t>更上一层楼。   </a:t>
            </a:r>
            <a:r>
              <a:rPr lang="en-US" altLang="zh-CN" sz="2400" b="1" dirty="0">
                <a:latin typeface="Times New Roman"/>
              </a:rPr>
              <a:t>——</a:t>
            </a:r>
            <a:r>
              <a:rPr lang="zh-CN" altLang="en-US" sz="2400" b="1" dirty="0">
                <a:latin typeface="宋体" pitchFamily="2" charset="-122"/>
              </a:rPr>
              <a:t>王之涣</a:t>
            </a:r>
            <a:r>
              <a:rPr lang="en-US" altLang="zh-CN" sz="2400" b="1" dirty="0">
                <a:latin typeface="宋体" pitchFamily="2" charset="-122"/>
              </a:rPr>
              <a:t>《</a:t>
            </a:r>
            <a:r>
              <a:rPr lang="zh-CN" altLang="en-US" sz="2400" b="1" dirty="0">
                <a:latin typeface="宋体" pitchFamily="2" charset="-122"/>
              </a:rPr>
              <a:t>登鹳雀楼</a:t>
            </a:r>
            <a:r>
              <a:rPr lang="en-US" altLang="zh-CN" sz="2400" b="1" dirty="0">
                <a:latin typeface="宋体" pitchFamily="2" charset="-122"/>
              </a:rPr>
              <a:t>》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zh-CN" altLang="en-US" sz="2400" b="1" dirty="0">
                <a:latin typeface="宋体" pitchFamily="2" charset="-122"/>
              </a:rPr>
              <a:t>大漠孤烟直，长河落日圆。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zh-CN" altLang="en-US" sz="2400" b="1" dirty="0">
                <a:latin typeface="宋体" pitchFamily="2" charset="-122"/>
              </a:rPr>
              <a:t>                 </a:t>
            </a:r>
            <a:r>
              <a:rPr lang="en-US" altLang="zh-CN" sz="2400" b="1" dirty="0">
                <a:latin typeface="Times New Roman"/>
              </a:rPr>
              <a:t>——</a:t>
            </a:r>
            <a:r>
              <a:rPr lang="zh-CN" altLang="en-US" sz="2400" b="1" dirty="0">
                <a:latin typeface="宋体" pitchFamily="2" charset="-122"/>
              </a:rPr>
              <a:t>王维</a:t>
            </a:r>
            <a:r>
              <a:rPr lang="en-US" altLang="zh-CN" sz="2400" b="1" dirty="0">
                <a:latin typeface="宋体" pitchFamily="2" charset="-122"/>
              </a:rPr>
              <a:t>《</a:t>
            </a:r>
            <a:r>
              <a:rPr lang="zh-CN" altLang="en-US" sz="2400" b="1" dirty="0">
                <a:latin typeface="宋体" pitchFamily="2" charset="-122"/>
              </a:rPr>
              <a:t>使至塞上</a:t>
            </a:r>
            <a:r>
              <a:rPr lang="en-US" altLang="zh-CN" sz="2400" b="1" dirty="0">
                <a:latin typeface="宋体" pitchFamily="2" charset="-122"/>
              </a:rPr>
              <a:t>》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1905000" y="1141911"/>
            <a:ext cx="8686800" cy="430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317500" algn="ctr">
              <a:lnSpc>
                <a:spcPct val="12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谚语（俗语）： </a:t>
            </a:r>
          </a:p>
          <a:p>
            <a:pPr indent="317500">
              <a:lnSpc>
                <a:spcPct val="12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黄河尚有澄清日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岂可人无得运时；   </a:t>
            </a:r>
          </a:p>
          <a:p>
            <a:pPr indent="317500">
              <a:lnSpc>
                <a:spcPct val="12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不到黄河心不死，不撞南墙不回头； </a:t>
            </a:r>
          </a:p>
          <a:p>
            <a:pPr indent="317500">
              <a:lnSpc>
                <a:spcPct val="12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黄河黄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长城长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英雄百战走四方； </a:t>
            </a:r>
          </a:p>
          <a:p>
            <a:pPr indent="317500">
              <a:lnSpc>
                <a:spcPct val="12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跳进黄河洗不清； </a:t>
            </a:r>
          </a:p>
          <a:p>
            <a:pPr indent="317500">
              <a:lnSpc>
                <a:spcPct val="12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黄河富宁夏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最富是吴忠； </a:t>
            </a:r>
          </a:p>
          <a:p>
            <a:pPr indent="317500">
              <a:lnSpc>
                <a:spcPct val="12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不到黄河心不死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不见棺材泪不流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 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495550" y="1190626"/>
            <a:ext cx="7848600" cy="1495425"/>
          </a:xfrm>
          <a:noFill/>
        </p:spPr>
        <p:txBody>
          <a:bodyPr/>
          <a:lstStyle/>
          <a:p>
            <a:pPr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en-US" altLang="zh-CN" sz="2000" b="1" dirty="0"/>
              <a:t>   </a:t>
            </a:r>
            <a:r>
              <a:rPr lang="zh-CN" altLang="en-US" sz="2800" b="1" dirty="0"/>
              <a:t>光未然，原名张光年。现代诗人，文学评论家。</a:t>
            </a:r>
            <a:r>
              <a:rPr lang="en-US" altLang="zh-CN" sz="2800" b="1" dirty="0"/>
              <a:t>1936</a:t>
            </a:r>
            <a:r>
              <a:rPr lang="zh-CN" altLang="en-US" sz="2800" b="1" dirty="0"/>
              <a:t>年到延安，创作了歌颂中华民族精神的组诗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黄河大合唱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，经冼星海谱曲后风行全国。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63" t="5991"/>
          <a:stretch>
            <a:fillRect/>
          </a:stretch>
        </p:blipFill>
        <p:spPr bwMode="auto">
          <a:xfrm>
            <a:off x="6477000" y="2743200"/>
            <a:ext cx="4191000" cy="352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286000" y="3581400"/>
            <a:ext cx="41148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zh-CN" altLang="en-US" sz="2800" b="1" dirty="0"/>
              <a:t>著有歌词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五月的鲜花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，文集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风雨文谈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，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青春文谈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，诗歌集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光未然诗存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。</a:t>
            </a:r>
            <a:endParaRPr lang="zh-CN" altLang="en-US" sz="2800" dirty="0"/>
          </a:p>
        </p:txBody>
      </p:sp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1752600" y="1066801"/>
            <a:ext cx="6286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0066"/>
                </a:solidFill>
              </a:rPr>
              <a:t>交流感知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/>
      <p:bldP spid="51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3429000" y="1752600"/>
            <a:ext cx="3886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b="1" dirty="0"/>
              <a:t>互助释疑</a:t>
            </a:r>
          </a:p>
        </p:txBody>
      </p:sp>
    </p:spTree>
  </p:cSld>
  <p:clrMapOvr>
    <a:masterClrMapping/>
  </p:clrMapOvr>
  <p:transition>
    <p:blinds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09800" y="1828800"/>
            <a:ext cx="8382000" cy="4267200"/>
          </a:xfrm>
        </p:spPr>
        <p:txBody>
          <a:bodyPr/>
          <a:lstStyle/>
          <a:p>
            <a:pPr algn="l" eaLnBrk="1" hangingPunct="1">
              <a:defRPr/>
            </a:pPr>
            <a:r>
              <a:rPr lang="zh-CN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借歌颂黄河来歌颂中华民族，以激发中华儿女的爱国豪情，号召中华儿女学习黄河伟大坚强的精神，保卫黄河，保卫中国 </a:t>
            </a: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057400" y="990600"/>
            <a:ext cx="8458200" cy="1447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结合时代背景，你认为这首诗歌的主题思想是什么？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25603" name="Picture 3" descr="snap017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0" y="-1588"/>
            <a:ext cx="9144000" cy="6859588"/>
          </a:xfrm>
          <a:noFill/>
        </p:spPr>
      </p:pic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2819400" y="304800"/>
            <a:ext cx="3276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5400" b="1"/>
              <a:t>总结收获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2006127952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1752600" y="4800601"/>
            <a:ext cx="5105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Times New Roman" pitchFamily="18" charset="0"/>
              </a:rPr>
              <a:t>被污染的黄河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1524000" y="2286000"/>
            <a:ext cx="91440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en-US" altLang="zh-CN" dirty="0">
                <a:solidFill>
                  <a:srgbClr val="00FF00"/>
                </a:solidFill>
                <a:latin typeface="Times New Roman" pitchFamily="18" charset="0"/>
              </a:rPr>
              <a:t>     </a:t>
            </a:r>
            <a:r>
              <a:rPr lang="zh-CN" altLang="en-US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黄河今天的生态环境遭到严重破坏，现状堪忧。请针对这一严重的生态危机，设计一则公益广告或是广告词，呼吁人们保护母亲河。</a:t>
            </a:r>
          </a:p>
          <a:p>
            <a:pPr>
              <a:buFont typeface="Arial" pitchFamily="34" charset="0"/>
              <a:buNone/>
            </a:pPr>
            <a:endParaRPr lang="en-US" altLang="zh-CN" dirty="0">
              <a:latin typeface="Times New Roman" pitchFamily="18" charset="0"/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2057400" y="1066801"/>
            <a:ext cx="301396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总结提高：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autoUpdateAnimBg="0"/>
      <p:bldP spid="8704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3359150" y="1412876"/>
            <a:ext cx="55626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CCFF99"/>
            </a:outerShdw>
          </a:effec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zh-CN" altLang="en-US" sz="9600" dirty="0">
                <a:solidFill>
                  <a:srgbClr val="9900FF"/>
                </a:solidFill>
                <a:latin typeface="Times New Roman" pitchFamily="18" charset="0"/>
                <a:ea typeface="华文新魏" pitchFamily="2" charset="-122"/>
              </a:rPr>
              <a:t>歌颂黄河</a:t>
            </a:r>
          </a:p>
          <a:p>
            <a:pPr>
              <a:buFont typeface="Arial" pitchFamily="34" charset="0"/>
              <a:buNone/>
              <a:defRPr/>
            </a:pPr>
            <a:r>
              <a:rPr lang="zh-CN" altLang="en-US" sz="9600" dirty="0">
                <a:solidFill>
                  <a:srgbClr val="9900FF"/>
                </a:solidFill>
                <a:latin typeface="Times New Roman" pitchFamily="18" charset="0"/>
                <a:ea typeface="华文新魏" pitchFamily="2" charset="-122"/>
              </a:rPr>
              <a:t>学习黄河 </a:t>
            </a:r>
          </a:p>
        </p:txBody>
      </p:sp>
      <p:pic>
        <p:nvPicPr>
          <p:cNvPr id="88067" name="huanghesong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8358" fill="hold"/>
                                        <p:tgtEl>
                                          <p:spTgt spid="880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067"/>
                </p:tgtEl>
              </p:cMediaNode>
            </p:audio>
          </p:childTnLst>
        </p:cTn>
      </p:par>
    </p:tnLst>
    <p:bldLst>
      <p:bldP spid="8806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639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2133600" y="2362201"/>
            <a:ext cx="8153400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 dirty="0">
                <a:ea typeface="黑体" pitchFamily="49" charset="-122"/>
              </a:rPr>
              <a:t>《</a:t>
            </a:r>
            <a:r>
              <a:rPr lang="zh-CN" altLang="en-US" sz="2800" b="1" dirty="0">
                <a:ea typeface="黑体" pitchFamily="49" charset="-122"/>
              </a:rPr>
              <a:t>黄河大合唱</a:t>
            </a:r>
            <a:r>
              <a:rPr lang="en-US" altLang="zh-CN" sz="2800" b="1" dirty="0">
                <a:ea typeface="黑体" pitchFamily="49" charset="-122"/>
              </a:rPr>
              <a:t>》</a:t>
            </a:r>
            <a:r>
              <a:rPr lang="zh-CN" altLang="en-US" sz="2800" b="1" dirty="0">
                <a:ea typeface="黑体" pitchFamily="49" charset="-122"/>
              </a:rPr>
              <a:t>是一部大型合唱音乐作品，作品由八个乐章组成，它以丰富的艺术形象、壮阔的历史场景和磅礴的气势，表现出黄河儿女的英雄气概。本文选自组诗</a:t>
            </a:r>
            <a:r>
              <a:rPr lang="en-US" altLang="zh-CN" sz="2800" b="1" dirty="0">
                <a:ea typeface="黑体" pitchFamily="49" charset="-122"/>
              </a:rPr>
              <a:t>《</a:t>
            </a:r>
            <a:r>
              <a:rPr lang="zh-CN" altLang="en-US" sz="2800" b="1" dirty="0">
                <a:ea typeface="黑体" pitchFamily="49" charset="-122"/>
              </a:rPr>
              <a:t>黄河大合唱</a:t>
            </a:r>
            <a:r>
              <a:rPr lang="en-US" altLang="zh-CN" sz="2800" b="1" dirty="0">
                <a:ea typeface="黑体" pitchFamily="49" charset="-122"/>
              </a:rPr>
              <a:t>》</a:t>
            </a:r>
            <a:r>
              <a:rPr lang="zh-CN" altLang="en-US" sz="2800" b="1" dirty="0">
                <a:ea typeface="黑体" pitchFamily="49" charset="-122"/>
              </a:rPr>
              <a:t>第二部</a:t>
            </a:r>
            <a:r>
              <a:rPr lang="en-US" altLang="zh-CN" sz="2800" b="1" dirty="0">
                <a:ea typeface="黑体" pitchFamily="49" charset="-122"/>
              </a:rPr>
              <a:t>《</a:t>
            </a:r>
            <a:r>
              <a:rPr lang="zh-CN" altLang="en-US" sz="2800" b="1" dirty="0">
                <a:ea typeface="黑体" pitchFamily="49" charset="-122"/>
              </a:rPr>
              <a:t>黄河颂</a:t>
            </a:r>
            <a:r>
              <a:rPr lang="en-US" altLang="zh-CN" sz="2800" b="1" dirty="0">
                <a:ea typeface="黑体" pitchFamily="49" charset="-122"/>
              </a:rPr>
              <a:t>》</a:t>
            </a:r>
            <a:r>
              <a:rPr lang="zh-CN" altLang="en-US" sz="2800" b="1" dirty="0">
                <a:ea typeface="黑体" pitchFamily="49" charset="-122"/>
              </a:rPr>
              <a:t>。</a:t>
            </a:r>
            <a:r>
              <a:rPr lang="zh-CN" altLang="en-US" sz="2800" b="1" dirty="0"/>
              <a:t> </a:t>
            </a:r>
          </a:p>
        </p:txBody>
      </p:sp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2209800" y="1295400"/>
            <a:ext cx="2819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66"/>
                </a:solidFill>
              </a:rPr>
              <a:t>相关资料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2209800" y="2057400"/>
            <a:ext cx="78486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1938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年，抗日战争全面爆发以后，日本侵略者的铁蹄践踏着华北大地，全国掀起了抗日救亡运动的高潮。通过自己创作的艺术形象反映现实斗争，激发全国人民的抗日热情，是许多进步作家、艺术家的心愿。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黄河大合唱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就是在这个时期诞生的一幅壮阔的历史画卷。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 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2514600" y="381000"/>
            <a:ext cx="2895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 dirty="0">
                <a:solidFill>
                  <a:srgbClr val="FF0066"/>
                </a:solidFill>
              </a:rPr>
              <a:t>创作背景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0" y="1484314"/>
            <a:ext cx="9144000" cy="5184775"/>
            <a:chOff x="204" y="1207"/>
            <a:chExt cx="5302" cy="1808"/>
          </a:xfrm>
        </p:grpSpPr>
        <p:pic>
          <p:nvPicPr>
            <p:cNvPr id="7172" name="Picture 3" descr="发源地景观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1207"/>
              <a:ext cx="2631" cy="1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3" name="Picture 4" descr="发源地景观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" y="1221"/>
              <a:ext cx="2581" cy="1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3935413" y="188914"/>
            <a:ext cx="4032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000" b="1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中宋" pitchFamily="2" charset="-122"/>
              </a:rPr>
              <a:t>黄河源头景观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黄河中游景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150" y="0"/>
            <a:ext cx="94678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3143251" y="476251"/>
            <a:ext cx="47529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8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中宋" pitchFamily="2" charset="-122"/>
              </a:rPr>
              <a:t>黄河中游景观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038_hhgb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7315200" y="228600"/>
            <a:ext cx="3124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400" b="1">
                <a:solidFill>
                  <a:srgbClr val="993300"/>
                </a:solidFill>
                <a:latin typeface="Times New Roman" pitchFamily="18" charset="0"/>
              </a:rPr>
              <a:t>黄河公伯峡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033_hkp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858000" y="457200"/>
            <a:ext cx="2425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4400" b="1">
                <a:solidFill>
                  <a:srgbClr val="FF33CC"/>
                </a:solidFill>
                <a:latin typeface="Times New Roman" pitchFamily="18" charset="0"/>
              </a:rPr>
              <a:t>壶口瀑布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039_hh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2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7924800" y="5181600"/>
            <a:ext cx="2743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隶书" pitchFamily="2" charset="-122"/>
              </a:rPr>
              <a:t>黄河滚滚</a:t>
            </a:r>
          </a:p>
          <a:p>
            <a:pPr>
              <a:defRPr/>
            </a:pPr>
            <a:r>
              <a:rPr lang="zh-CN" altLang="en-US"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隶书" pitchFamily="2" charset="-122"/>
              </a:rPr>
              <a:t>奔向东南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砖雕艺术 1">
      <a:dk1>
        <a:srgbClr val="080808"/>
      </a:dk1>
      <a:lt1>
        <a:srgbClr val="FFFFFF"/>
      </a:lt1>
      <a:dk2>
        <a:srgbClr val="0039AC"/>
      </a:dk2>
      <a:lt2>
        <a:srgbClr val="C0C0C0"/>
      </a:lt2>
      <a:accent1>
        <a:srgbClr val="FFFF99"/>
      </a:accent1>
      <a:accent2>
        <a:srgbClr val="FFCC66"/>
      </a:accent2>
      <a:accent3>
        <a:srgbClr val="FFFFFF"/>
      </a:accent3>
      <a:accent4>
        <a:srgbClr val="060606"/>
      </a:accent4>
      <a:accent5>
        <a:srgbClr val="FFFFCA"/>
      </a:accent5>
      <a:accent6>
        <a:srgbClr val="E7B95C"/>
      </a:accent6>
      <a:hlink>
        <a:srgbClr val="0066FF"/>
      </a:hlink>
      <a:folHlink>
        <a:srgbClr val="CC3300"/>
      </a:folHlink>
    </a:clrScheme>
    <a:fontScheme name="砖雕艺术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砖雕艺术 1">
        <a:dk1>
          <a:srgbClr val="080808"/>
        </a:dk1>
        <a:lt1>
          <a:srgbClr val="FFFFFF"/>
        </a:lt1>
        <a:dk2>
          <a:srgbClr val="0039AC"/>
        </a:dk2>
        <a:lt2>
          <a:srgbClr val="C0C0C0"/>
        </a:lt2>
        <a:accent1>
          <a:srgbClr val="FFFF99"/>
        </a:accent1>
        <a:accent2>
          <a:srgbClr val="FFCC66"/>
        </a:accent2>
        <a:accent3>
          <a:srgbClr val="FFFFFF"/>
        </a:accent3>
        <a:accent4>
          <a:srgbClr val="060606"/>
        </a:accent4>
        <a:accent5>
          <a:srgbClr val="FFFFCA"/>
        </a:accent5>
        <a:accent6>
          <a:srgbClr val="E7B95C"/>
        </a:accent6>
        <a:hlink>
          <a:srgbClr val="0066FF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2">
        <a:dk1>
          <a:srgbClr val="333399"/>
        </a:dk1>
        <a:lt1>
          <a:srgbClr val="ADD3AF"/>
        </a:lt1>
        <a:dk2>
          <a:srgbClr val="D65700"/>
        </a:dk2>
        <a:lt2>
          <a:srgbClr val="B2B2B2"/>
        </a:lt2>
        <a:accent1>
          <a:srgbClr val="B8E9EE"/>
        </a:accent1>
        <a:accent2>
          <a:srgbClr val="FFCC00"/>
        </a:accent2>
        <a:accent3>
          <a:srgbClr val="D3E6D4"/>
        </a:accent3>
        <a:accent4>
          <a:srgbClr val="2A2A82"/>
        </a:accent4>
        <a:accent5>
          <a:srgbClr val="D8F2F5"/>
        </a:accent5>
        <a:accent6>
          <a:srgbClr val="E7B900"/>
        </a:accent6>
        <a:hlink>
          <a:srgbClr val="008080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3">
        <a:dk1>
          <a:srgbClr val="003BB2"/>
        </a:dk1>
        <a:lt1>
          <a:srgbClr val="CCFFCC"/>
        </a:lt1>
        <a:dk2>
          <a:srgbClr val="003366"/>
        </a:dk2>
        <a:lt2>
          <a:srgbClr val="C0C0C0"/>
        </a:lt2>
        <a:accent1>
          <a:srgbClr val="FFFFFF"/>
        </a:accent1>
        <a:accent2>
          <a:srgbClr val="009900"/>
        </a:accent2>
        <a:accent3>
          <a:srgbClr val="E2FFE2"/>
        </a:accent3>
        <a:accent4>
          <a:srgbClr val="003197"/>
        </a:accent4>
        <a:accent5>
          <a:srgbClr val="FFFFFF"/>
        </a:accent5>
        <a:accent6>
          <a:srgbClr val="008A00"/>
        </a:accent6>
        <a:hlink>
          <a:srgbClr val="333399"/>
        </a:hlink>
        <a:folHlink>
          <a:srgbClr val="E45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4">
        <a:dk1>
          <a:srgbClr val="0000CC"/>
        </a:dk1>
        <a:lt1>
          <a:srgbClr val="CCECFF"/>
        </a:lt1>
        <a:dk2>
          <a:srgbClr val="006666"/>
        </a:dk2>
        <a:lt2>
          <a:srgbClr val="C0C0C0"/>
        </a:lt2>
        <a:accent1>
          <a:srgbClr val="FFFF99"/>
        </a:accent1>
        <a:accent2>
          <a:srgbClr val="FFCCFF"/>
        </a:accent2>
        <a:accent3>
          <a:srgbClr val="E2F4FF"/>
        </a:accent3>
        <a:accent4>
          <a:srgbClr val="0000AE"/>
        </a:accent4>
        <a:accent5>
          <a:srgbClr val="FFFFCA"/>
        </a:accent5>
        <a:accent6>
          <a:srgbClr val="E7B9E7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5">
        <a:dk1>
          <a:srgbClr val="000000"/>
        </a:dk1>
        <a:lt1>
          <a:srgbClr val="FFFFCC"/>
        </a:lt1>
        <a:dk2>
          <a:srgbClr val="5A5A86"/>
        </a:dk2>
        <a:lt2>
          <a:srgbClr val="C0C0C0"/>
        </a:lt2>
        <a:accent1>
          <a:srgbClr val="D5E9F7"/>
        </a:accent1>
        <a:accent2>
          <a:srgbClr val="FFCC00"/>
        </a:accent2>
        <a:accent3>
          <a:srgbClr val="FFFFE2"/>
        </a:accent3>
        <a:accent4>
          <a:srgbClr val="000000"/>
        </a:accent4>
        <a:accent5>
          <a:srgbClr val="E7F2FA"/>
        </a:accent5>
        <a:accent6>
          <a:srgbClr val="E7B900"/>
        </a:accent6>
        <a:hlink>
          <a:srgbClr val="CC3300"/>
        </a:hlink>
        <a:folHlink>
          <a:srgbClr val="007D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6">
        <a:dk1>
          <a:srgbClr val="006666"/>
        </a:dk1>
        <a:lt1>
          <a:srgbClr val="FFECD9"/>
        </a:lt1>
        <a:dk2>
          <a:srgbClr val="000099"/>
        </a:dk2>
        <a:lt2>
          <a:srgbClr val="B2B2B2"/>
        </a:lt2>
        <a:accent1>
          <a:srgbClr val="EAEAEA"/>
        </a:accent1>
        <a:accent2>
          <a:srgbClr val="FF6600"/>
        </a:accent2>
        <a:accent3>
          <a:srgbClr val="FFF4E9"/>
        </a:accent3>
        <a:accent4>
          <a:srgbClr val="005656"/>
        </a:accent4>
        <a:accent5>
          <a:srgbClr val="F3F3F3"/>
        </a:accent5>
        <a:accent6>
          <a:srgbClr val="E75C00"/>
        </a:accent6>
        <a:hlink>
          <a:srgbClr val="0066FF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7">
        <a:dk1>
          <a:srgbClr val="585884"/>
        </a:dk1>
        <a:lt1>
          <a:srgbClr val="DDDDDD"/>
        </a:lt1>
        <a:dk2>
          <a:srgbClr val="000000"/>
        </a:dk2>
        <a:lt2>
          <a:srgbClr val="969696"/>
        </a:lt2>
        <a:accent1>
          <a:srgbClr val="FFFFCC"/>
        </a:accent1>
        <a:accent2>
          <a:srgbClr val="99CC00"/>
        </a:accent2>
        <a:accent3>
          <a:srgbClr val="EBEBEB"/>
        </a:accent3>
        <a:accent4>
          <a:srgbClr val="4A4A70"/>
        </a:accent4>
        <a:accent5>
          <a:srgbClr val="FFFFE2"/>
        </a:accent5>
        <a:accent6>
          <a:srgbClr val="8AB900"/>
        </a:accent6>
        <a:hlink>
          <a:srgbClr val="FF3300"/>
        </a:hlink>
        <a:folHlink>
          <a:srgbClr val="6E3B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8">
        <a:dk1>
          <a:srgbClr val="333399"/>
        </a:dk1>
        <a:lt1>
          <a:srgbClr val="FFD9D9"/>
        </a:lt1>
        <a:dk2>
          <a:srgbClr val="00716E"/>
        </a:dk2>
        <a:lt2>
          <a:srgbClr val="C0C0C0"/>
        </a:lt2>
        <a:accent1>
          <a:srgbClr val="AED2BA"/>
        </a:accent1>
        <a:accent2>
          <a:srgbClr val="FF9933"/>
        </a:accent2>
        <a:accent3>
          <a:srgbClr val="FFE9E9"/>
        </a:accent3>
        <a:accent4>
          <a:srgbClr val="2A2A82"/>
        </a:accent4>
        <a:accent5>
          <a:srgbClr val="D3E5D9"/>
        </a:accent5>
        <a:accent6>
          <a:srgbClr val="E78A2D"/>
        </a:accent6>
        <a:hlink>
          <a:srgbClr val="CC330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CDESIGNJ</Template>
  <TotalTime>339</TotalTime>
  <Words>930</Words>
  <Application>Microsoft Office PowerPoint</Application>
  <PresentationFormat>宽屏</PresentationFormat>
  <Paragraphs>92</Paragraphs>
  <Slides>26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Meiryo</vt:lpstr>
      <vt:lpstr>黑体</vt:lpstr>
      <vt:lpstr>华文隶书</vt:lpstr>
      <vt:lpstr>华文新魏</vt:lpstr>
      <vt:lpstr>华文中宋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Wingdings 2</vt:lpstr>
      <vt:lpstr>第一PPT模板网-WWW.1PPT.COM</vt:lpstr>
      <vt:lpstr>Office Theme</vt:lpstr>
      <vt:lpstr>5.黄河颂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研读共品：课文的结构是什么？</vt:lpstr>
      <vt:lpstr>PowerPoint 演示文稿</vt:lpstr>
      <vt:lpstr>PowerPoint 演示文稿</vt:lpstr>
      <vt:lpstr>PowerPoint 演示文稿</vt:lpstr>
      <vt:lpstr>PowerPoint 演示文稿</vt:lpstr>
      <vt:lpstr>借歌颂黄河来歌颂中华民族，以激发中华儿女的爱国豪情，号召中华儿女学习黄河伟大坚强的精神，保卫黄河，保卫中国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cp:lastPrinted>1601-01-01T00:00:00Z</cp:lastPrinted>
  <dcterms:created xsi:type="dcterms:W3CDTF">1601-01-01T00:00:00Z</dcterms:created>
  <dcterms:modified xsi:type="dcterms:W3CDTF">2021-12-11T03:50:26Z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