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63"/>
  </p:notesMasterIdLst>
  <p:sldIdLst>
    <p:sldId id="315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6" r:id="rId62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杜B格小生" initials="杜B格小生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commentAuthors" Target="commentAuthor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页眉占位符 19968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199683" name="日期占位符 19968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fld id="{BB962C8B-B14F-4D97-AF65-F5344CB8AC3E}" type="datetimeFigureOut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2021/12/10</a:t>
            </a:fld>
            <a:endParaRPr lang="zh-CN" altLang="en-US" sz="1200" strike="noStrike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幻灯片图像占位符 19968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19968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0"/>
            <a:r>
              <a:rPr lang="zh-CN" altLang="en-US" dirty="0"/>
              <a:t>第二级</a:t>
            </a:r>
          </a:p>
          <a:p>
            <a:pPr lvl="2" indent="0"/>
            <a:r>
              <a:rPr lang="zh-CN" altLang="en-US" dirty="0"/>
              <a:t>第三级</a:t>
            </a:r>
          </a:p>
          <a:p>
            <a:pPr lvl="3" indent="0"/>
            <a:r>
              <a:rPr lang="zh-CN" altLang="en-US" dirty="0"/>
              <a:t>第四级</a:t>
            </a:r>
          </a:p>
          <a:p>
            <a:pPr lvl="4" indent="0"/>
            <a:r>
              <a:rPr lang="zh-CN" altLang="en-US" dirty="0"/>
              <a:t>第五级</a:t>
            </a:r>
          </a:p>
        </p:txBody>
      </p:sp>
      <p:sp>
        <p:nvSpPr>
          <p:cNvPr id="199686" name="页脚占位符 19968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199687" name="灯片编号占位符 19968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39487849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4152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0842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8066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0" cy="438864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28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094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70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38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998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982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7251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865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5270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9396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78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en-US" altLang="zh-CN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1217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168" y="555526"/>
            <a:ext cx="3419872" cy="333844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3669" y="1537768"/>
            <a:ext cx="55081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latin typeface="汉仪大宋简" pitchFamily="49" charset="-122"/>
                <a:ea typeface="汉仪大宋简" pitchFamily="49" charset="-122"/>
              </a:rPr>
              <a:t>回忆鲁迅先生</a:t>
            </a:r>
            <a:endParaRPr lang="zh-CN" altLang="en-US" sz="4800" dirty="0">
              <a:latin typeface="汉仪大宋简" pitchFamily="49" charset="-122"/>
              <a:ea typeface="汉仪大宋简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227934"/>
            <a:ext cx="9143999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5332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 bwMode="auto">
          <a:xfrm>
            <a:off x="467545" y="987574"/>
            <a:ext cx="1497013" cy="643766"/>
            <a:chOff x="752475" y="502477"/>
            <a:chExt cx="1497013" cy="858355"/>
          </a:xfrm>
        </p:grpSpPr>
        <p:sp>
          <p:nvSpPr>
            <p:cNvPr id="3" name="圆角矩形 2"/>
            <p:cNvSpPr/>
            <p:nvPr/>
          </p:nvSpPr>
          <p:spPr>
            <a:xfrm rot="20326116">
              <a:off x="1746250" y="719138"/>
              <a:ext cx="442913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 rot="319204">
              <a:off x="1258888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 rot="21148334">
              <a:off x="787400" y="730250"/>
              <a:ext cx="441325" cy="4206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6" name="矩形 1"/>
            <p:cNvSpPr>
              <a:spLocks noChangeArrowheads="1"/>
            </p:cNvSpPr>
            <p:nvPr/>
          </p:nvSpPr>
          <p:spPr bwMode="auto">
            <a:xfrm>
              <a:off x="752475" y="502477"/>
              <a:ext cx="1497013" cy="8583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读一读</a:t>
              </a:r>
            </a:p>
          </p:txBody>
        </p:sp>
      </p:grpSp>
      <p:grpSp>
        <p:nvGrpSpPr>
          <p:cNvPr id="7" name="组合 8"/>
          <p:cNvGrpSpPr/>
          <p:nvPr/>
        </p:nvGrpSpPr>
        <p:grpSpPr bwMode="auto">
          <a:xfrm>
            <a:off x="0" y="555515"/>
            <a:ext cx="2051050" cy="523238"/>
            <a:chOff x="0" y="-296"/>
            <a:chExt cx="3231" cy="1096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296"/>
              <a:ext cx="2553" cy="10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预习检查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0" y="700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843808" y="2177434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绞</a:t>
            </a:r>
            <a:r>
              <a:rPr lang="zh-CN" altLang="en-US" sz="4000" dirty="0" smtClean="0">
                <a:latin typeface="楷体" panose="02010609060101010101" charset="-122"/>
                <a:ea typeface="楷体" panose="02010609060101010101" charset="-122"/>
              </a:rPr>
              <a:t>肉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16016" y="2193709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楷体" panose="02010609060101010101" charset="-122"/>
                <a:ea typeface="楷体" panose="02010609060101010101" charset="-122"/>
              </a:rPr>
              <a:t>洗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澡</a:t>
            </a:r>
            <a:endParaRPr lang="zh-CN" altLang="en-US" sz="4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89804" y="2202854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悠</a:t>
            </a:r>
            <a:r>
              <a:rPr lang="zh-CN" altLang="en-US" sz="4000" dirty="0" smtClean="0">
                <a:latin typeface="楷体" panose="02010609060101010101" charset="-122"/>
                <a:ea typeface="楷体" panose="02010609060101010101" charset="-122"/>
              </a:rPr>
              <a:t>然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2818" y="2202854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楷体" panose="02010609060101010101" charset="-122"/>
                <a:ea typeface="楷体" panose="02010609060101010101" charset="-122"/>
              </a:rPr>
              <a:t>吩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咐</a:t>
            </a:r>
            <a:endParaRPr lang="zh-CN" altLang="en-US" sz="4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840009" y="1869672"/>
            <a:ext cx="745717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 smtClean="0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jiǎo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210338" y="1869672"/>
            <a:ext cx="764953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</a:t>
            </a:r>
            <a:r>
              <a:rPr lang="en-US" altLang="zh-CN" sz="2800" dirty="0" err="1" smtClean="0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ǎo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0" name="Text Box 19"/>
          <p:cNvSpPr txBox="1"/>
          <p:nvPr/>
        </p:nvSpPr>
        <p:spPr>
          <a:xfrm>
            <a:off x="1619722" y="1869672"/>
            <a:ext cx="63368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fù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1" name="Text Box 19"/>
          <p:cNvSpPr txBox="1"/>
          <p:nvPr/>
        </p:nvSpPr>
        <p:spPr>
          <a:xfrm>
            <a:off x="6876306" y="1855299"/>
            <a:ext cx="100806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</a:t>
            </a:r>
            <a:r>
              <a:rPr lang="en-US" altLang="zh-CN" sz="2800" dirty="0" err="1" smtClean="0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ōu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168613" y="3421849"/>
            <a:ext cx="2199641" cy="7201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）厌恶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101354" y="2999185"/>
            <a:ext cx="2822575" cy="7201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）凶恶</a:t>
            </a:r>
          </a:p>
        </p:txBody>
      </p:sp>
      <p:grpSp>
        <p:nvGrpSpPr>
          <p:cNvPr id="44033" name="组合 1"/>
          <p:cNvGrpSpPr/>
          <p:nvPr/>
        </p:nvGrpSpPr>
        <p:grpSpPr bwMode="auto">
          <a:xfrm>
            <a:off x="467544" y="1059582"/>
            <a:ext cx="1498600" cy="643766"/>
            <a:chOff x="611188" y="598488"/>
            <a:chExt cx="1498600" cy="858355"/>
          </a:xfrm>
        </p:grpSpPr>
        <p:sp>
          <p:nvSpPr>
            <p:cNvPr id="5" name="圆角矩形 4"/>
            <p:cNvSpPr/>
            <p:nvPr/>
          </p:nvSpPr>
          <p:spPr>
            <a:xfrm rot="20326116">
              <a:off x="1604963" y="719138"/>
              <a:ext cx="442912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 rot="319204">
              <a:off x="1119188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 rot="21148334">
              <a:off x="646113" y="730250"/>
              <a:ext cx="441325" cy="4206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44061" name="矩形 1"/>
            <p:cNvSpPr>
              <a:spLocks noChangeArrowheads="1"/>
            </p:cNvSpPr>
            <p:nvPr/>
          </p:nvSpPr>
          <p:spPr bwMode="auto">
            <a:xfrm>
              <a:off x="611188" y="598488"/>
              <a:ext cx="1498600" cy="8583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多音字</a:t>
              </a:r>
            </a:p>
          </p:txBody>
        </p:sp>
      </p:grp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1170361" y="1582342"/>
            <a:ext cx="2925763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）差不多</a:t>
            </a:r>
          </a:p>
        </p:txBody>
      </p:sp>
      <p:sp>
        <p:nvSpPr>
          <p:cNvPr id="13317" name="TextBox 9"/>
          <p:cNvSpPr txBox="1">
            <a:spLocks noChangeArrowheads="1"/>
          </p:cNvSpPr>
          <p:nvPr/>
        </p:nvSpPr>
        <p:spPr bwMode="auto">
          <a:xfrm>
            <a:off x="1182743" y="2000251"/>
            <a:ext cx="251062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）差别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5386194" y="1582579"/>
            <a:ext cx="30734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 堵塞</a:t>
            </a:r>
            <a:endParaRPr lang="zh-CN" altLang="en-US" sz="24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4037" name="TextBox 22"/>
          <p:cNvSpPr txBox="1">
            <a:spLocks noChangeArrowheads="1"/>
          </p:cNvSpPr>
          <p:nvPr/>
        </p:nvSpPr>
        <p:spPr bwMode="auto">
          <a:xfrm>
            <a:off x="611560" y="2135982"/>
            <a:ext cx="5715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</a:t>
            </a:r>
            <a:r>
              <a:rPr lang="en-US" altLang="zh-CN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44038" name="TextBox 23"/>
          <p:cNvSpPr txBox="1">
            <a:spLocks noChangeArrowheads="1"/>
          </p:cNvSpPr>
          <p:nvPr/>
        </p:nvSpPr>
        <p:spPr bwMode="auto">
          <a:xfrm>
            <a:off x="4788024" y="1934528"/>
            <a:ext cx="5715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塞</a:t>
            </a:r>
          </a:p>
        </p:txBody>
      </p:sp>
      <p:sp>
        <p:nvSpPr>
          <p:cNvPr id="13325" name="TextBox 9"/>
          <p:cNvSpPr txBox="1">
            <a:spLocks noChangeArrowheads="1"/>
          </p:cNvSpPr>
          <p:nvPr/>
        </p:nvSpPr>
        <p:spPr bwMode="auto">
          <a:xfrm>
            <a:off x="1154168" y="2345532"/>
            <a:ext cx="251062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）出差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13326" name="TextBox 15"/>
          <p:cNvSpPr txBox="1">
            <a:spLocks noChangeArrowheads="1"/>
          </p:cNvSpPr>
          <p:nvPr/>
        </p:nvSpPr>
        <p:spPr bwMode="auto">
          <a:xfrm>
            <a:off x="5379527" y="1933338"/>
            <a:ext cx="235513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 边塞 </a:t>
            </a:r>
          </a:p>
        </p:txBody>
      </p:sp>
      <p:grpSp>
        <p:nvGrpSpPr>
          <p:cNvPr id="44041" name="组合 8"/>
          <p:cNvGrpSpPr/>
          <p:nvPr/>
        </p:nvGrpSpPr>
        <p:grpSpPr bwMode="auto">
          <a:xfrm>
            <a:off x="0" y="555515"/>
            <a:ext cx="2051050" cy="523238"/>
            <a:chOff x="0" y="-296"/>
            <a:chExt cx="3231" cy="1096"/>
          </a:xfrm>
        </p:grpSpPr>
        <p:sp>
          <p:nvSpPr>
            <p:cNvPr id="44055" name="文本框 6"/>
            <p:cNvSpPr txBox="1">
              <a:spLocks noChangeArrowheads="1"/>
            </p:cNvSpPr>
            <p:nvPr/>
          </p:nvSpPr>
          <p:spPr bwMode="auto">
            <a:xfrm>
              <a:off x="678" y="-296"/>
              <a:ext cx="2553" cy="10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预习检查</a:t>
              </a:r>
            </a:p>
          </p:txBody>
        </p:sp>
        <p:cxnSp>
          <p:nvCxnSpPr>
            <p:cNvPr id="35" name="直线连接符 9"/>
            <p:cNvCxnSpPr/>
            <p:nvPr/>
          </p:nvCxnSpPr>
          <p:spPr>
            <a:xfrm>
              <a:off x="0" y="700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菱形 35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18640" y="1547337"/>
            <a:ext cx="115316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</a:t>
            </a:r>
            <a:r>
              <a:rPr lang="en-US" altLang="zh-CN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à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31728" y="2000251"/>
            <a:ext cx="68159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</a:t>
            </a:r>
            <a:r>
              <a:rPr lang="en-US" altLang="zh-CN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ā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619280" y="2345532"/>
            <a:ext cx="75052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</a:t>
            </a:r>
            <a:r>
              <a:rPr lang="en-US" altLang="zh-CN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ā</a:t>
            </a:r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i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864894" y="1578397"/>
            <a:ext cx="79533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</a:t>
            </a:r>
            <a:r>
              <a:rPr lang="en-US" altLang="zh-CN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è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796136" y="1934528"/>
            <a:ext cx="57900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</a:t>
            </a:r>
            <a:r>
              <a:rPr lang="en-US" altLang="zh-CN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à</a:t>
            </a:r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i</a:t>
            </a:r>
          </a:p>
        </p:txBody>
      </p:sp>
      <p:sp>
        <p:nvSpPr>
          <p:cNvPr id="44048" name="矩形 11"/>
          <p:cNvSpPr>
            <a:spLocks noChangeArrowheads="1"/>
          </p:cNvSpPr>
          <p:nvPr/>
        </p:nvSpPr>
        <p:spPr bwMode="auto">
          <a:xfrm>
            <a:off x="621561" y="3477094"/>
            <a:ext cx="49404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恶</a:t>
            </a:r>
          </a:p>
        </p:txBody>
      </p:sp>
      <p:sp>
        <p:nvSpPr>
          <p:cNvPr id="13" name="左大括号 12"/>
          <p:cNvSpPr/>
          <p:nvPr/>
        </p:nvSpPr>
        <p:spPr>
          <a:xfrm>
            <a:off x="1175599" y="3315407"/>
            <a:ext cx="141605" cy="949166"/>
          </a:xfrm>
          <a:prstGeom prst="leftBrace">
            <a:avLst>
              <a:gd name="adj1" fmla="val 40468"/>
              <a:gd name="adj2" fmla="val 50000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4" name="矩形 13"/>
          <p:cNvSpPr/>
          <p:nvPr/>
        </p:nvSpPr>
        <p:spPr>
          <a:xfrm>
            <a:off x="1770634" y="3111811"/>
            <a:ext cx="5691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è</a:t>
            </a:r>
            <a:endParaRPr lang="en-US" altLang="zh-CN" sz="2400" dirty="0">
              <a:solidFill>
                <a:srgbClr val="0000FF"/>
              </a:solidFill>
              <a:latin typeface="汉语拼音" panose="000B0604020202020204" pitchFamily="34" charset="0"/>
              <a:ea typeface="+mn-ea"/>
              <a:cs typeface="汉语拼音" panose="00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82264" y="3546864"/>
            <a:ext cx="801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srgbClr val="0000FF"/>
                </a:solidFill>
                <a:latin typeface="汉语拼音" panose="000B0604020202020204" pitchFamily="34" charset="0"/>
                <a:ea typeface="+mn-ea"/>
                <a:cs typeface="汉语拼音" panose="000B0604020202020204" pitchFamily="34" charset="0"/>
              </a:rPr>
              <a:t>wù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1154485" y="1762125"/>
            <a:ext cx="260350" cy="1114425"/>
          </a:xfrm>
          <a:prstGeom prst="leftBrace">
            <a:avLst>
              <a:gd name="adj1" fmla="val 40468"/>
              <a:gd name="adj2" fmla="val 50000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7" name="左大括号 16"/>
          <p:cNvSpPr/>
          <p:nvPr/>
        </p:nvSpPr>
        <p:spPr>
          <a:xfrm>
            <a:off x="5328409" y="1710691"/>
            <a:ext cx="250190" cy="842486"/>
          </a:xfrm>
          <a:prstGeom prst="leftBrace">
            <a:avLst>
              <a:gd name="adj1" fmla="val 40468"/>
              <a:gd name="adj2" fmla="val 50000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168613" y="3960964"/>
            <a:ext cx="2199641" cy="7201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）恶心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89548" y="4029912"/>
            <a:ext cx="113823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0000FF"/>
                </a:solidFill>
                <a:effectLst/>
                <a:latin typeface="汉语拼音" panose="000B0604020202020204" pitchFamily="34" charset="0"/>
                <a:ea typeface="+mn-ea"/>
                <a:cs typeface="汉语拼音" panose="000B0604020202020204" pitchFamily="34" charset="0"/>
              </a:rPr>
              <a:t>  </a:t>
            </a:r>
            <a:r>
              <a:rPr lang="en-US" altLang="zh-CN" sz="2800" dirty="0">
                <a:solidFill>
                  <a:srgbClr val="0000FF"/>
                </a:solidFill>
                <a:effectLst/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  <a:sym typeface="+mn-ea"/>
              </a:rPr>
              <a:t>ě</a:t>
            </a: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1154168" y="2679763"/>
            <a:ext cx="251062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）参差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1758857" y="2679763"/>
            <a:ext cx="423514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lvl="0" algn="l" eaLnBrk="0" hangingPunct="0">
              <a:buClrTx/>
              <a:buSzTx/>
              <a:buFontTx/>
            </a:pPr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cī</a:t>
            </a: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5372542" y="2398634"/>
            <a:ext cx="235513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 活塞 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5796137" y="2399824"/>
            <a:ext cx="57900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</a:t>
            </a:r>
            <a:r>
              <a:rPr lang="en-US" altLang="zh-CN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ā</a:t>
            </a:r>
            <a:r>
              <a:rPr lang="zh-CN" altLang="en-US" sz="2400" dirty="0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i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377250" y="2787774"/>
            <a:ext cx="2822575" cy="7201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）学校</a:t>
            </a:r>
          </a:p>
        </p:txBody>
      </p:sp>
      <p:sp>
        <p:nvSpPr>
          <p:cNvPr id="24" name="矩形 11"/>
          <p:cNvSpPr>
            <a:spLocks noChangeArrowheads="1"/>
          </p:cNvSpPr>
          <p:nvPr/>
        </p:nvSpPr>
        <p:spPr bwMode="auto">
          <a:xfrm>
            <a:off x="4811707" y="3314030"/>
            <a:ext cx="49404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校</a:t>
            </a:r>
          </a:p>
        </p:txBody>
      </p:sp>
      <p:sp>
        <p:nvSpPr>
          <p:cNvPr id="25" name="左大括号 24"/>
          <p:cNvSpPr/>
          <p:nvPr/>
        </p:nvSpPr>
        <p:spPr>
          <a:xfrm>
            <a:off x="5384552" y="3152344"/>
            <a:ext cx="141605" cy="949166"/>
          </a:xfrm>
          <a:prstGeom prst="leftBrace">
            <a:avLst>
              <a:gd name="adj1" fmla="val 40468"/>
              <a:gd name="adj2" fmla="val 50000"/>
            </a:avLst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26" name="矩形 25"/>
          <p:cNvSpPr/>
          <p:nvPr/>
        </p:nvSpPr>
        <p:spPr>
          <a:xfrm>
            <a:off x="5796136" y="2895787"/>
            <a:ext cx="11049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xiào</a:t>
            </a:r>
            <a:endParaRPr lang="en-US" altLang="zh-CN" sz="2400" dirty="0">
              <a:solidFill>
                <a:srgbClr val="0000FF"/>
              </a:solidFill>
              <a:latin typeface="汉语拼音" panose="000B0604020202020204" pitchFamily="34" charset="0"/>
              <a:ea typeface="+mn-ea"/>
              <a:cs typeface="汉语拼音" panose="000B0604020202020204" pitchFamily="34" charset="0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5377566" y="3797900"/>
            <a:ext cx="2199641" cy="7201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）校对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80113" y="3867894"/>
            <a:ext cx="113823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rgbClr val="0000FF"/>
                </a:solidFill>
                <a:effectLst/>
                <a:latin typeface="汉语拼音" panose="000B0604020202020204" pitchFamily="34" charset="0"/>
                <a:ea typeface="+mn-ea"/>
                <a:cs typeface="汉语拼音" panose="000B0604020202020204" pitchFamily="34" charset="0"/>
              </a:rPr>
              <a:t>  </a:t>
            </a: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jiào</a:t>
            </a:r>
            <a:endParaRPr lang="en-US" altLang="zh-CN" sz="2800" dirty="0">
              <a:solidFill>
                <a:srgbClr val="0000FF"/>
              </a:solidFill>
              <a:effectLst/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10" grpId="0"/>
      <p:bldP spid="14" grpId="0"/>
      <p:bldP spid="15" grpId="0"/>
      <p:bldP spid="18" grpId="0"/>
      <p:bldP spid="20" grpId="0"/>
      <p:bldP spid="22" grpId="0"/>
      <p:bldP spid="26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组合 1"/>
          <p:cNvGrpSpPr/>
          <p:nvPr/>
        </p:nvGrpSpPr>
        <p:grpSpPr bwMode="auto">
          <a:xfrm>
            <a:off x="3419873" y="1066577"/>
            <a:ext cx="1743075" cy="643766"/>
            <a:chOff x="3406775" y="598488"/>
            <a:chExt cx="1743075" cy="858353"/>
          </a:xfrm>
        </p:grpSpPr>
        <p:sp>
          <p:nvSpPr>
            <p:cNvPr id="8" name="圆角矩形 7"/>
            <p:cNvSpPr/>
            <p:nvPr/>
          </p:nvSpPr>
          <p:spPr>
            <a:xfrm rot="555800">
              <a:off x="4675187" y="715963"/>
              <a:ext cx="442913" cy="419099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 rot="20470821">
              <a:off x="4270375" y="722313"/>
              <a:ext cx="442912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319204">
              <a:off x="3851275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rot="21148334">
              <a:off x="3441700" y="730251"/>
              <a:ext cx="441325" cy="420686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46098" name="矩形 1"/>
            <p:cNvSpPr>
              <a:spLocks noChangeArrowheads="1"/>
            </p:cNvSpPr>
            <p:nvPr/>
          </p:nvSpPr>
          <p:spPr bwMode="auto">
            <a:xfrm>
              <a:off x="3406775" y="598488"/>
              <a:ext cx="1743075" cy="85835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词语解释</a:t>
              </a:r>
            </a:p>
          </p:txBody>
        </p:sp>
      </p:grpSp>
      <p:grpSp>
        <p:nvGrpSpPr>
          <p:cNvPr id="46082" name="组合 8"/>
          <p:cNvGrpSpPr/>
          <p:nvPr/>
        </p:nvGrpSpPr>
        <p:grpSpPr bwMode="auto">
          <a:xfrm>
            <a:off x="0" y="555515"/>
            <a:ext cx="2051050" cy="523238"/>
            <a:chOff x="0" y="-296"/>
            <a:chExt cx="3231" cy="1096"/>
          </a:xfrm>
        </p:grpSpPr>
        <p:sp>
          <p:nvSpPr>
            <p:cNvPr id="46091" name="文本框 6"/>
            <p:cNvSpPr txBox="1">
              <a:spLocks noChangeArrowheads="1"/>
            </p:cNvSpPr>
            <p:nvPr/>
          </p:nvSpPr>
          <p:spPr bwMode="auto">
            <a:xfrm>
              <a:off x="678" y="-296"/>
              <a:ext cx="2553" cy="10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预习检查</a:t>
              </a:r>
            </a:p>
          </p:txBody>
        </p:sp>
        <p:cxnSp>
          <p:nvCxnSpPr>
            <p:cNvPr id="28" name="直线连接符 9"/>
            <p:cNvCxnSpPr/>
            <p:nvPr/>
          </p:nvCxnSpPr>
          <p:spPr>
            <a:xfrm>
              <a:off x="0" y="700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菱形 28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290" name="矩形 2"/>
          <p:cNvSpPr/>
          <p:nvPr/>
        </p:nvSpPr>
        <p:spPr>
          <a:xfrm>
            <a:off x="1812926" y="1474470"/>
            <a:ext cx="6904355" cy="19902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3690"/>
              </a:lnSpc>
            </a:pP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690"/>
              </a:lnSpc>
            </a:pP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690"/>
              </a:lnSpc>
            </a:pP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690"/>
              </a:lnSpc>
            </a:pP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931036" y="1917643"/>
            <a:ext cx="912495" cy="168973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931036" y="2419610"/>
            <a:ext cx="984885" cy="106203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1931036" y="1933359"/>
            <a:ext cx="912495" cy="208930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931036" y="3008255"/>
            <a:ext cx="984885" cy="103155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endCxn id="25" idx="1"/>
          </p:cNvCxnSpPr>
          <p:nvPr/>
        </p:nvCxnSpPr>
        <p:spPr>
          <a:xfrm>
            <a:off x="1931035" y="2419610"/>
            <a:ext cx="787400" cy="59343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9" name="Rectangle 8"/>
          <p:cNvSpPr>
            <a:spLocks noRot="1"/>
          </p:cNvSpPr>
          <p:nvPr/>
        </p:nvSpPr>
        <p:spPr>
          <a:xfrm>
            <a:off x="1157635" y="1493304"/>
            <a:ext cx="1254125" cy="29146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轻捷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心境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草率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踌躇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遭殃</a:t>
            </a:r>
          </a:p>
        </p:txBody>
      </p:sp>
      <p:sp>
        <p:nvSpPr>
          <p:cNvPr id="24" name="Rectangle 8"/>
          <p:cNvSpPr>
            <a:spLocks noRot="1"/>
          </p:cNvSpPr>
          <p:nvPr/>
        </p:nvSpPr>
        <p:spPr>
          <a:xfrm>
            <a:off x="2726055" y="3268288"/>
            <a:ext cx="2675890" cy="37861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指动作轻快敏捷。</a:t>
            </a:r>
          </a:p>
        </p:txBody>
      </p:sp>
      <p:sp>
        <p:nvSpPr>
          <p:cNvPr id="25" name="矩形 24"/>
          <p:cNvSpPr/>
          <p:nvPr/>
        </p:nvSpPr>
        <p:spPr>
          <a:xfrm>
            <a:off x="2718435" y="2689882"/>
            <a:ext cx="2040943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心情，心绪。</a:t>
            </a:r>
          </a:p>
        </p:txBody>
      </p:sp>
      <p:sp>
        <p:nvSpPr>
          <p:cNvPr id="26" name="矩形 25"/>
          <p:cNvSpPr/>
          <p:nvPr/>
        </p:nvSpPr>
        <p:spPr>
          <a:xfrm>
            <a:off x="2761933" y="3787877"/>
            <a:ext cx="2350323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形容粗糙简略。</a:t>
            </a:r>
          </a:p>
        </p:txBody>
      </p:sp>
      <p:sp>
        <p:nvSpPr>
          <p:cNvPr id="27" name="矩形 26"/>
          <p:cNvSpPr/>
          <p:nvPr/>
        </p:nvSpPr>
        <p:spPr>
          <a:xfrm>
            <a:off x="2717800" y="2112191"/>
            <a:ext cx="3587842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犹豫不决，拿不定主意。</a:t>
            </a:r>
          </a:p>
        </p:txBody>
      </p:sp>
      <p:sp>
        <p:nvSpPr>
          <p:cNvPr id="30" name="矩形 29"/>
          <p:cNvSpPr/>
          <p:nvPr/>
        </p:nvSpPr>
        <p:spPr>
          <a:xfrm>
            <a:off x="2718436" y="1592364"/>
            <a:ext cx="3535045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遭遇困难，遇到麻烦。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8"/>
          <p:cNvSpPr>
            <a:spLocks noRot="1"/>
          </p:cNvSpPr>
          <p:nvPr/>
        </p:nvSpPr>
        <p:spPr>
          <a:xfrm>
            <a:off x="1043608" y="1131590"/>
            <a:ext cx="1540510" cy="3404711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明朗                                                 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忧郁                                                 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崭然                                                 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展读                                       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致命                                        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深恶痛绝</a:t>
            </a:r>
          </a:p>
          <a:p>
            <a:pPr eaLnBrk="1" latinLnBrk="0" hangingPunct="1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变幻无常</a:t>
            </a:r>
          </a:p>
        </p:txBody>
      </p:sp>
      <p:sp>
        <p:nvSpPr>
          <p:cNvPr id="8" name="Rectangle 8"/>
          <p:cNvSpPr>
            <a:spLocks noRot="1"/>
          </p:cNvSpPr>
          <p:nvPr/>
        </p:nvSpPr>
        <p:spPr>
          <a:xfrm>
            <a:off x="3487420" y="2618252"/>
            <a:ext cx="4066540" cy="37719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光明磊落；乐观，开朗。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487420" y="3635046"/>
            <a:ext cx="31508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忧伤郁结，忧虑烦闷。 </a:t>
            </a:r>
          </a:p>
        </p:txBody>
      </p:sp>
      <p:sp>
        <p:nvSpPr>
          <p:cNvPr id="16" name="矩形 15"/>
          <p:cNvSpPr/>
          <p:nvPr/>
        </p:nvSpPr>
        <p:spPr>
          <a:xfrm>
            <a:off x="3487421" y="1360000"/>
            <a:ext cx="359219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形容山势高峻突兀等。 </a:t>
            </a:r>
          </a:p>
        </p:txBody>
      </p:sp>
      <p:sp>
        <p:nvSpPr>
          <p:cNvPr id="18" name="矩形 17"/>
          <p:cNvSpPr/>
          <p:nvPr/>
        </p:nvSpPr>
        <p:spPr>
          <a:xfrm>
            <a:off x="3487420" y="4085102"/>
            <a:ext cx="155829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指阅读。 </a:t>
            </a:r>
          </a:p>
        </p:txBody>
      </p:sp>
      <p:sp>
        <p:nvSpPr>
          <p:cNvPr id="20" name="矩形 19"/>
          <p:cNvSpPr/>
          <p:nvPr/>
        </p:nvSpPr>
        <p:spPr>
          <a:xfrm>
            <a:off x="3487421" y="1650512"/>
            <a:ext cx="2392045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使丧命；使毁灭。</a:t>
            </a:r>
          </a:p>
        </p:txBody>
      </p:sp>
      <p:sp>
        <p:nvSpPr>
          <p:cNvPr id="21" name="矩形 20"/>
          <p:cNvSpPr/>
          <p:nvPr/>
        </p:nvSpPr>
        <p:spPr>
          <a:xfrm>
            <a:off x="3487420" y="2134382"/>
            <a:ext cx="528701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指对某人或某事物极端厌恶痛恨。</a:t>
            </a:r>
          </a:p>
        </p:txBody>
      </p:sp>
      <p:sp>
        <p:nvSpPr>
          <p:cNvPr id="22" name="矩形 21"/>
          <p:cNvSpPr/>
          <p:nvPr/>
        </p:nvSpPr>
        <p:spPr>
          <a:xfrm>
            <a:off x="3487420" y="3077357"/>
            <a:ext cx="513334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形容事物任意变化；没有一定的规则。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1931035" y="2951627"/>
            <a:ext cx="1776730" cy="124777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1931036" y="1984840"/>
            <a:ext cx="1632585" cy="138350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2339976" y="2524907"/>
            <a:ext cx="1439545" cy="124206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2483485" y="3368346"/>
            <a:ext cx="1137920" cy="93868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786891" y="1984840"/>
            <a:ext cx="1920875" cy="1728311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1786891" y="1499064"/>
            <a:ext cx="1920875" cy="94297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858646" y="1499064"/>
            <a:ext cx="1777365" cy="135016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8"/>
          <p:cNvGrpSpPr/>
          <p:nvPr/>
        </p:nvGrpSpPr>
        <p:grpSpPr bwMode="auto">
          <a:xfrm>
            <a:off x="0" y="483426"/>
            <a:ext cx="2051050" cy="547586"/>
            <a:chOff x="0" y="-447"/>
            <a:chExt cx="3231" cy="1147"/>
          </a:xfrm>
        </p:grpSpPr>
        <p:sp>
          <p:nvSpPr>
            <p:cNvPr id="24" name="文本框 6"/>
            <p:cNvSpPr txBox="1">
              <a:spLocks noChangeArrowheads="1"/>
            </p:cNvSpPr>
            <p:nvPr/>
          </p:nvSpPr>
          <p:spPr bwMode="auto">
            <a:xfrm>
              <a:off x="678" y="-447"/>
              <a:ext cx="2553" cy="10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预习检查</a:t>
              </a:r>
            </a:p>
          </p:txBody>
        </p:sp>
        <p:cxnSp>
          <p:nvCxnSpPr>
            <p:cNvPr id="25" name="直线连接符 9"/>
            <p:cNvCxnSpPr/>
            <p:nvPr/>
          </p:nvCxnSpPr>
          <p:spPr>
            <a:xfrm>
              <a:off x="0" y="700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菱形 25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 bwMode="auto">
          <a:xfrm>
            <a:off x="0" y="483457"/>
            <a:ext cx="2006600" cy="523082"/>
            <a:chOff x="70" y="-365"/>
            <a:chExt cx="3161" cy="1097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365"/>
              <a:ext cx="2553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整体感知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956098" y="1600720"/>
            <a:ext cx="6809060" cy="20128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通读课文：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边读边结合文中旁批理解文章内容</a:t>
            </a:r>
            <a:r>
              <a:rPr lang="zh-CN" altLang="en-US" sz="2400" b="1" u="sng" dirty="0" smtClean="0">
                <a:solidFill>
                  <a:srgbClr val="00B050"/>
                </a:solidFill>
                <a:latin typeface="宋体" panose="02010600030101010101" pitchFamily="2" charset="-122"/>
              </a:rPr>
              <a:t>，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将对问题的思考简要记录在书上。</a:t>
            </a:r>
            <a:endParaRPr lang="en-US" altLang="zh-CN" sz="2400" b="1" dirty="0" smtClean="0">
              <a:latin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小组交流：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与组内同学交流自己的理解，若有分歧可请教老师。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pic>
        <p:nvPicPr>
          <p:cNvPr id="7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086774"/>
            <a:ext cx="1104900" cy="118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44450" y="483392"/>
            <a:ext cx="2007235" cy="523398"/>
            <a:chOff x="70" y="-336"/>
            <a:chExt cx="3161" cy="1101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336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1"/>
          <p:cNvSpPr txBox="1"/>
          <p:nvPr/>
        </p:nvSpPr>
        <p:spPr>
          <a:xfrm>
            <a:off x="333460" y="1143988"/>
            <a:ext cx="8342997" cy="9787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0000"/>
              </a:lnSpc>
              <a:buNone/>
            </a:pPr>
            <a:r>
              <a:rPr lang="en-US" altLang="zh-CN" sz="2400" b="1" dirty="0" smtClean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2400" b="1" dirty="0" smtClean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快速</a:t>
            </a:r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浏览课文</a:t>
            </a:r>
            <a:r>
              <a:rPr lang="zh-CN" altLang="en-US" sz="2400" b="1" dirty="0" smtClean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，说说萧红从哪些方面回忆了鲁迅先生，简要概括出来。</a:t>
            </a:r>
            <a:endParaRPr lang="zh-CN" altLang="en-US" sz="2400" b="1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2882284"/>
            <a:ext cx="1080120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日常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琐事</a:t>
            </a:r>
          </a:p>
        </p:txBody>
      </p:sp>
      <p:sp>
        <p:nvSpPr>
          <p:cNvPr id="9" name="矩形 8"/>
          <p:cNvSpPr/>
          <p:nvPr/>
        </p:nvSpPr>
        <p:spPr>
          <a:xfrm>
            <a:off x="3491881" y="2013013"/>
            <a:ext cx="1080119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神情姿态</a:t>
            </a:r>
            <a:endParaRPr lang="en-US" altLang="zh-CN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66212" y="2828278"/>
            <a:ext cx="953661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饮食起居</a:t>
            </a:r>
            <a:endParaRPr lang="en-US" altLang="zh-CN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303296" y="2004686"/>
            <a:ext cx="996897" cy="9541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工作习惯</a:t>
            </a:r>
            <a:endParaRPr lang="en-US" altLang="zh-CN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194786"/>
            <a:ext cx="1356242" cy="145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44208" y="2863952"/>
            <a:ext cx="1080120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待人接物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87816" y="2018188"/>
            <a:ext cx="1080120" cy="9541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休闲娱乐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3" grpId="0" bldLvl="0" animBg="1"/>
      <p:bldP spid="1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1" name="组合 9"/>
          <p:cNvGrpSpPr/>
          <p:nvPr/>
        </p:nvGrpSpPr>
        <p:grpSpPr bwMode="auto">
          <a:xfrm>
            <a:off x="44450" y="548519"/>
            <a:ext cx="2044065" cy="523398"/>
            <a:chOff x="70" y="-199"/>
            <a:chExt cx="3219" cy="1101"/>
          </a:xfrm>
        </p:grpSpPr>
        <p:sp>
          <p:nvSpPr>
            <p:cNvPr id="51214" name="文本框 6"/>
            <p:cNvSpPr txBox="1">
              <a:spLocks noChangeArrowheads="1"/>
            </p:cNvSpPr>
            <p:nvPr/>
          </p:nvSpPr>
          <p:spPr bwMode="auto">
            <a:xfrm>
              <a:off x="736" y="-199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14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菱形 14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67545" y="1071760"/>
            <a:ext cx="8015605" cy="9787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en-US" altLang="zh-CN" sz="2400" b="1" dirty="0" smtClean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400" b="1" dirty="0" smtClean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作者从这几方面，刻画</a:t>
            </a:r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了鲁迅</a:t>
            </a:r>
            <a:r>
              <a:rPr lang="zh-CN" altLang="en-US" sz="2400" b="1" dirty="0" smtClean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先生怎样</a:t>
            </a:r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的形象特点</a:t>
            </a:r>
            <a:r>
              <a:rPr lang="zh-CN" altLang="en-US" sz="2400" b="1" dirty="0" smtClean="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？根据示例找一找相关语句。</a:t>
            </a:r>
            <a:endParaRPr lang="zh-CN" altLang="en-US" sz="2400" b="1" dirty="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582836" y="192367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神情姿态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2836" y="2463739"/>
            <a:ext cx="809362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示例：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鲁迅先生的笑声是明朗的，是从心里的欢喜。若有人说了什么可笑的话，鲁迅先生笑得连烟卷都拿不住了，常常是笑得咳嗽起来。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3435846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乐观爽朗、平易近人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3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44450" y="471507"/>
            <a:ext cx="2008505" cy="523398"/>
            <a:chOff x="70" y="-361"/>
            <a:chExt cx="3163" cy="1101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80" y="-361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7"/>
          <p:cNvSpPr txBox="1"/>
          <p:nvPr/>
        </p:nvSpPr>
        <p:spPr>
          <a:xfrm>
            <a:off x="430530" y="111358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神情姿态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761661"/>
            <a:ext cx="80936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鲁迅先生走路很轻捷，尤其使人记得清楚的，是他刚抓起帽子来往头上一扣，同时左腿就伸出去了，仿佛不顾一切地走去。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49280" y="3040239"/>
            <a:ext cx="4011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敏捷、性急、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坚毅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9"/>
          <p:cNvGrpSpPr/>
          <p:nvPr/>
        </p:nvGrpSpPr>
        <p:grpSpPr bwMode="auto">
          <a:xfrm>
            <a:off x="44450" y="462474"/>
            <a:ext cx="2007235" cy="523398"/>
            <a:chOff x="70" y="-380"/>
            <a:chExt cx="3161" cy="1101"/>
          </a:xfrm>
        </p:grpSpPr>
        <p:sp>
          <p:nvSpPr>
            <p:cNvPr id="10" name="文本框 6"/>
            <p:cNvSpPr txBox="1">
              <a:spLocks noChangeArrowheads="1"/>
            </p:cNvSpPr>
            <p:nvPr/>
          </p:nvSpPr>
          <p:spPr bwMode="auto">
            <a:xfrm>
              <a:off x="678" y="-380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文本框 7"/>
          <p:cNvSpPr txBox="1"/>
          <p:nvPr/>
        </p:nvSpPr>
        <p:spPr>
          <a:xfrm>
            <a:off x="430530" y="111358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饮食起居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544" y="1761661"/>
            <a:ext cx="80936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鲁迅先生很喜欢北方饭。还喜欢吃油炸的东西，喜欢吃硬的东西，就是后来生病的时候，也不大吃牛奶。鸡汤端到旁边用调羹舀了一二下就算了事。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32115" y="3254377"/>
            <a:ext cx="4011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简单随和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/>
          <p:nvPr/>
        </p:nvGrpSpPr>
        <p:grpSpPr bwMode="auto">
          <a:xfrm>
            <a:off x="44450" y="613171"/>
            <a:ext cx="2007235" cy="523398"/>
            <a:chOff x="70" y="-63"/>
            <a:chExt cx="3161" cy="1101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7"/>
          <p:cNvSpPr txBox="1"/>
          <p:nvPr/>
        </p:nvSpPr>
        <p:spPr>
          <a:xfrm>
            <a:off x="430530" y="111358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饮食起居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707655"/>
            <a:ext cx="80936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以后我们又做过韭菜合子，又做过荷叶饼，我一提议，鲁迅先生必然赞成，而我做得又不好，可是鲁迅先生还是在饭桌上举着筷子问许先生：“我再吃几个吗？”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64500" y="3366492"/>
            <a:ext cx="4421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简单随和、体恤他人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8421" y="3363838"/>
            <a:ext cx="7905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今天，我们一起走进萧红的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回忆鲁迅先生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（节选），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看看你对鲁迅又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有了哪些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新的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认识。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7338" y="862622"/>
            <a:ext cx="4512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>
                <a:schemeClr val="folHlink"/>
              </a:buClr>
              <a:buSzPct val="85000"/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你印象中的鲁迅是怎样的？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67545" y="1545637"/>
            <a:ext cx="8027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l">
              <a:lnSpc>
                <a:spcPct val="150000"/>
              </a:lnSpc>
              <a:buClr>
                <a:schemeClr val="folHlink"/>
              </a:buClr>
              <a:buSzPct val="85000"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鲁迅先生憎恶旧社会，同情和关怀劳动人民，“为自己想得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少，为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别人想得多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”，为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人民无私奉献，嫉恶如仇，爱护文学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青年。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27784" y="411510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9"/>
          <p:cNvGrpSpPr/>
          <p:nvPr/>
        </p:nvGrpSpPr>
        <p:grpSpPr bwMode="auto">
          <a:xfrm>
            <a:off x="44450" y="613171"/>
            <a:ext cx="2007235" cy="523398"/>
            <a:chOff x="70" y="-63"/>
            <a:chExt cx="3161" cy="1101"/>
          </a:xfrm>
        </p:grpSpPr>
        <p:sp>
          <p:nvSpPr>
            <p:cNvPr id="2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22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菱形 22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4" name="文本框 7"/>
          <p:cNvSpPr txBox="1"/>
          <p:nvPr/>
        </p:nvSpPr>
        <p:spPr>
          <a:xfrm>
            <a:off x="430530" y="111358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待人接物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536" y="1599642"/>
            <a:ext cx="8568952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“字不一定要写得好，但必须得使人一看了就认识，青年人现在都太忙了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他自己赶快胡乱写完了事，别人看了三遍五遍看不明白，这费了多少工夫，他不管。反正这费的功夫不是他的。这存心是不太好的。”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但他还是展读着每封由不同角落里投来的青年的信，眼睛不济时，便戴起眼镜来看，常常看到夜里很深的时光。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23928" y="4351164"/>
            <a:ext cx="4421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严格要求、深切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关爱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9"/>
          <p:cNvGrpSpPr/>
          <p:nvPr/>
        </p:nvGrpSpPr>
        <p:grpSpPr bwMode="auto">
          <a:xfrm>
            <a:off x="44450" y="613171"/>
            <a:ext cx="2007235" cy="523398"/>
            <a:chOff x="70" y="-63"/>
            <a:chExt cx="3161" cy="1101"/>
          </a:xfrm>
        </p:grpSpPr>
        <p:sp>
          <p:nvSpPr>
            <p:cNvPr id="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文本框 7"/>
          <p:cNvSpPr txBox="1"/>
          <p:nvPr/>
        </p:nvSpPr>
        <p:spPr>
          <a:xfrm>
            <a:off x="430530" y="111358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待人接物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1545636"/>
            <a:ext cx="8568952" cy="2997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    鲁迅先生的原稿，在拉都路一家炸油条的那里用着包油条，我得到了一张，是译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死魂灵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的原稿，写信告诉了鲁迅先生，鲁迅先生不以为稀奇。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    鲁迅先生出书的校样，都用来揩桌子，或做什么的。请客人在家里吃饭，吃到半道，鲁迅先生回身去拿来校样给大家分着，客人接到手里一看，这怎么可以？鲁迅先生说：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    “擦一擦，拿着鸡吃，手是腻的。”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    到洗澡间去，那边也摆着校样纸。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80112" y="4543573"/>
            <a:ext cx="2580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淡泊名利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49" name="组合 8"/>
          <p:cNvGrpSpPr/>
          <p:nvPr/>
        </p:nvGrpSpPr>
        <p:grpSpPr bwMode="auto">
          <a:xfrm>
            <a:off x="44450" y="613171"/>
            <a:ext cx="2007235" cy="523398"/>
            <a:chOff x="70" y="-63"/>
            <a:chExt cx="3161" cy="1101"/>
          </a:xfrm>
        </p:grpSpPr>
        <p:sp>
          <p:nvSpPr>
            <p:cNvPr id="5325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4" name="文本框 7"/>
          <p:cNvSpPr txBox="1"/>
          <p:nvPr/>
        </p:nvSpPr>
        <p:spPr>
          <a:xfrm>
            <a:off x="430530" y="111358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休闲娱乐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159964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夜里去看电影，施高塔路的汽车房只有一辆汽车，鲁迅先生一定不坐，一定让我们坐。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55190" y="4011910"/>
            <a:ext cx="4336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关爱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他人、谦逊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礼让</a:t>
            </a:r>
          </a:p>
        </p:txBody>
      </p:sp>
      <p:sp>
        <p:nvSpPr>
          <p:cNvPr id="2" name="矩形 1"/>
          <p:cNvSpPr/>
          <p:nvPr/>
        </p:nvSpPr>
        <p:spPr>
          <a:xfrm>
            <a:off x="359532" y="2434967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看完了电影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出来，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又只叫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到一部汽车，鲁迅先生又一定不肯坐，让周建人先生的全家坐着先走了。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 bwMode="auto">
          <a:xfrm>
            <a:off x="44450" y="613171"/>
            <a:ext cx="2007235" cy="523398"/>
            <a:chOff x="70" y="-63"/>
            <a:chExt cx="3161" cy="1101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7"/>
          <p:cNvSpPr txBox="1"/>
          <p:nvPr/>
        </p:nvSpPr>
        <p:spPr>
          <a:xfrm>
            <a:off x="430530" y="1207227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休闲娱乐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800616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鲁迅先生的休息，不听留声机，不出去散步，也不倒在床上睡觉，鲁迅先生自己说：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“坐在椅子上翻一翻书就是休息了。”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83790" y="3205449"/>
            <a:ext cx="4336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珍惜时间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9"/>
          <p:cNvGrpSpPr/>
          <p:nvPr/>
        </p:nvGrpSpPr>
        <p:grpSpPr bwMode="auto">
          <a:xfrm>
            <a:off x="44450" y="613171"/>
            <a:ext cx="2007235" cy="523398"/>
            <a:chOff x="70" y="-63"/>
            <a:chExt cx="3161" cy="1101"/>
          </a:xfrm>
        </p:grpSpPr>
        <p:sp>
          <p:nvSpPr>
            <p:cNvPr id="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文本框 7"/>
          <p:cNvSpPr txBox="1"/>
          <p:nvPr/>
        </p:nvSpPr>
        <p:spPr>
          <a:xfrm>
            <a:off x="430530" y="111358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待人接物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1599643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鲁迅先生从下午两三点钟起就陪客人，陪到五点钟，陪到六点钟，客人若在家吃饭，吃过饭又必要在一起喝茶，或者刚刚喝完茶走了，或者还没走就又来了客人，于是又陪下去，陪到八点钟，十点钟，常常陪到十二点钟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27984" y="3909759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和蔼、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周到、热情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7"/>
          <p:cNvSpPr txBox="1"/>
          <p:nvPr/>
        </p:nvSpPr>
        <p:spPr>
          <a:xfrm>
            <a:off x="430530" y="111358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工作习惯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" name="组合 8"/>
          <p:cNvGrpSpPr/>
          <p:nvPr/>
        </p:nvGrpSpPr>
        <p:grpSpPr bwMode="auto">
          <a:xfrm>
            <a:off x="44450" y="613171"/>
            <a:ext cx="2007235" cy="523398"/>
            <a:chOff x="70" y="-63"/>
            <a:chExt cx="3161" cy="1101"/>
          </a:xfrm>
        </p:grpSpPr>
        <p:sp>
          <p:nvSpPr>
            <p:cNvPr id="1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23528" y="169896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客人一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走，已经是下半夜了，本来已经是睡觉的时候了，可是鲁迅先生正要开始工作。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528" y="2535599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鲁迅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先生感到自己的身体不好，就更没有时间注意休息，所以要多做，赶快做。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7984" y="3367467"/>
            <a:ext cx="4336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不同寻常、忘我精神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8"/>
          <p:cNvGrpSpPr/>
          <p:nvPr/>
        </p:nvGrpSpPr>
        <p:grpSpPr bwMode="auto">
          <a:xfrm>
            <a:off x="44450" y="613171"/>
            <a:ext cx="2007235" cy="523398"/>
            <a:chOff x="70" y="-63"/>
            <a:chExt cx="3161" cy="1101"/>
          </a:xfrm>
        </p:grpSpPr>
        <p:sp>
          <p:nvSpPr>
            <p:cNvPr id="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8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菱形 8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" name="文本框 7"/>
          <p:cNvSpPr txBox="1"/>
          <p:nvPr/>
        </p:nvSpPr>
        <p:spPr>
          <a:xfrm>
            <a:off x="395536" y="1113588"/>
            <a:ext cx="1620957" cy="523220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日常琐事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599642"/>
            <a:ext cx="8568952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别人都不注意，鲁迅先生把海婴碟里的拿来尝尝。果然是不新鲜的。鲁迅先生说：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“他说不新鲜，一定也有他的道理，不加以查看就抹杀是不对的。”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鲁迅先生把书包好了，用细绳捆上，那包方方正正的，连一个角也不准歪一点或扁一点，而后拿着剪刀，把捆书的那绳头都剪得整整齐齐。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83790" y="4620280"/>
            <a:ext cx="4336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严谨、细致、认真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文本框 3"/>
          <p:cNvSpPr txBox="1"/>
          <p:nvPr/>
        </p:nvSpPr>
        <p:spPr>
          <a:xfrm>
            <a:off x="502538" y="1859653"/>
            <a:ext cx="4861550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这些生活场景体现了鲁迅先生和我们一样，也是拥有喜、怒、哀、乐的“普通人”。他既是一位热情的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主人、可敬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的长者，又是一位风趣的智者，更是一位敬业的伟人。</a:t>
            </a:r>
          </a:p>
        </p:txBody>
      </p:sp>
      <p:sp>
        <p:nvSpPr>
          <p:cNvPr id="62469" name="文本框 62468"/>
          <p:cNvSpPr txBox="1"/>
          <p:nvPr/>
        </p:nvSpPr>
        <p:spPr>
          <a:xfrm>
            <a:off x="591642" y="1307400"/>
            <a:ext cx="772477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说一说：</a:t>
            </a:r>
            <a:r>
              <a:rPr lang="zh-CN" altLang="en-US" sz="2400" b="1" dirty="0" smtClean="0">
                <a:latin typeface="宋体" panose="02010600030101010101" pitchFamily="2" charset="-122"/>
                <a:cs typeface="宋体" panose="02010600030101010101" pitchFamily="2" charset="-122"/>
              </a:rPr>
              <a:t>文</a:t>
            </a:r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</a:rPr>
              <a:t>中的鲁迅给你的总体印象是怎样的？</a:t>
            </a: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44450" y="613171"/>
            <a:ext cx="2007235" cy="523398"/>
            <a:chOff x="70" y="-63"/>
            <a:chExt cx="3161" cy="1101"/>
          </a:xfrm>
        </p:grpSpPr>
        <p:sp>
          <p:nvSpPr>
            <p:cNvPr id="10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026" name="Picture 2" descr="https://timgsa.baidu.com/timg?image&amp;quality=80&amp;size=b9999_10000&amp;sec=1571193436&amp;di=b545dd0704e0e46b979e94a00e0d870a&amp;imgtype=jpg&amp;er=1&amp;src=http%3A%2F%2Fn1.itc.cn%2Fimg8%2Fwb%2Frecom%2F2016%2F04%2F29%2F14618924294091917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7" y="1999757"/>
            <a:ext cx="3388639" cy="177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3" name="组合 8"/>
          <p:cNvGrpSpPr/>
          <p:nvPr/>
        </p:nvGrpSpPr>
        <p:grpSpPr bwMode="auto">
          <a:xfrm>
            <a:off x="44450" y="452967"/>
            <a:ext cx="2007235" cy="523398"/>
            <a:chOff x="70" y="-400"/>
            <a:chExt cx="3161" cy="1101"/>
          </a:xfrm>
        </p:grpSpPr>
        <p:sp>
          <p:nvSpPr>
            <p:cNvPr id="54276" name="文本框 6"/>
            <p:cNvSpPr txBox="1">
              <a:spLocks noChangeArrowheads="1"/>
            </p:cNvSpPr>
            <p:nvPr/>
          </p:nvSpPr>
          <p:spPr bwMode="auto">
            <a:xfrm>
              <a:off x="678" y="-400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4342" name="TextBox 7"/>
          <p:cNvSpPr txBox="1"/>
          <p:nvPr/>
        </p:nvSpPr>
        <p:spPr>
          <a:xfrm>
            <a:off x="466541" y="1081619"/>
            <a:ext cx="8209915" cy="9787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tabLst>
                <a:tab pos="2152650" algn="l"/>
              </a:tabLst>
            </a:pPr>
            <a:r>
              <a:rPr lang="en-US" sz="2400" b="1" dirty="0">
                <a:latin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sz="2400" b="1" dirty="0" smtClean="0">
                <a:latin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</a:rPr>
              <a:t>为什么萧红在写鲁迅先生回忆录时还穿插描写了其他人物的情况</a:t>
            </a:r>
            <a:r>
              <a:rPr lang="zh-CN" altLang="en-US" sz="2400" b="1" dirty="0" smtClean="0">
                <a:latin typeface="宋体" panose="02010600030101010101" pitchFamily="2" charset="-122"/>
                <a:cs typeface="宋体" panose="02010600030101010101" pitchFamily="2" charset="-122"/>
              </a:rPr>
              <a:t>？这样写有什么好处？</a:t>
            </a:r>
            <a:endParaRPr lang="zh-CN" altLang="en-US" sz="2000" b="1" dirty="0">
              <a:solidFill>
                <a:srgbClr val="C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6" y="2073690"/>
            <a:ext cx="8558316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latinLnBrk="0" hangingPunct="1"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这是运用了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侧面描写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的方法，通过描写鲁迅先生与其他人物的交往，烘托出一个真实、富有人情味的、生活化的鲁迅形象，给人留下深刻的印象。特别是许先生和鲁迅先生朝夕相处，对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鲁迅先生的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生活起居十分了解，借许先生的口来介绍鲁迅先生，既弥补了作者对先生了解的不足，又能真实地再现先生的很多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生活片段，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令人信服。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9" name="组合 9"/>
          <p:cNvGrpSpPr/>
          <p:nvPr/>
        </p:nvGrpSpPr>
        <p:grpSpPr bwMode="auto">
          <a:xfrm>
            <a:off x="44450" y="453442"/>
            <a:ext cx="2007235" cy="523398"/>
            <a:chOff x="70" y="-399"/>
            <a:chExt cx="3161" cy="1101"/>
          </a:xfrm>
        </p:grpSpPr>
        <p:sp>
          <p:nvSpPr>
            <p:cNvPr id="57350" name="文本框 6"/>
            <p:cNvSpPr txBox="1">
              <a:spLocks noChangeArrowheads="1"/>
            </p:cNvSpPr>
            <p:nvPr/>
          </p:nvSpPr>
          <p:spPr bwMode="auto">
            <a:xfrm>
              <a:off x="678" y="-399"/>
              <a:ext cx="2553" cy="1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精读细研</a:t>
              </a:r>
            </a:p>
          </p:txBody>
        </p:sp>
        <p:cxnSp>
          <p:nvCxnSpPr>
            <p:cNvPr id="14" name="直线连接符 9"/>
            <p:cNvCxnSpPr/>
            <p:nvPr/>
          </p:nvCxnSpPr>
          <p:spPr>
            <a:xfrm>
              <a:off x="70" y="701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菱形 14"/>
            <p:cNvSpPr/>
            <p:nvPr/>
          </p:nvSpPr>
          <p:spPr>
            <a:xfrm>
              <a:off x="125" y="147"/>
              <a:ext cx="553" cy="554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0" name="组合 4"/>
          <p:cNvGrpSpPr/>
          <p:nvPr/>
        </p:nvGrpSpPr>
        <p:grpSpPr bwMode="auto">
          <a:xfrm>
            <a:off x="539552" y="1168004"/>
            <a:ext cx="8064896" cy="3491978"/>
            <a:chOff x="450850" y="660800"/>
            <a:chExt cx="7865566" cy="3567134"/>
          </a:xfrm>
        </p:grpSpPr>
        <p:pic>
          <p:nvPicPr>
            <p:cNvPr id="11" name="一个圆顶角并剪去另一个顶角的矩形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2651" y="698900"/>
              <a:ext cx="8776917" cy="416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矩形 11"/>
            <p:cNvSpPr/>
            <p:nvPr/>
          </p:nvSpPr>
          <p:spPr>
            <a:xfrm>
              <a:off x="561990" y="660800"/>
              <a:ext cx="2518124" cy="6445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3" name="文本框 4"/>
          <p:cNvSpPr txBox="1">
            <a:spLocks noChangeArrowheads="1"/>
          </p:cNvSpPr>
          <p:nvPr/>
        </p:nvSpPr>
        <p:spPr bwMode="auto">
          <a:xfrm>
            <a:off x="539553" y="1923678"/>
            <a:ext cx="8136903" cy="252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2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侧面</a:t>
            </a:r>
            <a:r>
              <a:rPr lang="zh-CN" altLang="en-US" sz="2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描写，又叫间接描写，是指在文学创作中，作者通过刻画人物或描绘环境来表现所要描写的对象，以使其鲜明突出，即间接地对描写对象进行刻画描绘。</a:t>
            </a:r>
          </a:p>
          <a:p>
            <a:pPr>
              <a:lnSpc>
                <a:spcPct val="12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作用</a:t>
            </a:r>
            <a:r>
              <a:rPr lang="zh-CN" altLang="en-US" sz="22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：</a:t>
            </a:r>
            <a:r>
              <a:rPr lang="zh-CN" altLang="en-US" sz="22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侧面描写是对正面描写</a:t>
            </a:r>
            <a:r>
              <a:rPr lang="zh-CN" altLang="en-US" sz="2200" b="1" dirty="0">
                <a:latin typeface="楷体" panose="02010609060101010101" charset="-122"/>
                <a:ea typeface="楷体" panose="02010609060101010101" charset="-122"/>
              </a:rPr>
              <a:t>的有益补充，更能</a:t>
            </a:r>
            <a:r>
              <a:rPr lang="zh-CN" altLang="en-US" sz="2200" b="1" dirty="0" smtClean="0">
                <a:latin typeface="楷体" panose="02010609060101010101" charset="-122"/>
                <a:ea typeface="楷体" panose="02010609060101010101" charset="-122"/>
              </a:rPr>
              <a:t>激发人</a:t>
            </a:r>
            <a:r>
              <a:rPr lang="zh-CN" altLang="en-US" sz="2200" b="1" dirty="0">
                <a:latin typeface="楷体" panose="02010609060101010101" charset="-122"/>
                <a:ea typeface="楷体" panose="02010609060101010101" charset="-122"/>
              </a:rPr>
              <a:t>的想象力；与正面描写相比</a:t>
            </a:r>
            <a:r>
              <a:rPr lang="zh-CN" altLang="en-US" sz="2200" b="1" dirty="0" smtClean="0">
                <a:latin typeface="楷体" panose="02010609060101010101" charset="-122"/>
                <a:ea typeface="楷体" panose="02010609060101010101" charset="-122"/>
              </a:rPr>
              <a:t>，侧面描写能</a:t>
            </a:r>
            <a:r>
              <a:rPr lang="zh-CN" altLang="en-US" sz="2200" b="1" dirty="0">
                <a:latin typeface="楷体" panose="02010609060101010101" charset="-122"/>
                <a:ea typeface="楷体" panose="02010609060101010101" charset="-122"/>
              </a:rPr>
              <a:t>以较经济的笔墨表现所描写的对象，却能收到以少胜多的功效；有利于表现人物的性格。</a:t>
            </a:r>
          </a:p>
        </p:txBody>
      </p:sp>
      <p:sp>
        <p:nvSpPr>
          <p:cNvPr id="16" name="矩形 8"/>
          <p:cNvSpPr>
            <a:spLocks noChangeArrowheads="1"/>
          </p:cNvSpPr>
          <p:nvPr/>
        </p:nvSpPr>
        <p:spPr bwMode="auto">
          <a:xfrm>
            <a:off x="650678" y="1604881"/>
            <a:ext cx="2572841" cy="51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200" u="sng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侧面描写及其作用</a:t>
            </a:r>
          </a:p>
        </p:txBody>
      </p:sp>
      <p:grpSp>
        <p:nvGrpSpPr>
          <p:cNvPr id="17" name="组 1"/>
          <p:cNvGrpSpPr/>
          <p:nvPr/>
        </p:nvGrpSpPr>
        <p:grpSpPr bwMode="auto">
          <a:xfrm>
            <a:off x="703264" y="1143003"/>
            <a:ext cx="2517775" cy="514650"/>
            <a:chOff x="7647436" y="3815009"/>
            <a:chExt cx="2515853" cy="685502"/>
          </a:xfrm>
        </p:grpSpPr>
        <p:sp>
          <p:nvSpPr>
            <p:cNvPr id="18" name="文本框 30"/>
            <p:cNvSpPr txBox="1">
              <a:spLocks noChangeArrowheads="1"/>
            </p:cNvSpPr>
            <p:nvPr/>
          </p:nvSpPr>
          <p:spPr bwMode="auto">
            <a:xfrm>
              <a:off x="8613224" y="3885583"/>
              <a:ext cx="1550065" cy="614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方法指导</a:t>
              </a:r>
            </a:p>
          </p:txBody>
        </p:sp>
        <p:pic>
          <p:nvPicPr>
            <p:cNvPr id="19" name="图片 9" descr="book.g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7436" y="3815009"/>
              <a:ext cx="977957" cy="601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11"/>
          <p:cNvGrpSpPr/>
          <p:nvPr/>
        </p:nvGrpSpPr>
        <p:grpSpPr bwMode="auto">
          <a:xfrm>
            <a:off x="0" y="529432"/>
            <a:ext cx="2051050" cy="523081"/>
            <a:chOff x="0" y="-382"/>
            <a:chExt cx="3231" cy="1097"/>
          </a:xfrm>
        </p:grpSpPr>
        <p:sp>
          <p:nvSpPr>
            <p:cNvPr id="39940" name="文本框 6"/>
            <p:cNvSpPr txBox="1">
              <a:spLocks noChangeArrowheads="1"/>
            </p:cNvSpPr>
            <p:nvPr/>
          </p:nvSpPr>
          <p:spPr bwMode="auto">
            <a:xfrm>
              <a:off x="678" y="-382"/>
              <a:ext cx="2553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学习目标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菱形 15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46456" y="1552099"/>
            <a:ext cx="7606665" cy="29731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通过研读课文，感受鲁迅先生日常生活中平易温和的一面。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重点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latinLnBrk="0" hangingPunct="0">
              <a:lnSpc>
                <a:spcPct val="13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2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.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学习作者选择生活中的点滴来表现人物的特点和侧面描写的方法。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难点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en-US" sz="2400" b="1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eaLnBrk="0" latinLnBrk="0" hangingPunct="0">
              <a:lnSpc>
                <a:spcPct val="13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3.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体会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作者字里行间流露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出的对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鲁迅先生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的怀念之情。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素养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 bwMode="auto">
          <a:xfrm>
            <a:off x="28575" y="490447"/>
            <a:ext cx="2007235" cy="523242"/>
            <a:chOff x="70" y="-378"/>
            <a:chExt cx="3161" cy="1098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378"/>
              <a:ext cx="2553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合作探究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6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869281"/>
            <a:ext cx="1104900" cy="118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圆角矩形 13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214438"/>
            <a:ext cx="6946900" cy="2545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411760" y="1761661"/>
            <a:ext cx="5537200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A96A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再</a:t>
            </a:r>
            <a:r>
              <a:rPr lang="zh-CN" altLang="en-US" sz="2800" dirty="0" smtClean="0">
                <a:solidFill>
                  <a:srgbClr val="A96A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读课文，体会作者萧红的语言特点，找出比较有表达效果的语句，品析语言背后的深意。</a:t>
            </a:r>
            <a:endParaRPr lang="zh-CN" altLang="en-US" sz="2800" dirty="0">
              <a:solidFill>
                <a:srgbClr val="A96A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1" name="组合 7"/>
          <p:cNvGrpSpPr/>
          <p:nvPr/>
        </p:nvGrpSpPr>
        <p:grpSpPr bwMode="auto">
          <a:xfrm>
            <a:off x="28575" y="479009"/>
            <a:ext cx="2007235" cy="524672"/>
            <a:chOff x="70" y="-402"/>
            <a:chExt cx="3161" cy="1101"/>
          </a:xfrm>
        </p:grpSpPr>
        <p:sp>
          <p:nvSpPr>
            <p:cNvPr id="61448" name="文本框 6"/>
            <p:cNvSpPr txBox="1">
              <a:spLocks noChangeArrowheads="1"/>
            </p:cNvSpPr>
            <p:nvPr/>
          </p:nvSpPr>
          <p:spPr bwMode="auto">
            <a:xfrm>
              <a:off x="678" y="-402"/>
              <a:ext cx="2553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合作探究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95536" y="2183257"/>
            <a:ext cx="835292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3333FF"/>
                </a:solidFill>
                <a:latin typeface="宋体" panose="02010600030101010101" pitchFamily="2" charset="-122"/>
              </a:rPr>
              <a:t>    鲁迅</a:t>
            </a:r>
            <a:r>
              <a:rPr lang="zh-CN" altLang="en-US" sz="2400" b="1" dirty="0">
                <a:solidFill>
                  <a:srgbClr val="3333FF"/>
                </a:solidFill>
                <a:latin typeface="宋体" panose="02010600030101010101" pitchFamily="2" charset="-122"/>
              </a:rPr>
              <a:t>先生</a:t>
            </a:r>
            <a:r>
              <a:rPr lang="en-US" altLang="zh-CN" sz="2400" b="1" dirty="0">
                <a:solidFill>
                  <a:srgbClr val="3333FF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喜欢吃硬的东西</a:t>
            </a:r>
            <a:r>
              <a:rPr lang="en-US" altLang="zh-CN" sz="2400" b="1" dirty="0">
                <a:solidFill>
                  <a:srgbClr val="3333FF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rgbClr val="3333FF"/>
                </a:solidFill>
                <a:latin typeface="宋体" panose="02010600030101010101" pitchFamily="2" charset="-122"/>
              </a:rPr>
              <a:t>，有人说这里暗示鲁迅先生刚硬的性格，你同意这种看法吗？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8437" y="3219822"/>
            <a:ext cx="835292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同意。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喜欢吃硬的东西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正反映了鲁迅先生坚毅、倔强、刚硬的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硬骨头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性格。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167594"/>
            <a:ext cx="817873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还喜欢吃油炸的东西，喜欢吃硬的东西，就是后来生病的时候，也不大吃牛奶。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395536" y="4083918"/>
            <a:ext cx="820879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不同意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喜欢吃硬的东西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只是作者在书写鲁迅先生的实际喜好，不应该过分解读。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26820" y="3979892"/>
            <a:ext cx="7761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一语双关。一方面是说天放晴了，另一方面暗含着对光明的新社会的向往之情。</a:t>
            </a:r>
          </a:p>
        </p:txBody>
      </p:sp>
      <p:grpSp>
        <p:nvGrpSpPr>
          <p:cNvPr id="61441" name="组合 7"/>
          <p:cNvGrpSpPr/>
          <p:nvPr/>
        </p:nvGrpSpPr>
        <p:grpSpPr bwMode="auto">
          <a:xfrm>
            <a:off x="28575" y="480439"/>
            <a:ext cx="2108200" cy="523242"/>
            <a:chOff x="70" y="-399"/>
            <a:chExt cx="3320" cy="1098"/>
          </a:xfrm>
        </p:grpSpPr>
        <p:sp>
          <p:nvSpPr>
            <p:cNvPr id="61448" name="文本框 6"/>
            <p:cNvSpPr txBox="1">
              <a:spLocks noChangeArrowheads="1"/>
            </p:cNvSpPr>
            <p:nvPr/>
          </p:nvSpPr>
          <p:spPr bwMode="auto">
            <a:xfrm>
              <a:off x="837" y="-399"/>
              <a:ext cx="2553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合作探究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39552" y="1113588"/>
            <a:ext cx="5688632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我喘着连茶也喝不下。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鲁迅先生就问我：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“有什么事吗？”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我说：“天晴啦，太阳出来啦。”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515620" y="3001163"/>
            <a:ext cx="8352928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宋体" panose="02010600030101010101" pitchFamily="2" charset="-122"/>
              </a:rPr>
              <a:t>    “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天晴啦，太阳出来</a:t>
            </a:r>
            <a:r>
              <a:rPr lang="zh-CN" altLang="en-US" sz="2400" b="1" dirty="0" smtClean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啦。</a:t>
            </a:r>
            <a:r>
              <a:rPr lang="zh-CN" altLang="en-US" sz="2400" b="1" dirty="0" smtClean="0">
                <a:solidFill>
                  <a:srgbClr val="3333FF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rgbClr val="3333FF"/>
                </a:solidFill>
                <a:latin typeface="宋体" panose="02010600030101010101" pitchFamily="2" charset="-122"/>
              </a:rPr>
              <a:t>这句话是否有所暗示？说说你的理解。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3" name="组合 7"/>
          <p:cNvGrpSpPr/>
          <p:nvPr/>
        </p:nvGrpSpPr>
        <p:grpSpPr bwMode="auto">
          <a:xfrm>
            <a:off x="28575" y="480439"/>
            <a:ext cx="2036445" cy="523242"/>
            <a:chOff x="70" y="-399"/>
            <a:chExt cx="3207" cy="1098"/>
          </a:xfrm>
        </p:grpSpPr>
        <p:sp>
          <p:nvSpPr>
            <p:cNvPr id="64519" name="文本框 6"/>
            <p:cNvSpPr txBox="1">
              <a:spLocks noChangeArrowheads="1"/>
            </p:cNvSpPr>
            <p:nvPr/>
          </p:nvSpPr>
          <p:spPr bwMode="auto">
            <a:xfrm>
              <a:off x="724" y="-399"/>
              <a:ext cx="2553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合作探究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67545" y="2463328"/>
            <a:ext cx="826180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“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陪到八点钟，十点钟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，运用细节描写，突出了鲁迅热情待客、平易近人的性格，也体现了他的辛苦，更能引起读者的强烈反响。如果去掉，就减少了形象感，达不到震撼人心的效果。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1215936"/>
            <a:ext cx="817873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于是又陪下去，陪到八点钟，十点钟，常常陪到十二点钟。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485454" y="2062090"/>
            <a:ext cx="7974979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宋体" panose="02010600030101010101" pitchFamily="2" charset="-122"/>
              </a:rPr>
              <a:t>    “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</a:rPr>
              <a:t>陪到八点钟，十点钟</a:t>
            </a:r>
            <a:r>
              <a:rPr lang="zh-CN" altLang="en-US" sz="2400" b="1" dirty="0">
                <a:solidFill>
                  <a:srgbClr val="3333FF"/>
                </a:solidFill>
                <a:latin typeface="宋体" panose="02010600030101010101" pitchFamily="2" charset="-122"/>
              </a:rPr>
              <a:t>”这句删掉，效果有何不同？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09" name="组合 9"/>
          <p:cNvGrpSpPr/>
          <p:nvPr/>
        </p:nvGrpSpPr>
        <p:grpSpPr bwMode="auto">
          <a:xfrm>
            <a:off x="28575" y="640557"/>
            <a:ext cx="2007235" cy="523242"/>
            <a:chOff x="70" y="-63"/>
            <a:chExt cx="3161" cy="1098"/>
          </a:xfrm>
        </p:grpSpPr>
        <p:sp>
          <p:nvSpPr>
            <p:cNvPr id="68612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合作探究</a:t>
              </a:r>
            </a:p>
          </p:txBody>
        </p:sp>
        <p:cxnSp>
          <p:nvCxnSpPr>
            <p:cNvPr id="1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菱形 14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15290" y="1167594"/>
            <a:ext cx="805307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en-US" altLang="zh-CN" sz="2400" b="1" dirty="0">
                <a:latin typeface="宋体" panose="02010600030101010101" pitchFamily="2" charset="-122"/>
              </a:rPr>
              <a:t>4</a:t>
            </a:r>
            <a:r>
              <a:rPr lang="en-US" altLang="zh-CN" sz="2400" b="1" dirty="0" smtClean="0">
                <a:latin typeface="宋体" panose="02010600030101010101" pitchFamily="2" charset="-122"/>
              </a:rPr>
              <a:t>.</a:t>
            </a:r>
            <a:r>
              <a:rPr lang="zh-CN" altLang="en-US" sz="2400" b="1" dirty="0">
                <a:latin typeface="宋体" panose="02010600030101010101" pitchFamily="2" charset="-122"/>
              </a:rPr>
              <a:t>鲁迅是伟大的文学家、思想家、革命家，但本文却大量细致地记叙他的工作、生活琐事，这样写有什么好处？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2210" y="2146323"/>
            <a:ext cx="8096250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①更真实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这样的鲁迅，更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让人觉得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可亲。</a:t>
            </a:r>
          </a:p>
          <a:p>
            <a:pPr eaLnBrk="1" latinLnBrk="0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②更直观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通篇都是对鲁迅的工作生活琐事的记叙，让我们直接感受鲁迅的为人、做事、对待生活、对待工作等许多感人之处。</a:t>
            </a:r>
          </a:p>
          <a:p>
            <a:pPr eaLnBrk="1" latinLnBrk="0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③更真挚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通篇的细节描写，几乎无一评论，无一直接抒情，而真情毕现。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4500" y="1167595"/>
            <a:ext cx="837597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④更有表现力，即以小见大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文中许先生的一句话十分恰当：</a:t>
            </a:r>
            <a:r>
              <a:rPr lang="en-US" altLang="zh-CN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周先生的做人，真是我们学不了的，哪怕一点点小事。</a:t>
            </a:r>
            <a:r>
              <a:rPr lang="en-US" altLang="zh-CN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看似轻描淡写，实则富有思想含量。</a:t>
            </a:r>
          </a:p>
        </p:txBody>
      </p:sp>
      <p:grpSp>
        <p:nvGrpSpPr>
          <p:cNvPr id="68609" name="组合 9"/>
          <p:cNvGrpSpPr/>
          <p:nvPr/>
        </p:nvGrpSpPr>
        <p:grpSpPr bwMode="auto">
          <a:xfrm>
            <a:off x="28575" y="481869"/>
            <a:ext cx="2024380" cy="523242"/>
            <a:chOff x="70" y="-396"/>
            <a:chExt cx="3188" cy="1098"/>
          </a:xfrm>
        </p:grpSpPr>
        <p:sp>
          <p:nvSpPr>
            <p:cNvPr id="68612" name="文本框 6"/>
            <p:cNvSpPr txBox="1">
              <a:spLocks noChangeArrowheads="1"/>
            </p:cNvSpPr>
            <p:nvPr/>
          </p:nvSpPr>
          <p:spPr bwMode="auto">
            <a:xfrm>
              <a:off x="705" y="-396"/>
              <a:ext cx="2553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合作探究</a:t>
              </a:r>
            </a:p>
          </p:txBody>
        </p:sp>
        <p:cxnSp>
          <p:nvCxnSpPr>
            <p:cNvPr id="14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菱形 14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83568" y="2729018"/>
            <a:ext cx="7387034" cy="2347262"/>
            <a:chOff x="755576" y="2322388"/>
            <a:chExt cx="7387034" cy="2523537"/>
          </a:xfrm>
        </p:grpSpPr>
        <p:grpSp>
          <p:nvGrpSpPr>
            <p:cNvPr id="8" name="组合 4"/>
            <p:cNvGrpSpPr/>
            <p:nvPr/>
          </p:nvGrpSpPr>
          <p:grpSpPr bwMode="auto">
            <a:xfrm>
              <a:off x="755576" y="2355726"/>
              <a:ext cx="7387034" cy="2016224"/>
              <a:chOff x="450850" y="660800"/>
              <a:chExt cx="7865566" cy="3567134"/>
            </a:xfrm>
          </p:grpSpPr>
          <p:pic>
            <p:nvPicPr>
              <p:cNvPr id="9" name="一个圆顶角并剪去另一个顶角的矩形 1"/>
              <p:cNvPicPr>
                <a:picLocks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82651" y="698900"/>
                <a:ext cx="8776917" cy="4165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矩形 9"/>
              <p:cNvSpPr/>
              <p:nvPr/>
            </p:nvSpPr>
            <p:spPr>
              <a:xfrm>
                <a:off x="561990" y="660800"/>
                <a:ext cx="2518124" cy="64452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1" name="文本框 4"/>
            <p:cNvSpPr txBox="1">
              <a:spLocks noChangeArrowheads="1"/>
            </p:cNvSpPr>
            <p:nvPr/>
          </p:nvSpPr>
          <p:spPr bwMode="auto">
            <a:xfrm>
              <a:off x="1055341" y="2950022"/>
              <a:ext cx="6912768" cy="1895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rgbClr val="000000"/>
                  </a:solidFill>
                  <a:latin typeface="楷体" panose="02010609060101010101" charset="-122"/>
                  <a:ea typeface="楷体" panose="02010609060101010101" charset="-122"/>
                </a:rPr>
                <a:t>    写人的文章，往往通过典型事例来表现人物的性格和个性特点，使人物形象更鲜明，且更具真实性。</a:t>
              </a:r>
              <a:endPara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13" name="组 1"/>
            <p:cNvGrpSpPr/>
            <p:nvPr/>
          </p:nvGrpSpPr>
          <p:grpSpPr bwMode="auto">
            <a:xfrm>
              <a:off x="839317" y="2322388"/>
              <a:ext cx="2517775" cy="686200"/>
              <a:chOff x="7647436" y="3815009"/>
              <a:chExt cx="2515853" cy="685502"/>
            </a:xfrm>
          </p:grpSpPr>
          <p:sp>
            <p:nvSpPr>
              <p:cNvPr id="16" name="文本框 30"/>
              <p:cNvSpPr txBox="1">
                <a:spLocks noChangeArrowheads="1"/>
              </p:cNvSpPr>
              <p:nvPr/>
            </p:nvSpPr>
            <p:spPr bwMode="auto">
              <a:xfrm>
                <a:off x="8613224" y="3885583"/>
                <a:ext cx="1550065" cy="614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400" b="1" dirty="0">
                    <a:solidFill>
                      <a:srgbClr val="0000FF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方法指导</a:t>
                </a:r>
              </a:p>
            </p:txBody>
          </p:sp>
          <p:pic>
            <p:nvPicPr>
              <p:cNvPr id="17" name="图片 9" descr="book.gif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7436" y="3815009"/>
                <a:ext cx="977957" cy="6010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3" name="组合 1"/>
          <p:cNvGrpSpPr/>
          <p:nvPr/>
        </p:nvGrpSpPr>
        <p:grpSpPr bwMode="auto">
          <a:xfrm>
            <a:off x="3476998" y="1151980"/>
            <a:ext cx="1743075" cy="643766"/>
            <a:chOff x="3333750" y="496335"/>
            <a:chExt cx="1743075" cy="858355"/>
          </a:xfrm>
        </p:grpSpPr>
        <p:sp>
          <p:nvSpPr>
            <p:cNvPr id="20" name="圆角矩形 19"/>
            <p:cNvSpPr/>
            <p:nvPr/>
          </p:nvSpPr>
          <p:spPr>
            <a:xfrm rot="555800">
              <a:off x="4602163" y="715963"/>
              <a:ext cx="442912" cy="4191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20470821">
              <a:off x="4197350" y="722313"/>
              <a:ext cx="442913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 rot="319204">
              <a:off x="3778250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 rot="21148334">
              <a:off x="3368675" y="730250"/>
              <a:ext cx="441325" cy="4206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69643" name="矩形 1"/>
            <p:cNvSpPr>
              <a:spLocks noChangeArrowheads="1"/>
            </p:cNvSpPr>
            <p:nvPr/>
          </p:nvSpPr>
          <p:spPr bwMode="auto">
            <a:xfrm>
              <a:off x="3333750" y="496335"/>
              <a:ext cx="1743075" cy="8583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概括主题</a:t>
              </a:r>
            </a:p>
          </p:txBody>
        </p:sp>
      </p:grpSp>
      <p:grpSp>
        <p:nvGrpSpPr>
          <p:cNvPr id="69634" name="组合 13"/>
          <p:cNvGrpSpPr/>
          <p:nvPr/>
        </p:nvGrpSpPr>
        <p:grpSpPr bwMode="auto">
          <a:xfrm>
            <a:off x="28575" y="372033"/>
            <a:ext cx="2007235" cy="618550"/>
            <a:chOff x="70" y="-599"/>
            <a:chExt cx="3161" cy="1298"/>
          </a:xfrm>
        </p:grpSpPr>
        <p:sp>
          <p:nvSpPr>
            <p:cNvPr id="69636" name="文本框 6"/>
            <p:cNvSpPr txBox="1">
              <a:spLocks noChangeArrowheads="1"/>
            </p:cNvSpPr>
            <p:nvPr/>
          </p:nvSpPr>
          <p:spPr bwMode="auto">
            <a:xfrm>
              <a:off x="678" y="-599"/>
              <a:ext cx="2553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课堂小结</a:t>
              </a:r>
            </a:p>
          </p:txBody>
        </p:sp>
        <p:cxnSp>
          <p:nvCxnSpPr>
            <p:cNvPr id="16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菱形 16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11561" y="1752489"/>
            <a:ext cx="78416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这篇回忆性文章记叙了鲁迅先生生活中的一些琐事，向世人展现了一个真实的、富有人情味的、生活化的鲁迅形象，抒发了作者对鲁迅先生的崇敬和怀念之情。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7" name="组合 2"/>
          <p:cNvGrpSpPr/>
          <p:nvPr/>
        </p:nvGrpSpPr>
        <p:grpSpPr bwMode="auto">
          <a:xfrm>
            <a:off x="3404990" y="1113588"/>
            <a:ext cx="1743075" cy="643766"/>
            <a:chOff x="3333750" y="598488"/>
            <a:chExt cx="1743075" cy="858355"/>
          </a:xfrm>
        </p:grpSpPr>
        <p:sp>
          <p:nvSpPr>
            <p:cNvPr id="20" name="圆角矩形 19"/>
            <p:cNvSpPr/>
            <p:nvPr/>
          </p:nvSpPr>
          <p:spPr>
            <a:xfrm rot="555800">
              <a:off x="4602162" y="715963"/>
              <a:ext cx="442913" cy="4191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20470821">
              <a:off x="4197350" y="722313"/>
              <a:ext cx="442912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 rot="319204">
              <a:off x="3778250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 rot="21148334">
              <a:off x="3368675" y="730250"/>
              <a:ext cx="441325" cy="4206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70667" name="矩形 1"/>
            <p:cNvSpPr>
              <a:spLocks noChangeArrowheads="1"/>
            </p:cNvSpPr>
            <p:nvPr/>
          </p:nvSpPr>
          <p:spPr bwMode="auto">
            <a:xfrm>
              <a:off x="3333750" y="598488"/>
              <a:ext cx="1743075" cy="8583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学后感悟</a:t>
              </a: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31470" y="1635919"/>
            <a:ext cx="8481060" cy="29731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感悟一：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对于普通人来说，伟人似乎总是高高在上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，触不可及的。提起鲁迅，总会想起很多词语：深邃、沉重、严厉、倔强、勇毅、果敢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浓黑的一字须，根根向上的头发，吸着烟斗，面目严肃冷峻，这便是鲁迅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留给我们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印象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，他似乎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对一切人都怀有忧虑和敌意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，但实际上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，伟人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也和普通人一样，拥有喜怒哀乐。</a:t>
            </a:r>
          </a:p>
        </p:txBody>
      </p:sp>
      <p:grpSp>
        <p:nvGrpSpPr>
          <p:cNvPr id="13" name="组合 13"/>
          <p:cNvGrpSpPr/>
          <p:nvPr/>
        </p:nvGrpSpPr>
        <p:grpSpPr bwMode="auto">
          <a:xfrm>
            <a:off x="28575" y="467341"/>
            <a:ext cx="2007235" cy="523242"/>
            <a:chOff x="70" y="-399"/>
            <a:chExt cx="3161" cy="1098"/>
          </a:xfrm>
        </p:grpSpPr>
        <p:sp>
          <p:nvSpPr>
            <p:cNvPr id="14" name="文本框 6"/>
            <p:cNvSpPr txBox="1">
              <a:spLocks noChangeArrowheads="1"/>
            </p:cNvSpPr>
            <p:nvPr/>
          </p:nvSpPr>
          <p:spPr bwMode="auto">
            <a:xfrm>
              <a:off x="678" y="-399"/>
              <a:ext cx="2553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课堂小结</a:t>
              </a:r>
            </a:p>
          </p:txBody>
        </p:sp>
        <p:cxnSp>
          <p:nvCxnSpPr>
            <p:cNvPr id="15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菱形 1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7" name="组合 2"/>
          <p:cNvGrpSpPr/>
          <p:nvPr/>
        </p:nvGrpSpPr>
        <p:grpSpPr bwMode="auto">
          <a:xfrm>
            <a:off x="3292016" y="1205986"/>
            <a:ext cx="1743075" cy="643766"/>
            <a:chOff x="3349909" y="496335"/>
            <a:chExt cx="1743075" cy="858355"/>
          </a:xfrm>
        </p:grpSpPr>
        <p:sp>
          <p:nvSpPr>
            <p:cNvPr id="20" name="圆角矩形 19"/>
            <p:cNvSpPr/>
            <p:nvPr/>
          </p:nvSpPr>
          <p:spPr>
            <a:xfrm rot="555800">
              <a:off x="4602162" y="715963"/>
              <a:ext cx="442913" cy="4191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20470821">
              <a:off x="4197350" y="722313"/>
              <a:ext cx="442912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 rot="319204">
              <a:off x="3778250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 rot="21148334">
              <a:off x="3368675" y="730250"/>
              <a:ext cx="441325" cy="4206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70667" name="矩形 1"/>
            <p:cNvSpPr>
              <a:spLocks noChangeArrowheads="1"/>
            </p:cNvSpPr>
            <p:nvPr/>
          </p:nvSpPr>
          <p:spPr bwMode="auto">
            <a:xfrm>
              <a:off x="3349909" y="496335"/>
              <a:ext cx="1743075" cy="8583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学后感悟</a:t>
              </a: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3966" y="1818190"/>
            <a:ext cx="8812530" cy="20128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</a:pP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感悟二：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我喜欢文中的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刚抓起帽子来往头上一扣，同时左腿就伸出去了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，这表现出鲁迅一往无前、义无反顾的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大无畏精神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。寥寥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几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笔就形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神兼备地描绘出了鲁迅的一些习惯动作，画龙点睛般地勾画出一个独一无二的、形象生动的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活的鲁迅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grpSp>
        <p:nvGrpSpPr>
          <p:cNvPr id="13" name="组合 13"/>
          <p:cNvGrpSpPr/>
          <p:nvPr/>
        </p:nvGrpSpPr>
        <p:grpSpPr bwMode="auto">
          <a:xfrm>
            <a:off x="28575" y="467341"/>
            <a:ext cx="2007235" cy="523242"/>
            <a:chOff x="70" y="-399"/>
            <a:chExt cx="3161" cy="1098"/>
          </a:xfrm>
        </p:grpSpPr>
        <p:sp>
          <p:nvSpPr>
            <p:cNvPr id="14" name="文本框 6"/>
            <p:cNvSpPr txBox="1">
              <a:spLocks noChangeArrowheads="1"/>
            </p:cNvSpPr>
            <p:nvPr/>
          </p:nvSpPr>
          <p:spPr bwMode="auto">
            <a:xfrm>
              <a:off x="678" y="-399"/>
              <a:ext cx="2553" cy="109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课堂小结</a:t>
              </a:r>
            </a:p>
          </p:txBody>
        </p:sp>
        <p:cxnSp>
          <p:nvCxnSpPr>
            <p:cNvPr id="15" name="直线连接符 9"/>
            <p:cNvCxnSpPr/>
            <p:nvPr/>
          </p:nvCxnSpPr>
          <p:spPr>
            <a:xfrm>
              <a:off x="70" y="699"/>
              <a:ext cx="3160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菱形 17"/>
            <p:cNvSpPr/>
            <p:nvPr/>
          </p:nvSpPr>
          <p:spPr>
            <a:xfrm>
              <a:off x="125" y="147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29" name="组合 8"/>
          <p:cNvGrpSpPr/>
          <p:nvPr/>
        </p:nvGrpSpPr>
        <p:grpSpPr bwMode="auto">
          <a:xfrm>
            <a:off x="34925" y="467244"/>
            <a:ext cx="2008188" cy="524512"/>
            <a:chOff x="70" y="-399"/>
            <a:chExt cx="3161" cy="1100"/>
          </a:xfrm>
        </p:grpSpPr>
        <p:sp>
          <p:nvSpPr>
            <p:cNvPr id="73732" name="文本框 6"/>
            <p:cNvSpPr txBox="1">
              <a:spLocks noChangeArrowheads="1"/>
            </p:cNvSpPr>
            <p:nvPr/>
          </p:nvSpPr>
          <p:spPr bwMode="auto">
            <a:xfrm>
              <a:off x="678" y="-399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写作特色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菱形 14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0418" name="矩形 2"/>
          <p:cNvSpPr>
            <a:spLocks noChangeArrowheads="1"/>
          </p:cNvSpPr>
          <p:nvPr/>
        </p:nvSpPr>
        <p:spPr bwMode="auto">
          <a:xfrm>
            <a:off x="899592" y="1308367"/>
            <a:ext cx="745588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❶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虽是怀人散文,却具备史传性与文学性的双重因素。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88032" y="1758610"/>
            <a:ext cx="8748464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eaLnBrk="1" latinLnBrk="0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本文以真实的人物为</a:t>
            </a:r>
            <a:r>
              <a:rPr lang="zh-CN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记叙对象</a:t>
            </a:r>
            <a:r>
              <a:rPr 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素材来自亲历、亲闻、亲见</a:t>
            </a:r>
            <a:r>
              <a:rPr 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所以既具备传记的基本特征——以真实人物为记叙对象</a:t>
            </a:r>
            <a:r>
              <a:rPr 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裁剪提炼</a:t>
            </a:r>
            <a:r>
              <a:rPr 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又具备散文的审美特质——对回忆对象充满</a:t>
            </a:r>
            <a:r>
              <a:rPr 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缅怀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崇敬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之情。因此</a:t>
            </a:r>
            <a:r>
              <a:rPr 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作品不仅富有史传性</a:t>
            </a:r>
            <a:r>
              <a:rPr 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而且富有文学性。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1"/>
          <p:cNvGrpSpPr/>
          <p:nvPr/>
        </p:nvGrpSpPr>
        <p:grpSpPr bwMode="auto">
          <a:xfrm>
            <a:off x="3317876" y="1058466"/>
            <a:ext cx="1743075" cy="643766"/>
            <a:chOff x="3333750" y="598488"/>
            <a:chExt cx="1743075" cy="858355"/>
          </a:xfrm>
        </p:grpSpPr>
        <p:sp>
          <p:nvSpPr>
            <p:cNvPr id="15" name="圆角矩形 14"/>
            <p:cNvSpPr/>
            <p:nvPr/>
          </p:nvSpPr>
          <p:spPr>
            <a:xfrm rot="555800">
              <a:off x="4602163" y="715963"/>
              <a:ext cx="442912" cy="4191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 rot="20470821">
              <a:off x="4197350" y="722313"/>
              <a:ext cx="442913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rot="319204">
              <a:off x="3778250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 rot="21148334">
              <a:off x="3368675" y="730250"/>
              <a:ext cx="441325" cy="4206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40971" name="矩形 1"/>
            <p:cNvSpPr>
              <a:spLocks noChangeArrowheads="1"/>
            </p:cNvSpPr>
            <p:nvPr/>
          </p:nvSpPr>
          <p:spPr bwMode="auto">
            <a:xfrm>
              <a:off x="3333750" y="598488"/>
              <a:ext cx="1743075" cy="8583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背景资料</a:t>
              </a:r>
            </a:p>
          </p:txBody>
        </p:sp>
      </p:grpSp>
      <p:grpSp>
        <p:nvGrpSpPr>
          <p:cNvPr id="40962" name="组合 8"/>
          <p:cNvGrpSpPr/>
          <p:nvPr/>
        </p:nvGrpSpPr>
        <p:grpSpPr bwMode="auto">
          <a:xfrm>
            <a:off x="0" y="545084"/>
            <a:ext cx="2051050" cy="523401"/>
            <a:chOff x="0" y="-318"/>
            <a:chExt cx="3231" cy="1097"/>
          </a:xfrm>
        </p:grpSpPr>
        <p:sp>
          <p:nvSpPr>
            <p:cNvPr id="40964" name="文本框 6"/>
            <p:cNvSpPr txBox="1">
              <a:spLocks noChangeArrowheads="1"/>
            </p:cNvSpPr>
            <p:nvPr/>
          </p:nvSpPr>
          <p:spPr bwMode="auto">
            <a:xfrm>
              <a:off x="678" y="-318"/>
              <a:ext cx="2553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知识备查</a:t>
              </a:r>
            </a:p>
          </p:txBody>
        </p:sp>
        <p:cxnSp>
          <p:nvCxnSpPr>
            <p:cNvPr id="21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99382" y="1702232"/>
            <a:ext cx="8928992" cy="28363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3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鲁迅说过：“想看好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花，一定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要有好土。”又曾表示：“只要能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培育一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朵花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就不妨做会朽的腐草。”为了培育萧红这朵中国三四十年代中国女性文学园圃的奇葩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鲁迅甘作春泥，甘为人梯，在她的作品中倾注了大量心血；鲁迅去世之后，萧红从悲痛中振作起来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陆续出版和发表了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马伯乐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》《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回忆鲁迅先生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》《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呼兰河传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等名篇佳作。这些作品又像春泥一样继续滋养着中国文坛的茂林佳卉。鲁迅和萧红之间的情谊已经成为文坛佳话，被千千万万的读者传诵……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777" name="组合 8"/>
          <p:cNvGrpSpPr/>
          <p:nvPr/>
        </p:nvGrpSpPr>
        <p:grpSpPr bwMode="auto">
          <a:xfrm>
            <a:off x="34925" y="468675"/>
            <a:ext cx="2008188" cy="523082"/>
            <a:chOff x="70" y="-396"/>
            <a:chExt cx="3161" cy="1097"/>
          </a:xfrm>
        </p:grpSpPr>
        <p:sp>
          <p:nvSpPr>
            <p:cNvPr id="75780" name="文本框 6"/>
            <p:cNvSpPr txBox="1">
              <a:spLocks noChangeArrowheads="1"/>
            </p:cNvSpPr>
            <p:nvPr/>
          </p:nvSpPr>
          <p:spPr bwMode="auto">
            <a:xfrm>
              <a:off x="680" y="-396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写作特色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48340" y="1199198"/>
            <a:ext cx="683712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❷捕捉人物生活中的灵性细节,从细微处见精神。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95536" y="1544478"/>
            <a:ext cx="8389520" cy="28623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latinLnBrk="0" hangingPunct="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本文通过女性作者的细心体察</a:t>
            </a:r>
            <a:r>
              <a:rPr 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通过捕捉鲁迅生活中的琐事表现他的个性、情趣、魅力和气质</a:t>
            </a:r>
            <a:r>
              <a:rPr 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从细微处显示了鲁迅先生的伟大思想和人格</a:t>
            </a:r>
            <a:r>
              <a:rPr 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收到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感人至深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的艺术效果。如夜里看完电影</a:t>
            </a:r>
            <a:r>
              <a:rPr 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鲁迅先生让车给别人坐</a:t>
            </a:r>
            <a:r>
              <a:rPr 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;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深夜读青年的来信</a:t>
            </a:r>
            <a:r>
              <a:rPr 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等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这些</a:t>
            </a:r>
            <a:r>
              <a:rPr 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小事都在无言中表现出鲁迅先生克己待人的品质。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5" name="组合 35"/>
          <p:cNvGrpSpPr/>
          <p:nvPr/>
        </p:nvGrpSpPr>
        <p:grpSpPr bwMode="auto">
          <a:xfrm>
            <a:off x="44450" y="468675"/>
            <a:ext cx="2092298" cy="523082"/>
            <a:chOff x="70" y="-396"/>
            <a:chExt cx="3296" cy="1097"/>
          </a:xfrm>
        </p:grpSpPr>
        <p:sp>
          <p:nvSpPr>
            <p:cNvPr id="77839" name="文本框 6"/>
            <p:cNvSpPr txBox="1">
              <a:spLocks noChangeArrowheads="1"/>
            </p:cNvSpPr>
            <p:nvPr/>
          </p:nvSpPr>
          <p:spPr bwMode="auto">
            <a:xfrm>
              <a:off x="813" y="-396"/>
              <a:ext cx="2553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板书设计</a:t>
              </a:r>
            </a:p>
          </p:txBody>
        </p:sp>
        <p:cxnSp>
          <p:nvCxnSpPr>
            <p:cNvPr id="3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菱形 38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9375" y="2199323"/>
            <a:ext cx="2180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/>
              <a:t>回忆鲁迅先生</a:t>
            </a:r>
          </a:p>
          <a:p>
            <a:pPr algn="ctr"/>
            <a:r>
              <a:rPr lang="zh-CN" altLang="en-US" sz="2400" b="1" dirty="0"/>
              <a:t>（节选）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2136775" y="1808797"/>
            <a:ext cx="274320" cy="1397318"/>
          </a:xfrm>
          <a:prstGeom prst="leftBrace">
            <a:avLst>
              <a:gd name="adj1" fmla="val 53262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411096" y="1610678"/>
            <a:ext cx="4585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神情姿态：乐观开朗、平易近人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411096" y="2096929"/>
            <a:ext cx="4585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饮食起居：简单随意、体恤他人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11096" y="2583181"/>
            <a:ext cx="4585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工作习惯：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不同寻常、忘我精神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11096" y="3079909"/>
            <a:ext cx="4585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日常琐事：严谨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认真、爱护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青年</a:t>
            </a:r>
          </a:p>
        </p:txBody>
      </p:sp>
      <p:sp>
        <p:nvSpPr>
          <p:cNvPr id="11" name="左大括号 10"/>
          <p:cNvSpPr/>
          <p:nvPr/>
        </p:nvSpPr>
        <p:spPr>
          <a:xfrm flipH="1">
            <a:off x="6900545" y="1812132"/>
            <a:ext cx="240030" cy="1393984"/>
          </a:xfrm>
          <a:prstGeom prst="leftBrace">
            <a:avLst>
              <a:gd name="adj1" fmla="val 53262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236296" y="2050632"/>
            <a:ext cx="149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思想伟大</a:t>
            </a: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</a:rPr>
              <a:t>精神高尚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组合 15"/>
          <p:cNvGrpSpPr/>
          <p:nvPr/>
        </p:nvGrpSpPr>
        <p:grpSpPr bwMode="auto">
          <a:xfrm>
            <a:off x="34925" y="371879"/>
            <a:ext cx="2008188" cy="619878"/>
            <a:chOff x="70" y="-599"/>
            <a:chExt cx="3161" cy="1300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680" y="-599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课堂检测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4337" name="TextBox 4"/>
          <p:cNvSpPr txBox="1"/>
          <p:nvPr/>
        </p:nvSpPr>
        <p:spPr>
          <a:xfrm>
            <a:off x="251520" y="1514971"/>
            <a:ext cx="8712968" cy="301031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latinLnBrk="0" hangingPunct="0">
              <a:lnSpc>
                <a:spcPct val="120000"/>
              </a:lnSpc>
              <a:buSzTx/>
            </a:pPr>
            <a:r>
              <a:rPr lang="en-US" altLang="zh-CN" sz="2000" b="1" dirty="0" smtClean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en-US" altLang="zh-CN" sz="2000" b="1" dirty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000" b="1" dirty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杨绛先生的晚年，仍然精力充沛，充满创作激情。（将“杨绛先生”与“晚年”互换位置）</a:t>
            </a:r>
          </a:p>
          <a:p>
            <a:pPr eaLnBrk="0" latinLnBrk="0" hangingPunct="0">
              <a:lnSpc>
                <a:spcPct val="120000"/>
              </a:lnSpc>
              <a:buSzTx/>
            </a:pPr>
            <a:r>
              <a:rPr lang="en-US" altLang="zh-CN" sz="2000" b="1" dirty="0" smtClean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en-US" altLang="zh-CN" sz="2000" b="1" dirty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000" b="1" dirty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在社会主义建设事业中，应该带头发挥每一个共产党员的作用。（把“带头”调到“作用”前面）</a:t>
            </a:r>
          </a:p>
          <a:p>
            <a:pPr eaLnBrk="0" latinLnBrk="0" hangingPunct="0">
              <a:lnSpc>
                <a:spcPct val="120000"/>
              </a:lnSpc>
              <a:buSzTx/>
            </a:pPr>
            <a:r>
              <a:rPr lang="en-US" altLang="zh-CN" sz="2000" b="1" dirty="0" smtClean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en-US" altLang="zh-CN" sz="2000" b="1" dirty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000" b="1" dirty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在中小学中开展创客教育活动，可以全面提升并培养学生的自主创新能力。（将“提升”与“培养”互换位置） </a:t>
            </a:r>
          </a:p>
          <a:p>
            <a:pPr eaLnBrk="0" latinLnBrk="0" hangingPunct="0">
              <a:lnSpc>
                <a:spcPct val="120000"/>
              </a:lnSpc>
              <a:buSzTx/>
            </a:pPr>
            <a:r>
              <a:rPr lang="en-US" altLang="zh-CN" sz="2000" b="1" dirty="0" smtClean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D</a:t>
            </a:r>
            <a:r>
              <a:rPr lang="en-US" altLang="zh-CN" sz="2000" b="1" dirty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000" b="1" dirty="0">
                <a:solidFill>
                  <a:schemeClr val="tx1"/>
                </a:solidFill>
                <a:latin typeface="+mn-lt"/>
                <a:ea typeface="楷体" panose="02010609060101010101" charset="-122"/>
                <a:cs typeface="楷体" panose="02010609060101010101" charset="-122"/>
              </a:rPr>
              <a:t>这篇课文读一遍大约需要半个小时左右。（把“这篇课文”调到“读一遍”后面）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10270" y="1045209"/>
            <a:ext cx="376238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en-US" altLang="zh-CN" sz="2800" b="1" dirty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D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1520" y="4508810"/>
            <a:ext cx="597631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 eaLnBrk="0" hangingPunct="0"/>
            <a:r>
              <a:rPr lang="en-US" altLang="zh-CN" sz="2400" b="1" dirty="0" smtClean="0">
                <a:solidFill>
                  <a:srgbClr val="0000FF"/>
                </a:solidFill>
                <a:latin typeface="+mn-lt"/>
                <a:sym typeface="+mn-ea"/>
              </a:rPr>
              <a:t>【</a:t>
            </a:r>
            <a:r>
              <a:rPr lang="zh-CN" altLang="en-US" sz="2400" b="1" dirty="0" smtClean="0">
                <a:solidFill>
                  <a:srgbClr val="0000FF"/>
                </a:solidFill>
                <a:latin typeface="+mn-lt"/>
                <a:sym typeface="+mn-ea"/>
              </a:rPr>
              <a:t>解析</a:t>
            </a:r>
            <a:r>
              <a:rPr lang="en-US" altLang="zh-CN" sz="2400" b="1" dirty="0" smtClean="0">
                <a:solidFill>
                  <a:srgbClr val="0000FF"/>
                </a:solidFill>
                <a:latin typeface="+mn-lt"/>
                <a:sym typeface="+mn-ea"/>
              </a:rPr>
              <a:t>】D</a:t>
            </a:r>
            <a:r>
              <a:rPr lang="zh-CN" altLang="en-US" sz="2400" b="1" dirty="0" smtClean="0">
                <a:solidFill>
                  <a:srgbClr val="0000FF"/>
                </a:solidFill>
                <a:latin typeface="+mn-lt"/>
                <a:sym typeface="+mn-ea"/>
              </a:rPr>
              <a:t>项应</a:t>
            </a:r>
            <a:r>
              <a:rPr lang="zh-CN" altLang="en-US" sz="2400" b="1" dirty="0">
                <a:solidFill>
                  <a:srgbClr val="0000FF"/>
                </a:solidFill>
                <a:latin typeface="+mn-lt"/>
                <a:sym typeface="+mn-ea"/>
              </a:rPr>
              <a:t>删去“大约”或</a:t>
            </a:r>
            <a:r>
              <a:rPr lang="zh-CN" altLang="en-US" sz="2400" b="1" dirty="0" smtClean="0">
                <a:solidFill>
                  <a:srgbClr val="0000FF"/>
                </a:solidFill>
                <a:latin typeface="+mn-lt"/>
                <a:sym typeface="+mn-ea"/>
              </a:rPr>
              <a:t>“左右”。</a:t>
            </a:r>
            <a:endParaRPr lang="zh-CN" altLang="en-US" sz="2400" b="1" dirty="0">
              <a:solidFill>
                <a:srgbClr val="0000FF"/>
              </a:solidFill>
              <a:latin typeface="+mn-lt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528" y="1035976"/>
            <a:ext cx="695912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ct val="12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下列对病句的修改不正确的一项是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(    )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23528" y="1515360"/>
            <a:ext cx="8524240" cy="2448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0" hangingPunct="1">
              <a:lnSpc>
                <a:spcPct val="130000"/>
              </a:lnSpc>
            </a:pPr>
            <a:r>
              <a:rPr lang="en-US" altLang="zh-CN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A</a:t>
            </a:r>
            <a:r>
              <a:rPr lang="zh-CN" altLang="en-US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．明知道自己犯了严重的错误，但他仍然</a:t>
            </a:r>
            <a:r>
              <a:rPr lang="zh-CN" altLang="en-US" sz="2000" b="1" u="sng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不以为然</a:t>
            </a:r>
            <a:r>
              <a:rPr lang="zh-CN" altLang="en-US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。</a:t>
            </a:r>
          </a:p>
          <a:p>
            <a:pPr eaLnBrk="1" latinLnBrk="0" hangingPunct="1">
              <a:lnSpc>
                <a:spcPct val="130000"/>
              </a:lnSpc>
            </a:pPr>
            <a:r>
              <a:rPr lang="en-US" altLang="zh-CN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B</a:t>
            </a:r>
            <a:r>
              <a:rPr lang="zh-CN" altLang="en-US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．他们掌握了权力便得意扬扬，一想到可能丢权便又</a:t>
            </a:r>
            <a:r>
              <a:rPr lang="zh-CN" altLang="en-US" sz="2000" b="1" u="sng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惊慌失措</a:t>
            </a:r>
            <a:r>
              <a:rPr lang="zh-CN" altLang="en-US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。</a:t>
            </a:r>
          </a:p>
          <a:p>
            <a:pPr eaLnBrk="1" latinLnBrk="0" hangingPunct="1">
              <a:lnSpc>
                <a:spcPct val="130000"/>
              </a:lnSpc>
            </a:pPr>
            <a:r>
              <a:rPr lang="en-US" altLang="zh-CN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C</a:t>
            </a:r>
            <a:r>
              <a:rPr lang="zh-CN" altLang="en-US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．春节期间，当越来越多的人忙于抢红包并</a:t>
            </a:r>
            <a:r>
              <a:rPr lang="zh-CN" altLang="en-US" sz="2000" b="1" u="sng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乐此不疲</a:t>
            </a:r>
            <a:r>
              <a:rPr lang="zh-CN" altLang="en-US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时，世界上最遥远的距离就变成了“我看着你，你却在抢红包”。</a:t>
            </a:r>
          </a:p>
          <a:p>
            <a:pPr eaLnBrk="1" latinLnBrk="0" hangingPunct="1">
              <a:lnSpc>
                <a:spcPct val="130000"/>
              </a:lnSpc>
            </a:pPr>
            <a:r>
              <a:rPr lang="en-US" altLang="zh-CN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D</a:t>
            </a:r>
            <a:r>
              <a:rPr lang="zh-CN" altLang="en-US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．如果我们失去了至尊至贵的诚信，人与人之间就会保持距离，保持谨慎的交往，</a:t>
            </a:r>
            <a:r>
              <a:rPr lang="zh-CN" altLang="en-US" sz="2000" b="1" u="sng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小心翼翼</a:t>
            </a:r>
            <a:r>
              <a:rPr lang="zh-CN" altLang="en-US" sz="2000" b="1" dirty="0" smtClean="0">
                <a:latin typeface="+mn-lt"/>
                <a:ea typeface="楷体" panose="02010609060101010101" charset="-122"/>
                <a:cs typeface="宋体" panose="02010600030101010101" pitchFamily="2" charset="-122"/>
              </a:rPr>
              <a:t>地躲避伤害。</a:t>
            </a:r>
          </a:p>
        </p:txBody>
      </p:sp>
      <p:grpSp>
        <p:nvGrpSpPr>
          <p:cNvPr id="78849" name="组合 15"/>
          <p:cNvGrpSpPr/>
          <p:nvPr/>
        </p:nvGrpSpPr>
        <p:grpSpPr bwMode="auto">
          <a:xfrm>
            <a:off x="34925" y="467244"/>
            <a:ext cx="2027882" cy="524512"/>
            <a:chOff x="70" y="-399"/>
            <a:chExt cx="3192" cy="1100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711" y="-399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课堂检测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45210" y="4198986"/>
            <a:ext cx="859624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0000FF"/>
                </a:solidFill>
                <a:latin typeface="+mn-ea"/>
              </a:rPr>
              <a:t>【</a:t>
            </a:r>
            <a:r>
              <a:rPr lang="zh-CN" altLang="en-US" sz="2000" b="1" dirty="0" smtClean="0">
                <a:solidFill>
                  <a:srgbClr val="0000FF"/>
                </a:solidFill>
                <a:latin typeface="+mn-ea"/>
              </a:rPr>
              <a:t>解析</a:t>
            </a:r>
            <a:r>
              <a:rPr lang="en-US" altLang="zh-CN" sz="2000" b="1" dirty="0" smtClean="0">
                <a:solidFill>
                  <a:srgbClr val="0000FF"/>
                </a:solidFill>
                <a:latin typeface="+mn-ea"/>
              </a:rPr>
              <a:t>】“</a:t>
            </a:r>
            <a:r>
              <a:rPr lang="zh-CN" altLang="en-US" sz="2000" b="1" dirty="0" smtClean="0">
                <a:solidFill>
                  <a:srgbClr val="0000FF"/>
                </a:solidFill>
                <a:latin typeface="+mn-ea"/>
              </a:rPr>
              <a:t>不以为然”指不认为是对的，表示不同意（多含轻视意），此处应用“不以为意”。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41369" y="9921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b="1" dirty="0" smtClean="0">
                <a:solidFill>
                  <a:srgbClr val="FF0000"/>
                </a:solidFill>
                <a:latin typeface="+mn-lt"/>
                <a:sym typeface="+mn-ea"/>
              </a:rPr>
              <a:t>A</a:t>
            </a:r>
          </a:p>
        </p:txBody>
      </p:sp>
      <p:sp>
        <p:nvSpPr>
          <p:cNvPr id="3" name="矩形 2"/>
          <p:cNvSpPr/>
          <p:nvPr/>
        </p:nvSpPr>
        <p:spPr>
          <a:xfrm>
            <a:off x="350824" y="1026751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下列句子中加线成语运用不正确的一项是（     ）</a:t>
            </a:r>
            <a:endParaRPr lang="zh-CN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bldLvl="0" animBg="1"/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4"/>
          <p:cNvSpPr txBox="1"/>
          <p:nvPr/>
        </p:nvSpPr>
        <p:spPr>
          <a:xfrm>
            <a:off x="699756" y="1812616"/>
            <a:ext cx="7544652" cy="230832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50000"/>
              </a:lnSpc>
              <a:buSzTx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如果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我是花，就要绽放一身绚烂，让春满人间；如果我是山，</a:t>
            </a:r>
            <a:r>
              <a:rPr lang="zh-CN" altLang="en-US" sz="2400" b="1" u="sng" dirty="0">
                <a:latin typeface="楷体" panose="02010609060101010101" charset="-122"/>
                <a:ea typeface="楷体" panose="02010609060101010101" charset="-122"/>
              </a:rPr>
              <a:t>           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2400" b="1" u="sng" dirty="0"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；如果我是水，</a:t>
            </a:r>
            <a:r>
              <a:rPr lang="zh-CN" altLang="en-US" sz="2400" b="1" u="sng" dirty="0">
                <a:latin typeface="楷体" panose="02010609060101010101" charset="-122"/>
                <a:ea typeface="楷体" panose="02010609060101010101" charset="-122"/>
              </a:rPr>
              <a:t>           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2400" b="1" u="sng" dirty="0"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。世间万物各有属于自己的一片天地，皆应绽放属于自己的生命华彩。</a:t>
            </a:r>
          </a:p>
        </p:txBody>
      </p:sp>
      <p:sp>
        <p:nvSpPr>
          <p:cNvPr id="38916" name="TextBox 6"/>
          <p:cNvSpPr txBox="1"/>
          <p:nvPr/>
        </p:nvSpPr>
        <p:spPr>
          <a:xfrm>
            <a:off x="2195737" y="2279508"/>
            <a:ext cx="4393257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就要站成一种威严 让山花烂漫</a:t>
            </a:r>
          </a:p>
        </p:txBody>
      </p:sp>
      <p:sp>
        <p:nvSpPr>
          <p:cNvPr id="38917" name="TextBox 4"/>
          <p:cNvSpPr txBox="1"/>
          <p:nvPr/>
        </p:nvSpPr>
        <p:spPr>
          <a:xfrm>
            <a:off x="1187624" y="2711556"/>
            <a:ext cx="43924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就要流成一种磅礴 让鱼儿欢畅</a:t>
            </a:r>
          </a:p>
        </p:txBody>
      </p:sp>
      <p:grpSp>
        <p:nvGrpSpPr>
          <p:cNvPr id="78849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课堂检测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95536" y="1084407"/>
            <a:ext cx="8676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10243F"/>
                </a:solidFill>
                <a:latin typeface="宋体" panose="02010600030101010101" pitchFamily="2" charset="-122"/>
              </a:rPr>
              <a:t>4</a:t>
            </a:r>
            <a:r>
              <a:rPr lang="en-US" altLang="zh-CN" sz="2400" b="1" dirty="0">
                <a:solidFill>
                  <a:srgbClr val="10243F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2400" b="1" dirty="0">
                <a:solidFill>
                  <a:srgbClr val="10243F"/>
                </a:solidFill>
                <a:latin typeface="宋体" panose="02010600030101010101" pitchFamily="2" charset="-122"/>
              </a:rPr>
              <a:t>仿照开头句的句式，在横线上补写句子，使之构成一组语意完整的排比句。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699793" y="1038240"/>
            <a:ext cx="283303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333333"/>
                </a:solidFill>
                <a:latin typeface="宋体" panose="02010600030101010101" pitchFamily="2" charset="-122"/>
              </a:rPr>
              <a:t>有的</a:t>
            </a:r>
            <a:r>
              <a:rPr lang="zh-CN" altLang="en-US" sz="2800" b="1" dirty="0" smtClean="0">
                <a:solidFill>
                  <a:srgbClr val="333333"/>
                </a:solidFill>
                <a:latin typeface="宋体" panose="02010600030101010101" pitchFamily="2" charset="-122"/>
              </a:rPr>
              <a:t>人</a:t>
            </a:r>
            <a:endParaRPr lang="en-US" altLang="zh-CN" sz="2800" b="1" dirty="0" smtClean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r>
              <a:rPr lang="en-US" altLang="zh-CN" sz="2400" b="1" dirty="0" smtClean="0">
                <a:solidFill>
                  <a:srgbClr val="333333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400" b="1" dirty="0" smtClean="0">
                <a:solidFill>
                  <a:srgbClr val="333333"/>
                </a:solidFill>
                <a:latin typeface="宋体" panose="02010600030101010101" pitchFamily="2" charset="-122"/>
              </a:rPr>
              <a:t>纪念鲁迅有感</a:t>
            </a:r>
            <a:endParaRPr lang="zh-CN" altLang="en-US" sz="2400" b="1" dirty="0">
              <a:solidFill>
                <a:srgbClr val="333333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0594" y="1737702"/>
            <a:ext cx="32873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有的人活着</a:t>
            </a: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他已经死了；</a:t>
            </a: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有的人死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了</a:t>
            </a:r>
            <a:endParaRPr lang="zh-CN" altLang="en-US" sz="24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他还活着。</a:t>
            </a: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有的人</a:t>
            </a: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骑在人民头上：</a:t>
            </a: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“呵，我多伟大！”</a:t>
            </a: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有的人</a:t>
            </a:r>
          </a:p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俯下身子给人民当牛马。</a:t>
            </a:r>
          </a:p>
        </p:txBody>
      </p:sp>
      <p:sp>
        <p:nvSpPr>
          <p:cNvPr id="9" name="矩形 8"/>
          <p:cNvSpPr/>
          <p:nvPr/>
        </p:nvSpPr>
        <p:spPr>
          <a:xfrm>
            <a:off x="5148064" y="1707654"/>
            <a:ext cx="30174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有的人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把名字刻入石头，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想“不朽”；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有的人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情愿作野草，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等着地下的火烧。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6616" y="1059582"/>
            <a:ext cx="4070085" cy="3713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的人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他活着别人就不能活；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有的人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他活着为了多数人更好地活。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骑在人民头上的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人民把他摔垮；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给人民作牛马的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人民永远记住他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endParaRPr lang="zh-CN" altLang="en-US" sz="20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7944" y="1059583"/>
            <a:ext cx="5004048" cy="3736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把名字刻入石头的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名字比尸首烂得更早；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只要春风吹到的地方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到处是青青的野草。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他活着别人就不能活的人，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他的下场可以看到；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他活着为了多数人更好地活着的人，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群众把他抬举得很高，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很高。</a:t>
            </a: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——1949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年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11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月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日于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北京，臧克家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4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5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6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菱形 6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619673" y="1815666"/>
            <a:ext cx="635222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运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交华盖欲何求，未敢翻身已碰头。</a:t>
            </a:r>
            <a:b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破帽遮颜过闹市，漏船载酒泛中流。</a:t>
            </a:r>
            <a:b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横眉冷对千夫指，俯首甘为孺子牛。</a:t>
            </a:r>
            <a:b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躲进小楼成一统，管他冬夏与春秋。</a:t>
            </a:r>
          </a:p>
        </p:txBody>
      </p:sp>
      <p:sp>
        <p:nvSpPr>
          <p:cNvPr id="7" name="矩形 6"/>
          <p:cNvSpPr/>
          <p:nvPr/>
        </p:nvSpPr>
        <p:spPr>
          <a:xfrm>
            <a:off x="3851920" y="1100086"/>
            <a:ext cx="10878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自嘲</a:t>
            </a:r>
            <a:endParaRPr lang="zh-CN" altLang="en-US" sz="2800" b="1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77567" y="1508180"/>
            <a:ext cx="70083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</a:rPr>
              <a:t>鲁迅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0108" y="1599642"/>
            <a:ext cx="837438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时间就像海绵里的水，只要愿挤，总还是有的。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倘只看书，便变成书橱。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我好象是一只牛，吃的是草，挤出的是牛奶。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不满是向上的车轮，能够载着不自满的人前进。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横眉冷对千夫指，俯首甘为孺子牛。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寄意寒星荃不察，我以我血荐轩辕。　　</a:t>
            </a:r>
          </a:p>
        </p:txBody>
      </p:sp>
      <p:sp>
        <p:nvSpPr>
          <p:cNvPr id="3" name="矩形 2"/>
          <p:cNvSpPr/>
          <p:nvPr/>
        </p:nvSpPr>
        <p:spPr>
          <a:xfrm>
            <a:off x="485021" y="1153221"/>
            <a:ext cx="1620957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鲁迅名言</a:t>
            </a:r>
          </a:p>
        </p:txBody>
      </p:sp>
      <p:grpSp>
        <p:nvGrpSpPr>
          <p:cNvPr id="8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9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菱形 10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100" y="1311083"/>
            <a:ext cx="837438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愿中国青年都摆脱冷气，只是向上走，不必听自暴自弃者的话。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其实地上本没有路，走的人多了，也便成了路。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哪里有天才，我是把别人喝咖啡的工夫都用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在工作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上了。</a:t>
            </a: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10</a:t>
            </a:r>
            <a:r>
              <a:rPr lang="en-US" altLang="zh-CN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唯有民族魂是值得宝贵的，唯有它发扬起来，中国才有真进步。</a:t>
            </a:r>
          </a:p>
        </p:txBody>
      </p:sp>
      <p:grpSp>
        <p:nvGrpSpPr>
          <p:cNvPr id="7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8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9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菱形 9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8"/>
          <p:cNvGrpSpPr/>
          <p:nvPr/>
        </p:nvGrpSpPr>
        <p:grpSpPr bwMode="auto">
          <a:xfrm>
            <a:off x="0" y="507869"/>
            <a:ext cx="2051050" cy="523401"/>
            <a:chOff x="0" y="-396"/>
            <a:chExt cx="3231" cy="1097"/>
          </a:xfrm>
        </p:grpSpPr>
        <p:sp>
          <p:nvSpPr>
            <p:cNvPr id="40964" name="文本框 6"/>
            <p:cNvSpPr txBox="1">
              <a:spLocks noChangeArrowheads="1"/>
            </p:cNvSpPr>
            <p:nvPr/>
          </p:nvSpPr>
          <p:spPr bwMode="auto">
            <a:xfrm>
              <a:off x="678" y="-396"/>
              <a:ext cx="2553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知识备查</a:t>
              </a:r>
            </a:p>
          </p:txBody>
        </p:sp>
        <p:cxnSp>
          <p:nvCxnSpPr>
            <p:cNvPr id="21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90394" y="1414633"/>
            <a:ext cx="84580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latinLnBrk="0" hangingPunct="0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在林林总总的鲁迅回忆录中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萧红的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回忆鲁迅先生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一枝独秀。它不仅是鲁迅回忆录中的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珍品，而且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是中国现代怀人散文的典范，是敬献于鲁迅墓前的一个永不凋谢的花环。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eaLnBrk="0" latinLnBrk="0" hangingPunct="0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由于作者萧红跟回忆对象鲁迅之间有着直接交往，对回忆对象充满着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缅怀、崇敬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之情，素材又来自于亲历、亲闻，因此作品不仅富于史传性，而且也富于文学性。  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88065" name="组合 2"/>
          <p:cNvGrpSpPr/>
          <p:nvPr/>
        </p:nvGrpSpPr>
        <p:grpSpPr bwMode="auto">
          <a:xfrm>
            <a:off x="3332982" y="1095464"/>
            <a:ext cx="1743075" cy="643766"/>
            <a:chOff x="3333750" y="598488"/>
            <a:chExt cx="1743075" cy="857930"/>
          </a:xfrm>
        </p:grpSpPr>
        <p:sp>
          <p:nvSpPr>
            <p:cNvPr id="20" name="圆角矩形 19"/>
            <p:cNvSpPr/>
            <p:nvPr/>
          </p:nvSpPr>
          <p:spPr>
            <a:xfrm rot="555800">
              <a:off x="4602162" y="715905"/>
              <a:ext cx="442913" cy="41889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20470821">
              <a:off x="4197350" y="722252"/>
              <a:ext cx="442912" cy="42048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 rot="319204">
              <a:off x="3778250" y="722252"/>
              <a:ext cx="441325" cy="42048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 rot="21148334">
              <a:off x="3368675" y="730186"/>
              <a:ext cx="441325" cy="42047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88071" name="矩形 1"/>
            <p:cNvSpPr>
              <a:spLocks noChangeArrowheads="1"/>
            </p:cNvSpPr>
            <p:nvPr/>
          </p:nvSpPr>
          <p:spPr bwMode="auto">
            <a:xfrm>
              <a:off x="3333750" y="598488"/>
              <a:ext cx="1743075" cy="8579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拓展阅读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131841" y="1631436"/>
            <a:ext cx="23503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400" b="1" dirty="0">
                <a:solidFill>
                  <a:prstClr val="black"/>
                </a:solidFill>
              </a:rPr>
              <a:t>回忆齐白石先生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5" y="1977684"/>
            <a:ext cx="8547903" cy="293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200" b="1" dirty="0" smtClean="0">
                <a:latin typeface="楷体" panose="02010609060101010101" charset="-122"/>
                <a:ea typeface="楷体" panose="02010609060101010101" charset="-122"/>
              </a:rPr>
              <a:t>    ①</a:t>
            </a:r>
            <a:r>
              <a:rPr lang="zh-CN" altLang="en-US" sz="2200" b="1" dirty="0">
                <a:latin typeface="楷体" panose="02010609060101010101" charset="-122"/>
                <a:ea typeface="楷体" panose="02010609060101010101" charset="-122"/>
              </a:rPr>
              <a:t>我从小学戏，没有读过书。一九五一年与书香门第的后生吴祖光结婚。后来，我成为齐白石老先生的干女儿。齐老常常手把手教我画画，他还教导我：“搞艺术也是表现自己，就如我画画、你唱戏，道理都是一样：讲骨气，讲正义，有勇气，最重要的都是表现自己。”</a:t>
            </a:r>
          </a:p>
          <a:p>
            <a:pPr>
              <a:lnSpc>
                <a:spcPct val="120000"/>
              </a:lnSpc>
            </a:pPr>
            <a:r>
              <a:rPr lang="zh-CN" altLang="en-US" sz="2200" b="1" dirty="0" smtClean="0">
                <a:latin typeface="楷体" panose="02010609060101010101" charset="-122"/>
                <a:ea typeface="楷体" panose="02010609060101010101" charset="-122"/>
              </a:rPr>
              <a:t>    ②</a:t>
            </a:r>
            <a:r>
              <a:rPr lang="zh-CN" altLang="en-US" sz="2200" b="1" dirty="0">
                <a:latin typeface="楷体" panose="02010609060101010101" charset="-122"/>
                <a:ea typeface="楷体" panose="02010609060101010101" charset="-122"/>
              </a:rPr>
              <a:t>我因演出繁忙，不可能在画画上画出成绩来。但我在演戏上，是遵照齐老的教导做的，在舞台上我挺胸抬头唱戏，面向观众。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45210" y="1113588"/>
            <a:ext cx="8719278" cy="336726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我演的节目，创造的人物，大都是一些争取自由、有正义感、有反抗精神的古今女性。如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刘巧儿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中的刘巧儿，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杨三姐告状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中的杨三姐等。放开手画画，挺起胸唱戏，这是我向齐老学画得到的最珍贵的启示。</a:t>
            </a: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③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一天，裱画家刘金涛陪我去齐老家学画画，恰好齐老一人在家。金涛兄说：“今天齐老可要好好教干女儿画画了。”齐老让金涛铺好纸，高兴地把我叫到他身边，手里拿着一支笔：“来吧，画一张。”我心想：“做艺术家就不能退后，这也算是第一课。”于是我接过笔，放开了手，大甩笔画了一个小兔。齐老高兴得像孩子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：“好！好！这个小兔画得有神，就是嫩了点，好！”稍微停顿了一下，他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接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272379"/>
            <a:ext cx="8359040" cy="3367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着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说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：“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我是看看凤霞有没有胆子。画画的敢甩笔杆子，当伙计的敢端盘子，唱曲的敢扣弦子，当裁缝的敢下剪子。凤霞有胆子，有艺术家的气魄！”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④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齐老是很重情义的。记得他过九十大寿，我跟金涛兄去给他拜寿，他领着我来到后院，我看到北面墙上有个小洞，里边有一个牌位，写着“贤妻宝珠灵位”。齐老默默鞠躬，我当然也照着做了。齐老严肃地指着灵位说：“这是你娘的灵位，我每天都要来看她，她跟我只是受罪了，没有享过福。”齐老说着眼睛湿润了。我感觉到齐老的感情是非常深的，平时几乎不流露。      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8849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496" y="1129698"/>
            <a:ext cx="8964488" cy="3736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⑤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齐老对看门的老尹很严格，可是也不亏待他。齐老说：“对佣人要宽厚，有好处。”老尹为人善良，老是拿着笤帚不停地打扫。齐老不给他工钱，每月给他画张画，有时为了奖励，给他多画一张，老尹就知足了。因此，祖光去齐老家，老尹总喜欢挽着祖光，去他的小门房看看齐老给他的画，他手里真有好画。祖光从老尹手里买了不少画。老尹对金涛说：“吴先生大方，我说多少钱从不少给，有时多给了还不让我找钱。”齐老不只对老尹这样，无论对谁，都一律同等对待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20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    ⑥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齐老在生活中始终保持着他当木工时的朴素习惯。有一次，金涛和我陪齐老吃饭，一位梳着圆头的女佣人为老人端上一些饭菜，一盘豆豉辣椒，一碗腊肉素白菜汤，都是些小盘小碗。金涛兄吃完，小声对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我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8849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4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菱形 4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07504" y="1129698"/>
            <a:ext cx="9073008" cy="3367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说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：“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我没有吃饱。”但我吃了两碗饭，喝了一碗汤，急着要看齐老画画。齐老对秘书武大姐和我说：“你们就是不考虑金涛是爱吃的人，我的小女儿凤霞吃什么都行，今天金涛肯定没吃好，下次请您去曲园吃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。”</a:t>
            </a:r>
            <a:r>
              <a:rPr lang="en-US" altLang="zh-CN" sz="20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</a:t>
            </a: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0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⑦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齐老有很多学生，老人画画时大家都围在一边看，老人一声不响闷头画。可是在大家不在的时候，他就边画边传授我如何用笔，如何调色，如何心里要有实物，手上才能疏能跑车、密不透风，画出实物的神采来，画得不像不要紧，可一定要神似。他还说：“你毕竟不是在照相，你是根据实物，经过你的画笔，再创造出你所想象的神采，这才叫艺术品的神韵，原封不动画出的桃子是匠气作品，要琢磨怎样画活了，看着已像离开了纸。”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9" y="1221600"/>
            <a:ext cx="8336915" cy="311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⑧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也真是这样，看看齐老画的一篮子桃子：那大桃压在简陋的篮子上，大胖桃子的丰满可爱，竹篮子的单薄负重都跃然纸上。由此，能够看出齐白石的艺术家风度。我看齐老画画，再仔细研究齐老的画，再回想齐老的教导：“你画画跟唱戏一样，不可死学原搬，要记住花力气，下苦功，再创造，不能不进取啊！”真是受益匪浅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                                    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 （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选文有改动）</a:t>
            </a:r>
          </a:p>
          <a:p>
            <a:pPr>
              <a:lnSpc>
                <a:spcPct val="125000"/>
              </a:lnSpc>
            </a:pPr>
            <a:r>
              <a:rPr lang="zh-CN" altLang="en-US" sz="2000" b="1" dirty="0">
                <a:latin typeface="宋体" panose="02010600030101010101" pitchFamily="2" charset="-122"/>
                <a:sym typeface="+mn-ea"/>
              </a:rPr>
              <a:t>(附：新凤霞，我国著名评剧表演艺术家，齐白石的干女儿、关门弟子，深得齐白石的</a:t>
            </a:r>
            <a:r>
              <a:rPr lang="zh-CN" altLang="en-US" sz="2000" b="1" dirty="0" smtClean="0">
                <a:latin typeface="宋体" panose="02010600030101010101" pitchFamily="2" charset="-122"/>
                <a:sym typeface="+mn-ea"/>
              </a:rPr>
              <a:t>真传)</a:t>
            </a:r>
            <a:endParaRPr lang="zh-CN" altLang="en-US" sz="2000" b="1" dirty="0">
              <a:latin typeface="宋体" panose="02010600030101010101" pitchFamily="2" charset="-122"/>
              <a:sym typeface="+mn-ea"/>
            </a:endParaRPr>
          </a:p>
        </p:txBody>
      </p:sp>
      <p:grpSp>
        <p:nvGrpSpPr>
          <p:cNvPr id="78849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089660"/>
            <a:ext cx="849694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en-US" altLang="zh-CN" sz="2400" b="1" dirty="0" smtClean="0">
                <a:latin typeface="宋体" panose="02010600030101010101" pitchFamily="2" charset="-122"/>
              </a:rPr>
              <a:t>1</a:t>
            </a:r>
            <a:r>
              <a:rPr lang="en-US" altLang="zh-CN" sz="2400" b="1" dirty="0">
                <a:latin typeface="宋体" panose="02010600030101010101" pitchFamily="2" charset="-122"/>
              </a:rPr>
              <a:t>.</a:t>
            </a:r>
            <a:r>
              <a:rPr lang="zh-CN" altLang="en-US" sz="2400" b="1" dirty="0">
                <a:latin typeface="宋体" panose="02010600030101010101" pitchFamily="2" charset="-122"/>
              </a:rPr>
              <a:t>在向齐老学习画画的过程中，</a:t>
            </a:r>
            <a:r>
              <a:rPr lang="en-US" altLang="zh-CN" sz="2400" b="1" dirty="0">
                <a:latin typeface="宋体" panose="02010600030101010101" pitchFamily="2" charset="-122"/>
              </a:rPr>
              <a:t>“</a:t>
            </a:r>
            <a:r>
              <a:rPr lang="zh-CN" altLang="en-US" sz="2400" b="1" dirty="0">
                <a:latin typeface="宋体" panose="02010600030101010101" pitchFamily="2" charset="-122"/>
              </a:rPr>
              <a:t>我</a:t>
            </a:r>
            <a:r>
              <a:rPr lang="en-US" altLang="zh-CN" sz="2400" b="1" dirty="0">
                <a:latin typeface="宋体" panose="02010600030101010101" pitchFamily="2" charset="-122"/>
              </a:rPr>
              <a:t>”</a:t>
            </a:r>
            <a:r>
              <a:rPr lang="zh-CN" altLang="en-US" sz="2400" b="1" dirty="0">
                <a:latin typeface="宋体" panose="02010600030101010101" pitchFamily="2" charset="-122"/>
              </a:rPr>
              <a:t>获得了哪些唱戏方面的启示？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3528" y="1891186"/>
            <a:ext cx="819150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讲骨气，讲正义，有勇气，最重要的是表现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自己；不可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死学原搬，要记住花力气，下苦功，再创造，不能不进取。</a:t>
            </a:r>
          </a:p>
        </p:txBody>
      </p:sp>
      <p:grpSp>
        <p:nvGrpSpPr>
          <p:cNvPr id="78849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94900" y="2869915"/>
            <a:ext cx="809371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20000"/>
              </a:lnSpc>
            </a:pPr>
            <a:r>
              <a:rPr lang="en-US" altLang="zh-CN" sz="2400" b="1" dirty="0" smtClean="0">
                <a:latin typeface="宋体" panose="02010600030101010101" pitchFamily="2" charset="-122"/>
              </a:rPr>
              <a:t>2</a:t>
            </a:r>
            <a:r>
              <a:rPr lang="en-US" altLang="zh-CN" sz="2400" b="1" dirty="0">
                <a:latin typeface="宋体" panose="02010600030101010101" pitchFamily="2" charset="-122"/>
              </a:rPr>
              <a:t>.</a:t>
            </a:r>
            <a:r>
              <a:rPr lang="zh-CN" altLang="en-US" sz="2400" b="1" dirty="0">
                <a:latin typeface="宋体" panose="02010600030101010101" pitchFamily="2" charset="-122"/>
              </a:rPr>
              <a:t>从选文第④⑤⑥段看，齐白石先生具有怎样的精神品质？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89919" y="3363838"/>
            <a:ext cx="5131435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3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①齐白石先生重情义；</a:t>
            </a:r>
          </a:p>
          <a:p>
            <a:pPr eaLnBrk="1" latinLnBrk="0" hangingPunct="1">
              <a:lnSpc>
                <a:spcPct val="13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②齐白石先生待人宽厚，宽严相济；</a:t>
            </a:r>
          </a:p>
          <a:p>
            <a:pPr eaLnBrk="1" latinLnBrk="0" hangingPunct="1">
              <a:lnSpc>
                <a:spcPct val="13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③齐白石先生生活朴素。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41020" y="1092343"/>
            <a:ext cx="8050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</a:rPr>
              <a:t>请根据括号中的提示，简要赏析选文中</a:t>
            </a:r>
            <a:r>
              <a:rPr lang="zh-CN" altLang="en-US" sz="2400" b="1" dirty="0" smtClean="0">
                <a:latin typeface="宋体" panose="02010600030101010101" pitchFamily="2" charset="-122"/>
              </a:rPr>
              <a:t>画线</a:t>
            </a:r>
            <a:r>
              <a:rPr lang="zh-CN" altLang="en-US" sz="2400" b="1" dirty="0">
                <a:latin typeface="宋体" panose="02010600030101010101" pitchFamily="2" charset="-122"/>
              </a:rPr>
              <a:t>的句子。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5537" y="1563491"/>
            <a:ext cx="84013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）好！好！这个小兔画得有神，就是嫩了点，好！（</a:t>
            </a:r>
            <a:r>
              <a:rPr lang="zh-CN" altLang="en-US" sz="2400" b="1" dirty="0">
                <a:latin typeface="宋体" panose="02010600030101010101" pitchFamily="2" charset="-122"/>
                <a:cs typeface="楷体" panose="02010609060101010101" charset="-122"/>
              </a:rPr>
              <a:t>三个</a:t>
            </a:r>
            <a:r>
              <a:rPr lang="en-US" altLang="zh-CN" sz="2400" b="1" dirty="0">
                <a:latin typeface="宋体" panose="02010600030101010101" pitchFamily="2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宋体" panose="02010600030101010101" pitchFamily="2" charset="-122"/>
                <a:cs typeface="楷体" panose="02010609060101010101" charset="-122"/>
              </a:rPr>
              <a:t>好</a:t>
            </a:r>
            <a:r>
              <a:rPr lang="en-US" altLang="zh-CN" sz="2400" b="1" dirty="0">
                <a:latin typeface="宋体" panose="02010600030101010101" pitchFamily="2" charset="-122"/>
                <a:cs typeface="楷体" panose="02010609060101010101" charset="-122"/>
              </a:rPr>
              <a:t>”</a:t>
            </a:r>
            <a:r>
              <a:rPr lang="zh-CN" altLang="en-US" sz="2400" b="1" dirty="0" smtClean="0">
                <a:latin typeface="宋体" panose="02010600030101010101" pitchFamily="2" charset="-122"/>
                <a:cs typeface="楷体" panose="02010609060101010101" charset="-122"/>
              </a:rPr>
              <a:t>字连用，有</a:t>
            </a:r>
            <a:r>
              <a:rPr lang="zh-CN" altLang="en-US" sz="2400" b="1" dirty="0">
                <a:latin typeface="宋体" panose="02010600030101010101" pitchFamily="2" charset="-122"/>
                <a:cs typeface="楷体" panose="02010609060101010101" charset="-122"/>
              </a:rPr>
              <a:t>什么表达效果？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5536" y="2536687"/>
            <a:ext cx="8294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连用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三个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字，运用反复的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修辞手法，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写出小兔画得逼真有神，突出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表现了齐白石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先生的高兴和对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的鼓励。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组合 15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78851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拓展探究</a:t>
              </a:r>
            </a:p>
          </p:txBody>
        </p:sp>
        <p:cxnSp>
          <p:nvCxnSpPr>
            <p:cNvPr id="18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菱形 18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95537" y="1239455"/>
            <a:ext cx="81730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）那大桃压在简陋的篮子上，大胖桃子的丰满可爱，竹篮子的单薄负重都跃然纸上。（</a:t>
            </a:r>
            <a:r>
              <a:rPr lang="zh-CN" altLang="en-US" sz="2400" b="1" dirty="0">
                <a:latin typeface="宋体" panose="02010600030101010101" pitchFamily="2" charset="-122"/>
                <a:cs typeface="楷体" panose="02010609060101010101" charset="-122"/>
              </a:rPr>
              <a:t>请从修辞手法的角度赏析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3881" y="2193709"/>
            <a:ext cx="80156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运用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对比的修辞手法，突出强调了齐白石画中桃子的生动逼真，从侧面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写出了齐白石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先生画工一流，具有艺术家风度。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1" name="组合 8"/>
          <p:cNvGrpSpPr/>
          <p:nvPr/>
        </p:nvGrpSpPr>
        <p:grpSpPr bwMode="auto">
          <a:xfrm>
            <a:off x="34925" y="627459"/>
            <a:ext cx="2008188" cy="523082"/>
            <a:chOff x="70" y="-63"/>
            <a:chExt cx="3161" cy="1097"/>
          </a:xfrm>
        </p:grpSpPr>
        <p:sp>
          <p:nvSpPr>
            <p:cNvPr id="92163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1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课下作业</a:t>
              </a:r>
            </a:p>
          </p:txBody>
        </p:sp>
        <p:cxnSp>
          <p:nvCxnSpPr>
            <p:cNvPr id="13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菱形 13"/>
            <p:cNvSpPr/>
            <p:nvPr/>
          </p:nvSpPr>
          <p:spPr>
            <a:xfrm>
              <a:off x="125" y="149"/>
              <a:ext cx="552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2770" name="Text Box 2"/>
          <p:cNvSpPr txBox="1"/>
          <p:nvPr/>
        </p:nvSpPr>
        <p:spPr>
          <a:xfrm>
            <a:off x="323528" y="1824770"/>
            <a:ext cx="8501380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学习文中作者刻画鲁迅先生形象的写法，试着写一个片段，展现你记忆中印象深刻的一个人物形象。</a:t>
            </a:r>
            <a:r>
              <a:rPr lang="zh-CN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5" name="组合 8"/>
          <p:cNvGrpSpPr/>
          <p:nvPr/>
        </p:nvGrpSpPr>
        <p:grpSpPr bwMode="auto">
          <a:xfrm>
            <a:off x="0" y="515980"/>
            <a:ext cx="2051050" cy="523401"/>
            <a:chOff x="0" y="-379"/>
            <a:chExt cx="3231" cy="1097"/>
          </a:xfrm>
        </p:grpSpPr>
        <p:sp>
          <p:nvSpPr>
            <p:cNvPr id="41994" name="文本框 6"/>
            <p:cNvSpPr txBox="1">
              <a:spLocks noChangeArrowheads="1"/>
            </p:cNvSpPr>
            <p:nvPr/>
          </p:nvSpPr>
          <p:spPr bwMode="auto">
            <a:xfrm>
              <a:off x="678" y="-379"/>
              <a:ext cx="2553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知识备查</a:t>
              </a:r>
            </a:p>
          </p:txBody>
        </p:sp>
        <p:cxnSp>
          <p:nvCxnSpPr>
            <p:cNvPr id="21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1986" name="组合 1"/>
          <p:cNvGrpSpPr/>
          <p:nvPr/>
        </p:nvGrpSpPr>
        <p:grpSpPr bwMode="auto">
          <a:xfrm>
            <a:off x="3203849" y="991880"/>
            <a:ext cx="1743075" cy="643766"/>
            <a:chOff x="3333750" y="575104"/>
            <a:chExt cx="1743075" cy="857931"/>
          </a:xfrm>
        </p:grpSpPr>
        <p:sp>
          <p:nvSpPr>
            <p:cNvPr id="15" name="圆角矩形 14"/>
            <p:cNvSpPr/>
            <p:nvPr/>
          </p:nvSpPr>
          <p:spPr>
            <a:xfrm rot="555800">
              <a:off x="4602163" y="715905"/>
              <a:ext cx="442912" cy="41889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 rot="20470821">
              <a:off x="4197350" y="722252"/>
              <a:ext cx="442913" cy="420480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rot="319204">
              <a:off x="3778250" y="722252"/>
              <a:ext cx="441325" cy="42048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 rot="21148334">
              <a:off x="3368675" y="730185"/>
              <a:ext cx="441325" cy="42048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41993" name="矩形 1"/>
            <p:cNvSpPr>
              <a:spLocks noChangeArrowheads="1"/>
            </p:cNvSpPr>
            <p:nvPr/>
          </p:nvSpPr>
          <p:spPr bwMode="auto">
            <a:xfrm>
              <a:off x="3333750" y="575104"/>
              <a:ext cx="1743075" cy="8579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作者介绍</a:t>
              </a:r>
            </a:p>
          </p:txBody>
        </p:sp>
      </p:grpSp>
      <p:sp>
        <p:nvSpPr>
          <p:cNvPr id="8197" name="Text Box 14"/>
          <p:cNvSpPr txBox="1"/>
          <p:nvPr/>
        </p:nvSpPr>
        <p:spPr>
          <a:xfrm>
            <a:off x="3087547" y="2087745"/>
            <a:ext cx="5544616" cy="2036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latinLnBrk="0" hangingPunct="0">
              <a:lnSpc>
                <a:spcPct val="130000"/>
              </a:lnSpc>
            </a:pP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000" b="1" u="sng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萧红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(1911—1942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年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原名张迺莹，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中国近现代女作家，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民国四大才女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之一，被誉为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“20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世纪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30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年代的文学洛神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eaLnBrk="0" latinLnBrk="0" hangingPunct="0">
              <a:lnSpc>
                <a:spcPct val="130000"/>
              </a:lnSpc>
            </a:pP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    1935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年，在鲁迅的支持下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，萧红发表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成名作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生死场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</a:rPr>
              <a:t>。其代表作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有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呼兰河传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等。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55" y="1674964"/>
            <a:ext cx="2338320" cy="2768994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550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8"/>
          <p:cNvSpPr>
            <a:spLocks noRot="1"/>
          </p:cNvSpPr>
          <p:nvPr/>
        </p:nvSpPr>
        <p:spPr>
          <a:xfrm>
            <a:off x="323528" y="1776993"/>
            <a:ext cx="8712835" cy="260068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lnSpc>
                <a:spcPct val="130000"/>
              </a:lnSpc>
              <a:buClr>
                <a:schemeClr val="folHlink"/>
              </a:buClr>
              <a:buSzPct val="85000"/>
              <a:buFont typeface="Wingdings 2" panose="05020102010507070707" pitchFamily="18" charset="2"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鲁迅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是我国伟大的无产阶级文学家、思想家、革命家。鲁迅是笔名，本名周树人，是浙江绍兴人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。鲁迅发表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了中国现代文学史上第一篇白话小说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狂人日记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，奠定了新文学运动的基石。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1918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年到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1926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年间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，他陆续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创作出版了小说集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呐喊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彷徨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，论文集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坟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，散文诗集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野草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，散文集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朝花夕拾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，杂文集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热风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华盖集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华盖集续编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等专集。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535164" y="1253773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鲁迅名片</a:t>
            </a:r>
          </a:p>
        </p:txBody>
      </p:sp>
      <p:grpSp>
        <p:nvGrpSpPr>
          <p:cNvPr id="41985" name="组合 8"/>
          <p:cNvGrpSpPr/>
          <p:nvPr/>
        </p:nvGrpSpPr>
        <p:grpSpPr bwMode="auto">
          <a:xfrm>
            <a:off x="0" y="526477"/>
            <a:ext cx="2051050" cy="523401"/>
            <a:chOff x="0" y="-357"/>
            <a:chExt cx="3231" cy="1097"/>
          </a:xfrm>
        </p:grpSpPr>
        <p:sp>
          <p:nvSpPr>
            <p:cNvPr id="41994" name="文本框 6"/>
            <p:cNvSpPr txBox="1">
              <a:spLocks noChangeArrowheads="1"/>
            </p:cNvSpPr>
            <p:nvPr/>
          </p:nvSpPr>
          <p:spPr bwMode="auto">
            <a:xfrm>
              <a:off x="678" y="-357"/>
              <a:ext cx="2553" cy="10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知识备查</a:t>
              </a:r>
            </a:p>
          </p:txBody>
        </p:sp>
        <p:cxnSp>
          <p:nvCxnSpPr>
            <p:cNvPr id="21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菱形 21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09" name="组合 2"/>
          <p:cNvGrpSpPr/>
          <p:nvPr/>
        </p:nvGrpSpPr>
        <p:grpSpPr bwMode="auto">
          <a:xfrm>
            <a:off x="467545" y="987574"/>
            <a:ext cx="1497013" cy="643766"/>
            <a:chOff x="752475" y="502477"/>
            <a:chExt cx="1497013" cy="858355"/>
          </a:xfrm>
        </p:grpSpPr>
        <p:sp>
          <p:nvSpPr>
            <p:cNvPr id="57" name="圆角矩形 56"/>
            <p:cNvSpPr/>
            <p:nvPr/>
          </p:nvSpPr>
          <p:spPr>
            <a:xfrm rot="20326116">
              <a:off x="1746250" y="719138"/>
              <a:ext cx="442913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58" name="圆角矩形 57"/>
            <p:cNvSpPr/>
            <p:nvPr/>
          </p:nvSpPr>
          <p:spPr>
            <a:xfrm rot="319204">
              <a:off x="1258888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 rot="21148334">
              <a:off x="787400" y="730250"/>
              <a:ext cx="441325" cy="4206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43031" name="矩形 1"/>
            <p:cNvSpPr>
              <a:spLocks noChangeArrowheads="1"/>
            </p:cNvSpPr>
            <p:nvPr/>
          </p:nvSpPr>
          <p:spPr bwMode="auto">
            <a:xfrm>
              <a:off x="752475" y="502477"/>
              <a:ext cx="1497013" cy="8583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读一读</a:t>
              </a:r>
            </a:p>
          </p:txBody>
        </p:sp>
      </p:grpSp>
      <p:grpSp>
        <p:nvGrpSpPr>
          <p:cNvPr id="43010" name="组合 8"/>
          <p:cNvGrpSpPr/>
          <p:nvPr/>
        </p:nvGrpSpPr>
        <p:grpSpPr bwMode="auto">
          <a:xfrm>
            <a:off x="0" y="557424"/>
            <a:ext cx="2066285" cy="523238"/>
            <a:chOff x="0" y="-292"/>
            <a:chExt cx="3255" cy="1096"/>
          </a:xfrm>
        </p:grpSpPr>
        <p:sp>
          <p:nvSpPr>
            <p:cNvPr id="43025" name="文本框 6"/>
            <p:cNvSpPr txBox="1">
              <a:spLocks noChangeArrowheads="1"/>
            </p:cNvSpPr>
            <p:nvPr/>
          </p:nvSpPr>
          <p:spPr bwMode="auto">
            <a:xfrm>
              <a:off x="702" y="-292"/>
              <a:ext cx="2553" cy="10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预习检查</a:t>
              </a:r>
            </a:p>
          </p:txBody>
        </p:sp>
        <p:cxnSp>
          <p:nvCxnSpPr>
            <p:cNvPr id="63" name="直线连接符 9"/>
            <p:cNvCxnSpPr/>
            <p:nvPr/>
          </p:nvCxnSpPr>
          <p:spPr>
            <a:xfrm>
              <a:off x="0" y="700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菱形 63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6262" name="矩形 96261"/>
          <p:cNvSpPr/>
          <p:nvPr/>
        </p:nvSpPr>
        <p:spPr>
          <a:xfrm>
            <a:off x="2123729" y="1531263"/>
            <a:ext cx="564578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yú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63" name="矩形 96262"/>
          <p:cNvSpPr/>
          <p:nvPr/>
        </p:nvSpPr>
        <p:spPr>
          <a:xfrm>
            <a:off x="3187702" y="1491630"/>
            <a:ext cx="764953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yǎo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64" name="矩形 96263"/>
          <p:cNvSpPr/>
          <p:nvPr/>
        </p:nvSpPr>
        <p:spPr>
          <a:xfrm>
            <a:off x="4448834" y="1437624"/>
            <a:ext cx="585417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qú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66" name="矩形 96265"/>
          <p:cNvSpPr/>
          <p:nvPr/>
        </p:nvSpPr>
        <p:spPr>
          <a:xfrm>
            <a:off x="5539582" y="1437624"/>
            <a:ext cx="644728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kāi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69" name="矩形 96268"/>
          <p:cNvSpPr/>
          <p:nvPr/>
        </p:nvSpPr>
        <p:spPr>
          <a:xfrm>
            <a:off x="761683" y="1557576"/>
            <a:ext cx="665567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nǎi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70" name="矩形 96269"/>
          <p:cNvSpPr/>
          <p:nvPr/>
        </p:nvSpPr>
        <p:spPr>
          <a:xfrm>
            <a:off x="7382703" y="1442122"/>
            <a:ext cx="764953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 smtClean="0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sòu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72" name="矩形 96271"/>
          <p:cNvSpPr/>
          <p:nvPr/>
        </p:nvSpPr>
        <p:spPr>
          <a:xfrm>
            <a:off x="7294757" y="2355726"/>
            <a:ext cx="986167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ɡēnɡ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74" name="矩形 96273"/>
          <p:cNvSpPr/>
          <p:nvPr/>
        </p:nvSpPr>
        <p:spPr>
          <a:xfrm>
            <a:off x="2843809" y="2403112"/>
            <a:ext cx="663964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xīn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75" name="矩形 96274"/>
          <p:cNvSpPr/>
          <p:nvPr/>
        </p:nvSpPr>
        <p:spPr>
          <a:xfrm>
            <a:off x="2843809" y="3381840"/>
            <a:ext cx="684803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mǒ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79" name="矩形 96278"/>
          <p:cNvSpPr/>
          <p:nvPr/>
        </p:nvSpPr>
        <p:spPr>
          <a:xfrm>
            <a:off x="4728279" y="2409732"/>
            <a:ext cx="1085554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ɡē</a:t>
            </a:r>
            <a:r>
              <a:rPr lang="en-US" altLang="zh-CN" sz="2800" dirty="0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da</a:t>
            </a:r>
          </a:p>
        </p:txBody>
      </p:sp>
      <p:sp>
        <p:nvSpPr>
          <p:cNvPr id="96281" name="矩形 96280"/>
          <p:cNvSpPr/>
          <p:nvPr/>
        </p:nvSpPr>
        <p:spPr>
          <a:xfrm>
            <a:off x="748640" y="3381840"/>
            <a:ext cx="745717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jiào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83" name="矩形 96282"/>
          <p:cNvSpPr/>
          <p:nvPr/>
        </p:nvSpPr>
        <p:spPr>
          <a:xfrm>
            <a:off x="970316" y="2403112"/>
            <a:ext cx="1045479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shuài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6284" name="矩形 96283"/>
          <p:cNvSpPr/>
          <p:nvPr/>
        </p:nvSpPr>
        <p:spPr>
          <a:xfrm>
            <a:off x="5223180" y="3327834"/>
            <a:ext cx="644728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wù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5576" y="186967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迺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72570" y="1869673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禺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59709" y="182481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舀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76826" y="1815667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瞿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541498" y="1829102"/>
            <a:ext cx="9027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揩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48264" y="1824812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咳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嗽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48264" y="2702344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调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羹</a:t>
            </a:r>
          </a:p>
        </p:txBody>
      </p:sp>
      <p:sp>
        <p:nvSpPr>
          <p:cNvPr id="12" name="矩形 11"/>
          <p:cNvSpPr/>
          <p:nvPr/>
        </p:nvSpPr>
        <p:spPr>
          <a:xfrm>
            <a:off x="2782142" y="2742914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薪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2782142" y="3705877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抹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杀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4657556" y="2666342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疙瘩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99791" y="3759882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校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对</a:t>
            </a:r>
          </a:p>
        </p:txBody>
      </p:sp>
      <p:sp>
        <p:nvSpPr>
          <p:cNvPr id="17" name="矩形 16"/>
          <p:cNvSpPr/>
          <p:nvPr/>
        </p:nvSpPr>
        <p:spPr>
          <a:xfrm>
            <a:off x="4644008" y="3674452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深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恶</a:t>
            </a:r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痛绝</a:t>
            </a:r>
            <a:endParaRPr lang="zh-CN" altLang="en-US" sz="2400" dirty="0"/>
          </a:p>
        </p:txBody>
      </p:sp>
      <p:sp>
        <p:nvSpPr>
          <p:cNvPr id="19" name="矩形 18"/>
          <p:cNvSpPr/>
          <p:nvPr/>
        </p:nvSpPr>
        <p:spPr>
          <a:xfrm>
            <a:off x="695831" y="2727149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草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率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62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62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62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6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96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96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96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962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962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962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96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96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962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962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962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962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962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962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962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962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962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962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962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962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962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962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2" grpId="0"/>
      <p:bldP spid="96263" grpId="0"/>
      <p:bldP spid="96264" grpId="0"/>
      <p:bldP spid="96266" grpId="0"/>
      <p:bldP spid="96269" grpId="0"/>
      <p:bldP spid="96270" grpId="0"/>
      <p:bldP spid="96272" grpId="0"/>
      <p:bldP spid="96274" grpId="0"/>
      <p:bldP spid="96275" grpId="0"/>
      <p:bldP spid="96279" grpId="0"/>
      <p:bldP spid="96281" grpId="0"/>
      <p:bldP spid="96283" grpId="0"/>
      <p:bldP spid="962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61" name="Text Box 13"/>
          <p:cNvSpPr txBox="1"/>
          <p:nvPr/>
        </p:nvSpPr>
        <p:spPr>
          <a:xfrm>
            <a:off x="611560" y="1491630"/>
            <a:ext cx="1079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yán</a:t>
            </a:r>
          </a:p>
        </p:txBody>
      </p:sp>
      <p:sp>
        <p:nvSpPr>
          <p:cNvPr id="78862" name="Text Box 14"/>
          <p:cNvSpPr txBox="1"/>
          <p:nvPr/>
        </p:nvSpPr>
        <p:spPr>
          <a:xfrm>
            <a:off x="2250084" y="1491630"/>
            <a:ext cx="1008112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qi</a:t>
            </a:r>
            <a:r>
              <a:rPr lang="en-US" altLang="en-US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á</a:t>
            </a: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n</a:t>
            </a:r>
          </a:p>
        </p:txBody>
      </p:sp>
      <p:sp>
        <p:nvSpPr>
          <p:cNvPr id="78863" name="Text Box 15"/>
          <p:cNvSpPr txBox="1"/>
          <p:nvPr/>
        </p:nvSpPr>
        <p:spPr>
          <a:xfrm>
            <a:off x="3978325" y="1437624"/>
            <a:ext cx="1008062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wěn</a:t>
            </a:r>
          </a:p>
        </p:txBody>
      </p:sp>
      <p:sp>
        <p:nvSpPr>
          <p:cNvPr id="78864" name="Text Box 16"/>
          <p:cNvSpPr txBox="1"/>
          <p:nvPr/>
        </p:nvSpPr>
        <p:spPr>
          <a:xfrm>
            <a:off x="5694610" y="1437624"/>
            <a:ext cx="8636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lèi</a:t>
            </a:r>
          </a:p>
        </p:txBody>
      </p:sp>
      <p:sp>
        <p:nvSpPr>
          <p:cNvPr id="78865" name="Text Box 17"/>
          <p:cNvSpPr txBox="1"/>
          <p:nvPr/>
        </p:nvSpPr>
        <p:spPr>
          <a:xfrm>
            <a:off x="7434139" y="1437624"/>
            <a:ext cx="936625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lüè</a:t>
            </a:r>
          </a:p>
        </p:txBody>
      </p:sp>
      <p:sp>
        <p:nvSpPr>
          <p:cNvPr id="78866" name="Text Box 18"/>
          <p:cNvSpPr txBox="1"/>
          <p:nvPr/>
        </p:nvSpPr>
        <p:spPr>
          <a:xfrm>
            <a:off x="1158033" y="2517744"/>
            <a:ext cx="732011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tì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78867" name="Text Box 19"/>
          <p:cNvSpPr txBox="1"/>
          <p:nvPr/>
        </p:nvSpPr>
        <p:spPr>
          <a:xfrm>
            <a:off x="2754139" y="2463738"/>
            <a:ext cx="100806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pōu</a:t>
            </a:r>
          </a:p>
        </p:txBody>
      </p:sp>
      <p:sp>
        <p:nvSpPr>
          <p:cNvPr id="78868" name="Text Box 20"/>
          <p:cNvSpPr txBox="1"/>
          <p:nvPr/>
        </p:nvSpPr>
        <p:spPr>
          <a:xfrm>
            <a:off x="4482753" y="2415358"/>
            <a:ext cx="1338983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yāng</a:t>
            </a:r>
          </a:p>
        </p:txBody>
      </p:sp>
      <p:sp>
        <p:nvSpPr>
          <p:cNvPr id="78872" name="Text Box 24"/>
          <p:cNvSpPr txBox="1"/>
          <p:nvPr/>
        </p:nvSpPr>
        <p:spPr>
          <a:xfrm>
            <a:off x="611610" y="3367467"/>
            <a:ext cx="100806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hé</a:t>
            </a:r>
          </a:p>
        </p:txBody>
      </p:sp>
      <p:grpSp>
        <p:nvGrpSpPr>
          <p:cNvPr id="43009" name="组合 2"/>
          <p:cNvGrpSpPr/>
          <p:nvPr/>
        </p:nvGrpSpPr>
        <p:grpSpPr bwMode="auto">
          <a:xfrm>
            <a:off x="482700" y="987574"/>
            <a:ext cx="1497013" cy="643766"/>
            <a:chOff x="752475" y="574485"/>
            <a:chExt cx="1497013" cy="858355"/>
          </a:xfrm>
        </p:grpSpPr>
        <p:sp>
          <p:nvSpPr>
            <p:cNvPr id="57" name="圆角矩形 56"/>
            <p:cNvSpPr/>
            <p:nvPr/>
          </p:nvSpPr>
          <p:spPr>
            <a:xfrm rot="20326116">
              <a:off x="1746250" y="719138"/>
              <a:ext cx="442913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58" name="圆角矩形 57"/>
            <p:cNvSpPr/>
            <p:nvPr/>
          </p:nvSpPr>
          <p:spPr>
            <a:xfrm rot="319204">
              <a:off x="1258888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 rot="21148334">
              <a:off x="787400" y="730250"/>
              <a:ext cx="441325" cy="4206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/>
            </a:p>
          </p:txBody>
        </p:sp>
        <p:sp>
          <p:nvSpPr>
            <p:cNvPr id="43031" name="矩形 1"/>
            <p:cNvSpPr>
              <a:spLocks noChangeArrowheads="1"/>
            </p:cNvSpPr>
            <p:nvPr/>
          </p:nvSpPr>
          <p:spPr bwMode="auto">
            <a:xfrm>
              <a:off x="752475" y="574485"/>
              <a:ext cx="1497013" cy="8583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 eaLnBrk="0" hangingPunct="0">
                <a:lnSpc>
                  <a:spcPts val="43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读一读</a:t>
              </a:r>
            </a:p>
          </p:txBody>
        </p:sp>
      </p:grpSp>
      <p:grpSp>
        <p:nvGrpSpPr>
          <p:cNvPr id="43010" name="组合 8"/>
          <p:cNvGrpSpPr/>
          <p:nvPr/>
        </p:nvGrpSpPr>
        <p:grpSpPr bwMode="auto">
          <a:xfrm>
            <a:off x="0" y="555515"/>
            <a:ext cx="2051050" cy="523238"/>
            <a:chOff x="0" y="-296"/>
            <a:chExt cx="3231" cy="1096"/>
          </a:xfrm>
        </p:grpSpPr>
        <p:sp>
          <p:nvSpPr>
            <p:cNvPr id="43025" name="文本框 6"/>
            <p:cNvSpPr txBox="1">
              <a:spLocks noChangeArrowheads="1"/>
            </p:cNvSpPr>
            <p:nvPr/>
          </p:nvSpPr>
          <p:spPr bwMode="auto">
            <a:xfrm>
              <a:off x="678" y="-296"/>
              <a:ext cx="2553" cy="10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  <a:cs typeface="Heiti SC Medium"/>
                </a:rPr>
                <a:t>预习检查</a:t>
              </a:r>
            </a:p>
          </p:txBody>
        </p:sp>
        <p:cxnSp>
          <p:nvCxnSpPr>
            <p:cNvPr id="63" name="直线连接符 9"/>
            <p:cNvCxnSpPr/>
            <p:nvPr/>
          </p:nvCxnSpPr>
          <p:spPr>
            <a:xfrm>
              <a:off x="0" y="700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菱形 63"/>
            <p:cNvSpPr/>
            <p:nvPr/>
          </p:nvSpPr>
          <p:spPr>
            <a:xfrm>
              <a:off x="125" y="149"/>
              <a:ext cx="553" cy="551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539552" y="1761661"/>
            <a:ext cx="14670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筵</a:t>
            </a: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会 </a:t>
            </a:r>
          </a:p>
        </p:txBody>
      </p:sp>
      <p:sp>
        <p:nvSpPr>
          <p:cNvPr id="4" name="矩形 3"/>
          <p:cNvSpPr/>
          <p:nvPr/>
        </p:nvSpPr>
        <p:spPr>
          <a:xfrm>
            <a:off x="2267744" y="177793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虔</a:t>
            </a:r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诚</a:t>
            </a:r>
            <a:endParaRPr lang="zh-CN" altLang="en-US" sz="4000" dirty="0"/>
          </a:p>
        </p:txBody>
      </p:sp>
      <p:sp>
        <p:nvSpPr>
          <p:cNvPr id="5" name="矩形 4"/>
          <p:cNvSpPr/>
          <p:nvPr/>
        </p:nvSpPr>
        <p:spPr>
          <a:xfrm>
            <a:off x="3934270" y="1761661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紊</a:t>
            </a:r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乱</a:t>
            </a:r>
            <a:endParaRPr lang="zh-CN" altLang="en-US" sz="4000" dirty="0"/>
          </a:p>
        </p:txBody>
      </p:sp>
      <p:sp>
        <p:nvSpPr>
          <p:cNvPr id="6" name="矩形 5"/>
          <p:cNvSpPr/>
          <p:nvPr/>
        </p:nvSpPr>
        <p:spPr>
          <a:xfrm>
            <a:off x="5590454" y="1770806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肋</a:t>
            </a:r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膜</a:t>
            </a:r>
            <a:endParaRPr lang="zh-CN" altLang="en-US" sz="4000" dirty="0"/>
          </a:p>
        </p:txBody>
      </p:sp>
      <p:sp>
        <p:nvSpPr>
          <p:cNvPr id="7" name="矩形 6"/>
          <p:cNvSpPr/>
          <p:nvPr/>
        </p:nvSpPr>
        <p:spPr>
          <a:xfrm>
            <a:off x="7390654" y="171680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掠</a:t>
            </a:r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夺</a:t>
            </a:r>
            <a:endParaRPr lang="zh-CN" altLang="en-US" sz="4000" dirty="0"/>
          </a:p>
        </p:txBody>
      </p:sp>
      <p:sp>
        <p:nvSpPr>
          <p:cNvPr id="8" name="矩形 7"/>
          <p:cNvSpPr/>
          <p:nvPr/>
        </p:nvSpPr>
        <p:spPr>
          <a:xfrm>
            <a:off x="467544" y="2733768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抽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屉</a:t>
            </a:r>
            <a:endParaRPr lang="zh-CN" altLang="en-US" sz="4000" dirty="0"/>
          </a:p>
        </p:txBody>
      </p:sp>
      <p:sp>
        <p:nvSpPr>
          <p:cNvPr id="9" name="矩形 8"/>
          <p:cNvSpPr/>
          <p:nvPr/>
        </p:nvSpPr>
        <p:spPr>
          <a:xfrm>
            <a:off x="2267744" y="2733437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解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剖</a:t>
            </a:r>
            <a:endParaRPr lang="zh-CN" altLang="en-US" sz="4000" dirty="0"/>
          </a:p>
        </p:txBody>
      </p:sp>
      <p:sp>
        <p:nvSpPr>
          <p:cNvPr id="10" name="矩形 9"/>
          <p:cNvSpPr/>
          <p:nvPr/>
        </p:nvSpPr>
        <p:spPr>
          <a:xfrm>
            <a:off x="3995936" y="2742914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遭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殃</a:t>
            </a:r>
            <a:endParaRPr lang="zh-CN" altLang="en-US" sz="4000" dirty="0"/>
          </a:p>
        </p:txBody>
      </p:sp>
      <p:sp>
        <p:nvSpPr>
          <p:cNvPr id="12" name="矩形 11"/>
          <p:cNvSpPr/>
          <p:nvPr/>
        </p:nvSpPr>
        <p:spPr>
          <a:xfrm>
            <a:off x="539552" y="3524450"/>
            <a:ext cx="274947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阖</a:t>
            </a:r>
            <a:r>
              <a:rPr lang="zh-CN" altLang="en-US" sz="40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一阖眼睛</a:t>
            </a:r>
          </a:p>
        </p:txBody>
      </p:sp>
      <p:sp>
        <p:nvSpPr>
          <p:cNvPr id="32" name="矩形 31"/>
          <p:cNvSpPr/>
          <p:nvPr/>
        </p:nvSpPr>
        <p:spPr>
          <a:xfrm>
            <a:off x="6176219" y="268452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碟</a:t>
            </a:r>
          </a:p>
        </p:txBody>
      </p:sp>
      <p:sp>
        <p:nvSpPr>
          <p:cNvPr id="33" name="矩形 32"/>
          <p:cNvSpPr/>
          <p:nvPr/>
        </p:nvSpPr>
        <p:spPr>
          <a:xfrm>
            <a:off x="7474088" y="2684521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捆</a:t>
            </a:r>
            <a:endParaRPr lang="zh-CN" altLang="en-US" sz="4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991674" y="3597864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 smtClean="0">
                <a:latin typeface="楷体" panose="02010609060101010101" charset="-122"/>
                <a:ea typeface="楷体" panose="02010609060101010101" charset="-122"/>
              </a:rPr>
              <a:t>不以为</a:t>
            </a:r>
            <a:r>
              <a:rPr lang="zh-CN" altLang="en-US" sz="4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然</a:t>
            </a:r>
            <a:endParaRPr lang="zh-CN" altLang="en-US" sz="4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474646" y="2415358"/>
            <a:ext cx="764953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 smtClean="0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kǔn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6" name="Text Box 16"/>
          <p:cNvSpPr txBox="1"/>
          <p:nvPr/>
        </p:nvSpPr>
        <p:spPr>
          <a:xfrm>
            <a:off x="6156176" y="2395359"/>
            <a:ext cx="8636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 smtClean="0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dié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7" name="Text Box 20"/>
          <p:cNvSpPr txBox="1"/>
          <p:nvPr/>
        </p:nvSpPr>
        <p:spPr>
          <a:xfrm>
            <a:off x="5436097" y="3313461"/>
            <a:ext cx="1338983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 err="1" smtClean="0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rán</a:t>
            </a:r>
            <a:endParaRPr lang="en-US" altLang="zh-CN" sz="2800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8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8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8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8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78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1" grpId="0"/>
      <p:bldP spid="78862" grpId="0"/>
      <p:bldP spid="78863" grpId="0"/>
      <p:bldP spid="78864" grpId="0"/>
      <p:bldP spid="78865" grpId="0"/>
      <p:bldP spid="78866" grpId="0"/>
      <p:bldP spid="78867" grpId="0"/>
      <p:bldP spid="78868" grpId="0"/>
      <p:bldP spid="78872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5233</Words>
  <Application>Microsoft Office PowerPoint</Application>
  <PresentationFormat>全屏显示(16:9)</PresentationFormat>
  <Paragraphs>395</Paragraphs>
  <Slides>60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60</vt:i4>
      </vt:variant>
    </vt:vector>
  </HeadingPairs>
  <TitlesOfParts>
    <vt:vector size="74" baseType="lpstr">
      <vt:lpstr>Heiti SC Medium</vt:lpstr>
      <vt:lpstr>Meiryo</vt:lpstr>
      <vt:lpstr>汉仪大宋简</vt:lpstr>
      <vt:lpstr>黑体</vt:lpstr>
      <vt:lpstr>楷体</vt:lpstr>
      <vt:lpstr>宋体</vt:lpstr>
      <vt:lpstr>微软雅黑</vt:lpstr>
      <vt:lpstr>Arial</vt:lpstr>
      <vt:lpstr>Calibri</vt:lpstr>
      <vt:lpstr>Calibri Light</vt:lpstr>
      <vt:lpstr>Wingdings 2</vt:lpstr>
      <vt:lpstr>汉语拼音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59</cp:revision>
  <dcterms:created xsi:type="dcterms:W3CDTF">2017-03-15T04:23:00Z</dcterms:created>
  <dcterms:modified xsi:type="dcterms:W3CDTF">2021-12-10T04:31:30Z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