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74"/>
  </p:notesMasterIdLst>
  <p:sldIdLst>
    <p:sldId id="326" r:id="rId3"/>
    <p:sldId id="256" r:id="rId4"/>
    <p:sldId id="257"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7" r:id="rId73"/>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682" name="页眉占位符 199681"/>
          <p:cNvSpPr>
            <a:spLocks noGrp="1"/>
          </p:cNvSpPr>
          <p:nvPr>
            <p:ph type="hdr" sz="quarter"/>
          </p:nvPr>
        </p:nvSpPr>
        <p:spPr>
          <a:xfrm>
            <a:off x="0" y="0"/>
            <a:ext cx="2971800" cy="457200"/>
          </a:xfrm>
          <a:prstGeom prst="rect">
            <a:avLst/>
          </a:prstGeom>
          <a:noFill/>
          <a:ln w="9525">
            <a:noFill/>
          </a:ln>
        </p:spPr>
        <p:txBody>
          <a:bodyPr/>
          <a:lstStyle/>
          <a:p>
            <a:pPr lvl="0" fontAlgn="base"/>
            <a:endParaRPr lang="zh-CN" altLang="en-US" sz="1200" strike="noStrike" noProof="1"/>
          </a:p>
        </p:txBody>
      </p:sp>
      <p:sp>
        <p:nvSpPr>
          <p:cNvPr id="199683" name="日期占位符 199682"/>
          <p:cNvSpPr>
            <a:spLocks noGrp="1"/>
          </p:cNvSpPr>
          <p:nvPr>
            <p:ph type="dt" idx="1"/>
          </p:nvPr>
        </p:nvSpPr>
        <p:spPr>
          <a:xfrm>
            <a:off x="3884613" y="0"/>
            <a:ext cx="2971800" cy="457200"/>
          </a:xfrm>
          <a:prstGeom prst="rect">
            <a:avLst/>
          </a:prstGeom>
          <a:noFill/>
          <a:ln w="9525">
            <a:noFill/>
          </a:ln>
        </p:spPr>
        <p:txBody>
          <a:bodyPr/>
          <a:lstStyle/>
          <a:p>
            <a:pPr lvl="0" algn="r" fontAlgn="base"/>
            <a:fld id="{BB962C8B-B14F-4D97-AF65-F5344CB8AC3E}" type="datetimeFigureOut">
              <a:rPr lang="zh-CN" altLang="en-US" sz="1200" strike="noStrike" noProof="1" dirty="0">
                <a:latin typeface="Arial" panose="020B0604020202020204" pitchFamily="34" charset="0"/>
                <a:ea typeface="宋体" panose="02010600030101010101" pitchFamily="2" charset="-122"/>
                <a:cs typeface="+mn-cs"/>
              </a:rPr>
              <a:t>2021/12/9</a:t>
            </a:fld>
            <a:endParaRPr lang="zh-CN" altLang="en-US" sz="1200" strike="noStrike" noProof="1">
              <a:latin typeface="Arial" panose="020B0604020202020204" pitchFamily="34" charset="0"/>
              <a:ea typeface="宋体" panose="02010600030101010101" pitchFamily="2" charset="-122"/>
              <a:cs typeface="+mn-cs"/>
            </a:endParaRPr>
          </a:p>
        </p:txBody>
      </p:sp>
      <p:sp>
        <p:nvSpPr>
          <p:cNvPr id="2052" name="幻灯片图像占位符 199683"/>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2053" name="文本占位符 199684"/>
          <p:cNvSpPr>
            <a:spLocks noGrp="1"/>
          </p:cNvSpPr>
          <p:nvPr>
            <p:ph type="body" sz="quarter"/>
          </p:nvPr>
        </p:nvSpPr>
        <p:spPr>
          <a:xfrm>
            <a:off x="685800" y="4343400"/>
            <a:ext cx="5486400" cy="4114800"/>
          </a:xfrm>
          <a:prstGeom prst="rect">
            <a:avLst/>
          </a:prstGeom>
          <a:noFill/>
          <a:ln w="9525">
            <a:noFill/>
          </a:ln>
        </p:spPr>
        <p:txBody>
          <a:bodyPr anchor="t"/>
          <a:lstStyle/>
          <a:p>
            <a:pPr lvl="0"/>
            <a:r>
              <a:rPr lang="zh-CN" altLang="en-US" dirty="0"/>
              <a:t>单击此处编辑母版文本样式</a:t>
            </a:r>
          </a:p>
          <a:p>
            <a:pPr lvl="1" indent="0"/>
            <a:r>
              <a:rPr lang="zh-CN" altLang="en-US" dirty="0"/>
              <a:t>第二级</a:t>
            </a:r>
          </a:p>
          <a:p>
            <a:pPr lvl="2" indent="0"/>
            <a:r>
              <a:rPr lang="zh-CN" altLang="en-US" dirty="0"/>
              <a:t>第三级</a:t>
            </a:r>
          </a:p>
          <a:p>
            <a:pPr lvl="3" indent="0"/>
            <a:r>
              <a:rPr lang="zh-CN" altLang="en-US" dirty="0"/>
              <a:t>第四级</a:t>
            </a:r>
          </a:p>
          <a:p>
            <a:pPr lvl="4" indent="0"/>
            <a:r>
              <a:rPr lang="zh-CN" altLang="en-US" dirty="0"/>
              <a:t>第五级</a:t>
            </a:r>
          </a:p>
        </p:txBody>
      </p:sp>
      <p:sp>
        <p:nvSpPr>
          <p:cNvPr id="199686" name="页脚占位符 199685"/>
          <p:cNvSpPr>
            <a:spLocks noGrp="1"/>
          </p:cNvSpPr>
          <p:nvPr>
            <p:ph type="ftr" sz="quarter" idx="4"/>
          </p:nvPr>
        </p:nvSpPr>
        <p:spPr>
          <a:xfrm>
            <a:off x="0" y="8685213"/>
            <a:ext cx="2971800" cy="457200"/>
          </a:xfrm>
          <a:prstGeom prst="rect">
            <a:avLst/>
          </a:prstGeom>
          <a:noFill/>
          <a:ln w="9525">
            <a:noFill/>
          </a:ln>
        </p:spPr>
        <p:txBody>
          <a:bodyPr anchor="b"/>
          <a:lstStyle/>
          <a:p>
            <a:pPr lvl="0" fontAlgn="base"/>
            <a:endParaRPr lang="zh-CN" altLang="en-US" sz="1200" strike="noStrike" noProof="1"/>
          </a:p>
        </p:txBody>
      </p:sp>
      <p:sp>
        <p:nvSpPr>
          <p:cNvPr id="199687" name="灯片编号占位符 199686"/>
          <p:cNvSpPr>
            <a:spLocks noGrp="1"/>
          </p:cNvSpPr>
          <p:nvPr>
            <p:ph type="sldNum" sz="quarter" idx="5"/>
          </p:nvPr>
        </p:nvSpPr>
        <p:spPr>
          <a:xfrm>
            <a:off x="3884613" y="8685213"/>
            <a:ext cx="2971800" cy="457200"/>
          </a:xfrm>
          <a:prstGeom prst="rect">
            <a:avLst/>
          </a:prstGeom>
          <a:noFill/>
          <a:ln w="9525">
            <a:noFill/>
          </a:ln>
        </p:spPr>
        <p:txBody>
          <a:bodyPr anchor="b"/>
          <a:lstStyle/>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p>
        </p:txBody>
      </p:sp>
    </p:spTree>
    <p:extLst>
      <p:ext uri="{BB962C8B-B14F-4D97-AF65-F5344CB8AC3E}">
        <p14:creationId xmlns:p14="http://schemas.microsoft.com/office/powerpoint/2010/main" val="1159893702"/>
      </p:ext>
    </p:extLst>
  </p:cSld>
  <p:clrMap bg1="lt1" tx1="dk1" bg2="lt2" tx2="dk2" accent1="accent1" accent2="accent2" accent3="accent3" accent4="accent4" accent5="accent5" accent6="accent6" hlink="hlink" folHlink="folHlink"/>
  <p:hf sldNum="0" hdr="0" ftr="0" dt="0"/>
  <p:notes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71795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182811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147377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590678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720007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71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85787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2400916" y="1499581"/>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5979"/>
            <a:ext cx="6052930" cy="4388644"/>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61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0418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5022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39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764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5806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8404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26980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420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851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7894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p>
        </p:txBody>
      </p:sp>
      <p:sp>
        <p:nvSpPr>
          <p:cNvPr id="8" name="页脚占位符 7"/>
          <p:cNvSpPr>
            <a:spLocks noGrp="1"/>
          </p:cNvSpPr>
          <p:nvPr>
            <p:ph type="ftr" sz="quarter" idx="11"/>
          </p:nvPr>
        </p:nvSpPr>
        <p:spPr/>
        <p:txBody>
          <a:bodyPr/>
          <a:lstStyle/>
          <a:p>
            <a:pPr lvl="0" fontAlgn="base"/>
            <a:endParaRPr lang="zh-CN" strike="noStrike" noProof="1"/>
          </a:p>
        </p:txBody>
      </p:sp>
      <p:sp>
        <p:nvSpPr>
          <p:cNvPr id="9" name="灯片编号占位符 8"/>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p>
        </p:txBody>
      </p:sp>
      <p:sp>
        <p:nvSpPr>
          <p:cNvPr id="3" name="页脚占位符 2"/>
          <p:cNvSpPr>
            <a:spLocks noGrp="1"/>
          </p:cNvSpPr>
          <p:nvPr>
            <p:ph type="ftr" sz="quarter" idx="11"/>
          </p:nvPr>
        </p:nvSpPr>
        <p:spPr/>
        <p:txBody>
          <a:bodyPr/>
          <a:lstStyle/>
          <a:p>
            <a:pPr lvl="0" fontAlgn="base"/>
            <a:endParaRPr lang="zh-CN" strike="noStrike" noProof="1"/>
          </a:p>
        </p:txBody>
      </p:sp>
      <p:sp>
        <p:nvSpPr>
          <p:cNvPr id="4" name="灯片编号占位符 3"/>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05979"/>
            <a:ext cx="8229600" cy="857250"/>
          </a:xfrm>
          <a:prstGeom prst="rect">
            <a:avLst/>
          </a:prstGeom>
          <a:noFill/>
          <a:ln w="9525">
            <a:noFill/>
          </a:ln>
        </p:spPr>
        <p:txBody>
          <a:bodyPr anchor="ctr"/>
          <a:lstStyle/>
          <a:p>
            <a:pPr lvl="0"/>
            <a:r>
              <a:rPr lang="zh-CN" altLang="en-US"/>
              <a:t>单击此处编辑母版标题样式</a:t>
            </a:r>
          </a:p>
        </p:txBody>
      </p:sp>
      <p:sp>
        <p:nvSpPr>
          <p:cNvPr id="1027" name="文本占位符 1026"/>
          <p:cNvSpPr>
            <a:spLocks noGrp="1"/>
          </p:cNvSpPr>
          <p:nvPr>
            <p:ph type="body"/>
          </p:nvPr>
        </p:nvSpPr>
        <p:spPr>
          <a:xfrm>
            <a:off x="457200" y="1200151"/>
            <a:ext cx="8229600" cy="3394472"/>
          </a:xfrm>
          <a:prstGeom prst="rect">
            <a:avLst/>
          </a:prstGeom>
          <a:noFill/>
          <a:ln w="9525">
            <a:noFill/>
          </a:ln>
        </p:spPr>
        <p:txBody>
          <a:bodyPr anchor="t"/>
          <a:lstStyle/>
          <a:p>
            <a:pPr lvl="0"/>
            <a:r>
              <a:rPr lang="zh-CN" altLang="en-US"/>
              <a:t>单击此处编辑母版文本样式</a:t>
            </a:r>
          </a:p>
          <a:p>
            <a:pPr lvl="1" indent="-285750"/>
            <a:r>
              <a:rPr lang="zh-CN" altLang="en-US"/>
              <a:t>第二级</a:t>
            </a:r>
          </a:p>
          <a:p>
            <a:pPr lvl="2" indent="-228600"/>
            <a:r>
              <a:rPr lang="zh-CN" altLang="en-US"/>
              <a:t>第三级</a:t>
            </a:r>
          </a:p>
          <a:p>
            <a:pPr lvl="3" indent="-228600"/>
            <a:r>
              <a:rPr lang="zh-CN" altLang="en-US"/>
              <a:t>第四级</a:t>
            </a:r>
          </a:p>
          <a:p>
            <a:pPr lvl="4" indent="-228600"/>
            <a:r>
              <a:rPr lang="zh-CN" altLang="en-US"/>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a:lvl1pPr>
          </a:lstStyle>
          <a:p>
            <a:pPr lvl="0" fontAlgn="base"/>
            <a:endParaRPr lang="zh-CN" altLang="en-US" strike="noStrike" noProof="1"/>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a:lvl1pPr>
          </a:lstStyle>
          <a:p>
            <a:pPr lvl="0" fontAlgn="base"/>
            <a:endParaRPr lang="zh-CN" strike="noStrike" noProof="1"/>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a:lstStyle>
            <a:lvl1pPr algn="r">
              <a:defRPr sz="1400"/>
            </a:lvl1p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85809959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NULL"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227934"/>
            <a:ext cx="9144000" cy="407291"/>
          </a:xfrm>
          <a:prstGeom prst="rect">
            <a:avLst/>
          </a:prstGeom>
        </p:spPr>
        <p:txBody>
          <a:bodyPr wrap="square">
            <a:spAutoFit/>
          </a:bodyPr>
          <a:lstStyle/>
          <a:p>
            <a:pPr marL="342900" lvl="0" indent="-342900" algn="ctr">
              <a:lnSpc>
                <a:spcPct val="110000"/>
              </a:lnSpc>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nvSpPr>
        <p:spPr>
          <a:xfrm>
            <a:off x="0" y="1347614"/>
            <a:ext cx="6228184" cy="1107996"/>
          </a:xfrm>
          <a:prstGeom prst="rect">
            <a:avLst/>
          </a:prstGeom>
        </p:spPr>
        <p:txBody>
          <a:bodyPr wrap="square">
            <a:spAutoFit/>
          </a:bodyPr>
          <a:lstStyle/>
          <a:p>
            <a:pPr algn="ctr"/>
            <a:r>
              <a:rPr lang="zh-CN" altLang="en-US" sz="6600" b="1" spc="300" dirty="0">
                <a:latin typeface="微软雅黑" pitchFamily="34" charset="-122"/>
                <a:ea typeface="微软雅黑" pitchFamily="34" charset="-122"/>
              </a:rPr>
              <a:t>邓稼先</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44208" y="349551"/>
            <a:ext cx="2699792" cy="3596123"/>
          </a:xfrm>
          <a:prstGeom prst="rect">
            <a:avLst/>
          </a:prstGeom>
        </p:spPr>
      </p:pic>
      <p:sp>
        <p:nvSpPr>
          <p:cNvPr id="7" name="TextBox 6"/>
          <p:cNvSpPr txBox="1"/>
          <p:nvPr/>
        </p:nvSpPr>
        <p:spPr>
          <a:xfrm>
            <a:off x="2252318" y="534217"/>
            <a:ext cx="1723549" cy="461665"/>
          </a:xfrm>
          <a:prstGeom prst="rect">
            <a:avLst/>
          </a:prstGeom>
          <a:noFill/>
        </p:spPr>
        <p:txBody>
          <a:bodyPr wrap="none" rtlCol="0">
            <a:spAutoFit/>
          </a:bodyPr>
          <a:lstStyle/>
          <a:p>
            <a:pPr algn="ctr"/>
            <a:r>
              <a:rPr lang="zh-CN" altLang="en-US" sz="2400" dirty="0"/>
              <a:t>七年</a:t>
            </a:r>
            <a:r>
              <a:rPr lang="zh-CN" altLang="en-US" sz="2400" dirty="0" smtClean="0"/>
              <a:t>级下册</a:t>
            </a:r>
            <a:endParaRPr lang="zh-CN" altLang="en-US" sz="2400" dirty="0"/>
          </a:p>
        </p:txBody>
      </p:sp>
    </p:spTree>
    <p:extLst>
      <p:ext uri="{BB962C8B-B14F-4D97-AF65-F5344CB8AC3E}">
        <p14:creationId xmlns:p14="http://schemas.microsoft.com/office/powerpoint/2010/main" val="2570161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bwMode="auto">
          <a:xfrm>
            <a:off x="467545" y="987574"/>
            <a:ext cx="1497013" cy="643766"/>
            <a:chOff x="752475" y="502477"/>
            <a:chExt cx="1497013" cy="858355"/>
          </a:xfrm>
        </p:grpSpPr>
        <p:sp>
          <p:nvSpPr>
            <p:cNvPr id="3" name="圆角矩形 2"/>
            <p:cNvSpPr/>
            <p:nvPr/>
          </p:nvSpPr>
          <p:spPr>
            <a:xfrm rot="20326116">
              <a:off x="1746250" y="719138"/>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 name="圆角矩形 3"/>
            <p:cNvSpPr/>
            <p:nvPr/>
          </p:nvSpPr>
          <p:spPr>
            <a:xfrm rot="319204">
              <a:off x="1258888"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5" name="圆角矩形 4"/>
            <p:cNvSpPr/>
            <p:nvPr/>
          </p:nvSpPr>
          <p:spPr>
            <a:xfrm rot="21148334">
              <a:off x="787400"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6" name="矩形 1"/>
            <p:cNvSpPr>
              <a:spLocks noChangeArrowheads="1"/>
            </p:cNvSpPr>
            <p:nvPr/>
          </p:nvSpPr>
          <p:spPr bwMode="auto">
            <a:xfrm>
              <a:off x="752475" y="502477"/>
              <a:ext cx="1497013"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读一读</a:t>
              </a:r>
            </a:p>
          </p:txBody>
        </p:sp>
      </p:grpSp>
      <p:grpSp>
        <p:nvGrpSpPr>
          <p:cNvPr id="7" name="组合 8"/>
          <p:cNvGrpSpPr/>
          <p:nvPr/>
        </p:nvGrpSpPr>
        <p:grpSpPr bwMode="auto">
          <a:xfrm>
            <a:off x="0" y="555515"/>
            <a:ext cx="2051050" cy="523238"/>
            <a:chOff x="0" y="-296"/>
            <a:chExt cx="3231" cy="1096"/>
          </a:xfrm>
        </p:grpSpPr>
        <p:sp>
          <p:nvSpPr>
            <p:cNvPr id="8"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9"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1" name="矩形 10"/>
          <p:cNvSpPr>
            <a:spLocks noChangeArrowheads="1"/>
          </p:cNvSpPr>
          <p:nvPr/>
        </p:nvSpPr>
        <p:spPr bwMode="auto">
          <a:xfrm>
            <a:off x="467544" y="181566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元</a:t>
            </a:r>
            <a:r>
              <a:rPr lang="zh-CN" altLang="en-US" sz="4000" dirty="0">
                <a:solidFill>
                  <a:srgbClr val="FF0000"/>
                </a:solidFill>
                <a:latin typeface="楷体" panose="02010609060101010101" charset="-122"/>
                <a:ea typeface="楷体" panose="02010609060101010101" charset="-122"/>
              </a:rPr>
              <a:t>勋</a:t>
            </a:r>
            <a:endParaRPr lang="zh-CN" altLang="en-US" sz="4000" dirty="0">
              <a:solidFill>
                <a:srgbClr val="FF0000"/>
              </a:solidFill>
            </a:endParaRPr>
          </a:p>
        </p:txBody>
      </p:sp>
      <p:sp>
        <p:nvSpPr>
          <p:cNvPr id="12" name="矩形 11"/>
          <p:cNvSpPr>
            <a:spLocks noChangeArrowheads="1"/>
          </p:cNvSpPr>
          <p:nvPr/>
        </p:nvSpPr>
        <p:spPr bwMode="auto">
          <a:xfrm>
            <a:off x="2281292" y="181566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奠</a:t>
            </a:r>
            <a:r>
              <a:rPr lang="zh-CN" altLang="en-US" sz="4000" dirty="0">
                <a:latin typeface="楷体" panose="02010609060101010101" charset="-122"/>
                <a:ea typeface="楷体" panose="02010609060101010101" charset="-122"/>
              </a:rPr>
              <a:t>基</a:t>
            </a:r>
            <a:endParaRPr lang="zh-CN" altLang="en-US" sz="4000" dirty="0"/>
          </a:p>
        </p:txBody>
      </p:sp>
      <p:sp>
        <p:nvSpPr>
          <p:cNvPr id="13" name="矩形 12"/>
          <p:cNvSpPr>
            <a:spLocks noChangeArrowheads="1"/>
          </p:cNvSpPr>
          <p:nvPr/>
        </p:nvSpPr>
        <p:spPr bwMode="auto">
          <a:xfrm>
            <a:off x="4009484" y="181566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选</a:t>
            </a:r>
            <a:r>
              <a:rPr lang="zh-CN" altLang="en-US" sz="4000" dirty="0">
                <a:solidFill>
                  <a:srgbClr val="FF0000"/>
                </a:solidFill>
                <a:latin typeface="楷体" panose="02010609060101010101" charset="-122"/>
                <a:ea typeface="楷体" panose="02010609060101010101" charset="-122"/>
              </a:rPr>
              <a:t>聘</a:t>
            </a:r>
            <a:endParaRPr lang="zh-CN" altLang="en-US" sz="4000" dirty="0">
              <a:solidFill>
                <a:srgbClr val="FF0000"/>
              </a:solidFill>
            </a:endParaRPr>
          </a:p>
        </p:txBody>
      </p:sp>
      <p:sp>
        <p:nvSpPr>
          <p:cNvPr id="14" name="矩形 13"/>
          <p:cNvSpPr>
            <a:spLocks noChangeArrowheads="1"/>
          </p:cNvSpPr>
          <p:nvPr/>
        </p:nvSpPr>
        <p:spPr bwMode="auto">
          <a:xfrm>
            <a:off x="5809684" y="181566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谣</a:t>
            </a:r>
            <a:r>
              <a:rPr lang="zh-CN" altLang="en-US" sz="4000" dirty="0">
                <a:latin typeface="楷体" panose="02010609060101010101" charset="-122"/>
                <a:ea typeface="楷体" panose="02010609060101010101" charset="-122"/>
              </a:rPr>
              <a:t>言</a:t>
            </a:r>
            <a:endParaRPr lang="zh-CN" altLang="en-US" sz="4000" dirty="0"/>
          </a:p>
        </p:txBody>
      </p:sp>
      <p:sp>
        <p:nvSpPr>
          <p:cNvPr id="15" name="矩形 14"/>
          <p:cNvSpPr>
            <a:spLocks noChangeArrowheads="1"/>
          </p:cNvSpPr>
          <p:nvPr/>
        </p:nvSpPr>
        <p:spPr bwMode="auto">
          <a:xfrm>
            <a:off x="7452320" y="1824812"/>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背</a:t>
            </a:r>
            <a:r>
              <a:rPr lang="zh-CN" altLang="en-US" sz="4000" dirty="0">
                <a:solidFill>
                  <a:srgbClr val="FF0000"/>
                </a:solidFill>
                <a:latin typeface="楷体" panose="02010609060101010101" charset="-122"/>
                <a:ea typeface="楷体" panose="02010609060101010101" charset="-122"/>
              </a:rPr>
              <a:t>诵</a:t>
            </a:r>
            <a:endParaRPr lang="zh-CN" altLang="en-US" sz="4000" dirty="0">
              <a:solidFill>
                <a:srgbClr val="FF0000"/>
              </a:solidFill>
            </a:endParaRPr>
          </a:p>
        </p:txBody>
      </p:sp>
      <p:sp>
        <p:nvSpPr>
          <p:cNvPr id="16" name="矩形 15"/>
          <p:cNvSpPr>
            <a:spLocks noChangeArrowheads="1"/>
          </p:cNvSpPr>
          <p:nvPr/>
        </p:nvSpPr>
        <p:spPr bwMode="auto">
          <a:xfrm>
            <a:off x="553100" y="2634902"/>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昼</a:t>
            </a:r>
            <a:r>
              <a:rPr lang="zh-CN" altLang="en-US" sz="4000" dirty="0">
                <a:latin typeface="楷体" panose="02010609060101010101" charset="-122"/>
                <a:ea typeface="楷体" panose="02010609060101010101" charset="-122"/>
              </a:rPr>
              <a:t>夜</a:t>
            </a:r>
            <a:endParaRPr lang="zh-CN" altLang="en-US" sz="4000" dirty="0"/>
          </a:p>
        </p:txBody>
      </p:sp>
      <p:sp>
        <p:nvSpPr>
          <p:cNvPr id="17" name="矩形 16"/>
          <p:cNvSpPr>
            <a:spLocks noChangeArrowheads="1"/>
          </p:cNvSpPr>
          <p:nvPr/>
        </p:nvSpPr>
        <p:spPr bwMode="auto">
          <a:xfrm>
            <a:off x="2353300" y="2634902"/>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昆</a:t>
            </a:r>
            <a:r>
              <a:rPr lang="zh-CN" altLang="en-US" sz="4000" dirty="0">
                <a:solidFill>
                  <a:srgbClr val="FF0000"/>
                </a:solidFill>
                <a:latin typeface="楷体" panose="02010609060101010101" charset="-122"/>
                <a:ea typeface="楷体" panose="02010609060101010101" charset="-122"/>
              </a:rPr>
              <a:t>仑</a:t>
            </a:r>
            <a:endParaRPr lang="zh-CN" altLang="en-US" sz="4000" dirty="0">
              <a:solidFill>
                <a:srgbClr val="FF0000"/>
              </a:solidFill>
            </a:endParaRPr>
          </a:p>
        </p:txBody>
      </p:sp>
      <p:sp>
        <p:nvSpPr>
          <p:cNvPr id="18" name="矩形 17"/>
          <p:cNvSpPr>
            <a:spLocks noChangeArrowheads="1"/>
          </p:cNvSpPr>
          <p:nvPr/>
        </p:nvSpPr>
        <p:spPr bwMode="auto">
          <a:xfrm>
            <a:off x="4153500" y="262575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挚</a:t>
            </a:r>
            <a:r>
              <a:rPr lang="zh-CN" altLang="en-US" sz="4000" dirty="0">
                <a:latin typeface="楷体" panose="02010609060101010101" charset="-122"/>
                <a:ea typeface="楷体" panose="02010609060101010101" charset="-122"/>
              </a:rPr>
              <a:t>友</a:t>
            </a:r>
            <a:endParaRPr lang="zh-CN" altLang="en-US" sz="4000" dirty="0"/>
          </a:p>
        </p:txBody>
      </p:sp>
      <p:sp>
        <p:nvSpPr>
          <p:cNvPr id="19" name="矩形 18"/>
          <p:cNvSpPr>
            <a:spLocks noChangeArrowheads="1"/>
          </p:cNvSpPr>
          <p:nvPr/>
        </p:nvSpPr>
        <p:spPr bwMode="auto">
          <a:xfrm>
            <a:off x="6012160" y="2625757"/>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可歌可泣</a:t>
            </a:r>
            <a:endParaRPr lang="zh-CN" altLang="en-US" sz="4000" dirty="0"/>
          </a:p>
        </p:txBody>
      </p:sp>
      <p:sp>
        <p:nvSpPr>
          <p:cNvPr id="20" name="矩形 19"/>
          <p:cNvSpPr>
            <a:spLocks noChangeArrowheads="1"/>
          </p:cNvSpPr>
          <p:nvPr/>
        </p:nvSpPr>
        <p:spPr bwMode="auto">
          <a:xfrm>
            <a:off x="6084168" y="348985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鞠躬尽</a:t>
            </a:r>
            <a:r>
              <a:rPr lang="zh-CN" altLang="en-US" sz="4000" dirty="0">
                <a:solidFill>
                  <a:srgbClr val="FF0000"/>
                </a:solidFill>
                <a:latin typeface="楷体" panose="02010609060101010101" charset="-122"/>
                <a:ea typeface="楷体" panose="02010609060101010101" charset="-122"/>
              </a:rPr>
              <a:t>瘁</a:t>
            </a:r>
            <a:endParaRPr lang="zh-CN" altLang="en-US" sz="4000" dirty="0">
              <a:solidFill>
                <a:srgbClr val="FF0000"/>
              </a:solidFill>
            </a:endParaRPr>
          </a:p>
        </p:txBody>
      </p:sp>
      <p:sp>
        <p:nvSpPr>
          <p:cNvPr id="21" name="矩形 20"/>
          <p:cNvSpPr>
            <a:spLocks noChangeArrowheads="1"/>
          </p:cNvSpPr>
          <p:nvPr/>
        </p:nvSpPr>
        <p:spPr bwMode="auto">
          <a:xfrm>
            <a:off x="535290" y="3498998"/>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鲜</a:t>
            </a:r>
            <a:r>
              <a:rPr lang="zh-CN" altLang="en-US" sz="4000" dirty="0">
                <a:latin typeface="楷体" panose="02010609060101010101" charset="-122"/>
                <a:ea typeface="楷体" panose="02010609060101010101" charset="-122"/>
              </a:rPr>
              <a:t>为人知</a:t>
            </a:r>
            <a:endParaRPr lang="zh-CN" altLang="en-US" sz="4000" dirty="0"/>
          </a:p>
        </p:txBody>
      </p:sp>
      <p:sp>
        <p:nvSpPr>
          <p:cNvPr id="22" name="矩形 21"/>
          <p:cNvSpPr>
            <a:spLocks noChangeArrowheads="1"/>
          </p:cNvSpPr>
          <p:nvPr/>
        </p:nvSpPr>
        <p:spPr bwMode="auto">
          <a:xfrm>
            <a:off x="3341110" y="3498998"/>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至死不</a:t>
            </a:r>
            <a:r>
              <a:rPr lang="zh-CN" altLang="en-US" sz="4000" dirty="0">
                <a:solidFill>
                  <a:srgbClr val="FF0000"/>
                </a:solidFill>
                <a:latin typeface="楷体" panose="02010609060101010101" charset="-122"/>
                <a:ea typeface="楷体" panose="02010609060101010101" charset="-122"/>
              </a:rPr>
              <a:t>懈</a:t>
            </a:r>
            <a:endParaRPr lang="zh-CN" altLang="en-US" sz="4000" dirty="0">
              <a:solidFill>
                <a:srgbClr val="FF0000"/>
              </a:solidFill>
            </a:endParaRPr>
          </a:p>
        </p:txBody>
      </p:sp>
      <p:sp>
        <p:nvSpPr>
          <p:cNvPr id="25" name="矩形 24"/>
          <p:cNvSpPr>
            <a:spLocks noChangeArrowheads="1"/>
          </p:cNvSpPr>
          <p:nvPr/>
        </p:nvSpPr>
        <p:spPr bwMode="auto">
          <a:xfrm>
            <a:off x="971600" y="1564426"/>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xūn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6" name="矩形 25"/>
          <p:cNvSpPr>
            <a:spLocks noChangeArrowheads="1"/>
          </p:cNvSpPr>
          <p:nvPr/>
        </p:nvSpPr>
        <p:spPr bwMode="auto">
          <a:xfrm>
            <a:off x="2208443" y="1545636"/>
            <a:ext cx="8659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diàn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7" name="矩形 26"/>
          <p:cNvSpPr>
            <a:spLocks noChangeArrowheads="1"/>
          </p:cNvSpPr>
          <p:nvPr/>
        </p:nvSpPr>
        <p:spPr bwMode="auto">
          <a:xfrm>
            <a:off x="4572001" y="1545636"/>
            <a:ext cx="6848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pìn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8" name="矩形 27"/>
          <p:cNvSpPr>
            <a:spLocks noChangeArrowheads="1"/>
          </p:cNvSpPr>
          <p:nvPr/>
        </p:nvSpPr>
        <p:spPr bwMode="auto">
          <a:xfrm>
            <a:off x="5796136" y="1545636"/>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yáo</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9" name="矩形 28"/>
          <p:cNvSpPr>
            <a:spLocks noChangeArrowheads="1"/>
          </p:cNvSpPr>
          <p:nvPr/>
        </p:nvSpPr>
        <p:spPr bwMode="auto">
          <a:xfrm>
            <a:off x="7944786" y="1545636"/>
            <a:ext cx="9653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smtClean="0">
                <a:solidFill>
                  <a:srgbClr val="0000FF"/>
                </a:solidFill>
                <a:latin typeface="汉语拼音" panose="000B0604020202020204" pitchFamily="34" charset="0"/>
                <a:ea typeface="微软雅黑" panose="020B0503020204020204" charset="-122"/>
              </a:rPr>
              <a:t>sòng</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0" name="矩形 29"/>
          <p:cNvSpPr>
            <a:spLocks noChangeArrowheads="1"/>
          </p:cNvSpPr>
          <p:nvPr/>
        </p:nvSpPr>
        <p:spPr bwMode="auto">
          <a:xfrm>
            <a:off x="481093" y="2341353"/>
            <a:ext cx="9653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zhòu</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1" name="矩形 30"/>
          <p:cNvSpPr>
            <a:spLocks noChangeArrowheads="1"/>
          </p:cNvSpPr>
          <p:nvPr/>
        </p:nvSpPr>
        <p:spPr bwMode="auto">
          <a:xfrm>
            <a:off x="2877483" y="2355726"/>
            <a:ext cx="6655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smtClean="0">
                <a:solidFill>
                  <a:srgbClr val="0000FF"/>
                </a:solidFill>
                <a:latin typeface="汉语拼音" panose="000B0604020202020204" pitchFamily="34" charset="0"/>
                <a:ea typeface="微软雅黑" panose="020B0503020204020204" charset="-122"/>
              </a:rPr>
              <a:t>lún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2" name="矩形 31"/>
          <p:cNvSpPr>
            <a:spLocks noChangeArrowheads="1"/>
          </p:cNvSpPr>
          <p:nvPr/>
        </p:nvSpPr>
        <p:spPr bwMode="auto">
          <a:xfrm>
            <a:off x="4173626" y="2355726"/>
            <a:ext cx="6639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zhì</a:t>
            </a:r>
            <a:endParaRPr lang="en-US" altLang="zh-CN" sz="2800" dirty="0" smtClean="0">
              <a:solidFill>
                <a:srgbClr val="0000FF"/>
              </a:solidFill>
              <a:latin typeface="汉语拼音" panose="000B0604020202020204" pitchFamily="34" charset="0"/>
              <a:ea typeface="微软雅黑" panose="020B0503020204020204" charset="-122"/>
            </a:endParaRPr>
          </a:p>
        </p:txBody>
      </p:sp>
      <p:sp>
        <p:nvSpPr>
          <p:cNvPr id="33" name="矩形 32"/>
          <p:cNvSpPr>
            <a:spLocks noChangeArrowheads="1"/>
          </p:cNvSpPr>
          <p:nvPr/>
        </p:nvSpPr>
        <p:spPr bwMode="auto">
          <a:xfrm>
            <a:off x="535290" y="3205449"/>
            <a:ext cx="845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smtClean="0">
                <a:solidFill>
                  <a:srgbClr val="0000FF"/>
                </a:solidFill>
                <a:latin typeface="汉语拼音" panose="000B0604020202020204" pitchFamily="34" charset="0"/>
                <a:ea typeface="微软雅黑" panose="020B0503020204020204" charset="-122"/>
              </a:rPr>
              <a:t>xiǎn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4" name="矩形 33"/>
          <p:cNvSpPr>
            <a:spLocks noChangeArrowheads="1"/>
          </p:cNvSpPr>
          <p:nvPr/>
        </p:nvSpPr>
        <p:spPr bwMode="auto">
          <a:xfrm>
            <a:off x="4860033" y="3205449"/>
            <a:ext cx="644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xiè</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5" name="矩形 34"/>
          <p:cNvSpPr>
            <a:spLocks noChangeArrowheads="1"/>
          </p:cNvSpPr>
          <p:nvPr/>
        </p:nvSpPr>
        <p:spPr bwMode="auto">
          <a:xfrm>
            <a:off x="7593268" y="3219822"/>
            <a:ext cx="6639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cuì</a:t>
            </a:r>
            <a:endParaRPr lang="en-US" altLang="zh-CN" sz="2800" dirty="0">
              <a:solidFill>
                <a:srgbClr val="0000FF"/>
              </a:solidFill>
              <a:latin typeface="汉语拼音" panose="000B0604020202020204" pitchFamily="34" charset="0"/>
              <a:ea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ppt_x"/>
                                          </p:val>
                                        </p:tav>
                                        <p:tav tm="100000">
                                          <p:val>
                                            <p:strVal val="#ppt_x"/>
                                          </p:val>
                                        </p:tav>
                                      </p:tavLst>
                                    </p:anim>
                                    <p:anim calcmode="lin" valueType="num">
                                      <p:cBhvr additive="base">
                                        <p:cTn id="5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6295930" y="17168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锋芒毕</a:t>
            </a:r>
            <a:r>
              <a:rPr lang="zh-CN" altLang="en-US" sz="4000" dirty="0">
                <a:solidFill>
                  <a:srgbClr val="FF0000"/>
                </a:solidFill>
                <a:latin typeface="楷体" panose="02010609060101010101" charset="-122"/>
                <a:ea typeface="楷体" panose="02010609060101010101" charset="-122"/>
              </a:rPr>
              <a:t>露</a:t>
            </a:r>
            <a:endParaRPr lang="zh-CN" altLang="en-US" sz="4000" dirty="0">
              <a:solidFill>
                <a:srgbClr val="FF0000"/>
              </a:solidFill>
            </a:endParaRPr>
          </a:p>
        </p:txBody>
      </p:sp>
      <p:sp>
        <p:nvSpPr>
          <p:cNvPr id="3" name="矩形 2"/>
          <p:cNvSpPr>
            <a:spLocks noChangeArrowheads="1"/>
          </p:cNvSpPr>
          <p:nvPr/>
        </p:nvSpPr>
        <p:spPr bwMode="auto">
          <a:xfrm>
            <a:off x="611560" y="2733768"/>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妇</a:t>
            </a:r>
            <a:r>
              <a:rPr lang="zh-CN" altLang="en-US" sz="4000" dirty="0">
                <a:solidFill>
                  <a:srgbClr val="FF0000"/>
                </a:solidFill>
                <a:latin typeface="楷体" panose="02010609060101010101" charset="-122"/>
                <a:ea typeface="楷体" panose="02010609060101010101" charset="-122"/>
              </a:rPr>
              <a:t>孺</a:t>
            </a:r>
            <a:r>
              <a:rPr lang="zh-CN" altLang="en-US" sz="4000" dirty="0">
                <a:latin typeface="楷体" panose="02010609060101010101" charset="-122"/>
                <a:ea typeface="楷体" panose="02010609060101010101" charset="-122"/>
              </a:rPr>
              <a:t>皆知</a:t>
            </a:r>
            <a:endParaRPr lang="zh-CN" altLang="en-US" sz="4000" dirty="0"/>
          </a:p>
        </p:txBody>
      </p:sp>
      <p:sp>
        <p:nvSpPr>
          <p:cNvPr id="4" name="矩形 3"/>
          <p:cNvSpPr>
            <a:spLocks noChangeArrowheads="1"/>
          </p:cNvSpPr>
          <p:nvPr/>
        </p:nvSpPr>
        <p:spPr bwMode="auto">
          <a:xfrm>
            <a:off x="539552" y="1770806"/>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当之无</a:t>
            </a:r>
            <a:r>
              <a:rPr lang="zh-CN" altLang="en-US" sz="4000" dirty="0">
                <a:solidFill>
                  <a:srgbClr val="FF0000"/>
                </a:solidFill>
                <a:latin typeface="楷体" panose="02010609060101010101" charset="-122"/>
                <a:ea typeface="楷体" panose="02010609060101010101" charset="-122"/>
              </a:rPr>
              <a:t>愧</a:t>
            </a:r>
            <a:endParaRPr lang="zh-CN" altLang="en-US" sz="4000" dirty="0">
              <a:solidFill>
                <a:srgbClr val="FF0000"/>
              </a:solidFill>
            </a:endParaRPr>
          </a:p>
        </p:txBody>
      </p:sp>
      <p:sp>
        <p:nvSpPr>
          <p:cNvPr id="5" name="矩形 4"/>
          <p:cNvSpPr>
            <a:spLocks noChangeArrowheads="1"/>
          </p:cNvSpPr>
          <p:nvPr/>
        </p:nvSpPr>
        <p:spPr bwMode="auto">
          <a:xfrm>
            <a:off x="3347864" y="1761661"/>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家</a:t>
            </a:r>
            <a:r>
              <a:rPr lang="zh-CN" altLang="en-US" sz="4000" dirty="0">
                <a:solidFill>
                  <a:srgbClr val="FF0000"/>
                </a:solidFill>
                <a:latin typeface="楷体" panose="02010609060101010101" charset="-122"/>
                <a:ea typeface="楷体" panose="02010609060101010101" charset="-122"/>
              </a:rPr>
              <a:t>喻</a:t>
            </a:r>
            <a:r>
              <a:rPr lang="zh-CN" altLang="en-US" sz="4000" dirty="0">
                <a:latin typeface="楷体" panose="02010609060101010101" charset="-122"/>
                <a:ea typeface="楷体" panose="02010609060101010101" charset="-122"/>
              </a:rPr>
              <a:t>户晓</a:t>
            </a:r>
            <a:endParaRPr lang="zh-CN" altLang="en-US" sz="4000" dirty="0"/>
          </a:p>
        </p:txBody>
      </p:sp>
      <p:grpSp>
        <p:nvGrpSpPr>
          <p:cNvPr id="6" name="组合 2"/>
          <p:cNvGrpSpPr/>
          <p:nvPr/>
        </p:nvGrpSpPr>
        <p:grpSpPr bwMode="auto">
          <a:xfrm>
            <a:off x="467545" y="1059582"/>
            <a:ext cx="1497013" cy="643766"/>
            <a:chOff x="752475" y="598488"/>
            <a:chExt cx="1497013" cy="858355"/>
          </a:xfrm>
        </p:grpSpPr>
        <p:sp>
          <p:nvSpPr>
            <p:cNvPr id="7" name="圆角矩形 6"/>
            <p:cNvSpPr/>
            <p:nvPr/>
          </p:nvSpPr>
          <p:spPr>
            <a:xfrm rot="20326116">
              <a:off x="1746250" y="719138"/>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8" name="圆角矩形 7"/>
            <p:cNvSpPr/>
            <p:nvPr/>
          </p:nvSpPr>
          <p:spPr>
            <a:xfrm rot="319204">
              <a:off x="1258888"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9" name="圆角矩形 8"/>
            <p:cNvSpPr/>
            <p:nvPr/>
          </p:nvSpPr>
          <p:spPr>
            <a:xfrm rot="21148334">
              <a:off x="787400"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0" name="矩形 1"/>
            <p:cNvSpPr>
              <a:spLocks noChangeArrowheads="1"/>
            </p:cNvSpPr>
            <p:nvPr/>
          </p:nvSpPr>
          <p:spPr bwMode="auto">
            <a:xfrm>
              <a:off x="752475" y="598488"/>
              <a:ext cx="1497013"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读一读</a:t>
              </a:r>
            </a:p>
          </p:txBody>
        </p:sp>
      </p:grpSp>
      <p:grpSp>
        <p:nvGrpSpPr>
          <p:cNvPr id="11" name="组合 8"/>
          <p:cNvGrpSpPr/>
          <p:nvPr/>
        </p:nvGrpSpPr>
        <p:grpSpPr bwMode="auto">
          <a:xfrm>
            <a:off x="0" y="555515"/>
            <a:ext cx="2051050" cy="523238"/>
            <a:chOff x="0" y="-296"/>
            <a:chExt cx="3231" cy="1096"/>
          </a:xfrm>
        </p:grpSpPr>
        <p:sp>
          <p:nvSpPr>
            <p:cNvPr id="12"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13"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4" name="矩形 23"/>
          <p:cNvSpPr>
            <a:spLocks noChangeArrowheads="1"/>
          </p:cNvSpPr>
          <p:nvPr/>
        </p:nvSpPr>
        <p:spPr bwMode="auto">
          <a:xfrm>
            <a:off x="3491880" y="2733768"/>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宰</a:t>
            </a:r>
            <a:r>
              <a:rPr lang="zh-CN" altLang="en-US" sz="4000" dirty="0">
                <a:latin typeface="楷体" panose="02010609060101010101" charset="-122"/>
                <a:ea typeface="楷体" panose="02010609060101010101" charset="-122"/>
              </a:rPr>
              <a:t>割</a:t>
            </a:r>
            <a:endParaRPr lang="zh-CN" altLang="en-US" sz="4000" dirty="0"/>
          </a:p>
        </p:txBody>
      </p:sp>
      <p:sp>
        <p:nvSpPr>
          <p:cNvPr id="25" name="矩形 24"/>
          <p:cNvSpPr>
            <a:spLocks noChangeArrowheads="1"/>
          </p:cNvSpPr>
          <p:nvPr/>
        </p:nvSpPr>
        <p:spPr bwMode="auto">
          <a:xfrm>
            <a:off x="5364088" y="2688908"/>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彷</a:t>
            </a:r>
            <a:r>
              <a:rPr lang="zh-CN" altLang="en-US" sz="4000" dirty="0">
                <a:latin typeface="楷体" panose="02010609060101010101" charset="-122"/>
                <a:ea typeface="楷体" panose="02010609060101010101" charset="-122"/>
              </a:rPr>
              <a:t>徨</a:t>
            </a:r>
            <a:endParaRPr lang="zh-CN" altLang="en-US" sz="4000" dirty="0"/>
          </a:p>
        </p:txBody>
      </p:sp>
      <p:sp>
        <p:nvSpPr>
          <p:cNvPr id="27" name="矩形 26"/>
          <p:cNvSpPr>
            <a:spLocks noChangeArrowheads="1"/>
          </p:cNvSpPr>
          <p:nvPr/>
        </p:nvSpPr>
        <p:spPr bwMode="auto">
          <a:xfrm>
            <a:off x="7380312" y="2625757"/>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孕</a:t>
            </a:r>
            <a:r>
              <a:rPr lang="zh-CN" altLang="en-US" sz="4000" dirty="0">
                <a:latin typeface="楷体" panose="02010609060101010101" charset="-122"/>
                <a:ea typeface="楷体" panose="02010609060101010101" charset="-122"/>
              </a:rPr>
              <a:t>育</a:t>
            </a:r>
            <a:endParaRPr lang="zh-CN" altLang="en-US" sz="4000" dirty="0"/>
          </a:p>
        </p:txBody>
      </p:sp>
      <p:sp>
        <p:nvSpPr>
          <p:cNvPr id="28" name="矩形 27"/>
          <p:cNvSpPr>
            <a:spLocks noChangeArrowheads="1"/>
          </p:cNvSpPr>
          <p:nvPr/>
        </p:nvSpPr>
        <p:spPr bwMode="auto">
          <a:xfrm>
            <a:off x="827584" y="3607010"/>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曛</a:t>
            </a:r>
            <a:endParaRPr lang="zh-CN" altLang="en-US" sz="4000" dirty="0">
              <a:solidFill>
                <a:srgbClr val="FF0000"/>
              </a:solidFill>
            </a:endParaRPr>
          </a:p>
        </p:txBody>
      </p:sp>
      <p:sp>
        <p:nvSpPr>
          <p:cNvPr id="29" name="矩形 28"/>
          <p:cNvSpPr>
            <a:spLocks noChangeArrowheads="1"/>
          </p:cNvSpPr>
          <p:nvPr/>
        </p:nvSpPr>
        <p:spPr bwMode="auto">
          <a:xfrm>
            <a:off x="2267744" y="3597864"/>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罗布</a:t>
            </a:r>
            <a:r>
              <a:rPr lang="zh-CN" altLang="en-US" sz="4000" dirty="0">
                <a:solidFill>
                  <a:srgbClr val="FF0000"/>
                </a:solidFill>
                <a:latin typeface="楷体" panose="02010609060101010101" charset="-122"/>
                <a:ea typeface="楷体" panose="02010609060101010101" charset="-122"/>
              </a:rPr>
              <a:t>泊</a:t>
            </a:r>
            <a:endParaRPr lang="zh-CN" altLang="en-US" sz="4000" dirty="0">
              <a:solidFill>
                <a:srgbClr val="FF0000"/>
              </a:solidFill>
            </a:endParaRPr>
          </a:p>
        </p:txBody>
      </p:sp>
      <p:sp>
        <p:nvSpPr>
          <p:cNvPr id="30" name="矩形 29"/>
          <p:cNvSpPr>
            <a:spLocks noChangeArrowheads="1"/>
          </p:cNvSpPr>
          <p:nvPr/>
        </p:nvSpPr>
        <p:spPr bwMode="auto">
          <a:xfrm>
            <a:off x="4644008" y="3607010"/>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smtClean="0">
                <a:solidFill>
                  <a:srgbClr val="FF0000"/>
                </a:solidFill>
                <a:latin typeface="楷体" panose="02010609060101010101" charset="-122"/>
                <a:ea typeface="楷体" panose="02010609060101010101" charset="-122"/>
              </a:rPr>
              <a:t>铤</a:t>
            </a:r>
            <a:endParaRPr lang="zh-CN" altLang="en-US" sz="4000" dirty="0">
              <a:solidFill>
                <a:srgbClr val="FF0000"/>
              </a:solidFill>
            </a:endParaRPr>
          </a:p>
        </p:txBody>
      </p:sp>
      <p:sp>
        <p:nvSpPr>
          <p:cNvPr id="31" name="矩形 30"/>
          <p:cNvSpPr>
            <a:spLocks noChangeArrowheads="1"/>
          </p:cNvSpPr>
          <p:nvPr/>
        </p:nvSpPr>
        <p:spPr bwMode="auto">
          <a:xfrm>
            <a:off x="5868144" y="3607010"/>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殷</a:t>
            </a:r>
            <a:r>
              <a:rPr lang="zh-CN" altLang="en-US" sz="4000" dirty="0">
                <a:latin typeface="楷体" panose="02010609060101010101" charset="-122"/>
                <a:ea typeface="楷体" panose="02010609060101010101" charset="-122"/>
              </a:rPr>
              <a:t>红</a:t>
            </a:r>
            <a:endParaRPr lang="zh-CN" altLang="en-US" sz="4000" dirty="0"/>
          </a:p>
        </p:txBody>
      </p:sp>
      <p:sp>
        <p:nvSpPr>
          <p:cNvPr id="32" name="矩形 31"/>
          <p:cNvSpPr>
            <a:spLocks noChangeArrowheads="1"/>
          </p:cNvSpPr>
          <p:nvPr/>
        </p:nvSpPr>
        <p:spPr bwMode="auto">
          <a:xfrm>
            <a:off x="7321852" y="3553004"/>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无</a:t>
            </a:r>
            <a:r>
              <a:rPr lang="zh-CN" altLang="en-US" sz="4000" dirty="0">
                <a:solidFill>
                  <a:srgbClr val="FF0000"/>
                </a:solidFill>
                <a:latin typeface="楷体" panose="02010609060101010101" charset="-122"/>
                <a:ea typeface="楷体" panose="02010609060101010101" charset="-122"/>
              </a:rPr>
              <a:t>垠</a:t>
            </a:r>
            <a:endParaRPr lang="zh-CN" altLang="en-US" sz="4000" dirty="0">
              <a:solidFill>
                <a:srgbClr val="FF0000"/>
              </a:solidFill>
            </a:endParaRPr>
          </a:p>
        </p:txBody>
      </p:sp>
      <p:sp>
        <p:nvSpPr>
          <p:cNvPr id="33" name="矩形 32"/>
          <p:cNvSpPr>
            <a:spLocks noChangeArrowheads="1"/>
          </p:cNvSpPr>
          <p:nvPr/>
        </p:nvSpPr>
        <p:spPr bwMode="auto">
          <a:xfrm>
            <a:off x="2035828" y="1477257"/>
            <a:ext cx="6639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smtClean="0">
                <a:solidFill>
                  <a:srgbClr val="0000FF"/>
                </a:solidFill>
                <a:latin typeface="汉语拼音" panose="000B0604020202020204" pitchFamily="34" charset="0"/>
                <a:ea typeface="微软雅黑" panose="020B0503020204020204" charset="-122"/>
              </a:rPr>
              <a:t>kuì</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4" name="矩形 33"/>
          <p:cNvSpPr>
            <a:spLocks noChangeArrowheads="1"/>
          </p:cNvSpPr>
          <p:nvPr/>
        </p:nvSpPr>
        <p:spPr bwMode="auto">
          <a:xfrm>
            <a:off x="3901751" y="1491630"/>
            <a:ext cx="56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yù</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5" name="矩形 34"/>
          <p:cNvSpPr>
            <a:spLocks noChangeArrowheads="1"/>
          </p:cNvSpPr>
          <p:nvPr/>
        </p:nvSpPr>
        <p:spPr bwMode="auto">
          <a:xfrm>
            <a:off x="1131574" y="2395359"/>
            <a:ext cx="5052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rú</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6" name="矩形 35"/>
          <p:cNvSpPr>
            <a:spLocks noChangeArrowheads="1"/>
          </p:cNvSpPr>
          <p:nvPr/>
        </p:nvSpPr>
        <p:spPr bwMode="auto">
          <a:xfrm>
            <a:off x="3586595" y="2395359"/>
            <a:ext cx="644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zǎi</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7" name="矩形 36"/>
          <p:cNvSpPr>
            <a:spLocks noChangeArrowheads="1"/>
          </p:cNvSpPr>
          <p:nvPr/>
        </p:nvSpPr>
        <p:spPr bwMode="auto">
          <a:xfrm>
            <a:off x="5220073" y="2395359"/>
            <a:ext cx="9861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pánɡ</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8" name="矩形 37"/>
          <p:cNvSpPr>
            <a:spLocks noChangeArrowheads="1"/>
          </p:cNvSpPr>
          <p:nvPr/>
        </p:nvSpPr>
        <p:spPr bwMode="auto">
          <a:xfrm>
            <a:off x="7372181" y="2355726"/>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yùn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39" name="矩形 38"/>
          <p:cNvSpPr>
            <a:spLocks noChangeArrowheads="1"/>
          </p:cNvSpPr>
          <p:nvPr/>
        </p:nvSpPr>
        <p:spPr bwMode="auto">
          <a:xfrm>
            <a:off x="768283" y="3327834"/>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xūn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40" name="矩形 39"/>
          <p:cNvSpPr>
            <a:spLocks noChangeArrowheads="1"/>
          </p:cNvSpPr>
          <p:nvPr/>
        </p:nvSpPr>
        <p:spPr bwMode="auto">
          <a:xfrm>
            <a:off x="3347864" y="3313461"/>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pō</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41" name="矩形 40"/>
          <p:cNvSpPr>
            <a:spLocks noChangeArrowheads="1"/>
          </p:cNvSpPr>
          <p:nvPr/>
        </p:nvSpPr>
        <p:spPr bwMode="auto">
          <a:xfrm>
            <a:off x="4572001" y="3336979"/>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tǐnɡ</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42" name="矩形 41"/>
          <p:cNvSpPr>
            <a:spLocks noChangeArrowheads="1"/>
          </p:cNvSpPr>
          <p:nvPr/>
        </p:nvSpPr>
        <p:spPr bwMode="auto">
          <a:xfrm>
            <a:off x="5796137" y="3327834"/>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yān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43" name="矩形 42"/>
          <p:cNvSpPr>
            <a:spLocks noChangeArrowheads="1"/>
          </p:cNvSpPr>
          <p:nvPr/>
        </p:nvSpPr>
        <p:spPr bwMode="auto">
          <a:xfrm>
            <a:off x="7812361" y="3313461"/>
            <a:ext cx="6639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yín</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44" name="矩形 43"/>
          <p:cNvSpPr>
            <a:spLocks noChangeArrowheads="1"/>
          </p:cNvSpPr>
          <p:nvPr/>
        </p:nvSpPr>
        <p:spPr bwMode="auto">
          <a:xfrm>
            <a:off x="7907075" y="1423251"/>
            <a:ext cx="4651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smtClean="0">
                <a:solidFill>
                  <a:srgbClr val="0000FF"/>
                </a:solidFill>
                <a:latin typeface="汉语拼音" panose="000B0604020202020204" pitchFamily="34" charset="0"/>
                <a:ea typeface="微软雅黑" panose="020B0503020204020204" charset="-122"/>
              </a:rPr>
              <a:t>l</a:t>
            </a:r>
            <a:r>
              <a:rPr lang="en-US" altLang="zh-CN" sz="2800" dirty="0" err="1">
                <a:solidFill>
                  <a:srgbClr val="0000FF"/>
                </a:solidFill>
                <a:latin typeface="汉语拼音" panose="000B0604020202020204" pitchFamily="34" charset="0"/>
                <a:ea typeface="微软雅黑" panose="020B0503020204020204" charset="-122"/>
              </a:rPr>
              <a:t>ù</a:t>
            </a:r>
            <a:endParaRPr lang="en-US" altLang="zh-CN" sz="2800" dirty="0">
              <a:solidFill>
                <a:srgbClr val="0000FF"/>
              </a:solidFill>
              <a:latin typeface="汉语拼音" panose="000B0604020202020204" pitchFamily="34" charset="0"/>
              <a:ea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ppt_x"/>
                                          </p:val>
                                        </p:tav>
                                        <p:tav tm="100000">
                                          <p:val>
                                            <p:strVal val="#ppt_x"/>
                                          </p:val>
                                        </p:tav>
                                      </p:tavLst>
                                    </p:anim>
                                    <p:anim calcmode="lin" valueType="num">
                                      <p:cBhvr additive="base">
                                        <p:cTn id="6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additive="base">
                                        <p:cTn id="73" dur="500" fill="hold"/>
                                        <p:tgtEl>
                                          <p:spTgt spid="43"/>
                                        </p:tgtEl>
                                        <p:attrNameLst>
                                          <p:attrName>ppt_x</p:attrName>
                                        </p:attrNameLst>
                                      </p:cBhvr>
                                      <p:tavLst>
                                        <p:tav tm="0">
                                          <p:val>
                                            <p:strVal val="#ppt_x"/>
                                          </p:val>
                                        </p:tav>
                                        <p:tav tm="100000">
                                          <p:val>
                                            <p:strVal val="#ppt_x"/>
                                          </p:val>
                                        </p:tav>
                                      </p:tavLst>
                                    </p:anim>
                                    <p:anim calcmode="lin" valueType="num">
                                      <p:cBhvr additive="base">
                                        <p:cTn id="7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6025708" y="2193709"/>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燕</a:t>
            </a:r>
            <a:r>
              <a:rPr lang="zh-CN" altLang="en-US" sz="4000" dirty="0">
                <a:latin typeface="楷体" panose="02010609060101010101" charset="-122"/>
                <a:ea typeface="楷体" panose="02010609060101010101" charset="-122"/>
              </a:rPr>
              <a:t>然</a:t>
            </a:r>
            <a:endParaRPr lang="zh-CN" altLang="en-US" sz="4000" dirty="0"/>
          </a:p>
        </p:txBody>
      </p:sp>
      <p:sp>
        <p:nvSpPr>
          <p:cNvPr id="3" name="矩形 2"/>
          <p:cNvSpPr>
            <a:spLocks noChangeArrowheads="1"/>
          </p:cNvSpPr>
          <p:nvPr/>
        </p:nvSpPr>
        <p:spPr bwMode="auto">
          <a:xfrm>
            <a:off x="1352152" y="2184563"/>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latin typeface="楷体" panose="02010609060101010101" charset="-122"/>
                <a:ea typeface="楷体" panose="02010609060101010101" charset="-122"/>
              </a:rPr>
              <a:t>邓</a:t>
            </a:r>
            <a:r>
              <a:rPr lang="zh-CN" altLang="en-US" sz="4000" dirty="0">
                <a:solidFill>
                  <a:srgbClr val="FF0000"/>
                </a:solidFill>
                <a:latin typeface="楷体" panose="02010609060101010101" charset="-122"/>
                <a:ea typeface="楷体" panose="02010609060101010101" charset="-122"/>
              </a:rPr>
              <a:t>稼</a:t>
            </a:r>
            <a:r>
              <a:rPr lang="zh-CN" altLang="en-US" sz="4000" dirty="0">
                <a:latin typeface="楷体" panose="02010609060101010101" charset="-122"/>
                <a:ea typeface="楷体" panose="02010609060101010101" charset="-122"/>
              </a:rPr>
              <a:t>先</a:t>
            </a:r>
          </a:p>
        </p:txBody>
      </p:sp>
      <p:sp>
        <p:nvSpPr>
          <p:cNvPr id="5" name="矩形 4"/>
          <p:cNvSpPr>
            <a:spLocks noChangeArrowheads="1"/>
          </p:cNvSpPr>
          <p:nvPr/>
        </p:nvSpPr>
        <p:spPr bwMode="auto">
          <a:xfrm>
            <a:off x="4023032" y="2193709"/>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FF0000"/>
                </a:solidFill>
                <a:latin typeface="楷体" panose="02010609060101010101" charset="-122"/>
                <a:ea typeface="楷体" panose="02010609060101010101" charset="-122"/>
              </a:rPr>
              <a:t>萦</a:t>
            </a:r>
            <a:r>
              <a:rPr lang="zh-CN" altLang="en-US" sz="4000" dirty="0">
                <a:latin typeface="楷体" panose="02010609060101010101" charset="-122"/>
                <a:ea typeface="楷体" panose="02010609060101010101" charset="-122"/>
              </a:rPr>
              <a:t>带</a:t>
            </a:r>
            <a:endParaRPr lang="zh-CN" altLang="en-US" sz="4000" dirty="0"/>
          </a:p>
        </p:txBody>
      </p:sp>
      <p:grpSp>
        <p:nvGrpSpPr>
          <p:cNvPr id="6" name="组合 2"/>
          <p:cNvGrpSpPr/>
          <p:nvPr/>
        </p:nvGrpSpPr>
        <p:grpSpPr bwMode="auto">
          <a:xfrm>
            <a:off x="395537" y="1131590"/>
            <a:ext cx="1497013" cy="643766"/>
            <a:chOff x="752475" y="541156"/>
            <a:chExt cx="1497013" cy="858355"/>
          </a:xfrm>
        </p:grpSpPr>
        <p:sp>
          <p:nvSpPr>
            <p:cNvPr id="7" name="圆角矩形 6"/>
            <p:cNvSpPr/>
            <p:nvPr/>
          </p:nvSpPr>
          <p:spPr>
            <a:xfrm rot="20326116">
              <a:off x="1746250" y="719138"/>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8" name="圆角矩形 7"/>
            <p:cNvSpPr/>
            <p:nvPr/>
          </p:nvSpPr>
          <p:spPr>
            <a:xfrm rot="319204">
              <a:off x="1258888"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9" name="圆角矩形 8"/>
            <p:cNvSpPr/>
            <p:nvPr/>
          </p:nvSpPr>
          <p:spPr>
            <a:xfrm rot="21148334">
              <a:off x="787400"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0" name="矩形 1"/>
            <p:cNvSpPr>
              <a:spLocks noChangeArrowheads="1"/>
            </p:cNvSpPr>
            <p:nvPr/>
          </p:nvSpPr>
          <p:spPr bwMode="auto">
            <a:xfrm>
              <a:off x="752475" y="541156"/>
              <a:ext cx="1497013"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读一读</a:t>
              </a:r>
            </a:p>
          </p:txBody>
        </p:sp>
      </p:grpSp>
      <p:grpSp>
        <p:nvGrpSpPr>
          <p:cNvPr id="11" name="组合 8"/>
          <p:cNvGrpSpPr/>
          <p:nvPr/>
        </p:nvGrpSpPr>
        <p:grpSpPr bwMode="auto">
          <a:xfrm>
            <a:off x="0" y="555515"/>
            <a:ext cx="2051050" cy="523238"/>
            <a:chOff x="0" y="-296"/>
            <a:chExt cx="3231" cy="1096"/>
          </a:xfrm>
        </p:grpSpPr>
        <p:sp>
          <p:nvSpPr>
            <p:cNvPr id="12"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13"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2" name="矩形 21"/>
          <p:cNvSpPr>
            <a:spLocks noChangeArrowheads="1"/>
          </p:cNvSpPr>
          <p:nvPr/>
        </p:nvSpPr>
        <p:spPr bwMode="auto">
          <a:xfrm>
            <a:off x="1911899" y="1855299"/>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jià</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3" name="矩形 22"/>
          <p:cNvSpPr>
            <a:spLocks noChangeArrowheads="1"/>
          </p:cNvSpPr>
          <p:nvPr/>
        </p:nvSpPr>
        <p:spPr bwMode="auto">
          <a:xfrm>
            <a:off x="3993211" y="1869672"/>
            <a:ext cx="8643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yínɡ</a:t>
            </a:r>
            <a:endParaRPr lang="en-US" altLang="zh-CN" sz="2800" dirty="0">
              <a:solidFill>
                <a:srgbClr val="0000FF"/>
              </a:solidFill>
              <a:latin typeface="汉语拼音" panose="000B0604020202020204" pitchFamily="34" charset="0"/>
              <a:ea typeface="微软雅黑" panose="020B0503020204020204" charset="-122"/>
            </a:endParaRPr>
          </a:p>
        </p:txBody>
      </p:sp>
      <p:sp>
        <p:nvSpPr>
          <p:cNvPr id="26" name="矩形 25"/>
          <p:cNvSpPr>
            <a:spLocks noChangeArrowheads="1"/>
          </p:cNvSpPr>
          <p:nvPr/>
        </p:nvSpPr>
        <p:spPr bwMode="auto">
          <a:xfrm>
            <a:off x="6025709" y="1869672"/>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dirty="0" err="1">
                <a:solidFill>
                  <a:srgbClr val="0000FF"/>
                </a:solidFill>
                <a:latin typeface="汉语拼音" panose="000B0604020202020204" pitchFamily="34" charset="0"/>
                <a:ea typeface="微软雅黑" panose="020B0503020204020204" charset="-122"/>
              </a:rPr>
              <a:t>yān</a:t>
            </a:r>
            <a:endParaRPr lang="en-US" altLang="zh-CN" sz="2800" dirty="0">
              <a:solidFill>
                <a:srgbClr val="0000FF"/>
              </a:solidFill>
              <a:latin typeface="汉语拼音" panose="000B0604020202020204" pitchFamily="34" charset="0"/>
              <a:ea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a:spLocks noChangeArrowheads="1"/>
          </p:cNvSpPr>
          <p:nvPr/>
        </p:nvSpPr>
        <p:spPr bwMode="auto">
          <a:xfrm>
            <a:off x="5637858" y="2947273"/>
            <a:ext cx="2822575" cy="720197"/>
          </a:xfrm>
          <a:prstGeom prst="rect">
            <a:avLst/>
          </a:prstGeom>
          <a:noFill/>
          <a:ln w="9525">
            <a:noFill/>
            <a:miter lim="800000"/>
          </a:ln>
        </p:spPr>
        <p:txBody>
          <a:bodyPr>
            <a:spAutoFit/>
          </a:bodyPr>
          <a:lstStyle/>
          <a:p>
            <a:pPr>
              <a:lnSpc>
                <a:spcPct val="170000"/>
              </a:lnSpc>
            </a:pPr>
            <a:r>
              <a:rPr lang="zh-CN" altLang="en-US" sz="2400" b="1" dirty="0">
                <a:latin typeface="楷体" panose="02010609060101010101" charset="-122"/>
                <a:ea typeface="楷体" panose="02010609060101010101" charset="-122"/>
                <a:cs typeface="楷体" panose="02010609060101010101" charset="-122"/>
              </a:rPr>
              <a:t>（     ）湖泊</a:t>
            </a:r>
          </a:p>
        </p:txBody>
      </p:sp>
      <p:sp>
        <p:nvSpPr>
          <p:cNvPr id="9" name="文本框 8"/>
          <p:cNvSpPr txBox="1">
            <a:spLocks noChangeArrowheads="1"/>
          </p:cNvSpPr>
          <p:nvPr/>
        </p:nvSpPr>
        <p:spPr bwMode="auto">
          <a:xfrm>
            <a:off x="1461710" y="3687842"/>
            <a:ext cx="2818400" cy="720197"/>
          </a:xfrm>
          <a:prstGeom prst="rect">
            <a:avLst/>
          </a:prstGeom>
          <a:noFill/>
          <a:ln w="9525">
            <a:noFill/>
            <a:miter lim="800000"/>
          </a:ln>
        </p:spPr>
        <p:txBody>
          <a:bodyPr wrap="none">
            <a:spAutoFit/>
          </a:bodyPr>
          <a:lstStyle/>
          <a:p>
            <a:pPr>
              <a:lnSpc>
                <a:spcPct val="170000"/>
              </a:lnSpc>
            </a:pPr>
            <a:r>
              <a:rPr lang="zh-CN" altLang="en-US" sz="2400" b="1" dirty="0">
                <a:latin typeface="楷体" panose="02010609060101010101" charset="-122"/>
                <a:ea typeface="楷体" panose="02010609060101010101" charset="-122"/>
                <a:cs typeface="楷体" panose="02010609060101010101" charset="-122"/>
                <a:sym typeface="+mn-ea"/>
              </a:rPr>
              <a:t>（     ）鲜为人知</a:t>
            </a:r>
            <a:endParaRPr lang="zh-CN" altLang="en-US" sz="2400" b="1" dirty="0">
              <a:latin typeface="楷体" panose="02010609060101010101" charset="-122"/>
              <a:ea typeface="楷体" panose="02010609060101010101" charset="-122"/>
              <a:cs typeface="楷体" panose="02010609060101010101" charset="-122"/>
            </a:endParaRPr>
          </a:p>
        </p:txBody>
      </p:sp>
      <p:grpSp>
        <p:nvGrpSpPr>
          <p:cNvPr id="44033" name="组合 1"/>
          <p:cNvGrpSpPr/>
          <p:nvPr/>
        </p:nvGrpSpPr>
        <p:grpSpPr bwMode="auto">
          <a:xfrm>
            <a:off x="539552" y="1091804"/>
            <a:ext cx="1498600" cy="643766"/>
            <a:chOff x="611188" y="598488"/>
            <a:chExt cx="1498600" cy="858355"/>
          </a:xfrm>
        </p:grpSpPr>
        <p:sp>
          <p:nvSpPr>
            <p:cNvPr id="5" name="圆角矩形 4"/>
            <p:cNvSpPr/>
            <p:nvPr/>
          </p:nvSpPr>
          <p:spPr>
            <a:xfrm rot="20326116">
              <a:off x="1604963" y="719138"/>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6" name="圆角矩形 5"/>
            <p:cNvSpPr/>
            <p:nvPr/>
          </p:nvSpPr>
          <p:spPr>
            <a:xfrm rot="319204">
              <a:off x="1119188"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7" name="圆角矩形 6"/>
            <p:cNvSpPr/>
            <p:nvPr/>
          </p:nvSpPr>
          <p:spPr>
            <a:xfrm rot="21148334">
              <a:off x="646113"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4061" name="矩形 1"/>
            <p:cNvSpPr>
              <a:spLocks noChangeArrowheads="1"/>
            </p:cNvSpPr>
            <p:nvPr/>
          </p:nvSpPr>
          <p:spPr bwMode="auto">
            <a:xfrm>
              <a:off x="611188" y="598488"/>
              <a:ext cx="1498600"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多音字</a:t>
              </a:r>
            </a:p>
          </p:txBody>
        </p:sp>
      </p:grpSp>
      <p:sp>
        <p:nvSpPr>
          <p:cNvPr id="13316" name="TextBox 5"/>
          <p:cNvSpPr txBox="1">
            <a:spLocks noChangeArrowheads="1"/>
          </p:cNvSpPr>
          <p:nvPr/>
        </p:nvSpPr>
        <p:spPr bwMode="auto">
          <a:xfrm>
            <a:off x="1441451" y="1582342"/>
            <a:ext cx="2925763" cy="461665"/>
          </a:xfrm>
          <a:prstGeom prst="rect">
            <a:avLst/>
          </a:prstGeom>
          <a:noFill/>
          <a:ln w="9525">
            <a:noFill/>
            <a:miter lim="800000"/>
          </a:ln>
        </p:spPr>
        <p:txBody>
          <a:bodyPr>
            <a:spAutoFit/>
          </a:bodyPr>
          <a:lstStyle/>
          <a:p>
            <a:pPr>
              <a:buFont typeface="Arial" panose="020B0604020202020204" pitchFamily="34" charset="0"/>
              <a:buNone/>
            </a:pPr>
            <a:r>
              <a:rPr lang="zh-CN" altLang="en-US" sz="2400" b="1" dirty="0">
                <a:solidFill>
                  <a:srgbClr val="000000"/>
                </a:solidFill>
                <a:latin typeface="楷体" panose="02010609060101010101" charset="-122"/>
                <a:ea typeface="楷体" panose="02010609060101010101" charset="-122"/>
                <a:cs typeface="楷体" panose="02010609060101010101" charset="-122"/>
              </a:rPr>
              <a:t>（    ）  殷切</a:t>
            </a:r>
          </a:p>
        </p:txBody>
      </p:sp>
      <p:sp>
        <p:nvSpPr>
          <p:cNvPr id="13318" name="TextBox 8"/>
          <p:cNvSpPr txBox="1">
            <a:spLocks noChangeArrowheads="1"/>
          </p:cNvSpPr>
          <p:nvPr/>
        </p:nvSpPr>
        <p:spPr bwMode="auto">
          <a:xfrm>
            <a:off x="5613400" y="1588294"/>
            <a:ext cx="3073400" cy="461665"/>
          </a:xfrm>
          <a:prstGeom prst="rect">
            <a:avLst/>
          </a:prstGeom>
          <a:noFill/>
          <a:ln w="9525">
            <a:noFill/>
            <a:miter lim="800000"/>
          </a:ln>
        </p:spPr>
        <p:txBody>
          <a:bodyPr>
            <a:spAutoFit/>
          </a:bodyPr>
          <a:lstStyle/>
          <a:p>
            <a:pPr>
              <a:buFont typeface="Arial" panose="020B0604020202020204" pitchFamily="34" charset="0"/>
              <a:buNone/>
            </a:pPr>
            <a:r>
              <a:rPr lang="zh-CN" altLang="en-US" sz="2400" b="1">
                <a:solidFill>
                  <a:srgbClr val="000000"/>
                </a:solidFill>
                <a:latin typeface="楷体" panose="02010609060101010101" charset="-122"/>
                <a:ea typeface="楷体" panose="02010609060101010101" charset="-122"/>
                <a:cs typeface="楷体" panose="02010609060101010101" charset="-122"/>
              </a:rPr>
              <a:t>（    ） 燕然</a:t>
            </a:r>
            <a:r>
              <a:rPr lang="zh-CN" altLang="en-US" sz="2400" b="1">
                <a:solidFill>
                  <a:srgbClr val="0000FF"/>
                </a:solidFill>
                <a:latin typeface="楷体" panose="02010609060101010101" charset="-122"/>
                <a:ea typeface="楷体" panose="02010609060101010101" charset="-122"/>
                <a:cs typeface="楷体" panose="02010609060101010101" charset="-122"/>
              </a:rPr>
              <a:t> </a:t>
            </a:r>
          </a:p>
        </p:txBody>
      </p:sp>
      <p:sp>
        <p:nvSpPr>
          <p:cNvPr id="44037" name="TextBox 22"/>
          <p:cNvSpPr txBox="1">
            <a:spLocks noChangeArrowheads="1"/>
          </p:cNvSpPr>
          <p:nvPr/>
        </p:nvSpPr>
        <p:spPr bwMode="auto">
          <a:xfrm>
            <a:off x="890905" y="2000251"/>
            <a:ext cx="571500" cy="461665"/>
          </a:xfrm>
          <a:prstGeom prst="rect">
            <a:avLst/>
          </a:prstGeom>
          <a:noFill/>
          <a:ln w="9525">
            <a:noFill/>
            <a:miter lim="800000"/>
          </a:ln>
        </p:spPr>
        <p:txBody>
          <a:bodyPr>
            <a:spAutoFit/>
          </a:bodyPr>
          <a:lstStyle/>
          <a:p>
            <a:pPr>
              <a:buFont typeface="Arial" panose="020B0604020202020204" pitchFamily="34" charset="0"/>
              <a:buNone/>
            </a:pPr>
            <a:r>
              <a:rPr lang="zh-CN" altLang="en-US" sz="2400" b="1">
                <a:solidFill>
                  <a:srgbClr val="000000"/>
                </a:solidFill>
                <a:latin typeface="楷体" panose="02010609060101010101" charset="-122"/>
                <a:ea typeface="楷体" panose="02010609060101010101" charset="-122"/>
                <a:cs typeface="楷体" panose="02010609060101010101" charset="-122"/>
              </a:rPr>
              <a:t>殷</a:t>
            </a:r>
          </a:p>
        </p:txBody>
      </p:sp>
      <p:sp>
        <p:nvSpPr>
          <p:cNvPr id="44038" name="TextBox 23"/>
          <p:cNvSpPr txBox="1">
            <a:spLocks noChangeArrowheads="1"/>
          </p:cNvSpPr>
          <p:nvPr/>
        </p:nvSpPr>
        <p:spPr bwMode="auto">
          <a:xfrm>
            <a:off x="5076056" y="2010445"/>
            <a:ext cx="571500" cy="461665"/>
          </a:xfrm>
          <a:prstGeom prst="rect">
            <a:avLst/>
          </a:prstGeom>
          <a:noFill/>
          <a:ln w="9525">
            <a:noFill/>
            <a:miter lim="800000"/>
          </a:ln>
        </p:spPr>
        <p:txBody>
          <a:bodyPr>
            <a:spAutoFit/>
          </a:bodyPr>
          <a:lstStyle/>
          <a:p>
            <a:pPr>
              <a:buFont typeface="Arial" panose="020B0604020202020204" pitchFamily="34" charset="0"/>
              <a:buNone/>
            </a:pPr>
            <a:r>
              <a:rPr lang="zh-CN" altLang="en-US" sz="2400" b="1">
                <a:solidFill>
                  <a:srgbClr val="000000"/>
                </a:solidFill>
                <a:latin typeface="楷体" panose="02010609060101010101" charset="-122"/>
                <a:ea typeface="楷体" panose="02010609060101010101" charset="-122"/>
                <a:cs typeface="楷体" panose="02010609060101010101" charset="-122"/>
              </a:rPr>
              <a:t>燕</a:t>
            </a:r>
          </a:p>
        </p:txBody>
      </p:sp>
      <p:sp>
        <p:nvSpPr>
          <p:cNvPr id="13325" name="TextBox 9"/>
          <p:cNvSpPr txBox="1">
            <a:spLocks noChangeArrowheads="1"/>
          </p:cNvSpPr>
          <p:nvPr/>
        </p:nvSpPr>
        <p:spPr bwMode="auto">
          <a:xfrm>
            <a:off x="1462088" y="2497932"/>
            <a:ext cx="2510624" cy="461665"/>
          </a:xfrm>
          <a:prstGeom prst="rect">
            <a:avLst/>
          </a:prstGeom>
          <a:noFill/>
          <a:ln w="9525">
            <a:noFill/>
            <a:miter lim="800000"/>
          </a:ln>
        </p:spPr>
        <p:txBody>
          <a:bodyPr wrap="none">
            <a:spAutoFit/>
          </a:bodyPr>
          <a:lstStyle/>
          <a:p>
            <a:pPr>
              <a:buFont typeface="Arial" panose="020B0604020202020204" pitchFamily="34" charset="0"/>
              <a:buNone/>
            </a:pPr>
            <a:r>
              <a:rPr lang="zh-CN" altLang="en-US" sz="2400" b="1">
                <a:solidFill>
                  <a:srgbClr val="000000"/>
                </a:solidFill>
                <a:latin typeface="楷体" panose="02010609060101010101" charset="-122"/>
                <a:ea typeface="楷体" panose="02010609060101010101" charset="-122"/>
                <a:cs typeface="楷体" panose="02010609060101010101" charset="-122"/>
              </a:rPr>
              <a:t>（    ）  殷红</a:t>
            </a:r>
            <a:r>
              <a:rPr lang="zh-CN" altLang="en-US" sz="2400" b="1">
                <a:latin typeface="楷体" panose="02010609060101010101" charset="-122"/>
                <a:ea typeface="楷体" panose="02010609060101010101" charset="-122"/>
                <a:cs typeface="楷体" panose="02010609060101010101" charset="-122"/>
              </a:rPr>
              <a:t> </a:t>
            </a:r>
          </a:p>
        </p:txBody>
      </p:sp>
      <p:sp>
        <p:nvSpPr>
          <p:cNvPr id="13326" name="TextBox 15"/>
          <p:cNvSpPr txBox="1">
            <a:spLocks noChangeArrowheads="1"/>
          </p:cNvSpPr>
          <p:nvPr/>
        </p:nvSpPr>
        <p:spPr bwMode="auto">
          <a:xfrm>
            <a:off x="5716588" y="2427685"/>
            <a:ext cx="2510624" cy="461665"/>
          </a:xfrm>
          <a:prstGeom prst="rect">
            <a:avLst/>
          </a:prstGeom>
          <a:noFill/>
          <a:ln w="9525">
            <a:noFill/>
            <a:miter lim="800000"/>
          </a:ln>
        </p:spPr>
        <p:txBody>
          <a:bodyPr wrap="none">
            <a:spAutoFit/>
          </a:bodyPr>
          <a:lstStyle/>
          <a:p>
            <a:pPr>
              <a:buFont typeface="Arial" panose="020B0604020202020204" pitchFamily="34" charset="0"/>
              <a:buNone/>
            </a:pPr>
            <a:r>
              <a:rPr lang="zh-CN" altLang="en-US" sz="2400" b="1">
                <a:solidFill>
                  <a:srgbClr val="000000"/>
                </a:solidFill>
                <a:latin typeface="楷体" panose="02010609060101010101" charset="-122"/>
                <a:ea typeface="楷体" panose="02010609060101010101" charset="-122"/>
                <a:cs typeface="楷体" panose="02010609060101010101" charset="-122"/>
              </a:rPr>
              <a:t>（    ） 燕子</a:t>
            </a:r>
            <a:r>
              <a:rPr lang="zh-CN" altLang="en-US" sz="2400" b="1">
                <a:solidFill>
                  <a:srgbClr val="0000FF"/>
                </a:solidFill>
                <a:latin typeface="楷体" panose="02010609060101010101" charset="-122"/>
                <a:ea typeface="楷体" panose="02010609060101010101" charset="-122"/>
                <a:cs typeface="楷体" panose="02010609060101010101" charset="-122"/>
              </a:rPr>
              <a:t> </a:t>
            </a:r>
            <a:r>
              <a:rPr lang="zh-CN" altLang="en-US" sz="2400" b="1">
                <a:solidFill>
                  <a:srgbClr val="000000"/>
                </a:solidFill>
                <a:latin typeface="楷体" panose="02010609060101010101" charset="-122"/>
                <a:ea typeface="楷体" panose="02010609060101010101" charset="-122"/>
                <a:cs typeface="楷体" panose="02010609060101010101" charset="-122"/>
              </a:rPr>
              <a:t> </a:t>
            </a:r>
          </a:p>
        </p:txBody>
      </p:sp>
      <p:grpSp>
        <p:nvGrpSpPr>
          <p:cNvPr id="44041" name="组合 8"/>
          <p:cNvGrpSpPr/>
          <p:nvPr/>
        </p:nvGrpSpPr>
        <p:grpSpPr bwMode="auto">
          <a:xfrm>
            <a:off x="0" y="555515"/>
            <a:ext cx="2051050" cy="523238"/>
            <a:chOff x="0" y="-296"/>
            <a:chExt cx="3231" cy="1096"/>
          </a:xfrm>
        </p:grpSpPr>
        <p:sp>
          <p:nvSpPr>
            <p:cNvPr id="44055"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35"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36" name="菱形 35"/>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文本框 1"/>
          <p:cNvSpPr txBox="1">
            <a:spLocks noChangeArrowheads="1"/>
          </p:cNvSpPr>
          <p:nvPr/>
        </p:nvSpPr>
        <p:spPr bwMode="auto">
          <a:xfrm>
            <a:off x="1814830" y="1516856"/>
            <a:ext cx="768350" cy="523220"/>
          </a:xfrm>
          <a:prstGeom prst="rect">
            <a:avLst/>
          </a:prstGeom>
          <a:noFill/>
          <a:ln w="9525">
            <a:noFill/>
            <a:miter lim="800000"/>
          </a:ln>
        </p:spPr>
        <p:txBody>
          <a:bodyPr wrap="square">
            <a:spAutoFit/>
          </a:bodyPr>
          <a:lstStyle/>
          <a:p>
            <a:pPr eaLnBrk="0" hangingPunct="0"/>
            <a:r>
              <a:rPr lang="en-US" altLang="zh-CN" sz="2800" dirty="0" err="1">
                <a:solidFill>
                  <a:srgbClr val="3333FF"/>
                </a:solidFill>
                <a:latin typeface="汉语拼音" panose="000B0604020202020204" pitchFamily="34" charset="0"/>
                <a:ea typeface="黑体" panose="02010609060101010101" pitchFamily="49" charset="-122"/>
                <a:cs typeface="汉语拼音" panose="000B0604020202020204" pitchFamily="34" charset="0"/>
              </a:rPr>
              <a:t>yīn</a:t>
            </a:r>
            <a:endParaRPr lang="en-US" altLang="zh-CN" sz="2800" dirty="0">
              <a:solidFill>
                <a:srgbClr val="3333FF"/>
              </a:solidFill>
              <a:latin typeface="汉语拼音" panose="000B0604020202020204" pitchFamily="34" charset="0"/>
              <a:ea typeface="黑体" panose="02010609060101010101" pitchFamily="49" charset="-122"/>
              <a:cs typeface="汉语拼音" panose="000B0604020202020204" pitchFamily="34" charset="0"/>
            </a:endParaRPr>
          </a:p>
        </p:txBody>
      </p:sp>
      <p:sp>
        <p:nvSpPr>
          <p:cNvPr id="4" name="文本框 3"/>
          <p:cNvSpPr txBox="1">
            <a:spLocks noChangeArrowheads="1"/>
          </p:cNvSpPr>
          <p:nvPr/>
        </p:nvSpPr>
        <p:spPr bwMode="auto">
          <a:xfrm>
            <a:off x="1757680" y="2409825"/>
            <a:ext cx="988060" cy="523220"/>
          </a:xfrm>
          <a:prstGeom prst="rect">
            <a:avLst/>
          </a:prstGeom>
          <a:noFill/>
          <a:ln w="9525">
            <a:noFill/>
            <a:miter lim="800000"/>
          </a:ln>
        </p:spPr>
        <p:txBody>
          <a:bodyPr wrap="square">
            <a:spAutoFit/>
          </a:bodyPr>
          <a:lstStyle/>
          <a:p>
            <a:pPr eaLnBrk="0" hangingPunct="0"/>
            <a:r>
              <a:rPr lang="en-US" altLang="zh-CN" sz="2800" dirty="0" err="1">
                <a:solidFill>
                  <a:srgbClr val="0000FF"/>
                </a:solidFill>
                <a:latin typeface="汉语拼音" panose="000B0604020202020204" pitchFamily="34" charset="0"/>
                <a:ea typeface="黑体" panose="02010609060101010101" pitchFamily="49" charset="-122"/>
                <a:cs typeface="汉语拼音" panose="000B0604020202020204" pitchFamily="34" charset="0"/>
                <a:sym typeface="+mn-ea"/>
              </a:rPr>
              <a:t>yān</a:t>
            </a:r>
          </a:p>
        </p:txBody>
      </p:sp>
      <p:sp>
        <p:nvSpPr>
          <p:cNvPr id="8" name="文本框 7"/>
          <p:cNvSpPr txBox="1">
            <a:spLocks noChangeArrowheads="1"/>
          </p:cNvSpPr>
          <p:nvPr/>
        </p:nvSpPr>
        <p:spPr bwMode="auto">
          <a:xfrm>
            <a:off x="5940152" y="1531263"/>
            <a:ext cx="931122" cy="523220"/>
          </a:xfrm>
          <a:prstGeom prst="rect">
            <a:avLst/>
          </a:prstGeom>
          <a:noFill/>
          <a:ln w="9525">
            <a:noFill/>
            <a:miter lim="800000"/>
          </a:ln>
        </p:spPr>
        <p:txBody>
          <a:bodyPr wrap="square">
            <a:spAutoFit/>
          </a:bodyPr>
          <a:lstStyle/>
          <a:p>
            <a:pPr eaLnBrk="0" hangingPunct="0"/>
            <a:r>
              <a:rPr lang="en-US" altLang="zh-CN" sz="2800" dirty="0" err="1">
                <a:solidFill>
                  <a:srgbClr val="3333FF"/>
                </a:solidFill>
                <a:latin typeface="汉语拼音" panose="000B0604020202020204" pitchFamily="34" charset="0"/>
                <a:ea typeface="黑体" panose="02010609060101010101" pitchFamily="49" charset="-122"/>
                <a:cs typeface="汉语拼音" panose="000B0604020202020204" pitchFamily="34" charset="0"/>
              </a:rPr>
              <a:t>y</a:t>
            </a:r>
            <a:r>
              <a:rPr lang="en-US" altLang="zh-CN" sz="2800" dirty="0" err="1">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rPr>
              <a:t>ān</a:t>
            </a:r>
            <a:endParaRPr lang="en-US" altLang="zh-CN" sz="2800" dirty="0">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10" name="文本框 9"/>
          <p:cNvSpPr txBox="1">
            <a:spLocks noChangeArrowheads="1"/>
          </p:cNvSpPr>
          <p:nvPr/>
        </p:nvSpPr>
        <p:spPr bwMode="auto">
          <a:xfrm>
            <a:off x="6012160" y="2405062"/>
            <a:ext cx="764953" cy="523220"/>
          </a:xfrm>
          <a:prstGeom prst="rect">
            <a:avLst/>
          </a:prstGeom>
          <a:noFill/>
          <a:ln w="9525">
            <a:noFill/>
            <a:miter lim="800000"/>
          </a:ln>
        </p:spPr>
        <p:txBody>
          <a:bodyPr wrap="none">
            <a:spAutoFit/>
          </a:bodyPr>
          <a:lstStyle/>
          <a:p>
            <a:pPr eaLnBrk="0" hangingPunct="0"/>
            <a:r>
              <a:rPr lang="en-US" altLang="zh-CN" sz="2800" dirty="0" err="1">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rPr>
              <a:t>yàn</a:t>
            </a:r>
            <a:endParaRPr lang="en-US" altLang="zh-CN" sz="2800" dirty="0">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11" name="矩形 10"/>
          <p:cNvSpPr>
            <a:spLocks noChangeArrowheads="1"/>
          </p:cNvSpPr>
          <p:nvPr/>
        </p:nvSpPr>
        <p:spPr bwMode="auto">
          <a:xfrm>
            <a:off x="1461394" y="3023950"/>
            <a:ext cx="2822575" cy="720197"/>
          </a:xfrm>
          <a:prstGeom prst="rect">
            <a:avLst/>
          </a:prstGeom>
          <a:noFill/>
          <a:ln w="9525">
            <a:noFill/>
            <a:miter lim="800000"/>
          </a:ln>
        </p:spPr>
        <p:txBody>
          <a:bodyPr>
            <a:spAutoFit/>
          </a:bodyPr>
          <a:lstStyle/>
          <a:p>
            <a:pPr>
              <a:lnSpc>
                <a:spcPct val="170000"/>
              </a:lnSpc>
            </a:pPr>
            <a:r>
              <a:rPr lang="zh-CN" altLang="en-US" sz="2400" b="1" dirty="0">
                <a:latin typeface="楷体" panose="02010609060101010101" charset="-122"/>
                <a:ea typeface="楷体" panose="02010609060101010101" charset="-122"/>
                <a:cs typeface="楷体" panose="02010609060101010101" charset="-122"/>
              </a:rPr>
              <a:t>（     ）新鲜</a:t>
            </a:r>
          </a:p>
        </p:txBody>
      </p:sp>
      <p:sp>
        <p:nvSpPr>
          <p:cNvPr id="44048" name="矩形 11"/>
          <p:cNvSpPr>
            <a:spLocks noChangeArrowheads="1"/>
          </p:cNvSpPr>
          <p:nvPr/>
        </p:nvSpPr>
        <p:spPr bwMode="auto">
          <a:xfrm>
            <a:off x="964188" y="3395425"/>
            <a:ext cx="494046" cy="646331"/>
          </a:xfrm>
          <a:prstGeom prst="rect">
            <a:avLst/>
          </a:prstGeom>
          <a:noFill/>
          <a:ln w="9525">
            <a:noFill/>
            <a:miter lim="800000"/>
          </a:ln>
        </p:spPr>
        <p:txBody>
          <a:bodyPr wrap="none">
            <a:spAutoFit/>
          </a:bodyPr>
          <a:lstStyle/>
          <a:p>
            <a:pPr>
              <a:lnSpc>
                <a:spcPct val="150000"/>
              </a:lnSpc>
            </a:pPr>
            <a:r>
              <a:rPr lang="zh-CN" altLang="en-US" sz="2400" b="1">
                <a:latin typeface="楷体" panose="02010609060101010101" charset="-122"/>
                <a:ea typeface="楷体" panose="02010609060101010101" charset="-122"/>
                <a:cs typeface="楷体" panose="02010609060101010101" charset="-122"/>
              </a:rPr>
              <a:t>鲜</a:t>
            </a:r>
          </a:p>
        </p:txBody>
      </p:sp>
      <p:sp>
        <p:nvSpPr>
          <p:cNvPr id="13" name="左大括号 12"/>
          <p:cNvSpPr/>
          <p:nvPr/>
        </p:nvSpPr>
        <p:spPr>
          <a:xfrm>
            <a:off x="1426786" y="3301365"/>
            <a:ext cx="290195" cy="751999"/>
          </a:xfrm>
          <a:prstGeom prst="leftBrace">
            <a:avLst>
              <a:gd name="adj1" fmla="val 40468"/>
              <a:gd name="adj2" fmla="val 50000"/>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p>
        </p:txBody>
      </p:sp>
      <p:sp>
        <p:nvSpPr>
          <p:cNvPr id="14" name="矩形 13"/>
          <p:cNvSpPr/>
          <p:nvPr/>
        </p:nvSpPr>
        <p:spPr>
          <a:xfrm>
            <a:off x="1804928" y="3784521"/>
            <a:ext cx="1104900" cy="523220"/>
          </a:xfrm>
          <a:prstGeom prst="rect">
            <a:avLst/>
          </a:prstGeom>
        </p:spPr>
        <p:txBody>
          <a:bodyPr>
            <a:spAutoFit/>
          </a:bodyPr>
          <a:lstStyle/>
          <a:p>
            <a:pPr>
              <a:defRPr/>
            </a:pPr>
            <a:r>
              <a:rPr lang="en-US" altLang="zh-CN" sz="2800" dirty="0" err="1">
                <a:solidFill>
                  <a:srgbClr val="0000FF"/>
                </a:solidFill>
                <a:latin typeface="汉语拼音" panose="000B0604020202020204" pitchFamily="34" charset="0"/>
                <a:ea typeface="黑体" panose="02010609060101010101" pitchFamily="49" charset="-122"/>
                <a:cs typeface="汉语拼音" panose="000B0604020202020204" pitchFamily="34" charset="0"/>
              </a:rPr>
              <a:t>xiǎn</a:t>
            </a:r>
          </a:p>
        </p:txBody>
      </p:sp>
      <p:sp>
        <p:nvSpPr>
          <p:cNvPr id="15" name="矩形 14"/>
          <p:cNvSpPr/>
          <p:nvPr/>
        </p:nvSpPr>
        <p:spPr>
          <a:xfrm>
            <a:off x="1771909" y="3158014"/>
            <a:ext cx="1138237" cy="523220"/>
          </a:xfrm>
          <a:prstGeom prst="rect">
            <a:avLst/>
          </a:prstGeom>
        </p:spPr>
        <p:txBody>
          <a:bodyPr>
            <a:spAutoFit/>
          </a:bodyPr>
          <a:lstStyle/>
          <a:p>
            <a:pPr>
              <a:defRPr/>
            </a:pPr>
            <a:r>
              <a:rPr lang="en-US" altLang="zh-CN" sz="2800" dirty="0" err="1">
                <a:solidFill>
                  <a:srgbClr val="0000FF"/>
                </a:solidFill>
                <a:latin typeface="汉语拼音" panose="000B0604020202020204" pitchFamily="34" charset="0"/>
                <a:ea typeface="黑体" panose="02010609060101010101" pitchFamily="49" charset="-122"/>
                <a:cs typeface="汉语拼音" panose="000B0604020202020204" pitchFamily="34" charset="0"/>
              </a:rPr>
              <a:t>xiān</a:t>
            </a:r>
          </a:p>
        </p:txBody>
      </p:sp>
      <p:sp>
        <p:nvSpPr>
          <p:cNvPr id="16" name="左大括号 15"/>
          <p:cNvSpPr/>
          <p:nvPr/>
        </p:nvSpPr>
        <p:spPr>
          <a:xfrm>
            <a:off x="1425575" y="1762125"/>
            <a:ext cx="260350" cy="839153"/>
          </a:xfrm>
          <a:prstGeom prst="leftBrace">
            <a:avLst>
              <a:gd name="adj1" fmla="val 40468"/>
              <a:gd name="adj2" fmla="val 50000"/>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p>
        </p:txBody>
      </p:sp>
      <p:sp>
        <p:nvSpPr>
          <p:cNvPr id="17" name="左大括号 16"/>
          <p:cNvSpPr/>
          <p:nvPr/>
        </p:nvSpPr>
        <p:spPr>
          <a:xfrm>
            <a:off x="5537200" y="1847851"/>
            <a:ext cx="319088" cy="650081"/>
          </a:xfrm>
          <a:prstGeom prst="leftBrace">
            <a:avLst>
              <a:gd name="adj1" fmla="val 40468"/>
              <a:gd name="adj2" fmla="val 50000"/>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p>
        </p:txBody>
      </p:sp>
      <p:sp>
        <p:nvSpPr>
          <p:cNvPr id="12" name="文本框 11"/>
          <p:cNvSpPr txBox="1">
            <a:spLocks noChangeArrowheads="1"/>
          </p:cNvSpPr>
          <p:nvPr/>
        </p:nvSpPr>
        <p:spPr bwMode="auto">
          <a:xfrm>
            <a:off x="5638174" y="3636884"/>
            <a:ext cx="2199641" cy="720197"/>
          </a:xfrm>
          <a:prstGeom prst="rect">
            <a:avLst/>
          </a:prstGeom>
          <a:noFill/>
          <a:ln w="9525">
            <a:noFill/>
            <a:miter lim="800000"/>
          </a:ln>
        </p:spPr>
        <p:txBody>
          <a:bodyPr wrap="none">
            <a:spAutoFit/>
          </a:bodyPr>
          <a:lstStyle/>
          <a:p>
            <a:pPr>
              <a:lnSpc>
                <a:spcPct val="170000"/>
              </a:lnSpc>
            </a:pPr>
            <a:r>
              <a:rPr lang="zh-CN" altLang="en-US" sz="2400" b="1" dirty="0">
                <a:latin typeface="楷体" panose="02010609060101010101" charset="-122"/>
                <a:ea typeface="楷体" panose="02010609060101010101" charset="-122"/>
                <a:cs typeface="楷体" panose="02010609060101010101" charset="-122"/>
                <a:sym typeface="+mn-ea"/>
              </a:rPr>
              <a:t>（     ）停泊</a:t>
            </a:r>
            <a:endParaRPr lang="en-US" altLang="zh-CN" sz="2400" b="1" dirty="0">
              <a:latin typeface="楷体" panose="02010609060101010101" charset="-122"/>
              <a:ea typeface="楷体" panose="02010609060101010101" charset="-122"/>
              <a:cs typeface="楷体" panose="02010609060101010101" charset="-122"/>
              <a:sym typeface="+mn-ea"/>
            </a:endParaRPr>
          </a:p>
        </p:txBody>
      </p:sp>
      <p:sp>
        <p:nvSpPr>
          <p:cNvPr id="19" name="矩形 11"/>
          <p:cNvSpPr>
            <a:spLocks noChangeArrowheads="1"/>
          </p:cNvSpPr>
          <p:nvPr/>
        </p:nvSpPr>
        <p:spPr bwMode="auto">
          <a:xfrm>
            <a:off x="5091162" y="3384024"/>
            <a:ext cx="494046" cy="646331"/>
          </a:xfrm>
          <a:prstGeom prst="rect">
            <a:avLst/>
          </a:prstGeom>
          <a:noFill/>
          <a:ln w="9525">
            <a:noFill/>
            <a:miter lim="800000"/>
          </a:ln>
        </p:spPr>
        <p:txBody>
          <a:bodyPr wrap="none">
            <a:spAutoFit/>
          </a:bodyPr>
          <a:lstStyle/>
          <a:p>
            <a:pPr>
              <a:lnSpc>
                <a:spcPct val="150000"/>
              </a:lnSpc>
            </a:pPr>
            <a:r>
              <a:rPr lang="zh-CN" altLang="en-US" sz="2400" b="1" dirty="0">
                <a:latin typeface="楷体" panose="02010609060101010101" charset="-122"/>
                <a:ea typeface="楷体" panose="02010609060101010101" charset="-122"/>
                <a:cs typeface="楷体" panose="02010609060101010101" charset="-122"/>
              </a:rPr>
              <a:t>泊</a:t>
            </a:r>
          </a:p>
        </p:txBody>
      </p:sp>
      <p:sp>
        <p:nvSpPr>
          <p:cNvPr id="20" name="左大括号 19"/>
          <p:cNvSpPr/>
          <p:nvPr/>
        </p:nvSpPr>
        <p:spPr>
          <a:xfrm>
            <a:off x="5544195" y="3248501"/>
            <a:ext cx="234315" cy="734378"/>
          </a:xfrm>
          <a:prstGeom prst="leftBrace">
            <a:avLst>
              <a:gd name="adj1" fmla="val 40468"/>
              <a:gd name="adj2" fmla="val 50000"/>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p>
        </p:txBody>
      </p:sp>
      <p:sp>
        <p:nvSpPr>
          <p:cNvPr id="21" name="矩形 20"/>
          <p:cNvSpPr/>
          <p:nvPr/>
        </p:nvSpPr>
        <p:spPr>
          <a:xfrm>
            <a:off x="6131397" y="3758803"/>
            <a:ext cx="690601" cy="523220"/>
          </a:xfrm>
          <a:prstGeom prst="rect">
            <a:avLst/>
          </a:prstGeom>
        </p:spPr>
        <p:txBody>
          <a:bodyPr wrap="square">
            <a:spAutoFit/>
          </a:bodyPr>
          <a:lstStyle/>
          <a:p>
            <a:pPr>
              <a:defRPr/>
            </a:pPr>
            <a:r>
              <a:rPr lang="en-US" altLang="zh-CN" sz="2800" dirty="0" err="1">
                <a:solidFill>
                  <a:srgbClr val="0000FF"/>
                </a:solidFill>
                <a:latin typeface="汉语拼音" panose="000B0604020202020204" pitchFamily="34" charset="0"/>
                <a:ea typeface="黑体" panose="02010609060101010101" pitchFamily="49" charset="-122"/>
                <a:cs typeface="汉语拼音" panose="000B0604020202020204" pitchFamily="34" charset="0"/>
              </a:rPr>
              <a:t>bó</a:t>
            </a:r>
          </a:p>
        </p:txBody>
      </p:sp>
      <p:sp>
        <p:nvSpPr>
          <p:cNvPr id="22" name="文本框 21"/>
          <p:cNvSpPr txBox="1"/>
          <p:nvPr/>
        </p:nvSpPr>
        <p:spPr bwMode="auto">
          <a:xfrm>
            <a:off x="6074816" y="3021330"/>
            <a:ext cx="585417" cy="523220"/>
          </a:xfrm>
          <a:prstGeom prst="rect">
            <a:avLst/>
          </a:prstGeom>
          <a:noFill/>
          <a:ln w="9525">
            <a:noFill/>
            <a:miter lim="800000"/>
          </a:ln>
        </p:spPr>
        <p:txBody>
          <a:bodyPr wrap="none">
            <a:spAutoFit/>
          </a:bodyPr>
          <a:lstStyle/>
          <a:p>
            <a:pPr lvl="0" algn="l" eaLnBrk="0" hangingPunct="0">
              <a:buClrTx/>
              <a:buSzTx/>
              <a:buFontTx/>
            </a:pPr>
            <a:r>
              <a:rPr lang="en-US" altLang="zh-CN" sz="2800" dirty="0" err="1">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rPr>
              <a:t>pō</a:t>
            </a:r>
            <a:endParaRPr lang="en-US" altLang="zh-CN" sz="2800" dirty="0">
              <a:solidFill>
                <a:srgbClr val="3333FF"/>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10" grpId="0"/>
      <p:bldP spid="14" grpId="0"/>
      <p:bldP spid="15"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组合 1"/>
          <p:cNvGrpSpPr/>
          <p:nvPr/>
        </p:nvGrpSpPr>
        <p:grpSpPr bwMode="auto">
          <a:xfrm>
            <a:off x="3131841" y="991880"/>
            <a:ext cx="1743075" cy="643766"/>
            <a:chOff x="3406775" y="570901"/>
            <a:chExt cx="1743075" cy="858353"/>
          </a:xfrm>
        </p:grpSpPr>
        <p:sp>
          <p:nvSpPr>
            <p:cNvPr id="8" name="圆角矩形 7"/>
            <p:cNvSpPr/>
            <p:nvPr/>
          </p:nvSpPr>
          <p:spPr>
            <a:xfrm rot="555800">
              <a:off x="4675187" y="715963"/>
              <a:ext cx="442913" cy="419099"/>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9" name="圆角矩形 8"/>
            <p:cNvSpPr/>
            <p:nvPr/>
          </p:nvSpPr>
          <p:spPr>
            <a:xfrm rot="20470821">
              <a:off x="4270375"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0" name="圆角矩形 9"/>
            <p:cNvSpPr/>
            <p:nvPr/>
          </p:nvSpPr>
          <p:spPr>
            <a:xfrm rot="319204">
              <a:off x="3851275"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1" name="圆角矩形 10"/>
            <p:cNvSpPr/>
            <p:nvPr/>
          </p:nvSpPr>
          <p:spPr>
            <a:xfrm rot="21148334">
              <a:off x="34417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6098" name="矩形 1"/>
            <p:cNvSpPr>
              <a:spLocks noChangeArrowheads="1"/>
            </p:cNvSpPr>
            <p:nvPr/>
          </p:nvSpPr>
          <p:spPr bwMode="auto">
            <a:xfrm>
              <a:off x="3406775" y="570901"/>
              <a:ext cx="1743075" cy="858353"/>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词语解释</a:t>
              </a:r>
            </a:p>
          </p:txBody>
        </p:sp>
      </p:grpSp>
      <p:grpSp>
        <p:nvGrpSpPr>
          <p:cNvPr id="46082" name="组合 8"/>
          <p:cNvGrpSpPr/>
          <p:nvPr/>
        </p:nvGrpSpPr>
        <p:grpSpPr bwMode="auto">
          <a:xfrm>
            <a:off x="0" y="555515"/>
            <a:ext cx="2051050" cy="523238"/>
            <a:chOff x="0" y="-296"/>
            <a:chExt cx="3231" cy="1096"/>
          </a:xfrm>
        </p:grpSpPr>
        <p:sp>
          <p:nvSpPr>
            <p:cNvPr id="46091"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28"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9" name="菱形 28"/>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45058" name="Text Box 3"/>
          <p:cNvSpPr txBox="1"/>
          <p:nvPr/>
        </p:nvSpPr>
        <p:spPr>
          <a:xfrm>
            <a:off x="899592" y="1275607"/>
            <a:ext cx="1627369" cy="3323987"/>
          </a:xfrm>
          <a:prstGeom prst="rect">
            <a:avLst/>
          </a:prstGeom>
          <a:noFill/>
          <a:ln w="9525">
            <a:noFill/>
          </a:ln>
        </p:spPr>
        <p:txBody>
          <a:bodyPr wrap="none">
            <a:spAutoFit/>
          </a:bodyPr>
          <a:lstStyle/>
          <a:p>
            <a:pPr eaLnBrk="1" latinLnBrk="0" hangingPunct="1">
              <a:lnSpc>
                <a:spcPct val="150000"/>
              </a:lnSpc>
            </a:pPr>
            <a:r>
              <a:rPr lang="zh-CN" altLang="en-US" sz="2800" b="1" dirty="0">
                <a:solidFill>
                  <a:srgbClr val="0000FF"/>
                </a:solidFill>
                <a:latin typeface="楷体" panose="02010609060101010101" charset="-122"/>
                <a:ea typeface="楷体" panose="02010609060101010101" charset="-122"/>
              </a:rPr>
              <a:t>鲜为人知</a:t>
            </a:r>
            <a:endParaRPr lang="en-US" altLang="zh-CN" sz="28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800" b="1" dirty="0">
                <a:solidFill>
                  <a:srgbClr val="0000FF"/>
                </a:solidFill>
                <a:latin typeface="楷体" panose="02010609060101010101" charset="-122"/>
                <a:ea typeface="楷体" panose="02010609060101010101" charset="-122"/>
              </a:rPr>
              <a:t>妇孺皆知</a:t>
            </a:r>
            <a:endParaRPr lang="en-US" altLang="zh-CN" sz="28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800" b="1" dirty="0">
                <a:solidFill>
                  <a:srgbClr val="0000FF"/>
                </a:solidFill>
                <a:latin typeface="楷体" panose="02010609060101010101" charset="-122"/>
                <a:ea typeface="楷体" panose="02010609060101010101" charset="-122"/>
              </a:rPr>
              <a:t>当之无愧</a:t>
            </a:r>
            <a:endParaRPr lang="en-US" altLang="zh-CN" sz="28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800" b="1" dirty="0">
                <a:solidFill>
                  <a:srgbClr val="0000FF"/>
                </a:solidFill>
                <a:latin typeface="楷体" panose="02010609060101010101" charset="-122"/>
                <a:ea typeface="楷体" panose="02010609060101010101" charset="-122"/>
              </a:rPr>
              <a:t>家喻户晓</a:t>
            </a:r>
            <a:endParaRPr lang="en-US" altLang="zh-CN" sz="28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800" b="1" dirty="0">
                <a:solidFill>
                  <a:srgbClr val="0000FF"/>
                </a:solidFill>
                <a:latin typeface="楷体" panose="02010609060101010101" charset="-122"/>
                <a:ea typeface="楷体" panose="02010609060101010101" charset="-122"/>
              </a:rPr>
              <a:t>可歌可泣</a:t>
            </a:r>
          </a:p>
        </p:txBody>
      </p:sp>
      <p:sp>
        <p:nvSpPr>
          <p:cNvPr id="45059" name="Text Box 4"/>
          <p:cNvSpPr txBox="1">
            <a:spLocks noChangeArrowheads="1"/>
          </p:cNvSpPr>
          <p:nvPr/>
        </p:nvSpPr>
        <p:spPr bwMode="auto">
          <a:xfrm>
            <a:off x="3832408" y="1974548"/>
            <a:ext cx="4916056"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值得歌颂，使人感动得流泪。指悲壮的事迹使人非常感动。</a:t>
            </a:r>
          </a:p>
        </p:txBody>
      </p:sp>
      <p:sp>
        <p:nvSpPr>
          <p:cNvPr id="45060" name="Text Box 5"/>
          <p:cNvSpPr txBox="1">
            <a:spLocks noChangeArrowheads="1"/>
          </p:cNvSpPr>
          <p:nvPr/>
        </p:nvSpPr>
        <p:spPr bwMode="auto">
          <a:xfrm>
            <a:off x="3792974" y="2817749"/>
            <a:ext cx="23503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很少有人知道。</a:t>
            </a:r>
          </a:p>
        </p:txBody>
      </p:sp>
      <p:sp>
        <p:nvSpPr>
          <p:cNvPr id="45061" name="Text Box 6"/>
          <p:cNvSpPr txBox="1">
            <a:spLocks noChangeArrowheads="1"/>
          </p:cNvSpPr>
          <p:nvPr/>
        </p:nvSpPr>
        <p:spPr bwMode="auto">
          <a:xfrm>
            <a:off x="3779912" y="3240882"/>
            <a:ext cx="51131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连妇女小孩都知道，表示众所周知。</a:t>
            </a:r>
          </a:p>
        </p:txBody>
      </p:sp>
      <p:sp>
        <p:nvSpPr>
          <p:cNvPr id="45062" name="Text Box 7"/>
          <p:cNvSpPr txBox="1">
            <a:spLocks noChangeArrowheads="1"/>
          </p:cNvSpPr>
          <p:nvPr/>
        </p:nvSpPr>
        <p:spPr bwMode="auto">
          <a:xfrm>
            <a:off x="3851920" y="3892719"/>
            <a:ext cx="46805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承当得起某种荣誉或称号，不必感到惭愧。</a:t>
            </a:r>
          </a:p>
        </p:txBody>
      </p:sp>
      <p:sp>
        <p:nvSpPr>
          <p:cNvPr id="14" name="Text Box 7"/>
          <p:cNvSpPr txBox="1">
            <a:spLocks noChangeArrowheads="1"/>
          </p:cNvSpPr>
          <p:nvPr/>
        </p:nvSpPr>
        <p:spPr bwMode="auto">
          <a:xfrm>
            <a:off x="3856514" y="1523424"/>
            <a:ext cx="265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每家每</a:t>
            </a:r>
            <a:r>
              <a:rPr kumimoji="0" lang="zh-CN" altLang="en-US" sz="2400" b="1" i="0" u="none" strike="noStrike" kern="1200" cap="none" spc="0" normalizeH="0" baseline="0" noProof="0" dirty="0" smtClean="0">
                <a:ln>
                  <a:noFill/>
                </a:ln>
                <a:solidFill>
                  <a:schemeClr val="tx1"/>
                </a:solidFill>
                <a:effectLst/>
                <a:uLnTx/>
                <a:uFillTx/>
                <a:latin typeface="楷体" panose="02010609060101010101" charset="-122"/>
                <a:ea typeface="楷体" panose="02010609060101010101" charset="-122"/>
                <a:cs typeface="+mn-cs"/>
              </a:rPr>
              <a:t>户都</a:t>
            </a: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知道。</a:t>
            </a:r>
          </a:p>
        </p:txBody>
      </p:sp>
      <p:cxnSp>
        <p:nvCxnSpPr>
          <p:cNvPr id="2" name="直接连接符 1"/>
          <p:cNvCxnSpPr/>
          <p:nvPr/>
        </p:nvCxnSpPr>
        <p:spPr>
          <a:xfrm>
            <a:off x="2526962" y="1761661"/>
            <a:ext cx="1324959" cy="12596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483768" y="2391501"/>
            <a:ext cx="1323464" cy="10271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2483768" y="2990873"/>
            <a:ext cx="1440016" cy="123109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483768" y="1791667"/>
            <a:ext cx="1440016" cy="18545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83768" y="2463738"/>
            <a:ext cx="1372746" cy="17406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ldLvl="0"/>
      <p:bldP spid="45058" grpId="1"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组合 8"/>
          <p:cNvGrpSpPr/>
          <p:nvPr/>
        </p:nvGrpSpPr>
        <p:grpSpPr bwMode="auto">
          <a:xfrm>
            <a:off x="0" y="555515"/>
            <a:ext cx="2051050" cy="523238"/>
            <a:chOff x="0" y="-296"/>
            <a:chExt cx="3231" cy="1096"/>
          </a:xfrm>
        </p:grpSpPr>
        <p:sp>
          <p:nvSpPr>
            <p:cNvPr id="46091" name="文本框 6"/>
            <p:cNvSpPr txBox="1">
              <a:spLocks noChangeArrowheads="1"/>
            </p:cNvSpPr>
            <p:nvPr/>
          </p:nvSpPr>
          <p:spPr bwMode="auto">
            <a:xfrm>
              <a:off x="678" y="-296"/>
              <a:ext cx="2553" cy="1096"/>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预习检查</a:t>
              </a:r>
            </a:p>
          </p:txBody>
        </p:sp>
        <p:cxnSp>
          <p:nvCxnSpPr>
            <p:cNvPr id="28"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9" name="菱形 28"/>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45058" name="Text Box 3"/>
          <p:cNvSpPr txBox="1"/>
          <p:nvPr/>
        </p:nvSpPr>
        <p:spPr>
          <a:xfrm>
            <a:off x="395537" y="1059582"/>
            <a:ext cx="1744345" cy="3970318"/>
          </a:xfrm>
          <a:prstGeom prst="rect">
            <a:avLst/>
          </a:prstGeom>
          <a:noFill/>
          <a:ln w="9525">
            <a:noFill/>
          </a:ln>
        </p:spPr>
        <p:txBody>
          <a:bodyPr wrap="square">
            <a:spAutoFit/>
          </a:bodyPr>
          <a:lstStyle/>
          <a:p>
            <a:pPr eaLnBrk="1" latinLnBrk="0" hangingPunct="1">
              <a:lnSpc>
                <a:spcPct val="150000"/>
              </a:lnSpc>
            </a:pPr>
            <a:r>
              <a:rPr lang="zh-CN" altLang="en-US" sz="2400" b="1" dirty="0">
                <a:solidFill>
                  <a:srgbClr val="0000FF"/>
                </a:solidFill>
                <a:latin typeface="楷体" panose="02010609060101010101" charset="-122"/>
                <a:ea typeface="楷体" panose="02010609060101010101" charset="-122"/>
              </a:rPr>
              <a:t>马革裹尸</a:t>
            </a:r>
            <a:endParaRPr lang="en-US" altLang="zh-CN" sz="24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400" b="1" dirty="0">
                <a:solidFill>
                  <a:srgbClr val="0000FF"/>
                </a:solidFill>
                <a:latin typeface="楷体" panose="02010609060101010101" charset="-122"/>
                <a:ea typeface="楷体" panose="02010609060101010101" charset="-122"/>
              </a:rPr>
              <a:t>锋芒毕露</a:t>
            </a:r>
            <a:endParaRPr lang="en-US" altLang="zh-CN" sz="2400" b="1" dirty="0">
              <a:solidFill>
                <a:srgbClr val="0000FF"/>
              </a:solidFill>
              <a:latin typeface="楷体" panose="02010609060101010101" charset="-122"/>
              <a:ea typeface="楷体" panose="02010609060101010101" charset="-122"/>
            </a:endParaRPr>
          </a:p>
          <a:p>
            <a:pPr eaLnBrk="1" latinLnBrk="0" hangingPunct="1">
              <a:lnSpc>
                <a:spcPct val="150000"/>
              </a:lnSpc>
            </a:pPr>
            <a:endParaRPr lang="zh-CN" altLang="en-US" sz="24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400" b="1" dirty="0">
                <a:solidFill>
                  <a:srgbClr val="0000FF"/>
                </a:solidFill>
                <a:latin typeface="楷体" panose="02010609060101010101" charset="-122"/>
                <a:ea typeface="楷体" panose="02010609060101010101" charset="-122"/>
              </a:rPr>
              <a:t>层出不穷</a:t>
            </a:r>
            <a:endParaRPr lang="en-US" altLang="zh-CN" sz="2400" b="1" dirty="0">
              <a:solidFill>
                <a:srgbClr val="0000FF"/>
              </a:solidFill>
              <a:latin typeface="楷体" panose="02010609060101010101" charset="-122"/>
              <a:ea typeface="楷体" panose="02010609060101010101" charset="-122"/>
            </a:endParaRPr>
          </a:p>
          <a:p>
            <a:pPr eaLnBrk="1" latinLnBrk="0" hangingPunct="1">
              <a:lnSpc>
                <a:spcPct val="150000"/>
              </a:lnSpc>
            </a:pPr>
            <a:endParaRPr lang="zh-CN" altLang="en-US" sz="2400" b="1" dirty="0">
              <a:solidFill>
                <a:srgbClr val="0000FF"/>
              </a:solidFill>
              <a:latin typeface="楷体" panose="02010609060101010101" charset="-122"/>
              <a:ea typeface="楷体" panose="02010609060101010101" charset="-122"/>
            </a:endParaRPr>
          </a:p>
          <a:p>
            <a:pPr eaLnBrk="1" latinLnBrk="0" hangingPunct="1">
              <a:lnSpc>
                <a:spcPct val="150000"/>
              </a:lnSpc>
            </a:pPr>
            <a:r>
              <a:rPr lang="zh-CN" altLang="en-US" sz="2400" b="1" dirty="0">
                <a:solidFill>
                  <a:srgbClr val="0000FF"/>
                </a:solidFill>
                <a:latin typeface="楷体" panose="02010609060101010101" charset="-122"/>
                <a:ea typeface="楷体" panose="02010609060101010101" charset="-122"/>
              </a:rPr>
              <a:t>鞠躬尽瘁，死而后已</a:t>
            </a:r>
          </a:p>
        </p:txBody>
      </p:sp>
      <p:sp>
        <p:nvSpPr>
          <p:cNvPr id="15" name="Text Box 9"/>
          <p:cNvSpPr txBox="1">
            <a:spLocks noChangeArrowheads="1"/>
          </p:cNvSpPr>
          <p:nvPr/>
        </p:nvSpPr>
        <p:spPr bwMode="auto">
          <a:xfrm>
            <a:off x="2555777" y="3681253"/>
            <a:ext cx="6408711"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指锐气和才干全都表现出来。多形容人气盛逞强。</a:t>
            </a:r>
          </a:p>
        </p:txBody>
      </p:sp>
      <p:sp>
        <p:nvSpPr>
          <p:cNvPr id="16" name="Text Box 10"/>
          <p:cNvSpPr txBox="1">
            <a:spLocks noChangeArrowheads="1"/>
          </p:cNvSpPr>
          <p:nvPr/>
        </p:nvSpPr>
        <p:spPr bwMode="auto">
          <a:xfrm>
            <a:off x="2555777" y="1755457"/>
            <a:ext cx="633670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用马皮把尸体包裹起来，指</a:t>
            </a:r>
            <a:r>
              <a:rPr kumimoji="0" lang="zh-CN" altLang="zh-CN"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将士</a:t>
            </a: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战死于战场。</a:t>
            </a:r>
          </a:p>
        </p:txBody>
      </p:sp>
      <p:sp>
        <p:nvSpPr>
          <p:cNvPr id="17" name="Text Box 11"/>
          <p:cNvSpPr txBox="1">
            <a:spLocks noChangeArrowheads="1"/>
          </p:cNvSpPr>
          <p:nvPr/>
        </p:nvSpPr>
        <p:spPr bwMode="auto">
          <a:xfrm>
            <a:off x="2555776" y="2543176"/>
            <a:ext cx="6600825"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1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指小心谨慎，贡献出全部精力，直到死为止。现指不怕苦，不怕死，为革命、为人民而奋斗终身。</a:t>
            </a:r>
          </a:p>
        </p:txBody>
      </p:sp>
      <p:sp>
        <p:nvSpPr>
          <p:cNvPr id="18" name="Text Box 11"/>
          <p:cNvSpPr txBox="1">
            <a:spLocks noChangeArrowheads="1"/>
          </p:cNvSpPr>
          <p:nvPr/>
        </p:nvSpPr>
        <p:spPr bwMode="auto">
          <a:xfrm>
            <a:off x="2648169" y="1250633"/>
            <a:ext cx="5297488"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接连不断地出现，没有穷尽。</a:t>
            </a:r>
          </a:p>
        </p:txBody>
      </p:sp>
      <p:cxnSp>
        <p:nvCxnSpPr>
          <p:cNvPr id="3" name="直接连接符 2"/>
          <p:cNvCxnSpPr/>
          <p:nvPr/>
        </p:nvCxnSpPr>
        <p:spPr>
          <a:xfrm>
            <a:off x="1766570" y="1438276"/>
            <a:ext cx="881916" cy="71104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1619672" y="2149317"/>
            <a:ext cx="1007958" cy="171878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766570" y="1545907"/>
            <a:ext cx="881916" cy="15521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802130" y="2896077"/>
            <a:ext cx="825500" cy="105013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ldLvl="0"/>
      <p:bldP spid="45058" grpId="1"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组合 8"/>
          <p:cNvGrpSpPr/>
          <p:nvPr/>
        </p:nvGrpSpPr>
        <p:grpSpPr bwMode="auto">
          <a:xfrm>
            <a:off x="0" y="555458"/>
            <a:ext cx="2006600" cy="523082"/>
            <a:chOff x="70" y="-214"/>
            <a:chExt cx="3161" cy="1097"/>
          </a:xfrm>
        </p:grpSpPr>
        <p:sp>
          <p:nvSpPr>
            <p:cNvPr id="47108" name="文本框 6"/>
            <p:cNvSpPr txBox="1">
              <a:spLocks noChangeArrowheads="1"/>
            </p:cNvSpPr>
            <p:nvPr/>
          </p:nvSpPr>
          <p:spPr bwMode="auto">
            <a:xfrm>
              <a:off x="678" y="-214"/>
              <a:ext cx="2553"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整体感知</a:t>
              </a: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文本框 1"/>
          <p:cNvSpPr txBox="1"/>
          <p:nvPr/>
        </p:nvSpPr>
        <p:spPr>
          <a:xfrm>
            <a:off x="443810" y="1091376"/>
            <a:ext cx="8088630" cy="461665"/>
          </a:xfrm>
          <a:prstGeom prst="rect">
            <a:avLst/>
          </a:prstGeom>
          <a:noFill/>
        </p:spPr>
        <p:txBody>
          <a:bodyPr wrap="square" rtlCol="0">
            <a:spAutoFit/>
          </a:bodyPr>
          <a:lstStyle/>
          <a:p>
            <a:pPr algn="l"/>
            <a:r>
              <a:rPr lang="en-US" altLang="zh-CN" sz="2400" b="1" dirty="0" smtClean="0">
                <a:latin typeface="宋体" panose="02010600030101010101" pitchFamily="2" charset="-122"/>
                <a:sym typeface="+mn-ea"/>
              </a:rPr>
              <a:t>1.</a:t>
            </a:r>
            <a:r>
              <a:rPr lang="zh-CN" altLang="en-US" sz="2400" b="1" dirty="0">
                <a:latin typeface="宋体" panose="02010600030101010101" pitchFamily="2" charset="-122"/>
                <a:sym typeface="+mn-ea"/>
              </a:rPr>
              <a:t>通读</a:t>
            </a:r>
            <a:r>
              <a:rPr lang="zh-CN" sz="2400" b="1" dirty="0" smtClean="0">
                <a:latin typeface="宋体" panose="02010600030101010101" pitchFamily="2" charset="-122"/>
                <a:sym typeface="+mn-ea"/>
              </a:rPr>
              <a:t>课文</a:t>
            </a:r>
            <a:r>
              <a:rPr lang="zh-CN" sz="2400" b="1" dirty="0">
                <a:latin typeface="宋体" panose="02010600030101010101" pitchFamily="2" charset="-122"/>
                <a:sym typeface="+mn-ea"/>
              </a:rPr>
              <a:t>，用简明的语言概括每个小标题下的具体</a:t>
            </a:r>
            <a:r>
              <a:rPr lang="zh-CN" sz="2400" b="1" dirty="0" smtClean="0">
                <a:latin typeface="宋体" panose="02010600030101010101" pitchFamily="2" charset="-122"/>
                <a:sym typeface="+mn-ea"/>
              </a:rPr>
              <a:t>内容</a:t>
            </a:r>
            <a:r>
              <a:rPr lang="zh-CN" altLang="en-US" sz="2400" b="1" dirty="0" smtClean="0">
                <a:latin typeface="宋体" panose="02010600030101010101" pitchFamily="2" charset="-122"/>
                <a:sym typeface="+mn-ea"/>
              </a:rPr>
              <a:t>。</a:t>
            </a:r>
            <a:endParaRPr lang="zh-CN" altLang="en-US" sz="2400" b="1" dirty="0">
              <a:latin typeface="宋体" panose="02010600030101010101" pitchFamily="2" charset="-122"/>
              <a:sym typeface="+mn-ea"/>
            </a:endParaRPr>
          </a:p>
        </p:txBody>
      </p:sp>
      <p:sp>
        <p:nvSpPr>
          <p:cNvPr id="3" name="文本框 2"/>
          <p:cNvSpPr txBox="1"/>
          <p:nvPr/>
        </p:nvSpPr>
        <p:spPr>
          <a:xfrm>
            <a:off x="498469" y="1617498"/>
            <a:ext cx="2277043" cy="830997"/>
          </a:xfrm>
          <a:prstGeom prst="rect">
            <a:avLst/>
          </a:prstGeom>
          <a:solidFill>
            <a:schemeClr val="accent5">
              <a:lumMod val="20000"/>
              <a:lumOff val="80000"/>
            </a:schemeClr>
          </a:solidFill>
        </p:spPr>
        <p:txBody>
          <a:bodyPr wrap="square" rtlCol="0">
            <a:spAutoFit/>
          </a:bodyPr>
          <a:lstStyle/>
          <a:p>
            <a:r>
              <a:rPr lang="zh-CN" altLang="en-US" sz="2400" b="1" dirty="0">
                <a:solidFill>
                  <a:schemeClr val="tx1"/>
                </a:solidFill>
                <a:latin typeface="宋体" panose="02010600030101010101" pitchFamily="2" charset="-122"/>
              </a:rPr>
              <a:t>从</a:t>
            </a:r>
            <a:r>
              <a:rPr lang="en-US" altLang="zh-CN" sz="2400" b="1" dirty="0">
                <a:solidFill>
                  <a:schemeClr val="tx1"/>
                </a:solidFill>
                <a:latin typeface="宋体" panose="02010600030101010101" pitchFamily="2" charset="-122"/>
              </a:rPr>
              <a:t>“</a:t>
            </a:r>
            <a:r>
              <a:rPr lang="zh-CN" altLang="en-US" sz="2400" b="1" dirty="0">
                <a:solidFill>
                  <a:schemeClr val="tx1"/>
                </a:solidFill>
                <a:latin typeface="宋体" panose="02010600030101010101" pitchFamily="2" charset="-122"/>
              </a:rPr>
              <a:t>任人宰割</a:t>
            </a:r>
            <a:r>
              <a:rPr lang="en-US" altLang="zh-CN" sz="2400" b="1" dirty="0">
                <a:solidFill>
                  <a:schemeClr val="tx1"/>
                </a:solidFill>
                <a:latin typeface="宋体" panose="02010600030101010101" pitchFamily="2" charset="-122"/>
              </a:rPr>
              <a:t>”</a:t>
            </a:r>
            <a:r>
              <a:rPr lang="zh-CN" altLang="en-US" sz="2400" b="1" dirty="0">
                <a:solidFill>
                  <a:schemeClr val="tx1"/>
                </a:solidFill>
                <a:latin typeface="宋体" panose="02010600030101010101" pitchFamily="2" charset="-122"/>
              </a:rPr>
              <a:t>到</a:t>
            </a:r>
            <a:r>
              <a:rPr lang="en-US" altLang="zh-CN" sz="2400" b="1" dirty="0">
                <a:solidFill>
                  <a:schemeClr val="tx1"/>
                </a:solidFill>
                <a:latin typeface="宋体" panose="02010600030101010101" pitchFamily="2" charset="-122"/>
              </a:rPr>
              <a:t>“</a:t>
            </a:r>
            <a:r>
              <a:rPr lang="zh-CN" altLang="en-US" sz="2400" b="1" dirty="0">
                <a:solidFill>
                  <a:schemeClr val="tx1"/>
                </a:solidFill>
                <a:latin typeface="宋体" panose="02010600030101010101" pitchFamily="2" charset="-122"/>
              </a:rPr>
              <a:t>站起来了</a:t>
            </a:r>
            <a:r>
              <a:rPr lang="en-US" altLang="zh-CN" sz="2400" b="1" dirty="0">
                <a:solidFill>
                  <a:schemeClr val="tx1"/>
                </a:solidFill>
                <a:latin typeface="宋体" panose="02010600030101010101" pitchFamily="2" charset="-122"/>
              </a:rPr>
              <a:t>”</a:t>
            </a:r>
          </a:p>
        </p:txBody>
      </p:sp>
      <p:sp>
        <p:nvSpPr>
          <p:cNvPr id="5" name="右箭头 4"/>
          <p:cNvSpPr/>
          <p:nvPr/>
        </p:nvSpPr>
        <p:spPr>
          <a:xfrm>
            <a:off x="2922156" y="1833521"/>
            <a:ext cx="713740"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6" name="文本框 5"/>
          <p:cNvSpPr txBox="1"/>
          <p:nvPr/>
        </p:nvSpPr>
        <p:spPr>
          <a:xfrm>
            <a:off x="539552" y="2567393"/>
            <a:ext cx="2235959" cy="461665"/>
          </a:xfrm>
          <a:prstGeom prst="rect">
            <a:avLst/>
          </a:prstGeom>
          <a:solidFill>
            <a:schemeClr val="accent5">
              <a:lumMod val="20000"/>
              <a:lumOff val="80000"/>
            </a:schemeClr>
          </a:solidFill>
        </p:spPr>
        <p:txBody>
          <a:bodyPr wrap="square" rtlCol="0">
            <a:spAutoFit/>
          </a:bodyPr>
          <a:lstStyle/>
          <a:p>
            <a:r>
              <a:rPr lang="en-US" sz="2400" b="1" dirty="0">
                <a:solidFill>
                  <a:schemeClr val="tx1"/>
                </a:solidFill>
                <a:latin typeface="宋体" panose="02010600030101010101" pitchFamily="2" charset="-122"/>
              </a:rPr>
              <a:t>“</a:t>
            </a:r>
            <a:r>
              <a:rPr lang="zh-CN" altLang="en-US" sz="2400" b="1" dirty="0">
                <a:solidFill>
                  <a:schemeClr val="tx1"/>
                </a:solidFill>
                <a:latin typeface="宋体" panose="02010600030101010101" pitchFamily="2" charset="-122"/>
              </a:rPr>
              <a:t>两弹</a:t>
            </a:r>
            <a:r>
              <a:rPr lang="en-US" altLang="zh-CN" sz="2400" b="1" dirty="0">
                <a:solidFill>
                  <a:schemeClr val="tx1"/>
                </a:solidFill>
                <a:latin typeface="宋体" panose="02010600030101010101" pitchFamily="2" charset="-122"/>
              </a:rPr>
              <a:t>”</a:t>
            </a:r>
            <a:r>
              <a:rPr lang="zh-CN" altLang="en-US" sz="2400" b="1" dirty="0">
                <a:solidFill>
                  <a:schemeClr val="tx1"/>
                </a:solidFill>
                <a:latin typeface="宋体" panose="02010600030101010101" pitchFamily="2" charset="-122"/>
              </a:rPr>
              <a:t>元勋</a:t>
            </a:r>
          </a:p>
        </p:txBody>
      </p:sp>
      <p:sp>
        <p:nvSpPr>
          <p:cNvPr id="7" name="右箭头 6"/>
          <p:cNvSpPr/>
          <p:nvPr/>
        </p:nvSpPr>
        <p:spPr>
          <a:xfrm>
            <a:off x="2922156" y="2643418"/>
            <a:ext cx="713740"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9" name="文本框 8"/>
          <p:cNvSpPr txBox="1"/>
          <p:nvPr/>
        </p:nvSpPr>
        <p:spPr>
          <a:xfrm>
            <a:off x="539552" y="3291684"/>
            <a:ext cx="2235958" cy="830997"/>
          </a:xfrm>
          <a:prstGeom prst="rect">
            <a:avLst/>
          </a:prstGeom>
          <a:solidFill>
            <a:schemeClr val="accent5">
              <a:lumMod val="20000"/>
              <a:lumOff val="80000"/>
            </a:schemeClr>
          </a:solidFill>
        </p:spPr>
        <p:txBody>
          <a:bodyPr wrap="square" rtlCol="0">
            <a:spAutoFit/>
          </a:bodyPr>
          <a:lstStyle/>
          <a:p>
            <a:pPr algn="ctr"/>
            <a:r>
              <a:rPr lang="zh-CN" altLang="en-US" sz="2400" b="1" dirty="0">
                <a:solidFill>
                  <a:schemeClr val="tx1"/>
                </a:solidFill>
                <a:latin typeface="宋体" panose="02010600030101010101" pitchFamily="2" charset="-122"/>
              </a:rPr>
              <a:t>邓稼先与奥本海默</a:t>
            </a:r>
          </a:p>
        </p:txBody>
      </p:sp>
      <p:sp>
        <p:nvSpPr>
          <p:cNvPr id="10" name="右箭头 9"/>
          <p:cNvSpPr/>
          <p:nvPr/>
        </p:nvSpPr>
        <p:spPr>
          <a:xfrm>
            <a:off x="2932688" y="3507513"/>
            <a:ext cx="703208"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15" name="矩形 14"/>
          <p:cNvSpPr/>
          <p:nvPr/>
        </p:nvSpPr>
        <p:spPr>
          <a:xfrm>
            <a:off x="3707903" y="1617498"/>
            <a:ext cx="4572000" cy="830997"/>
          </a:xfrm>
          <a:prstGeom prst="rect">
            <a:avLst/>
          </a:prstGeom>
          <a:solidFill>
            <a:schemeClr val="accent2">
              <a:lumMod val="20000"/>
              <a:lumOff val="80000"/>
            </a:schemeClr>
          </a:solidFill>
        </p:spPr>
        <p:txBody>
          <a:bodyPr>
            <a:spAutoFit/>
          </a:bodyPr>
          <a:lstStyle/>
          <a:p>
            <a:pPr lvl="0"/>
            <a:r>
              <a:rPr lang="zh-CN" altLang="en-US" sz="2400" b="1" dirty="0">
                <a:solidFill>
                  <a:srgbClr val="0000FF"/>
                </a:solidFill>
                <a:latin typeface="楷体" panose="02010609060101010101" charset="-122"/>
                <a:ea typeface="楷体" panose="02010609060101010101" charset="-122"/>
                <a:sym typeface="+mn-ea"/>
              </a:rPr>
              <a:t>邓稼先是一位对祖国、对民族的发展有巨大贡献的杰出的科学家。</a:t>
            </a:r>
          </a:p>
        </p:txBody>
      </p:sp>
      <p:sp>
        <p:nvSpPr>
          <p:cNvPr id="18" name="矩形 17"/>
          <p:cNvSpPr/>
          <p:nvPr/>
        </p:nvSpPr>
        <p:spPr>
          <a:xfrm>
            <a:off x="3707904" y="2427588"/>
            <a:ext cx="4608513" cy="830997"/>
          </a:xfrm>
          <a:prstGeom prst="rect">
            <a:avLst/>
          </a:prstGeom>
          <a:solidFill>
            <a:schemeClr val="accent2">
              <a:lumMod val="20000"/>
              <a:lumOff val="80000"/>
            </a:schemeClr>
          </a:solidFill>
        </p:spPr>
        <p:txBody>
          <a:bodyPr wrap="square">
            <a:spAutoFit/>
          </a:bodyPr>
          <a:lstStyle/>
          <a:p>
            <a:pPr lvl="0"/>
            <a:r>
              <a:rPr lang="zh-CN" altLang="en-US" sz="2400" b="1" dirty="0">
                <a:solidFill>
                  <a:srgbClr val="0000FF"/>
                </a:solidFill>
                <a:latin typeface="楷体" panose="02010609060101010101" charset="-122"/>
                <a:ea typeface="楷体" panose="02010609060101010101" charset="-122"/>
                <a:sym typeface="+mn-ea"/>
              </a:rPr>
              <a:t>简单介绍邓稼先的生平经历和巨大贡献。</a:t>
            </a:r>
          </a:p>
        </p:txBody>
      </p:sp>
      <p:sp>
        <p:nvSpPr>
          <p:cNvPr id="19" name="矩形 18"/>
          <p:cNvSpPr/>
          <p:nvPr/>
        </p:nvSpPr>
        <p:spPr>
          <a:xfrm>
            <a:off x="3707904" y="3183671"/>
            <a:ext cx="4608513" cy="1200329"/>
          </a:xfrm>
          <a:prstGeom prst="rect">
            <a:avLst/>
          </a:prstGeom>
          <a:solidFill>
            <a:schemeClr val="accent2">
              <a:lumMod val="20000"/>
              <a:lumOff val="80000"/>
            </a:schemeClr>
          </a:solidFill>
        </p:spPr>
        <p:txBody>
          <a:bodyPr wrap="square">
            <a:spAutoFit/>
          </a:bodyPr>
          <a:lstStyle/>
          <a:p>
            <a:pPr lvl="0"/>
            <a:r>
              <a:rPr lang="zh-CN" altLang="en-US" sz="2400" b="1" dirty="0">
                <a:solidFill>
                  <a:srgbClr val="0000FF"/>
                </a:solidFill>
                <a:latin typeface="楷体" panose="02010609060101010101" charset="-122"/>
                <a:ea typeface="楷体" panose="02010609060101010101" charset="-122"/>
                <a:sym typeface="+mn-ea"/>
              </a:rPr>
              <a:t>把邓稼先和奥本海默进行对比，揭示出他能领导</a:t>
            </a:r>
            <a:r>
              <a:rPr lang="zh-CN" altLang="en-US" sz="2400" b="1" dirty="0" smtClean="0">
                <a:solidFill>
                  <a:srgbClr val="0000FF"/>
                </a:solidFill>
                <a:latin typeface="楷体" panose="02010609060101010101" charset="-122"/>
                <a:ea typeface="楷体" panose="02010609060101010101" charset="-122"/>
                <a:sym typeface="+mn-ea"/>
              </a:rPr>
              <a:t>大家作出</a:t>
            </a:r>
            <a:r>
              <a:rPr lang="zh-CN" altLang="en-US" sz="2400" b="1" dirty="0">
                <a:solidFill>
                  <a:srgbClr val="0000FF"/>
                </a:solidFill>
                <a:latin typeface="楷体" panose="02010609060101010101" charset="-122"/>
                <a:ea typeface="楷体" panose="02010609060101010101" charset="-122"/>
                <a:sym typeface="+mn-ea"/>
              </a:rPr>
              <a:t>历史性贡献的原因。</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0" grpId="0" bldLvl="0" animBg="1"/>
      <p:bldP spid="15" grpId="0" bldLvl="0" animBg="1"/>
      <p:bldP spid="18" grpId="0" bldLvl="0" animBg="1"/>
      <p:bldP spid="19"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组合 8"/>
          <p:cNvGrpSpPr/>
          <p:nvPr/>
        </p:nvGrpSpPr>
        <p:grpSpPr bwMode="auto">
          <a:xfrm>
            <a:off x="0" y="483457"/>
            <a:ext cx="2006600" cy="523082"/>
            <a:chOff x="70" y="-365"/>
            <a:chExt cx="3161" cy="1097"/>
          </a:xfrm>
        </p:grpSpPr>
        <p:sp>
          <p:nvSpPr>
            <p:cNvPr id="47108" name="文本框 6"/>
            <p:cNvSpPr txBox="1">
              <a:spLocks noChangeArrowheads="1"/>
            </p:cNvSpPr>
            <p:nvPr/>
          </p:nvSpPr>
          <p:spPr bwMode="auto">
            <a:xfrm>
              <a:off x="678" y="-365"/>
              <a:ext cx="2553"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整体感知</a:t>
              </a: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文本框 2"/>
          <p:cNvSpPr txBox="1"/>
          <p:nvPr/>
        </p:nvSpPr>
        <p:spPr>
          <a:xfrm>
            <a:off x="570476" y="1383618"/>
            <a:ext cx="2423688" cy="461665"/>
          </a:xfrm>
          <a:prstGeom prst="rect">
            <a:avLst/>
          </a:prstGeom>
          <a:solidFill>
            <a:schemeClr val="accent5">
              <a:lumMod val="20000"/>
              <a:lumOff val="80000"/>
            </a:schemeClr>
          </a:solidFill>
        </p:spPr>
        <p:txBody>
          <a:bodyPr wrap="square" rtlCol="0">
            <a:spAutoFit/>
          </a:bodyPr>
          <a:lstStyle/>
          <a:p>
            <a:r>
              <a:rPr lang="zh-CN" altLang="en-US" sz="2400" b="1" dirty="0">
                <a:latin typeface="宋体" panose="02010600030101010101" pitchFamily="2" charset="-122"/>
              </a:rPr>
              <a:t>民族感情？友情？</a:t>
            </a:r>
          </a:p>
        </p:txBody>
      </p:sp>
      <p:sp>
        <p:nvSpPr>
          <p:cNvPr id="5" name="右箭头 4"/>
          <p:cNvSpPr/>
          <p:nvPr/>
        </p:nvSpPr>
        <p:spPr>
          <a:xfrm>
            <a:off x="2994164" y="1599642"/>
            <a:ext cx="713740"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6" name="文本框 5"/>
          <p:cNvSpPr txBox="1"/>
          <p:nvPr/>
        </p:nvSpPr>
        <p:spPr>
          <a:xfrm>
            <a:off x="611560" y="2387520"/>
            <a:ext cx="2235959" cy="461665"/>
          </a:xfrm>
          <a:prstGeom prst="rect">
            <a:avLst/>
          </a:prstGeom>
          <a:solidFill>
            <a:schemeClr val="accent5">
              <a:lumMod val="20000"/>
              <a:lumOff val="80000"/>
            </a:schemeClr>
          </a:solidFill>
        </p:spPr>
        <p:txBody>
          <a:bodyPr wrap="square" rtlCol="0">
            <a:spAutoFit/>
          </a:bodyPr>
          <a:lstStyle/>
          <a:p>
            <a:r>
              <a:rPr lang="zh-CN" altLang="en-US" sz="2400" b="1" dirty="0">
                <a:latin typeface="宋体" panose="02010600030101010101" pitchFamily="2" charset="-122"/>
              </a:rPr>
              <a:t>“我不能走”</a:t>
            </a:r>
          </a:p>
        </p:txBody>
      </p:sp>
      <p:sp>
        <p:nvSpPr>
          <p:cNvPr id="7" name="右箭头 6"/>
          <p:cNvSpPr/>
          <p:nvPr/>
        </p:nvSpPr>
        <p:spPr>
          <a:xfrm>
            <a:off x="2994164" y="2463544"/>
            <a:ext cx="713740"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9" name="文本框 8"/>
          <p:cNvSpPr txBox="1"/>
          <p:nvPr/>
        </p:nvSpPr>
        <p:spPr>
          <a:xfrm>
            <a:off x="611560" y="3251616"/>
            <a:ext cx="2235958" cy="461665"/>
          </a:xfrm>
          <a:prstGeom prst="rect">
            <a:avLst/>
          </a:prstGeom>
          <a:solidFill>
            <a:schemeClr val="accent5">
              <a:lumMod val="20000"/>
              <a:lumOff val="80000"/>
            </a:schemeClr>
          </a:solidFill>
        </p:spPr>
        <p:txBody>
          <a:bodyPr wrap="square" rtlCol="0">
            <a:spAutoFit/>
          </a:bodyPr>
          <a:lstStyle/>
          <a:p>
            <a:pPr algn="ctr"/>
            <a:r>
              <a:rPr lang="zh-CN" altLang="en-US" sz="2400" b="1" dirty="0">
                <a:latin typeface="宋体" panose="02010600030101010101" pitchFamily="2" charset="-122"/>
              </a:rPr>
              <a:t>永恒的骄傲</a:t>
            </a:r>
          </a:p>
        </p:txBody>
      </p:sp>
      <p:sp>
        <p:nvSpPr>
          <p:cNvPr id="10" name="右箭头 9"/>
          <p:cNvSpPr/>
          <p:nvPr/>
        </p:nvSpPr>
        <p:spPr>
          <a:xfrm>
            <a:off x="3004696" y="3327640"/>
            <a:ext cx="703208" cy="216218"/>
          </a:xfrm>
          <a:prstGeom prst="rightArrow">
            <a:avLst>
              <a:gd name="adj1" fmla="val 50000"/>
              <a:gd name="adj2" fmla="val 66519"/>
            </a:avLst>
          </a:prstGeom>
          <a:solidFill>
            <a:srgbClr val="7030A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15" name="矩形 14"/>
          <p:cNvSpPr/>
          <p:nvPr/>
        </p:nvSpPr>
        <p:spPr>
          <a:xfrm>
            <a:off x="3779911" y="1383618"/>
            <a:ext cx="4572000" cy="830997"/>
          </a:xfrm>
          <a:prstGeom prst="rect">
            <a:avLst/>
          </a:prstGeom>
          <a:solidFill>
            <a:schemeClr val="accent2">
              <a:lumMod val="20000"/>
              <a:lumOff val="80000"/>
            </a:schemeClr>
          </a:solidFill>
        </p:spPr>
        <p:txBody>
          <a:bodyPr>
            <a:spAutoFit/>
          </a:bodyPr>
          <a:lstStyle/>
          <a:p>
            <a:pPr lvl="0"/>
            <a:r>
              <a:rPr lang="zh-CN" altLang="en-US" sz="2400" b="1" dirty="0">
                <a:solidFill>
                  <a:srgbClr val="0000FF"/>
                </a:solidFill>
                <a:latin typeface="楷体" panose="02010609060101010101" charset="-122"/>
                <a:ea typeface="楷体" panose="02010609060101010101" charset="-122"/>
                <a:sym typeface="+mn-ea"/>
              </a:rPr>
              <a:t>作者为邓稼先领导科研人员独立设计“两弹”获得成功感到骄傲。</a:t>
            </a:r>
          </a:p>
        </p:txBody>
      </p:sp>
      <p:sp>
        <p:nvSpPr>
          <p:cNvPr id="18" name="矩形 17"/>
          <p:cNvSpPr/>
          <p:nvPr/>
        </p:nvSpPr>
        <p:spPr>
          <a:xfrm>
            <a:off x="3779912" y="2139702"/>
            <a:ext cx="4608513" cy="1200329"/>
          </a:xfrm>
          <a:prstGeom prst="rect">
            <a:avLst/>
          </a:prstGeom>
          <a:solidFill>
            <a:schemeClr val="accent2">
              <a:lumMod val="20000"/>
              <a:lumOff val="80000"/>
            </a:schemeClr>
          </a:solidFill>
        </p:spPr>
        <p:txBody>
          <a:bodyPr wrap="square">
            <a:spAutoFit/>
          </a:bodyPr>
          <a:lstStyle/>
          <a:p>
            <a:pPr lvl="0"/>
            <a:r>
              <a:rPr lang="zh-CN" altLang="en-US" sz="2400" b="1" dirty="0">
                <a:solidFill>
                  <a:srgbClr val="0000FF"/>
                </a:solidFill>
                <a:latin typeface="楷体" panose="02010609060101010101" charset="-122"/>
                <a:ea typeface="楷体" panose="02010609060101010101" charset="-122"/>
                <a:sym typeface="+mn-ea"/>
              </a:rPr>
              <a:t>写邓稼先在极端困难的条件下，肩负重任，身先士卒，不怕牺牲，勇于奉献的精神。</a:t>
            </a:r>
          </a:p>
        </p:txBody>
      </p:sp>
      <p:sp>
        <p:nvSpPr>
          <p:cNvPr id="19" name="矩形 18"/>
          <p:cNvSpPr/>
          <p:nvPr/>
        </p:nvSpPr>
        <p:spPr>
          <a:xfrm>
            <a:off x="3779913" y="3273829"/>
            <a:ext cx="4608513" cy="461665"/>
          </a:xfrm>
          <a:prstGeom prst="rect">
            <a:avLst/>
          </a:prstGeom>
          <a:solidFill>
            <a:schemeClr val="accent2">
              <a:lumMod val="20000"/>
              <a:lumOff val="80000"/>
            </a:schemeClr>
          </a:solidFill>
        </p:spPr>
        <p:txBody>
          <a:bodyPr wrap="square">
            <a:spAutoFit/>
          </a:bodyPr>
          <a:lstStyle/>
          <a:p>
            <a:pPr lvl="0"/>
            <a:r>
              <a:rPr lang="zh-CN" altLang="en-US" sz="2400" b="1" dirty="0">
                <a:solidFill>
                  <a:srgbClr val="0000FF"/>
                </a:solidFill>
                <a:latin typeface="楷体" panose="02010609060101010101" charset="-122"/>
                <a:ea typeface="楷体" panose="02010609060101010101" charset="-122"/>
                <a:sym typeface="+mn-ea"/>
              </a:rPr>
              <a:t>对邓稼先的总的评价。</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0" grpId="0" bldLvl="0" animBg="1"/>
      <p:bldP spid="15" grpId="0" bldLvl="0" animBg="1"/>
      <p:bldP spid="18" grpId="0" bldLvl="0" animBg="1"/>
      <p:bldP spid="1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641"/>
            <a:ext cx="2007235" cy="523398"/>
            <a:chOff x="70" y="-325"/>
            <a:chExt cx="3161" cy="1101"/>
          </a:xfrm>
        </p:grpSpPr>
        <p:sp>
          <p:nvSpPr>
            <p:cNvPr id="3" name="文本框 6"/>
            <p:cNvSpPr txBox="1">
              <a:spLocks noChangeArrowheads="1"/>
            </p:cNvSpPr>
            <p:nvPr/>
          </p:nvSpPr>
          <p:spPr bwMode="auto">
            <a:xfrm>
              <a:off x="678" y="-325"/>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6" name="圆角矩形 1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4800" y="1214438"/>
            <a:ext cx="694690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0113" y="1869281"/>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2"/>
          <p:cNvSpPr>
            <a:spLocks noChangeArrowheads="1"/>
          </p:cNvSpPr>
          <p:nvPr/>
        </p:nvSpPr>
        <p:spPr bwMode="auto">
          <a:xfrm>
            <a:off x="2339752" y="1653649"/>
            <a:ext cx="576103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dirty="0" smtClean="0">
                <a:solidFill>
                  <a:srgbClr val="A96A00"/>
                </a:solidFill>
                <a:latin typeface="黑体" panose="02010609060101010101" pitchFamily="49" charset="-122"/>
                <a:ea typeface="黑体" panose="02010609060101010101" pitchFamily="49" charset="-122"/>
              </a:rPr>
              <a:t>    </a:t>
            </a:r>
            <a:r>
              <a:rPr lang="zh-CN" altLang="en-US" sz="2800" dirty="0">
                <a:solidFill>
                  <a:srgbClr val="A96A00"/>
                </a:solidFill>
                <a:latin typeface="黑体" panose="02010609060101010101" pitchFamily="49" charset="-122"/>
                <a:ea typeface="黑体" panose="02010609060101010101" pitchFamily="49" charset="-122"/>
              </a:rPr>
              <a:t>速读</a:t>
            </a:r>
            <a:r>
              <a:rPr lang="zh-CN" altLang="en-US" sz="2800" dirty="0" smtClean="0">
                <a:solidFill>
                  <a:srgbClr val="A96A00"/>
                </a:solidFill>
                <a:latin typeface="黑体" panose="02010609060101010101" pitchFamily="49" charset="-122"/>
                <a:ea typeface="黑体" panose="02010609060101010101" pitchFamily="49" charset="-122"/>
              </a:rPr>
              <a:t>课文，勾画出描写邓稼先突出贡献的句子，说说他取得了哪些成就，又遇到了哪些困难。</a:t>
            </a:r>
            <a:endParaRPr lang="zh-CN" altLang="en-US" sz="2800" dirty="0">
              <a:solidFill>
                <a:srgbClr val="A96A00"/>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3528" y="1210680"/>
            <a:ext cx="8712968" cy="1865126"/>
          </a:xfrm>
          <a:prstGeom prst="rect">
            <a:avLst/>
          </a:prstGeom>
          <a:noFill/>
        </p:spPr>
        <p:txBody>
          <a:bodyPr wrap="square" rtlCol="0">
            <a:spAutoFit/>
          </a:bodyPr>
          <a:lstStyle/>
          <a:p>
            <a:pPr algn="l">
              <a:lnSpc>
                <a:spcPct val="120000"/>
              </a:lnSpc>
            </a:pPr>
            <a:r>
              <a:rPr lang="zh-CN" altLang="en-US" sz="2400" b="1" dirty="0" smtClean="0">
                <a:latin typeface="楷体" panose="02010609060101010101" charset="-122"/>
                <a:ea typeface="楷体" panose="02010609060101010101" charset="-122"/>
                <a:cs typeface="楷体" panose="02010609060101010101" charset="-122"/>
                <a:sym typeface="+mn-ea"/>
              </a:rPr>
              <a:t>    这以后的</a:t>
            </a:r>
            <a:r>
              <a:rPr lang="en-US" altLang="zh-CN" sz="2400" b="1" dirty="0" smtClean="0">
                <a:latin typeface="楷体" panose="02010609060101010101" charset="-122"/>
                <a:ea typeface="楷体" panose="02010609060101010101" charset="-122"/>
                <a:cs typeface="楷体" panose="02010609060101010101" charset="-122"/>
                <a:sym typeface="+mn-ea"/>
              </a:rPr>
              <a:t>28</a:t>
            </a:r>
            <a:r>
              <a:rPr lang="zh-CN" altLang="en-US" sz="2400" b="1" dirty="0" smtClean="0">
                <a:latin typeface="楷体" panose="02010609060101010101" charset="-122"/>
                <a:ea typeface="楷体" panose="02010609060101010101" charset="-122"/>
                <a:cs typeface="楷体" panose="02010609060101010101" charset="-122"/>
                <a:sym typeface="+mn-ea"/>
              </a:rPr>
              <a:t>年间，邓稼先始终站在中国原子弹武器设计制造和研究的第一线，领导许多学者和技术人员，成功地设计了中国的原子弹和氢弹，把中华民族国防自卫武器引导到了世界先进水平。</a:t>
            </a:r>
            <a:endParaRPr lang="zh-CN" altLang="en-US" sz="24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11" name="组合 15"/>
          <p:cNvGrpSpPr/>
          <p:nvPr/>
        </p:nvGrpSpPr>
        <p:grpSpPr bwMode="auto">
          <a:xfrm>
            <a:off x="45120" y="483392"/>
            <a:ext cx="2007235" cy="523398"/>
            <a:chOff x="70" y="-336"/>
            <a:chExt cx="3161" cy="1101"/>
          </a:xfrm>
        </p:grpSpPr>
        <p:sp>
          <p:nvSpPr>
            <p:cNvPr id="14"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5"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7" name="文本框 2"/>
          <p:cNvSpPr txBox="1"/>
          <p:nvPr/>
        </p:nvSpPr>
        <p:spPr>
          <a:xfrm>
            <a:off x="323528" y="2878014"/>
            <a:ext cx="8712968" cy="1421928"/>
          </a:xfrm>
          <a:prstGeom prst="rect">
            <a:avLst/>
          </a:prstGeom>
          <a:noFill/>
        </p:spPr>
        <p:txBody>
          <a:bodyPr wrap="square" rtlCol="0">
            <a:spAutoFit/>
          </a:bodyPr>
          <a:lstStyle/>
          <a:p>
            <a:pPr algn="l">
              <a:lnSpc>
                <a:spcPct val="120000"/>
              </a:lnSpc>
            </a:pPr>
            <a:r>
              <a:rPr lang="zh-CN" altLang="en-US" sz="2400" b="1" dirty="0" smtClean="0">
                <a:latin typeface="楷体" panose="02010609060101010101" charset="-122"/>
                <a:ea typeface="楷体" panose="02010609060101010101" charset="-122"/>
                <a:cs typeface="楷体" panose="02010609060101010101" charset="-122"/>
                <a:sym typeface="+mn-ea"/>
              </a:rPr>
              <a:t>    </a:t>
            </a:r>
            <a:r>
              <a:rPr lang="en-US" altLang="zh-CN" sz="2400" b="1" dirty="0" smtClean="0">
                <a:latin typeface="楷体" panose="02010609060101010101" charset="-122"/>
                <a:ea typeface="楷体" panose="02010609060101010101" charset="-122"/>
                <a:cs typeface="楷体" panose="02010609060101010101" charset="-122"/>
                <a:sym typeface="+mn-ea"/>
              </a:rPr>
              <a:t>1985</a:t>
            </a:r>
            <a:r>
              <a:rPr lang="zh-CN" altLang="en-US" sz="2400" b="1" dirty="0" smtClean="0">
                <a:latin typeface="楷体" panose="02010609060101010101" charset="-122"/>
                <a:ea typeface="楷体" panose="02010609060101010101" charset="-122"/>
                <a:cs typeface="楷体" panose="02010609060101010101" charset="-122"/>
                <a:sym typeface="+mn-ea"/>
              </a:rPr>
              <a:t>年</a:t>
            </a:r>
            <a:r>
              <a:rPr lang="en-US" altLang="zh-CN" sz="2400" b="1" dirty="0" smtClean="0">
                <a:latin typeface="楷体" panose="02010609060101010101" charset="-122"/>
                <a:ea typeface="楷体" panose="02010609060101010101" charset="-122"/>
                <a:cs typeface="楷体" panose="02010609060101010101" charset="-122"/>
                <a:sym typeface="+mn-ea"/>
              </a:rPr>
              <a:t>8</a:t>
            </a:r>
            <a:r>
              <a:rPr lang="zh-CN" altLang="en-US" sz="2400" b="1" dirty="0" smtClean="0">
                <a:latin typeface="楷体" panose="02010609060101010101" charset="-122"/>
                <a:ea typeface="楷体" panose="02010609060101010101" charset="-122"/>
                <a:cs typeface="楷体" panose="02010609060101010101" charset="-122"/>
                <a:sym typeface="+mn-ea"/>
              </a:rPr>
              <a:t>月邓稼先做了切除直肠癌的手术。次年</a:t>
            </a:r>
            <a:r>
              <a:rPr lang="en-US" altLang="zh-CN" sz="2400" b="1" dirty="0" smtClean="0">
                <a:latin typeface="楷体" panose="02010609060101010101" charset="-122"/>
                <a:ea typeface="楷体" panose="02010609060101010101" charset="-122"/>
                <a:cs typeface="楷体" panose="02010609060101010101" charset="-122"/>
                <a:sym typeface="+mn-ea"/>
              </a:rPr>
              <a:t>3</a:t>
            </a:r>
            <a:r>
              <a:rPr lang="zh-CN" altLang="en-US" sz="2400" b="1" dirty="0" smtClean="0">
                <a:latin typeface="楷体" panose="02010609060101010101" charset="-122"/>
                <a:ea typeface="楷体" panose="02010609060101010101" charset="-122"/>
                <a:cs typeface="楷体" panose="02010609060101010101" charset="-122"/>
                <a:sym typeface="+mn-ea"/>
              </a:rPr>
              <a:t>月又做了第二次手术。在这期间他和于敏联合署名写了一份关于中华人民共和国核武器发展的建议书。</a:t>
            </a:r>
            <a:endParaRPr lang="zh-CN" altLang="en-US" sz="2400" b="1" dirty="0">
              <a:solidFill>
                <a:schemeClr val="tx1"/>
              </a:solidFill>
              <a:latin typeface="楷体" panose="02010609060101010101" charset="-122"/>
              <a:ea typeface="楷体" panose="02010609060101010101" charset="-122"/>
              <a:cs typeface="楷体" panose="02010609060101010101" charset="-122"/>
              <a:sym typeface="+mn-ea"/>
            </a:endParaRPr>
          </a:p>
        </p:txBody>
      </p:sp>
      <p:cxnSp>
        <p:nvCxnSpPr>
          <p:cNvPr id="8" name="直接连接符 7"/>
          <p:cNvCxnSpPr/>
          <p:nvPr/>
        </p:nvCxnSpPr>
        <p:spPr>
          <a:xfrm>
            <a:off x="6948264" y="1869672"/>
            <a:ext cx="165618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31200" y="2193708"/>
            <a:ext cx="817324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95536" y="2517744"/>
            <a:ext cx="144016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680012" y="3327834"/>
            <a:ext cx="4076836"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31200" y="3725354"/>
            <a:ext cx="408662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imgsa.baidu.com/timg?image&amp;quality=80&amp;size=b9999_10000&amp;sec=1569494474313&amp;di=423d113ecae89a9a8a8099e7f24e0f99&amp;imgtype=0&amp;src=http%3A%2F%2F5b0988e595225.cdn.sohucs.com%2Fq_70%2Cc_zoom%2Cw_640%2Fimages%2F20180831%2F2890dc4dfed14ae6b75cd3a69efd4166.jpe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611560" y="1113589"/>
            <a:ext cx="3114676" cy="22502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timgsa.baidu.com/timg?image&amp;quality=80&amp;size=b9999_10000&amp;sec=1569494652111&amp;di=8f076c7a2b9eb1d7161e4d87c7f5eb21&amp;imgtype=0&amp;src=http%3A%2F%2Fimg1.gtimg.com%2Fnews%2Fpics%2Fhv1%2F111%2F246%2F2056%2F1337542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06254" y="1599642"/>
            <a:ext cx="4642211" cy="17245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1520" y="3521646"/>
            <a:ext cx="3960440" cy="461665"/>
          </a:xfrm>
          <a:prstGeom prst="rect">
            <a:avLst/>
          </a:prstGeom>
          <a:noFill/>
        </p:spPr>
        <p:txBody>
          <a:bodyPr wrap="square" rtlCol="0">
            <a:spAutoFit/>
          </a:bodyPr>
          <a:lstStyle/>
          <a:p>
            <a:r>
              <a:rPr lang="zh-CN" altLang="en-US" sz="2400" b="1" dirty="0" smtClean="0">
                <a:solidFill>
                  <a:srgbClr val="FF0000"/>
                </a:solidFill>
              </a:rPr>
              <a:t>中国第一颗原子弹爆炸成功</a:t>
            </a:r>
            <a:endParaRPr lang="zh-CN" altLang="en-US" sz="2400" b="1" dirty="0">
              <a:solidFill>
                <a:srgbClr val="FF0000"/>
              </a:solidFill>
            </a:endParaRPr>
          </a:p>
        </p:txBody>
      </p:sp>
      <p:sp>
        <p:nvSpPr>
          <p:cNvPr id="5" name="TextBox 4"/>
          <p:cNvSpPr txBox="1"/>
          <p:nvPr/>
        </p:nvSpPr>
        <p:spPr>
          <a:xfrm>
            <a:off x="4211960" y="3521646"/>
            <a:ext cx="4860603" cy="461665"/>
          </a:xfrm>
          <a:prstGeom prst="rect">
            <a:avLst/>
          </a:prstGeom>
          <a:noFill/>
        </p:spPr>
        <p:txBody>
          <a:bodyPr wrap="square" rtlCol="0">
            <a:spAutoFit/>
          </a:bodyPr>
          <a:lstStyle/>
          <a:p>
            <a:r>
              <a:rPr lang="zh-CN" altLang="en-US" sz="2400" b="1" dirty="0" smtClean="0">
                <a:solidFill>
                  <a:srgbClr val="FF0000"/>
                </a:solidFill>
              </a:rPr>
              <a:t>中国第一颗人造地球卫星发射成功</a:t>
            </a:r>
            <a:endParaRPr lang="zh-CN" altLang="en-US" sz="2400" b="1" dirty="0">
              <a:solidFill>
                <a:srgbClr val="FF0000"/>
              </a:solidFill>
            </a:endParaRPr>
          </a:p>
        </p:txBody>
      </p:sp>
      <p:sp>
        <p:nvSpPr>
          <p:cNvPr id="3" name="文本框 2"/>
          <p:cNvSpPr txBox="1"/>
          <p:nvPr/>
        </p:nvSpPr>
        <p:spPr>
          <a:xfrm>
            <a:off x="2771800" y="195486"/>
            <a:ext cx="1656184"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23729" y="1168856"/>
            <a:ext cx="6746124" cy="2012859"/>
          </a:xfrm>
          <a:prstGeom prst="rect">
            <a:avLst/>
          </a:prstGeom>
          <a:noFill/>
        </p:spPr>
        <p:txBody>
          <a:bodyPr wrap="square" rtlCol="0">
            <a:spAutoFit/>
          </a:bodyPr>
          <a:lstStyle/>
          <a:p>
            <a:pPr algn="l" eaLnBrk="1" latinLnBrk="0" hangingPunct="1">
              <a:lnSpc>
                <a:spcPct val="130000"/>
              </a:lnSpc>
            </a:pPr>
            <a:r>
              <a:rPr lang="zh-CN" altLang="en-US" sz="2400" b="1" dirty="0" smtClean="0">
                <a:latin typeface="楷体" panose="02010609060101010101" charset="-122"/>
                <a:ea typeface="楷体" panose="02010609060101010101" charset="-122"/>
                <a:cs typeface="楷体" panose="02010609060101010101" charset="-122"/>
                <a:sym typeface="+mn-ea"/>
              </a:rPr>
              <a:t>    “文革”初期，他所在的研究院（九院）和当时全国其他单位一样，成立了两派群众组织，对吵对打。而邓稼先竟有能力说服两派继续工作，于</a:t>
            </a:r>
            <a:r>
              <a:rPr lang="en-US" altLang="zh-CN" sz="2400" b="1" dirty="0" smtClean="0">
                <a:latin typeface="楷体" panose="02010609060101010101" charset="-122"/>
                <a:ea typeface="楷体" panose="02010609060101010101" charset="-122"/>
                <a:cs typeface="楷体" panose="02010609060101010101" charset="-122"/>
                <a:sym typeface="+mn-ea"/>
              </a:rPr>
              <a:t>1967</a:t>
            </a:r>
            <a:r>
              <a:rPr lang="zh-CN" altLang="en-US" sz="2400" b="1" dirty="0" smtClean="0">
                <a:latin typeface="楷体" panose="02010609060101010101" charset="-122"/>
                <a:ea typeface="楷体" panose="02010609060101010101" charset="-122"/>
                <a:cs typeface="楷体" panose="02010609060101010101" charset="-122"/>
                <a:sym typeface="+mn-ea"/>
              </a:rPr>
              <a:t>年</a:t>
            </a:r>
            <a:r>
              <a:rPr lang="en-US" altLang="zh-CN" sz="2400" b="1" dirty="0" smtClean="0">
                <a:latin typeface="楷体" panose="02010609060101010101" charset="-122"/>
                <a:ea typeface="楷体" panose="02010609060101010101" charset="-122"/>
                <a:cs typeface="楷体" panose="02010609060101010101" charset="-122"/>
                <a:sym typeface="+mn-ea"/>
              </a:rPr>
              <a:t>6</a:t>
            </a:r>
            <a:r>
              <a:rPr lang="zh-CN" altLang="en-US" sz="2400" b="1" dirty="0" smtClean="0">
                <a:latin typeface="楷体" panose="02010609060101010101" charset="-122"/>
                <a:ea typeface="楷体" panose="02010609060101010101" charset="-122"/>
                <a:cs typeface="楷体" panose="02010609060101010101" charset="-122"/>
                <a:sym typeface="+mn-ea"/>
              </a:rPr>
              <a:t>月成功地制成了氢弹。</a:t>
            </a:r>
            <a:endParaRPr lang="zh-CN" altLang="en-US" sz="2400" b="1" dirty="0">
              <a:latin typeface="楷体" panose="02010609060101010101" charset="-122"/>
              <a:ea typeface="楷体" panose="02010609060101010101" charset="-122"/>
              <a:cs typeface="楷体" panose="02010609060101010101" charset="-122"/>
              <a:sym typeface="+mn-ea"/>
            </a:endParaRPr>
          </a:p>
        </p:txBody>
      </p:sp>
      <p:grpSp>
        <p:nvGrpSpPr>
          <p:cNvPr id="12" name="组合 15"/>
          <p:cNvGrpSpPr/>
          <p:nvPr/>
        </p:nvGrpSpPr>
        <p:grpSpPr bwMode="auto">
          <a:xfrm>
            <a:off x="45120" y="483392"/>
            <a:ext cx="2007235" cy="523398"/>
            <a:chOff x="70" y="-336"/>
            <a:chExt cx="3161" cy="1101"/>
          </a:xfrm>
        </p:grpSpPr>
        <p:sp>
          <p:nvSpPr>
            <p:cNvPr id="1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16"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6112" y="1925479"/>
            <a:ext cx="1355569" cy="1456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123729" y="3343564"/>
            <a:ext cx="4896543" cy="461665"/>
          </a:xfrm>
          <a:prstGeom prst="rect">
            <a:avLst/>
          </a:prstGeom>
          <a:noFill/>
        </p:spPr>
        <p:txBody>
          <a:bodyPr wrap="square" rtlCol="0">
            <a:spAutoFit/>
          </a:bodyPr>
          <a:lstStyle/>
          <a:p>
            <a:r>
              <a:rPr lang="zh-CN" altLang="en-US" sz="2400" b="1" dirty="0" smtClean="0">
                <a:solidFill>
                  <a:srgbClr val="FF0000"/>
                </a:solidFill>
              </a:rPr>
              <a:t>你还勾画了哪些句子？说一说。</a:t>
            </a:r>
            <a:endParaRPr lang="zh-CN" altLang="en-US" sz="2400" b="1" dirty="0">
              <a:solidFill>
                <a:srgbClr val="FF0000"/>
              </a:solidFill>
            </a:endParaRPr>
          </a:p>
        </p:txBody>
      </p:sp>
      <p:cxnSp>
        <p:nvCxnSpPr>
          <p:cNvPr id="18" name="直接连接符 17"/>
          <p:cNvCxnSpPr/>
          <p:nvPr/>
        </p:nvCxnSpPr>
        <p:spPr>
          <a:xfrm>
            <a:off x="6372200" y="2247714"/>
            <a:ext cx="223224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267746" y="2625756"/>
            <a:ext cx="4176463"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矩形 6"/>
          <p:cNvSpPr/>
          <p:nvPr/>
        </p:nvSpPr>
        <p:spPr>
          <a:xfrm>
            <a:off x="440437" y="1383618"/>
            <a:ext cx="5211683" cy="523220"/>
          </a:xfrm>
          <a:prstGeom prst="rect">
            <a:avLst/>
          </a:prstGeom>
        </p:spPr>
        <p:txBody>
          <a:bodyPr wrap="none">
            <a:spAutoFit/>
          </a:bodyPr>
          <a:lstStyle/>
          <a:p>
            <a:pPr lvl="0"/>
            <a:r>
              <a:rPr lang="zh-CN" altLang="en-US" sz="2800" dirty="0">
                <a:solidFill>
                  <a:srgbClr val="FF0000"/>
                </a:solidFill>
                <a:latin typeface="黑体" panose="02010609060101010101" pitchFamily="49" charset="-122"/>
                <a:ea typeface="黑体" panose="02010609060101010101" pitchFamily="49" charset="-122"/>
              </a:rPr>
              <a:t>邓稼先搞科研期间面临的困难：</a:t>
            </a:r>
            <a:endParaRPr lang="en-US" altLang="zh-CN" sz="2800" dirty="0">
              <a:solidFill>
                <a:srgbClr val="FF0000"/>
              </a:solidFill>
              <a:latin typeface="黑体" panose="02010609060101010101" pitchFamily="49" charset="-122"/>
              <a:ea typeface="黑体" panose="02010609060101010101" pitchFamily="49" charset="-122"/>
            </a:endParaRPr>
          </a:p>
        </p:txBody>
      </p:sp>
      <p:sp>
        <p:nvSpPr>
          <p:cNvPr id="8" name="矩形 7"/>
          <p:cNvSpPr/>
          <p:nvPr/>
        </p:nvSpPr>
        <p:spPr>
          <a:xfrm>
            <a:off x="2296559" y="2071323"/>
            <a:ext cx="1627369" cy="523220"/>
          </a:xfrm>
          <a:prstGeom prst="rect">
            <a:avLst/>
          </a:prstGeom>
          <a:solidFill>
            <a:schemeClr val="accent4">
              <a:lumMod val="20000"/>
              <a:lumOff val="80000"/>
            </a:schemeClr>
          </a:solidFill>
        </p:spPr>
        <p:txBody>
          <a:bodyPr wrap="none">
            <a:spAutoFit/>
          </a:bodyPr>
          <a:lstStyle/>
          <a:p>
            <a:r>
              <a:rPr lang="zh-CN" altLang="en-US" sz="2800" b="1" dirty="0">
                <a:solidFill>
                  <a:prstClr val="black"/>
                </a:solidFill>
                <a:latin typeface="楷体" panose="02010609060101010101" charset="-122"/>
                <a:ea typeface="楷体" panose="02010609060101010101" charset="-122"/>
              </a:rPr>
              <a:t>国力衰弱</a:t>
            </a:r>
            <a:endParaRPr lang="zh-CN" altLang="en-US" sz="2000" dirty="0"/>
          </a:p>
        </p:txBody>
      </p:sp>
      <p:sp>
        <p:nvSpPr>
          <p:cNvPr id="9" name="矩形 8"/>
          <p:cNvSpPr/>
          <p:nvPr/>
        </p:nvSpPr>
        <p:spPr>
          <a:xfrm>
            <a:off x="4149019" y="2085696"/>
            <a:ext cx="2348720" cy="523220"/>
          </a:xfrm>
          <a:prstGeom prst="rect">
            <a:avLst/>
          </a:prstGeom>
          <a:solidFill>
            <a:schemeClr val="accent6">
              <a:lumMod val="20000"/>
              <a:lumOff val="80000"/>
            </a:schemeClr>
          </a:solidFill>
        </p:spPr>
        <p:txBody>
          <a:bodyPr wrap="none">
            <a:spAutoFit/>
          </a:bodyPr>
          <a:lstStyle/>
          <a:p>
            <a:r>
              <a:rPr lang="zh-CN" altLang="en-US" sz="2800" b="1" dirty="0">
                <a:solidFill>
                  <a:prstClr val="black"/>
                </a:solidFill>
                <a:latin typeface="楷体" panose="02010609060101010101" charset="-122"/>
                <a:ea typeface="楷体" panose="02010609060101010101" charset="-122"/>
              </a:rPr>
              <a:t>科研条件落后</a:t>
            </a:r>
            <a:endParaRPr lang="zh-CN" altLang="en-US" sz="2000" dirty="0"/>
          </a:p>
        </p:txBody>
      </p:sp>
      <p:sp>
        <p:nvSpPr>
          <p:cNvPr id="10" name="矩形 9"/>
          <p:cNvSpPr/>
          <p:nvPr/>
        </p:nvSpPr>
        <p:spPr>
          <a:xfrm>
            <a:off x="1331640" y="2676785"/>
            <a:ext cx="2348720" cy="523220"/>
          </a:xfrm>
          <a:prstGeom prst="rect">
            <a:avLst/>
          </a:prstGeom>
          <a:solidFill>
            <a:schemeClr val="accent1">
              <a:lumMod val="20000"/>
              <a:lumOff val="80000"/>
            </a:schemeClr>
          </a:solidFill>
        </p:spPr>
        <p:txBody>
          <a:bodyPr wrap="none">
            <a:spAutoFit/>
          </a:bodyPr>
          <a:lstStyle/>
          <a:p>
            <a:r>
              <a:rPr lang="zh-CN" altLang="en-US" sz="2800" b="1" dirty="0">
                <a:solidFill>
                  <a:prstClr val="black"/>
                </a:solidFill>
                <a:latin typeface="楷体" panose="02010609060101010101" charset="-122"/>
                <a:ea typeface="楷体" panose="02010609060101010101" charset="-122"/>
              </a:rPr>
              <a:t>自然环境恶劣</a:t>
            </a:r>
            <a:endParaRPr lang="zh-CN" altLang="en-US" sz="2000" dirty="0"/>
          </a:p>
        </p:txBody>
      </p:sp>
      <p:sp>
        <p:nvSpPr>
          <p:cNvPr id="11" name="矩形 10"/>
          <p:cNvSpPr/>
          <p:nvPr/>
        </p:nvSpPr>
        <p:spPr>
          <a:xfrm>
            <a:off x="3877558" y="2685604"/>
            <a:ext cx="3430747" cy="523220"/>
          </a:xfrm>
          <a:prstGeom prst="rect">
            <a:avLst/>
          </a:prstGeom>
          <a:solidFill>
            <a:schemeClr val="tx2">
              <a:lumMod val="20000"/>
              <a:lumOff val="80000"/>
            </a:schemeClr>
          </a:solidFill>
        </p:spPr>
        <p:txBody>
          <a:bodyPr wrap="none">
            <a:spAutoFit/>
          </a:bodyPr>
          <a:lstStyle/>
          <a:p>
            <a:pPr lvl="0"/>
            <a:r>
              <a:rPr lang="zh-CN" altLang="en-US" sz="2800" b="1" dirty="0">
                <a:solidFill>
                  <a:prstClr val="black"/>
                </a:solidFill>
                <a:latin typeface="楷体" panose="02010609060101010101" charset="-122"/>
                <a:ea typeface="楷体" panose="02010609060101010101" charset="-122"/>
              </a:rPr>
              <a:t>政治环境不稳定</a:t>
            </a:r>
            <a:r>
              <a:rPr lang="en-US" altLang="zh-CN" sz="2800" b="1" dirty="0">
                <a:solidFill>
                  <a:prstClr val="black"/>
                </a:solidFill>
                <a:latin typeface="楷体" panose="02010609060101010101" charset="-122"/>
                <a:ea typeface="楷体" panose="02010609060101010101" charset="-122"/>
              </a:rPr>
              <a:t>……</a:t>
            </a:r>
            <a:endParaRPr lang="zh-CN" altLang="en-US" sz="2800" b="1" dirty="0">
              <a:solidFill>
                <a:prstClr val="black"/>
              </a:solidFill>
              <a:latin typeface="楷体" panose="02010609060101010101" charset="-122"/>
              <a:ea typeface="楷体" panose="02010609060101010101"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pic>
        <p:nvPicPr>
          <p:cNvPr id="6" name="圆角矩形 1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4800" y="1214438"/>
            <a:ext cx="6946900" cy="315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0113" y="1869281"/>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2"/>
          <p:cNvSpPr>
            <a:spLocks noChangeArrowheads="1"/>
          </p:cNvSpPr>
          <p:nvPr/>
        </p:nvSpPr>
        <p:spPr bwMode="auto">
          <a:xfrm>
            <a:off x="2411362" y="1545636"/>
            <a:ext cx="5761038" cy="216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dirty="0" smtClean="0">
                <a:solidFill>
                  <a:srgbClr val="A96A00"/>
                </a:solidFill>
                <a:latin typeface="黑体" panose="02010609060101010101" pitchFamily="49" charset="-122"/>
                <a:ea typeface="黑体" panose="02010609060101010101" pitchFamily="49" charset="-122"/>
              </a:rPr>
              <a:t>    勾画出文中对邓稼先进行评价的语句，结合关键词语和具体内容说说，文章表现了邓稼先什么样的气质和人格。</a:t>
            </a:r>
            <a:endParaRPr lang="zh-CN" altLang="en-US" sz="2800" dirty="0">
              <a:solidFill>
                <a:srgbClr val="A96A00"/>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6" name="文本框 2"/>
          <p:cNvSpPr txBox="1"/>
          <p:nvPr/>
        </p:nvSpPr>
        <p:spPr>
          <a:xfrm>
            <a:off x="146879" y="1815667"/>
            <a:ext cx="8346186" cy="1477328"/>
          </a:xfrm>
          <a:prstGeom prst="rect">
            <a:avLst/>
          </a:prstGeom>
          <a:noFill/>
        </p:spPr>
        <p:txBody>
          <a:bodyPr wrap="square" rtlCol="0">
            <a:spAutoFit/>
          </a:bodyPr>
          <a:lstStyle/>
          <a:p>
            <a:pPr algn="l">
              <a:lnSpc>
                <a:spcPct val="125000"/>
              </a:lnSpc>
            </a:pP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    邓稼先则是一个最不要引人注目的人物。和他谈话几分钟，就看出他是忠厚平实的人。他真诚坦白，从不骄人。他没有小心眼儿，一生喜欢“纯”字所代表的品格。</a:t>
            </a:r>
            <a:endParaRPr lang="en-US" altLang="zh-CN" sz="2400" b="1" dirty="0" smtClean="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7" name="矩形 6"/>
          <p:cNvSpPr/>
          <p:nvPr/>
        </p:nvSpPr>
        <p:spPr>
          <a:xfrm>
            <a:off x="467544" y="1307400"/>
            <a:ext cx="7704856" cy="461665"/>
          </a:xfrm>
          <a:prstGeom prst="rect">
            <a:avLst/>
          </a:prstGeom>
        </p:spPr>
        <p:txBody>
          <a:bodyPr wrap="square">
            <a:spAutoFit/>
          </a:bodyPr>
          <a:lstStyle/>
          <a:p>
            <a:pPr lvl="0"/>
            <a:r>
              <a:rPr lang="zh-CN" altLang="en-US" sz="2400" b="1" dirty="0" smtClean="0">
                <a:solidFill>
                  <a:prstClr val="black"/>
                </a:solidFill>
                <a:latin typeface="楷体" panose="02010609060101010101" charset="-122"/>
                <a:ea typeface="楷体" panose="02010609060101010101" charset="-122"/>
                <a:cs typeface="楷体" panose="02010609060101010101" charset="-122"/>
                <a:sym typeface="+mn-ea"/>
              </a:rPr>
              <a:t>“鞠躬尽瘁，死而后已”</a:t>
            </a:r>
            <a:r>
              <a:rPr lang="zh-CN" altLang="en-US" sz="2400" b="1" dirty="0">
                <a:solidFill>
                  <a:prstClr val="black"/>
                </a:solidFill>
                <a:latin typeface="楷体" panose="02010609060101010101" charset="-122"/>
                <a:ea typeface="楷体" panose="02010609060101010101" charset="-122"/>
                <a:cs typeface="楷体" panose="02010609060101010101" charset="-122"/>
                <a:sym typeface="+mn-ea"/>
              </a:rPr>
              <a:t>正好准确地描述了他的一生。</a:t>
            </a:r>
            <a:endParaRPr lang="en-US" altLang="zh-CN" sz="2400" b="1" dirty="0">
              <a:solidFill>
                <a:prstClr val="black"/>
              </a:solidFill>
              <a:latin typeface="楷体" panose="02010609060101010101" charset="-122"/>
              <a:ea typeface="楷体" panose="02010609060101010101" charset="-122"/>
              <a:cs typeface="楷体" panose="02010609060101010101" charset="-122"/>
              <a:sym typeface="+mn-ea"/>
            </a:endParaRPr>
          </a:p>
        </p:txBody>
      </p:sp>
      <p:sp>
        <p:nvSpPr>
          <p:cNvPr id="8" name="矩形 7"/>
          <p:cNvSpPr/>
          <p:nvPr/>
        </p:nvSpPr>
        <p:spPr>
          <a:xfrm>
            <a:off x="647224" y="3052726"/>
            <a:ext cx="6229032" cy="461665"/>
          </a:xfrm>
          <a:prstGeom prst="rect">
            <a:avLst/>
          </a:prstGeom>
        </p:spPr>
        <p:txBody>
          <a:bodyPr wrap="square">
            <a:spAutoFit/>
          </a:bodyPr>
          <a:lstStyle/>
          <a:p>
            <a:pPr lvl="0"/>
            <a:r>
              <a:rPr lang="zh-CN" altLang="en-US" sz="2400" b="1" dirty="0">
                <a:solidFill>
                  <a:prstClr val="black"/>
                </a:solidFill>
                <a:latin typeface="楷体" panose="02010609060101010101" charset="-122"/>
                <a:ea typeface="楷体" panose="02010609060101010101" charset="-122"/>
                <a:cs typeface="楷体" panose="02010609060101010101" charset="-122"/>
                <a:sym typeface="+mn-ea"/>
              </a:rPr>
              <a:t>他是最有中国农民的朴实气质的人。</a:t>
            </a:r>
            <a:endParaRPr lang="en-US" altLang="zh-CN" sz="2400" b="1" dirty="0">
              <a:solidFill>
                <a:prstClr val="black"/>
              </a:solidFill>
              <a:latin typeface="楷体" panose="02010609060101010101" charset="-122"/>
              <a:ea typeface="楷体" panose="02010609060101010101" charset="-122"/>
              <a:cs typeface="楷体" panose="02010609060101010101" charset="-122"/>
              <a:sym typeface="+mn-ea"/>
            </a:endParaRPr>
          </a:p>
        </p:txBody>
      </p:sp>
      <p:cxnSp>
        <p:nvCxnSpPr>
          <p:cNvPr id="9" name="直接连接符 8"/>
          <p:cNvCxnSpPr/>
          <p:nvPr/>
        </p:nvCxnSpPr>
        <p:spPr>
          <a:xfrm>
            <a:off x="708020" y="1653648"/>
            <a:ext cx="3071892"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987824" y="2193708"/>
            <a:ext cx="3071892"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411760" y="2517744"/>
            <a:ext cx="115212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716016" y="2517744"/>
            <a:ext cx="3071892"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3887924" y="2517744"/>
            <a:ext cx="432048" cy="405918"/>
          </a:xfrm>
          <a:prstGeom prst="ellipse">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17" name="直接连接符 16"/>
          <p:cNvCxnSpPr/>
          <p:nvPr/>
        </p:nvCxnSpPr>
        <p:spPr>
          <a:xfrm>
            <a:off x="3527884" y="3398974"/>
            <a:ext cx="115212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8" name="矩形 7"/>
          <p:cNvSpPr/>
          <p:nvPr/>
        </p:nvSpPr>
        <p:spPr>
          <a:xfrm>
            <a:off x="971600" y="1361405"/>
            <a:ext cx="6912768" cy="523220"/>
          </a:xfrm>
          <a:prstGeom prst="rect">
            <a:avLst/>
          </a:prstGeom>
        </p:spPr>
        <p:txBody>
          <a:bodyPr wrap="square">
            <a:spAutoFit/>
          </a:bodyPr>
          <a:lstStyle/>
          <a:p>
            <a:pPr lvl="0"/>
            <a:r>
              <a:rPr lang="zh-CN" altLang="en-US" sz="2800" b="1" dirty="0">
                <a:solidFill>
                  <a:prstClr val="black"/>
                </a:solidFill>
                <a:latin typeface="楷体" panose="02010609060101010101" charset="-122"/>
                <a:ea typeface="楷体" panose="02010609060101010101" charset="-122"/>
                <a:cs typeface="楷体" panose="02010609060101010101" charset="-122"/>
                <a:sym typeface="+mn-ea"/>
              </a:rPr>
              <a:t>人们知道他没有私心，人们绝对信任他。</a:t>
            </a:r>
            <a:endParaRPr lang="en-US" altLang="zh-CN" sz="2800" b="1" dirty="0">
              <a:solidFill>
                <a:prstClr val="black"/>
              </a:solidFill>
              <a:latin typeface="楷体" panose="02010609060101010101" charset="-122"/>
              <a:ea typeface="楷体" panose="02010609060101010101" charset="-122"/>
              <a:cs typeface="楷体" panose="02010609060101010101" charset="-122"/>
              <a:sym typeface="+mn-ea"/>
            </a:endParaRPr>
          </a:p>
        </p:txBody>
      </p:sp>
      <p:sp>
        <p:nvSpPr>
          <p:cNvPr id="9" name="矩形 8"/>
          <p:cNvSpPr/>
          <p:nvPr/>
        </p:nvSpPr>
        <p:spPr>
          <a:xfrm>
            <a:off x="251520" y="1942928"/>
            <a:ext cx="8280920" cy="1126462"/>
          </a:xfrm>
          <a:prstGeom prst="rect">
            <a:avLst/>
          </a:prstGeom>
        </p:spPr>
        <p:txBody>
          <a:bodyPr wrap="square">
            <a:spAutoFit/>
          </a:bodyPr>
          <a:lstStyle/>
          <a:p>
            <a:pPr lvl="0">
              <a:lnSpc>
                <a:spcPct val="120000"/>
              </a:lnSpc>
            </a:pPr>
            <a:r>
              <a:rPr lang="zh-CN" altLang="en-US" sz="2800" b="1" dirty="0" smtClean="0">
                <a:solidFill>
                  <a:prstClr val="black"/>
                </a:solidFill>
                <a:latin typeface="楷体" panose="02010609060101010101" charset="-122"/>
                <a:ea typeface="楷体" panose="02010609060101010101" charset="-122"/>
                <a:cs typeface="楷体" panose="02010609060101010101" charset="-122"/>
                <a:sym typeface="+mn-ea"/>
              </a:rPr>
              <a:t>    邓稼</a:t>
            </a:r>
            <a:r>
              <a:rPr lang="zh-CN" altLang="en-US" sz="2800" b="1" dirty="0">
                <a:solidFill>
                  <a:prstClr val="black"/>
                </a:solidFill>
                <a:latin typeface="楷体" panose="02010609060101010101" charset="-122"/>
                <a:ea typeface="楷体" panose="02010609060101010101" charset="-122"/>
                <a:cs typeface="楷体" panose="02010609060101010101" charset="-122"/>
                <a:sym typeface="+mn-ea"/>
              </a:rPr>
              <a:t>先是中国几千年传统文化所孕育出来的有最高奉献精神的儿子。</a:t>
            </a:r>
            <a:endParaRPr lang="en-US" altLang="zh-CN" sz="2800" b="1" dirty="0">
              <a:solidFill>
                <a:prstClr val="black"/>
              </a:solidFill>
              <a:latin typeface="楷体" panose="02010609060101010101" charset="-122"/>
              <a:ea typeface="楷体" panose="02010609060101010101" charset="-122"/>
              <a:cs typeface="楷体" panose="02010609060101010101" charset="-122"/>
              <a:sym typeface="+mn-ea"/>
            </a:endParaRPr>
          </a:p>
        </p:txBody>
      </p:sp>
      <p:sp>
        <p:nvSpPr>
          <p:cNvPr id="10" name="矩形 9"/>
          <p:cNvSpPr/>
          <p:nvPr/>
        </p:nvSpPr>
        <p:spPr>
          <a:xfrm>
            <a:off x="1115617" y="2929793"/>
            <a:ext cx="5594801" cy="523220"/>
          </a:xfrm>
          <a:prstGeom prst="rect">
            <a:avLst/>
          </a:prstGeom>
        </p:spPr>
        <p:txBody>
          <a:bodyPr wrap="none">
            <a:spAutoFit/>
          </a:bodyPr>
          <a:lstStyle/>
          <a:p>
            <a:pPr lvl="0"/>
            <a:r>
              <a:rPr lang="zh-CN" altLang="en-US" sz="2800" b="1" dirty="0">
                <a:solidFill>
                  <a:prstClr val="black"/>
                </a:solidFill>
                <a:latin typeface="楷体" panose="02010609060101010101" charset="-122"/>
                <a:ea typeface="楷体" panose="02010609060101010101" charset="-122"/>
                <a:cs typeface="楷体" panose="02010609060101010101" charset="-122"/>
                <a:sym typeface="+mn-ea"/>
              </a:rPr>
              <a:t>邓稼先是中国共产党的理想党员。</a:t>
            </a:r>
            <a:endParaRPr lang="en-US" altLang="zh-CN" sz="2800" b="1" dirty="0">
              <a:solidFill>
                <a:prstClr val="black"/>
              </a:solidFill>
              <a:latin typeface="楷体" panose="02010609060101010101" charset="-122"/>
              <a:ea typeface="楷体" panose="02010609060101010101" charset="-122"/>
              <a:cs typeface="楷体" panose="02010609060101010101" charset="-122"/>
              <a:sym typeface="+mn-ea"/>
            </a:endParaRPr>
          </a:p>
        </p:txBody>
      </p:sp>
      <p:cxnSp>
        <p:nvCxnSpPr>
          <p:cNvPr id="12" name="直接连接符 11"/>
          <p:cNvCxnSpPr/>
          <p:nvPr/>
        </p:nvCxnSpPr>
        <p:spPr>
          <a:xfrm>
            <a:off x="2987824" y="1707654"/>
            <a:ext cx="1224136"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5536" y="2679762"/>
            <a:ext cx="1944216"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3327834"/>
            <a:ext cx="115212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6" name="矩形 5"/>
          <p:cNvSpPr/>
          <p:nvPr/>
        </p:nvSpPr>
        <p:spPr>
          <a:xfrm>
            <a:off x="543654" y="2504677"/>
            <a:ext cx="8132802" cy="1169551"/>
          </a:xfrm>
          <a:prstGeom prst="rect">
            <a:avLst/>
          </a:prstGeom>
        </p:spPr>
        <p:txBody>
          <a:bodyPr wrap="square">
            <a:spAutoFit/>
          </a:bodyPr>
          <a:lstStyle/>
          <a:p>
            <a:pPr lvl="0">
              <a:lnSpc>
                <a:spcPct val="125000"/>
              </a:lnSpc>
            </a:pPr>
            <a:r>
              <a:rPr lang="zh-CN" altLang="en-US" sz="2800" b="1" dirty="0" smtClean="0">
                <a:solidFill>
                  <a:prstClr val="black"/>
                </a:solidFill>
                <a:latin typeface="楷体" panose="02010609060101010101" charset="-122"/>
                <a:ea typeface="楷体" panose="02010609060101010101" charset="-122"/>
                <a:cs typeface="楷体" panose="02010609060101010101" charset="-122"/>
                <a:sym typeface="+mn-ea"/>
              </a:rPr>
              <a:t>    邓稼先的一生是有方向、有意识地前进的。没有彷徨，没有矛盾。</a:t>
            </a:r>
            <a:endParaRPr lang="zh-CN" altLang="en-US" sz="2800" b="1" dirty="0">
              <a:solidFill>
                <a:prstClr val="black"/>
              </a:solidFill>
              <a:latin typeface="楷体" panose="02010609060101010101" charset="-122"/>
              <a:ea typeface="楷体" panose="02010609060101010101" charset="-122"/>
              <a:cs typeface="楷体" panose="02010609060101010101" charset="-122"/>
              <a:sym typeface="+mn-ea"/>
            </a:endParaRPr>
          </a:p>
        </p:txBody>
      </p:sp>
      <p:sp>
        <p:nvSpPr>
          <p:cNvPr id="7" name="矩形 6"/>
          <p:cNvSpPr/>
          <p:nvPr/>
        </p:nvSpPr>
        <p:spPr>
          <a:xfrm>
            <a:off x="395536" y="1478563"/>
            <a:ext cx="8424936" cy="1169551"/>
          </a:xfrm>
          <a:prstGeom prst="rect">
            <a:avLst/>
          </a:prstGeom>
        </p:spPr>
        <p:txBody>
          <a:bodyPr wrap="square">
            <a:spAutoFit/>
          </a:bodyPr>
          <a:lstStyle/>
          <a:p>
            <a:pPr lvl="0">
              <a:lnSpc>
                <a:spcPct val="125000"/>
              </a:lnSpc>
            </a:pPr>
            <a:r>
              <a:rPr lang="zh-CN" altLang="en-US" sz="2800" b="1" dirty="0" smtClean="0">
                <a:solidFill>
                  <a:prstClr val="black"/>
                </a:solidFill>
                <a:latin typeface="楷体" panose="02010609060101010101" charset="-122"/>
                <a:ea typeface="楷体" panose="02010609060101010101" charset="-122"/>
                <a:cs typeface="楷体" panose="02010609060101010101" charset="-122"/>
                <a:sym typeface="+mn-ea"/>
              </a:rPr>
              <a:t>    稼</a:t>
            </a:r>
            <a:r>
              <a:rPr lang="zh-CN" altLang="en-US" sz="2800" b="1" dirty="0">
                <a:solidFill>
                  <a:prstClr val="black"/>
                </a:solidFill>
                <a:latin typeface="楷体" panose="02010609060101010101" charset="-122"/>
                <a:ea typeface="楷体" panose="02010609060101010101" charset="-122"/>
                <a:cs typeface="楷体" panose="02010609060101010101" charset="-122"/>
                <a:sym typeface="+mn-ea"/>
              </a:rPr>
              <a:t>先为人忠诚纯正，是我最敬爱的挚友。他的无私的精神与巨大的贡献是你的也是我的永恒的骄傲。</a:t>
            </a:r>
            <a:endParaRPr lang="en-US" altLang="zh-CN" sz="2800" b="1" dirty="0">
              <a:solidFill>
                <a:prstClr val="black"/>
              </a:solidFill>
              <a:latin typeface="楷体" panose="02010609060101010101" charset="-122"/>
              <a:ea typeface="楷体" panose="02010609060101010101" charset="-122"/>
              <a:cs typeface="楷体" panose="02010609060101010101" charset="-122"/>
              <a:sym typeface="+mn-ea"/>
            </a:endParaRPr>
          </a:p>
        </p:txBody>
      </p:sp>
      <p:cxnSp>
        <p:nvCxnSpPr>
          <p:cNvPr id="9" name="直接连接符 8"/>
          <p:cNvCxnSpPr/>
          <p:nvPr/>
        </p:nvCxnSpPr>
        <p:spPr>
          <a:xfrm>
            <a:off x="2915816" y="1868665"/>
            <a:ext cx="115212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6588224" y="1544629"/>
            <a:ext cx="648072" cy="291003"/>
          </a:xfrm>
          <a:prstGeom prst="roundRect">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cxnSp>
        <p:nvCxnSpPr>
          <p:cNvPr id="12" name="直接连接符 11"/>
          <p:cNvCxnSpPr/>
          <p:nvPr/>
        </p:nvCxnSpPr>
        <p:spPr>
          <a:xfrm>
            <a:off x="3995936" y="2894779"/>
            <a:ext cx="237626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2280" y="1113589"/>
            <a:ext cx="8430200" cy="1532727"/>
          </a:xfrm>
          <a:prstGeom prst="rect">
            <a:avLst/>
          </a:prstGeom>
          <a:noFill/>
        </p:spPr>
        <p:txBody>
          <a:bodyPr wrap="square" rtlCol="0" anchor="t">
            <a:spAutoFit/>
          </a:bodyPr>
          <a:lstStyle/>
          <a:p>
            <a:pPr eaLnBrk="1" latinLnBrk="0" hangingPunct="1">
              <a:lnSpc>
                <a:spcPct val="130000"/>
              </a:lnSpc>
            </a:pPr>
            <a:r>
              <a:rPr lang="zh-CN" altLang="en-US" sz="2400" b="1" dirty="0" smtClean="0">
                <a:solidFill>
                  <a:srgbClr val="FF0000"/>
                </a:solidFill>
                <a:latin typeface="宋体" panose="02010600030101010101" pitchFamily="2" charset="-122"/>
                <a:cs typeface="楷体" panose="02010609060101010101" charset="-122"/>
                <a:sym typeface="+mn-ea"/>
              </a:rPr>
              <a:t>说一说：</a:t>
            </a:r>
            <a:r>
              <a:rPr lang="zh-CN" altLang="en-US" sz="2400" b="1" dirty="0" smtClean="0">
                <a:latin typeface="宋体" panose="02010600030101010101" pitchFamily="2"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如果稼先再次选择他的人生的话，他仍会走他已走过的道路。这是他的性格与品质。</a:t>
            </a:r>
            <a:r>
              <a:rPr lang="zh-CN" altLang="en-US" sz="2400" b="1" dirty="0">
                <a:latin typeface="宋体" panose="02010600030101010101" pitchFamily="2" charset="-122"/>
                <a:cs typeface="楷体" panose="02010609060101010101" charset="-122"/>
                <a:sym typeface="+mn-ea"/>
              </a:rPr>
              <a:t>”试说说你对这两句话的理解。</a:t>
            </a:r>
          </a:p>
        </p:txBody>
      </p:sp>
      <p:grpSp>
        <p:nvGrpSpPr>
          <p:cNvPr id="50177" name="组合 15"/>
          <p:cNvGrpSpPr/>
          <p:nvPr/>
        </p:nvGrpSpPr>
        <p:grpSpPr bwMode="auto">
          <a:xfrm>
            <a:off x="44450" y="483392"/>
            <a:ext cx="2007235" cy="523398"/>
            <a:chOff x="70" y="-336"/>
            <a:chExt cx="3161" cy="1101"/>
          </a:xfrm>
        </p:grpSpPr>
        <p:sp>
          <p:nvSpPr>
            <p:cNvPr id="5018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9"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文本占位符 105474"/>
          <p:cNvSpPr>
            <a:spLocks noGrp="1"/>
          </p:cNvSpPr>
          <p:nvPr/>
        </p:nvSpPr>
        <p:spPr>
          <a:xfrm>
            <a:off x="342266" y="2715766"/>
            <a:ext cx="8496944" cy="1500749"/>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SzPct val="85000"/>
              <a:buBlip>
                <a:blip r:embed="rId2"/>
              </a:buBlip>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bg2"/>
              </a:buClr>
              <a:buSzPct val="70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SzPct val="7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SzPct val="70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SzTx/>
              <a:buFontTx/>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SzTx/>
              <a:buFontTx/>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SzTx/>
              <a:buFontTx/>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SzTx/>
              <a:buFontTx/>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SzTx/>
              <a:buFontTx/>
              <a:buChar char="•"/>
              <a:defRPr sz="2000" b="0" i="0" u="none" kern="1200" baseline="0">
                <a:solidFill>
                  <a:schemeClr val="tx1"/>
                </a:solidFill>
                <a:latin typeface="+mn-lt"/>
                <a:ea typeface="+mn-ea"/>
                <a:cs typeface="+mn-cs"/>
              </a:defRPr>
            </a:lvl9pPr>
          </a:lstStyle>
          <a:p>
            <a:pPr marL="0" indent="0">
              <a:lnSpc>
                <a:spcPct val="130000"/>
              </a:lnSpc>
              <a:spcBef>
                <a:spcPts val="0"/>
              </a:spcBef>
              <a:buNone/>
            </a:pPr>
            <a:r>
              <a:rPr lang="en-US" altLang="zh-CN" sz="2400" b="1" dirty="0">
                <a:solidFill>
                  <a:srgbClr val="FF0000"/>
                </a:solidFill>
                <a:latin typeface="楷体" panose="02010609060101010101" charset="-122"/>
                <a:ea typeface="楷体" panose="02010609060101010101" charset="-122"/>
                <a:cs typeface="楷体" panose="02010609060101010101" charset="-122"/>
              </a:rPr>
              <a:t>    </a:t>
            </a:r>
            <a:r>
              <a:rPr lang="zh-CN" altLang="en-US" sz="2400" b="1" dirty="0">
                <a:solidFill>
                  <a:srgbClr val="FF0000"/>
                </a:solidFill>
                <a:latin typeface="楷体" panose="02010609060101010101" charset="-122"/>
                <a:ea typeface="楷体" panose="02010609060101010101" charset="-122"/>
                <a:cs typeface="楷体" panose="02010609060101010101" charset="-122"/>
              </a:rPr>
              <a:t>为中华民族的崛起，为广大人民的利益，奉献自己的一生，这是邓稼先的人生。走这样的人生道路，是邓稼先的性格与品质决定的。所以作者说，如果邓稼先再次选择</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人生的话，还是会</a:t>
            </a:r>
            <a:r>
              <a:rPr lang="zh-CN" altLang="en-US" sz="2400" b="1" dirty="0">
                <a:solidFill>
                  <a:srgbClr val="FF0000"/>
                </a:solidFill>
                <a:latin typeface="楷体" panose="02010609060101010101" charset="-122"/>
                <a:ea typeface="楷体" panose="02010609060101010101" charset="-122"/>
                <a:cs typeface="楷体" panose="02010609060101010101" charset="-122"/>
              </a:rPr>
              <a:t>这么走。这两句话总写出了邓稼先的伟大之处。</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pic>
        <p:nvPicPr>
          <p:cNvPr id="6" name="圆角矩形 1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4800" y="1214438"/>
            <a:ext cx="694690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0113" y="1869281"/>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2"/>
          <p:cNvSpPr>
            <a:spLocks noChangeArrowheads="1"/>
          </p:cNvSpPr>
          <p:nvPr/>
        </p:nvSpPr>
        <p:spPr bwMode="auto">
          <a:xfrm>
            <a:off x="2411362" y="1663141"/>
            <a:ext cx="576103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dirty="0" smtClean="0">
                <a:solidFill>
                  <a:srgbClr val="A96A00"/>
                </a:solidFill>
                <a:latin typeface="黑体" panose="02010609060101010101" pitchFamily="49" charset="-122"/>
                <a:ea typeface="黑体" panose="02010609060101010101" pitchFamily="49" charset="-122"/>
              </a:rPr>
              <a:t>    结合前面的分析，想一想作者是通过哪些角度对邓稼先</a:t>
            </a:r>
            <a:r>
              <a:rPr lang="zh-CN" altLang="en-US" sz="2800" dirty="0">
                <a:solidFill>
                  <a:srgbClr val="A96A00"/>
                </a:solidFill>
                <a:latin typeface="黑体" panose="02010609060101010101" pitchFamily="49" charset="-122"/>
                <a:ea typeface="黑体" panose="02010609060101010101" pitchFamily="49" charset="-122"/>
              </a:rPr>
              <a:t>进行</a:t>
            </a:r>
            <a:r>
              <a:rPr lang="zh-CN" altLang="en-US" sz="2800" dirty="0" smtClean="0">
                <a:solidFill>
                  <a:srgbClr val="A96A00"/>
                </a:solidFill>
                <a:latin typeface="黑体" panose="02010609060101010101" pitchFamily="49" charset="-122"/>
                <a:ea typeface="黑体" panose="02010609060101010101" pitchFamily="49" charset="-122"/>
              </a:rPr>
              <a:t>评价的，在文中找一找。</a:t>
            </a:r>
            <a:endParaRPr lang="zh-CN" altLang="en-US" sz="2800" dirty="0">
              <a:solidFill>
                <a:srgbClr val="A96A00"/>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05776" y="1653648"/>
            <a:ext cx="3942715" cy="1924050"/>
          </a:xfrm>
          <a:prstGeom prst="rect">
            <a:avLst/>
          </a:prstGeom>
        </p:spPr>
      </p:pic>
      <p:sp>
        <p:nvSpPr>
          <p:cNvPr id="4" name="文本框 3"/>
          <p:cNvSpPr txBox="1"/>
          <p:nvPr/>
        </p:nvSpPr>
        <p:spPr>
          <a:xfrm>
            <a:off x="179512" y="3705877"/>
            <a:ext cx="4248472" cy="707886"/>
          </a:xfrm>
          <a:prstGeom prst="rect">
            <a:avLst/>
          </a:prstGeom>
          <a:noFill/>
        </p:spPr>
        <p:txBody>
          <a:bodyPr wrap="square" rtlCol="0">
            <a:spAutoFit/>
          </a:bodyPr>
          <a:lstStyle/>
          <a:p>
            <a:pPr algn="ctr"/>
            <a:r>
              <a:rPr lang="zh-CN" altLang="en-US" sz="2000" b="1" dirty="0" smtClean="0">
                <a:solidFill>
                  <a:srgbClr val="FF0000"/>
                </a:solidFill>
              </a:rPr>
              <a:t>甲午战争战败，清政府签订《马关条约》</a:t>
            </a:r>
            <a:endParaRPr lang="zh-CN" altLang="en-US" sz="2000" b="1" dirty="0">
              <a:solidFill>
                <a:srgbClr val="FF0000"/>
              </a:solidFill>
            </a:endParaRPr>
          </a:p>
        </p:txBody>
      </p:sp>
      <p:sp>
        <p:nvSpPr>
          <p:cNvPr id="6" name="文本框 5"/>
          <p:cNvSpPr txBox="1"/>
          <p:nvPr/>
        </p:nvSpPr>
        <p:spPr>
          <a:xfrm>
            <a:off x="395536" y="1145382"/>
            <a:ext cx="3587842" cy="461665"/>
          </a:xfrm>
          <a:prstGeom prst="rect">
            <a:avLst/>
          </a:prstGeom>
          <a:solidFill>
            <a:schemeClr val="accent6">
              <a:lumMod val="20000"/>
              <a:lumOff val="80000"/>
            </a:schemeClr>
          </a:solidFill>
        </p:spPr>
        <p:txBody>
          <a:bodyPr wrap="none" rtlCol="0" anchor="t">
            <a:spAutoFit/>
          </a:bodyPr>
          <a:lstStyle/>
          <a:p>
            <a:r>
              <a:rPr lang="zh-CN" altLang="en-US" sz="2400" b="1" dirty="0" smtClean="0">
                <a:latin typeface="宋体" panose="02010600030101010101" pitchFamily="2" charset="-122"/>
                <a:cs typeface="宋体" panose="02010600030101010101" pitchFamily="2" charset="-122"/>
                <a:sym typeface="+mn-ea"/>
              </a:rPr>
              <a:t>中华民族的历史大背景下</a:t>
            </a:r>
            <a:endParaRPr lang="zh-CN" altLang="en-US" sz="2400" b="1" dirty="0">
              <a:latin typeface="宋体" panose="02010600030101010101" pitchFamily="2" charset="-122"/>
              <a:cs typeface="宋体" panose="02010600030101010101" pitchFamily="2" charset="-122"/>
              <a:sym typeface="+mn-ea"/>
            </a:endParaRPr>
          </a:p>
        </p:txBody>
      </p:sp>
      <p:grpSp>
        <p:nvGrpSpPr>
          <p:cNvPr id="50177" name="组合 15"/>
          <p:cNvGrpSpPr/>
          <p:nvPr/>
        </p:nvGrpSpPr>
        <p:grpSpPr bwMode="auto">
          <a:xfrm>
            <a:off x="44450" y="483392"/>
            <a:ext cx="2007235" cy="523398"/>
            <a:chOff x="70" y="-336"/>
            <a:chExt cx="3161" cy="1101"/>
          </a:xfrm>
        </p:grpSpPr>
        <p:sp>
          <p:nvSpPr>
            <p:cNvPr id="5018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9"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32040" y="1599642"/>
            <a:ext cx="3576724" cy="2018784"/>
          </a:xfrm>
          <a:prstGeom prst="rect">
            <a:avLst/>
          </a:prstGeom>
        </p:spPr>
      </p:pic>
      <p:sp>
        <p:nvSpPr>
          <p:cNvPr id="12" name="文本框 2"/>
          <p:cNvSpPr txBox="1"/>
          <p:nvPr/>
        </p:nvSpPr>
        <p:spPr>
          <a:xfrm>
            <a:off x="5377910" y="3759882"/>
            <a:ext cx="2722483" cy="400110"/>
          </a:xfrm>
          <a:prstGeom prst="rect">
            <a:avLst/>
          </a:prstGeom>
          <a:noFill/>
        </p:spPr>
        <p:txBody>
          <a:bodyPr wrap="square" rtlCol="0">
            <a:spAutoFit/>
          </a:bodyPr>
          <a:lstStyle/>
          <a:p>
            <a:r>
              <a:rPr lang="zh-CN" altLang="en-US" sz="2000" b="1" dirty="0">
                <a:solidFill>
                  <a:srgbClr val="FF0000"/>
                </a:solidFill>
              </a:rPr>
              <a:t>德国出兵强占胶州湾</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stretch>
            <a:fillRect/>
          </a:stretch>
        </p:blipFill>
        <p:spPr>
          <a:xfrm>
            <a:off x="485866" y="1329612"/>
            <a:ext cx="3438062" cy="1944216"/>
          </a:xfrm>
          <a:prstGeom prst="rect">
            <a:avLst/>
          </a:prstGeom>
        </p:spPr>
      </p:pic>
      <p:sp>
        <p:nvSpPr>
          <p:cNvPr id="3" name="文本框 2"/>
          <p:cNvSpPr txBox="1"/>
          <p:nvPr/>
        </p:nvSpPr>
        <p:spPr>
          <a:xfrm>
            <a:off x="611561" y="3489853"/>
            <a:ext cx="3083317" cy="461665"/>
          </a:xfrm>
          <a:prstGeom prst="rect">
            <a:avLst/>
          </a:prstGeom>
          <a:noFill/>
        </p:spPr>
        <p:txBody>
          <a:bodyPr wrap="square" rtlCol="0">
            <a:spAutoFit/>
          </a:bodyPr>
          <a:lstStyle/>
          <a:p>
            <a:r>
              <a:rPr lang="zh-CN" altLang="en-US" sz="2400" b="1" dirty="0" smtClean="0">
                <a:solidFill>
                  <a:srgbClr val="FF0000"/>
                </a:solidFill>
              </a:rPr>
              <a:t>法国强占广东广州湾</a:t>
            </a:r>
            <a:endParaRPr lang="zh-CN" altLang="en-US" sz="2400" b="1" dirty="0">
              <a:solidFill>
                <a:srgbClr val="FF0000"/>
              </a:solidFill>
            </a:endParaRPr>
          </a:p>
        </p:txBody>
      </p:sp>
      <p:grpSp>
        <p:nvGrpSpPr>
          <p:cNvPr id="50177" name="组合 15"/>
          <p:cNvGrpSpPr/>
          <p:nvPr/>
        </p:nvGrpSpPr>
        <p:grpSpPr bwMode="auto">
          <a:xfrm>
            <a:off x="44450" y="483392"/>
            <a:ext cx="2007235" cy="523398"/>
            <a:chOff x="70" y="-336"/>
            <a:chExt cx="3161" cy="1101"/>
          </a:xfrm>
        </p:grpSpPr>
        <p:sp>
          <p:nvSpPr>
            <p:cNvPr id="5018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9"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7608" y="1383619"/>
            <a:ext cx="3574832" cy="1860419"/>
          </a:xfrm>
          <a:prstGeom prst="rect">
            <a:avLst/>
          </a:prstGeom>
        </p:spPr>
      </p:pic>
      <p:sp>
        <p:nvSpPr>
          <p:cNvPr id="12" name="文本框 2"/>
          <p:cNvSpPr txBox="1"/>
          <p:nvPr/>
        </p:nvSpPr>
        <p:spPr>
          <a:xfrm>
            <a:off x="5233100" y="3381840"/>
            <a:ext cx="3083317" cy="830997"/>
          </a:xfrm>
          <a:prstGeom prst="rect">
            <a:avLst/>
          </a:prstGeom>
          <a:noFill/>
        </p:spPr>
        <p:txBody>
          <a:bodyPr wrap="square" rtlCol="0">
            <a:spAutoFit/>
          </a:bodyPr>
          <a:lstStyle/>
          <a:p>
            <a:r>
              <a:rPr lang="zh-CN" altLang="en-US" sz="2400" b="1" dirty="0" smtClean="0">
                <a:solidFill>
                  <a:srgbClr val="FF0000"/>
                </a:solidFill>
              </a:rPr>
              <a:t>英国强占山东威海卫与香港新界</a:t>
            </a:r>
            <a:endParaRPr lang="zh-CN" altLang="en-US" sz="2400" b="1" dirty="0">
              <a:solidFill>
                <a:srgbClr val="FF0000"/>
              </a:solidFill>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79512" y="2511718"/>
            <a:ext cx="8640960" cy="2492990"/>
          </a:xfrm>
          <a:prstGeom prst="rect">
            <a:avLst/>
          </a:prstGeom>
          <a:noFill/>
          <a:ln w="9525">
            <a:noFill/>
          </a:ln>
        </p:spPr>
        <p:txBody>
          <a:bodyPr wrap="square">
            <a:spAutoFit/>
          </a:bodyPr>
          <a:lstStyle/>
          <a:p>
            <a:pPr marL="0" eaLnBrk="1" latinLnBrk="0" hangingPunct="1">
              <a:lnSpc>
                <a:spcPct val="130000"/>
              </a:lnSpc>
            </a:pP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    这些辉煌的时刻离不开</a:t>
            </a:r>
            <a:r>
              <a:rPr lang="zh-CN" sz="2400" b="1" dirty="0" smtClean="0">
                <a:solidFill>
                  <a:srgbClr val="FF0000"/>
                </a:solidFill>
                <a:latin typeface="楷体" panose="02010609060101010101" charset="-122"/>
                <a:ea typeface="楷体" panose="02010609060101010101" charset="-122"/>
                <a:cs typeface="楷体" panose="02010609060101010101" charset="-122"/>
              </a:rPr>
              <a:t>国防</a:t>
            </a:r>
            <a:r>
              <a:rPr lang="zh-CN" sz="2400" b="1" dirty="0">
                <a:solidFill>
                  <a:srgbClr val="FF0000"/>
                </a:solidFill>
                <a:latin typeface="楷体" panose="02010609060101010101" charset="-122"/>
                <a:ea typeface="楷体" panose="02010609060101010101" charset="-122"/>
                <a:cs typeface="楷体" panose="02010609060101010101" charset="-122"/>
              </a:rPr>
              <a:t>科技</a:t>
            </a:r>
            <a:r>
              <a:rPr lang="zh-CN" sz="2400" b="1" dirty="0" smtClean="0">
                <a:solidFill>
                  <a:srgbClr val="FF0000"/>
                </a:solidFill>
                <a:latin typeface="楷体" panose="02010609060101010101" charset="-122"/>
                <a:ea typeface="楷体" panose="02010609060101010101" charset="-122"/>
                <a:cs typeface="楷体" panose="02010609060101010101" charset="-122"/>
              </a:rPr>
              <a:t>专家们</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的无私奉献，</a:t>
            </a:r>
            <a:r>
              <a:rPr lang="zh-CN" sz="2400" b="1" dirty="0" smtClean="0">
                <a:solidFill>
                  <a:srgbClr val="FF0000"/>
                </a:solidFill>
                <a:latin typeface="楷体" panose="02010609060101010101" charset="-122"/>
                <a:ea typeface="楷体" panose="02010609060101010101" charset="-122"/>
                <a:cs typeface="楷体" panose="02010609060101010101" charset="-122"/>
              </a:rPr>
              <a:t>他们</a:t>
            </a:r>
            <a:r>
              <a:rPr lang="zh-CN" sz="2400" b="1" dirty="0">
                <a:solidFill>
                  <a:srgbClr val="FF0000"/>
                </a:solidFill>
                <a:latin typeface="楷体" panose="02010609060101010101" charset="-122"/>
                <a:ea typeface="楷体" panose="02010609060101010101" charset="-122"/>
                <a:cs typeface="楷体" panose="02010609060101010101" charset="-122"/>
              </a:rPr>
              <a:t>长年与亲人分离，</a:t>
            </a:r>
            <a:r>
              <a:rPr lang="zh-CN" sz="2400" b="1" dirty="0" smtClean="0">
                <a:solidFill>
                  <a:srgbClr val="FF0000"/>
                </a:solidFill>
                <a:latin typeface="楷体" panose="02010609060101010101" charset="-122"/>
                <a:ea typeface="楷体" panose="02010609060101010101" charset="-122"/>
                <a:cs typeface="楷体" panose="02010609060101010101" charset="-122"/>
              </a:rPr>
              <a:t>在荒漠</a:t>
            </a:r>
            <a:r>
              <a:rPr lang="zh-CN" sz="2400" b="1" dirty="0">
                <a:solidFill>
                  <a:srgbClr val="FF0000"/>
                </a:solidFill>
                <a:latin typeface="楷体" panose="02010609060101010101" charset="-122"/>
                <a:ea typeface="楷体" panose="02010609060101010101" charset="-122"/>
                <a:cs typeface="楷体" panose="02010609060101010101" charset="-122"/>
              </a:rPr>
              <a:t>中与机械为伍，与数据共眠，默默无闻</a:t>
            </a:r>
            <a:r>
              <a:rPr lang="zh-CN" sz="2400" b="1" dirty="0" smtClean="0">
                <a:solidFill>
                  <a:srgbClr val="FF0000"/>
                </a:solidFill>
                <a:latin typeface="楷体" panose="02010609060101010101" charset="-122"/>
                <a:ea typeface="楷体" panose="02010609060101010101" charset="-122"/>
                <a:cs typeface="楷体" panose="02010609060101010101" charset="-122"/>
              </a:rPr>
              <a:t>，为</a:t>
            </a:r>
            <a:r>
              <a:rPr lang="zh-CN" sz="2400" b="1" dirty="0">
                <a:solidFill>
                  <a:srgbClr val="FF0000"/>
                </a:solidFill>
                <a:latin typeface="楷体" panose="02010609060101010101" charset="-122"/>
                <a:ea typeface="楷体" panose="02010609060101010101" charset="-122"/>
                <a:cs typeface="楷体" panose="02010609060101010101" charset="-122"/>
              </a:rPr>
              <a:t>国</a:t>
            </a:r>
            <a:r>
              <a:rPr lang="zh-CN" sz="2400" b="1" dirty="0" smtClean="0">
                <a:solidFill>
                  <a:srgbClr val="FF0000"/>
                </a:solidFill>
                <a:latin typeface="楷体" panose="02010609060101010101" charset="-122"/>
                <a:ea typeface="楷体" panose="02010609060101010101" charset="-122"/>
                <a:cs typeface="楷体" panose="02010609060101010101" charset="-122"/>
              </a:rPr>
              <a:t>奉献。他们</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是</a:t>
            </a:r>
            <a:r>
              <a:rPr lang="zh-CN" sz="2400" b="1" dirty="0" smtClean="0">
                <a:solidFill>
                  <a:srgbClr val="FF0000"/>
                </a:solidFill>
                <a:latin typeface="楷体" panose="02010609060101010101" charset="-122"/>
                <a:ea typeface="楷体" panose="02010609060101010101" charset="-122"/>
                <a:cs typeface="楷体" panose="02010609060101010101" charset="-122"/>
              </a:rPr>
              <a:t>人民</a:t>
            </a:r>
            <a:r>
              <a:rPr lang="zh-CN" sz="2400" b="1" dirty="0">
                <a:solidFill>
                  <a:srgbClr val="FF0000"/>
                </a:solidFill>
                <a:latin typeface="楷体" panose="02010609060101010101" charset="-122"/>
                <a:ea typeface="楷体" panose="02010609060101010101" charset="-122"/>
                <a:cs typeface="楷体" panose="02010609060101010101" charset="-122"/>
              </a:rPr>
              <a:t>的英雄，国家的</a:t>
            </a:r>
            <a:r>
              <a:rPr lang="zh-CN" sz="2400" b="1" dirty="0" smtClean="0">
                <a:solidFill>
                  <a:srgbClr val="FF0000"/>
                </a:solidFill>
                <a:latin typeface="楷体" panose="02010609060101010101" charset="-122"/>
                <a:ea typeface="楷体" panose="02010609060101010101" charset="-122"/>
                <a:cs typeface="楷体" panose="02010609060101010101" charset="-122"/>
              </a:rPr>
              <a:t>骄傲</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。今天</a:t>
            </a:r>
            <a:r>
              <a:rPr lang="zh-CN" sz="2400" b="1" dirty="0" smtClean="0">
                <a:solidFill>
                  <a:srgbClr val="FF0000"/>
                </a:solidFill>
                <a:latin typeface="楷体" panose="02010609060101010101" charset="-122"/>
                <a:ea typeface="楷体" panose="02010609060101010101" charset="-122"/>
                <a:cs typeface="楷体" panose="02010609060101010101" charset="-122"/>
              </a:rPr>
              <a:t>就</a:t>
            </a:r>
            <a:r>
              <a:rPr lang="zh-CN" sz="2400" b="1" dirty="0">
                <a:solidFill>
                  <a:srgbClr val="FF0000"/>
                </a:solidFill>
                <a:latin typeface="楷体" panose="02010609060101010101" charset="-122"/>
                <a:ea typeface="楷体" panose="02010609060101010101" charset="-122"/>
                <a:cs typeface="楷体" panose="02010609060101010101" charset="-122"/>
              </a:rPr>
              <a:t>让</a:t>
            </a:r>
            <a:r>
              <a:rPr lang="zh-CN" sz="2400" b="1" dirty="0" smtClean="0">
                <a:solidFill>
                  <a:srgbClr val="FF0000"/>
                </a:solidFill>
                <a:latin typeface="楷体" panose="02010609060101010101" charset="-122"/>
                <a:ea typeface="楷体" panose="02010609060101010101" charset="-122"/>
                <a:cs typeface="楷体" panose="02010609060101010101" charset="-122"/>
              </a:rPr>
              <a:t>我们</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翻</a:t>
            </a:r>
            <a:r>
              <a:rPr lang="zh-CN" sz="2400" b="1" dirty="0" smtClean="0">
                <a:solidFill>
                  <a:srgbClr val="FF0000"/>
                </a:solidFill>
                <a:latin typeface="楷体" panose="02010609060101010101" charset="-122"/>
                <a:ea typeface="楷体" panose="02010609060101010101" charset="-122"/>
                <a:cs typeface="楷体" panose="02010609060101010101" charset="-122"/>
              </a:rPr>
              <a:t>开</a:t>
            </a:r>
            <a:r>
              <a:rPr lang="zh-CN" sz="2400" b="1" dirty="0">
                <a:solidFill>
                  <a:srgbClr val="FF0000"/>
                </a:solidFill>
                <a:latin typeface="楷体" panose="02010609060101010101" charset="-122"/>
                <a:ea typeface="楷体" panose="02010609060101010101" charset="-122"/>
                <a:cs typeface="楷体" panose="02010609060101010101" charset="-122"/>
              </a:rPr>
              <a:t>课本</a:t>
            </a:r>
            <a:r>
              <a:rPr lang="zh-CN" sz="2400" b="1" dirty="0" smtClean="0">
                <a:solidFill>
                  <a:srgbClr val="FF0000"/>
                </a:solidFill>
                <a:latin typeface="楷体" panose="02010609060101010101" charset="-122"/>
                <a:ea typeface="楷体" panose="02010609060101010101" charset="-122"/>
                <a:cs typeface="楷体" panose="02010609060101010101" charset="-122"/>
              </a:rPr>
              <a:t>，</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跟着</a:t>
            </a:r>
            <a:r>
              <a:rPr lang="zh-CN" sz="2400" b="1" dirty="0" smtClean="0">
                <a:solidFill>
                  <a:srgbClr val="FF0000"/>
                </a:solidFill>
                <a:latin typeface="楷体" panose="02010609060101010101" charset="-122"/>
                <a:ea typeface="楷体" panose="02010609060101010101" charset="-122"/>
                <a:cs typeface="楷体" panose="02010609060101010101" charset="-122"/>
              </a:rPr>
              <a:t>作者</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的脚步一起</a:t>
            </a:r>
            <a:r>
              <a:rPr lang="zh-CN" sz="2400" b="1" dirty="0" smtClean="0">
                <a:solidFill>
                  <a:srgbClr val="FF0000"/>
                </a:solidFill>
                <a:latin typeface="楷体" panose="02010609060101010101" charset="-122"/>
                <a:ea typeface="楷体" panose="02010609060101010101" charset="-122"/>
                <a:cs typeface="楷体" panose="02010609060101010101" charset="-122"/>
              </a:rPr>
              <a:t>去</a:t>
            </a:r>
            <a:r>
              <a:rPr lang="zh-CN" sz="2400" b="1" dirty="0">
                <a:solidFill>
                  <a:srgbClr val="FF0000"/>
                </a:solidFill>
                <a:latin typeface="楷体" panose="02010609060101010101" charset="-122"/>
                <a:ea typeface="楷体" panose="02010609060101010101" charset="-122"/>
                <a:cs typeface="楷体" panose="02010609060101010101" charset="-122"/>
              </a:rPr>
              <a:t>认识这位为祖国的强</a:t>
            </a:r>
            <a:r>
              <a:rPr lang="zh-CN" sz="2400" b="1" dirty="0" smtClean="0">
                <a:solidFill>
                  <a:srgbClr val="FF0000"/>
                </a:solidFill>
                <a:latin typeface="楷体" panose="02010609060101010101" charset="-122"/>
                <a:ea typeface="楷体" panose="02010609060101010101" charset="-122"/>
                <a:cs typeface="楷体" panose="02010609060101010101" charset="-122"/>
              </a:rPr>
              <a:t>大</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做</a:t>
            </a:r>
            <a:r>
              <a:rPr lang="zh-CN" sz="2400" b="1" dirty="0" smtClean="0">
                <a:solidFill>
                  <a:srgbClr val="FF0000"/>
                </a:solidFill>
                <a:latin typeface="楷体" panose="02010609060101010101" charset="-122"/>
                <a:ea typeface="楷体" panose="02010609060101010101" charset="-122"/>
                <a:cs typeface="楷体" panose="02010609060101010101" charset="-122"/>
              </a:rPr>
              <a:t>出</a:t>
            </a:r>
            <a:r>
              <a:rPr lang="zh-CN" sz="2400" b="1" dirty="0">
                <a:solidFill>
                  <a:srgbClr val="FF0000"/>
                </a:solidFill>
                <a:latin typeface="楷体" panose="02010609060101010101" charset="-122"/>
                <a:ea typeface="楷体" panose="02010609060101010101" charset="-122"/>
                <a:cs typeface="楷体" panose="02010609060101010101" charset="-122"/>
              </a:rPr>
              <a:t>巨大</a:t>
            </a:r>
            <a:r>
              <a:rPr lang="zh-CN" sz="2400" b="1" dirty="0" smtClean="0">
                <a:solidFill>
                  <a:srgbClr val="FF0000"/>
                </a:solidFill>
                <a:latin typeface="楷体" panose="02010609060101010101" charset="-122"/>
                <a:ea typeface="楷体" panose="02010609060101010101" charset="-122"/>
                <a:cs typeface="楷体" panose="02010609060101010101" charset="-122"/>
              </a:rPr>
              <a:t>贡献的科学家</a:t>
            </a:r>
            <a:r>
              <a:rPr lang="en-US" altLang="zh-CN" sz="2400" b="1" dirty="0" smtClean="0">
                <a:solidFill>
                  <a:srgbClr val="FF0000"/>
                </a:solidFill>
                <a:latin typeface="楷体" panose="02010609060101010101" charset="-122"/>
                <a:ea typeface="楷体" panose="02010609060101010101" charset="-122"/>
                <a:cs typeface="楷体" panose="02010609060101010101" charset="-122"/>
              </a:rPr>
              <a:t>——</a:t>
            </a:r>
            <a:r>
              <a:rPr lang="zh-CN" sz="2400" b="1" dirty="0" smtClean="0">
                <a:solidFill>
                  <a:srgbClr val="FF0000"/>
                </a:solidFill>
                <a:latin typeface="楷体" panose="02010609060101010101" charset="-122"/>
                <a:ea typeface="楷体" panose="02010609060101010101" charset="-122"/>
                <a:cs typeface="楷体" panose="02010609060101010101" charset="-122"/>
              </a:rPr>
              <a:t>邓稼先</a:t>
            </a:r>
            <a:r>
              <a:rPr lang="zh-CN" sz="2400" b="1" dirty="0">
                <a:solidFill>
                  <a:srgbClr val="FF0000"/>
                </a:solidFill>
                <a:latin typeface="楷体" panose="02010609060101010101" charset="-122"/>
                <a:ea typeface="楷体" panose="02010609060101010101" charset="-122"/>
                <a:cs typeface="楷体" panose="02010609060101010101" charset="-122"/>
              </a:rPr>
              <a:t>。</a:t>
            </a:r>
            <a:r>
              <a:rPr lang="en-US" sz="2400" b="1" dirty="0">
                <a:solidFill>
                  <a:srgbClr val="FF0000"/>
                </a:solidFill>
                <a:latin typeface="楷体" panose="02010609060101010101" charset="-122"/>
                <a:ea typeface="楷体" panose="02010609060101010101" charset="-122"/>
                <a:cs typeface="楷体" panose="02010609060101010101" charset="-122"/>
              </a:rPr>
              <a:t> </a:t>
            </a:r>
            <a:endParaRPr lang="en-US" altLang="en-US" sz="2400" b="1" dirty="0">
              <a:solidFill>
                <a:srgbClr val="FF0000"/>
              </a:solidFill>
              <a:latin typeface="楷体" panose="02010609060101010101" charset="-122"/>
              <a:ea typeface="楷体" panose="02010609060101010101" charset="-122"/>
              <a:cs typeface="楷体" panose="02010609060101010101" charset="-122"/>
            </a:endParaRPr>
          </a:p>
        </p:txBody>
      </p:sp>
      <p:sp>
        <p:nvSpPr>
          <p:cNvPr id="2" name="矩形 1"/>
          <p:cNvSpPr/>
          <p:nvPr/>
        </p:nvSpPr>
        <p:spPr>
          <a:xfrm>
            <a:off x="287462" y="1001219"/>
            <a:ext cx="8424936" cy="461665"/>
          </a:xfrm>
          <a:prstGeom prst="rect">
            <a:avLst/>
          </a:prstGeom>
        </p:spPr>
        <p:txBody>
          <a:bodyPr wrap="square">
            <a:spAutoFit/>
          </a:bodyPr>
          <a:lstStyle/>
          <a:p>
            <a:r>
              <a:rPr lang="en-US" altLang="zh-CN" sz="2400" b="1" dirty="0">
                <a:solidFill>
                  <a:srgbClr val="0000FF"/>
                </a:solidFill>
                <a:latin typeface="宋体" panose="02010600030101010101" pitchFamily="2" charset="-122"/>
              </a:rPr>
              <a:t>1964</a:t>
            </a:r>
            <a:r>
              <a:rPr lang="zh-CN" altLang="en-US" sz="2400" b="1" dirty="0">
                <a:solidFill>
                  <a:srgbClr val="0000FF"/>
                </a:solidFill>
                <a:latin typeface="宋体" panose="02010600030101010101" pitchFamily="2" charset="-122"/>
              </a:rPr>
              <a:t>年</a:t>
            </a:r>
            <a:r>
              <a:rPr lang="en-US" altLang="zh-CN" sz="2400" b="1" dirty="0">
                <a:solidFill>
                  <a:srgbClr val="0000FF"/>
                </a:solidFill>
                <a:latin typeface="宋体" panose="02010600030101010101" pitchFamily="2" charset="-122"/>
              </a:rPr>
              <a:t>10</a:t>
            </a:r>
            <a:r>
              <a:rPr lang="zh-CN" altLang="en-US" sz="2400" b="1" dirty="0">
                <a:solidFill>
                  <a:srgbClr val="0000FF"/>
                </a:solidFill>
                <a:latin typeface="宋体" panose="02010600030101010101" pitchFamily="2" charset="-122"/>
              </a:rPr>
              <a:t>月</a:t>
            </a:r>
            <a:r>
              <a:rPr lang="en-US" altLang="zh-CN" sz="2400" b="1" dirty="0">
                <a:solidFill>
                  <a:srgbClr val="0000FF"/>
                </a:solidFill>
                <a:latin typeface="宋体" panose="02010600030101010101" pitchFamily="2" charset="-122"/>
              </a:rPr>
              <a:t>16</a:t>
            </a:r>
            <a:r>
              <a:rPr lang="zh-CN" altLang="en-US" sz="2400" b="1" dirty="0" smtClean="0">
                <a:solidFill>
                  <a:srgbClr val="0000FF"/>
                </a:solidFill>
                <a:latin typeface="宋体" panose="02010600030101010101" pitchFamily="2" charset="-122"/>
              </a:rPr>
              <a:t>日，中国</a:t>
            </a:r>
            <a:r>
              <a:rPr lang="zh-CN" altLang="en-US" sz="2400" b="1" dirty="0">
                <a:solidFill>
                  <a:srgbClr val="0000FF"/>
                </a:solidFill>
                <a:latin typeface="宋体" panose="02010600030101010101" pitchFamily="2" charset="-122"/>
              </a:rPr>
              <a:t>自行制造的第一颗</a:t>
            </a:r>
            <a:r>
              <a:rPr lang="zh-CN" altLang="en-US" sz="2400" b="1" dirty="0" smtClean="0">
                <a:solidFill>
                  <a:srgbClr val="0000FF"/>
                </a:solidFill>
                <a:latin typeface="宋体" panose="02010600030101010101" pitchFamily="2" charset="-122"/>
              </a:rPr>
              <a:t>原子弹爆炸</a:t>
            </a:r>
            <a:r>
              <a:rPr lang="zh-CN" altLang="en-US" sz="2400" b="1" dirty="0">
                <a:solidFill>
                  <a:srgbClr val="0000FF"/>
                </a:solidFill>
                <a:latin typeface="宋体" panose="02010600030101010101" pitchFamily="2" charset="-122"/>
              </a:rPr>
              <a:t>成功。</a:t>
            </a:r>
          </a:p>
        </p:txBody>
      </p:sp>
      <p:sp>
        <p:nvSpPr>
          <p:cNvPr id="4" name="矩形 3"/>
          <p:cNvSpPr/>
          <p:nvPr/>
        </p:nvSpPr>
        <p:spPr>
          <a:xfrm>
            <a:off x="287461" y="1354437"/>
            <a:ext cx="7770076" cy="461665"/>
          </a:xfrm>
          <a:prstGeom prst="rect">
            <a:avLst/>
          </a:prstGeom>
        </p:spPr>
        <p:txBody>
          <a:bodyPr wrap="none">
            <a:spAutoFit/>
          </a:bodyPr>
          <a:lstStyle/>
          <a:p>
            <a:r>
              <a:rPr lang="en-US" altLang="zh-CN" sz="2400" b="1" dirty="0">
                <a:solidFill>
                  <a:srgbClr val="0000FF"/>
                </a:solidFill>
                <a:latin typeface="宋体" panose="02010600030101010101" pitchFamily="2" charset="-122"/>
              </a:rPr>
              <a:t>1967</a:t>
            </a:r>
            <a:r>
              <a:rPr lang="zh-CN" altLang="en-US" sz="2400" b="1" dirty="0">
                <a:solidFill>
                  <a:srgbClr val="0000FF"/>
                </a:solidFill>
                <a:latin typeface="宋体" panose="02010600030101010101" pitchFamily="2" charset="-122"/>
              </a:rPr>
              <a:t>年</a:t>
            </a:r>
            <a:r>
              <a:rPr lang="en-US" altLang="zh-CN" sz="2400" b="1" dirty="0">
                <a:solidFill>
                  <a:srgbClr val="0000FF"/>
                </a:solidFill>
                <a:latin typeface="宋体" panose="02010600030101010101" pitchFamily="2" charset="-122"/>
              </a:rPr>
              <a:t>6</a:t>
            </a:r>
            <a:r>
              <a:rPr lang="zh-CN" altLang="en-US" sz="2400" b="1" dirty="0">
                <a:solidFill>
                  <a:srgbClr val="0000FF"/>
                </a:solidFill>
                <a:latin typeface="宋体" panose="02010600030101010101" pitchFamily="2" charset="-122"/>
              </a:rPr>
              <a:t>月</a:t>
            </a:r>
            <a:r>
              <a:rPr lang="en-US" altLang="zh-CN" sz="2400" b="1" dirty="0">
                <a:solidFill>
                  <a:srgbClr val="0000FF"/>
                </a:solidFill>
                <a:latin typeface="宋体" panose="02010600030101010101" pitchFamily="2" charset="-122"/>
              </a:rPr>
              <a:t>17</a:t>
            </a:r>
            <a:r>
              <a:rPr lang="zh-CN" altLang="en-US" sz="2400" b="1" dirty="0">
                <a:solidFill>
                  <a:srgbClr val="0000FF"/>
                </a:solidFill>
                <a:latin typeface="宋体" panose="02010600030101010101" pitchFamily="2" charset="-122"/>
              </a:rPr>
              <a:t>日</a:t>
            </a:r>
            <a:r>
              <a:rPr lang="zh-CN" altLang="en-US" sz="2400" b="1" dirty="0" smtClean="0">
                <a:solidFill>
                  <a:srgbClr val="0000FF"/>
                </a:solidFill>
                <a:latin typeface="宋体" panose="02010600030101010101" pitchFamily="2" charset="-122"/>
              </a:rPr>
              <a:t>，中国自行制造的第一颗氢弹爆炸成功。</a:t>
            </a:r>
            <a:endParaRPr lang="zh-CN" altLang="en-US" sz="2400" b="1" dirty="0">
              <a:solidFill>
                <a:srgbClr val="0000FF"/>
              </a:solidFill>
              <a:latin typeface="宋体" panose="02010600030101010101" pitchFamily="2" charset="-122"/>
            </a:endParaRPr>
          </a:p>
        </p:txBody>
      </p:sp>
      <p:sp>
        <p:nvSpPr>
          <p:cNvPr id="5" name="矩形 4"/>
          <p:cNvSpPr/>
          <p:nvPr/>
        </p:nvSpPr>
        <p:spPr>
          <a:xfrm>
            <a:off x="287462" y="1678473"/>
            <a:ext cx="8605019" cy="830997"/>
          </a:xfrm>
          <a:prstGeom prst="rect">
            <a:avLst/>
          </a:prstGeom>
        </p:spPr>
        <p:txBody>
          <a:bodyPr wrap="square">
            <a:spAutoFit/>
          </a:bodyPr>
          <a:lstStyle/>
          <a:p>
            <a:r>
              <a:rPr lang="en-US" altLang="zh-CN" sz="2400" b="1" dirty="0">
                <a:solidFill>
                  <a:srgbClr val="0000FF"/>
                </a:solidFill>
                <a:latin typeface="宋体" panose="02010600030101010101" pitchFamily="2" charset="-122"/>
              </a:rPr>
              <a:t>1970</a:t>
            </a:r>
            <a:r>
              <a:rPr lang="zh-CN" altLang="en-US" sz="2400" b="1" dirty="0">
                <a:solidFill>
                  <a:srgbClr val="0000FF"/>
                </a:solidFill>
                <a:latin typeface="宋体" panose="02010600030101010101" pitchFamily="2" charset="-122"/>
              </a:rPr>
              <a:t>年</a:t>
            </a:r>
            <a:r>
              <a:rPr lang="en-US" altLang="zh-CN" sz="2400" b="1" dirty="0">
                <a:solidFill>
                  <a:srgbClr val="0000FF"/>
                </a:solidFill>
                <a:latin typeface="宋体" panose="02010600030101010101" pitchFamily="2" charset="-122"/>
              </a:rPr>
              <a:t>4</a:t>
            </a:r>
            <a:r>
              <a:rPr lang="zh-CN" altLang="en-US" sz="2400" b="1" dirty="0">
                <a:solidFill>
                  <a:srgbClr val="0000FF"/>
                </a:solidFill>
                <a:latin typeface="宋体" panose="02010600030101010101" pitchFamily="2" charset="-122"/>
              </a:rPr>
              <a:t>月</a:t>
            </a:r>
            <a:r>
              <a:rPr lang="en-US" altLang="zh-CN" sz="2400" b="1" dirty="0">
                <a:solidFill>
                  <a:srgbClr val="0000FF"/>
                </a:solidFill>
                <a:latin typeface="宋体" panose="02010600030101010101" pitchFamily="2" charset="-122"/>
              </a:rPr>
              <a:t>24</a:t>
            </a:r>
            <a:r>
              <a:rPr lang="zh-CN" altLang="en-US" sz="2400" b="1" dirty="0">
                <a:solidFill>
                  <a:srgbClr val="0000FF"/>
                </a:solidFill>
                <a:latin typeface="宋体" panose="02010600030101010101" pitchFamily="2" charset="-122"/>
              </a:rPr>
              <a:t>日，</a:t>
            </a:r>
            <a:r>
              <a:rPr lang="zh-CN" altLang="en-US" sz="2400" b="1" dirty="0" smtClean="0">
                <a:solidFill>
                  <a:srgbClr val="0000FF"/>
                </a:solidFill>
                <a:latin typeface="宋体" panose="02010600030101010101" pitchFamily="2" charset="-122"/>
              </a:rPr>
              <a:t>中国第一</a:t>
            </a:r>
            <a:r>
              <a:rPr lang="zh-CN" altLang="en-US" sz="2400" b="1" dirty="0">
                <a:solidFill>
                  <a:srgbClr val="0000FF"/>
                </a:solidFill>
                <a:latin typeface="宋体" panose="02010600030101010101" pitchFamily="2" charset="-122"/>
              </a:rPr>
              <a:t>颗人造地球卫星“东方红一号”卫星发射</a:t>
            </a:r>
            <a:r>
              <a:rPr lang="zh-CN" altLang="en-US" sz="2400" b="1" dirty="0" smtClean="0">
                <a:solidFill>
                  <a:srgbClr val="0000FF"/>
                </a:solidFill>
                <a:latin typeface="宋体" panose="02010600030101010101" pitchFamily="2" charset="-122"/>
              </a:rPr>
              <a:t>成功。</a:t>
            </a:r>
            <a:endParaRPr lang="zh-CN" altLang="en-US" sz="2400" b="1" dirty="0">
              <a:solidFill>
                <a:srgbClr val="0000FF"/>
              </a:solidFill>
              <a:latin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3"/>
          <p:cNvSpPr txBox="1">
            <a:spLocks noChangeArrowheads="1"/>
          </p:cNvSpPr>
          <p:nvPr/>
        </p:nvSpPr>
        <p:spPr bwMode="auto">
          <a:xfrm>
            <a:off x="467544" y="3435846"/>
            <a:ext cx="3384376" cy="892542"/>
          </a:xfrm>
          <a:prstGeom prst="rect">
            <a:avLst/>
          </a:prstGeom>
          <a:noFill/>
          <a:ln w="9525">
            <a:noFill/>
            <a:miter lim="800000"/>
          </a:ln>
          <a:effectLst/>
        </p:spPr>
        <p:txBody>
          <a:bodyPr wrap="square" lIns="91429" tIns="45715" rIns="91429" bIns="45715">
            <a:spAutoFit/>
          </a:bodyPr>
          <a:lstStyle/>
          <a:p>
            <a:pPr algn="just" eaLnBrk="1" latinLnBrk="0" hangingPunct="1">
              <a:lnSpc>
                <a:spcPct val="130000"/>
              </a:lnSpc>
              <a:spcBef>
                <a:spcPts val="0"/>
              </a:spcBef>
            </a:pPr>
            <a:r>
              <a:rPr lang="en-US" altLang="zh-CN" sz="2000" b="1" dirty="0" smtClean="0">
                <a:solidFill>
                  <a:srgbClr val="FF0000"/>
                </a:solidFill>
                <a:latin typeface="宋体" panose="02010600030101010101" pitchFamily="2" charset="-122"/>
              </a:rPr>
              <a:t>1964</a:t>
            </a:r>
            <a:r>
              <a:rPr lang="zh-CN" altLang="en-US" sz="2000" b="1" dirty="0">
                <a:solidFill>
                  <a:srgbClr val="FF0000"/>
                </a:solidFill>
                <a:latin typeface="宋体" panose="02010600030101010101" pitchFamily="2" charset="-122"/>
              </a:rPr>
              <a:t>年</a:t>
            </a:r>
            <a:r>
              <a:rPr lang="en-US" altLang="zh-CN" sz="2000" b="1" dirty="0">
                <a:solidFill>
                  <a:srgbClr val="FF0000"/>
                </a:solidFill>
                <a:latin typeface="宋体" panose="02010600030101010101" pitchFamily="2" charset="-122"/>
              </a:rPr>
              <a:t>10</a:t>
            </a:r>
            <a:r>
              <a:rPr lang="zh-CN" altLang="en-US" sz="2000" b="1" dirty="0">
                <a:solidFill>
                  <a:srgbClr val="FF0000"/>
                </a:solidFill>
                <a:latin typeface="宋体" panose="02010600030101010101" pitchFamily="2" charset="-122"/>
              </a:rPr>
              <a:t>月</a:t>
            </a:r>
            <a:r>
              <a:rPr lang="en-US" altLang="zh-CN" sz="2000" b="1" dirty="0">
                <a:solidFill>
                  <a:srgbClr val="FF0000"/>
                </a:solidFill>
                <a:latin typeface="宋体" panose="02010600030101010101" pitchFamily="2" charset="-122"/>
              </a:rPr>
              <a:t>16</a:t>
            </a:r>
            <a:r>
              <a:rPr lang="zh-CN" altLang="en-US" sz="2000" b="1" dirty="0">
                <a:solidFill>
                  <a:srgbClr val="FF0000"/>
                </a:solidFill>
                <a:latin typeface="宋体" panose="02010600030101010101" pitchFamily="2" charset="-122"/>
              </a:rPr>
              <a:t>日中国爆炸了第一颗原子弹。</a:t>
            </a:r>
          </a:p>
        </p:txBody>
      </p:sp>
      <p:pic>
        <p:nvPicPr>
          <p:cNvPr id="21508" name="Picture 5" descr="C:\Users\yexinting\Desktop\2017八下语文版PPT\七年级下\原子弹.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6662" y="1225116"/>
            <a:ext cx="2819234" cy="2048713"/>
          </a:xfrm>
          <a:prstGeom prst="rect">
            <a:avLst/>
          </a:prstGeom>
          <a:noFill/>
          <a:ln w="9525">
            <a:noFill/>
            <a:miter lim="800000"/>
            <a:headEnd/>
            <a:tailEnd/>
          </a:ln>
        </p:spPr>
      </p:pic>
      <p:grpSp>
        <p:nvGrpSpPr>
          <p:cNvPr id="50177" name="组合 15"/>
          <p:cNvGrpSpPr/>
          <p:nvPr/>
        </p:nvGrpSpPr>
        <p:grpSpPr bwMode="auto">
          <a:xfrm>
            <a:off x="44450" y="452967"/>
            <a:ext cx="2017395" cy="523398"/>
            <a:chOff x="70" y="-400"/>
            <a:chExt cx="3177" cy="1101"/>
          </a:xfrm>
        </p:grpSpPr>
        <p:sp>
          <p:nvSpPr>
            <p:cNvPr id="50183" name="文本框 6"/>
            <p:cNvSpPr txBox="1">
              <a:spLocks noChangeArrowheads="1"/>
            </p:cNvSpPr>
            <p:nvPr/>
          </p:nvSpPr>
          <p:spPr bwMode="auto">
            <a:xfrm>
              <a:off x="694" y="-400"/>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19" name="直线连接符 9"/>
            <p:cNvCxnSpPr/>
            <p:nvPr/>
          </p:nvCxnSpPr>
          <p:spPr>
            <a:xfrm>
              <a:off x="70" y="701"/>
              <a:ext cx="3160" cy="0"/>
            </a:xfrm>
            <a:prstGeom prst="line">
              <a:avLst/>
            </a:prstGeom>
            <a:noFill/>
            <a:ln w="25400" cap="flat" cmpd="sng" algn="ctr">
              <a:solidFill>
                <a:srgbClr val="0FB746"/>
              </a:solidFill>
              <a:prstDash val="solid"/>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7"/>
              <a:ext cx="553" cy="554"/>
            </a:xfrm>
            <a:prstGeom prst="diamond">
              <a:avLst/>
            </a:prstGeom>
            <a:solidFill>
              <a:srgbClr val="0FB7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9" name="Picture 2" descr="C:\Users\yexinting\Desktop\2017八下语文版PPT\七年级下\氢弹.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1225116"/>
            <a:ext cx="2592288" cy="2102719"/>
          </a:xfrm>
          <a:prstGeom prst="rect">
            <a:avLst/>
          </a:prstGeom>
          <a:noFill/>
          <a:ln w="9525">
            <a:noFill/>
            <a:miter lim="800000"/>
            <a:headEnd/>
            <a:tailEnd/>
          </a:ln>
        </p:spPr>
      </p:pic>
      <p:sp>
        <p:nvSpPr>
          <p:cNvPr id="10" name="Text Box 3"/>
          <p:cNvSpPr txBox="1">
            <a:spLocks noChangeArrowheads="1"/>
          </p:cNvSpPr>
          <p:nvPr/>
        </p:nvSpPr>
        <p:spPr bwMode="auto">
          <a:xfrm>
            <a:off x="4644008" y="3435846"/>
            <a:ext cx="2880320" cy="892542"/>
          </a:xfrm>
          <a:prstGeom prst="rect">
            <a:avLst/>
          </a:prstGeom>
          <a:noFill/>
          <a:ln w="9525">
            <a:noFill/>
            <a:miter lim="800000"/>
          </a:ln>
          <a:effectLst/>
        </p:spPr>
        <p:txBody>
          <a:bodyPr wrap="square" lIns="91429" tIns="45715" rIns="91429" bIns="45715">
            <a:spAutoFit/>
          </a:bodyPr>
          <a:lstStyle/>
          <a:p>
            <a:pPr algn="just" eaLnBrk="1" latinLnBrk="0" hangingPunct="1">
              <a:lnSpc>
                <a:spcPct val="130000"/>
              </a:lnSpc>
              <a:spcBef>
                <a:spcPts val="0"/>
              </a:spcBef>
            </a:pPr>
            <a:r>
              <a:rPr lang="en-US" altLang="zh-CN" sz="2000" b="1" dirty="0">
                <a:solidFill>
                  <a:srgbClr val="FF0000"/>
                </a:solidFill>
                <a:latin typeface="宋体" panose="02010600030101010101" pitchFamily="2" charset="-122"/>
              </a:rPr>
              <a:t>1967</a:t>
            </a:r>
            <a:r>
              <a:rPr lang="zh-CN" altLang="en-US" sz="2000" b="1" dirty="0">
                <a:solidFill>
                  <a:srgbClr val="FF0000"/>
                </a:solidFill>
                <a:latin typeface="宋体" panose="02010600030101010101" pitchFamily="2" charset="-122"/>
              </a:rPr>
              <a:t>年</a:t>
            </a:r>
            <a:r>
              <a:rPr lang="en-US" altLang="zh-CN" sz="2000" b="1" dirty="0">
                <a:solidFill>
                  <a:srgbClr val="FF0000"/>
                </a:solidFill>
                <a:latin typeface="宋体" panose="02010600030101010101" pitchFamily="2" charset="-122"/>
              </a:rPr>
              <a:t>6</a:t>
            </a:r>
            <a:r>
              <a:rPr lang="zh-CN" altLang="en-US" sz="2000" b="1" dirty="0">
                <a:solidFill>
                  <a:srgbClr val="FF0000"/>
                </a:solidFill>
                <a:latin typeface="宋体" panose="02010600030101010101" pitchFamily="2" charset="-122"/>
              </a:rPr>
              <a:t>月</a:t>
            </a:r>
            <a:r>
              <a:rPr lang="en-US" altLang="zh-CN" sz="2000" b="1" dirty="0">
                <a:solidFill>
                  <a:srgbClr val="FF0000"/>
                </a:solidFill>
                <a:latin typeface="宋体" panose="02010600030101010101" pitchFamily="2" charset="-122"/>
              </a:rPr>
              <a:t>17</a:t>
            </a:r>
            <a:r>
              <a:rPr lang="zh-CN" altLang="en-US" sz="2000" b="1" dirty="0">
                <a:solidFill>
                  <a:srgbClr val="FF0000"/>
                </a:solidFill>
                <a:latin typeface="宋体" panose="02010600030101010101" pitchFamily="2" charset="-122"/>
              </a:rPr>
              <a:t>日中国爆炸了第一颗氢弹。</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linds(horizontal)">
                                      <p:cBhvr>
                                        <p:cTn id="7" dur="500"/>
                                        <p:tgtEl>
                                          <p:spTgt spid="2150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blinds(horizontal)">
                                      <p:cBhvr>
                                        <p:cTn id="12" dur="500"/>
                                        <p:tgtEl>
                                          <p:spTgt spid="2150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ldLvl="0" animBg="1"/>
      <p:bldP spid="10"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4450" y="483392"/>
            <a:ext cx="2007235" cy="523398"/>
            <a:chOff x="70" y="-336"/>
            <a:chExt cx="3161" cy="1101"/>
          </a:xfrm>
        </p:grpSpPr>
        <p:sp>
          <p:nvSpPr>
            <p:cNvPr id="3" name="文本框 6"/>
            <p:cNvSpPr txBox="1">
              <a:spLocks noChangeArrowheads="1"/>
            </p:cNvSpPr>
            <p:nvPr/>
          </p:nvSpPr>
          <p:spPr bwMode="auto">
            <a:xfrm>
              <a:off x="678" y="-336"/>
              <a:ext cx="2553" cy="1101"/>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文本框 1"/>
          <p:cNvSpPr txBox="1"/>
          <p:nvPr/>
        </p:nvSpPr>
        <p:spPr>
          <a:xfrm>
            <a:off x="395535" y="1113588"/>
            <a:ext cx="8424937" cy="978729"/>
          </a:xfrm>
          <a:prstGeom prst="rect">
            <a:avLst/>
          </a:prstGeom>
          <a:noFill/>
        </p:spPr>
        <p:txBody>
          <a:bodyPr wrap="square" rtlCol="0" anchor="t">
            <a:spAutoFit/>
          </a:bodyPr>
          <a:lstStyle/>
          <a:p>
            <a:pPr algn="l">
              <a:lnSpc>
                <a:spcPct val="120000"/>
              </a:lnSpc>
            </a:pPr>
            <a:r>
              <a:rPr lang="zh-CN" altLang="en-US" sz="2400" b="1" dirty="0" smtClean="0">
                <a:solidFill>
                  <a:srgbClr val="FF0000"/>
                </a:solidFill>
                <a:latin typeface="宋体" panose="02010600030101010101" pitchFamily="2" charset="-122"/>
                <a:cs typeface="宋体" panose="02010600030101010101" pitchFamily="2" charset="-122"/>
                <a:sym typeface="+mn-ea"/>
              </a:rPr>
              <a:t>说一说：</a:t>
            </a:r>
            <a:r>
              <a:rPr lang="zh-CN" sz="2400" b="1" dirty="0" smtClean="0">
                <a:latin typeface="宋体" panose="02010600030101010101" pitchFamily="2" charset="-122"/>
                <a:cs typeface="宋体" panose="02010600030101010101" pitchFamily="2" charset="-122"/>
                <a:sym typeface="+mn-ea"/>
              </a:rPr>
              <a:t>把邓稼先</a:t>
            </a:r>
            <a:r>
              <a:rPr lang="zh-CN" altLang="en-US" sz="2400" b="1" dirty="0" smtClean="0">
                <a:latin typeface="宋体" panose="02010600030101010101" pitchFamily="2" charset="-122"/>
                <a:cs typeface="宋体" panose="02010600030101010101" pitchFamily="2" charset="-122"/>
                <a:sym typeface="+mn-ea"/>
              </a:rPr>
              <a:t>的个人贡献放到历史大背景下评价有什么好处</a:t>
            </a:r>
            <a:r>
              <a:rPr lang="zh-CN" sz="2400" b="1" dirty="0" smtClean="0">
                <a:latin typeface="宋体" panose="02010600030101010101" pitchFamily="2" charset="-122"/>
                <a:cs typeface="宋体" panose="02010600030101010101" pitchFamily="2" charset="-122"/>
                <a:sym typeface="+mn-ea"/>
              </a:rPr>
              <a:t>？</a:t>
            </a:r>
            <a:endParaRPr lang="zh-CN" altLang="en-US" sz="2400" b="1" dirty="0">
              <a:latin typeface="宋体" panose="02010600030101010101" pitchFamily="2" charset="-122"/>
              <a:cs typeface="宋体" panose="02010600030101010101" pitchFamily="2" charset="-122"/>
              <a:sym typeface="+mn-ea"/>
            </a:endParaRPr>
          </a:p>
        </p:txBody>
      </p:sp>
      <p:sp>
        <p:nvSpPr>
          <p:cNvPr id="7" name="文本框 1"/>
          <p:cNvSpPr txBox="1"/>
          <p:nvPr/>
        </p:nvSpPr>
        <p:spPr>
          <a:xfrm>
            <a:off x="381726" y="1995686"/>
            <a:ext cx="8579485" cy="2973122"/>
          </a:xfrm>
          <a:prstGeom prst="rect">
            <a:avLst/>
          </a:prstGeom>
          <a:noFill/>
        </p:spPr>
        <p:txBody>
          <a:bodyPr wrap="square" rtlCol="0">
            <a:spAutoFit/>
          </a:bodyPr>
          <a:lstStyle/>
          <a:p>
            <a:pPr eaLnBrk="1" latinLnBrk="0" hangingPunct="1">
              <a:lnSpc>
                <a:spcPct val="130000"/>
              </a:lnSpc>
              <a:buFont typeface="Arial" panose="020B0604020202020204" pitchFamily="34" charset="0"/>
              <a:buNone/>
            </a:pPr>
            <a:r>
              <a:rPr lang="en-US" altLang="zh-CN" sz="2400" dirty="0">
                <a:solidFill>
                  <a:srgbClr val="3333FF"/>
                </a:solidFill>
                <a:latin typeface="楷体" panose="02010609060101010101" charset="-122"/>
                <a:ea typeface="楷体" panose="02010609060101010101" charset="-122"/>
                <a:cs typeface="楷体" panose="02010609060101010101" charset="-122"/>
              </a:rPr>
              <a:t>    </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作者在这里是要展现人物生活的历史背景，</a:t>
            </a:r>
            <a:r>
              <a:rPr lang="zh-CN" altLang="en-US" sz="2400" b="1" dirty="0">
                <a:solidFill>
                  <a:srgbClr val="0000FF"/>
                </a:solidFill>
                <a:uFill>
                  <a:solidFill>
                    <a:srgbClr val="FF0000"/>
                  </a:solidFill>
                </a:uFill>
                <a:latin typeface="楷体" panose="02010609060101010101" charset="-122"/>
                <a:ea typeface="楷体" panose="02010609060101010101" charset="-122"/>
                <a:cs typeface="楷体" panose="02010609060101010101" charset="-122"/>
                <a:sym typeface="+mn-ea"/>
              </a:rPr>
              <a:t>让邓稼先这位鲜为人知的科学家处于厚重的历史之中，先概述我国近一百多年来的历史</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，是为了说明邓稼先是对中华民族从</a:t>
            </a:r>
            <a:r>
              <a:rPr lang="zh-CN" altLang="en-US" sz="2400" b="1" dirty="0">
                <a:solidFill>
                  <a:srgbClr val="0000FF"/>
                </a:solidFill>
                <a:uFill>
                  <a:solidFill>
                    <a:srgbClr val="FF0000"/>
                  </a:solidFill>
                </a:uFill>
                <a:latin typeface="楷体" panose="02010609060101010101" charset="-122"/>
                <a:ea typeface="楷体" panose="02010609060101010101" charset="-122"/>
                <a:cs typeface="楷体" panose="02010609060101010101" charset="-122"/>
                <a:sym typeface="+mn-ea"/>
              </a:rPr>
              <a:t>“任人宰割”到“站起来了”</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这一巨大</a:t>
            </a:r>
            <a:r>
              <a:rPr lang="zh-CN" altLang="en-US" sz="2400" b="1" dirty="0" smtClean="0">
                <a:solidFill>
                  <a:srgbClr val="0000FF"/>
                </a:solidFill>
                <a:latin typeface="楷体" panose="02010609060101010101" charset="-122"/>
                <a:ea typeface="楷体" panose="02010609060101010101" charset="-122"/>
                <a:cs typeface="楷体" panose="02010609060101010101" charset="-122"/>
                <a:sym typeface="+mn-ea"/>
              </a:rPr>
              <a:t>转变作出</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巨大贡献的科学家，</a:t>
            </a:r>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突出邓稼</a:t>
            </a: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先是</a:t>
            </a:r>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对祖国、对历史的发展产生巨大影响的历史人物。同时也表达出一种中国人民站起来了的自豪感。</a:t>
            </a:r>
            <a:endParaRPr lang="zh-CN" altLang="en-US" sz="2400"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536" y="1790842"/>
            <a:ext cx="1112805"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nchor="t">
            <a:spAutoFit/>
          </a:bodyPr>
          <a:lstStyle/>
          <a:p>
            <a:r>
              <a:rPr lang="zh-CN" sz="2400" b="1">
                <a:solidFill>
                  <a:srgbClr val="0000FF"/>
                </a:solidFill>
                <a:latin typeface="黑体" panose="02010609060101010101" pitchFamily="49" charset="-122"/>
                <a:ea typeface="黑体" panose="02010609060101010101" pitchFamily="49" charset="-122"/>
                <a:cs typeface="宋体" panose="02010600030101010101" pitchFamily="2" charset="-122"/>
                <a:sym typeface="+mn-ea"/>
              </a:rPr>
              <a:t>邓稼先</a:t>
            </a:r>
            <a:endParaRPr lang="zh-CN" altLang="en-US" sz="2400" b="1">
              <a:solidFill>
                <a:srgbClr val="0000FF"/>
              </a:solidFill>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4" name="文本框 3"/>
          <p:cNvSpPr txBox="1"/>
          <p:nvPr/>
        </p:nvSpPr>
        <p:spPr>
          <a:xfrm>
            <a:off x="251520" y="2765562"/>
            <a:ext cx="1422184"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nchor="t">
            <a:spAutoFit/>
          </a:bodyPr>
          <a:lstStyle/>
          <a:p>
            <a:r>
              <a:rPr lang="zh-CN" sz="2400" b="1" dirty="0">
                <a:solidFill>
                  <a:srgbClr val="0000FF"/>
                </a:solidFill>
                <a:latin typeface="黑体" panose="02010609060101010101" pitchFamily="49" charset="-122"/>
                <a:ea typeface="黑体" panose="02010609060101010101" pitchFamily="49" charset="-122"/>
                <a:cs typeface="宋体" panose="02010600030101010101" pitchFamily="2" charset="-122"/>
                <a:sym typeface="+mn-ea"/>
              </a:rPr>
              <a:t>奥本海默</a:t>
            </a:r>
            <a:endParaRPr lang="zh-CN" altLang="en-US" sz="2400" b="1" dirty="0">
              <a:solidFill>
                <a:srgbClr val="0000FF"/>
              </a:solidFill>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5" name="右箭头 4"/>
          <p:cNvSpPr/>
          <p:nvPr/>
        </p:nvSpPr>
        <p:spPr>
          <a:xfrm>
            <a:off x="1835697" y="2871055"/>
            <a:ext cx="360045" cy="161925"/>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6" name="右箭头 5"/>
          <p:cNvSpPr/>
          <p:nvPr/>
        </p:nvSpPr>
        <p:spPr>
          <a:xfrm>
            <a:off x="1767746" y="1898854"/>
            <a:ext cx="427990" cy="161925"/>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grpSp>
        <p:nvGrpSpPr>
          <p:cNvPr id="50177" name="组合 15"/>
          <p:cNvGrpSpPr/>
          <p:nvPr/>
        </p:nvGrpSpPr>
        <p:grpSpPr bwMode="auto">
          <a:xfrm>
            <a:off x="44450" y="613171"/>
            <a:ext cx="2007235" cy="523398"/>
            <a:chOff x="70" y="-63"/>
            <a:chExt cx="3161" cy="1101"/>
          </a:xfrm>
        </p:grpSpPr>
        <p:sp>
          <p:nvSpPr>
            <p:cNvPr id="50183" name="文本框 6"/>
            <p:cNvSpPr txBox="1">
              <a:spLocks noChangeArrowheads="1"/>
            </p:cNvSpPr>
            <p:nvPr/>
          </p:nvSpPr>
          <p:spPr bwMode="auto">
            <a:xfrm>
              <a:off x="678" y="-63"/>
              <a:ext cx="2553" cy="1101"/>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精读细研</a:t>
              </a:r>
            </a:p>
          </p:txBody>
        </p:sp>
        <p:cxnSp>
          <p:nvCxnSpPr>
            <p:cNvPr id="19"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4" name="文本框 5"/>
          <p:cNvSpPr txBox="1"/>
          <p:nvPr/>
        </p:nvSpPr>
        <p:spPr>
          <a:xfrm>
            <a:off x="323528" y="1145382"/>
            <a:ext cx="1731564" cy="461665"/>
          </a:xfrm>
          <a:prstGeom prst="rect">
            <a:avLst/>
          </a:prstGeom>
          <a:solidFill>
            <a:schemeClr val="accent6">
              <a:lumMod val="20000"/>
              <a:lumOff val="80000"/>
            </a:schemeClr>
          </a:solidFill>
        </p:spPr>
        <p:txBody>
          <a:bodyPr wrap="none" rtlCol="0" anchor="t">
            <a:spAutoFit/>
          </a:bodyPr>
          <a:lstStyle/>
          <a:p>
            <a:r>
              <a:rPr lang="zh-CN" altLang="en-US" sz="2400" b="1" dirty="0">
                <a:latin typeface="宋体" panose="02010600030101010101" pitchFamily="2" charset="-122"/>
                <a:cs typeface="宋体" panose="02010600030101010101" pitchFamily="2" charset="-122"/>
                <a:sym typeface="+mn-ea"/>
              </a:rPr>
              <a:t>国际</a:t>
            </a:r>
            <a:r>
              <a:rPr lang="zh-CN" altLang="en-US" sz="2400" b="1" dirty="0" smtClean="0">
                <a:latin typeface="宋体" panose="02010600030101010101" pitchFamily="2" charset="-122"/>
                <a:cs typeface="宋体" panose="02010600030101010101" pitchFamily="2" charset="-122"/>
                <a:sym typeface="+mn-ea"/>
              </a:rPr>
              <a:t>视野下</a:t>
            </a:r>
            <a:endParaRPr lang="zh-CN" altLang="en-US" sz="2400" b="1" dirty="0">
              <a:latin typeface="宋体" panose="02010600030101010101" pitchFamily="2" charset="-122"/>
              <a:cs typeface="宋体" panose="02010600030101010101" pitchFamily="2" charset="-122"/>
              <a:sym typeface="+mn-ea"/>
            </a:endParaRPr>
          </a:p>
        </p:txBody>
      </p:sp>
      <p:sp>
        <p:nvSpPr>
          <p:cNvPr id="9" name="矩形 8"/>
          <p:cNvSpPr/>
          <p:nvPr/>
        </p:nvSpPr>
        <p:spPr>
          <a:xfrm>
            <a:off x="2339752" y="1707654"/>
            <a:ext cx="6552728" cy="830997"/>
          </a:xfrm>
          <a:prstGeom prst="rect">
            <a:avLst/>
          </a:prstGeom>
          <a:solidFill>
            <a:schemeClr val="accent4">
              <a:lumMod val="20000"/>
              <a:lumOff val="80000"/>
            </a:schemeClr>
          </a:solidFill>
        </p:spPr>
        <p:txBody>
          <a:bodyPr wrap="square">
            <a:spAutoFit/>
          </a:bodyPr>
          <a:lstStyle/>
          <a:p>
            <a:pPr lvl="0"/>
            <a:r>
              <a:rPr lang="zh-CN" altLang="en-US" sz="2400" b="1" dirty="0">
                <a:solidFill>
                  <a:prstClr val="black"/>
                </a:solidFill>
                <a:latin typeface="楷体" panose="02010609060101010101" charset="-122"/>
                <a:ea typeface="楷体" panose="02010609060101010101" charset="-122"/>
                <a:cs typeface="楷体" panose="02010609060101010101" charset="-122"/>
              </a:rPr>
              <a:t>做事不爱引人注目，性格朴实忠厚，在学术上有着一股</a:t>
            </a:r>
            <a:r>
              <a:rPr lang="en-US" altLang="zh-CN" sz="2400" b="1" dirty="0">
                <a:solidFill>
                  <a:prstClr val="black"/>
                </a:solidFill>
                <a:latin typeface="楷体" panose="02010609060101010101" charset="-122"/>
                <a:ea typeface="楷体" panose="02010609060101010101" charset="-122"/>
                <a:cs typeface="楷体" panose="02010609060101010101" charset="-122"/>
              </a:rPr>
              <a:t>“</a:t>
            </a:r>
            <a:r>
              <a:rPr lang="zh-CN" altLang="en-US" sz="2400" b="1" dirty="0">
                <a:solidFill>
                  <a:prstClr val="black"/>
                </a:solidFill>
                <a:latin typeface="楷体" panose="02010609060101010101" charset="-122"/>
                <a:ea typeface="楷体" panose="02010609060101010101" charset="-122"/>
                <a:cs typeface="楷体" panose="02010609060101010101" charset="-122"/>
              </a:rPr>
              <a:t>钻</a:t>
            </a:r>
            <a:r>
              <a:rPr lang="en-US" altLang="zh-CN" sz="2400" b="1" dirty="0">
                <a:solidFill>
                  <a:prstClr val="black"/>
                </a:solidFill>
                <a:latin typeface="楷体" panose="02010609060101010101" charset="-122"/>
                <a:ea typeface="楷体" panose="02010609060101010101" charset="-122"/>
                <a:cs typeface="楷体" panose="02010609060101010101" charset="-122"/>
              </a:rPr>
              <a:t>”</a:t>
            </a:r>
            <a:r>
              <a:rPr lang="zh-CN" altLang="en-US" sz="2400" b="1" dirty="0">
                <a:solidFill>
                  <a:prstClr val="black"/>
                </a:solidFill>
                <a:latin typeface="楷体" panose="02010609060101010101" charset="-122"/>
                <a:ea typeface="楷体" panose="02010609060101010101" charset="-122"/>
                <a:cs typeface="楷体" panose="02010609060101010101" charset="-122"/>
              </a:rPr>
              <a:t>的精神，热爱祖国。</a:t>
            </a:r>
          </a:p>
        </p:txBody>
      </p:sp>
      <p:sp>
        <p:nvSpPr>
          <p:cNvPr id="16" name="矩形 15"/>
          <p:cNvSpPr/>
          <p:nvPr/>
        </p:nvSpPr>
        <p:spPr>
          <a:xfrm>
            <a:off x="2339752" y="2679324"/>
            <a:ext cx="6552728" cy="830997"/>
          </a:xfrm>
          <a:prstGeom prst="rect">
            <a:avLst/>
          </a:prstGeom>
          <a:solidFill>
            <a:schemeClr val="accent4">
              <a:lumMod val="20000"/>
              <a:lumOff val="80000"/>
            </a:schemeClr>
          </a:solidFill>
        </p:spPr>
        <p:txBody>
          <a:bodyPr wrap="square">
            <a:spAutoFit/>
          </a:bodyPr>
          <a:lstStyle/>
          <a:p>
            <a:pPr lvl="0"/>
            <a:r>
              <a:rPr lang="zh-CN" altLang="en-US" sz="2400" b="1" dirty="0">
                <a:solidFill>
                  <a:prstClr val="black"/>
                </a:solidFill>
                <a:latin typeface="楷体" panose="02010609060101010101" charset="-122"/>
                <a:ea typeface="楷体" panose="02010609060101010101" charset="-122"/>
                <a:cs typeface="楷体" panose="02010609060101010101" charset="-122"/>
              </a:rPr>
              <a:t>锋芒毕露，性格直爽，敢于直言，不怕得罪人，在学术上同样有着一股“钻劲”。</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9" grpId="0" bldLvl="0" animBg="1"/>
      <p:bldP spid="16"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4450" y="613171"/>
            <a:ext cx="2007235" cy="523398"/>
            <a:chOff x="70" y="-63"/>
            <a:chExt cx="3161" cy="1101"/>
          </a:xfrm>
        </p:grpSpPr>
        <p:sp>
          <p:nvSpPr>
            <p:cNvPr id="3" name="文本框 6"/>
            <p:cNvSpPr txBox="1">
              <a:spLocks noChangeArrowheads="1"/>
            </p:cNvSpPr>
            <p:nvPr/>
          </p:nvSpPr>
          <p:spPr bwMode="auto">
            <a:xfrm>
              <a:off x="678" y="-63"/>
              <a:ext cx="2553" cy="1101"/>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矩形 5"/>
          <p:cNvSpPr/>
          <p:nvPr/>
        </p:nvSpPr>
        <p:spPr>
          <a:xfrm>
            <a:off x="1763688" y="1878960"/>
            <a:ext cx="6912768" cy="2492990"/>
          </a:xfrm>
          <a:prstGeom prst="rect">
            <a:avLst/>
          </a:prstGeom>
          <a:noFill/>
          <a:ln w="9525">
            <a:noFill/>
          </a:ln>
        </p:spPr>
        <p:txBody>
          <a:bodyPr wrap="square" anchor="ctr">
            <a:spAutoFit/>
          </a:bodyPr>
          <a:lstStyle/>
          <a:p>
            <a:pPr eaLnBrk="1" latinLnBrk="0" hangingPunct="1">
              <a:lnSpc>
                <a:spcPct val="130000"/>
              </a:lnSpc>
            </a:pPr>
            <a:r>
              <a:rPr lang="zh-CN" altLang="en-US" sz="2400" b="1" dirty="0">
                <a:solidFill>
                  <a:srgbClr val="3333FF"/>
                </a:solidFill>
                <a:latin typeface="楷体" panose="02010609060101010101" charset="-122"/>
                <a:ea typeface="楷体" panose="02010609060101010101" charset="-122"/>
                <a:cs typeface="楷体" panose="02010609060101010101" charset="-122"/>
              </a:rPr>
              <a:t>    课文把邓稼先与奥本海默对比着写，</a:t>
            </a:r>
            <a:r>
              <a:rPr lang="zh-CN" altLang="en-US" sz="2400" b="1" dirty="0">
                <a:solidFill>
                  <a:srgbClr val="FF0000"/>
                </a:solidFill>
                <a:uFill>
                  <a:solidFill>
                    <a:srgbClr val="FF0000"/>
                  </a:solidFill>
                </a:uFill>
                <a:latin typeface="楷体" panose="02010609060101010101" charset="-122"/>
                <a:ea typeface="楷体" panose="02010609060101010101" charset="-122"/>
                <a:cs typeface="楷体" panose="02010609060101010101" charset="-122"/>
              </a:rPr>
              <a:t>更能鲜明</a:t>
            </a:r>
            <a:r>
              <a:rPr lang="zh-CN" altLang="en-US" sz="2400" b="1" dirty="0" smtClean="0">
                <a:solidFill>
                  <a:srgbClr val="FF0000"/>
                </a:solidFill>
                <a:uFill>
                  <a:solidFill>
                    <a:srgbClr val="FF0000"/>
                  </a:solidFill>
                </a:uFill>
                <a:latin typeface="楷体" panose="02010609060101010101" charset="-122"/>
                <a:ea typeface="楷体" panose="02010609060101010101" charset="-122"/>
                <a:cs typeface="楷体" panose="02010609060101010101" charset="-122"/>
              </a:rPr>
              <a:t>地表现出邓稼先</a:t>
            </a:r>
            <a:r>
              <a:rPr lang="zh-CN" altLang="en-US" sz="2400" b="1" dirty="0">
                <a:solidFill>
                  <a:srgbClr val="FF0000"/>
                </a:solidFill>
                <a:uFill>
                  <a:solidFill>
                    <a:srgbClr val="FF0000"/>
                  </a:solidFill>
                </a:uFill>
                <a:latin typeface="楷体" panose="02010609060101010101" charset="-122"/>
                <a:ea typeface="楷体" panose="02010609060101010101" charset="-122"/>
                <a:cs typeface="楷体" panose="02010609060101010101" charset="-122"/>
              </a:rPr>
              <a:t>的性格品质和奉献精神</a:t>
            </a:r>
            <a:r>
              <a:rPr lang="zh-CN" altLang="en-US" sz="2400" b="1" dirty="0" smtClean="0">
                <a:solidFill>
                  <a:srgbClr val="FF0000"/>
                </a:solidFill>
                <a:uFill>
                  <a:solidFill>
                    <a:srgbClr val="FF0000"/>
                  </a:solidFill>
                </a:uFill>
                <a:latin typeface="楷体" panose="02010609060101010101" charset="-122"/>
                <a:ea typeface="楷体" panose="02010609060101010101" charset="-122"/>
                <a:cs typeface="楷体" panose="02010609060101010101" charset="-122"/>
              </a:rPr>
              <a:t>，自然而然</a:t>
            </a:r>
            <a:r>
              <a:rPr lang="zh-CN" altLang="en-US" sz="2400" b="1" dirty="0">
                <a:solidFill>
                  <a:srgbClr val="FF0000"/>
                </a:solidFill>
                <a:uFill>
                  <a:solidFill>
                    <a:srgbClr val="FF0000"/>
                  </a:solidFill>
                </a:uFill>
                <a:latin typeface="楷体" panose="02010609060101010101" charset="-122"/>
                <a:ea typeface="楷体" panose="02010609060101010101" charset="-122"/>
                <a:cs typeface="楷体" panose="02010609060101010101" charset="-122"/>
              </a:rPr>
              <a:t>地得出结论</a:t>
            </a:r>
            <a:r>
              <a:rPr lang="zh-CN" altLang="en-US" sz="2400" b="1" dirty="0">
                <a:solidFill>
                  <a:srgbClr val="3333FF"/>
                </a:solidFill>
                <a:latin typeface="楷体" panose="02010609060101010101" charset="-122"/>
                <a:ea typeface="楷体" panose="02010609060101010101" charset="-122"/>
                <a:cs typeface="楷体" panose="02010609060101010101" charset="-122"/>
              </a:rPr>
              <a:t>：“邓稼先是中国几千年传统文化所孕育出来的有最高奉献精神的</a:t>
            </a:r>
            <a:r>
              <a:rPr lang="zh-CN" altLang="en-US" sz="2400" b="1" dirty="0" smtClean="0">
                <a:solidFill>
                  <a:srgbClr val="3333FF"/>
                </a:solidFill>
                <a:latin typeface="楷体" panose="02010609060101010101" charset="-122"/>
                <a:ea typeface="楷体" panose="02010609060101010101" charset="-122"/>
                <a:cs typeface="楷体" panose="02010609060101010101" charset="-122"/>
              </a:rPr>
              <a:t>儿子”，“</a:t>
            </a:r>
            <a:r>
              <a:rPr lang="zh-CN" altLang="en-US" sz="2400" b="1" dirty="0">
                <a:solidFill>
                  <a:srgbClr val="3333FF"/>
                </a:solidFill>
                <a:latin typeface="楷体" panose="02010609060101010101" charset="-122"/>
                <a:ea typeface="楷体" panose="02010609060101010101" charset="-122"/>
                <a:cs typeface="楷体" panose="02010609060101010101" charset="-122"/>
              </a:rPr>
              <a:t>是中国共产党的理想党员。” </a:t>
            </a:r>
          </a:p>
        </p:txBody>
      </p:sp>
      <p:sp>
        <p:nvSpPr>
          <p:cNvPr id="7" name="文本框 1"/>
          <p:cNvSpPr txBox="1"/>
          <p:nvPr/>
        </p:nvSpPr>
        <p:spPr>
          <a:xfrm>
            <a:off x="395536" y="1307400"/>
            <a:ext cx="7919156" cy="461665"/>
          </a:xfrm>
          <a:prstGeom prst="rect">
            <a:avLst/>
          </a:prstGeom>
          <a:noFill/>
        </p:spPr>
        <p:txBody>
          <a:bodyPr wrap="none" rtlCol="0" anchor="t">
            <a:spAutoFit/>
          </a:bodyPr>
          <a:lstStyle/>
          <a:p>
            <a:pPr algn="l"/>
            <a:r>
              <a:rPr lang="zh-CN" altLang="en-US" sz="2400" b="1" dirty="0" smtClean="0">
                <a:solidFill>
                  <a:srgbClr val="FF0000"/>
                </a:solidFill>
                <a:latin typeface="宋体" panose="02010600030101010101" pitchFamily="2" charset="-122"/>
                <a:cs typeface="宋体" panose="02010600030101010101" pitchFamily="2" charset="-122"/>
                <a:sym typeface="+mn-ea"/>
              </a:rPr>
              <a:t>说一说：</a:t>
            </a:r>
            <a:r>
              <a:rPr lang="zh-CN" altLang="en-US" sz="2400" b="1" dirty="0">
                <a:latin typeface="宋体" panose="02010600030101010101" pitchFamily="2" charset="-122"/>
                <a:cs typeface="宋体" panose="02010600030101010101" pitchFamily="2" charset="-122"/>
                <a:sym typeface="+mn-ea"/>
              </a:rPr>
              <a:t>这一</a:t>
            </a:r>
            <a:r>
              <a:rPr lang="zh-CN" sz="2400" b="1" dirty="0" smtClean="0">
                <a:latin typeface="宋体" panose="02010600030101010101" pitchFamily="2" charset="-122"/>
                <a:cs typeface="宋体" panose="02010600030101010101" pitchFamily="2" charset="-122"/>
                <a:sym typeface="+mn-ea"/>
              </a:rPr>
              <a:t>部分</a:t>
            </a:r>
            <a:r>
              <a:rPr lang="zh-CN" sz="2400" b="1" dirty="0">
                <a:latin typeface="宋体" panose="02010600030101010101" pitchFamily="2" charset="-122"/>
                <a:cs typeface="宋体" panose="02010600030101010101" pitchFamily="2" charset="-122"/>
                <a:sym typeface="+mn-ea"/>
              </a:rPr>
              <a:t>为什么把邓稼先与奥本海默对比着写？</a:t>
            </a:r>
            <a:endParaRPr lang="zh-CN" altLang="en-US" sz="2400" b="1" dirty="0">
              <a:latin typeface="宋体" panose="02010600030101010101" pitchFamily="2" charset="-122"/>
              <a:cs typeface="宋体" panose="02010600030101010101" pitchFamily="2" charset="-122"/>
              <a:sym typeface="+mn-ea"/>
            </a:endParaRPr>
          </a:p>
        </p:txBody>
      </p:sp>
      <p:pic>
        <p:nvPicPr>
          <p:cNvPr id="8"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64" y="2410810"/>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613171"/>
            <a:ext cx="2007235" cy="523398"/>
            <a:chOff x="70" y="-63"/>
            <a:chExt cx="3161" cy="1101"/>
          </a:xfrm>
        </p:grpSpPr>
        <p:sp>
          <p:nvSpPr>
            <p:cNvPr id="3" name="文本框 6"/>
            <p:cNvSpPr txBox="1">
              <a:spLocks noChangeArrowheads="1"/>
            </p:cNvSpPr>
            <p:nvPr/>
          </p:nvSpPr>
          <p:spPr bwMode="auto">
            <a:xfrm>
              <a:off x="678" y="-63"/>
              <a:ext cx="2553" cy="1101"/>
            </a:xfrm>
            <a:prstGeom prst="rect">
              <a:avLst/>
            </a:prstGeom>
            <a:noFill/>
            <a:ln w="9525">
              <a:noFill/>
              <a:miter lim="800000"/>
            </a:ln>
          </p:spPr>
          <p:txBody>
            <a:bodyPr wrap="none">
              <a:spAutoFit/>
            </a:bodyPr>
            <a:lstStyle/>
            <a:p>
              <a:pPr eaLnBrk="0" hangingPunct="0"/>
              <a:r>
                <a:rPr lang="zh-CN" altLang="en-US" sz="280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pic>
        <p:nvPicPr>
          <p:cNvPr id="6" name="圆角矩形 1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4800" y="1214438"/>
            <a:ext cx="694690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0113" y="1869281"/>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2"/>
          <p:cNvSpPr>
            <a:spLocks noChangeArrowheads="1"/>
          </p:cNvSpPr>
          <p:nvPr/>
        </p:nvSpPr>
        <p:spPr bwMode="auto">
          <a:xfrm>
            <a:off x="2411362" y="1545637"/>
            <a:ext cx="576103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dirty="0" smtClean="0">
                <a:solidFill>
                  <a:srgbClr val="A96A00"/>
                </a:solidFill>
                <a:latin typeface="黑体" panose="02010609060101010101" pitchFamily="49" charset="-122"/>
                <a:ea typeface="黑体" panose="02010609060101010101" pitchFamily="49" charset="-122"/>
              </a:rPr>
              <a:t>    通过作者对邓稼先的成就及人格的评价，你认为邓稼先是一个怎样的人？谈谈你的感受。</a:t>
            </a:r>
            <a:endParaRPr lang="zh-CN" altLang="en-US" sz="2800" dirty="0">
              <a:solidFill>
                <a:srgbClr val="A96A00"/>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bwMode="auto">
          <a:xfrm>
            <a:off x="45120" y="613171"/>
            <a:ext cx="2007235" cy="523398"/>
            <a:chOff x="70" y="-63"/>
            <a:chExt cx="3161" cy="1101"/>
          </a:xfrm>
        </p:grpSpPr>
        <p:sp>
          <p:nvSpPr>
            <p:cNvPr id="3" name="文本框 6"/>
            <p:cNvSpPr txBox="1">
              <a:spLocks noChangeArrowheads="1"/>
            </p:cNvSpPr>
            <p:nvPr/>
          </p:nvSpPr>
          <p:spPr bwMode="auto">
            <a:xfrm>
              <a:off x="678" y="-63"/>
              <a:ext cx="2553" cy="1101"/>
            </a:xfrm>
            <a:prstGeom prst="rect">
              <a:avLst/>
            </a:prstGeom>
            <a:noFill/>
            <a:ln w="9525">
              <a:noFill/>
              <a:miter lim="800000"/>
            </a:ln>
          </p:spPr>
          <p:txBody>
            <a:bodyPr wrap="none">
              <a:spAutoFit/>
            </a:bodyPr>
            <a:lstStyle/>
            <a:p>
              <a:pPr eaLnBrk="0" hangingPunct="0"/>
              <a:r>
                <a:rPr lang="zh-CN" altLang="en-US" sz="2800">
                  <a:solidFill>
                    <a:prstClr val="black"/>
                  </a:solidFill>
                  <a:latin typeface="黑体" panose="02010609060101010101" pitchFamily="49" charset="-122"/>
                  <a:ea typeface="黑体" panose="02010609060101010101" pitchFamily="49" charset="-122"/>
                  <a:cs typeface="Heiti SC Medium"/>
                </a:rPr>
                <a:t>精读细研</a:t>
              </a:r>
            </a:p>
          </p:txBody>
        </p:sp>
        <p:cxnSp>
          <p:nvCxnSpPr>
            <p:cNvPr id="4"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9" name="TextBox 8"/>
          <p:cNvSpPr txBox="1"/>
          <p:nvPr/>
        </p:nvSpPr>
        <p:spPr>
          <a:xfrm>
            <a:off x="611560" y="1329612"/>
            <a:ext cx="2736304"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rPr>
              <a:t>邓稼先是一位</a:t>
            </a:r>
            <a:endParaRPr lang="en-US" altLang="zh-CN" sz="2800" dirty="0" smtClean="0">
              <a:solidFill>
                <a:srgbClr val="0000FF"/>
              </a:solidFill>
              <a:latin typeface="黑体" panose="02010609060101010101" pitchFamily="49" charset="-122"/>
              <a:ea typeface="黑体" panose="02010609060101010101" pitchFamily="49" charset="-122"/>
            </a:endParaRPr>
          </a:p>
        </p:txBody>
      </p:sp>
      <p:sp>
        <p:nvSpPr>
          <p:cNvPr id="10" name="矩形 9"/>
          <p:cNvSpPr/>
          <p:nvPr/>
        </p:nvSpPr>
        <p:spPr>
          <a:xfrm>
            <a:off x="2066886" y="2895786"/>
            <a:ext cx="6393546" cy="523220"/>
          </a:xfrm>
          <a:prstGeom prst="rect">
            <a:avLst/>
          </a:prstGeom>
        </p:spPr>
        <p:txBody>
          <a:bodyPr wrap="square">
            <a:spAutoFit/>
          </a:bodyPr>
          <a:lstStyle/>
          <a:p>
            <a:pPr lvl="0"/>
            <a:r>
              <a:rPr lang="zh-CN" altLang="en-US" sz="2800" b="1" dirty="0" smtClean="0">
                <a:solidFill>
                  <a:srgbClr val="FF0000"/>
                </a:solidFill>
                <a:latin typeface="楷体" panose="02010609060101010101" charset="-122"/>
                <a:ea typeface="楷体" panose="02010609060101010101" charset="-122"/>
              </a:rPr>
              <a:t>勇敢</a:t>
            </a:r>
            <a:r>
              <a:rPr lang="zh-CN" altLang="en-US" sz="2800" b="1" dirty="0">
                <a:solidFill>
                  <a:srgbClr val="FF0000"/>
                </a:solidFill>
                <a:latin typeface="楷体" panose="02010609060101010101" charset="-122"/>
                <a:ea typeface="楷体" panose="02010609060101010101" charset="-122"/>
              </a:rPr>
              <a:t>无私，执着追求的纯粹的</a:t>
            </a:r>
            <a:r>
              <a:rPr lang="zh-CN" altLang="en-US" sz="2800" b="1" dirty="0" smtClean="0">
                <a:solidFill>
                  <a:srgbClr val="FF0000"/>
                </a:solidFill>
                <a:latin typeface="楷体" panose="02010609060101010101" charset="-122"/>
                <a:ea typeface="楷体" panose="02010609060101010101" charset="-122"/>
              </a:rPr>
              <a:t>人</a:t>
            </a:r>
            <a:r>
              <a:rPr lang="en-US" altLang="zh-CN" sz="2800" b="1" dirty="0" smtClean="0">
                <a:solidFill>
                  <a:srgbClr val="FF0000"/>
                </a:solidFill>
                <a:latin typeface="楷体" panose="02010609060101010101" charset="-122"/>
                <a:ea typeface="楷体" panose="02010609060101010101" charset="-122"/>
              </a:rPr>
              <a:t>……</a:t>
            </a:r>
            <a:endParaRPr lang="zh-CN" altLang="en-US" sz="2800" b="1" dirty="0">
              <a:solidFill>
                <a:srgbClr val="FF0000"/>
              </a:solidFill>
              <a:latin typeface="楷体" panose="02010609060101010101" charset="-122"/>
              <a:ea typeface="楷体" panose="02010609060101010101" charset="-122"/>
            </a:endParaRPr>
          </a:p>
        </p:txBody>
      </p:sp>
      <p:sp>
        <p:nvSpPr>
          <p:cNvPr id="11" name="矩形 10"/>
          <p:cNvSpPr/>
          <p:nvPr/>
        </p:nvSpPr>
        <p:spPr>
          <a:xfrm>
            <a:off x="2075450" y="1869672"/>
            <a:ext cx="4512774" cy="523220"/>
          </a:xfrm>
          <a:prstGeom prst="rect">
            <a:avLst/>
          </a:prstGeom>
        </p:spPr>
        <p:txBody>
          <a:bodyPr wrap="none">
            <a:spAutoFit/>
          </a:bodyPr>
          <a:lstStyle/>
          <a:p>
            <a:pPr lvl="0"/>
            <a:r>
              <a:rPr lang="zh-CN" altLang="en-US" sz="2800" b="1" dirty="0">
                <a:solidFill>
                  <a:srgbClr val="FF0000"/>
                </a:solidFill>
                <a:latin typeface="楷体" panose="02010609060101010101" charset="-122"/>
                <a:ea typeface="楷体" panose="02010609060101010101" charset="-122"/>
              </a:rPr>
              <a:t>功勋卓著的“两弹”元勋；</a:t>
            </a:r>
            <a:endParaRPr lang="en-US" altLang="zh-CN" sz="2800" b="1" dirty="0">
              <a:solidFill>
                <a:srgbClr val="FF0000"/>
              </a:solidFill>
              <a:latin typeface="楷体" panose="02010609060101010101" charset="-122"/>
              <a:ea typeface="楷体" panose="02010609060101010101" charset="-122"/>
            </a:endParaRPr>
          </a:p>
        </p:txBody>
      </p:sp>
      <p:sp>
        <p:nvSpPr>
          <p:cNvPr id="12" name="矩形 11"/>
          <p:cNvSpPr/>
          <p:nvPr/>
        </p:nvSpPr>
        <p:spPr>
          <a:xfrm>
            <a:off x="2069976" y="2395359"/>
            <a:ext cx="6102424" cy="523220"/>
          </a:xfrm>
          <a:prstGeom prst="rect">
            <a:avLst/>
          </a:prstGeom>
        </p:spPr>
        <p:txBody>
          <a:bodyPr wrap="square">
            <a:spAutoFit/>
          </a:bodyPr>
          <a:lstStyle/>
          <a:p>
            <a:pPr lvl="0"/>
            <a:r>
              <a:rPr lang="zh-CN" altLang="en-US" sz="2800" b="1" dirty="0">
                <a:solidFill>
                  <a:srgbClr val="FF0000"/>
                </a:solidFill>
                <a:latin typeface="楷体" panose="02010609060101010101" charset="-122"/>
                <a:ea typeface="楷体" panose="02010609060101010101" charset="-122"/>
              </a:rPr>
              <a:t>鞠躬尽瘁，死而后已的爱国</a:t>
            </a:r>
            <a:r>
              <a:rPr lang="zh-CN" altLang="en-US" sz="2800" b="1" dirty="0" smtClean="0">
                <a:solidFill>
                  <a:srgbClr val="FF0000"/>
                </a:solidFill>
                <a:latin typeface="楷体" panose="02010609060101010101" charset="-122"/>
                <a:ea typeface="楷体" panose="02010609060101010101" charset="-122"/>
              </a:rPr>
              <a:t>科学家；</a:t>
            </a:r>
            <a:endParaRPr lang="en-US" altLang="zh-CN" sz="2800" b="1" dirty="0">
              <a:solidFill>
                <a:srgbClr val="FF0000"/>
              </a:solidFill>
              <a:latin typeface="楷体" panose="02010609060101010101" charset="-122"/>
              <a:ea typeface="楷体" panose="02010609060101010101" charset="-122"/>
            </a:endParaRPr>
          </a:p>
        </p:txBody>
      </p:sp>
      <p:pic>
        <p:nvPicPr>
          <p:cNvPr id="13"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5576" y="2301720"/>
            <a:ext cx="1104900"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393" name="组合 5"/>
          <p:cNvGrpSpPr/>
          <p:nvPr/>
        </p:nvGrpSpPr>
        <p:grpSpPr bwMode="auto">
          <a:xfrm>
            <a:off x="323529" y="759619"/>
            <a:ext cx="1630363" cy="400110"/>
            <a:chOff x="160049" y="525491"/>
            <a:chExt cx="1629583" cy="533560"/>
          </a:xfrm>
        </p:grpSpPr>
        <p:pic>
          <p:nvPicPr>
            <p:cNvPr id="17" name="图片 1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0049" y="536606"/>
              <a:ext cx="1629583" cy="377882"/>
            </a:xfrm>
            <a:prstGeom prst="rect">
              <a:avLst/>
            </a:prstGeom>
            <a:ln>
              <a:noFill/>
            </a:ln>
            <a:effectLst>
              <a:outerShdw blurRad="292100" dist="139700" dir="2700000" algn="tl" rotWithShape="0">
                <a:srgbClr val="333333">
                  <a:alpha val="65000"/>
                </a:srgbClr>
              </a:outerShdw>
            </a:effectLst>
          </p:spPr>
        </p:pic>
        <p:sp>
          <p:nvSpPr>
            <p:cNvPr id="59396" name="文本框 11"/>
            <p:cNvSpPr txBox="1">
              <a:spLocks noChangeArrowheads="1"/>
            </p:cNvSpPr>
            <p:nvPr/>
          </p:nvSpPr>
          <p:spPr bwMode="auto">
            <a:xfrm>
              <a:off x="172162" y="525491"/>
              <a:ext cx="1231486" cy="533560"/>
            </a:xfrm>
            <a:prstGeom prst="rect">
              <a:avLst/>
            </a:prstGeom>
            <a:noFill/>
            <a:ln w="9525">
              <a:noFill/>
              <a:miter lim="800000"/>
            </a:ln>
          </p:spPr>
          <p:txBody>
            <a:bodyPr>
              <a:spAutoFit/>
            </a:bodyPr>
            <a:lstStyle/>
            <a:p>
              <a:pPr algn="ctr" eaLnBrk="0" hangingPunct="0"/>
              <a:r>
                <a:rPr lang="zh-CN" altLang="en-US" sz="2000" dirty="0">
                  <a:solidFill>
                    <a:prstClr val="white"/>
                  </a:solidFill>
                  <a:latin typeface="黑体" panose="02010609060101010101" pitchFamily="49" charset="-122"/>
                  <a:ea typeface="黑体" panose="02010609060101010101" pitchFamily="49" charset="-122"/>
                  <a:cs typeface="Heiti SC Medium"/>
                </a:rPr>
                <a:t>第二课时</a:t>
              </a:r>
            </a:p>
          </p:txBody>
        </p:sp>
      </p:grpSp>
      <p:sp>
        <p:nvSpPr>
          <p:cNvPr id="2" name="文本框 1"/>
          <p:cNvSpPr txBox="1"/>
          <p:nvPr/>
        </p:nvSpPr>
        <p:spPr>
          <a:xfrm>
            <a:off x="539552" y="1491630"/>
            <a:ext cx="8224460" cy="2862322"/>
          </a:xfrm>
          <a:prstGeom prst="rect">
            <a:avLst/>
          </a:prstGeom>
          <a:noFill/>
        </p:spPr>
        <p:txBody>
          <a:bodyPr wrap="square" rtlCol="0">
            <a:spAutoFit/>
          </a:bodyPr>
          <a:lstStyle/>
          <a:p>
            <a:pPr>
              <a:lnSpc>
                <a:spcPct val="150000"/>
              </a:lnSpc>
            </a:pPr>
            <a:r>
              <a:rPr lang="en-US" altLang="zh-CN" sz="2400" dirty="0">
                <a:solidFill>
                  <a:prstClr val="black"/>
                </a:solidFill>
                <a:latin typeface="楷体" panose="02010609060101010101" charset="-122"/>
                <a:ea typeface="楷体" panose="02010609060101010101" charset="-122"/>
                <a:cs typeface="楷体" panose="02010609060101010101" charset="-122"/>
              </a:rPr>
              <a:t>    </a:t>
            </a:r>
            <a:r>
              <a:rPr lang="zh-CN" altLang="en-US" sz="2400" b="1" dirty="0">
                <a:solidFill>
                  <a:prstClr val="black"/>
                </a:solidFill>
                <a:latin typeface="楷体" panose="02010609060101010101" charset="-122"/>
                <a:ea typeface="楷体" panose="02010609060101010101" charset="-122"/>
                <a:cs typeface="楷体" panose="02010609060101010101" charset="-122"/>
              </a:rPr>
              <a:t>同学们，上节课我们梳理了课文内容，了解了邓稼先作为老一辈科学家的代表取得的卓著成就，感受到他</a:t>
            </a:r>
            <a:r>
              <a:rPr lang="zh-CN" altLang="en-US" sz="2400" b="1" dirty="0" smtClean="0">
                <a:solidFill>
                  <a:prstClr val="black"/>
                </a:solidFill>
                <a:latin typeface="楷体" panose="02010609060101010101" charset="-122"/>
                <a:ea typeface="楷体" panose="02010609060101010101" charset="-122"/>
                <a:cs typeface="楷体" panose="02010609060101010101" charset="-122"/>
              </a:rPr>
              <a:t>勇敢</a:t>
            </a:r>
            <a:r>
              <a:rPr lang="zh-CN" altLang="en-US" sz="2400" b="1" dirty="0">
                <a:solidFill>
                  <a:schemeClr val="tx1">
                    <a:lumMod val="95000"/>
                    <a:lumOff val="5000"/>
                  </a:schemeClr>
                </a:solidFill>
                <a:latin typeface="楷体" panose="02010609060101010101" charset="-122"/>
                <a:ea typeface="楷体" panose="02010609060101010101" charset="-122"/>
                <a:cs typeface="楷体" panose="02010609060101010101" charset="-122"/>
              </a:rPr>
              <a:t>、</a:t>
            </a:r>
            <a:r>
              <a:rPr lang="zh-CN" altLang="en-US" sz="2400" b="1" dirty="0" smtClean="0">
                <a:solidFill>
                  <a:prstClr val="black"/>
                </a:solidFill>
                <a:latin typeface="楷体" panose="02010609060101010101" charset="-122"/>
                <a:ea typeface="楷体" panose="02010609060101010101" charset="-122"/>
                <a:cs typeface="楷体" panose="02010609060101010101" charset="-122"/>
              </a:rPr>
              <a:t>朴实</a:t>
            </a:r>
            <a:r>
              <a:rPr lang="zh-CN" altLang="en-US" sz="2400" b="1" dirty="0">
                <a:solidFill>
                  <a:prstClr val="black"/>
                </a:solidFill>
                <a:latin typeface="楷体" panose="02010609060101010101" charset="-122"/>
                <a:ea typeface="楷体" panose="02010609060101010101" charset="-122"/>
                <a:cs typeface="楷体" panose="02010609060101010101" charset="-122"/>
              </a:rPr>
              <a:t>、无私，执着追求，鞠躬尽瘁、死而后已的伟大品格。这节课</a:t>
            </a:r>
            <a:r>
              <a:rPr lang="zh-CN" altLang="en-US" sz="2400" b="1" dirty="0" smtClean="0">
                <a:solidFill>
                  <a:prstClr val="black"/>
                </a:solidFill>
                <a:latin typeface="楷体" panose="02010609060101010101" charset="-122"/>
                <a:ea typeface="楷体" panose="02010609060101010101" charset="-122"/>
                <a:cs typeface="楷体" panose="02010609060101010101" charset="-122"/>
              </a:rPr>
              <a:t>我们从</a:t>
            </a:r>
            <a:r>
              <a:rPr lang="zh-CN" altLang="en-US" sz="2400" b="1" dirty="0">
                <a:solidFill>
                  <a:prstClr val="black"/>
                </a:solidFill>
                <a:latin typeface="楷体" panose="02010609060101010101" charset="-122"/>
                <a:ea typeface="楷体" panose="02010609060101010101" charset="-122"/>
                <a:cs typeface="楷体" panose="02010609060101010101" charset="-122"/>
              </a:rPr>
              <a:t>文章语言、表现形式等方面进一步体会文章的特点和邓稼先精神的可贵和伟大。</a:t>
            </a:r>
          </a:p>
        </p:txBody>
      </p:sp>
    </p:spTree>
  </p:cSld>
  <p:clrMapOvr>
    <a:masterClrMapping/>
  </p:clrMapOvr>
  <p:transition spd="slow">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9512" y="1059582"/>
            <a:ext cx="8856984" cy="1532727"/>
          </a:xfrm>
          <a:prstGeom prst="rect">
            <a:avLst/>
          </a:prstGeom>
          <a:noFill/>
        </p:spPr>
        <p:txBody>
          <a:bodyPr wrap="square" rtlCol="0" anchor="t">
            <a:spAutoFit/>
          </a:bodyPr>
          <a:lstStyle/>
          <a:p>
            <a:pPr eaLnBrk="1" latinLnBrk="0" hangingPunct="1">
              <a:lnSpc>
                <a:spcPct val="130000"/>
              </a:lnSpc>
            </a:pPr>
            <a:r>
              <a:rPr lang="en-US" altLang="zh-CN" sz="2400" b="1" dirty="0" smtClean="0">
                <a:latin typeface="宋体" panose="02010600030101010101" pitchFamily="2" charset="-122"/>
                <a:cs typeface="宋体" panose="02010600030101010101" pitchFamily="2" charset="-122"/>
                <a:sym typeface="+mn-ea"/>
              </a:rPr>
              <a:t>1.</a:t>
            </a:r>
            <a:r>
              <a:rPr lang="zh-CN" altLang="en-US" sz="2400" b="1" dirty="0" smtClean="0">
                <a:latin typeface="宋体" panose="02010600030101010101" pitchFamily="2" charset="-122"/>
                <a:cs typeface="宋体" panose="02010600030101010101" pitchFamily="2" charset="-122"/>
                <a:sym typeface="+mn-ea"/>
              </a:rPr>
              <a:t>有感情地朗读课文第五部分，想一想：这部分开头引用</a:t>
            </a:r>
            <a:r>
              <a:rPr lang="en-US" altLang="zh-CN" sz="2400" b="1" dirty="0" smtClean="0">
                <a:latin typeface="宋体" panose="02010600030101010101" pitchFamily="2" charset="-122"/>
                <a:cs typeface="宋体" panose="02010600030101010101" pitchFamily="2" charset="-122"/>
                <a:sym typeface="+mn-ea"/>
              </a:rPr>
              <a:t>《</a:t>
            </a:r>
            <a:r>
              <a:rPr lang="zh-CN" altLang="en-US" sz="2400" b="1" dirty="0" smtClean="0">
                <a:latin typeface="宋体" panose="02010600030101010101" pitchFamily="2" charset="-122"/>
                <a:cs typeface="宋体" panose="02010600030101010101" pitchFamily="2" charset="-122"/>
                <a:sym typeface="+mn-ea"/>
              </a:rPr>
              <a:t>吊古战场文</a:t>
            </a:r>
            <a:r>
              <a:rPr lang="en-US" altLang="zh-CN" sz="2400" b="1" dirty="0" smtClean="0">
                <a:latin typeface="宋体" panose="02010600030101010101" pitchFamily="2" charset="-122"/>
                <a:cs typeface="宋体" panose="02010600030101010101" pitchFamily="2" charset="-122"/>
                <a:sym typeface="+mn-ea"/>
              </a:rPr>
              <a:t>》</a:t>
            </a:r>
            <a:r>
              <a:rPr lang="zh-CN" altLang="en-US" sz="2400" b="1" dirty="0" smtClean="0">
                <a:latin typeface="宋体" panose="02010600030101010101" pitchFamily="2" charset="-122"/>
                <a:cs typeface="宋体" panose="02010600030101010101" pitchFamily="2" charset="-122"/>
                <a:sym typeface="+mn-ea"/>
              </a:rPr>
              <a:t>，有什么作用？结尾处又引用儿时学到的“‘五四</a:t>
            </a:r>
            <a:r>
              <a:rPr lang="en-US" altLang="zh-CN" sz="2400" b="1" dirty="0" smtClean="0">
                <a:latin typeface="宋体" panose="02010600030101010101" pitchFamily="2" charset="-122"/>
                <a:cs typeface="宋体" panose="02010600030101010101" pitchFamily="2" charset="-122"/>
                <a:sym typeface="+mn-ea"/>
              </a:rPr>
              <a:t>’</a:t>
            </a:r>
            <a:r>
              <a:rPr lang="zh-CN" altLang="en-US" sz="2400" b="1" dirty="0" smtClean="0">
                <a:latin typeface="宋体" panose="02010600030101010101" pitchFamily="2" charset="-122"/>
                <a:cs typeface="宋体" panose="02010600030101010101" pitchFamily="2" charset="-122"/>
                <a:sym typeface="+mn-ea"/>
              </a:rPr>
              <a:t>时代的一首歌”，表达了怎样的情感？</a:t>
            </a:r>
            <a:endParaRPr lang="zh-CN" altLang="en-US" sz="2400" b="1" dirty="0">
              <a:latin typeface="宋体" panose="02010600030101010101" pitchFamily="2" charset="-122"/>
              <a:cs typeface="宋体" panose="02010600030101010101" pitchFamily="2" charset="-122"/>
              <a:sym typeface="+mn-ea"/>
            </a:endParaRPr>
          </a:p>
        </p:txBody>
      </p:sp>
      <p:grpSp>
        <p:nvGrpSpPr>
          <p:cNvPr id="8" name="组合 7"/>
          <p:cNvGrpSpPr/>
          <p:nvPr/>
        </p:nvGrpSpPr>
        <p:grpSpPr bwMode="auto">
          <a:xfrm>
            <a:off x="28575" y="546678"/>
            <a:ext cx="2007235" cy="523242"/>
            <a:chOff x="70" y="-260"/>
            <a:chExt cx="3161" cy="1098"/>
          </a:xfrm>
        </p:grpSpPr>
        <p:sp>
          <p:nvSpPr>
            <p:cNvPr id="9" name="文本框 6"/>
            <p:cNvSpPr txBox="1">
              <a:spLocks noChangeArrowheads="1"/>
            </p:cNvSpPr>
            <p:nvPr/>
          </p:nvSpPr>
          <p:spPr bwMode="auto">
            <a:xfrm>
              <a:off x="678" y="-260"/>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合作探究</a:t>
              </a:r>
            </a:p>
          </p:txBody>
        </p:sp>
        <p:cxnSp>
          <p:nvCxnSpPr>
            <p:cNvPr id="10"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2" name="Rectangle 5"/>
          <p:cNvSpPr/>
          <p:nvPr/>
        </p:nvSpPr>
        <p:spPr>
          <a:xfrm>
            <a:off x="179512" y="2559902"/>
            <a:ext cx="8856984" cy="1311128"/>
          </a:xfrm>
          <a:prstGeom prst="rect">
            <a:avLst/>
          </a:prstGeom>
          <a:noFill/>
          <a:ln w="9525">
            <a:noFill/>
          </a:ln>
        </p:spPr>
        <p:txBody>
          <a:bodyPr wrap="square" anchor="ctr">
            <a:spAutoFit/>
          </a:bodyPr>
          <a:lstStyle>
            <a:lvl1pPr marL="342900" indent="-342900" algn="l" rtl="0" eaLnBrk="0" fontAlgn="base" hangingPunct="0">
              <a:spcBef>
                <a:spcPct val="20000"/>
              </a:spcBef>
              <a:spcAft>
                <a:spcPct val="0"/>
              </a:spcAft>
              <a:buChar char="•"/>
              <a:defRPr sz="3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2"/>
                </a:solidFill>
                <a:latin typeface="+mn-lt"/>
                <a:ea typeface="+mn-ea"/>
              </a:defRPr>
            </a:lvl2pPr>
            <a:lvl3pPr marL="1143000" indent="-228600" algn="l" rtl="0" eaLnBrk="0" fontAlgn="base" hangingPunct="0">
              <a:spcBef>
                <a:spcPct val="20000"/>
              </a:spcBef>
              <a:spcAft>
                <a:spcPct val="0"/>
              </a:spcAft>
              <a:buChar char="•"/>
              <a:defRPr sz="2400">
                <a:solidFill>
                  <a:schemeClr val="bg2"/>
                </a:solidFill>
                <a:latin typeface="+mn-lt"/>
                <a:ea typeface="+mn-ea"/>
              </a:defRPr>
            </a:lvl3pPr>
            <a:lvl4pPr marL="1600200" indent="-228600" algn="l" rtl="0" eaLnBrk="0" fontAlgn="base" hangingPunct="0">
              <a:spcBef>
                <a:spcPct val="20000"/>
              </a:spcBef>
              <a:spcAft>
                <a:spcPct val="0"/>
              </a:spcAft>
              <a:buChar char="–"/>
              <a:defRPr sz="2000">
                <a:solidFill>
                  <a:schemeClr val="bg2"/>
                </a:solidFill>
                <a:latin typeface="+mn-lt"/>
                <a:ea typeface="+mn-ea"/>
              </a:defRPr>
            </a:lvl4pPr>
            <a:lvl5pPr marL="2057400" indent="-228600" algn="l" rtl="0" eaLnBrk="0" fontAlgn="base" hangingPunct="0">
              <a:spcBef>
                <a:spcPct val="20000"/>
              </a:spcBef>
              <a:spcAft>
                <a:spcPct val="0"/>
              </a:spcAft>
              <a:buChar char="»"/>
              <a:defRPr sz="2000">
                <a:solidFill>
                  <a:schemeClr val="bg2"/>
                </a:solidFill>
                <a:latin typeface="+mn-lt"/>
                <a:ea typeface="+mn-ea"/>
              </a:defRPr>
            </a:lvl5pPr>
          </a:lstStyle>
          <a:p>
            <a:pPr marL="0" lvl="0" indent="0" eaLnBrk="1" latinLnBrk="0" hangingPunct="1">
              <a:lnSpc>
                <a:spcPct val="120000"/>
              </a:lnSpc>
              <a:spcBef>
                <a:spcPct val="0"/>
              </a:spcBef>
              <a:buNone/>
            </a:pPr>
            <a:r>
              <a:rPr lang="en-US" altLang="zh-CN" sz="2200" b="1" dirty="0">
                <a:solidFill>
                  <a:schemeClr val="tx1"/>
                </a:solidFill>
                <a:latin typeface="楷体" panose="02010609060101010101" charset="-122"/>
                <a:ea typeface="楷体" panose="02010609060101010101" charset="-122"/>
                <a:cs typeface="楷体" panose="02010609060101010101" charset="-122"/>
              </a:rPr>
              <a:t>    </a:t>
            </a:r>
            <a:r>
              <a:rPr lang="en-US" altLang="zh-CN" sz="2200" b="1" dirty="0">
                <a:solidFill>
                  <a:srgbClr val="FF0000"/>
                </a:solidFill>
                <a:latin typeface="楷体" panose="02010609060101010101" charset="-122"/>
                <a:ea typeface="楷体" panose="02010609060101010101" charset="-122"/>
                <a:cs typeface="楷体" panose="02010609060101010101" charset="-122"/>
              </a:rPr>
              <a:t>《</a:t>
            </a:r>
            <a:r>
              <a:rPr lang="zh-CN" altLang="en-US" sz="2200" b="1" dirty="0">
                <a:solidFill>
                  <a:srgbClr val="FF0000"/>
                </a:solidFill>
                <a:latin typeface="楷体" panose="02010609060101010101" charset="-122"/>
                <a:ea typeface="楷体" panose="02010609060101010101" charset="-122"/>
                <a:cs typeface="楷体" panose="02010609060101010101" charset="-122"/>
              </a:rPr>
              <a:t>吊古战场文</a:t>
            </a:r>
            <a:r>
              <a:rPr lang="en-US" altLang="zh-CN" sz="2200" b="1" dirty="0">
                <a:solidFill>
                  <a:srgbClr val="FF0000"/>
                </a:solidFill>
                <a:latin typeface="楷体" panose="02010609060101010101" charset="-122"/>
                <a:ea typeface="楷体" panose="02010609060101010101" charset="-122"/>
                <a:cs typeface="楷体" panose="02010609060101010101" charset="-122"/>
              </a:rPr>
              <a:t>》</a:t>
            </a:r>
            <a:r>
              <a:rPr lang="zh-CN" altLang="en-US" sz="2200" b="1" dirty="0">
                <a:solidFill>
                  <a:srgbClr val="0000FF"/>
                </a:solidFill>
                <a:latin typeface="楷体" panose="02010609060101010101" charset="-122"/>
                <a:ea typeface="楷体" panose="02010609060101010101" charset="-122"/>
                <a:cs typeface="楷体" panose="02010609060101010101" charset="-122"/>
              </a:rPr>
              <a:t>描述了古战场荒凉凄惨的景象，借此暗示邓稼先的工作环境极其艰苦，在如此恶劣艰苦的条件下，能够取得巨大的成绩，衬托了</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邓稼先为祖国、为</a:t>
            </a:r>
            <a:r>
              <a:rPr lang="zh-CN" altLang="en-US" sz="2200" b="1" dirty="0">
                <a:solidFill>
                  <a:srgbClr val="0000FF"/>
                </a:solidFill>
                <a:latin typeface="楷体" panose="02010609060101010101" charset="-122"/>
                <a:ea typeface="楷体" panose="02010609060101010101" charset="-122"/>
                <a:cs typeface="楷体" panose="02010609060101010101" charset="-122"/>
              </a:rPr>
              <a:t>科学不怕困难、无私</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奉献的伟大精神。</a:t>
            </a:r>
            <a:endParaRPr lang="zh-CN" altLang="en-US" sz="2200" b="1" dirty="0">
              <a:solidFill>
                <a:srgbClr val="0000FF"/>
              </a:solidFill>
              <a:latin typeface="楷体" panose="02010609060101010101" charset="-122"/>
              <a:ea typeface="楷体" panose="02010609060101010101" charset="-122"/>
              <a:cs typeface="楷体" panose="02010609060101010101" charset="-122"/>
            </a:endParaRPr>
          </a:p>
        </p:txBody>
      </p:sp>
      <p:sp>
        <p:nvSpPr>
          <p:cNvPr id="2" name="矩形 1"/>
          <p:cNvSpPr/>
          <p:nvPr/>
        </p:nvSpPr>
        <p:spPr>
          <a:xfrm>
            <a:off x="184895" y="3832372"/>
            <a:ext cx="8843132" cy="1311128"/>
          </a:xfrm>
          <a:prstGeom prst="rect">
            <a:avLst/>
          </a:prstGeom>
        </p:spPr>
        <p:txBody>
          <a:bodyPr wrap="square">
            <a:spAutoFit/>
          </a:bodyPr>
          <a:lstStyle/>
          <a:p>
            <a:pPr lvl="0">
              <a:lnSpc>
                <a:spcPct val="120000"/>
              </a:lnSpc>
            </a:pPr>
            <a:r>
              <a:rPr lang="zh-CN" altLang="en-US" sz="2200" b="1" dirty="0" smtClean="0">
                <a:solidFill>
                  <a:prstClr val="black"/>
                </a:solidFill>
                <a:latin typeface="楷体" panose="02010609060101010101" charset="-122"/>
                <a:ea typeface="楷体" panose="02010609060101010101" charset="-122"/>
                <a:cs typeface="楷体" panose="02010609060101010101" charset="-122"/>
              </a:rPr>
              <a:t>    </a:t>
            </a:r>
            <a:r>
              <a:rPr lang="zh-CN" altLang="en-US" sz="2200" b="1" dirty="0" smtClean="0">
                <a:solidFill>
                  <a:srgbClr val="FF0000"/>
                </a:solidFill>
                <a:latin typeface="楷体" panose="02010609060101010101" charset="-122"/>
                <a:ea typeface="楷体" panose="02010609060101010101" charset="-122"/>
                <a:cs typeface="楷体" panose="02010609060101010101" charset="-122"/>
              </a:rPr>
              <a:t>结尾引用“五四”时代的一首歌，</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表达</a:t>
            </a:r>
            <a:r>
              <a:rPr lang="zh-CN" altLang="en-US" sz="2200" b="1" dirty="0">
                <a:solidFill>
                  <a:srgbClr val="0000FF"/>
                </a:solidFill>
                <a:latin typeface="楷体" panose="02010609060101010101" charset="-122"/>
                <a:ea typeface="楷体" panose="02010609060101010101" charset="-122"/>
                <a:cs typeface="楷体" panose="02010609060101010101" charset="-122"/>
              </a:rPr>
              <a:t>了当</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年中华</a:t>
            </a:r>
            <a:r>
              <a:rPr lang="zh-CN" altLang="en-US" sz="2200" b="1" dirty="0">
                <a:solidFill>
                  <a:srgbClr val="0000FF"/>
                </a:solidFill>
                <a:latin typeface="楷体" panose="02010609060101010101" charset="-122"/>
                <a:ea typeface="楷体" panose="02010609060101010101" charset="-122"/>
                <a:cs typeface="楷体" panose="02010609060101010101" charset="-122"/>
              </a:rPr>
              <a:t>优秀儿女热爱祖国、振兴民族的</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奋斗、献身精神，也体现了邓稼先</a:t>
            </a:r>
            <a:r>
              <a:rPr lang="zh-CN" altLang="en-US" sz="2200" b="1" dirty="0">
                <a:solidFill>
                  <a:srgbClr val="0000FF"/>
                </a:solidFill>
                <a:latin typeface="楷体" panose="02010609060101010101" charset="-122"/>
                <a:ea typeface="楷体" panose="02010609060101010101" charset="-122"/>
                <a:cs typeface="楷体" panose="02010609060101010101" charset="-122"/>
              </a:rPr>
              <a:t>为祖国研制</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原子弹而艰苦奋斗</a:t>
            </a:r>
            <a:r>
              <a:rPr lang="zh-CN" altLang="en-US" sz="2200" b="1" dirty="0">
                <a:solidFill>
                  <a:srgbClr val="0000FF"/>
                </a:solidFill>
                <a:latin typeface="楷体" panose="02010609060101010101" charset="-122"/>
                <a:ea typeface="楷体" panose="02010609060101010101" charset="-122"/>
                <a:cs typeface="楷体" panose="02010609060101010101" charset="-122"/>
              </a:rPr>
              <a:t>的崇高精神。</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443" y="2455162"/>
            <a:ext cx="1104900" cy="1187054"/>
          </a:xfrm>
          <a:prstGeom prst="rect">
            <a:avLst/>
          </a:prstGeom>
          <a:noFill/>
          <a:ln w="9525">
            <a:noFill/>
            <a:miter lim="800000"/>
            <a:headEnd/>
            <a:tailEnd/>
          </a:ln>
        </p:spPr>
      </p:pic>
      <p:sp>
        <p:nvSpPr>
          <p:cNvPr id="57347" name="矩形 7"/>
          <p:cNvSpPr>
            <a:spLocks noChangeArrowheads="1"/>
          </p:cNvSpPr>
          <p:nvPr/>
        </p:nvSpPr>
        <p:spPr bwMode="auto">
          <a:xfrm>
            <a:off x="481350" y="1113588"/>
            <a:ext cx="8339122" cy="978729"/>
          </a:xfrm>
          <a:prstGeom prst="rect">
            <a:avLst/>
          </a:prstGeom>
          <a:noFill/>
          <a:ln w="9525">
            <a:noFill/>
            <a:miter lim="800000"/>
          </a:ln>
        </p:spPr>
        <p:txBody>
          <a:bodyPr wrap="square">
            <a:spAutoFit/>
          </a:bodyPr>
          <a:lstStyle/>
          <a:p>
            <a:pPr eaLnBrk="0" hangingPunct="0">
              <a:lnSpc>
                <a:spcPct val="120000"/>
              </a:lnSpc>
            </a:pPr>
            <a:r>
              <a:rPr lang="zh-CN" altLang="en-US" sz="2400" dirty="0" smtClean="0">
                <a:solidFill>
                  <a:srgbClr val="FF0000"/>
                </a:solidFill>
                <a:latin typeface="黑体" panose="02010609060101010101" pitchFamily="49" charset="-122"/>
                <a:ea typeface="黑体" panose="02010609060101010101" pitchFamily="49" charset="-122"/>
              </a:rPr>
              <a:t>讨论</a:t>
            </a:r>
            <a:r>
              <a:rPr lang="zh-CN" altLang="en-US" sz="2400" dirty="0">
                <a:solidFill>
                  <a:srgbClr val="000000"/>
                </a:solidFill>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文章</a:t>
            </a:r>
            <a:r>
              <a:rPr lang="zh-CN" altLang="en-US" sz="2400" dirty="0">
                <a:latin typeface="黑体" panose="02010609060101010101" pitchFamily="49" charset="-122"/>
                <a:ea typeface="黑体" panose="02010609060101010101" pitchFamily="49" charset="-122"/>
              </a:rPr>
              <a:t>中的自然环境描写有什么作用？遇到此类问题该如何</a:t>
            </a:r>
            <a:r>
              <a:rPr lang="zh-CN" altLang="en-US" sz="2400" dirty="0" smtClean="0">
                <a:latin typeface="黑体" panose="02010609060101010101" pitchFamily="49" charset="-122"/>
                <a:ea typeface="黑体" panose="02010609060101010101" pitchFamily="49" charset="-122"/>
              </a:rPr>
              <a:t>解答？</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 name="文本框 1"/>
          <p:cNvSpPr txBox="1"/>
          <p:nvPr/>
        </p:nvSpPr>
        <p:spPr>
          <a:xfrm>
            <a:off x="1223036" y="2001174"/>
            <a:ext cx="4141053" cy="2123658"/>
          </a:xfrm>
          <a:prstGeom prst="rect">
            <a:avLst/>
          </a:prstGeom>
          <a:noFill/>
        </p:spPr>
        <p:txBody>
          <a:bodyPr wrap="square" rtlCol="0" anchor="t">
            <a:spAutoFit/>
          </a:bodyPr>
          <a:lstStyle/>
          <a:p>
            <a:pPr marL="0" marR="0" lvl="0" indent="0" algn="just" defTabSz="457200" rtl="0" eaLnBrk="0" fontAlgn="base" latinLnBrk="0" hangingPunct="0">
              <a:lnSpc>
                <a:spcPct val="150000"/>
              </a:lnSpc>
              <a:spcBef>
                <a:spcPct val="0"/>
              </a:spcBef>
              <a:spcAft>
                <a:spcPct val="0"/>
              </a:spcAft>
              <a:buClrTx/>
              <a:buSzTx/>
              <a:buFontTx/>
              <a:buNone/>
              <a:defRPr/>
            </a:pPr>
            <a:r>
              <a:rPr lang="en-US" altLang="zh-CN" sz="2200" b="1" noProof="0" dirty="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1.</a:t>
            </a:r>
            <a:r>
              <a:rPr lang="zh-CN" altLang="en-US" sz="2200" b="1" noProof="0" dirty="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环境本身的</a:t>
            </a:r>
            <a:r>
              <a:rPr lang="zh-CN" altLang="en-US" sz="22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特点：</a:t>
            </a:r>
            <a:endParaRPr lang="en-US" altLang="zh-CN" sz="22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endParaRPr>
          </a:p>
          <a:p>
            <a:pPr marL="0" marR="0" lvl="0" indent="0" algn="just" defTabSz="457200" rtl="0" eaLnBrk="0" fontAlgn="base" latinLnBrk="0" hangingPunct="0">
              <a:lnSpc>
                <a:spcPct val="150000"/>
              </a:lnSpc>
              <a:spcBef>
                <a:spcPct val="0"/>
              </a:spcBef>
              <a:spcAft>
                <a:spcPct val="0"/>
              </a:spcAft>
              <a:buClrTx/>
              <a:buSzTx/>
              <a:buFontTx/>
              <a:buNone/>
              <a:defRPr/>
            </a:pP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①</a:t>
            </a:r>
            <a:r>
              <a:rPr lang="zh-CN" altLang="en-US" sz="22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交代故事发生的</a:t>
            </a: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时间</a:t>
            </a:r>
            <a:r>
              <a:rPr lang="zh-CN" altLang="en-US" sz="2200" b="1"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a:t>
            </a: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地点</a:t>
            </a:r>
            <a:r>
              <a:rPr lang="zh-CN" altLang="en-US" sz="2200" b="1" dirty="0" smtClean="0">
                <a:solidFill>
                  <a:srgbClr val="3333FF"/>
                </a:solidFill>
                <a:latin typeface="楷体" panose="02010609060101010101" charset="-122"/>
                <a:ea typeface="楷体" panose="02010609060101010101" charset="-122"/>
                <a:cs typeface="楷体" panose="02010609060101010101" charset="-122"/>
                <a:sym typeface="+mn-ea"/>
              </a:rPr>
              <a:t>；</a:t>
            </a:r>
            <a:endParaRPr lang="en-US" altLang="zh-CN" sz="2200" b="1" dirty="0" smtClean="0">
              <a:solidFill>
                <a:srgbClr val="3333FF"/>
              </a:solidFill>
              <a:latin typeface="楷体" panose="02010609060101010101" charset="-122"/>
              <a:ea typeface="楷体" panose="02010609060101010101" charset="-122"/>
              <a:cs typeface="楷体" panose="02010609060101010101" charset="-122"/>
              <a:sym typeface="+mn-ea"/>
            </a:endParaRPr>
          </a:p>
          <a:p>
            <a:pPr marL="0" marR="0" lvl="0" indent="0" algn="just" defTabSz="457200" rtl="0" eaLnBrk="0" fontAlgn="base" latinLnBrk="0" hangingPunct="0">
              <a:lnSpc>
                <a:spcPct val="150000"/>
              </a:lnSpc>
              <a:spcBef>
                <a:spcPct val="0"/>
              </a:spcBef>
              <a:spcAft>
                <a:spcPct val="0"/>
              </a:spcAft>
              <a:buClrTx/>
              <a:buSzTx/>
              <a:buFontTx/>
              <a:buNone/>
              <a:defRPr/>
            </a:pP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②</a:t>
            </a:r>
            <a:r>
              <a:rPr lang="zh-CN" altLang="en-US" sz="22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体现时间或情节的</a:t>
            </a: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变化；</a:t>
            </a:r>
            <a:endParaRPr lang="en-US" altLang="zh-CN" sz="2200" b="1" dirty="0">
              <a:solidFill>
                <a:srgbClr val="3333FF"/>
              </a:solidFill>
              <a:latin typeface="楷体" panose="02010609060101010101" charset="-122"/>
              <a:ea typeface="楷体" panose="02010609060101010101" charset="-122"/>
              <a:cs typeface="楷体" panose="02010609060101010101" charset="-122"/>
              <a:sym typeface="+mn-ea"/>
            </a:endParaRPr>
          </a:p>
          <a:p>
            <a:pPr lvl="0" algn="just" defTabSz="457200" eaLnBrk="0" hangingPunct="0">
              <a:lnSpc>
                <a:spcPct val="150000"/>
              </a:lnSpc>
              <a:defRPr/>
            </a:pP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③渲染（</a:t>
            </a:r>
            <a:r>
              <a:rPr lang="zh-CN" altLang="en-US" sz="2200" b="1" dirty="0">
                <a:solidFill>
                  <a:srgbClr val="3333FF"/>
                </a:solidFill>
                <a:latin typeface="楷体" panose="02010609060101010101" charset="-122"/>
                <a:ea typeface="楷体" panose="02010609060101010101" charset="-122"/>
                <a:cs typeface="楷体" panose="02010609060101010101" charset="-122"/>
                <a:sym typeface="+mn-ea"/>
              </a:rPr>
              <a:t>营造</a:t>
            </a:r>
            <a:r>
              <a:rPr lang="zh-CN" altLang="en-US" sz="22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）氛围。</a:t>
            </a:r>
            <a:endParaRPr kumimoji="0" lang="en-US" altLang="zh-CN" sz="2200" b="1" i="0" u="none" strike="noStrike" kern="1200" cap="none" spc="0" normalizeH="0" baseline="0" noProof="0" dirty="0">
              <a:ln>
                <a:noFill/>
              </a:ln>
              <a:solidFill>
                <a:srgbClr val="3333FF"/>
              </a:solidFill>
              <a:effectLst/>
              <a:uLnTx/>
              <a:uFillTx/>
              <a:latin typeface="楷体" panose="02010609060101010101" charset="-122"/>
              <a:ea typeface="楷体" panose="02010609060101010101" charset="-122"/>
              <a:cs typeface="楷体" panose="02010609060101010101" charset="-122"/>
            </a:endParaRPr>
          </a:p>
        </p:txBody>
      </p:sp>
      <p:grpSp>
        <p:nvGrpSpPr>
          <p:cNvPr id="10" name="组合 9"/>
          <p:cNvGrpSpPr/>
          <p:nvPr/>
        </p:nvGrpSpPr>
        <p:grpSpPr bwMode="auto">
          <a:xfrm>
            <a:off x="28575" y="573841"/>
            <a:ext cx="2007235" cy="523242"/>
            <a:chOff x="70" y="-203"/>
            <a:chExt cx="3161" cy="1098"/>
          </a:xfrm>
        </p:grpSpPr>
        <p:sp>
          <p:nvSpPr>
            <p:cNvPr id="11" name="文本框 6"/>
            <p:cNvSpPr txBox="1">
              <a:spLocks noChangeArrowheads="1"/>
            </p:cNvSpPr>
            <p:nvPr/>
          </p:nvSpPr>
          <p:spPr bwMode="auto">
            <a:xfrm>
              <a:off x="678" y="-203"/>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合作探究</a:t>
              </a:r>
            </a:p>
          </p:txBody>
        </p:sp>
        <p:cxnSp>
          <p:nvCxnSpPr>
            <p:cNvPr id="12"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5220072" y="1995452"/>
            <a:ext cx="3888432" cy="2123658"/>
          </a:xfrm>
          <a:prstGeom prst="rect">
            <a:avLst/>
          </a:prstGeom>
        </p:spPr>
        <p:txBody>
          <a:bodyPr wrap="square">
            <a:spAutoFit/>
          </a:bodyPr>
          <a:lstStyle/>
          <a:p>
            <a:pPr lvl="0" algn="just" defTabSz="457200" eaLnBrk="0" hangingPunct="0">
              <a:lnSpc>
                <a:spcPct val="150000"/>
              </a:lnSpc>
              <a:defRPr/>
            </a:pPr>
            <a:r>
              <a:rPr lang="en-US" altLang="zh-CN" sz="2200" b="1" dirty="0">
                <a:solidFill>
                  <a:srgbClr val="FF0000"/>
                </a:solidFill>
                <a:latin typeface="楷体" panose="02010609060101010101" charset="-122"/>
                <a:ea typeface="楷体" panose="02010609060101010101" charset="-122"/>
                <a:cs typeface="楷体" panose="02010609060101010101" charset="-122"/>
                <a:sym typeface="+mn-ea"/>
              </a:rPr>
              <a:t>2.</a:t>
            </a:r>
            <a:r>
              <a:rPr lang="zh-CN" altLang="en-US" sz="2200" b="1" dirty="0">
                <a:solidFill>
                  <a:srgbClr val="FF0000"/>
                </a:solidFill>
                <a:latin typeface="楷体" panose="02010609060101010101" charset="-122"/>
                <a:ea typeface="楷体" panose="02010609060101010101" charset="-122"/>
                <a:cs typeface="楷体" panose="02010609060101010101" charset="-122"/>
                <a:sym typeface="+mn-ea"/>
              </a:rPr>
              <a:t>环境描写对人物的作用：</a:t>
            </a:r>
            <a:endParaRPr lang="en-US" altLang="zh-CN" sz="2200" b="1" dirty="0">
              <a:solidFill>
                <a:srgbClr val="FF0000"/>
              </a:solidFill>
              <a:latin typeface="楷体" panose="02010609060101010101" charset="-122"/>
              <a:ea typeface="楷体" panose="02010609060101010101" charset="-122"/>
              <a:cs typeface="楷体" panose="02010609060101010101" charset="-122"/>
              <a:sym typeface="+mn-ea"/>
            </a:endParaRPr>
          </a:p>
          <a:p>
            <a:pPr lvl="0" algn="just" defTabSz="457200" eaLnBrk="0" hangingPunct="0">
              <a:lnSpc>
                <a:spcPct val="150000"/>
              </a:lnSpc>
              <a:defRPr/>
            </a:pPr>
            <a:r>
              <a:rPr lang="zh-CN" altLang="en-US" sz="2200" b="1" dirty="0">
                <a:solidFill>
                  <a:srgbClr val="3333FF"/>
                </a:solidFill>
                <a:latin typeface="楷体" panose="02010609060101010101" charset="-122"/>
                <a:ea typeface="楷体" panose="02010609060101010101" charset="-122"/>
                <a:cs typeface="楷体" panose="02010609060101010101" charset="-122"/>
                <a:sym typeface="+mn-ea"/>
              </a:rPr>
              <a:t>①烘托</a:t>
            </a:r>
            <a:r>
              <a:rPr lang="zh-CN" altLang="en-US" sz="2200" b="1" dirty="0" smtClean="0">
                <a:solidFill>
                  <a:srgbClr val="3333FF"/>
                </a:solidFill>
                <a:latin typeface="楷体" panose="02010609060101010101" charset="-122"/>
                <a:ea typeface="楷体" panose="02010609060101010101" charset="-122"/>
                <a:cs typeface="楷体" panose="02010609060101010101" charset="-122"/>
                <a:sym typeface="+mn-ea"/>
              </a:rPr>
              <a:t>人物的心情</a:t>
            </a:r>
            <a:r>
              <a:rPr lang="zh-CN" altLang="en-US" sz="2200" b="1" dirty="0">
                <a:solidFill>
                  <a:srgbClr val="3333FF"/>
                </a:solidFill>
                <a:latin typeface="楷体" panose="02010609060101010101" charset="-122"/>
                <a:ea typeface="楷体" panose="02010609060101010101" charset="-122"/>
                <a:cs typeface="楷体" panose="02010609060101010101" charset="-122"/>
                <a:sym typeface="+mn-ea"/>
              </a:rPr>
              <a:t>；</a:t>
            </a:r>
          </a:p>
          <a:p>
            <a:pPr lvl="0" algn="just" defTabSz="457200" eaLnBrk="0" hangingPunct="0">
              <a:lnSpc>
                <a:spcPct val="150000"/>
              </a:lnSpc>
              <a:defRPr/>
            </a:pPr>
            <a:r>
              <a:rPr lang="zh-CN" altLang="en-US" sz="2200" b="1" dirty="0">
                <a:solidFill>
                  <a:srgbClr val="3333FF"/>
                </a:solidFill>
                <a:latin typeface="楷体" panose="02010609060101010101" charset="-122"/>
                <a:ea typeface="楷体" panose="02010609060101010101" charset="-122"/>
                <a:cs typeface="楷体" panose="02010609060101010101" charset="-122"/>
                <a:sym typeface="+mn-ea"/>
              </a:rPr>
              <a:t>②烘托人物的形象；</a:t>
            </a:r>
          </a:p>
          <a:p>
            <a:pPr lvl="0" algn="just" defTabSz="457200" eaLnBrk="0" hangingPunct="0">
              <a:lnSpc>
                <a:spcPct val="150000"/>
              </a:lnSpc>
              <a:defRPr/>
            </a:pPr>
            <a:r>
              <a:rPr lang="zh-CN" altLang="en-US" sz="2200" b="1" dirty="0">
                <a:solidFill>
                  <a:srgbClr val="3333FF"/>
                </a:solidFill>
                <a:latin typeface="楷体" panose="02010609060101010101" charset="-122"/>
                <a:ea typeface="楷体" panose="02010609060101010101" charset="-122"/>
                <a:cs typeface="楷体" panose="02010609060101010101" charset="-122"/>
                <a:sym typeface="+mn-ea"/>
              </a:rPr>
              <a:t>③暗示人物的前途命运。</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4012" y="1113588"/>
            <a:ext cx="4003972" cy="1920526"/>
          </a:xfrm>
          <a:prstGeom prst="rect">
            <a:avLst/>
          </a:prstGeom>
          <a:noFill/>
        </p:spPr>
        <p:txBody>
          <a:bodyPr wrap="square" rtlCol="0" anchor="t">
            <a:spAutoFit/>
          </a:bodyPr>
          <a:lstStyle/>
          <a:p>
            <a:pPr marL="0" marR="0" lvl="0" indent="0" algn="just" defTabSz="457200" rtl="0" eaLnBrk="0" fontAlgn="base" latinLnBrk="0" hangingPunct="0">
              <a:lnSpc>
                <a:spcPct val="135000"/>
              </a:lnSpc>
              <a:spcBef>
                <a:spcPct val="0"/>
              </a:spcBef>
              <a:spcAft>
                <a:spcPct val="0"/>
              </a:spcAft>
              <a:buClrTx/>
              <a:buSzTx/>
              <a:buFontTx/>
              <a:buNone/>
              <a:defRPr/>
            </a:pPr>
            <a:r>
              <a:rPr lang="en-US" altLang="zh-CN" sz="2200" b="1" noProof="0" dirty="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3.</a:t>
            </a:r>
            <a:r>
              <a:rPr lang="zh-CN" altLang="en-US" sz="2200" b="1" noProof="0" dirty="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环境描写对情节的</a:t>
            </a:r>
            <a:r>
              <a:rPr lang="zh-CN" altLang="en-US" sz="22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作用：</a:t>
            </a:r>
            <a:endParaRPr lang="en-US" altLang="zh-CN" sz="22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endParaRPr>
          </a:p>
          <a:p>
            <a:pPr marL="0" marR="0" lvl="0" indent="0" algn="just" defTabSz="457200" rtl="0" eaLnBrk="0" fontAlgn="base" latinLnBrk="0" hangingPunct="0">
              <a:lnSpc>
                <a:spcPct val="135000"/>
              </a:lnSpc>
              <a:spcBef>
                <a:spcPct val="0"/>
              </a:spcBef>
              <a:spcAft>
                <a:spcPct val="0"/>
              </a:spcAft>
              <a:buClrTx/>
              <a:buSzTx/>
              <a:buFontTx/>
              <a:buNone/>
              <a:defRPr/>
            </a:pPr>
            <a:r>
              <a:rPr lang="zh-CN" altLang="en-US" sz="2200" b="1"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①</a:t>
            </a:r>
            <a:r>
              <a:rPr lang="zh-CN" altLang="en-US" sz="2200" b="1" noProof="0" dirty="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推动情节发展；</a:t>
            </a:r>
          </a:p>
          <a:p>
            <a:pPr marL="0" marR="0" lvl="0" indent="0" algn="just" defTabSz="457200" rtl="0" eaLnBrk="0" fontAlgn="base" latinLnBrk="0" hangingPunct="0">
              <a:lnSpc>
                <a:spcPct val="135000"/>
              </a:lnSpc>
              <a:spcBef>
                <a:spcPct val="0"/>
              </a:spcBef>
              <a:spcAft>
                <a:spcPct val="0"/>
              </a:spcAft>
              <a:buClrTx/>
              <a:buSzTx/>
              <a:buFontTx/>
              <a:buNone/>
              <a:defRPr/>
            </a:pPr>
            <a:r>
              <a:rPr lang="zh-CN" altLang="en-US" sz="2200" b="1"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②</a:t>
            </a:r>
            <a:r>
              <a:rPr lang="zh-CN" altLang="en-US" sz="2200" b="1" noProof="0" dirty="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为下文情节作铺垫；</a:t>
            </a:r>
          </a:p>
          <a:p>
            <a:pPr marL="0" marR="0" lvl="0" indent="0" algn="just" defTabSz="457200" rtl="0" eaLnBrk="0" fontAlgn="base" latinLnBrk="0" hangingPunct="0">
              <a:lnSpc>
                <a:spcPct val="135000"/>
              </a:lnSpc>
              <a:spcBef>
                <a:spcPct val="0"/>
              </a:spcBef>
              <a:spcAft>
                <a:spcPct val="0"/>
              </a:spcAft>
              <a:buClrTx/>
              <a:buSzTx/>
              <a:buFontTx/>
              <a:buNone/>
              <a:defRPr/>
            </a:pPr>
            <a:r>
              <a:rPr lang="zh-CN" altLang="en-US" sz="2200" b="1"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③</a:t>
            </a:r>
            <a:r>
              <a:rPr lang="zh-CN" altLang="en-US" sz="2200" b="1" noProof="0" dirty="0">
                <a:ln>
                  <a:noFill/>
                </a:ln>
                <a:solidFill>
                  <a:srgbClr val="0000FF"/>
                </a:solidFill>
                <a:effectLst/>
                <a:uLnTx/>
                <a:uFillTx/>
                <a:latin typeface="楷体" panose="02010609060101010101" charset="-122"/>
                <a:ea typeface="楷体" panose="02010609060101010101" charset="-122"/>
                <a:cs typeface="楷体" panose="02010609060101010101" charset="-122"/>
                <a:sym typeface="+mn-ea"/>
              </a:rPr>
              <a:t>埋下伏笔等。</a:t>
            </a:r>
          </a:p>
        </p:txBody>
      </p:sp>
      <p:sp>
        <p:nvSpPr>
          <p:cNvPr id="26639" name="Rectangle 15"/>
          <p:cNvSpPr>
            <a:spLocks noChangeArrowheads="1"/>
          </p:cNvSpPr>
          <p:nvPr/>
        </p:nvSpPr>
        <p:spPr bwMode="auto">
          <a:xfrm>
            <a:off x="4355977" y="1096100"/>
            <a:ext cx="4032225" cy="1463478"/>
          </a:xfrm>
          <a:prstGeom prst="rect">
            <a:avLst/>
          </a:prstGeom>
          <a:noFill/>
          <a:ln w="9525">
            <a:noFill/>
            <a:miter lim="800000"/>
          </a:ln>
          <a:effectLst/>
        </p:spPr>
        <p:txBody>
          <a:bodyPr wrap="square">
            <a:spAutoFit/>
          </a:bodyPr>
          <a:lstStyle/>
          <a:p>
            <a:pPr marL="0" marR="0" lvl="0" indent="0" algn="just" defTabSz="457200" rtl="0" eaLnBrk="0" fontAlgn="base" latinLnBrk="0" hangingPunct="0">
              <a:lnSpc>
                <a:spcPct val="135000"/>
              </a:lnSpc>
              <a:spcBef>
                <a:spcPct val="0"/>
              </a:spcBef>
              <a:spcAft>
                <a:spcPct val="0"/>
              </a:spcAft>
              <a:buClrTx/>
              <a:buSzTx/>
              <a:buFontTx/>
              <a:buNone/>
              <a:defRPr/>
            </a:pPr>
            <a:r>
              <a:rPr kumimoji="0" lang="en-US" altLang="zh-CN" sz="2200" b="1" i="0" u="none" strike="noStrike" kern="1200" cap="none" spc="0" normalizeH="0" baseline="0" noProof="0" dirty="0">
                <a:ln>
                  <a:noFill/>
                </a:ln>
                <a:solidFill>
                  <a:srgbClr val="FF0000"/>
                </a:solidFill>
                <a:effectLst/>
                <a:uLnTx/>
                <a:uFillTx/>
                <a:latin typeface="楷体" panose="02010609060101010101" charset="-122"/>
                <a:ea typeface="楷体" panose="02010609060101010101" charset="-122"/>
                <a:cs typeface="楷体" panose="02010609060101010101" charset="-122"/>
              </a:rPr>
              <a:t>4.</a:t>
            </a:r>
            <a:r>
              <a:rPr kumimoji="0" lang="zh-CN" altLang="en-US" sz="2200" b="1" i="0" u="none" strike="noStrike" kern="1200" cap="none" spc="0" normalizeH="0" baseline="0" noProof="0" dirty="0">
                <a:ln>
                  <a:noFill/>
                </a:ln>
                <a:solidFill>
                  <a:srgbClr val="FF0000"/>
                </a:solidFill>
                <a:effectLst/>
                <a:uLnTx/>
                <a:uFillTx/>
                <a:latin typeface="楷体" panose="02010609060101010101" charset="-122"/>
                <a:ea typeface="楷体" panose="02010609060101010101" charset="-122"/>
                <a:cs typeface="楷体" panose="02010609060101010101" charset="-122"/>
              </a:rPr>
              <a:t>环境描写对主题的</a:t>
            </a:r>
            <a:r>
              <a:rPr kumimoji="0" lang="zh-CN" altLang="en-US" sz="2200" b="1" i="0" u="none" strike="noStrike" kern="1200" cap="none" spc="0" normalizeH="0" baseline="0"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rPr>
              <a:t>作用：</a:t>
            </a:r>
            <a:endParaRPr lang="en-US" altLang="zh-CN" sz="2200" b="1" dirty="0">
              <a:solidFill>
                <a:srgbClr val="FF0000"/>
              </a:solidFill>
              <a:latin typeface="楷体" panose="02010609060101010101" charset="-122"/>
              <a:ea typeface="楷体" panose="02010609060101010101" charset="-122"/>
              <a:cs typeface="楷体" panose="02010609060101010101" charset="-122"/>
            </a:endParaRPr>
          </a:p>
          <a:p>
            <a:pPr marL="0" marR="0" lvl="0" indent="0" algn="just" defTabSz="457200" rtl="0" eaLnBrk="0" fontAlgn="base" latinLnBrk="0" hangingPunct="0">
              <a:lnSpc>
                <a:spcPct val="135000"/>
              </a:lnSpc>
              <a:spcBef>
                <a:spcPct val="0"/>
              </a:spcBef>
              <a:spcAft>
                <a:spcPct val="0"/>
              </a:spcAft>
              <a:buClrTx/>
              <a:buSzTx/>
              <a:buFontTx/>
              <a:buNone/>
              <a:defRPr/>
            </a:pPr>
            <a:r>
              <a:rPr kumimoji="0" lang="zh-CN" altLang="en-US" sz="2200" b="1" i="0" u="none" strike="noStrike" kern="1200" cap="none" spc="0" normalizeH="0" baseline="0"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rPr>
              <a:t>①</a:t>
            </a:r>
            <a:r>
              <a:rPr kumimoji="0" lang="zh-CN" altLang="en-US" sz="2200" b="1" i="0" u="none" strike="noStrike" kern="1200" cap="none" spc="0" normalizeH="0" baseline="0" noProof="0" dirty="0">
                <a:ln>
                  <a:noFill/>
                </a:ln>
                <a:solidFill>
                  <a:srgbClr val="0000FF"/>
                </a:solidFill>
                <a:effectLst/>
                <a:uLnTx/>
                <a:uFillTx/>
                <a:latin typeface="楷体" panose="02010609060101010101" charset="-122"/>
                <a:ea typeface="楷体" panose="02010609060101010101" charset="-122"/>
                <a:cs typeface="楷体" panose="02010609060101010101" charset="-122"/>
              </a:rPr>
              <a:t>暗示文章的中心； </a:t>
            </a:r>
          </a:p>
          <a:p>
            <a:pPr marL="0" marR="0" lvl="0" indent="0" algn="just" defTabSz="457200" rtl="0" eaLnBrk="0" latinLnBrk="0" hangingPunct="0">
              <a:lnSpc>
                <a:spcPct val="135000"/>
              </a:lnSpc>
              <a:spcBef>
                <a:spcPct val="0"/>
              </a:spcBef>
              <a:spcAft>
                <a:spcPct val="0"/>
              </a:spcAft>
              <a:buClrTx/>
              <a:buSzTx/>
              <a:buFontTx/>
              <a:buNone/>
              <a:defRPr/>
            </a:pPr>
            <a:r>
              <a:rPr kumimoji="0" lang="zh-CN" altLang="en-US" sz="2200" b="1" i="0" u="none" strike="noStrike" kern="1200" cap="none" spc="0" normalizeH="0" baseline="0"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rPr>
              <a:t>②</a:t>
            </a:r>
            <a:r>
              <a:rPr kumimoji="0" lang="zh-CN" altLang="en-US" sz="2200" b="1" i="0" u="none" strike="noStrike" kern="1200" cap="none" spc="0" normalizeH="0" baseline="0" noProof="0" dirty="0">
                <a:ln>
                  <a:noFill/>
                </a:ln>
                <a:solidFill>
                  <a:srgbClr val="0000FF"/>
                </a:solidFill>
                <a:effectLst/>
                <a:uLnTx/>
                <a:uFillTx/>
                <a:latin typeface="楷体" panose="02010609060101010101" charset="-122"/>
                <a:ea typeface="楷体" panose="02010609060101010101" charset="-122"/>
                <a:cs typeface="楷体" panose="02010609060101010101" charset="-122"/>
              </a:rPr>
              <a:t>借景抒情，情景交融</a:t>
            </a:r>
            <a:r>
              <a:rPr kumimoji="0" lang="zh-CN" altLang="en-US" sz="2200" b="1" i="0" u="none" strike="noStrike" kern="1200" cap="none" spc="0" normalizeH="0" baseline="0"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rPr>
              <a:t>。</a:t>
            </a:r>
            <a:endParaRPr kumimoji="0" lang="en-US" altLang="zh-CN" sz="2200" b="1" i="0" u="none" strike="noStrike" kern="1200" cap="none" spc="0" normalizeH="0" baseline="0" noProof="0" dirty="0" smtClean="0">
              <a:ln>
                <a:noFill/>
              </a:ln>
              <a:solidFill>
                <a:srgbClr val="0000FF"/>
              </a:solidFill>
              <a:effectLst/>
              <a:uLnTx/>
              <a:uFillTx/>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26230" y="2979409"/>
            <a:ext cx="7818179" cy="923330"/>
          </a:xfrm>
          <a:prstGeom prst="rect">
            <a:avLst/>
          </a:prstGeom>
          <a:noFill/>
        </p:spPr>
        <p:txBody>
          <a:bodyPr wrap="square" rtlCol="0">
            <a:spAutoFit/>
          </a:bodyPr>
          <a:lstStyle/>
          <a:p>
            <a:pPr marL="0" marR="0" lvl="0" indent="0" algn="just" defTabSz="457200" rtl="0" eaLnBrk="0" latinLnBrk="0" hangingPunct="0">
              <a:lnSpc>
                <a:spcPct val="135000"/>
              </a:lnSpc>
              <a:spcBef>
                <a:spcPct val="0"/>
              </a:spcBef>
              <a:spcAft>
                <a:spcPct val="0"/>
              </a:spcAft>
              <a:buClrTx/>
              <a:buSzTx/>
              <a:buFontTx/>
              <a:buNone/>
              <a:defRPr/>
            </a:pPr>
            <a:r>
              <a:rPr lang="zh-CN" altLang="en-US" sz="20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答题</a:t>
            </a:r>
            <a:r>
              <a:rPr lang="zh-CN" altLang="en-US" sz="2000" b="1" noProof="0" dirty="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模式一般为</a:t>
            </a:r>
            <a:r>
              <a:rPr lang="zh-CN" altLang="en-US" sz="20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rPr>
              <a:t>：</a:t>
            </a:r>
            <a:endParaRPr lang="en-US" altLang="zh-CN" sz="2000" b="1" noProof="0" dirty="0" smtClean="0">
              <a:ln>
                <a:noFill/>
              </a:ln>
              <a:solidFill>
                <a:srgbClr val="FF0000"/>
              </a:solidFill>
              <a:effectLst/>
              <a:uLnTx/>
              <a:uFillTx/>
              <a:latin typeface="楷体" panose="02010609060101010101" charset="-122"/>
              <a:ea typeface="楷体" panose="02010609060101010101" charset="-122"/>
              <a:cs typeface="楷体" panose="02010609060101010101" charset="-122"/>
              <a:sym typeface="+mn-ea"/>
            </a:endParaRPr>
          </a:p>
          <a:p>
            <a:pPr lvl="0" algn="just" defTabSz="457200" eaLnBrk="0" hangingPunct="0">
              <a:lnSpc>
                <a:spcPct val="135000"/>
              </a:lnSpc>
              <a:defRPr/>
            </a:pPr>
            <a:r>
              <a:rPr lang="zh-CN" altLang="en-US" sz="20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本</a:t>
            </a:r>
            <a:r>
              <a:rPr lang="zh-CN" altLang="en-US" sz="20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段文字描写了</a:t>
            </a:r>
            <a:r>
              <a:rPr lang="en-US" altLang="zh-CN" sz="20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a:t>
            </a:r>
            <a:r>
              <a:rPr lang="zh-CN" altLang="en-US" sz="20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a:t>
            </a:r>
            <a:r>
              <a:rPr lang="zh-CN" altLang="en-US" sz="20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渲染</a:t>
            </a:r>
            <a:r>
              <a:rPr lang="en-US" altLang="zh-CN" sz="2000" b="1" dirty="0">
                <a:solidFill>
                  <a:srgbClr val="3333FF"/>
                </a:solidFill>
                <a:latin typeface="楷体" panose="02010609060101010101" charset="-122"/>
                <a:ea typeface="楷体" panose="02010609060101010101" charset="-122"/>
                <a:cs typeface="楷体" panose="02010609060101010101" charset="-122"/>
                <a:sym typeface="+mn-ea"/>
              </a:rPr>
              <a:t>(</a:t>
            </a:r>
            <a:r>
              <a:rPr lang="zh-CN" altLang="en-US" sz="2000" b="1" dirty="0">
                <a:solidFill>
                  <a:srgbClr val="3333FF"/>
                </a:solidFill>
                <a:latin typeface="楷体" panose="02010609060101010101" charset="-122"/>
                <a:ea typeface="楷体" panose="02010609060101010101" charset="-122"/>
                <a:cs typeface="楷体" panose="02010609060101010101" charset="-122"/>
                <a:sym typeface="+mn-ea"/>
              </a:rPr>
              <a:t>衬托、</a:t>
            </a:r>
            <a:r>
              <a:rPr lang="zh-CN" altLang="en-US" sz="2000" b="1" dirty="0" smtClean="0">
                <a:solidFill>
                  <a:srgbClr val="3333FF"/>
                </a:solidFill>
                <a:latin typeface="楷体" panose="02010609060101010101" charset="-122"/>
                <a:ea typeface="楷体" panose="02010609060101010101" charset="-122"/>
                <a:cs typeface="楷体" panose="02010609060101010101" charset="-122"/>
                <a:sym typeface="+mn-ea"/>
              </a:rPr>
              <a:t>交代</a:t>
            </a:r>
            <a:r>
              <a:rPr lang="en-US" altLang="zh-CN" sz="2000" b="1" dirty="0">
                <a:solidFill>
                  <a:srgbClr val="3333FF"/>
                </a:solidFill>
                <a:latin typeface="楷体" panose="02010609060101010101" charset="-122"/>
                <a:ea typeface="楷体" panose="02010609060101010101" charset="-122"/>
                <a:cs typeface="楷体" panose="02010609060101010101" charset="-122"/>
                <a:sym typeface="+mn-ea"/>
              </a:rPr>
              <a:t>)</a:t>
            </a:r>
            <a:r>
              <a:rPr lang="zh-CN" altLang="en-US" sz="2000" b="1" dirty="0" smtClean="0">
                <a:solidFill>
                  <a:srgbClr val="3333FF"/>
                </a:solidFill>
                <a:latin typeface="楷体" panose="02010609060101010101" charset="-122"/>
                <a:ea typeface="楷体" panose="02010609060101010101" charset="-122"/>
                <a:cs typeface="楷体" panose="02010609060101010101" charset="-122"/>
                <a:sym typeface="+mn-ea"/>
              </a:rPr>
              <a:t>了</a:t>
            </a:r>
            <a:r>
              <a:rPr lang="en-US" altLang="zh-CN" sz="20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a:t>
            </a:r>
            <a:r>
              <a:rPr lang="zh-CN" altLang="en-US" sz="20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，表现</a:t>
            </a:r>
            <a:r>
              <a:rPr lang="zh-CN" altLang="en-US" sz="2000" b="1"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了</a:t>
            </a:r>
            <a:r>
              <a:rPr lang="en-US" altLang="zh-CN" sz="2000" b="1"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a:t>
            </a:r>
            <a:endParaRPr kumimoji="0" lang="zh-CN" altLang="en-US" sz="2000" b="1" i="0" u="none" strike="noStrike" kern="1200" cap="none" spc="0" normalizeH="0" baseline="0" noProof="0" dirty="0">
              <a:ln>
                <a:noFill/>
              </a:ln>
              <a:solidFill>
                <a:srgbClr val="3333FF"/>
              </a:solidFill>
              <a:effectLst/>
              <a:uLnTx/>
              <a:uFillTx/>
              <a:latin typeface="楷体" panose="02010609060101010101" charset="-122"/>
              <a:ea typeface="楷体" panose="02010609060101010101" charset="-122"/>
              <a:cs typeface="楷体" panose="02010609060101010101" charset="-122"/>
              <a:sym typeface="+mn-ea"/>
            </a:endParaRPr>
          </a:p>
        </p:txBody>
      </p:sp>
      <p:grpSp>
        <p:nvGrpSpPr>
          <p:cNvPr id="5" name="组合 4"/>
          <p:cNvGrpSpPr/>
          <p:nvPr/>
        </p:nvGrpSpPr>
        <p:grpSpPr bwMode="auto">
          <a:xfrm>
            <a:off x="28575" y="565264"/>
            <a:ext cx="2007235" cy="523242"/>
            <a:chOff x="70" y="-221"/>
            <a:chExt cx="3161" cy="1098"/>
          </a:xfrm>
        </p:grpSpPr>
        <p:sp>
          <p:nvSpPr>
            <p:cNvPr id="6" name="文本框 6"/>
            <p:cNvSpPr txBox="1">
              <a:spLocks noChangeArrowheads="1"/>
            </p:cNvSpPr>
            <p:nvPr/>
          </p:nvSpPr>
          <p:spPr bwMode="auto">
            <a:xfrm>
              <a:off x="678" y="-221"/>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合作探究</a:t>
              </a:r>
            </a:p>
          </p:txBody>
        </p:sp>
        <p:cxnSp>
          <p:nvCxnSpPr>
            <p:cNvPr id="7"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4" name="矩形 3"/>
          <p:cNvSpPr/>
          <p:nvPr/>
        </p:nvSpPr>
        <p:spPr>
          <a:xfrm>
            <a:off x="414655" y="3939902"/>
            <a:ext cx="8424936" cy="1006429"/>
          </a:xfrm>
          <a:prstGeom prst="rect">
            <a:avLst/>
          </a:prstGeom>
          <a:solidFill>
            <a:schemeClr val="accent1">
              <a:lumMod val="20000"/>
              <a:lumOff val="80000"/>
            </a:schemeClr>
          </a:solidFill>
        </p:spPr>
        <p:txBody>
          <a:bodyPr wrap="square">
            <a:spAutoFit/>
          </a:bodyPr>
          <a:lstStyle/>
          <a:p>
            <a:pPr lvl="0" algn="just" defTabSz="457200" eaLnBrk="0" hangingPunct="0">
              <a:lnSpc>
                <a:spcPct val="135000"/>
              </a:lnSpc>
              <a:defRPr/>
            </a:pPr>
            <a:r>
              <a:rPr lang="zh-CN" altLang="en-US" sz="2200" b="1" dirty="0" smtClean="0">
                <a:solidFill>
                  <a:srgbClr val="FF0000"/>
                </a:solidFill>
                <a:latin typeface="楷体" panose="02010609060101010101" charset="-122"/>
                <a:ea typeface="楷体" panose="02010609060101010101" charset="-122"/>
                <a:cs typeface="楷体" panose="02010609060101010101" charset="-122"/>
              </a:rPr>
              <a:t>注意：</a:t>
            </a:r>
            <a:r>
              <a:rPr lang="zh-CN" altLang="en-US" sz="2200" b="1" dirty="0" smtClean="0">
                <a:solidFill>
                  <a:prstClr val="black"/>
                </a:solidFill>
                <a:latin typeface="楷体" panose="02010609060101010101" charset="-122"/>
                <a:ea typeface="楷体" panose="02010609060101010101" charset="-122"/>
                <a:cs typeface="楷体" panose="02010609060101010101" charset="-122"/>
              </a:rPr>
              <a:t>环境</a:t>
            </a:r>
            <a:r>
              <a:rPr lang="zh-CN" altLang="en-US" sz="2200" b="1" dirty="0">
                <a:solidFill>
                  <a:prstClr val="black"/>
                </a:solidFill>
                <a:latin typeface="楷体" panose="02010609060101010101" charset="-122"/>
                <a:ea typeface="楷体" panose="02010609060101010101" charset="-122"/>
                <a:cs typeface="楷体" panose="02010609060101010101" charset="-122"/>
              </a:rPr>
              <a:t>描写的作用有时不是单一的，一定要结合具体的句子分析其作用。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39"/>
                                        </p:tgtEl>
                                        <p:attrNameLst>
                                          <p:attrName>style.visibility</p:attrName>
                                        </p:attrNameLst>
                                      </p:cBhvr>
                                      <p:to>
                                        <p:strVal val="visible"/>
                                      </p:to>
                                    </p:set>
                                    <p:animEffect transition="in" filter="blinds(horizontal)">
                                      <p:cBhvr>
                                        <p:cTn id="7" dur="500"/>
                                        <p:tgtEl>
                                          <p:spTgt spid="2663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9" grpId="0" bldLvl="0" animBg="1"/>
      <p:bldP spid="3" grpId="0"/>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组合 5"/>
          <p:cNvGrpSpPr/>
          <p:nvPr/>
        </p:nvGrpSpPr>
        <p:grpSpPr bwMode="auto">
          <a:xfrm>
            <a:off x="179388" y="411510"/>
            <a:ext cx="1630362" cy="400110"/>
            <a:chOff x="160049" y="525491"/>
            <a:chExt cx="1629583" cy="533560"/>
          </a:xfrm>
        </p:grpSpPr>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0049" y="536606"/>
              <a:ext cx="1629583" cy="377882"/>
            </a:xfrm>
            <a:prstGeom prst="rect">
              <a:avLst/>
            </a:prstGeom>
            <a:ln>
              <a:noFill/>
            </a:ln>
            <a:effectLst>
              <a:outerShdw blurRad="292100" dist="139700" dir="2700000" algn="tl" rotWithShape="0">
                <a:srgbClr val="333333">
                  <a:alpha val="65000"/>
                </a:srgbClr>
              </a:outerShdw>
            </a:effectLst>
          </p:spPr>
        </p:pic>
        <p:sp>
          <p:nvSpPr>
            <p:cNvPr id="39944" name="文本框 11"/>
            <p:cNvSpPr txBox="1">
              <a:spLocks noChangeArrowheads="1"/>
            </p:cNvSpPr>
            <p:nvPr/>
          </p:nvSpPr>
          <p:spPr bwMode="auto">
            <a:xfrm>
              <a:off x="172162" y="525491"/>
              <a:ext cx="1231486" cy="533560"/>
            </a:xfrm>
            <a:prstGeom prst="rect">
              <a:avLst/>
            </a:prstGeom>
            <a:noFill/>
            <a:ln w="9525">
              <a:noFill/>
              <a:miter lim="800000"/>
            </a:ln>
          </p:spPr>
          <p:txBody>
            <a:bodyPr>
              <a:spAutoFit/>
            </a:bodyPr>
            <a:lstStyle/>
            <a:p>
              <a:pPr algn="ctr" eaLnBrk="0" hangingPunct="0"/>
              <a:r>
                <a:rPr lang="zh-CN" altLang="en-US" sz="2000" dirty="0">
                  <a:solidFill>
                    <a:schemeClr val="bg1"/>
                  </a:solidFill>
                  <a:latin typeface="黑体" panose="02010609060101010101" pitchFamily="49" charset="-122"/>
                  <a:ea typeface="黑体" panose="02010609060101010101" pitchFamily="49" charset="-122"/>
                  <a:cs typeface="Heiti SC Medium"/>
                </a:rPr>
                <a:t>第一课时</a:t>
              </a:r>
            </a:p>
          </p:txBody>
        </p:sp>
      </p:grpSp>
      <p:grpSp>
        <p:nvGrpSpPr>
          <p:cNvPr id="39938" name="组合 11"/>
          <p:cNvGrpSpPr/>
          <p:nvPr/>
        </p:nvGrpSpPr>
        <p:grpSpPr bwMode="auto">
          <a:xfrm>
            <a:off x="0" y="915654"/>
            <a:ext cx="2051050" cy="523081"/>
            <a:chOff x="0" y="-365"/>
            <a:chExt cx="3231" cy="1097"/>
          </a:xfrm>
        </p:grpSpPr>
        <p:sp>
          <p:nvSpPr>
            <p:cNvPr id="39940" name="文本框 6"/>
            <p:cNvSpPr txBox="1">
              <a:spLocks noChangeArrowheads="1"/>
            </p:cNvSpPr>
            <p:nvPr/>
          </p:nvSpPr>
          <p:spPr bwMode="auto">
            <a:xfrm>
              <a:off x="678" y="-365"/>
              <a:ext cx="2553"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学习目标</a:t>
              </a:r>
            </a:p>
          </p:txBody>
        </p:sp>
        <p:cxnSp>
          <p:nvCxnSpPr>
            <p:cNvPr id="13"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文本框 1"/>
          <p:cNvSpPr txBox="1">
            <a:spLocks noChangeArrowheads="1"/>
          </p:cNvSpPr>
          <p:nvPr/>
        </p:nvSpPr>
        <p:spPr bwMode="auto">
          <a:xfrm>
            <a:off x="35496" y="1545636"/>
            <a:ext cx="8889128" cy="3194721"/>
          </a:xfrm>
          <a:prstGeom prst="rect">
            <a:avLst/>
          </a:prstGeom>
          <a:noFill/>
          <a:ln w="9525">
            <a:noFill/>
            <a:miter lim="800000"/>
          </a:ln>
        </p:spPr>
        <p:txBody>
          <a:bodyPr wrap="square">
            <a:spAutoFit/>
          </a:bodyPr>
          <a:lstStyle/>
          <a:p>
            <a:pPr marL="0" indent="0" eaLnBrk="1" hangingPunct="1">
              <a:lnSpc>
                <a:spcPct val="120000"/>
              </a:lnSpc>
              <a:buFont typeface="Times New Roman" panose="02020603050405020304" pitchFamily="18" charset="0"/>
              <a:buNone/>
            </a:pPr>
            <a:r>
              <a:rPr lang="en-US" altLang="zh-CN" sz="2400" b="1" dirty="0">
                <a:latin typeface="楷体" panose="02010609060101010101" charset="-122"/>
                <a:ea typeface="楷体" panose="02010609060101010101" charset="-122"/>
                <a:sym typeface="+mn-ea"/>
              </a:rPr>
              <a:t>    </a:t>
            </a:r>
            <a:r>
              <a:rPr lang="zh-CN" altLang="zh-CN" sz="2400" b="1" dirty="0">
                <a:latin typeface="楷体" panose="02010609060101010101" charset="-122"/>
                <a:ea typeface="楷体" panose="02010609060101010101" charset="-122"/>
                <a:sym typeface="+mn-ea"/>
              </a:rPr>
              <a:t>1</a:t>
            </a:r>
            <a:r>
              <a:rPr lang="en-US" altLang="zh-CN" sz="2400" b="1" dirty="0">
                <a:latin typeface="楷体" panose="02010609060101010101" charset="-122"/>
                <a:ea typeface="楷体" panose="02010609060101010101" charset="-122"/>
                <a:sym typeface="+mn-ea"/>
              </a:rPr>
              <a:t>.</a:t>
            </a:r>
            <a:r>
              <a:rPr lang="zh-CN" altLang="en-US" sz="2400" b="1" dirty="0">
                <a:latin typeface="楷体" panose="02010609060101010101" charset="-122"/>
                <a:ea typeface="楷体" panose="02010609060101010101" charset="-122"/>
                <a:sym typeface="+mn-ea"/>
              </a:rPr>
              <a:t>搜集、整理、交流有关杨振宁、邓稼先的资料</a:t>
            </a:r>
            <a:r>
              <a:rPr lang="en-US" altLang="zh-CN" sz="2400" b="1" dirty="0">
                <a:latin typeface="楷体" panose="02010609060101010101" charset="-122"/>
                <a:ea typeface="楷体" panose="02010609060101010101" charset="-122"/>
                <a:sym typeface="+mn-ea"/>
              </a:rPr>
              <a:t>,</a:t>
            </a:r>
            <a:r>
              <a:rPr lang="zh-CN" altLang="zh-CN" sz="2400" b="1" dirty="0">
                <a:latin typeface="楷体" panose="02010609060101010101" charset="-122"/>
                <a:ea typeface="楷体" panose="02010609060101010101" charset="-122"/>
                <a:sym typeface="+mn-ea"/>
              </a:rPr>
              <a:t>了解作者及写作背景，把握文章的思想内涵</a:t>
            </a:r>
            <a:r>
              <a:rPr lang="zh-CN" altLang="en-US" sz="2400" b="1" dirty="0">
                <a:latin typeface="楷体" panose="02010609060101010101" charset="-122"/>
                <a:ea typeface="楷体" panose="02010609060101010101" charset="-122"/>
                <a:sym typeface="+mn-ea"/>
              </a:rPr>
              <a:t>。</a:t>
            </a:r>
            <a:r>
              <a:rPr lang="zh-CN" altLang="en-US" sz="2400" b="1" dirty="0">
                <a:solidFill>
                  <a:srgbClr val="FF0000"/>
                </a:solidFill>
                <a:latin typeface="楷体" panose="02010609060101010101" charset="-122"/>
                <a:ea typeface="楷体" panose="02010609060101010101" charset="-122"/>
                <a:sym typeface="+mn-ea"/>
              </a:rPr>
              <a:t>（重点）</a:t>
            </a:r>
            <a:endParaRPr lang="en-US" altLang="zh-CN" sz="2400" b="1" dirty="0">
              <a:solidFill>
                <a:srgbClr val="FF0000"/>
              </a:solidFill>
              <a:latin typeface="楷体" panose="02010609060101010101" charset="-122"/>
              <a:ea typeface="楷体" panose="02010609060101010101" charset="-122"/>
            </a:endParaRPr>
          </a:p>
          <a:p>
            <a:pPr marL="0" indent="0" eaLnBrk="1" hangingPunct="1">
              <a:lnSpc>
                <a:spcPct val="120000"/>
              </a:lnSpc>
              <a:buFont typeface="Times New Roman" panose="02020603050405020304" pitchFamily="18" charset="0"/>
              <a:buNone/>
            </a:pPr>
            <a:r>
              <a:rPr lang="zh-CN" altLang="zh-CN" sz="2400" b="1" dirty="0">
                <a:latin typeface="楷体" panose="02010609060101010101" charset="-122"/>
                <a:ea typeface="楷体" panose="02010609060101010101" charset="-122"/>
                <a:sym typeface="+mn-ea"/>
              </a:rPr>
              <a:t>    </a:t>
            </a:r>
            <a:r>
              <a:rPr lang="en-US" altLang="zh-CN" sz="2400" b="1" dirty="0">
                <a:latin typeface="楷体" panose="02010609060101010101" charset="-122"/>
                <a:ea typeface="楷体" panose="02010609060101010101" charset="-122"/>
                <a:sym typeface="+mn-ea"/>
              </a:rPr>
              <a:t>2.</a:t>
            </a:r>
            <a:r>
              <a:rPr lang="zh-CN" altLang="zh-CN" sz="2400" b="1" dirty="0">
                <a:latin typeface="楷体" panose="02010609060101010101" charset="-122"/>
                <a:ea typeface="楷体" panose="02010609060101010101" charset="-122"/>
                <a:sym typeface="+mn-ea"/>
              </a:rPr>
              <a:t>学习选取典型事件和通过对比表现人物形象的写作方法；把握关键语句或段落，揣摩品味</a:t>
            </a:r>
            <a:r>
              <a:rPr lang="zh-CN" altLang="zh-CN" sz="2400" b="1" dirty="0" smtClean="0">
                <a:latin typeface="楷体" panose="02010609060101010101" charset="-122"/>
                <a:ea typeface="楷体" panose="02010609060101010101" charset="-122"/>
                <a:sym typeface="+mn-ea"/>
              </a:rPr>
              <a:t>其</a:t>
            </a:r>
            <a:r>
              <a:rPr lang="zh-CN" altLang="en-US" sz="2400" b="1" dirty="0" smtClean="0">
                <a:latin typeface="楷体" panose="02010609060101010101" charset="-122"/>
                <a:ea typeface="楷体" panose="02010609060101010101" charset="-122"/>
                <a:sym typeface="+mn-ea"/>
              </a:rPr>
              <a:t>中的</a:t>
            </a:r>
            <a:r>
              <a:rPr lang="zh-CN" altLang="zh-CN" sz="2400" b="1" dirty="0" smtClean="0">
                <a:latin typeface="楷体" panose="02010609060101010101" charset="-122"/>
                <a:ea typeface="楷体" panose="02010609060101010101" charset="-122"/>
                <a:sym typeface="+mn-ea"/>
              </a:rPr>
              <a:t>含义</a:t>
            </a:r>
            <a:r>
              <a:rPr lang="zh-CN" altLang="zh-CN" sz="2400" b="1" dirty="0">
                <a:latin typeface="楷体" panose="02010609060101010101" charset="-122"/>
                <a:ea typeface="楷体" panose="02010609060101010101" charset="-122"/>
                <a:sym typeface="+mn-ea"/>
              </a:rPr>
              <a:t>和表达的妙处</a:t>
            </a:r>
            <a:r>
              <a:rPr lang="zh-CN" altLang="en-US" sz="2400" b="1" dirty="0">
                <a:latin typeface="楷体" panose="02010609060101010101" charset="-122"/>
                <a:ea typeface="楷体" panose="02010609060101010101" charset="-122"/>
                <a:sym typeface="+mn-ea"/>
              </a:rPr>
              <a:t>。</a:t>
            </a:r>
          </a:p>
          <a:p>
            <a:pPr marL="0" indent="0" eaLnBrk="1" hangingPunct="1">
              <a:lnSpc>
                <a:spcPct val="120000"/>
              </a:lnSpc>
              <a:buFont typeface="Times New Roman" panose="02020603050405020304" pitchFamily="18" charset="0"/>
              <a:buNone/>
            </a:pPr>
            <a:r>
              <a:rPr lang="zh-CN" altLang="en-US" sz="2400" b="1" dirty="0">
                <a:latin typeface="楷体" panose="02010609060101010101" charset="-122"/>
                <a:ea typeface="楷体" panose="02010609060101010101" charset="-122"/>
                <a:sym typeface="+mn-ea"/>
              </a:rPr>
              <a:t>                                              </a:t>
            </a:r>
            <a:r>
              <a:rPr lang="zh-CN" altLang="en-US" sz="2400" b="1" dirty="0">
                <a:solidFill>
                  <a:srgbClr val="FF0000"/>
                </a:solidFill>
                <a:latin typeface="楷体" panose="02010609060101010101" charset="-122"/>
                <a:ea typeface="楷体" panose="02010609060101010101" charset="-122"/>
                <a:sym typeface="+mn-ea"/>
              </a:rPr>
              <a:t>（难点）</a:t>
            </a:r>
            <a:endParaRPr lang="en-US" altLang="zh-CN" sz="2400" b="1" dirty="0">
              <a:solidFill>
                <a:srgbClr val="FF0000"/>
              </a:solidFill>
              <a:latin typeface="楷体" panose="02010609060101010101" charset="-122"/>
              <a:ea typeface="楷体" panose="02010609060101010101" charset="-122"/>
            </a:endParaRPr>
          </a:p>
          <a:p>
            <a:pPr marL="0" indent="0" eaLnBrk="1" hangingPunct="1">
              <a:lnSpc>
                <a:spcPct val="120000"/>
              </a:lnSpc>
              <a:buFont typeface="Times New Roman" panose="02020603050405020304" pitchFamily="18" charset="0"/>
              <a:buNone/>
            </a:pPr>
            <a:r>
              <a:rPr lang="zh-CN" altLang="zh-CN" sz="2400" b="1" dirty="0">
                <a:latin typeface="楷体" panose="02010609060101010101" charset="-122"/>
                <a:ea typeface="楷体" panose="02010609060101010101" charset="-122"/>
                <a:sym typeface="+mn-ea"/>
              </a:rPr>
              <a:t>    </a:t>
            </a:r>
            <a:r>
              <a:rPr lang="en-US" altLang="zh-CN" sz="2400" b="1" dirty="0">
                <a:latin typeface="楷体" panose="02010609060101010101" charset="-122"/>
                <a:ea typeface="楷体" panose="02010609060101010101" charset="-122"/>
                <a:sym typeface="+mn-ea"/>
              </a:rPr>
              <a:t>3.</a:t>
            </a:r>
            <a:r>
              <a:rPr lang="zh-CN" altLang="zh-CN" sz="2400" b="1" dirty="0">
                <a:latin typeface="楷体" panose="02010609060101010101" charset="-122"/>
                <a:ea typeface="楷体" panose="02010609060101010101" charset="-122"/>
                <a:sym typeface="+mn-ea"/>
              </a:rPr>
              <a:t>感受杰出人物非凡</a:t>
            </a:r>
            <a:r>
              <a:rPr lang="zh-CN" altLang="en-US" sz="2400" b="1" dirty="0">
                <a:latin typeface="楷体" panose="02010609060101010101" charset="-122"/>
                <a:ea typeface="楷体" panose="02010609060101010101" charset="-122"/>
                <a:sym typeface="+mn-ea"/>
              </a:rPr>
              <a:t>的</a:t>
            </a:r>
            <a:r>
              <a:rPr lang="zh-CN" altLang="zh-CN" sz="2400" b="1" dirty="0">
                <a:latin typeface="楷体" panose="02010609060101010101" charset="-122"/>
                <a:ea typeface="楷体" panose="02010609060101010101" charset="-122"/>
                <a:sym typeface="+mn-ea"/>
              </a:rPr>
              <a:t>气质，唤起我们对理想的憧憬与追求</a:t>
            </a:r>
            <a:r>
              <a:rPr lang="zh-CN" altLang="en-US" sz="2400" b="1" dirty="0">
                <a:latin typeface="楷体" panose="02010609060101010101" charset="-122"/>
                <a:ea typeface="楷体" panose="02010609060101010101" charset="-122"/>
                <a:sym typeface="+mn-ea"/>
              </a:rPr>
              <a:t>。                                       </a:t>
            </a:r>
            <a:endParaRPr lang="en-US" altLang="zh-CN" sz="2400" b="1" dirty="0" smtClean="0">
              <a:latin typeface="楷体" panose="02010609060101010101" charset="-122"/>
              <a:ea typeface="楷体" panose="02010609060101010101" charset="-122"/>
              <a:sym typeface="+mn-ea"/>
            </a:endParaRPr>
          </a:p>
          <a:p>
            <a:pPr marL="0" indent="0" algn="r" eaLnBrk="1" hangingPunct="1">
              <a:lnSpc>
                <a:spcPct val="120000"/>
              </a:lnSpc>
              <a:buFont typeface="Times New Roman" panose="02020603050405020304" pitchFamily="18" charset="0"/>
              <a:buNone/>
            </a:pPr>
            <a:r>
              <a:rPr lang="zh-CN" altLang="en-US" sz="2400" b="1" dirty="0" smtClean="0">
                <a:solidFill>
                  <a:srgbClr val="FF0000"/>
                </a:solidFill>
                <a:latin typeface="楷体" panose="02010609060101010101" charset="-122"/>
                <a:ea typeface="楷体" panose="02010609060101010101" charset="-122"/>
                <a:sym typeface="+mn-ea"/>
              </a:rPr>
              <a:t>（</a:t>
            </a:r>
            <a:r>
              <a:rPr lang="zh-CN" altLang="en-US" sz="2400" b="1" dirty="0">
                <a:solidFill>
                  <a:srgbClr val="FF0000"/>
                </a:solidFill>
                <a:latin typeface="楷体" panose="02010609060101010101" charset="-122"/>
                <a:ea typeface="楷体" panose="02010609060101010101" charset="-122"/>
                <a:sym typeface="+mn-ea"/>
              </a:rPr>
              <a:t>素养）</a:t>
            </a:r>
            <a:endParaRPr lang="zh-CN" altLang="zh-CN" sz="2400" b="1" dirty="0">
              <a:latin typeface="楷体" panose="02010609060101010101" charset="-122"/>
              <a:ea typeface="楷体" panose="02010609060101010101" charset="-122"/>
              <a:sym typeface="+mn-ea"/>
            </a:endParaRPr>
          </a:p>
        </p:txBody>
      </p:sp>
    </p:spTree>
  </p:cSld>
  <p:clrMapOvr>
    <a:masterClrMapping/>
  </p:clrMapOvr>
  <p:transition spd="slow">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89" name="组合 9"/>
          <p:cNvGrpSpPr/>
          <p:nvPr/>
        </p:nvGrpSpPr>
        <p:grpSpPr bwMode="auto">
          <a:xfrm>
            <a:off x="28575" y="481869"/>
            <a:ext cx="2007235" cy="523242"/>
            <a:chOff x="70" y="-396"/>
            <a:chExt cx="3161" cy="1098"/>
          </a:xfrm>
        </p:grpSpPr>
        <p:sp>
          <p:nvSpPr>
            <p:cNvPr id="63494" name="文本框 6"/>
            <p:cNvSpPr txBox="1">
              <a:spLocks noChangeArrowheads="1"/>
            </p:cNvSpPr>
            <p:nvPr/>
          </p:nvSpPr>
          <p:spPr bwMode="auto">
            <a:xfrm>
              <a:off x="678" y="-396"/>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合作探究</a:t>
              </a:r>
            </a:p>
          </p:txBody>
        </p:sp>
        <p:cxnSp>
          <p:nvCxnSpPr>
            <p:cNvPr id="14"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00" name="文本框 99"/>
          <p:cNvSpPr txBox="1"/>
          <p:nvPr/>
        </p:nvSpPr>
        <p:spPr>
          <a:xfrm>
            <a:off x="107504" y="1059583"/>
            <a:ext cx="8964488" cy="1311128"/>
          </a:xfrm>
          <a:prstGeom prst="rect">
            <a:avLst/>
          </a:prstGeom>
          <a:noFill/>
          <a:ln w="9525">
            <a:noFill/>
          </a:ln>
        </p:spPr>
        <p:txBody>
          <a:bodyPr wrap="square">
            <a:spAutoFit/>
          </a:bodyPr>
          <a:lstStyle/>
          <a:p>
            <a:pPr marL="0" indent="0" eaLnBrk="1" latinLnBrk="0" hangingPunct="1">
              <a:lnSpc>
                <a:spcPct val="110000"/>
              </a:lnSpc>
            </a:pPr>
            <a:r>
              <a:rPr lang="en-US" altLang="zh-CN" sz="2400" b="1" dirty="0" smtClean="0">
                <a:latin typeface="宋体" panose="02010600030101010101" pitchFamily="2" charset="-122"/>
              </a:rPr>
              <a:t>2</a:t>
            </a:r>
            <a:r>
              <a:rPr lang="en-US" altLang="zh-CN" sz="2400" b="1" dirty="0">
                <a:latin typeface="宋体" panose="02010600030101010101" pitchFamily="2" charset="-122"/>
              </a:rPr>
              <a:t>.</a:t>
            </a:r>
            <a:r>
              <a:rPr lang="zh-CN" sz="2400" b="1" dirty="0">
                <a:latin typeface="宋体" panose="02010600030101010101" pitchFamily="2" charset="-122"/>
              </a:rPr>
              <a:t>说说你对第四部</a:t>
            </a:r>
            <a:r>
              <a:rPr lang="zh-CN" sz="2400" b="1" dirty="0" smtClean="0">
                <a:latin typeface="宋体" panose="02010600030101010101" pitchFamily="2" charset="-122"/>
              </a:rPr>
              <a:t>分</a:t>
            </a:r>
            <a:r>
              <a:rPr lang="zh-CN" altLang="en-US" sz="2400" b="1" dirty="0" smtClean="0">
                <a:latin typeface="宋体" panose="02010600030101010101" pitchFamily="2" charset="-122"/>
              </a:rPr>
              <a:t>中的</a:t>
            </a:r>
            <a:r>
              <a:rPr lang="zh-CN" sz="2400" b="1" dirty="0" smtClean="0">
                <a:latin typeface="宋体" panose="02010600030101010101" pitchFamily="2" charset="-122"/>
              </a:rPr>
              <a:t>“</a:t>
            </a:r>
            <a:r>
              <a:rPr lang="zh-CN" sz="2400" b="1" dirty="0">
                <a:latin typeface="楷体" panose="02010609060101010101" charset="-122"/>
                <a:ea typeface="楷体" panose="02010609060101010101" charset="-122"/>
              </a:rPr>
              <a:t>事后</a:t>
            </a:r>
            <a:r>
              <a:rPr lang="zh-CN" sz="2400" b="1" dirty="0" smtClean="0">
                <a:latin typeface="楷体" panose="02010609060101010101" charset="-122"/>
                <a:ea typeface="楷体" panose="02010609060101010101" charset="-122"/>
              </a:rPr>
              <a:t>我</a:t>
            </a:r>
            <a:r>
              <a:rPr lang="zh-CN" altLang="en-US" sz="2400" b="1" dirty="0" smtClean="0">
                <a:latin typeface="楷体" panose="02010609060101010101" charset="-122"/>
                <a:ea typeface="楷体" panose="02010609060101010101" charset="-122"/>
              </a:rPr>
              <a:t>追</a:t>
            </a:r>
            <a:r>
              <a:rPr lang="zh-CN" sz="2400" b="1" dirty="0" smtClean="0">
                <a:latin typeface="楷体" panose="02010609060101010101" charset="-122"/>
                <a:ea typeface="楷体" panose="02010609060101010101" charset="-122"/>
              </a:rPr>
              <a:t>想</a:t>
            </a:r>
            <a:r>
              <a:rPr lang="zh-CN" sz="2400" b="1" dirty="0">
                <a:latin typeface="楷体" panose="02010609060101010101" charset="-122"/>
                <a:ea typeface="楷体" panose="02010609060101010101" charset="-122"/>
              </a:rPr>
              <a:t>自己为什么会有那样大的感情震荡：是为了民族而自豪，还是</a:t>
            </a:r>
            <a:r>
              <a:rPr lang="zh-CN" sz="2400" b="1" dirty="0" smtClean="0">
                <a:latin typeface="楷体" panose="02010609060101010101" charset="-122"/>
                <a:ea typeface="楷体" panose="02010609060101010101" charset="-122"/>
              </a:rPr>
              <a:t>为</a:t>
            </a:r>
            <a:r>
              <a:rPr lang="zh-CN" altLang="en-US" sz="2400" b="1" dirty="0" smtClean="0">
                <a:latin typeface="楷体" panose="02010609060101010101" charset="-122"/>
                <a:ea typeface="楷体" panose="02010609060101010101" charset="-122"/>
              </a:rPr>
              <a:t>了稼</a:t>
            </a:r>
            <a:r>
              <a:rPr lang="zh-CN" sz="2400" b="1" dirty="0" smtClean="0">
                <a:latin typeface="楷体" panose="02010609060101010101" charset="-122"/>
                <a:ea typeface="楷体" panose="02010609060101010101" charset="-122"/>
              </a:rPr>
              <a:t>先</a:t>
            </a:r>
            <a:r>
              <a:rPr lang="zh-CN" sz="2400" b="1" dirty="0">
                <a:latin typeface="楷体" panose="02010609060101010101" charset="-122"/>
                <a:ea typeface="楷体" panose="02010609060101010101" charset="-122"/>
              </a:rPr>
              <a:t>而感到骄傲?</a:t>
            </a:r>
            <a:r>
              <a:rPr lang="en-US" altLang="zh-CN" sz="2400" b="1" dirty="0">
                <a:latin typeface="楷体" panose="02010609060101010101" charset="-122"/>
                <a:ea typeface="楷体" panose="02010609060101010101" charset="-122"/>
              </a:rPr>
              <a:t>——</a:t>
            </a:r>
            <a:r>
              <a:rPr lang="zh-CN" sz="2400" b="1" dirty="0">
                <a:latin typeface="楷体" panose="02010609060101010101" charset="-122"/>
                <a:ea typeface="楷体" panose="02010609060101010101" charset="-122"/>
              </a:rPr>
              <a:t>我始终想不清楚</a:t>
            </a:r>
            <a:r>
              <a:rPr lang="zh-CN" sz="2400" b="1" dirty="0" smtClean="0">
                <a:latin typeface="宋体" panose="02010600030101010101" pitchFamily="2" charset="-122"/>
              </a:rPr>
              <a:t>” 的</a:t>
            </a:r>
            <a:r>
              <a:rPr lang="zh-CN" sz="2400" b="1" dirty="0">
                <a:latin typeface="宋体" panose="02010600030101010101" pitchFamily="2" charset="-122"/>
              </a:rPr>
              <a:t>理解。</a:t>
            </a:r>
            <a:endParaRPr lang="zh-CN" altLang="en-US" sz="2400" b="1" dirty="0">
              <a:latin typeface="宋体" panose="02010600030101010101" pitchFamily="2" charset="-122"/>
            </a:endParaRPr>
          </a:p>
        </p:txBody>
      </p:sp>
      <p:sp>
        <p:nvSpPr>
          <p:cNvPr id="3" name="文本框 2"/>
          <p:cNvSpPr txBox="1"/>
          <p:nvPr/>
        </p:nvSpPr>
        <p:spPr>
          <a:xfrm>
            <a:off x="161256" y="2571750"/>
            <a:ext cx="8856984" cy="2475999"/>
          </a:xfrm>
          <a:prstGeom prst="rect">
            <a:avLst/>
          </a:prstGeom>
          <a:noFill/>
        </p:spPr>
        <p:txBody>
          <a:bodyPr wrap="square" rtlCol="0">
            <a:spAutoFit/>
          </a:bodyPr>
          <a:lstStyle/>
          <a:p>
            <a:pPr eaLnBrk="1" latinLnBrk="0" hangingPunct="1">
              <a:lnSpc>
                <a:spcPct val="120000"/>
              </a:lnSpc>
            </a:pPr>
            <a:r>
              <a:rPr lang="en-US" altLang="zh-CN" sz="2200" b="1" dirty="0">
                <a:solidFill>
                  <a:srgbClr val="0000FF"/>
                </a:solidFill>
                <a:latin typeface="楷体" panose="02010609060101010101" charset="-122"/>
                <a:ea typeface="楷体" panose="02010609060101010101" charset="-122"/>
                <a:cs typeface="楷体" panose="02010609060101010101" charset="-122"/>
              </a:rPr>
              <a:t>    </a:t>
            </a:r>
            <a:r>
              <a:rPr lang="zh-CN" altLang="en-US" sz="2200" b="1" dirty="0">
                <a:solidFill>
                  <a:srgbClr val="0000FF"/>
                </a:solidFill>
                <a:latin typeface="楷体" panose="02010609060101010101" charset="-122"/>
                <a:ea typeface="楷体" panose="02010609060101010101" charset="-122"/>
                <a:cs typeface="楷体" panose="02010609060101010101" charset="-122"/>
              </a:rPr>
              <a:t>朴实的语言中蕴含着作者的深情，</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如“</a:t>
            </a:r>
            <a:r>
              <a:rPr lang="zh-CN" altLang="en-US" sz="2200" b="1" dirty="0">
                <a:solidFill>
                  <a:srgbClr val="0000FF"/>
                </a:solidFill>
                <a:latin typeface="楷体" panose="02010609060101010101" charset="-122"/>
                <a:ea typeface="楷体" panose="02010609060101010101" charset="-122"/>
                <a:cs typeface="楷体" panose="02010609060101010101" charset="-122"/>
              </a:rPr>
              <a:t>事后我追想自己为什么会有那样大的</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感情震荡：是</a:t>
            </a:r>
            <a:r>
              <a:rPr lang="zh-CN" altLang="en-US" sz="2200" b="1" dirty="0">
                <a:solidFill>
                  <a:srgbClr val="0000FF"/>
                </a:solidFill>
                <a:latin typeface="楷体" panose="02010609060101010101" charset="-122"/>
                <a:ea typeface="楷体" panose="02010609060101010101" charset="-122"/>
                <a:cs typeface="楷体" panose="02010609060101010101" charset="-122"/>
              </a:rPr>
              <a:t>为了民族而</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自豪，还是</a:t>
            </a:r>
            <a:r>
              <a:rPr lang="zh-CN" altLang="en-US" sz="2200" b="1" dirty="0">
                <a:solidFill>
                  <a:srgbClr val="0000FF"/>
                </a:solidFill>
                <a:latin typeface="楷体" panose="02010609060101010101" charset="-122"/>
                <a:ea typeface="楷体" panose="02010609060101010101" charset="-122"/>
                <a:cs typeface="楷体" panose="02010609060101010101" charset="-122"/>
              </a:rPr>
              <a:t>为了稼先而感到骄傲?——我始终想不清楚”这</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一句，作者</a:t>
            </a:r>
            <a:r>
              <a:rPr lang="zh-CN" altLang="en-US" sz="2200" b="1" dirty="0">
                <a:solidFill>
                  <a:srgbClr val="0000FF"/>
                </a:solidFill>
                <a:latin typeface="楷体" panose="02010609060101010101" charset="-122"/>
                <a:ea typeface="楷体" panose="02010609060101010101" charset="-122"/>
                <a:cs typeface="楷体" panose="02010609060101010101" charset="-122"/>
              </a:rPr>
              <a:t>运用两个</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表示选择</a:t>
            </a:r>
            <a:r>
              <a:rPr lang="zh-CN" altLang="en-US" sz="2200" b="1" dirty="0">
                <a:solidFill>
                  <a:srgbClr val="0000FF"/>
                </a:solidFill>
                <a:latin typeface="楷体" panose="02010609060101010101" charset="-122"/>
                <a:ea typeface="楷体" panose="02010609060101010101" charset="-122"/>
                <a:cs typeface="楷体" panose="02010609060101010101" charset="-122"/>
              </a:rPr>
              <a:t>关系的设问句，充分表达了自己内心</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深处的</a:t>
            </a:r>
            <a:r>
              <a:rPr lang="zh-CN" altLang="en-US" sz="2200" b="1" dirty="0">
                <a:solidFill>
                  <a:srgbClr val="0000FF"/>
                </a:solidFill>
                <a:latin typeface="楷体" panose="02010609060101010101" charset="-122"/>
                <a:ea typeface="楷体" panose="02010609060101010101" charset="-122"/>
                <a:cs typeface="楷体" panose="02010609060101010101" charset="-122"/>
              </a:rPr>
              <a:t>感情震荡</a:t>
            </a:r>
            <a:r>
              <a:rPr lang="zh-CN" altLang="en-US" sz="2200" b="1" dirty="0" smtClean="0">
                <a:solidFill>
                  <a:srgbClr val="0000FF"/>
                </a:solidFill>
                <a:latin typeface="楷体" panose="02010609060101010101" charset="-122"/>
                <a:ea typeface="楷体" panose="02010609060101010101" charset="-122"/>
                <a:cs typeface="楷体" panose="02010609060101010101" charset="-122"/>
              </a:rPr>
              <a:t>，含蓄</a:t>
            </a:r>
            <a:r>
              <a:rPr lang="zh-CN" altLang="en-US" sz="2200" b="1" dirty="0">
                <a:solidFill>
                  <a:srgbClr val="0000FF"/>
                </a:solidFill>
                <a:latin typeface="楷体" panose="02010609060101010101" charset="-122"/>
                <a:ea typeface="楷体" panose="02010609060101010101" charset="-122"/>
                <a:cs typeface="楷体" panose="02010609060101010101" charset="-122"/>
              </a:rPr>
              <a:t>地告诉读者，作者既为中华民族感到自豪，更为稼先领导国内学者和技术人员独立地设计出中国的原子弹而感到骄傲，语言简练，蕴含丰富。</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7" name="组合 9"/>
          <p:cNvGrpSpPr/>
          <p:nvPr/>
        </p:nvGrpSpPr>
        <p:grpSpPr bwMode="auto">
          <a:xfrm>
            <a:off x="28575" y="581942"/>
            <a:ext cx="2007235" cy="523242"/>
            <a:chOff x="70" y="-186"/>
            <a:chExt cx="3161" cy="1098"/>
          </a:xfrm>
        </p:grpSpPr>
        <p:sp>
          <p:nvSpPr>
            <p:cNvPr id="67588" name="文本框 6"/>
            <p:cNvSpPr txBox="1">
              <a:spLocks noChangeArrowheads="1"/>
            </p:cNvSpPr>
            <p:nvPr/>
          </p:nvSpPr>
          <p:spPr bwMode="auto">
            <a:xfrm>
              <a:off x="678" y="-186"/>
              <a:ext cx="2553" cy="1098"/>
            </a:xfrm>
            <a:prstGeom prst="rect">
              <a:avLst/>
            </a:prstGeom>
            <a:noFill/>
            <a:ln w="9525">
              <a:noFill/>
              <a:miter lim="800000"/>
            </a:ln>
          </p:spPr>
          <p:txBody>
            <a:bodyPr wrap="none">
              <a:spAutoFit/>
            </a:bodyPr>
            <a:lstStyle/>
            <a:p>
              <a:pPr eaLnBrk="0" hangingPunct="0"/>
              <a:r>
                <a:rPr lang="zh-CN" altLang="en-US" sz="2800" dirty="0">
                  <a:solidFill>
                    <a:prstClr val="black"/>
                  </a:solidFill>
                  <a:latin typeface="黑体" panose="02010609060101010101" pitchFamily="49" charset="-122"/>
                  <a:ea typeface="黑体" panose="02010609060101010101" pitchFamily="49" charset="-122"/>
                  <a:cs typeface="Heiti SC Medium"/>
                </a:rPr>
                <a:t>合作探究</a:t>
              </a:r>
            </a:p>
          </p:txBody>
        </p:sp>
        <p:cxnSp>
          <p:nvCxnSpPr>
            <p:cNvPr id="14"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57346" name="Text Box 3"/>
          <p:cNvSpPr txBox="1">
            <a:spLocks noChangeArrowheads="1"/>
          </p:cNvSpPr>
          <p:nvPr/>
        </p:nvSpPr>
        <p:spPr bwMode="auto">
          <a:xfrm>
            <a:off x="327183" y="1112695"/>
            <a:ext cx="682466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defRPr/>
            </a:pPr>
            <a:r>
              <a:rPr lang="en-US" altLang="zh-CN" sz="2400" b="1" dirty="0" smtClean="0">
                <a:solidFill>
                  <a:prstClr val="black"/>
                </a:solidFill>
                <a:latin typeface="宋体" panose="02010600030101010101" pitchFamily="2" charset="-122"/>
                <a:cs typeface="宋体" panose="02010600030101010101" pitchFamily="2" charset="-122"/>
              </a:rPr>
              <a:t>3.</a:t>
            </a:r>
            <a:r>
              <a:rPr lang="zh-CN" altLang="en-US" sz="2400" b="1" dirty="0" smtClean="0">
                <a:solidFill>
                  <a:prstClr val="black"/>
                </a:solidFill>
                <a:latin typeface="宋体" panose="02010600030101010101" pitchFamily="2" charset="-122"/>
                <a:cs typeface="宋体" panose="02010600030101010101" pitchFamily="2" charset="-122"/>
              </a:rPr>
              <a:t>回顾</a:t>
            </a:r>
            <a:r>
              <a:rPr lang="zh-CN" altLang="zh-CN" sz="2400" b="1" dirty="0" smtClean="0">
                <a:solidFill>
                  <a:prstClr val="black"/>
                </a:solidFill>
                <a:latin typeface="宋体" panose="02010600030101010101" pitchFamily="2" charset="-122"/>
                <a:cs typeface="宋体" panose="02010600030101010101" pitchFamily="2" charset="-122"/>
              </a:rPr>
              <a:t>全文</a:t>
            </a:r>
            <a:r>
              <a:rPr lang="zh-CN" altLang="en-US" sz="2400" b="1" dirty="0" smtClean="0">
                <a:solidFill>
                  <a:prstClr val="black"/>
                </a:solidFill>
                <a:latin typeface="宋体" panose="02010600030101010101" pitchFamily="2" charset="-122"/>
                <a:cs typeface="宋体" panose="02010600030101010101" pitchFamily="2" charset="-122"/>
              </a:rPr>
              <a:t>，</a:t>
            </a:r>
            <a:r>
              <a:rPr lang="zh-CN" altLang="zh-CN" sz="2400" b="1" dirty="0" smtClean="0">
                <a:solidFill>
                  <a:prstClr val="black"/>
                </a:solidFill>
                <a:latin typeface="宋体" panose="02010600030101010101" pitchFamily="2" charset="-122"/>
                <a:cs typeface="宋体" panose="02010600030101010101" pitchFamily="2" charset="-122"/>
              </a:rPr>
              <a:t>六</a:t>
            </a:r>
            <a:r>
              <a:rPr lang="zh-CN" altLang="zh-CN" sz="2400" b="1" dirty="0">
                <a:solidFill>
                  <a:prstClr val="black"/>
                </a:solidFill>
                <a:latin typeface="宋体" panose="02010600030101010101" pitchFamily="2" charset="-122"/>
                <a:cs typeface="宋体" panose="02010600030101010101" pitchFamily="2" charset="-122"/>
              </a:rPr>
              <a:t>个</a:t>
            </a:r>
            <a:r>
              <a:rPr lang="zh-CN" altLang="zh-CN" sz="2400" b="1" dirty="0" smtClean="0">
                <a:solidFill>
                  <a:prstClr val="black"/>
                </a:solidFill>
                <a:latin typeface="宋体" panose="02010600030101010101" pitchFamily="2" charset="-122"/>
                <a:cs typeface="宋体" panose="02010600030101010101" pitchFamily="2" charset="-122"/>
              </a:rPr>
              <a:t>部分</a:t>
            </a:r>
            <a:r>
              <a:rPr lang="zh-CN" altLang="en-US" sz="2400" b="1" dirty="0" smtClean="0">
                <a:solidFill>
                  <a:prstClr val="black"/>
                </a:solidFill>
                <a:latin typeface="宋体" panose="02010600030101010101" pitchFamily="2" charset="-122"/>
                <a:cs typeface="宋体" panose="02010600030101010101" pitchFamily="2" charset="-122"/>
              </a:rPr>
              <a:t>内容</a:t>
            </a:r>
            <a:r>
              <a:rPr lang="zh-CN" altLang="zh-CN" sz="2400" b="1" dirty="0" smtClean="0">
                <a:solidFill>
                  <a:prstClr val="black"/>
                </a:solidFill>
                <a:latin typeface="宋体" panose="02010600030101010101" pitchFamily="2" charset="-122"/>
                <a:cs typeface="宋体" panose="02010600030101010101" pitchFamily="2" charset="-122"/>
              </a:rPr>
              <a:t>之间</a:t>
            </a:r>
            <a:r>
              <a:rPr lang="zh-CN" altLang="zh-CN" sz="2400" b="1" dirty="0">
                <a:solidFill>
                  <a:prstClr val="black"/>
                </a:solidFill>
                <a:latin typeface="宋体" panose="02010600030101010101" pitchFamily="2" charset="-122"/>
                <a:cs typeface="宋体" panose="02010600030101010101" pitchFamily="2" charset="-122"/>
              </a:rPr>
              <a:t>有什么联系</a:t>
            </a:r>
            <a:r>
              <a:rPr lang="zh-CN" altLang="en-US" sz="2400" b="1" dirty="0">
                <a:solidFill>
                  <a:prstClr val="black"/>
                </a:solidFill>
                <a:latin typeface="宋体" panose="02010600030101010101" pitchFamily="2" charset="-122"/>
                <a:cs typeface="宋体" panose="02010600030101010101" pitchFamily="2" charset="-122"/>
              </a:rPr>
              <a:t>？</a:t>
            </a:r>
          </a:p>
        </p:txBody>
      </p:sp>
      <p:sp>
        <p:nvSpPr>
          <p:cNvPr id="8" name="文本框 100"/>
          <p:cNvSpPr txBox="1"/>
          <p:nvPr/>
        </p:nvSpPr>
        <p:spPr>
          <a:xfrm>
            <a:off x="208989" y="3426107"/>
            <a:ext cx="8640960" cy="1717393"/>
          </a:xfrm>
          <a:prstGeom prst="rect">
            <a:avLst/>
          </a:prstGeom>
          <a:solidFill>
            <a:schemeClr val="bg1"/>
          </a:solidFill>
          <a:ln w="9525">
            <a:noFill/>
          </a:ln>
        </p:spPr>
        <p:txBody>
          <a:bodyPr wrap="square">
            <a:spAutoFit/>
          </a:bodyPr>
          <a:lstStyle/>
          <a:p>
            <a:pPr>
              <a:lnSpc>
                <a:spcPct val="120000"/>
              </a:lnSpc>
            </a:pPr>
            <a:r>
              <a:rPr lang="en-US" altLang="zh-CN" sz="2200" b="1" dirty="0">
                <a:solidFill>
                  <a:prstClr val="black"/>
                </a:solidFill>
                <a:latin typeface="楷体" panose="02010609060101010101" charset="-122"/>
                <a:ea typeface="楷体" panose="02010609060101010101" charset="-122"/>
                <a:cs typeface="楷体" panose="02010609060101010101" charset="-122"/>
              </a:rPr>
              <a:t>    </a:t>
            </a:r>
            <a:r>
              <a:rPr lang="zh-CN" altLang="en-US" sz="2200" b="1" dirty="0">
                <a:solidFill>
                  <a:srgbClr val="FF0000"/>
                </a:solidFill>
                <a:latin typeface="楷体" panose="02010609060101010101" charset="-122"/>
                <a:ea typeface="楷体" panose="02010609060101010101" charset="-122"/>
                <a:cs typeface="楷体" panose="02010609060101010101" charset="-122"/>
              </a:rPr>
              <a:t>六个部分各有重点，同时又连成一个整体，将邓稼先的生平事迹和杰出贡献放在广阔的社会文化背景中，</a:t>
            </a:r>
            <a:r>
              <a:rPr lang="zh-CN" altLang="en-US" sz="2200" b="1" dirty="0" smtClean="0">
                <a:solidFill>
                  <a:srgbClr val="FF0000"/>
                </a:solidFill>
                <a:latin typeface="楷体" panose="02010609060101010101" charset="-122"/>
                <a:ea typeface="楷体" panose="02010609060101010101" charset="-122"/>
                <a:cs typeface="楷体" panose="02010609060101010101" charset="-122"/>
              </a:rPr>
              <a:t>多角度、多</a:t>
            </a:r>
            <a:r>
              <a:rPr lang="zh-CN" altLang="en-US" sz="2200" b="1" dirty="0">
                <a:solidFill>
                  <a:srgbClr val="FF0000"/>
                </a:solidFill>
                <a:latin typeface="楷体" panose="02010609060101010101" charset="-122"/>
                <a:ea typeface="楷体" panose="02010609060101010101" charset="-122"/>
                <a:cs typeface="楷体" panose="02010609060101010101" charset="-122"/>
              </a:rPr>
              <a:t>侧面地展示了人物的性格和优秀品质，使人物形象显得悲壮而豪迈，伟大而崇高，读来令人仰止。</a:t>
            </a:r>
          </a:p>
        </p:txBody>
      </p:sp>
      <p:sp>
        <p:nvSpPr>
          <p:cNvPr id="9" name="文本框 1"/>
          <p:cNvSpPr txBox="1"/>
          <p:nvPr/>
        </p:nvSpPr>
        <p:spPr>
          <a:xfrm>
            <a:off x="239078" y="1486838"/>
            <a:ext cx="8797419" cy="2123658"/>
          </a:xfrm>
          <a:prstGeom prst="rect">
            <a:avLst/>
          </a:prstGeom>
          <a:noFill/>
        </p:spPr>
        <p:txBody>
          <a:bodyPr wrap="square" rtlCol="0">
            <a:spAutoFit/>
          </a:bodyPr>
          <a:lstStyle/>
          <a:p>
            <a:pPr>
              <a:lnSpc>
                <a:spcPct val="120000"/>
              </a:lnSpc>
            </a:pP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    第一部分</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可以说是全文的“小引”，等于是个</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帽子；第</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六部分可以说是全文的</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总结；第二</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部分简单介绍了邓稼先的生平经历和贡献</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，是第一部分</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的补充、延伸和</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扩展；第三部分是第二部分的延伸；第四</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部分从另一个</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角度写出</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了邓稼先贡献之大</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，也</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可以说是第二部分的</a:t>
            </a:r>
            <a:r>
              <a:rPr lang="zh-CN" altLang="en-US" sz="2200" b="1" dirty="0" smtClean="0">
                <a:solidFill>
                  <a:srgbClr val="0000FF"/>
                </a:solidFill>
                <a:latin typeface="楷体" panose="02010609060101010101" charset="-122"/>
                <a:ea typeface="楷体" panose="02010609060101010101" charset="-122"/>
                <a:cs typeface="楷体" panose="02010609060101010101" charset="-122"/>
                <a:sym typeface="+mn-ea"/>
              </a:rPr>
              <a:t>扩展；第五</a:t>
            </a:r>
            <a:r>
              <a:rPr lang="zh-CN" altLang="en-US" sz="2200" b="1" dirty="0">
                <a:solidFill>
                  <a:srgbClr val="0000FF"/>
                </a:solidFill>
                <a:latin typeface="楷体" panose="02010609060101010101" charset="-122"/>
                <a:ea typeface="楷体" panose="02010609060101010101" charset="-122"/>
                <a:cs typeface="楷体" panose="02010609060101010101" charset="-122"/>
                <a:sym typeface="+mn-ea"/>
              </a:rPr>
              <a:t>部分则是第二部分的具体化。</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3" name="组合 1"/>
          <p:cNvGrpSpPr/>
          <p:nvPr/>
        </p:nvGrpSpPr>
        <p:grpSpPr bwMode="auto">
          <a:xfrm>
            <a:off x="3419873" y="1203598"/>
            <a:ext cx="1743075" cy="643766"/>
            <a:chOff x="3333750" y="493151"/>
            <a:chExt cx="1743075" cy="858355"/>
          </a:xfrm>
        </p:grpSpPr>
        <p:sp>
          <p:nvSpPr>
            <p:cNvPr id="20" name="圆角矩形 19"/>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1" name="圆角矩形 20"/>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2" name="圆角矩形 21"/>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3" name="圆角矩形 22"/>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69643" name="矩形 1"/>
            <p:cNvSpPr>
              <a:spLocks noChangeArrowheads="1"/>
            </p:cNvSpPr>
            <p:nvPr/>
          </p:nvSpPr>
          <p:spPr bwMode="auto">
            <a:xfrm>
              <a:off x="3333750" y="493151"/>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概括主题</a:t>
              </a:r>
            </a:p>
          </p:txBody>
        </p:sp>
      </p:grpSp>
      <p:sp>
        <p:nvSpPr>
          <p:cNvPr id="59394" name="Text Box 3"/>
          <p:cNvSpPr txBox="1">
            <a:spLocks noChangeArrowheads="1"/>
          </p:cNvSpPr>
          <p:nvPr/>
        </p:nvSpPr>
        <p:spPr bwMode="auto">
          <a:xfrm>
            <a:off x="556582" y="1823531"/>
            <a:ext cx="826389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楷体" panose="02010609060101010101" charset="-122"/>
              </a:rPr>
              <a:t>    </a:t>
            </a:r>
            <a:r>
              <a:rPr kumimoji="0" lang="zh-CN" altLang="zh-CN"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楷体" panose="02010609060101010101" charset="-122"/>
              </a:rPr>
              <a:t>本文将邓稼先的生平和贡献放在广阔的社会历史背景中来描写、评价，展现了一位对祖国、对民族的</a:t>
            </a:r>
            <a:r>
              <a:rPr kumimoji="0" lang="zh-CN" altLang="zh-CN" sz="2400" b="1" i="0" u="none" strike="noStrike" kern="1200" cap="none" spc="0" normalizeH="0" baseline="0" noProof="0" dirty="0" smtClean="0">
                <a:ln>
                  <a:noFill/>
                </a:ln>
                <a:solidFill>
                  <a:schemeClr val="tx1"/>
                </a:solidFill>
                <a:effectLst/>
                <a:uLnTx/>
                <a:uFillTx/>
                <a:latin typeface="楷体" panose="02010609060101010101" charset="-122"/>
                <a:ea typeface="楷体" panose="02010609060101010101" charset="-122"/>
                <a:cs typeface="楷体" panose="02010609060101010101" charset="-122"/>
              </a:rPr>
              <a:t>发展</a:t>
            </a:r>
            <a:r>
              <a:rPr kumimoji="0" lang="zh-CN" altLang="en-US" sz="2400" b="1" i="0" u="none" strike="noStrike" kern="1200" cap="none" spc="0" normalizeH="0" baseline="0" noProof="0" dirty="0" smtClean="0">
                <a:ln>
                  <a:noFill/>
                </a:ln>
                <a:solidFill>
                  <a:schemeClr val="tx1"/>
                </a:solidFill>
                <a:effectLst/>
                <a:uLnTx/>
                <a:uFillTx/>
                <a:latin typeface="楷体" panose="02010609060101010101" charset="-122"/>
                <a:ea typeface="楷体" panose="02010609060101010101" charset="-122"/>
                <a:cs typeface="楷体" panose="02010609060101010101" charset="-122"/>
              </a:rPr>
              <a:t>作</a:t>
            </a:r>
            <a:r>
              <a:rPr kumimoji="0" lang="zh-CN" altLang="zh-CN" sz="2400" b="1" i="0" u="none" strike="noStrike" kern="1200" cap="none" spc="0" normalizeH="0" baseline="0" noProof="0" dirty="0" smtClean="0">
                <a:ln>
                  <a:noFill/>
                </a:ln>
                <a:solidFill>
                  <a:schemeClr val="tx1"/>
                </a:solidFill>
                <a:effectLst/>
                <a:uLnTx/>
                <a:uFillTx/>
                <a:latin typeface="楷体" panose="02010609060101010101" charset="-122"/>
                <a:ea typeface="楷体" panose="02010609060101010101" charset="-122"/>
                <a:cs typeface="楷体" panose="02010609060101010101" charset="-122"/>
              </a:rPr>
              <a:t>出</a:t>
            </a:r>
            <a:r>
              <a:rPr kumimoji="0" lang="zh-CN" altLang="zh-CN"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楷体" panose="02010609060101010101" charset="-122"/>
              </a:rPr>
              <a:t>巨大贡献的科学家形象，歌颂了邓稼先</a:t>
            </a:r>
            <a:r>
              <a:rPr kumimoji="0" lang="zh-CN" altLang="zh-CN" sz="2400" b="1" i="0" baseline="0" noProof="0" dirty="0">
                <a:ln>
                  <a:noFill/>
                </a:ln>
                <a:solidFill>
                  <a:srgbClr val="0000FF"/>
                </a:solidFill>
                <a:effectLst/>
                <a:uLnTx/>
                <a:uFill>
                  <a:solidFill>
                    <a:srgbClr val="FF0000"/>
                  </a:solidFill>
                </a:uFill>
                <a:latin typeface="楷体" panose="02010609060101010101" charset="-122"/>
                <a:ea typeface="楷体" panose="02010609060101010101" charset="-122"/>
                <a:cs typeface="楷体" panose="02010609060101010101" charset="-122"/>
              </a:rPr>
              <a:t>忠厚谦虚、真诚朴实</a:t>
            </a:r>
            <a:r>
              <a:rPr kumimoji="0" lang="zh-CN" altLang="zh-CN" sz="2400" b="1" i="0" baseline="0" noProof="0" dirty="0" smtClean="0">
                <a:ln>
                  <a:noFill/>
                </a:ln>
                <a:solidFill>
                  <a:srgbClr val="0000FF"/>
                </a:solidFill>
                <a:effectLst/>
                <a:uLnTx/>
                <a:uFill>
                  <a:solidFill>
                    <a:srgbClr val="FF0000"/>
                  </a:solidFill>
                </a:uFill>
                <a:latin typeface="楷体" panose="02010609060101010101" charset="-122"/>
                <a:ea typeface="楷体" panose="02010609060101010101" charset="-122"/>
                <a:cs typeface="楷体" panose="02010609060101010101" charset="-122"/>
              </a:rPr>
              <a:t>的</a:t>
            </a:r>
            <a:r>
              <a:rPr kumimoji="0" lang="zh-CN" altLang="en-US" sz="2400" b="1" i="0" baseline="0" noProof="0" dirty="0" smtClean="0">
                <a:ln>
                  <a:noFill/>
                </a:ln>
                <a:solidFill>
                  <a:srgbClr val="0000FF"/>
                </a:solidFill>
                <a:effectLst/>
                <a:uLnTx/>
                <a:uFill>
                  <a:solidFill>
                    <a:srgbClr val="FF0000"/>
                  </a:solidFill>
                </a:uFill>
                <a:latin typeface="楷体" panose="02010609060101010101" charset="-122"/>
                <a:ea typeface="楷体" panose="02010609060101010101" charset="-122"/>
                <a:cs typeface="楷体" panose="02010609060101010101" charset="-122"/>
              </a:rPr>
              <a:t>崇高品质</a:t>
            </a:r>
            <a:r>
              <a:rPr kumimoji="0" lang="zh-CN" altLang="zh-CN" sz="2400" b="1" i="0" baseline="0" noProof="0" dirty="0" smtClean="0">
                <a:ln>
                  <a:noFill/>
                </a:ln>
                <a:solidFill>
                  <a:srgbClr val="0000FF"/>
                </a:solidFill>
                <a:effectLst/>
                <a:uLnTx/>
                <a:uFill>
                  <a:solidFill>
                    <a:srgbClr val="FF0000"/>
                  </a:solidFill>
                </a:uFill>
                <a:latin typeface="楷体" panose="02010609060101010101" charset="-122"/>
                <a:ea typeface="楷体" panose="02010609060101010101" charset="-122"/>
                <a:cs typeface="楷体" panose="02010609060101010101" charset="-122"/>
              </a:rPr>
              <a:t>及</a:t>
            </a:r>
            <a:r>
              <a:rPr kumimoji="0" lang="zh-CN" altLang="zh-CN" sz="2400" b="1" i="0" baseline="0" noProof="0" dirty="0">
                <a:ln>
                  <a:noFill/>
                </a:ln>
                <a:solidFill>
                  <a:srgbClr val="0000FF"/>
                </a:solidFill>
                <a:effectLst/>
                <a:uLnTx/>
                <a:uFill>
                  <a:solidFill>
                    <a:srgbClr val="FF0000"/>
                  </a:solidFill>
                </a:uFill>
                <a:latin typeface="楷体" panose="02010609060101010101" charset="-122"/>
                <a:ea typeface="楷体" panose="02010609060101010101" charset="-122"/>
                <a:cs typeface="楷体" panose="02010609060101010101" charset="-122"/>
              </a:rPr>
              <a:t>身先士卒、不怕牺牲的奉献精神</a:t>
            </a:r>
            <a:r>
              <a:rPr kumimoji="0" lang="zh-CN" altLang="en-US" sz="2400" b="1" i="0"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楷体" panose="02010609060101010101" charset="-122"/>
              </a:rPr>
              <a:t>。</a:t>
            </a:r>
          </a:p>
        </p:txBody>
      </p:sp>
      <p:grpSp>
        <p:nvGrpSpPr>
          <p:cNvPr id="13" name="组合 13"/>
          <p:cNvGrpSpPr/>
          <p:nvPr/>
        </p:nvGrpSpPr>
        <p:grpSpPr bwMode="auto">
          <a:xfrm>
            <a:off x="28575" y="520920"/>
            <a:ext cx="2007235" cy="523242"/>
            <a:chOff x="70" y="-399"/>
            <a:chExt cx="3161" cy="1098"/>
          </a:xfrm>
        </p:grpSpPr>
        <p:sp>
          <p:nvSpPr>
            <p:cNvPr id="14" name="文本框 6"/>
            <p:cNvSpPr txBox="1">
              <a:spLocks noChangeArrowheads="1"/>
            </p:cNvSpPr>
            <p:nvPr/>
          </p:nvSpPr>
          <p:spPr bwMode="auto">
            <a:xfrm>
              <a:off x="678" y="-399"/>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课堂小结</a:t>
              </a:r>
            </a:p>
          </p:txBody>
        </p:sp>
        <p:cxnSp>
          <p:nvCxnSpPr>
            <p:cNvPr id="1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8" name="菱形 17"/>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7" name="组合 2"/>
          <p:cNvGrpSpPr/>
          <p:nvPr/>
        </p:nvGrpSpPr>
        <p:grpSpPr bwMode="auto">
          <a:xfrm>
            <a:off x="3404990" y="1131590"/>
            <a:ext cx="1743075" cy="643766"/>
            <a:chOff x="3333750" y="478474"/>
            <a:chExt cx="1743075" cy="858355"/>
          </a:xfrm>
        </p:grpSpPr>
        <p:sp>
          <p:nvSpPr>
            <p:cNvPr id="20" name="圆角矩形 19"/>
            <p:cNvSpPr/>
            <p:nvPr/>
          </p:nvSpPr>
          <p:spPr>
            <a:xfrm rot="555800">
              <a:off x="4602162" y="782661"/>
              <a:ext cx="442913"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1" name="圆角矩形 20"/>
            <p:cNvSpPr/>
            <p:nvPr/>
          </p:nvSpPr>
          <p:spPr>
            <a:xfrm rot="20470821">
              <a:off x="4197350"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2" name="圆角矩形 21"/>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3" name="圆角矩形 22"/>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70667" name="矩形 1"/>
            <p:cNvSpPr>
              <a:spLocks noChangeArrowheads="1"/>
            </p:cNvSpPr>
            <p:nvPr/>
          </p:nvSpPr>
          <p:spPr bwMode="auto">
            <a:xfrm>
              <a:off x="3333750" y="478474"/>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学后感悟</a:t>
              </a:r>
            </a:p>
          </p:txBody>
        </p:sp>
      </p:grpSp>
      <p:grpSp>
        <p:nvGrpSpPr>
          <p:cNvPr id="70658" name="组合 13"/>
          <p:cNvGrpSpPr/>
          <p:nvPr/>
        </p:nvGrpSpPr>
        <p:grpSpPr bwMode="auto">
          <a:xfrm>
            <a:off x="28575" y="555707"/>
            <a:ext cx="2007235" cy="523242"/>
            <a:chOff x="70" y="-326"/>
            <a:chExt cx="3161" cy="1098"/>
          </a:xfrm>
        </p:grpSpPr>
        <p:sp>
          <p:nvSpPr>
            <p:cNvPr id="70660" name="文本框 6"/>
            <p:cNvSpPr txBox="1">
              <a:spLocks noChangeArrowheads="1"/>
            </p:cNvSpPr>
            <p:nvPr/>
          </p:nvSpPr>
          <p:spPr bwMode="auto">
            <a:xfrm>
              <a:off x="678" y="-326"/>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课堂小结</a:t>
              </a:r>
            </a:p>
          </p:txBody>
        </p:sp>
        <p:cxnSp>
          <p:nvCxnSpPr>
            <p:cNvPr id="1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7" name="菱形 1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文本框 2"/>
          <p:cNvSpPr txBox="1">
            <a:spLocks noChangeArrowheads="1"/>
          </p:cNvSpPr>
          <p:nvPr/>
        </p:nvSpPr>
        <p:spPr bwMode="auto">
          <a:xfrm>
            <a:off x="471810" y="1759636"/>
            <a:ext cx="8348662" cy="2308324"/>
          </a:xfrm>
          <a:prstGeom prst="rect">
            <a:avLst/>
          </a:prstGeom>
          <a:noFill/>
          <a:ln w="9525">
            <a:noFill/>
            <a:miter lim="800000"/>
          </a:ln>
        </p:spPr>
        <p:txBody>
          <a:bodyPr>
            <a:spAutoFit/>
          </a:bodyPr>
          <a:lstStyle/>
          <a:p>
            <a:pPr eaLnBrk="0" hangingPunct="0">
              <a:lnSpc>
                <a:spcPct val="150000"/>
              </a:lnSpc>
            </a:pPr>
            <a:r>
              <a:rPr lang="en-US" altLang="zh-CN" sz="2400" b="1" dirty="0">
                <a:solidFill>
                  <a:srgbClr val="FF0000"/>
                </a:solidFill>
                <a:latin typeface="楷体" panose="02010609060101010101" charset="-122"/>
                <a:ea typeface="楷体" panose="02010609060101010101" charset="-122"/>
              </a:rPr>
              <a:t>    </a:t>
            </a:r>
            <a:r>
              <a:rPr lang="zh-CN" altLang="en-US" sz="2400" b="1" dirty="0">
                <a:solidFill>
                  <a:srgbClr val="FF0000"/>
                </a:solidFill>
                <a:latin typeface="楷体" panose="02010609060101010101" charset="-122"/>
                <a:ea typeface="楷体" panose="02010609060101010101" charset="-122"/>
              </a:rPr>
              <a:t>感悟一：</a:t>
            </a:r>
            <a:r>
              <a:rPr lang="zh-CN" altLang="en-US" sz="2400" b="1" dirty="0">
                <a:solidFill>
                  <a:schemeClr val="tx1"/>
                </a:solidFill>
                <a:latin typeface="楷体" panose="02010609060101010101" charset="-122"/>
                <a:ea typeface="楷体" panose="02010609060101010101" charset="-122"/>
              </a:rPr>
              <a:t>邓稼先是我国的</a:t>
            </a:r>
            <a:r>
              <a:rPr lang="en-US" altLang="zh-CN" sz="2400" b="1" dirty="0">
                <a:solidFill>
                  <a:schemeClr val="tx1"/>
                </a:solidFill>
                <a:latin typeface="楷体" panose="02010609060101010101" charset="-122"/>
                <a:ea typeface="楷体" panose="02010609060101010101" charset="-122"/>
              </a:rPr>
              <a:t>“‘</a:t>
            </a:r>
            <a:r>
              <a:rPr lang="zh-CN" altLang="en-US" sz="2400" b="1" dirty="0">
                <a:solidFill>
                  <a:schemeClr val="tx1"/>
                </a:solidFill>
                <a:latin typeface="楷体" panose="02010609060101010101" charset="-122"/>
                <a:ea typeface="楷体" panose="02010609060101010101" charset="-122"/>
              </a:rPr>
              <a:t>两弹</a:t>
            </a:r>
            <a:r>
              <a:rPr lang="en-US" altLang="zh-CN" sz="2400" b="1" dirty="0">
                <a:solidFill>
                  <a:schemeClr val="tx1"/>
                </a:solidFill>
                <a:latin typeface="楷体" panose="02010609060101010101" charset="-122"/>
                <a:ea typeface="楷体" panose="02010609060101010101" charset="-122"/>
              </a:rPr>
              <a:t>’</a:t>
            </a:r>
            <a:r>
              <a:rPr lang="zh-CN" altLang="en-US" sz="2400" b="1" dirty="0">
                <a:solidFill>
                  <a:schemeClr val="tx1"/>
                </a:solidFill>
                <a:latin typeface="楷体" panose="02010609060101010101" charset="-122"/>
                <a:ea typeface="楷体" panose="02010609060101010101" charset="-122"/>
              </a:rPr>
              <a:t>元勋</a:t>
            </a:r>
            <a:r>
              <a:rPr lang="en-US" altLang="zh-CN" sz="2400" b="1" dirty="0">
                <a:solidFill>
                  <a:schemeClr val="tx1"/>
                </a:solidFill>
                <a:latin typeface="楷体" panose="02010609060101010101" charset="-122"/>
                <a:ea typeface="楷体" panose="02010609060101010101" charset="-122"/>
              </a:rPr>
              <a:t>”</a:t>
            </a:r>
            <a:r>
              <a:rPr lang="zh-CN" altLang="en-US" sz="2400" b="1" dirty="0">
                <a:solidFill>
                  <a:schemeClr val="tx1"/>
                </a:solidFill>
                <a:latin typeface="楷体" panose="02010609060101010101" charset="-122"/>
                <a:ea typeface="楷体" panose="02010609060101010101" charset="-122"/>
              </a:rPr>
              <a:t>，也是我们心目中的英雄。他的人格魅力让我们明白：学做事要先学做人。要做无私奉献、谦虚坦诚的人；要做勇于进取，为理想而不畏牺牲的人。</a:t>
            </a:r>
          </a:p>
        </p:txBody>
      </p:sp>
    </p:spTree>
  </p:cSld>
  <p:clrMapOvr>
    <a:masterClrMapping/>
  </p:clrMapOvr>
  <p:transition spd="slow">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467545" y="1867648"/>
            <a:ext cx="8405817" cy="2308324"/>
          </a:xfrm>
          <a:prstGeom prst="rect">
            <a:avLst/>
          </a:prstGeom>
          <a:noFill/>
          <a:ln w="9525">
            <a:noFill/>
            <a:miter lim="800000"/>
          </a:ln>
        </p:spPr>
        <p:txBody>
          <a:bodyPr wrap="square">
            <a:spAutoFit/>
          </a:bodyPr>
          <a:lstStyle/>
          <a:p>
            <a:pPr eaLnBrk="0" hangingPunct="0">
              <a:lnSpc>
                <a:spcPct val="150000"/>
              </a:lnSpc>
            </a:pPr>
            <a:r>
              <a:rPr lang="en-US" altLang="zh-CN" sz="2400" b="1" dirty="0">
                <a:solidFill>
                  <a:srgbClr val="FF0000"/>
                </a:solidFill>
                <a:latin typeface="楷体" panose="02010609060101010101" charset="-122"/>
                <a:ea typeface="楷体" panose="02010609060101010101" charset="-122"/>
              </a:rPr>
              <a:t>    </a:t>
            </a:r>
            <a:r>
              <a:rPr lang="zh-CN" altLang="en-US" sz="2400" b="1" dirty="0">
                <a:solidFill>
                  <a:srgbClr val="FF0000"/>
                </a:solidFill>
                <a:latin typeface="楷体" panose="02010609060101010101" charset="-122"/>
                <a:ea typeface="楷体" panose="02010609060101010101" charset="-122"/>
              </a:rPr>
              <a:t>感悟二：</a:t>
            </a:r>
            <a:r>
              <a:rPr lang="zh-CN" altLang="en-US" sz="2400" b="1" dirty="0">
                <a:solidFill>
                  <a:schemeClr val="tx1"/>
                </a:solidFill>
                <a:latin typeface="楷体" panose="02010609060101010101" charset="-122"/>
                <a:ea typeface="楷体" panose="02010609060101010101" charset="-122"/>
              </a:rPr>
              <a:t>邓稼先无私的精神与巨大的贡献是我们</a:t>
            </a:r>
            <a:r>
              <a:rPr lang="zh-CN" altLang="en-US" sz="2400" b="1" dirty="0" smtClean="0">
                <a:solidFill>
                  <a:schemeClr val="tx1"/>
                </a:solidFill>
                <a:latin typeface="楷体" panose="02010609060101010101" charset="-122"/>
                <a:ea typeface="楷体" panose="02010609060101010101" charset="-122"/>
              </a:rPr>
              <a:t>中华民族的</a:t>
            </a:r>
            <a:r>
              <a:rPr lang="zh-CN" altLang="en-US" sz="2400" b="1" dirty="0">
                <a:solidFill>
                  <a:schemeClr val="tx1"/>
                </a:solidFill>
                <a:latin typeface="楷体" panose="02010609060101010101" charset="-122"/>
                <a:ea typeface="楷体" panose="02010609060101010101" charset="-122"/>
              </a:rPr>
              <a:t>骄傲，</a:t>
            </a:r>
            <a:r>
              <a:rPr lang="en-US" altLang="zh-CN" sz="2400" b="1" dirty="0">
                <a:solidFill>
                  <a:schemeClr val="tx1"/>
                </a:solidFill>
                <a:latin typeface="楷体" panose="02010609060101010101" charset="-122"/>
                <a:ea typeface="楷体" panose="02010609060101010101" charset="-122"/>
              </a:rPr>
              <a:t>“</a:t>
            </a:r>
            <a:r>
              <a:rPr lang="zh-CN" altLang="en-US" sz="2400" b="1" dirty="0">
                <a:solidFill>
                  <a:schemeClr val="tx1"/>
                </a:solidFill>
                <a:latin typeface="楷体" panose="02010609060101010101" charset="-122"/>
                <a:ea typeface="楷体" panose="02010609060101010101" charset="-122"/>
              </a:rPr>
              <a:t>鞠躬尽瘁，死而后已</a:t>
            </a:r>
            <a:r>
              <a:rPr lang="en-US" altLang="zh-CN" sz="2400" b="1" dirty="0">
                <a:solidFill>
                  <a:schemeClr val="tx1"/>
                </a:solidFill>
                <a:latin typeface="楷体" panose="02010609060101010101" charset="-122"/>
                <a:ea typeface="楷体" panose="02010609060101010101" charset="-122"/>
              </a:rPr>
              <a:t>”</a:t>
            </a:r>
            <a:r>
              <a:rPr lang="zh-CN" altLang="en-US" sz="2400" b="1" dirty="0">
                <a:solidFill>
                  <a:schemeClr val="tx1"/>
                </a:solidFill>
                <a:latin typeface="楷体" panose="02010609060101010101" charset="-122"/>
                <a:ea typeface="楷体" panose="02010609060101010101" charset="-122"/>
              </a:rPr>
              <a:t>八个字正好概括了他伟大的一生。正是有了千千万万个像邓稼先这样的中华儿女，中华民族才会像今天这样蒸蒸日上。</a:t>
            </a:r>
          </a:p>
        </p:txBody>
      </p:sp>
      <p:grpSp>
        <p:nvGrpSpPr>
          <p:cNvPr id="71682" name="组合 2"/>
          <p:cNvGrpSpPr/>
          <p:nvPr/>
        </p:nvGrpSpPr>
        <p:grpSpPr bwMode="auto">
          <a:xfrm>
            <a:off x="3460751" y="1275606"/>
            <a:ext cx="1743075" cy="643766"/>
            <a:chOff x="3333750" y="517153"/>
            <a:chExt cx="1743075" cy="858355"/>
          </a:xfrm>
        </p:grpSpPr>
        <p:sp>
          <p:nvSpPr>
            <p:cNvPr id="20" name="圆角矩形 19"/>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1" name="圆角矩形 20"/>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2" name="圆角矩形 21"/>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3" name="圆角矩形 22"/>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71687" name="矩形 1"/>
            <p:cNvSpPr>
              <a:spLocks noChangeArrowheads="1"/>
            </p:cNvSpPr>
            <p:nvPr/>
          </p:nvSpPr>
          <p:spPr bwMode="auto">
            <a:xfrm>
              <a:off x="3333750" y="517153"/>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学后感悟</a:t>
              </a:r>
            </a:p>
          </p:txBody>
        </p:sp>
      </p:grpSp>
      <p:grpSp>
        <p:nvGrpSpPr>
          <p:cNvPr id="70658" name="组合 13"/>
          <p:cNvGrpSpPr/>
          <p:nvPr/>
        </p:nvGrpSpPr>
        <p:grpSpPr bwMode="auto">
          <a:xfrm>
            <a:off x="28575" y="555707"/>
            <a:ext cx="2007235" cy="523242"/>
            <a:chOff x="70" y="-326"/>
            <a:chExt cx="3161" cy="1098"/>
          </a:xfrm>
        </p:grpSpPr>
        <p:sp>
          <p:nvSpPr>
            <p:cNvPr id="70660" name="文本框 6"/>
            <p:cNvSpPr txBox="1">
              <a:spLocks noChangeArrowheads="1"/>
            </p:cNvSpPr>
            <p:nvPr/>
          </p:nvSpPr>
          <p:spPr bwMode="auto">
            <a:xfrm>
              <a:off x="678" y="-326"/>
              <a:ext cx="2553" cy="1098"/>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课堂小结</a:t>
              </a:r>
            </a:p>
          </p:txBody>
        </p:sp>
        <p:cxnSp>
          <p:nvCxnSpPr>
            <p:cNvPr id="1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7" name="菱形 1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29" name="组合 8"/>
          <p:cNvGrpSpPr/>
          <p:nvPr/>
        </p:nvGrpSpPr>
        <p:grpSpPr bwMode="auto">
          <a:xfrm>
            <a:off x="34925" y="483457"/>
            <a:ext cx="2008188" cy="523082"/>
            <a:chOff x="70" y="-365"/>
            <a:chExt cx="3161" cy="1097"/>
          </a:xfrm>
        </p:grpSpPr>
        <p:sp>
          <p:nvSpPr>
            <p:cNvPr id="73732"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写作特色</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0418" name="矩形 2"/>
          <p:cNvSpPr>
            <a:spLocks noChangeArrowheads="1"/>
          </p:cNvSpPr>
          <p:nvPr/>
        </p:nvSpPr>
        <p:spPr bwMode="auto">
          <a:xfrm>
            <a:off x="971600" y="1200355"/>
            <a:ext cx="5753498" cy="461665"/>
          </a:xfrm>
          <a:prstGeom prst="rect">
            <a:avLst/>
          </a:prstGeom>
          <a:noFill/>
          <a:ln w="9525">
            <a:noFill/>
            <a:miter lim="800000"/>
          </a:ln>
        </p:spPr>
        <p:txBody>
          <a:bodyPr wrap="none">
            <a:spAutoFit/>
          </a:bodyPr>
          <a:lstStyle/>
          <a:p>
            <a:pPr algn="l"/>
            <a:r>
              <a:rPr lang="zh-CN" altLang="en-US" sz="2400" b="1" dirty="0">
                <a:solidFill>
                  <a:srgbClr val="FF0000"/>
                </a:solidFill>
                <a:latin typeface="宋体" panose="02010600030101010101" pitchFamily="2" charset="-122"/>
              </a:rPr>
              <a:t>❶把人物形象放到历史民族的大背景</a:t>
            </a:r>
            <a:r>
              <a:rPr lang="zh-CN" altLang="en-US" sz="2400" b="1" dirty="0" smtClean="0">
                <a:solidFill>
                  <a:srgbClr val="FF0000"/>
                </a:solidFill>
                <a:latin typeface="宋体" panose="02010600030101010101" pitchFamily="2" charset="-122"/>
              </a:rPr>
              <a:t>中。</a:t>
            </a:r>
            <a:endParaRPr lang="zh-CN" altLang="en-US" sz="2400" b="1" dirty="0">
              <a:solidFill>
                <a:srgbClr val="FF0000"/>
              </a:solidFill>
              <a:latin typeface="宋体" panose="02010600030101010101" pitchFamily="2" charset="-122"/>
            </a:endParaRPr>
          </a:p>
        </p:txBody>
      </p:sp>
      <p:sp>
        <p:nvSpPr>
          <p:cNvPr id="101" name="文本框 100"/>
          <p:cNvSpPr txBox="1"/>
          <p:nvPr/>
        </p:nvSpPr>
        <p:spPr>
          <a:xfrm>
            <a:off x="386354" y="1923678"/>
            <a:ext cx="8540650" cy="2973122"/>
          </a:xfrm>
          <a:prstGeom prst="rect">
            <a:avLst/>
          </a:prstGeom>
          <a:noFill/>
          <a:ln w="9525">
            <a:noFill/>
          </a:ln>
        </p:spPr>
        <p:txBody>
          <a:bodyPr wrap="square">
            <a:spAutoFit/>
          </a:bodyPr>
          <a:lstStyle/>
          <a:p>
            <a:pPr marL="0" indent="0" eaLnBrk="1" latinLnBrk="0" hangingPunct="1">
              <a:lnSpc>
                <a:spcPct val="130000"/>
              </a:lnSpc>
            </a:pPr>
            <a:r>
              <a:rPr lang="en-US" altLang="zh-CN" sz="2400" b="1" dirty="0">
                <a:solidFill>
                  <a:srgbClr val="000000"/>
                </a:solidFill>
                <a:latin typeface="楷体" panose="02010609060101010101" charset="-122"/>
                <a:ea typeface="楷体" panose="02010609060101010101" charset="-122"/>
                <a:cs typeface="楷体" panose="02010609060101010101" charset="-122"/>
              </a:rPr>
              <a:t>    </a:t>
            </a:r>
            <a:r>
              <a:rPr lang="zh-CN" sz="2400" b="1" dirty="0">
                <a:solidFill>
                  <a:srgbClr val="000000"/>
                </a:solidFill>
                <a:latin typeface="楷体" panose="02010609060101010101" charset="-122"/>
                <a:ea typeface="楷体" panose="02010609060101010101" charset="-122"/>
                <a:cs typeface="楷体" panose="02010609060101010101" charset="-122"/>
              </a:rPr>
              <a:t>人物事迹与国家民族命运紧密相连。作者认为中国</a:t>
            </a:r>
            <a:r>
              <a:rPr lang="zh-CN" sz="2400" b="1" dirty="0" smtClean="0">
                <a:solidFill>
                  <a:srgbClr val="000000"/>
                </a:solidFill>
                <a:latin typeface="楷体" panose="02010609060101010101" charset="-122"/>
                <a:ea typeface="楷体" panose="02010609060101010101" charset="-122"/>
                <a:cs typeface="楷体" panose="02010609060101010101" charset="-122"/>
              </a:rPr>
              <a:t>从</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a:t>
            </a:r>
            <a:r>
              <a:rPr lang="zh-CN" sz="2400" b="1" dirty="0" smtClean="0">
                <a:solidFill>
                  <a:srgbClr val="000000"/>
                </a:solidFill>
                <a:latin typeface="楷体" panose="02010609060101010101" charset="-122"/>
                <a:ea typeface="楷体" panose="02010609060101010101" charset="-122"/>
                <a:cs typeface="楷体" panose="02010609060101010101" charset="-122"/>
              </a:rPr>
              <a:t>任人</a:t>
            </a:r>
            <a:r>
              <a:rPr lang="zh-CN" altLang="en-US" sz="2400" b="1" dirty="0">
                <a:solidFill>
                  <a:srgbClr val="000000"/>
                </a:solidFill>
                <a:latin typeface="楷体" panose="02010609060101010101" charset="-122"/>
                <a:ea typeface="楷体" panose="02010609060101010101" charset="-122"/>
                <a:cs typeface="楷体" panose="02010609060101010101" charset="-122"/>
              </a:rPr>
              <a:t>宰</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割”</a:t>
            </a:r>
            <a:r>
              <a:rPr lang="zh-CN" sz="2400" b="1" dirty="0" smtClean="0">
                <a:solidFill>
                  <a:srgbClr val="000000"/>
                </a:solidFill>
                <a:latin typeface="楷体" panose="02010609060101010101" charset="-122"/>
                <a:ea typeface="楷体" panose="02010609060101010101" charset="-122"/>
                <a:cs typeface="楷体" panose="02010609060101010101" charset="-122"/>
              </a:rPr>
              <a:t>的</a:t>
            </a:r>
            <a:r>
              <a:rPr lang="zh-CN" sz="2400" b="1" dirty="0">
                <a:solidFill>
                  <a:srgbClr val="000000"/>
                </a:solidFill>
                <a:latin typeface="楷体" panose="02010609060101010101" charset="-122"/>
                <a:ea typeface="楷体" panose="02010609060101010101" charset="-122"/>
                <a:cs typeface="楷体" panose="02010609060101010101" charset="-122"/>
              </a:rPr>
              <a:t>地位到繁荣富强、屹立</a:t>
            </a:r>
            <a:r>
              <a:rPr lang="zh-CN" sz="2400" b="1" dirty="0" smtClean="0">
                <a:solidFill>
                  <a:srgbClr val="000000"/>
                </a:solidFill>
                <a:latin typeface="楷体" panose="02010609060101010101" charset="-122"/>
                <a:ea typeface="楷体" panose="02010609060101010101" charset="-122"/>
                <a:cs typeface="楷体" panose="02010609060101010101" charset="-122"/>
              </a:rPr>
              <a:t>于</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世界</a:t>
            </a:r>
            <a:r>
              <a:rPr lang="zh-CN" sz="2400" b="1" dirty="0" smtClean="0">
                <a:solidFill>
                  <a:srgbClr val="000000"/>
                </a:solidFill>
                <a:latin typeface="楷体" panose="02010609060101010101" charset="-122"/>
                <a:ea typeface="楷体" panose="02010609060101010101" charset="-122"/>
                <a:cs typeface="楷体" panose="02010609060101010101" charset="-122"/>
              </a:rPr>
              <a:t>民族之林</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a:solidFill>
                  <a:srgbClr val="000000"/>
                </a:solidFill>
                <a:latin typeface="楷体" panose="02010609060101010101" charset="-122"/>
                <a:ea typeface="楷体" panose="02010609060101010101" charset="-122"/>
                <a:cs typeface="楷体" panose="02010609060101010101" charset="-122"/>
              </a:rPr>
              <a:t>是无数英雄做出可歌可泣的光辉业绩的成果</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a:solidFill>
                  <a:srgbClr val="000000"/>
                </a:solidFill>
                <a:latin typeface="楷体" panose="02010609060101010101" charset="-122"/>
                <a:ea typeface="楷体" panose="02010609060101010101" charset="-122"/>
                <a:cs typeface="楷体" panose="02010609060101010101" charset="-122"/>
              </a:rPr>
              <a:t>而邓稼先就是这无数英雄人物中的杰出代表。他的成就是中国的骄傲</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a:solidFill>
                  <a:srgbClr val="000000"/>
                </a:solidFill>
                <a:latin typeface="楷体" panose="02010609060101010101" charset="-122"/>
                <a:ea typeface="楷体" panose="02010609060101010101" charset="-122"/>
                <a:cs typeface="楷体" panose="02010609060101010101" charset="-122"/>
              </a:rPr>
              <a:t>是国家强大的标志。这样的人物</a:t>
            </a:r>
            <a:r>
              <a:rPr lang="zh-CN" sz="2400" b="1" dirty="0" smtClean="0">
                <a:solidFill>
                  <a:srgbClr val="000000"/>
                </a:solidFill>
                <a:latin typeface="楷体" panose="02010609060101010101" charset="-122"/>
                <a:ea typeface="楷体" panose="02010609060101010101" charset="-122"/>
                <a:cs typeface="楷体" panose="02010609060101010101" charset="-122"/>
              </a:rPr>
              <a:t>事迹不仅</a:t>
            </a:r>
            <a:r>
              <a:rPr lang="zh-CN" sz="2400" b="1" dirty="0">
                <a:solidFill>
                  <a:srgbClr val="000000"/>
                </a:solidFill>
                <a:latin typeface="楷体" panose="02010609060101010101" charset="-122"/>
                <a:ea typeface="楷体" panose="02010609060101010101" charset="-122"/>
                <a:cs typeface="楷体" panose="02010609060101010101" charset="-122"/>
              </a:rPr>
              <a:t>局限于个人的成功与优秀</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smtClean="0">
                <a:solidFill>
                  <a:srgbClr val="000000"/>
                </a:solidFill>
                <a:latin typeface="楷体" panose="02010609060101010101" charset="-122"/>
                <a:ea typeface="楷体" panose="02010609060101010101" charset="-122"/>
                <a:cs typeface="楷体" panose="02010609060101010101" charset="-122"/>
              </a:rPr>
              <a:t>而</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且</a:t>
            </a:r>
            <a:r>
              <a:rPr lang="zh-CN" sz="2400" b="1" dirty="0" smtClean="0">
                <a:solidFill>
                  <a:srgbClr val="000000"/>
                </a:solidFill>
                <a:latin typeface="楷体" panose="02010609060101010101" charset="-122"/>
                <a:ea typeface="楷体" panose="02010609060101010101" charset="-122"/>
                <a:cs typeface="楷体" panose="02010609060101010101" charset="-122"/>
              </a:rPr>
              <a:t>具有</a:t>
            </a:r>
            <a:r>
              <a:rPr lang="zh-CN" sz="2400" b="1" dirty="0">
                <a:solidFill>
                  <a:srgbClr val="000000"/>
                </a:solidFill>
                <a:latin typeface="楷体" panose="02010609060101010101" charset="-122"/>
                <a:ea typeface="楷体" panose="02010609060101010101" charset="-122"/>
                <a:cs typeface="楷体" panose="02010609060101010101" charset="-122"/>
              </a:rPr>
              <a:t>极</a:t>
            </a:r>
            <a:r>
              <a:rPr lang="zh-CN" sz="2400" b="1" dirty="0" smtClean="0">
                <a:solidFill>
                  <a:srgbClr val="000000"/>
                </a:solidFill>
                <a:latin typeface="楷体" panose="02010609060101010101" charset="-122"/>
                <a:ea typeface="楷体" panose="02010609060101010101" charset="-122"/>
                <a:cs typeface="楷体" panose="02010609060101010101" charset="-122"/>
              </a:rPr>
              <a:t>高</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的</a:t>
            </a:r>
            <a:r>
              <a:rPr lang="zh-CN" sz="2400" b="1" dirty="0" smtClean="0">
                <a:solidFill>
                  <a:srgbClr val="000000"/>
                </a:solidFill>
                <a:latin typeface="楷体" panose="02010609060101010101" charset="-122"/>
                <a:ea typeface="楷体" panose="02010609060101010101" charset="-122"/>
                <a:cs typeface="楷体" panose="02010609060101010101" charset="-122"/>
              </a:rPr>
              <a:t>历史</a:t>
            </a:r>
            <a:r>
              <a:rPr lang="zh-CN" sz="2400" b="1" dirty="0">
                <a:solidFill>
                  <a:srgbClr val="000000"/>
                </a:solidFill>
                <a:latin typeface="楷体" panose="02010609060101010101" charset="-122"/>
                <a:ea typeface="楷体" panose="02010609060101010101" charset="-122"/>
                <a:cs typeface="楷体" panose="02010609060101010101" charset="-122"/>
              </a:rPr>
              <a:t>价值和</a:t>
            </a:r>
            <a:r>
              <a:rPr lang="zh-CN" sz="2400" b="1" dirty="0" smtClean="0">
                <a:solidFill>
                  <a:srgbClr val="000000"/>
                </a:solidFill>
                <a:latin typeface="楷体" panose="02010609060101010101" charset="-122"/>
                <a:ea typeface="楷体" panose="02010609060101010101" charset="-122"/>
                <a:cs typeface="楷体" panose="02010609060101010101" charset="-122"/>
              </a:rPr>
              <a:t>意义。</a:t>
            </a:r>
            <a:endParaRPr lang="zh-CN" altLang="en-US" sz="2400" b="1" dirty="0">
              <a:solidFill>
                <a:srgbClr val="000000"/>
              </a:solidFill>
              <a:latin typeface="楷体" panose="02010609060101010101" charset="-122"/>
              <a:ea typeface="楷体" panose="02010609060101010101" charset="-122"/>
              <a:cs typeface="楷体" panose="02010609060101010101"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linds(horizontal)">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7" name="组合 8"/>
          <p:cNvGrpSpPr/>
          <p:nvPr/>
        </p:nvGrpSpPr>
        <p:grpSpPr bwMode="auto">
          <a:xfrm>
            <a:off x="34925" y="492516"/>
            <a:ext cx="2008188" cy="523082"/>
            <a:chOff x="70" y="-346"/>
            <a:chExt cx="3161" cy="1097"/>
          </a:xfrm>
        </p:grpSpPr>
        <p:sp>
          <p:nvSpPr>
            <p:cNvPr id="75780" name="文本框 6"/>
            <p:cNvSpPr txBox="1">
              <a:spLocks noChangeArrowheads="1"/>
            </p:cNvSpPr>
            <p:nvPr/>
          </p:nvSpPr>
          <p:spPr bwMode="auto">
            <a:xfrm>
              <a:off x="678" y="-346"/>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写作特色</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文本框 1"/>
          <p:cNvSpPr txBox="1">
            <a:spLocks noChangeArrowheads="1"/>
          </p:cNvSpPr>
          <p:nvPr/>
        </p:nvSpPr>
        <p:spPr bwMode="auto">
          <a:xfrm>
            <a:off x="938213" y="1221601"/>
            <a:ext cx="3743332" cy="461665"/>
          </a:xfrm>
          <a:prstGeom prst="rect">
            <a:avLst/>
          </a:prstGeom>
          <a:noFill/>
          <a:ln w="9525">
            <a:noFill/>
            <a:miter lim="800000"/>
          </a:ln>
        </p:spPr>
        <p:txBody>
          <a:bodyPr wrap="none">
            <a:spAutoFit/>
          </a:bodyPr>
          <a:lstStyle/>
          <a:p>
            <a:r>
              <a:rPr lang="zh-CN" altLang="en-US" sz="2400" b="1" dirty="0">
                <a:solidFill>
                  <a:srgbClr val="FF0000"/>
                </a:solidFill>
                <a:latin typeface="宋体" panose="02010600030101010101" pitchFamily="2" charset="-122"/>
                <a:sym typeface="+mn-ea"/>
              </a:rPr>
              <a:t>❷横式结构,多角度表现。</a:t>
            </a:r>
          </a:p>
        </p:txBody>
      </p:sp>
      <p:sp>
        <p:nvSpPr>
          <p:cNvPr id="101" name="文本框 100"/>
          <p:cNvSpPr txBox="1"/>
          <p:nvPr/>
        </p:nvSpPr>
        <p:spPr>
          <a:xfrm>
            <a:off x="421188" y="1851670"/>
            <a:ext cx="8260080" cy="2862322"/>
          </a:xfrm>
          <a:prstGeom prst="rect">
            <a:avLst/>
          </a:prstGeom>
          <a:noFill/>
          <a:ln w="9525">
            <a:noFill/>
          </a:ln>
        </p:spPr>
        <p:txBody>
          <a:bodyPr wrap="square">
            <a:spAutoFit/>
          </a:bodyPr>
          <a:lstStyle/>
          <a:p>
            <a:pPr marL="0" indent="0" eaLnBrk="1" latinLnBrk="0" hangingPunct="1">
              <a:lnSpc>
                <a:spcPct val="150000"/>
              </a:lnSpc>
            </a:pPr>
            <a:r>
              <a:rPr lang="en-US" altLang="zh-CN" sz="2400" b="1" dirty="0" smtClean="0">
                <a:solidFill>
                  <a:srgbClr val="000000"/>
                </a:solidFill>
                <a:latin typeface="楷体" panose="02010609060101010101" charset="-122"/>
                <a:ea typeface="楷体" panose="02010609060101010101" charset="-122"/>
                <a:cs typeface="楷体" panose="02010609060101010101" charset="-122"/>
              </a:rPr>
              <a:t>    </a:t>
            </a:r>
            <a:r>
              <a:rPr lang="zh-CN" sz="2400" b="1" dirty="0" smtClean="0">
                <a:solidFill>
                  <a:srgbClr val="000000"/>
                </a:solidFill>
                <a:latin typeface="楷体" panose="02010609060101010101" charset="-122"/>
                <a:ea typeface="楷体" panose="02010609060101010101" charset="-122"/>
                <a:cs typeface="楷体" panose="02010609060101010101" charset="-122"/>
              </a:rPr>
              <a:t>作者</a:t>
            </a:r>
            <a:r>
              <a:rPr lang="zh-CN" sz="2400" b="1" dirty="0">
                <a:solidFill>
                  <a:srgbClr val="000000"/>
                </a:solidFill>
                <a:latin typeface="楷体" panose="02010609060101010101" charset="-122"/>
                <a:ea typeface="楷体" panose="02010609060101010101" charset="-122"/>
                <a:cs typeface="楷体" panose="02010609060101010101" charset="-122"/>
              </a:rPr>
              <a:t>采用“横式结构法”</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a:solidFill>
                  <a:srgbClr val="000000"/>
                </a:solidFill>
                <a:latin typeface="楷体" panose="02010609060101010101" charset="-122"/>
                <a:ea typeface="楷体" panose="02010609060101010101" charset="-122"/>
                <a:cs typeface="楷体" panose="02010609060101010101" charset="-122"/>
              </a:rPr>
              <a:t>巧立主题式的小标题</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altLang="en-US" sz="2400" b="1" dirty="0">
                <a:solidFill>
                  <a:srgbClr val="000000"/>
                </a:solidFill>
                <a:latin typeface="楷体" panose="02010609060101010101" charset="-122"/>
                <a:ea typeface="楷体" panose="02010609060101010101" charset="-122"/>
                <a:cs typeface="楷体" panose="02010609060101010101" charset="-122"/>
              </a:rPr>
              <a:t>运用</a:t>
            </a:r>
            <a:r>
              <a:rPr lang="en-US" altLang="zh-CN" sz="2400" b="1" dirty="0">
                <a:solidFill>
                  <a:srgbClr val="000000"/>
                </a:solidFill>
                <a:latin typeface="楷体" panose="02010609060101010101" charset="-122"/>
                <a:ea typeface="楷体" panose="02010609060101010101" charset="-122"/>
                <a:cs typeface="楷体" panose="02010609060101010101" charset="-122"/>
              </a:rPr>
              <a:t>“</a:t>
            </a:r>
            <a:r>
              <a:rPr lang="zh-CN" altLang="en-US" sz="2400" b="1" dirty="0">
                <a:solidFill>
                  <a:srgbClr val="000000"/>
                </a:solidFill>
                <a:latin typeface="楷体" panose="02010609060101010101" charset="-122"/>
                <a:ea typeface="楷体" panose="02010609060101010101" charset="-122"/>
                <a:cs typeface="楷体" panose="02010609060101010101" charset="-122"/>
              </a:rPr>
              <a:t>板块</a:t>
            </a:r>
            <a:r>
              <a:rPr lang="en-US" altLang="zh-CN" sz="2400" b="1" dirty="0">
                <a:solidFill>
                  <a:srgbClr val="000000"/>
                </a:solidFill>
                <a:latin typeface="楷体" panose="02010609060101010101" charset="-122"/>
                <a:ea typeface="楷体" panose="02010609060101010101" charset="-122"/>
                <a:cs typeface="楷体" panose="02010609060101010101" charset="-122"/>
              </a:rPr>
              <a:t>”</a:t>
            </a:r>
            <a:r>
              <a:rPr lang="zh-CN" altLang="en-US" sz="2400" b="1" dirty="0">
                <a:solidFill>
                  <a:srgbClr val="000000"/>
                </a:solidFill>
                <a:latin typeface="楷体" panose="02010609060101010101" charset="-122"/>
                <a:ea typeface="楷体" panose="02010609060101010101" charset="-122"/>
                <a:cs typeface="楷体" panose="02010609060101010101" charset="-122"/>
              </a:rPr>
              <a:t>并列结构，将看似形式分散的内容组合在一起，集中地表现了同一个主题：中华民族</a:t>
            </a:r>
            <a:r>
              <a:rPr lang="zh-CN" altLang="en-US" sz="2400" b="1" dirty="0" smtClean="0">
                <a:solidFill>
                  <a:srgbClr val="000000"/>
                </a:solidFill>
                <a:latin typeface="楷体" panose="02010609060101010101" charset="-122"/>
                <a:ea typeface="楷体" panose="02010609060101010101" charset="-122"/>
                <a:cs typeface="楷体" panose="02010609060101010101" charset="-122"/>
              </a:rPr>
              <a:t>几千年</a:t>
            </a:r>
            <a:r>
              <a:rPr lang="zh-CN" altLang="en-US" sz="2400" b="1" dirty="0">
                <a:solidFill>
                  <a:srgbClr val="000000"/>
                </a:solidFill>
                <a:latin typeface="楷体" panose="02010609060101010101" charset="-122"/>
                <a:ea typeface="楷体" panose="02010609060101010101" charset="-122"/>
                <a:cs typeface="楷体" panose="02010609060101010101" charset="-122"/>
              </a:rPr>
              <a:t>优秀传统文化孕育了邓稼先，邓稼先这类杰出人物又使中华民族自立于世界民族之林。</a:t>
            </a:r>
            <a:r>
              <a:rPr lang="zh-CN" sz="2400" b="1" dirty="0">
                <a:solidFill>
                  <a:srgbClr val="000000"/>
                </a:solidFill>
                <a:latin typeface="楷体" panose="02010609060101010101" charset="-122"/>
                <a:ea typeface="楷体" panose="02010609060101010101" charset="-122"/>
                <a:cs typeface="楷体" panose="02010609060101010101" charset="-122"/>
              </a:rPr>
              <a:t>六个部分各有侧重点</a:t>
            </a:r>
            <a:r>
              <a:rPr lang="en-US" sz="2400" b="1" dirty="0">
                <a:solidFill>
                  <a:srgbClr val="000000"/>
                </a:solidFill>
                <a:latin typeface="楷体" panose="02010609060101010101" charset="-122"/>
                <a:ea typeface="楷体" panose="02010609060101010101" charset="-122"/>
                <a:cs typeface="楷体" panose="02010609060101010101" charset="-122"/>
              </a:rPr>
              <a:t>,</a:t>
            </a:r>
            <a:r>
              <a:rPr lang="zh-CN" sz="2400" b="1" dirty="0">
                <a:solidFill>
                  <a:srgbClr val="000000"/>
                </a:solidFill>
                <a:latin typeface="楷体" panose="02010609060101010101" charset="-122"/>
                <a:ea typeface="楷体" panose="02010609060101010101" charset="-122"/>
                <a:cs typeface="楷体" panose="02010609060101010101" charset="-122"/>
              </a:rPr>
              <a:t>同时又连成一个整体。</a:t>
            </a:r>
            <a:endParaRPr lang="zh-CN" altLang="en-US" sz="2400" b="1" dirty="0">
              <a:solidFill>
                <a:srgbClr val="000000"/>
              </a:solidFill>
              <a:latin typeface="楷体" panose="02010609060101010101" charset="-122"/>
              <a:ea typeface="楷体" panose="02010609060101010101" charset="-122"/>
              <a:cs typeface="楷体" panose="02010609060101010101"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linds(horizontal)">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49"/>
          <p:cNvSpPr>
            <a:spLocks noChangeArrowheads="1"/>
          </p:cNvSpPr>
          <p:nvPr/>
        </p:nvSpPr>
        <p:spPr bwMode="auto">
          <a:xfrm>
            <a:off x="1469499" y="1275372"/>
            <a:ext cx="1753332" cy="572464"/>
          </a:xfrm>
          <a:prstGeom prst="rect">
            <a:avLst/>
          </a:prstGeom>
          <a:noFill/>
          <a:ln>
            <a:noFill/>
          </a:ln>
        </p:spPr>
        <p:txBody>
          <a:bodyPr wrap="square">
            <a:spAutoFit/>
          </a:bodyPr>
          <a:lstStyle/>
          <a:p>
            <a:pPr marL="0" marR="0" lvl="0" indent="0" defTabSz="457200" rtl="0" eaLnBrk="0" fontAlgn="base" latinLnBrk="0" hangingPunct="0">
              <a:lnSpc>
                <a:spcPct val="13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0000FF"/>
                </a:solidFill>
                <a:effectLst/>
                <a:uLnTx/>
                <a:uFillTx/>
                <a:latin typeface="楷体" panose="02010609060101010101" charset="-122"/>
                <a:ea typeface="楷体" panose="02010609060101010101" charset="-122"/>
              </a:rPr>
              <a:t>大</a:t>
            </a:r>
            <a:r>
              <a:rPr kumimoji="0" lang="zh-CN" altLang="en-US" sz="2400" b="1" i="0" u="none" strike="noStrike" kern="1200" cap="none" spc="0" normalizeH="0" baseline="0" noProof="0" dirty="0" smtClean="0">
                <a:ln>
                  <a:noFill/>
                </a:ln>
                <a:solidFill>
                  <a:srgbClr val="0000FF"/>
                </a:solidFill>
                <a:effectLst/>
                <a:uLnTx/>
                <a:uFillTx/>
                <a:latin typeface="楷体" panose="02010609060101010101" charset="-122"/>
                <a:ea typeface="楷体" panose="02010609060101010101" charset="-122"/>
              </a:rPr>
              <a:t>历史背景</a:t>
            </a:r>
            <a:endParaRPr kumimoji="0" lang="zh-CN" altLang="en-US" sz="2400" b="1" i="0" u="none" strike="noStrike" kern="1200" cap="none" spc="0" normalizeH="0" baseline="0" noProof="0" dirty="0">
              <a:ln>
                <a:noFill/>
              </a:ln>
              <a:solidFill>
                <a:srgbClr val="0000FF"/>
              </a:solidFill>
              <a:effectLst/>
              <a:uLnTx/>
              <a:uFillTx/>
              <a:latin typeface="楷体" panose="02010609060101010101" charset="-122"/>
              <a:ea typeface="楷体" panose="02010609060101010101" charset="-122"/>
            </a:endParaRPr>
          </a:p>
        </p:txBody>
      </p:sp>
      <p:sp>
        <p:nvSpPr>
          <p:cNvPr id="23" name="左大括号 22"/>
          <p:cNvSpPr/>
          <p:nvPr/>
        </p:nvSpPr>
        <p:spPr>
          <a:xfrm>
            <a:off x="1253476" y="1512570"/>
            <a:ext cx="230505" cy="2306955"/>
          </a:xfrm>
          <a:prstGeom prst="leftBrace">
            <a:avLst>
              <a:gd name="adj1" fmla="val 80315"/>
              <a:gd name="adj2" fmla="val 4902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marL="0" marR="0" lvl="0" indent="0" algn="l" defTabSz="457200" rtl="0" eaLnBrk="0" fontAlgn="base" latinLnBrk="0" hangingPunct="0">
              <a:lnSpc>
                <a:spcPct val="100000"/>
              </a:lnSpc>
              <a:spcBef>
                <a:spcPct val="0"/>
              </a:spcBef>
              <a:spcAft>
                <a:spcPct val="0"/>
              </a:spcAft>
              <a:buClrTx/>
              <a:buSzTx/>
              <a:buFontTx/>
              <a:buNone/>
              <a:defRPr/>
            </a:pPr>
            <a:endParaRPr kumimoji="0" lang="zh-CN" altLang="zh-CN" sz="18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endParaRPr>
          </a:p>
        </p:txBody>
      </p:sp>
      <p:sp>
        <p:nvSpPr>
          <p:cNvPr id="44050" name="矩形 5"/>
          <p:cNvSpPr/>
          <p:nvPr/>
        </p:nvSpPr>
        <p:spPr>
          <a:xfrm>
            <a:off x="1487475" y="2171496"/>
            <a:ext cx="1422184" cy="461665"/>
          </a:xfrm>
          <a:prstGeom prst="rect">
            <a:avLst/>
          </a:prstGeom>
          <a:noFill/>
          <a:ln w="9525">
            <a:noFill/>
          </a:ln>
        </p:spPr>
        <p:txBody>
          <a:bodyPr wrap="none">
            <a:spAutoFit/>
          </a:bodyPr>
          <a:lstStyle/>
          <a:p>
            <a:r>
              <a:rPr lang="zh-CN" altLang="en-US" sz="2400" b="1" dirty="0">
                <a:solidFill>
                  <a:srgbClr val="0000FF"/>
                </a:solidFill>
                <a:latin typeface="楷体" panose="02010609060101010101" charset="-122"/>
                <a:ea typeface="楷体" panose="02010609060101010101" charset="-122"/>
              </a:rPr>
              <a:t>生平经历</a:t>
            </a:r>
          </a:p>
        </p:txBody>
      </p:sp>
      <p:sp>
        <p:nvSpPr>
          <p:cNvPr id="44051" name="矩形 7"/>
          <p:cNvSpPr/>
          <p:nvPr/>
        </p:nvSpPr>
        <p:spPr>
          <a:xfrm>
            <a:off x="3192715" y="1787791"/>
            <a:ext cx="2655005" cy="1477328"/>
          </a:xfrm>
          <a:prstGeom prst="rect">
            <a:avLst/>
          </a:prstGeom>
          <a:noFill/>
          <a:ln w="9525">
            <a:noFill/>
          </a:ln>
        </p:spPr>
        <p:txBody>
          <a:bodyPr wrap="square">
            <a:spAutoFit/>
          </a:bodyPr>
          <a:lstStyle/>
          <a:p>
            <a:pPr>
              <a:lnSpc>
                <a:spcPct val="150000"/>
              </a:lnSpc>
            </a:pPr>
            <a:r>
              <a:rPr lang="zh-CN" altLang="en-US" sz="2000" b="1" dirty="0">
                <a:solidFill>
                  <a:srgbClr val="000000"/>
                </a:solidFill>
                <a:latin typeface="楷体" panose="02010609060101010101" charset="-122"/>
                <a:ea typeface="楷体" panose="02010609060101010101" charset="-122"/>
              </a:rPr>
              <a:t>人格魅力</a:t>
            </a:r>
            <a:endParaRPr lang="en-US" altLang="zh-CN" sz="2000" b="1" dirty="0">
              <a:solidFill>
                <a:srgbClr val="000000"/>
              </a:solidFill>
              <a:latin typeface="楷体" panose="02010609060101010101" charset="-122"/>
              <a:ea typeface="楷体" panose="02010609060101010101" charset="-122"/>
            </a:endParaRPr>
          </a:p>
          <a:p>
            <a:pPr>
              <a:lnSpc>
                <a:spcPct val="150000"/>
              </a:lnSpc>
            </a:pPr>
            <a:r>
              <a:rPr lang="zh-CN" altLang="en-US" sz="2000" b="1" dirty="0">
                <a:solidFill>
                  <a:srgbClr val="000000"/>
                </a:solidFill>
                <a:latin typeface="楷体" panose="02010609060101010101" charset="-122"/>
                <a:ea typeface="楷体" panose="02010609060101010101" charset="-122"/>
              </a:rPr>
              <a:t>沙漠创业</a:t>
            </a:r>
            <a:endParaRPr lang="en-US" altLang="zh-CN" sz="2000" b="1" dirty="0">
              <a:solidFill>
                <a:srgbClr val="000000"/>
              </a:solidFill>
              <a:latin typeface="楷体" panose="02010609060101010101" charset="-122"/>
              <a:ea typeface="楷体" panose="02010609060101010101" charset="-122"/>
            </a:endParaRPr>
          </a:p>
          <a:p>
            <a:pPr>
              <a:lnSpc>
                <a:spcPct val="150000"/>
              </a:lnSpc>
            </a:pPr>
            <a:r>
              <a:rPr lang="zh-CN" altLang="en-US" sz="2000" b="1" dirty="0">
                <a:solidFill>
                  <a:srgbClr val="000000"/>
                </a:solidFill>
                <a:latin typeface="楷体" panose="02010609060101010101" charset="-122"/>
                <a:ea typeface="楷体" panose="02010609060101010101" charset="-122"/>
              </a:rPr>
              <a:t>“我不能走”</a:t>
            </a:r>
            <a:endParaRPr lang="zh-CN" altLang="en-US" sz="200" dirty="0">
              <a:latin typeface="楷体" panose="02010609060101010101" charset="-122"/>
              <a:ea typeface="楷体" panose="02010609060101010101" charset="-122"/>
            </a:endParaRPr>
          </a:p>
        </p:txBody>
      </p:sp>
      <p:sp>
        <p:nvSpPr>
          <p:cNvPr id="38" name="左大括号 37"/>
          <p:cNvSpPr/>
          <p:nvPr/>
        </p:nvSpPr>
        <p:spPr>
          <a:xfrm>
            <a:off x="2909659" y="2004213"/>
            <a:ext cx="251222" cy="729556"/>
          </a:xfrm>
          <a:prstGeom prst="leftBrace">
            <a:avLst>
              <a:gd name="adj1" fmla="val 0"/>
              <a:gd name="adj2" fmla="val 4902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marL="0" marR="0" lvl="0" indent="0" algn="l" defTabSz="457200" rtl="0" eaLnBrk="0" fontAlgn="base" latinLnBrk="0" hangingPunct="0">
              <a:lnSpc>
                <a:spcPct val="100000"/>
              </a:lnSpc>
              <a:spcBef>
                <a:spcPct val="0"/>
              </a:spcBef>
              <a:spcAft>
                <a:spcPct val="0"/>
              </a:spcAft>
              <a:buClrTx/>
              <a:buSzTx/>
              <a:buFontTx/>
              <a:buNone/>
              <a:defRPr/>
            </a:pPr>
            <a:endParaRPr kumimoji="0" lang="zh-CN" altLang="zh-CN" sz="18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endParaRPr>
          </a:p>
        </p:txBody>
      </p:sp>
      <p:sp>
        <p:nvSpPr>
          <p:cNvPr id="39" name="左大括号 38"/>
          <p:cNvSpPr/>
          <p:nvPr/>
        </p:nvSpPr>
        <p:spPr>
          <a:xfrm rot="10800000">
            <a:off x="5623733" y="1512571"/>
            <a:ext cx="382270" cy="2196941"/>
          </a:xfrm>
          <a:prstGeom prst="leftBrace">
            <a:avLst>
              <a:gd name="adj1" fmla="val 72891"/>
              <a:gd name="adj2" fmla="val 49312"/>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marL="0" marR="0" lvl="0" indent="0" algn="l" defTabSz="457200" rtl="0" eaLnBrk="0" fontAlgn="base" latinLnBrk="0" hangingPunct="0">
              <a:lnSpc>
                <a:spcPct val="100000"/>
              </a:lnSpc>
              <a:spcBef>
                <a:spcPct val="0"/>
              </a:spcBef>
              <a:spcAft>
                <a:spcPct val="0"/>
              </a:spcAft>
              <a:buClrTx/>
              <a:buSzTx/>
              <a:buFontTx/>
              <a:buNone/>
              <a:defRPr/>
            </a:pPr>
            <a:endParaRPr kumimoji="0" lang="zh-CN" altLang="zh-CN" sz="18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endParaRPr>
          </a:p>
        </p:txBody>
      </p:sp>
      <p:sp>
        <p:nvSpPr>
          <p:cNvPr id="41" name="矩形 49"/>
          <p:cNvSpPr>
            <a:spLocks noChangeArrowheads="1"/>
          </p:cNvSpPr>
          <p:nvPr/>
        </p:nvSpPr>
        <p:spPr bwMode="auto">
          <a:xfrm>
            <a:off x="3036511" y="1221600"/>
            <a:ext cx="1097285" cy="646331"/>
          </a:xfrm>
          <a:prstGeom prst="rect">
            <a:avLst/>
          </a:prstGeom>
          <a:noFill/>
          <a:ln>
            <a:noFill/>
          </a:ln>
        </p:spPr>
        <p:txBody>
          <a:bodyPr wrap="square">
            <a:spAutoFit/>
          </a:bodyPr>
          <a:lstStyle/>
          <a:p>
            <a:pPr marL="0" marR="0" lvl="0" indent="0" algn="l" defTabSz="457200" rtl="0" eaLnBrk="0" fontAlgn="base" latinLnBrk="0" hangingPunct="0">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rPr>
              <a:t>——</a:t>
            </a:r>
            <a:endParaRPr kumimoji="0" lang="zh-CN" altLang="en-US" sz="24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endParaRPr>
          </a:p>
        </p:txBody>
      </p:sp>
      <p:sp>
        <p:nvSpPr>
          <p:cNvPr id="42" name="矩形 49"/>
          <p:cNvSpPr>
            <a:spLocks noChangeArrowheads="1"/>
          </p:cNvSpPr>
          <p:nvPr/>
        </p:nvSpPr>
        <p:spPr bwMode="auto">
          <a:xfrm>
            <a:off x="3629740" y="1153965"/>
            <a:ext cx="2217981" cy="892552"/>
          </a:xfrm>
          <a:prstGeom prst="rect">
            <a:avLst/>
          </a:prstGeom>
          <a:noFill/>
          <a:ln>
            <a:noFill/>
          </a:ln>
        </p:spPr>
        <p:txBody>
          <a:bodyPr wrap="square">
            <a:spAutoFit/>
          </a:bodyPr>
          <a:lstStyle/>
          <a:p>
            <a:pPr marL="0" marR="0" lvl="0" indent="0" algn="l" defTabSz="457200" rtl="0" eaLnBrk="0" fontAlgn="base" latinLnBrk="0" hangingPunct="0">
              <a:lnSpc>
                <a:spcPct val="13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rPr>
              <a:t>从“任人宰割”</a:t>
            </a:r>
            <a:endParaRPr kumimoji="0" lang="en-US" altLang="zh-CN" sz="20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endParaRPr>
          </a:p>
          <a:p>
            <a:pPr marL="0" marR="0" lvl="0" indent="0" algn="l" defTabSz="457200" rtl="0" eaLnBrk="0" fontAlgn="base" latinLnBrk="0" hangingPunct="0">
              <a:lnSpc>
                <a:spcPct val="13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rPr>
              <a:t>到“站起来了”</a:t>
            </a:r>
          </a:p>
        </p:txBody>
      </p:sp>
      <p:sp>
        <p:nvSpPr>
          <p:cNvPr id="44059" name="矩形 10"/>
          <p:cNvSpPr/>
          <p:nvPr/>
        </p:nvSpPr>
        <p:spPr>
          <a:xfrm>
            <a:off x="6006004" y="1977684"/>
            <a:ext cx="2526437" cy="1692771"/>
          </a:xfrm>
          <a:prstGeom prst="rect">
            <a:avLst/>
          </a:prstGeom>
          <a:noFill/>
          <a:ln w="9525">
            <a:noFill/>
          </a:ln>
        </p:spPr>
        <p:txBody>
          <a:bodyPr wrap="square">
            <a:spAutoFit/>
          </a:bodyPr>
          <a:lstStyle/>
          <a:p>
            <a:pPr>
              <a:lnSpc>
                <a:spcPct val="130000"/>
              </a:lnSpc>
            </a:pPr>
            <a:r>
              <a:rPr lang="zh-CN" altLang="en-US" sz="2000" b="1" dirty="0">
                <a:solidFill>
                  <a:srgbClr val="FF0000"/>
                </a:solidFill>
                <a:latin typeface="楷体" panose="02010609060101010101" charset="-122"/>
                <a:ea typeface="楷体" panose="02010609060101010101" charset="-122"/>
              </a:rPr>
              <a:t>鞠躬尽瘁，死而后已</a:t>
            </a:r>
            <a:endParaRPr lang="en-US" altLang="zh-CN" sz="2000" b="1" dirty="0">
              <a:solidFill>
                <a:srgbClr val="FF0000"/>
              </a:solidFill>
              <a:latin typeface="楷体" panose="02010609060101010101" charset="-122"/>
              <a:ea typeface="楷体" panose="02010609060101010101" charset="-122"/>
            </a:endParaRPr>
          </a:p>
          <a:p>
            <a:pPr>
              <a:lnSpc>
                <a:spcPct val="130000"/>
              </a:lnSpc>
            </a:pPr>
            <a:r>
              <a:rPr lang="zh-CN" altLang="en-US" sz="2000" b="1" dirty="0">
                <a:solidFill>
                  <a:srgbClr val="FF0000"/>
                </a:solidFill>
                <a:latin typeface="楷体" panose="02010609060101010101" charset="-122"/>
                <a:ea typeface="楷体" panose="02010609060101010101" charset="-122"/>
              </a:rPr>
              <a:t>忠厚朴实，德才兼备</a:t>
            </a:r>
            <a:endParaRPr lang="en-US" altLang="zh-CN" sz="2000" b="1" dirty="0">
              <a:solidFill>
                <a:srgbClr val="FF0000"/>
              </a:solidFill>
              <a:latin typeface="楷体" panose="02010609060101010101" charset="-122"/>
              <a:ea typeface="楷体" panose="02010609060101010101" charset="-122"/>
            </a:endParaRPr>
          </a:p>
          <a:p>
            <a:pPr>
              <a:lnSpc>
                <a:spcPct val="130000"/>
              </a:lnSpc>
            </a:pPr>
            <a:r>
              <a:rPr lang="zh-CN" altLang="en-US" sz="2000" b="1" dirty="0">
                <a:solidFill>
                  <a:srgbClr val="FF0000"/>
                </a:solidFill>
                <a:latin typeface="楷体" panose="02010609060101010101" charset="-122"/>
                <a:ea typeface="楷体" panose="02010609060101010101" charset="-122"/>
              </a:rPr>
              <a:t>身先士卒，不怕牺牲</a:t>
            </a:r>
          </a:p>
          <a:p>
            <a:pPr>
              <a:lnSpc>
                <a:spcPct val="130000"/>
              </a:lnSpc>
            </a:pPr>
            <a:r>
              <a:rPr lang="zh-CN" altLang="en-US" sz="2000" b="1" dirty="0">
                <a:solidFill>
                  <a:srgbClr val="FF0000"/>
                </a:solidFill>
                <a:latin typeface="楷体" panose="02010609060101010101" charset="-122"/>
                <a:ea typeface="楷体" panose="02010609060101010101" charset="-122"/>
              </a:rPr>
              <a:t>永恒骄傲，高度评价</a:t>
            </a:r>
          </a:p>
        </p:txBody>
      </p:sp>
      <p:grpSp>
        <p:nvGrpSpPr>
          <p:cNvPr id="77825" name="组合 35"/>
          <p:cNvGrpSpPr/>
          <p:nvPr/>
        </p:nvGrpSpPr>
        <p:grpSpPr bwMode="auto">
          <a:xfrm>
            <a:off x="44450" y="468675"/>
            <a:ext cx="2019296" cy="523082"/>
            <a:chOff x="70" y="-396"/>
            <a:chExt cx="3181" cy="1097"/>
          </a:xfrm>
        </p:grpSpPr>
        <p:sp>
          <p:nvSpPr>
            <p:cNvPr id="77839" name="文本框 6"/>
            <p:cNvSpPr txBox="1">
              <a:spLocks noChangeArrowheads="1"/>
            </p:cNvSpPr>
            <p:nvPr/>
          </p:nvSpPr>
          <p:spPr bwMode="auto">
            <a:xfrm>
              <a:off x="698" y="-396"/>
              <a:ext cx="2553"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板书设计</a:t>
              </a:r>
            </a:p>
          </p:txBody>
        </p:sp>
        <p:cxnSp>
          <p:nvCxnSpPr>
            <p:cNvPr id="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4" name="菱形 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矩形 1"/>
          <p:cNvSpPr/>
          <p:nvPr/>
        </p:nvSpPr>
        <p:spPr>
          <a:xfrm>
            <a:off x="677412" y="2031690"/>
            <a:ext cx="440987" cy="1569660"/>
          </a:xfrm>
          <a:prstGeom prst="rect">
            <a:avLst/>
          </a:prstGeom>
        </p:spPr>
        <p:txBody>
          <a:bodyPr wrap="square">
            <a:spAutoFit/>
          </a:bodyPr>
          <a:lstStyle/>
          <a:p>
            <a:pPr lvl="0" defTabSz="457200">
              <a:defRPr/>
            </a:pPr>
            <a:r>
              <a:rPr lang="zh-CN" altLang="en-US" sz="3200" b="1" dirty="0">
                <a:latin typeface="楷体" panose="02010609060101010101" charset="-122"/>
                <a:ea typeface="楷体" panose="02010609060101010101" charset="-122"/>
              </a:rPr>
              <a:t>邓稼先</a:t>
            </a:r>
          </a:p>
        </p:txBody>
      </p:sp>
      <p:sp>
        <p:nvSpPr>
          <p:cNvPr id="6" name="矩形 5"/>
          <p:cNvSpPr/>
          <p:nvPr/>
        </p:nvSpPr>
        <p:spPr>
          <a:xfrm>
            <a:off x="1479946" y="2949793"/>
            <a:ext cx="3897221" cy="461665"/>
          </a:xfrm>
          <a:prstGeom prst="rect">
            <a:avLst/>
          </a:prstGeom>
        </p:spPr>
        <p:txBody>
          <a:bodyPr wrap="none">
            <a:spAutoFit/>
          </a:bodyPr>
          <a:lstStyle/>
          <a:p>
            <a:r>
              <a:rPr lang="zh-CN" altLang="en-US" sz="2400" b="1" dirty="0" smtClean="0">
                <a:solidFill>
                  <a:srgbClr val="0000FF"/>
                </a:solidFill>
                <a:latin typeface="楷体" panose="02010609060101010101" charset="-122"/>
                <a:ea typeface="楷体" panose="02010609060101010101" charset="-122"/>
              </a:rPr>
              <a:t>作出</a:t>
            </a:r>
            <a:r>
              <a:rPr lang="zh-CN" altLang="en-US" sz="2400" b="1" dirty="0">
                <a:solidFill>
                  <a:srgbClr val="0000FF"/>
                </a:solidFill>
                <a:latin typeface="楷体" panose="02010609060101010101" charset="-122"/>
                <a:ea typeface="楷体" panose="02010609060101010101" charset="-122"/>
              </a:rPr>
              <a:t>贡献</a:t>
            </a:r>
            <a:r>
              <a:rPr lang="en-US" altLang="zh-CN" sz="2400" b="1" dirty="0">
                <a:latin typeface="楷体" panose="02010609060101010101" charset="-122"/>
                <a:ea typeface="楷体" panose="02010609060101010101" charset="-122"/>
              </a:rPr>
              <a:t>——“</a:t>
            </a:r>
            <a:r>
              <a:rPr lang="zh-CN" altLang="en-US" sz="2400" b="1" dirty="0">
                <a:latin typeface="楷体" panose="02010609060101010101" charset="-122"/>
                <a:ea typeface="楷体" panose="02010609060101010101" charset="-122"/>
              </a:rPr>
              <a:t>两弹”元勋</a:t>
            </a:r>
          </a:p>
        </p:txBody>
      </p:sp>
      <p:sp>
        <p:nvSpPr>
          <p:cNvPr id="7" name="矩形 6"/>
          <p:cNvSpPr/>
          <p:nvPr/>
        </p:nvSpPr>
        <p:spPr>
          <a:xfrm>
            <a:off x="1479946" y="3597864"/>
            <a:ext cx="3897221" cy="461665"/>
          </a:xfrm>
          <a:prstGeom prst="rect">
            <a:avLst/>
          </a:prstGeom>
        </p:spPr>
        <p:txBody>
          <a:bodyPr wrap="none">
            <a:spAutoFit/>
          </a:bodyPr>
          <a:lstStyle/>
          <a:p>
            <a:r>
              <a:rPr lang="zh-CN" altLang="en-US" sz="2400" b="1" dirty="0">
                <a:solidFill>
                  <a:srgbClr val="0000FF"/>
                </a:solidFill>
                <a:latin typeface="楷体" panose="02010609060101010101" charset="-122"/>
                <a:ea typeface="楷体" panose="02010609060101010101" charset="-122"/>
              </a:rPr>
              <a:t>赞扬作结</a:t>
            </a:r>
            <a:r>
              <a:rPr lang="en-US" altLang="zh-CN" sz="2400" b="1" dirty="0">
                <a:latin typeface="楷体" panose="02010609060101010101" charset="-122"/>
                <a:ea typeface="楷体" panose="02010609060101010101" charset="-122"/>
              </a:rPr>
              <a:t>——</a:t>
            </a:r>
            <a:r>
              <a:rPr lang="zh-CN" altLang="en-US" sz="2400" b="1" dirty="0">
                <a:latin typeface="楷体" panose="02010609060101010101" charset="-122"/>
                <a:ea typeface="楷体" panose="02010609060101010101" charset="-122"/>
              </a:rPr>
              <a:t>四个角度赞美</a:t>
            </a:r>
          </a:p>
        </p:txBody>
      </p:sp>
    </p:spTree>
  </p:cSld>
  <p:clrMapOvr>
    <a:masterClrMapping/>
  </p:clrMapOvr>
  <p:transition spd="slow" advTm="0">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49" name="组合 15"/>
          <p:cNvGrpSpPr/>
          <p:nvPr/>
        </p:nvGrpSpPr>
        <p:grpSpPr bwMode="auto">
          <a:xfrm>
            <a:off x="34925" y="483457"/>
            <a:ext cx="2008188" cy="523082"/>
            <a:chOff x="70" y="-365"/>
            <a:chExt cx="3161" cy="1097"/>
          </a:xfrm>
        </p:grpSpPr>
        <p:sp>
          <p:nvSpPr>
            <p:cNvPr id="78851"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16093188" name="矩形 41"/>
          <p:cNvSpPr/>
          <p:nvPr/>
        </p:nvSpPr>
        <p:spPr>
          <a:xfrm>
            <a:off x="395537" y="1437624"/>
            <a:ext cx="8556625" cy="3714863"/>
          </a:xfrm>
          <a:prstGeom prst="rect">
            <a:avLst/>
          </a:prstGeom>
          <a:noFill/>
          <a:ln w="9525">
            <a:noFill/>
          </a:ln>
        </p:spPr>
        <p:txBody>
          <a:bodyPr>
            <a:spAutoFit/>
          </a:bodyPr>
          <a:lstStyle/>
          <a:p>
            <a:pPr eaLnBrk="1" latinLnBrk="0" hangingPunct="1">
              <a:lnSpc>
                <a:spcPct val="120000"/>
              </a:lnSpc>
              <a:spcBef>
                <a:spcPts val="200"/>
              </a:spcBef>
              <a:spcAft>
                <a:spcPts val="0"/>
              </a:spcAft>
            </a:pP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    </a:t>
            </a: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(1)</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邓稼先的一生是有方向、有意识地前进的。没有</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páng</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huáng</a:t>
            </a: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　　　　 </a:t>
            </a: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，没有矛盾。</a:t>
            </a:r>
          </a:p>
          <a:p>
            <a:pPr eaLnBrk="1" latinLnBrk="0" hangingPunct="1">
              <a:lnSpc>
                <a:spcPct val="120000"/>
              </a:lnSpc>
              <a:spcBef>
                <a:spcPts val="200"/>
              </a:spcBef>
              <a:spcAft>
                <a:spcPts val="0"/>
              </a:spcAft>
            </a:pP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    (2)</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佩服他、</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yǎng</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mù</a:t>
            </a: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　　　</a:t>
            </a: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他的人很多，不喜欢他的人也不少。</a:t>
            </a:r>
          </a:p>
          <a:p>
            <a:pPr eaLnBrk="1" latinLnBrk="0" hangingPunct="1">
              <a:lnSpc>
                <a:spcPct val="120000"/>
              </a:lnSpc>
              <a:spcBef>
                <a:spcPts val="200"/>
              </a:spcBef>
              <a:spcAft>
                <a:spcPts val="0"/>
              </a:spcAft>
            </a:pP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    (3)</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我认识奥本海默时他已四十多岁了，已经是</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fù</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rú</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jiē</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zhī</a:t>
            </a: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　　　　</a:t>
            </a: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的人物了。</a:t>
            </a:r>
          </a:p>
          <a:p>
            <a:pPr eaLnBrk="1" latinLnBrk="0" hangingPunct="1">
              <a:lnSpc>
                <a:spcPct val="120000"/>
              </a:lnSpc>
              <a:spcBef>
                <a:spcPts val="200"/>
              </a:spcBef>
              <a:spcAft>
                <a:spcPts val="0"/>
              </a:spcAft>
            </a:pPr>
            <a:r>
              <a:rPr lang="en-US" altLang="zh-CN" sz="2400" b="1" dirty="0">
                <a:solidFill>
                  <a:srgbClr val="000000"/>
                </a:solidFill>
                <a:latin typeface="楷体" panose="02010609060101010101" charset="-122"/>
                <a:ea typeface="楷体" panose="02010609060101010101" charset="-122"/>
                <a:cs typeface="宋体" panose="02010600030101010101" pitchFamily="2" charset="-122"/>
              </a:rPr>
              <a:t>    (4)“</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jū</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gōng</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jìn</a:t>
            </a:r>
            <a:r>
              <a:rPr lang="en-US" altLang="zh-CN" sz="2400" dirty="0">
                <a:solidFill>
                  <a:srgbClr val="000000"/>
                </a:solidFill>
                <a:latin typeface="汉语拼音" panose="000B0604020202020204" pitchFamily="34" charset="0"/>
                <a:ea typeface="楷体" panose="02010609060101010101" charset="-122"/>
                <a:cs typeface="汉语拼音" panose="000B0604020202020204" pitchFamily="34" charset="0"/>
              </a:rPr>
              <a:t> </a:t>
            </a:r>
            <a:r>
              <a:rPr lang="en-US" altLang="zh-CN" sz="2400" dirty="0" err="1">
                <a:solidFill>
                  <a:srgbClr val="000000"/>
                </a:solidFill>
                <a:latin typeface="汉语拼音" panose="000B0604020202020204" pitchFamily="34" charset="0"/>
                <a:ea typeface="楷体" panose="02010609060101010101" charset="-122"/>
                <a:cs typeface="汉语拼音" panose="000B0604020202020204" pitchFamily="34" charset="0"/>
              </a:rPr>
              <a:t>cuì</a:t>
            </a: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　　　　</a:t>
            </a:r>
            <a:r>
              <a:rPr lang="en-US" altLang="zh-CN" sz="2400" b="1" dirty="0" smtClean="0">
                <a:solidFill>
                  <a:srgbClr val="000000"/>
                </a:solidFill>
                <a:latin typeface="楷体" panose="02010609060101010101" charset="-122"/>
                <a:ea typeface="楷体" panose="02010609060101010101" charset="-122"/>
                <a:cs typeface="宋体" panose="02010600030101010101" pitchFamily="2" charset="-122"/>
              </a:rPr>
              <a:t>)</a:t>
            </a:r>
            <a:r>
              <a:rPr lang="zh-CN" altLang="en-US" sz="2400" b="1" dirty="0">
                <a:solidFill>
                  <a:srgbClr val="000000"/>
                </a:solidFill>
                <a:latin typeface="楷体" panose="02010609060101010101" charset="-122"/>
                <a:ea typeface="楷体" panose="02010609060101010101" charset="-122"/>
                <a:cs typeface="宋体" panose="02010600030101010101" pitchFamily="2" charset="-122"/>
              </a:rPr>
              <a:t>，死而后已”正好准确地描述了他的一生。</a:t>
            </a:r>
          </a:p>
        </p:txBody>
      </p:sp>
      <p:sp>
        <p:nvSpPr>
          <p:cNvPr id="2" name="文本框 1"/>
          <p:cNvSpPr txBox="1"/>
          <p:nvPr/>
        </p:nvSpPr>
        <p:spPr>
          <a:xfrm>
            <a:off x="1796620" y="1794421"/>
            <a:ext cx="806648" cy="461665"/>
          </a:xfrm>
          <a:prstGeom prst="rect">
            <a:avLst/>
          </a:prstGeom>
          <a:noFill/>
          <a:ln w="9525">
            <a:noFill/>
          </a:ln>
        </p:spPr>
        <p:txBody>
          <a:bodyPr wrap="square">
            <a:spAutoFit/>
          </a:bodyPr>
          <a:lstStyle/>
          <a:p>
            <a:r>
              <a:rPr lang="zh-CN" altLang="en-US" sz="2400" b="1" dirty="0">
                <a:solidFill>
                  <a:srgbClr val="FF0000"/>
                </a:solidFill>
                <a:latin typeface="楷体" panose="02010609060101010101" charset="-122"/>
                <a:ea typeface="楷体" panose="02010609060101010101" charset="-122"/>
                <a:sym typeface="+mn-ea"/>
              </a:rPr>
              <a:t>彷徨</a:t>
            </a:r>
          </a:p>
        </p:txBody>
      </p:sp>
      <p:sp>
        <p:nvSpPr>
          <p:cNvPr id="3" name="文本框 2"/>
          <p:cNvSpPr txBox="1"/>
          <p:nvPr/>
        </p:nvSpPr>
        <p:spPr>
          <a:xfrm>
            <a:off x="4211960" y="2306072"/>
            <a:ext cx="823119" cy="461665"/>
          </a:xfrm>
          <a:prstGeom prst="rect">
            <a:avLst/>
          </a:prstGeom>
          <a:noFill/>
          <a:ln w="9525">
            <a:noFill/>
          </a:ln>
        </p:spPr>
        <p:txBody>
          <a:bodyPr wrap="square">
            <a:spAutoFit/>
          </a:bodyPr>
          <a:lstStyle/>
          <a:p>
            <a:r>
              <a:rPr lang="zh-CN" altLang="en-US" sz="2400" b="1" dirty="0">
                <a:solidFill>
                  <a:srgbClr val="FF0000"/>
                </a:solidFill>
                <a:latin typeface="楷体" panose="02010609060101010101" charset="-122"/>
                <a:ea typeface="楷体" panose="02010609060101010101" charset="-122"/>
                <a:sym typeface="+mn-ea"/>
              </a:rPr>
              <a:t>仰慕</a:t>
            </a:r>
          </a:p>
        </p:txBody>
      </p:sp>
      <p:sp>
        <p:nvSpPr>
          <p:cNvPr id="6" name="文本框 5"/>
          <p:cNvSpPr txBox="1"/>
          <p:nvPr/>
        </p:nvSpPr>
        <p:spPr>
          <a:xfrm>
            <a:off x="971600" y="3694261"/>
            <a:ext cx="1512167" cy="461665"/>
          </a:xfrm>
          <a:prstGeom prst="rect">
            <a:avLst/>
          </a:prstGeom>
          <a:noFill/>
          <a:ln w="9525">
            <a:noFill/>
          </a:ln>
        </p:spPr>
        <p:txBody>
          <a:bodyPr wrap="square">
            <a:spAutoFit/>
          </a:bodyPr>
          <a:lstStyle/>
          <a:p>
            <a:r>
              <a:rPr lang="zh-CN" altLang="en-US" sz="2400" b="1" dirty="0">
                <a:solidFill>
                  <a:srgbClr val="FF0000"/>
                </a:solidFill>
                <a:latin typeface="楷体" panose="02010609060101010101" charset="-122"/>
                <a:ea typeface="楷体" panose="02010609060101010101" charset="-122"/>
                <a:sym typeface="+mn-ea"/>
              </a:rPr>
              <a:t>妇孺皆知</a:t>
            </a:r>
          </a:p>
        </p:txBody>
      </p:sp>
      <p:sp>
        <p:nvSpPr>
          <p:cNvPr id="7" name="文本框 6"/>
          <p:cNvSpPr txBox="1"/>
          <p:nvPr/>
        </p:nvSpPr>
        <p:spPr>
          <a:xfrm>
            <a:off x="3851920" y="4155926"/>
            <a:ext cx="1440160" cy="461665"/>
          </a:xfrm>
          <a:prstGeom prst="rect">
            <a:avLst/>
          </a:prstGeom>
          <a:noFill/>
          <a:ln w="9525">
            <a:noFill/>
          </a:ln>
        </p:spPr>
        <p:txBody>
          <a:bodyPr wrap="square">
            <a:spAutoFit/>
          </a:bodyPr>
          <a:lstStyle/>
          <a:p>
            <a:r>
              <a:rPr lang="zh-CN" altLang="en-US" sz="2400" b="1" dirty="0">
                <a:solidFill>
                  <a:srgbClr val="FF0000"/>
                </a:solidFill>
                <a:latin typeface="楷体" panose="02010609060101010101" charset="-122"/>
                <a:ea typeface="楷体" panose="02010609060101010101" charset="-122"/>
                <a:sym typeface="+mn-ea"/>
              </a:rPr>
              <a:t>鞠躬尽瘁</a:t>
            </a:r>
          </a:p>
        </p:txBody>
      </p:sp>
      <p:sp>
        <p:nvSpPr>
          <p:cNvPr id="4" name="矩形 3"/>
          <p:cNvSpPr/>
          <p:nvPr/>
        </p:nvSpPr>
        <p:spPr>
          <a:xfrm>
            <a:off x="414457" y="1091376"/>
            <a:ext cx="4362092" cy="461665"/>
          </a:xfrm>
          <a:prstGeom prst="rect">
            <a:avLst/>
          </a:prstGeom>
        </p:spPr>
        <p:txBody>
          <a:bodyPr wrap="none">
            <a:spAutoFit/>
          </a:bodyPr>
          <a:lstStyle/>
          <a:p>
            <a:r>
              <a:rPr lang="en-US" altLang="zh-CN" sz="2400" b="1" dirty="0" smtClean="0">
                <a:solidFill>
                  <a:srgbClr val="000000"/>
                </a:solidFill>
                <a:latin typeface="宋体" panose="02010600030101010101" pitchFamily="2" charset="-122"/>
                <a:cs typeface="宋体" panose="02010600030101010101" pitchFamily="2" charset="-122"/>
              </a:rPr>
              <a:t>1</a:t>
            </a:r>
            <a:r>
              <a:rPr lang="zh-CN" altLang="en-US" sz="2400" b="1" dirty="0">
                <a:solidFill>
                  <a:srgbClr val="000000"/>
                </a:solidFill>
                <a:latin typeface="宋体" panose="02010600030101010101" pitchFamily="2" charset="-122"/>
                <a:cs typeface="宋体" panose="02010600030101010101" pitchFamily="2" charset="-122"/>
              </a:rPr>
              <a:t>．根据拼音写出相应的词语。</a:t>
            </a:r>
            <a:endParaRPr lang="zh-CN" alt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323529" y="1329612"/>
            <a:ext cx="8712967" cy="3123932"/>
          </a:xfrm>
          <a:prstGeom prst="rect">
            <a:avLst/>
          </a:prstGeom>
        </p:spPr>
        <p:txBody>
          <a:bodyPr wrap="square">
            <a:spAutoFit/>
          </a:bodyPr>
          <a:lstStyle/>
          <a:p>
            <a:pPr eaLnBrk="1" latinLnBrk="0" hangingPunct="1">
              <a:lnSpc>
                <a:spcPct val="120000"/>
              </a:lnSpc>
              <a:spcBef>
                <a:spcPts val="200"/>
              </a:spcBef>
              <a:spcAft>
                <a:spcPts val="0"/>
              </a:spcAft>
            </a:pPr>
            <a:r>
              <a:rPr lang="en-US" altLang="zh-CN" sz="2000" dirty="0" smtClean="0">
                <a:solidFill>
                  <a:srgbClr val="000000"/>
                </a:solidFill>
                <a:latin typeface="+mn-lt"/>
                <a:ea typeface="楷体" panose="02010609060101010101" charset="-122"/>
                <a:cs typeface="宋体" panose="02010600030101010101" pitchFamily="2" charset="-122"/>
              </a:rPr>
              <a:t>A</a:t>
            </a:r>
            <a:r>
              <a:rPr lang="zh-CN" altLang="en-US" sz="2000" dirty="0">
                <a:solidFill>
                  <a:srgbClr val="000000"/>
                </a:solidFill>
                <a:latin typeface="+mn-lt"/>
                <a:ea typeface="楷体" panose="02010609060101010101" charset="-122"/>
                <a:cs typeface="宋体" panose="02010600030101010101" pitchFamily="2" charset="-122"/>
              </a:rPr>
              <a:t>．邓稼先是中华民族核武器事业的奠基人和开拓者。张爱萍将军称他为“‘两弹’元勋”，他是</a:t>
            </a:r>
            <a:r>
              <a:rPr lang="zh-CN" altLang="en-US" sz="2000" u="sng" dirty="0">
                <a:solidFill>
                  <a:srgbClr val="000000"/>
                </a:solidFill>
                <a:latin typeface="+mn-lt"/>
                <a:ea typeface="楷体" panose="02010609060101010101" charset="-122"/>
                <a:cs typeface="宋体" panose="02010600030101010101" pitchFamily="2" charset="-122"/>
              </a:rPr>
              <a:t>当之无愧</a:t>
            </a:r>
            <a:r>
              <a:rPr lang="zh-CN" altLang="en-US" sz="2000" dirty="0">
                <a:solidFill>
                  <a:srgbClr val="000000"/>
                </a:solidFill>
                <a:latin typeface="+mn-lt"/>
                <a:ea typeface="楷体" panose="02010609060101010101" charset="-122"/>
                <a:cs typeface="宋体" panose="02010600030101010101" pitchFamily="2" charset="-122"/>
              </a:rPr>
              <a:t>的。</a:t>
            </a:r>
          </a:p>
          <a:p>
            <a:pPr eaLnBrk="1" latinLnBrk="0" hangingPunct="1">
              <a:lnSpc>
                <a:spcPct val="120000"/>
              </a:lnSpc>
              <a:spcBef>
                <a:spcPts val="200"/>
              </a:spcBef>
              <a:spcAft>
                <a:spcPts val="0"/>
              </a:spcAft>
            </a:pPr>
            <a:r>
              <a:rPr lang="en-US" altLang="zh-CN" sz="2000" dirty="0" smtClean="0">
                <a:solidFill>
                  <a:srgbClr val="000000"/>
                </a:solidFill>
                <a:latin typeface="+mn-lt"/>
                <a:ea typeface="楷体" panose="02010609060101010101" charset="-122"/>
                <a:cs typeface="宋体" panose="02010600030101010101" pitchFamily="2" charset="-122"/>
              </a:rPr>
              <a:t>B</a:t>
            </a:r>
            <a:r>
              <a:rPr lang="zh-CN" altLang="en-US" sz="2000" dirty="0">
                <a:solidFill>
                  <a:srgbClr val="000000"/>
                </a:solidFill>
                <a:latin typeface="+mn-lt"/>
                <a:ea typeface="楷体" panose="02010609060101010101" charset="-122"/>
                <a:cs typeface="宋体" panose="02010600030101010101" pitchFamily="2" charset="-122"/>
              </a:rPr>
              <a:t>．他立下过军事奇功，也遭遇过四面楚歌，是一个</a:t>
            </a:r>
            <a:r>
              <a:rPr lang="zh-CN" altLang="en-US" sz="2000" u="sng" dirty="0">
                <a:solidFill>
                  <a:srgbClr val="000000"/>
                </a:solidFill>
                <a:latin typeface="+mn-lt"/>
                <a:ea typeface="楷体" panose="02010609060101010101" charset="-122"/>
                <a:cs typeface="宋体" panose="02010600030101010101" pitchFamily="2" charset="-122"/>
              </a:rPr>
              <a:t>可歌可泣</a:t>
            </a:r>
            <a:r>
              <a:rPr lang="zh-CN" altLang="en-US" sz="2000" dirty="0">
                <a:solidFill>
                  <a:srgbClr val="000000"/>
                </a:solidFill>
                <a:latin typeface="+mn-lt"/>
                <a:ea typeface="楷体" panose="02010609060101010101" charset="-122"/>
                <a:cs typeface="宋体" panose="02010600030101010101" pitchFamily="2" charset="-122"/>
              </a:rPr>
              <a:t>的悲剧英雄形象。</a:t>
            </a:r>
          </a:p>
          <a:p>
            <a:pPr eaLnBrk="1" latinLnBrk="0" hangingPunct="1">
              <a:lnSpc>
                <a:spcPct val="120000"/>
              </a:lnSpc>
              <a:spcBef>
                <a:spcPts val="200"/>
              </a:spcBef>
              <a:spcAft>
                <a:spcPts val="0"/>
              </a:spcAft>
            </a:pPr>
            <a:r>
              <a:rPr lang="en-US" altLang="zh-CN" sz="2000" dirty="0" smtClean="0">
                <a:solidFill>
                  <a:srgbClr val="000000"/>
                </a:solidFill>
                <a:latin typeface="+mn-lt"/>
                <a:ea typeface="楷体" panose="02010609060101010101" charset="-122"/>
                <a:cs typeface="宋体" panose="02010600030101010101" pitchFamily="2" charset="-122"/>
              </a:rPr>
              <a:t>C</a:t>
            </a:r>
            <a:r>
              <a:rPr lang="zh-CN" altLang="en-US" sz="2000" dirty="0">
                <a:solidFill>
                  <a:srgbClr val="000000"/>
                </a:solidFill>
                <a:latin typeface="+mn-lt"/>
                <a:ea typeface="楷体" panose="02010609060101010101" charset="-122"/>
                <a:cs typeface="宋体" panose="02010600030101010101" pitchFamily="2" charset="-122"/>
              </a:rPr>
              <a:t>．他知识广博，思维敏捷，又有丰富的社会经验，因此在处理问题时常能</a:t>
            </a:r>
            <a:r>
              <a:rPr lang="zh-CN" altLang="en-US" sz="2000" u="sng" dirty="0">
                <a:solidFill>
                  <a:srgbClr val="000000"/>
                </a:solidFill>
                <a:latin typeface="+mn-lt"/>
                <a:ea typeface="楷体" panose="02010609060101010101" charset="-122"/>
                <a:cs typeface="宋体" panose="02010600030101010101" pitchFamily="2" charset="-122"/>
              </a:rPr>
              <a:t>进退维谷</a:t>
            </a:r>
            <a:r>
              <a:rPr lang="zh-CN" altLang="en-US" sz="2000" dirty="0">
                <a:solidFill>
                  <a:srgbClr val="000000"/>
                </a:solidFill>
                <a:latin typeface="+mn-lt"/>
                <a:ea typeface="楷体" panose="02010609060101010101" charset="-122"/>
                <a:cs typeface="宋体" panose="02010600030101010101" pitchFamily="2" charset="-122"/>
              </a:rPr>
              <a:t>，游刃有余。</a:t>
            </a:r>
          </a:p>
          <a:p>
            <a:pPr eaLnBrk="1" latinLnBrk="0" hangingPunct="1">
              <a:lnSpc>
                <a:spcPct val="120000"/>
              </a:lnSpc>
              <a:spcBef>
                <a:spcPts val="200"/>
              </a:spcBef>
              <a:spcAft>
                <a:spcPts val="0"/>
              </a:spcAft>
            </a:pPr>
            <a:r>
              <a:rPr lang="en-US" altLang="zh-CN" sz="2000" dirty="0">
                <a:solidFill>
                  <a:srgbClr val="000000"/>
                </a:solidFill>
                <a:latin typeface="+mn-lt"/>
                <a:ea typeface="楷体" panose="02010609060101010101" charset="-122"/>
                <a:cs typeface="宋体" panose="02010600030101010101" pitchFamily="2" charset="-122"/>
              </a:rPr>
              <a:t> D</a:t>
            </a:r>
            <a:r>
              <a:rPr lang="zh-CN" altLang="en-US" sz="2000" dirty="0">
                <a:solidFill>
                  <a:srgbClr val="000000"/>
                </a:solidFill>
                <a:latin typeface="+mn-lt"/>
                <a:ea typeface="楷体" panose="02010609060101010101" charset="-122"/>
                <a:cs typeface="宋体" panose="02010600030101010101" pitchFamily="2" charset="-122"/>
              </a:rPr>
              <a:t>．在西方基督教国家里，</a:t>
            </a:r>
            <a:r>
              <a:rPr lang="en-US" altLang="zh-CN" sz="2000" dirty="0">
                <a:solidFill>
                  <a:srgbClr val="000000"/>
                </a:solidFill>
                <a:latin typeface="+mn-lt"/>
                <a:ea typeface="楷体" panose="02010609060101010101" charset="-122"/>
                <a:cs typeface="宋体" panose="02010600030101010101" pitchFamily="2" charset="-122"/>
              </a:rPr>
              <a:t>《</a:t>
            </a:r>
            <a:r>
              <a:rPr lang="zh-CN" altLang="en-US" sz="2000" dirty="0">
                <a:solidFill>
                  <a:srgbClr val="000000"/>
                </a:solidFill>
                <a:latin typeface="+mn-lt"/>
                <a:ea typeface="楷体" panose="02010609060101010101" charset="-122"/>
                <a:cs typeface="宋体" panose="02010600030101010101" pitchFamily="2" charset="-122"/>
              </a:rPr>
              <a:t>圣经</a:t>
            </a:r>
            <a:r>
              <a:rPr lang="en-US" altLang="zh-CN" sz="2000" dirty="0">
                <a:solidFill>
                  <a:srgbClr val="000000"/>
                </a:solidFill>
                <a:latin typeface="+mn-lt"/>
                <a:ea typeface="楷体" panose="02010609060101010101" charset="-122"/>
                <a:cs typeface="宋体" panose="02010600030101010101" pitchFamily="2" charset="-122"/>
              </a:rPr>
              <a:t>》</a:t>
            </a:r>
            <a:r>
              <a:rPr lang="zh-CN" altLang="en-US" sz="2000" dirty="0">
                <a:solidFill>
                  <a:srgbClr val="000000"/>
                </a:solidFill>
                <a:latin typeface="+mn-lt"/>
                <a:ea typeface="楷体" panose="02010609060101010101" charset="-122"/>
                <a:cs typeface="宋体" panose="02010600030101010101" pitchFamily="2" charset="-122"/>
              </a:rPr>
              <a:t>是一部家喻户晓、</a:t>
            </a:r>
            <a:r>
              <a:rPr lang="zh-CN" altLang="en-US" sz="2000" u="sng" dirty="0">
                <a:solidFill>
                  <a:srgbClr val="000000"/>
                </a:solidFill>
                <a:latin typeface="+mn-lt"/>
                <a:ea typeface="楷体" panose="02010609060101010101" charset="-122"/>
                <a:cs typeface="宋体" panose="02010600030101010101" pitchFamily="2" charset="-122"/>
              </a:rPr>
              <a:t>妇孺皆知</a:t>
            </a:r>
            <a:r>
              <a:rPr lang="zh-CN" altLang="en-US" sz="2000" dirty="0">
                <a:solidFill>
                  <a:srgbClr val="000000"/>
                </a:solidFill>
                <a:latin typeface="+mn-lt"/>
                <a:ea typeface="楷体" panose="02010609060101010101" charset="-122"/>
                <a:cs typeface="宋体" panose="02010600030101010101" pitchFamily="2" charset="-122"/>
              </a:rPr>
              <a:t>的书，也是多数人必读的一部书</a:t>
            </a:r>
            <a:r>
              <a:rPr lang="zh-CN" altLang="en-US" sz="2000" dirty="0" smtClean="0">
                <a:solidFill>
                  <a:srgbClr val="000000"/>
                </a:solidFill>
                <a:latin typeface="+mn-lt"/>
                <a:ea typeface="楷体" panose="02010609060101010101" charset="-122"/>
                <a:cs typeface="宋体" panose="02010600030101010101" pitchFamily="2" charset="-122"/>
              </a:rPr>
              <a:t>。</a:t>
            </a:r>
            <a:endParaRPr lang="zh-CN" altLang="en-US" sz="2000" dirty="0">
              <a:solidFill>
                <a:srgbClr val="000000"/>
              </a:solidFill>
              <a:latin typeface="+mn-lt"/>
              <a:ea typeface="楷体" panose="02010609060101010101" charset="-122"/>
              <a:cs typeface="宋体" panose="02010600030101010101" pitchFamily="2" charset="-122"/>
            </a:endParaRPr>
          </a:p>
        </p:txBody>
      </p:sp>
      <p:sp>
        <p:nvSpPr>
          <p:cNvPr id="8" name="文本框 7"/>
          <p:cNvSpPr txBox="1"/>
          <p:nvPr/>
        </p:nvSpPr>
        <p:spPr>
          <a:xfrm>
            <a:off x="6588225" y="991757"/>
            <a:ext cx="536575" cy="461665"/>
          </a:xfrm>
          <a:prstGeom prst="rect">
            <a:avLst/>
          </a:prstGeom>
          <a:noFill/>
          <a:ln w="9525">
            <a:noFill/>
          </a:ln>
        </p:spPr>
        <p:txBody>
          <a:bodyPr>
            <a:spAutoFit/>
          </a:bodyPr>
          <a:lstStyle/>
          <a:p>
            <a:r>
              <a:rPr lang="en-US" altLang="zh-CN" sz="2400" b="1" dirty="0">
                <a:solidFill>
                  <a:srgbClr val="FF0000"/>
                </a:solidFill>
                <a:latin typeface="+mn-lt"/>
                <a:ea typeface="+mj-ea"/>
              </a:rPr>
              <a:t>C</a:t>
            </a:r>
          </a:p>
        </p:txBody>
      </p:sp>
      <p:sp>
        <p:nvSpPr>
          <p:cNvPr id="2" name="文本框 1"/>
          <p:cNvSpPr txBox="1"/>
          <p:nvPr/>
        </p:nvSpPr>
        <p:spPr>
          <a:xfrm>
            <a:off x="146150" y="4435614"/>
            <a:ext cx="8890346" cy="707886"/>
          </a:xfrm>
          <a:prstGeom prst="rect">
            <a:avLst/>
          </a:prstGeom>
          <a:solidFill>
            <a:schemeClr val="bg1"/>
          </a:solidFill>
        </p:spPr>
        <p:txBody>
          <a:bodyPr wrap="square" rtlCol="0">
            <a:spAutoFit/>
          </a:bodyPr>
          <a:lstStyle/>
          <a:p>
            <a:pPr algn="l" eaLnBrk="1" latinLnBrk="0" hangingPunct="1">
              <a:lnSpc>
                <a:spcPct val="100000"/>
              </a:lnSpc>
              <a:spcBef>
                <a:spcPts val="200"/>
              </a:spcBef>
              <a:spcAft>
                <a:spcPts val="0"/>
              </a:spcAft>
            </a:pPr>
            <a:r>
              <a:rPr lang="en-US" altLang="zh-CN" sz="2000" b="1" dirty="0" smtClean="0">
                <a:solidFill>
                  <a:srgbClr val="3333FF"/>
                </a:solidFill>
                <a:latin typeface="宋体" panose="02010600030101010101" pitchFamily="2" charset="-122"/>
                <a:cs typeface="楷体" panose="02010609060101010101" charset="-122"/>
                <a:sym typeface="+mn-ea"/>
              </a:rPr>
              <a:t>【</a:t>
            </a:r>
            <a:r>
              <a:rPr lang="zh-CN" altLang="en-US" sz="2000" b="1" dirty="0" smtClean="0">
                <a:solidFill>
                  <a:srgbClr val="3333FF"/>
                </a:solidFill>
                <a:latin typeface="宋体" panose="02010600030101010101" pitchFamily="2" charset="-122"/>
                <a:cs typeface="楷体" panose="02010609060101010101" charset="-122"/>
                <a:sym typeface="+mn-ea"/>
              </a:rPr>
              <a:t>解析</a:t>
            </a:r>
            <a:r>
              <a:rPr lang="en-US" altLang="zh-CN" sz="2000" b="1" dirty="0" smtClean="0">
                <a:solidFill>
                  <a:srgbClr val="3333FF"/>
                </a:solidFill>
                <a:latin typeface="宋体" panose="02010600030101010101" pitchFamily="2" charset="-122"/>
                <a:cs typeface="楷体" panose="02010609060101010101" charset="-122"/>
                <a:sym typeface="+mn-ea"/>
              </a:rPr>
              <a:t>】</a:t>
            </a:r>
            <a:r>
              <a:rPr lang="zh-CN" altLang="en-US" sz="2000" b="1" dirty="0" smtClean="0">
                <a:solidFill>
                  <a:srgbClr val="3333FF"/>
                </a:solidFill>
                <a:latin typeface="宋体" panose="02010600030101010101" pitchFamily="2" charset="-122"/>
                <a:cs typeface="楷体" panose="02010609060101010101" charset="-122"/>
                <a:sym typeface="+mn-ea"/>
              </a:rPr>
              <a:t>进退维谷</a:t>
            </a:r>
            <a:r>
              <a:rPr lang="zh-CN" altLang="en-US" sz="2000" b="1" dirty="0">
                <a:solidFill>
                  <a:srgbClr val="3333FF"/>
                </a:solidFill>
                <a:latin typeface="宋体" panose="02010600030101010101" pitchFamily="2" charset="-122"/>
                <a:cs typeface="楷体" panose="02010609060101010101" charset="-122"/>
                <a:sym typeface="+mn-ea"/>
              </a:rPr>
              <a:t>是指无论是进还是退，都是处在困境之中。形容处境艰难，进退两难。</a:t>
            </a:r>
            <a:endParaRPr lang="zh-CN" altLang="en-US" sz="2000" b="1" dirty="0">
              <a:solidFill>
                <a:srgbClr val="3333FF"/>
              </a:solidFill>
              <a:latin typeface="宋体" panose="02010600030101010101" pitchFamily="2" charset="-122"/>
              <a:cs typeface="楷体" panose="02010609060101010101" charset="-122"/>
            </a:endParaRPr>
          </a:p>
        </p:txBody>
      </p:sp>
      <p:grpSp>
        <p:nvGrpSpPr>
          <p:cNvPr id="78849" name="组合 15"/>
          <p:cNvGrpSpPr/>
          <p:nvPr/>
        </p:nvGrpSpPr>
        <p:grpSpPr bwMode="auto">
          <a:xfrm>
            <a:off x="34925" y="468675"/>
            <a:ext cx="2008188" cy="523082"/>
            <a:chOff x="70" y="-396"/>
            <a:chExt cx="3161" cy="1097"/>
          </a:xfrm>
        </p:grpSpPr>
        <p:sp>
          <p:nvSpPr>
            <p:cNvPr id="78851" name="文本框 6"/>
            <p:cNvSpPr txBox="1">
              <a:spLocks noChangeArrowheads="1"/>
            </p:cNvSpPr>
            <p:nvPr/>
          </p:nvSpPr>
          <p:spPr bwMode="auto">
            <a:xfrm>
              <a:off x="680" y="-396"/>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420161" y="964000"/>
            <a:ext cx="7495142" cy="535531"/>
          </a:xfrm>
          <a:prstGeom prst="rect">
            <a:avLst/>
          </a:prstGeom>
        </p:spPr>
        <p:txBody>
          <a:bodyPr wrap="square">
            <a:spAutoFit/>
          </a:bodyPr>
          <a:lstStyle/>
          <a:p>
            <a:pPr lvl="0">
              <a:lnSpc>
                <a:spcPct val="120000"/>
              </a:lnSpc>
              <a:spcBef>
                <a:spcPts val="200"/>
              </a:spcBef>
              <a:spcAft>
                <a:spcPts val="0"/>
              </a:spcAft>
            </a:pPr>
            <a:r>
              <a:rPr lang="en-US" altLang="zh-CN" sz="2400" b="1" dirty="0" smtClean="0">
                <a:solidFill>
                  <a:srgbClr val="000000"/>
                </a:solidFill>
                <a:latin typeface="宋体" panose="02010600030101010101" pitchFamily="2" charset="-122"/>
                <a:cs typeface="宋体" panose="02010600030101010101" pitchFamily="2" charset="-122"/>
              </a:rPr>
              <a:t>2</a:t>
            </a:r>
            <a:r>
              <a:rPr lang="en-US" altLang="zh-CN" sz="2400" b="1" dirty="0">
                <a:solidFill>
                  <a:srgbClr val="000000"/>
                </a:solidFill>
                <a:latin typeface="宋体" panose="02010600030101010101" pitchFamily="2" charset="-122"/>
                <a:cs typeface="宋体" panose="02010600030101010101" pitchFamily="2" charset="-122"/>
              </a:rPr>
              <a:t>.</a:t>
            </a:r>
            <a:r>
              <a:rPr lang="zh-CN" altLang="en-US" sz="2400" b="1" dirty="0">
                <a:solidFill>
                  <a:srgbClr val="000000"/>
                </a:solidFill>
                <a:latin typeface="宋体" panose="02010600030101010101" pitchFamily="2" charset="-122"/>
                <a:cs typeface="宋体" panose="02010600030101010101" pitchFamily="2" charset="-122"/>
              </a:rPr>
              <a:t>下列句子中</a:t>
            </a:r>
            <a:r>
              <a:rPr lang="zh-CN" altLang="en-US" sz="2400" b="1" dirty="0" smtClean="0">
                <a:solidFill>
                  <a:srgbClr val="000000"/>
                </a:solidFill>
                <a:latin typeface="宋体" panose="02010600030101010101" pitchFamily="2" charset="-122"/>
                <a:cs typeface="宋体" panose="02010600030101010101" pitchFamily="2" charset="-122"/>
              </a:rPr>
              <a:t>加点词语</a:t>
            </a:r>
            <a:r>
              <a:rPr lang="zh-CN" altLang="en-US" sz="2400" b="1" dirty="0">
                <a:solidFill>
                  <a:srgbClr val="000000"/>
                </a:solidFill>
                <a:latin typeface="宋体" panose="02010600030101010101" pitchFamily="2" charset="-122"/>
                <a:cs typeface="宋体" panose="02010600030101010101" pitchFamily="2" charset="-122"/>
              </a:rPr>
              <a:t>使用不恰当的一项是</a:t>
            </a:r>
            <a:r>
              <a:rPr lang="en-US" altLang="zh-CN" sz="2400" b="1" dirty="0">
                <a:solidFill>
                  <a:srgbClr val="000000"/>
                </a:solidFill>
                <a:latin typeface="宋体" panose="02010600030101010101" pitchFamily="2" charset="-122"/>
                <a:cs typeface="宋体" panose="02010600030101010101" pitchFamily="2" charset="-122"/>
              </a:rPr>
              <a:t>(</a:t>
            </a:r>
            <a:r>
              <a:rPr lang="zh-CN" altLang="en-US" sz="2400" b="1" dirty="0">
                <a:solidFill>
                  <a:srgbClr val="000000"/>
                </a:solidFill>
                <a:latin typeface="宋体" panose="02010600030101010101" pitchFamily="2" charset="-122"/>
                <a:cs typeface="宋体" panose="02010600030101010101" pitchFamily="2" charset="-122"/>
              </a:rPr>
              <a:t>　　</a:t>
            </a:r>
            <a:r>
              <a:rPr lang="en-US" altLang="zh-CN" sz="2400" b="1" dirty="0">
                <a:solidFill>
                  <a:srgbClr val="000000"/>
                </a:solidFill>
                <a:latin typeface="宋体" panose="02010600030101010101" pitchFamily="2" charset="-122"/>
                <a:cs typeface="宋体" panose="02010600030101010101" pitchFamily="2" charset="-122"/>
              </a:rPr>
              <a:t>)</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文本框 1"/>
          <p:cNvSpPr txBox="1"/>
          <p:nvPr/>
        </p:nvSpPr>
        <p:spPr>
          <a:xfrm>
            <a:off x="251520" y="1491630"/>
            <a:ext cx="8530912" cy="3637919"/>
          </a:xfrm>
          <a:prstGeom prst="rect">
            <a:avLst/>
          </a:prstGeom>
          <a:noFill/>
          <a:ln w="9525">
            <a:noFill/>
          </a:ln>
        </p:spPr>
        <p:txBody>
          <a:bodyPr wrap="square" anchor="t">
            <a:spAutoFit/>
          </a:bodyPr>
          <a:lstStyle/>
          <a:p>
            <a:pPr defTabSz="914400">
              <a:lnSpc>
                <a:spcPct val="120000"/>
              </a:lnSpc>
              <a:tabLst>
                <a:tab pos="269875" algn="l"/>
              </a:tabLst>
            </a:pPr>
            <a:r>
              <a:rPr kumimoji="1" lang="en-US" altLang="zh-CN"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    1999</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年</a:t>
            </a:r>
            <a:r>
              <a:rPr kumimoji="1" lang="en-US" altLang="zh-CN"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9</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月</a:t>
            </a:r>
            <a:r>
              <a:rPr kumimoji="1" lang="en-US" altLang="zh-CN"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18</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日，在中华人民共和国成立五十周年之际，党中央、国务院、中央军委隆重表彰为我国“两弹一星”事业作出突出贡献的</a:t>
            </a:r>
            <a:r>
              <a:rPr kumimoji="1" lang="en-US" altLang="zh-CN"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23</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位科技专家，并授予他们</a:t>
            </a:r>
            <a:r>
              <a:rPr kumimoji="1" lang="zh-CN" altLang="en-US" sz="2400" b="1" kern="0" dirty="0" smtClean="0">
                <a:latin typeface="楷体" panose="02010609060101010101" charset="-122"/>
                <a:ea typeface="楷体" panose="02010609060101010101" charset="-122"/>
                <a:cs typeface="楷体" panose="02010609060101010101" charset="-122"/>
                <a:sym typeface="+mn-ea"/>
              </a:rPr>
              <a:t>“两弹一星功勋奖章</a:t>
            </a:r>
            <a:r>
              <a:rPr kumimoji="1" lang="zh-CN" altLang="en-US" sz="2400" b="1" kern="0" dirty="0" smtClean="0">
                <a:solidFill>
                  <a:schemeClr val="tx1">
                    <a:lumMod val="95000"/>
                    <a:lumOff val="5000"/>
                  </a:schemeClr>
                </a:solidFill>
                <a:latin typeface="楷体" panose="02010609060101010101" charset="-122"/>
                <a:ea typeface="楷体" panose="02010609060101010101" charset="-122"/>
                <a:cs typeface="楷体" panose="02010609060101010101" charset="-122"/>
                <a:sym typeface="+mn-ea"/>
              </a:rPr>
              <a:t>”</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，追授王淦昌、邓稼先、赵九章、姚桐斌、钱骥、钱三强、郭永怀“两弹一星功勋</a:t>
            </a:r>
            <a:r>
              <a:rPr kumimoji="1" lang="zh-CN" altLang="en-US" sz="2400" b="1" kern="0" dirty="0" smtClean="0">
                <a:latin typeface="楷体" panose="02010609060101010101" charset="-122"/>
                <a:ea typeface="楷体" panose="02010609060101010101" charset="-122"/>
                <a:cs typeface="楷体" panose="02010609060101010101" charset="-122"/>
                <a:sym typeface="+mn-ea"/>
              </a:rPr>
              <a:t>奖章”</a:t>
            </a:r>
            <a:r>
              <a:rPr kumimoji="1" lang="zh-CN" altLang="en-US" sz="2400" b="1" kern="0" dirty="0">
                <a:latin typeface="楷体" panose="02010609060101010101" charset="-122"/>
                <a:ea typeface="楷体" panose="02010609060101010101" charset="-122"/>
                <a:cs typeface="楷体" panose="02010609060101010101" charset="-122"/>
                <a:sym typeface="+mn-ea"/>
              </a:rPr>
              <a:t>。 </a:t>
            </a: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
            </a:r>
            <a:b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br>
            <a:r>
              <a:rPr kumimoji="1" lang="zh-CN" altLang="en-US" sz="2400" b="1" kern="0" noProof="0" dirty="0" smtClean="0">
                <a:ln>
                  <a:noFill/>
                </a:ln>
                <a:effectLst/>
                <a:uLnTx/>
                <a:uFillTx/>
                <a:latin typeface="楷体" panose="02010609060101010101" charset="-122"/>
                <a:ea typeface="楷体" panose="02010609060101010101" charset="-122"/>
                <a:cs typeface="楷体" panose="02010609060101010101" charset="-122"/>
                <a:sym typeface="+mn-ea"/>
              </a:rPr>
              <a:t>　　</a:t>
            </a:r>
            <a:r>
              <a:rPr kumimoji="1" lang="zh-CN" altLang="en-US" sz="2400" b="1" kern="0" noProof="0" dirty="0" smtClean="0">
                <a:ln>
                  <a:noFill/>
                </a:ln>
                <a:solidFill>
                  <a:srgbClr val="3333FF"/>
                </a:solidFill>
                <a:effectLst/>
                <a:uLnTx/>
                <a:uFillTx/>
                <a:latin typeface="楷体" panose="02010609060101010101" charset="-122"/>
                <a:ea typeface="楷体" panose="02010609060101010101" charset="-122"/>
                <a:cs typeface="楷体" panose="02010609060101010101" charset="-122"/>
                <a:sym typeface="+mn-ea"/>
              </a:rPr>
              <a:t>“两弹一星”最初指的是原子弹、导弹和人造卫星。“两弹”中的一弹是原子弹，后来演变为原子弹和氢弹的合称；另一弹是指导弹；“一星”则是人造地球卫星。</a:t>
            </a:r>
            <a:endParaRPr lang="zh-CN" altLang="en-US" sz="2400" b="1" dirty="0">
              <a:solidFill>
                <a:srgbClr val="3333FF"/>
              </a:solidFill>
              <a:effectLst/>
              <a:latin typeface="楷体" panose="02010609060101010101" charset="-122"/>
              <a:ea typeface="楷体" panose="02010609060101010101" charset="-122"/>
              <a:cs typeface="楷体" panose="02010609060101010101" charset="-122"/>
              <a:sym typeface="宋体" panose="02010600030101010101" pitchFamily="2" charset="-122"/>
            </a:endParaRPr>
          </a:p>
        </p:txBody>
      </p:sp>
      <p:grpSp>
        <p:nvGrpSpPr>
          <p:cNvPr id="40962" name="组合 8"/>
          <p:cNvGrpSpPr/>
          <p:nvPr/>
        </p:nvGrpSpPr>
        <p:grpSpPr bwMode="auto">
          <a:xfrm>
            <a:off x="0" y="483536"/>
            <a:ext cx="2051050" cy="547734"/>
            <a:chOff x="0" y="-447"/>
            <a:chExt cx="3231" cy="1148"/>
          </a:xfrm>
        </p:grpSpPr>
        <p:sp>
          <p:nvSpPr>
            <p:cNvPr id="40964" name="文本框 6"/>
            <p:cNvSpPr txBox="1">
              <a:spLocks noChangeArrowheads="1"/>
            </p:cNvSpPr>
            <p:nvPr/>
          </p:nvSpPr>
          <p:spPr bwMode="auto">
            <a:xfrm>
              <a:off x="678" y="-447"/>
              <a:ext cx="2553" cy="1097"/>
            </a:xfrm>
            <a:prstGeom prst="rect">
              <a:avLst/>
            </a:prstGeom>
            <a:noFill/>
            <a:ln w="9525">
              <a:noFill/>
              <a:miter lim="800000"/>
            </a:ln>
          </p:spPr>
          <p:txBody>
            <a:bodyPr>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2987825" y="1113294"/>
            <a:ext cx="2952327" cy="461665"/>
          </a:xfrm>
          <a:prstGeom prst="rect">
            <a:avLst/>
          </a:prstGeom>
        </p:spPr>
        <p:txBody>
          <a:bodyPr wrap="square">
            <a:spAutoFit/>
          </a:bodyPr>
          <a:lstStyle/>
          <a:p>
            <a:r>
              <a:rPr kumimoji="1" lang="zh-CN" altLang="en-US" sz="2400" kern="0" dirty="0">
                <a:solidFill>
                  <a:srgbClr val="FF0000"/>
                </a:solidFill>
                <a:latin typeface="黑体" panose="02010609060101010101" pitchFamily="49" charset="-122"/>
                <a:ea typeface="黑体" panose="02010609060101010101" pitchFamily="49" charset="-122"/>
                <a:cs typeface="楷体" panose="02010609060101010101" charset="-122"/>
                <a:sym typeface="+mn-ea"/>
              </a:rPr>
              <a:t>关于“两弹一星”</a:t>
            </a:r>
            <a:r>
              <a:rPr kumimoji="1" lang="zh-CN" altLang="en-US" sz="2400" kern="0" dirty="0">
                <a:solidFill>
                  <a:prstClr val="black"/>
                </a:solidFill>
                <a:latin typeface="黑体" panose="02010609060101010101" pitchFamily="49" charset="-122"/>
                <a:ea typeface="黑体" panose="02010609060101010101" pitchFamily="49" charset="-122"/>
                <a:cs typeface="楷体" panose="02010609060101010101" charset="-122"/>
                <a:sym typeface="+mn-ea"/>
              </a:rPr>
              <a:t> </a:t>
            </a:r>
            <a:endParaRPr lang="zh-CN" altLang="en-US" sz="2000" dirty="0">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95236" name="矩形 41"/>
          <p:cNvSpPr/>
          <p:nvPr/>
        </p:nvSpPr>
        <p:spPr>
          <a:xfrm>
            <a:off x="461234" y="1442086"/>
            <a:ext cx="8503254" cy="3162404"/>
          </a:xfrm>
          <a:prstGeom prst="rect">
            <a:avLst/>
          </a:prstGeom>
          <a:noFill/>
          <a:ln w="9525">
            <a:noFill/>
          </a:ln>
        </p:spPr>
        <p:txBody>
          <a:bodyPr wrap="square">
            <a:spAutoFit/>
          </a:bodyPr>
          <a:lstStyle/>
          <a:p>
            <a:pPr>
              <a:lnSpc>
                <a:spcPct val="120000"/>
              </a:lnSpc>
              <a:spcBef>
                <a:spcPts val="200"/>
              </a:spcBef>
              <a:spcAft>
                <a:spcPts val="65"/>
              </a:spcAft>
            </a:pPr>
            <a:r>
              <a:rPr lang="en-US" altLang="zh-CN" sz="2000" b="1" dirty="0" smtClean="0">
                <a:solidFill>
                  <a:srgbClr val="000000"/>
                </a:solidFill>
                <a:latin typeface="+mn-lt"/>
                <a:ea typeface="楷体" panose="02010609060101010101" charset="-122"/>
                <a:cs typeface="宋体" panose="02010600030101010101" pitchFamily="2" charset="-122"/>
              </a:rPr>
              <a:t>A</a:t>
            </a:r>
            <a:r>
              <a:rPr lang="zh-CN" altLang="en-US" sz="2000" b="1" dirty="0">
                <a:solidFill>
                  <a:srgbClr val="000000"/>
                </a:solidFill>
                <a:latin typeface="+mn-lt"/>
                <a:ea typeface="楷体" panose="02010609060101010101" charset="-122"/>
                <a:cs typeface="宋体" panose="02010600030101010101" pitchFamily="2" charset="-122"/>
              </a:rPr>
              <a:t>．在语文学习之旅中，我们将领会到名人的光辉形象。</a:t>
            </a:r>
            <a:r>
              <a:rPr lang="en-US" altLang="zh-CN" sz="2000" b="1" dirty="0">
                <a:solidFill>
                  <a:srgbClr val="000000"/>
                </a:solidFill>
                <a:latin typeface="+mn-lt"/>
                <a:ea typeface="楷体" panose="02010609060101010101" charset="-122"/>
                <a:cs typeface="宋体" panose="02010600030101010101" pitchFamily="2" charset="-122"/>
              </a:rPr>
              <a:t>(</a:t>
            </a:r>
            <a:r>
              <a:rPr lang="zh-CN" altLang="en-US" sz="2000" b="1" dirty="0">
                <a:solidFill>
                  <a:srgbClr val="000000"/>
                </a:solidFill>
                <a:latin typeface="+mn-lt"/>
                <a:ea typeface="楷体" panose="02010609060101010101" charset="-122"/>
                <a:cs typeface="宋体" panose="02010600030101010101" pitchFamily="2" charset="-122"/>
              </a:rPr>
              <a:t>将“领会”改为</a:t>
            </a:r>
            <a:r>
              <a:rPr lang="zh-CN" altLang="en-US" sz="2000" b="1" dirty="0" smtClean="0">
                <a:solidFill>
                  <a:srgbClr val="000000"/>
                </a:solidFill>
                <a:latin typeface="+mn-lt"/>
                <a:ea typeface="楷体" panose="02010609060101010101" charset="-122"/>
                <a:cs typeface="宋体" panose="02010600030101010101" pitchFamily="2" charset="-122"/>
              </a:rPr>
              <a:t>“领悟”</a:t>
            </a:r>
            <a:r>
              <a:rPr lang="en-US" altLang="zh-CN" sz="2000" b="1" dirty="0" smtClean="0">
                <a:solidFill>
                  <a:srgbClr val="000000"/>
                </a:solidFill>
                <a:latin typeface="+mn-lt"/>
                <a:ea typeface="楷体" panose="02010609060101010101" charset="-122"/>
                <a:cs typeface="宋体" panose="02010600030101010101" pitchFamily="2" charset="-122"/>
              </a:rPr>
              <a:t>)</a:t>
            </a:r>
          </a:p>
          <a:p>
            <a:pPr>
              <a:lnSpc>
                <a:spcPct val="120000"/>
              </a:lnSpc>
              <a:spcBef>
                <a:spcPts val="200"/>
              </a:spcBef>
              <a:spcAft>
                <a:spcPts val="65"/>
              </a:spcAft>
            </a:pPr>
            <a:r>
              <a:rPr lang="en-US" altLang="zh-CN" sz="2000" b="1" dirty="0" smtClean="0">
                <a:solidFill>
                  <a:srgbClr val="000000"/>
                </a:solidFill>
                <a:latin typeface="+mn-lt"/>
                <a:ea typeface="楷体" panose="02010609060101010101" charset="-122"/>
                <a:cs typeface="宋体" panose="02010600030101010101" pitchFamily="2" charset="-122"/>
              </a:rPr>
              <a:t> B</a:t>
            </a:r>
            <a:r>
              <a:rPr lang="zh-CN" altLang="en-US" sz="2000" b="1" dirty="0" smtClean="0">
                <a:solidFill>
                  <a:srgbClr val="000000"/>
                </a:solidFill>
                <a:latin typeface="+mn-lt"/>
                <a:ea typeface="楷体" panose="02010609060101010101" charset="-122"/>
                <a:cs typeface="宋体" panose="02010600030101010101" pitchFamily="2" charset="-122"/>
              </a:rPr>
              <a:t>．中国梦不仅在国际社会产生强烈反响，而且在国内引发强烈共鸣。</a:t>
            </a:r>
            <a:r>
              <a:rPr lang="en-US" altLang="zh-CN" sz="2000" b="1" dirty="0" smtClean="0">
                <a:solidFill>
                  <a:srgbClr val="000000"/>
                </a:solidFill>
                <a:latin typeface="+mn-lt"/>
                <a:ea typeface="楷体" panose="02010609060101010101" charset="-122"/>
                <a:cs typeface="宋体" panose="02010600030101010101" pitchFamily="2" charset="-122"/>
              </a:rPr>
              <a:t>(</a:t>
            </a:r>
            <a:r>
              <a:rPr lang="zh-CN" altLang="en-US" sz="2000" b="1" dirty="0" smtClean="0">
                <a:solidFill>
                  <a:srgbClr val="000000"/>
                </a:solidFill>
                <a:latin typeface="+mn-lt"/>
                <a:ea typeface="楷体" panose="02010609060101010101" charset="-122"/>
                <a:cs typeface="宋体" panose="02010600030101010101" pitchFamily="2" charset="-122"/>
              </a:rPr>
              <a:t>将“在国际社会产生强烈反响”和“在国内引发强烈共鸣”互换位置</a:t>
            </a:r>
            <a:r>
              <a:rPr lang="en-US" altLang="zh-CN" sz="2000" b="1" dirty="0" smtClean="0">
                <a:solidFill>
                  <a:srgbClr val="000000"/>
                </a:solidFill>
                <a:latin typeface="+mn-lt"/>
                <a:ea typeface="楷体" panose="02010609060101010101" charset="-122"/>
                <a:cs typeface="宋体" panose="02010600030101010101" pitchFamily="2" charset="-122"/>
              </a:rPr>
              <a:t>)</a:t>
            </a:r>
          </a:p>
          <a:p>
            <a:pPr>
              <a:lnSpc>
                <a:spcPct val="120000"/>
              </a:lnSpc>
              <a:spcBef>
                <a:spcPts val="200"/>
              </a:spcBef>
              <a:spcAft>
                <a:spcPts val="65"/>
              </a:spcAft>
            </a:pPr>
            <a:r>
              <a:rPr lang="en-US" altLang="zh-CN" sz="2000" b="1" dirty="0" smtClean="0">
                <a:solidFill>
                  <a:srgbClr val="000000"/>
                </a:solidFill>
                <a:latin typeface="+mn-lt"/>
                <a:ea typeface="楷体" panose="02010609060101010101" charset="-122"/>
                <a:cs typeface="宋体" panose="02010600030101010101" pitchFamily="2" charset="-122"/>
              </a:rPr>
              <a:t>C</a:t>
            </a:r>
            <a:r>
              <a:rPr lang="zh-CN" altLang="en-US" sz="2000" b="1" dirty="0">
                <a:solidFill>
                  <a:srgbClr val="000000"/>
                </a:solidFill>
                <a:latin typeface="+mn-lt"/>
                <a:ea typeface="楷体" panose="02010609060101010101" charset="-122"/>
                <a:cs typeface="宋体" panose="02010600030101010101" pitchFamily="2" charset="-122"/>
              </a:rPr>
              <a:t>．通过仔细的调查取证，使老百姓都了解了这个事件的真实情况。</a:t>
            </a:r>
            <a:r>
              <a:rPr lang="en-US" altLang="zh-CN" sz="2000" b="1" dirty="0">
                <a:solidFill>
                  <a:srgbClr val="000000"/>
                </a:solidFill>
                <a:latin typeface="+mn-lt"/>
                <a:ea typeface="楷体" panose="02010609060101010101" charset="-122"/>
                <a:cs typeface="宋体" panose="02010600030101010101" pitchFamily="2" charset="-122"/>
              </a:rPr>
              <a:t>(</a:t>
            </a:r>
            <a:r>
              <a:rPr lang="zh-CN" altLang="en-US" sz="2000" b="1" dirty="0">
                <a:solidFill>
                  <a:srgbClr val="000000"/>
                </a:solidFill>
                <a:latin typeface="+mn-lt"/>
                <a:ea typeface="楷体" panose="02010609060101010101" charset="-122"/>
                <a:cs typeface="宋体" panose="02010600030101010101" pitchFamily="2" charset="-122"/>
              </a:rPr>
              <a:t>删掉“通过”或“使”</a:t>
            </a:r>
            <a:r>
              <a:rPr lang="en-US" altLang="zh-CN" sz="2000" b="1" dirty="0">
                <a:solidFill>
                  <a:srgbClr val="000000"/>
                </a:solidFill>
                <a:latin typeface="+mn-lt"/>
                <a:ea typeface="楷体" panose="02010609060101010101" charset="-122"/>
                <a:cs typeface="宋体" panose="02010600030101010101" pitchFamily="2" charset="-122"/>
              </a:rPr>
              <a:t>)</a:t>
            </a:r>
          </a:p>
          <a:p>
            <a:pPr>
              <a:lnSpc>
                <a:spcPct val="120000"/>
              </a:lnSpc>
              <a:spcBef>
                <a:spcPts val="200"/>
              </a:spcBef>
              <a:spcAft>
                <a:spcPts val="65"/>
              </a:spcAft>
            </a:pPr>
            <a:r>
              <a:rPr lang="en-US" altLang="zh-CN" sz="2000" b="1" dirty="0" smtClean="0">
                <a:solidFill>
                  <a:srgbClr val="000000"/>
                </a:solidFill>
                <a:latin typeface="+mn-lt"/>
                <a:ea typeface="楷体" panose="02010609060101010101" charset="-122"/>
                <a:cs typeface="宋体" panose="02010600030101010101" pitchFamily="2" charset="-122"/>
              </a:rPr>
              <a:t>D</a:t>
            </a:r>
            <a:r>
              <a:rPr lang="zh-CN" altLang="en-US" sz="2000" b="1" dirty="0">
                <a:solidFill>
                  <a:srgbClr val="000000"/>
                </a:solidFill>
                <a:latin typeface="+mn-lt"/>
                <a:ea typeface="楷体" panose="02010609060101010101" charset="-122"/>
                <a:cs typeface="宋体" panose="02010600030101010101" pitchFamily="2" charset="-122"/>
              </a:rPr>
              <a:t>．为了防止今后不再发生类似的事件，有关部门进一步完善了安全措施。</a:t>
            </a:r>
            <a:r>
              <a:rPr lang="en-US" altLang="zh-CN" sz="2000" b="1" dirty="0">
                <a:solidFill>
                  <a:srgbClr val="000000"/>
                </a:solidFill>
                <a:latin typeface="+mn-lt"/>
                <a:ea typeface="楷体" panose="02010609060101010101" charset="-122"/>
                <a:cs typeface="宋体" panose="02010600030101010101" pitchFamily="2" charset="-122"/>
              </a:rPr>
              <a:t>(</a:t>
            </a:r>
            <a:r>
              <a:rPr lang="zh-CN" altLang="en-US" sz="2000" b="1" dirty="0">
                <a:solidFill>
                  <a:srgbClr val="000000"/>
                </a:solidFill>
                <a:latin typeface="+mn-lt"/>
                <a:ea typeface="楷体" panose="02010609060101010101" charset="-122"/>
                <a:cs typeface="宋体" panose="02010600030101010101" pitchFamily="2" charset="-122"/>
              </a:rPr>
              <a:t>去掉“防止”或“不”</a:t>
            </a:r>
            <a:r>
              <a:rPr lang="en-US" altLang="zh-CN" sz="2000" b="1" dirty="0">
                <a:solidFill>
                  <a:srgbClr val="000000"/>
                </a:solidFill>
                <a:latin typeface="+mn-lt"/>
                <a:ea typeface="楷体" panose="02010609060101010101" charset="-122"/>
                <a:cs typeface="宋体" panose="02010600030101010101" pitchFamily="2" charset="-122"/>
              </a:rPr>
              <a:t>)</a:t>
            </a:r>
            <a:endParaRPr lang="en-US" altLang="zh-CN" sz="2000" b="1" dirty="0">
              <a:solidFill>
                <a:srgbClr val="FF0000"/>
              </a:solidFill>
              <a:latin typeface="+mn-lt"/>
              <a:ea typeface="楷体" panose="02010609060101010101" charset="-122"/>
              <a:cs typeface="宋体" panose="02010600030101010101" pitchFamily="2" charset="-122"/>
            </a:endParaRPr>
          </a:p>
        </p:txBody>
      </p:sp>
      <p:sp>
        <p:nvSpPr>
          <p:cNvPr id="8" name="文本框 7"/>
          <p:cNvSpPr txBox="1"/>
          <p:nvPr/>
        </p:nvSpPr>
        <p:spPr>
          <a:xfrm>
            <a:off x="5724129" y="1045909"/>
            <a:ext cx="534987" cy="523220"/>
          </a:xfrm>
          <a:prstGeom prst="rect">
            <a:avLst/>
          </a:prstGeom>
          <a:noFill/>
          <a:ln w="9525">
            <a:noFill/>
          </a:ln>
        </p:spPr>
        <p:txBody>
          <a:bodyPr>
            <a:spAutoFit/>
          </a:bodyPr>
          <a:lstStyle/>
          <a:p>
            <a:r>
              <a:rPr lang="en-US" altLang="zh-CN" sz="2800" b="1">
                <a:solidFill>
                  <a:srgbClr val="FF0000"/>
                </a:solidFill>
                <a:latin typeface="+mn-lt"/>
              </a:rPr>
              <a:t>A</a:t>
            </a:r>
          </a:p>
        </p:txBody>
      </p:sp>
      <p:grpSp>
        <p:nvGrpSpPr>
          <p:cNvPr id="78849" name="组合 15"/>
          <p:cNvGrpSpPr/>
          <p:nvPr/>
        </p:nvGrpSpPr>
        <p:grpSpPr bwMode="auto">
          <a:xfrm>
            <a:off x="34925" y="483457"/>
            <a:ext cx="2008188" cy="523082"/>
            <a:chOff x="70" y="-365"/>
            <a:chExt cx="3161" cy="1097"/>
          </a:xfrm>
        </p:grpSpPr>
        <p:sp>
          <p:nvSpPr>
            <p:cNvPr id="78851"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467545" y="1083536"/>
            <a:ext cx="6212611" cy="461665"/>
          </a:xfrm>
          <a:prstGeom prst="rect">
            <a:avLst/>
          </a:prstGeom>
        </p:spPr>
        <p:txBody>
          <a:bodyPr wrap="square">
            <a:spAutoFit/>
          </a:bodyPr>
          <a:lstStyle/>
          <a:p>
            <a:r>
              <a:rPr lang="en-US" altLang="zh-CN" sz="2400" b="1" dirty="0" smtClean="0">
                <a:solidFill>
                  <a:srgbClr val="000000"/>
                </a:solidFill>
                <a:latin typeface="宋体" panose="02010600030101010101" pitchFamily="2" charset="-122"/>
                <a:cs typeface="宋体" panose="02010600030101010101" pitchFamily="2" charset="-122"/>
              </a:rPr>
              <a:t>3</a:t>
            </a:r>
            <a:r>
              <a:rPr lang="en-US" altLang="zh-CN" sz="2400" b="1" dirty="0">
                <a:solidFill>
                  <a:srgbClr val="000000"/>
                </a:solidFill>
                <a:latin typeface="宋体" panose="02010600030101010101" pitchFamily="2" charset="-122"/>
                <a:cs typeface="宋体" panose="02010600030101010101" pitchFamily="2" charset="-122"/>
              </a:rPr>
              <a:t>.</a:t>
            </a:r>
            <a:r>
              <a:rPr lang="zh-CN" altLang="en-US" sz="2400" b="1" dirty="0">
                <a:solidFill>
                  <a:srgbClr val="000000"/>
                </a:solidFill>
                <a:latin typeface="宋体" panose="02010600030101010101" pitchFamily="2" charset="-122"/>
                <a:cs typeface="宋体" panose="02010600030101010101" pitchFamily="2" charset="-122"/>
              </a:rPr>
              <a:t>下列对病句的修改不正确的一项是</a:t>
            </a:r>
            <a:r>
              <a:rPr lang="en-US" altLang="zh-CN" sz="2400" b="1" dirty="0">
                <a:solidFill>
                  <a:srgbClr val="000000"/>
                </a:solidFill>
                <a:latin typeface="宋体" panose="02010600030101010101" pitchFamily="2" charset="-122"/>
                <a:cs typeface="宋体" panose="02010600030101010101" pitchFamily="2" charset="-122"/>
              </a:rPr>
              <a:t>(</a:t>
            </a:r>
            <a:r>
              <a:rPr lang="zh-CN" altLang="en-US" sz="2400" b="1" dirty="0">
                <a:solidFill>
                  <a:srgbClr val="000000"/>
                </a:solidFill>
                <a:latin typeface="宋体" panose="02010600030101010101" pitchFamily="2" charset="-122"/>
                <a:cs typeface="宋体" panose="02010600030101010101" pitchFamily="2" charset="-122"/>
              </a:rPr>
              <a:t>　　</a:t>
            </a:r>
            <a:r>
              <a:rPr lang="en-US" altLang="zh-CN" sz="2400" b="1" dirty="0">
                <a:solidFill>
                  <a:srgbClr val="000000"/>
                </a:solidFill>
                <a:latin typeface="宋体" panose="02010600030101010101" pitchFamily="2" charset="-122"/>
                <a:cs typeface="宋体" panose="02010600030101010101" pitchFamily="2" charset="-122"/>
              </a:rPr>
              <a:t>)</a:t>
            </a:r>
            <a:endParaRPr lang="zh-CN" altLang="en-US" sz="2000" dirty="0"/>
          </a:p>
        </p:txBody>
      </p:sp>
      <p:sp>
        <p:nvSpPr>
          <p:cNvPr id="10" name="文本框 1"/>
          <p:cNvSpPr txBox="1"/>
          <p:nvPr/>
        </p:nvSpPr>
        <p:spPr>
          <a:xfrm>
            <a:off x="539552" y="4604490"/>
            <a:ext cx="4445173" cy="400110"/>
          </a:xfrm>
          <a:prstGeom prst="rect">
            <a:avLst/>
          </a:prstGeom>
          <a:solidFill>
            <a:schemeClr val="bg1"/>
          </a:solidFill>
        </p:spPr>
        <p:txBody>
          <a:bodyPr wrap="square" rtlCol="0">
            <a:spAutoFit/>
          </a:bodyPr>
          <a:lstStyle/>
          <a:p>
            <a:pPr>
              <a:spcBef>
                <a:spcPts val="200"/>
              </a:spcBef>
              <a:spcAft>
                <a:spcPts val="0"/>
              </a:spcAft>
            </a:pPr>
            <a:r>
              <a:rPr lang="en-US" altLang="zh-CN" sz="2000" b="1" dirty="0" smtClean="0">
                <a:solidFill>
                  <a:srgbClr val="3333FF"/>
                </a:solidFill>
                <a:latin typeface="宋体" panose="02010600030101010101" pitchFamily="2" charset="-122"/>
                <a:cs typeface="楷体" panose="02010609060101010101" charset="-122"/>
                <a:sym typeface="+mn-ea"/>
              </a:rPr>
              <a:t>【</a:t>
            </a:r>
            <a:r>
              <a:rPr lang="zh-CN" altLang="en-US" sz="2000" b="1" dirty="0" smtClean="0">
                <a:solidFill>
                  <a:srgbClr val="3333FF"/>
                </a:solidFill>
                <a:latin typeface="宋体" panose="02010600030101010101" pitchFamily="2" charset="-122"/>
                <a:cs typeface="楷体" panose="02010609060101010101" charset="-122"/>
                <a:sym typeface="+mn-ea"/>
              </a:rPr>
              <a:t>解析</a:t>
            </a:r>
            <a:r>
              <a:rPr lang="en-US" altLang="zh-CN" sz="2000" b="1" dirty="0" smtClean="0">
                <a:solidFill>
                  <a:srgbClr val="3333FF"/>
                </a:solidFill>
                <a:latin typeface="宋体" panose="02010600030101010101" pitchFamily="2" charset="-122"/>
                <a:cs typeface="楷体" panose="02010609060101010101" charset="-122"/>
                <a:sym typeface="+mn-ea"/>
              </a:rPr>
              <a:t>】</a:t>
            </a:r>
            <a:r>
              <a:rPr lang="zh-CN" altLang="en-US" sz="2000" b="1" dirty="0">
                <a:solidFill>
                  <a:srgbClr val="3333FF"/>
                </a:solidFill>
                <a:latin typeface="宋体" panose="02010600030101010101" pitchFamily="2" charset="-122"/>
                <a:cs typeface="楷体" panose="02010609060101010101" charset="-122"/>
                <a:sym typeface="+mn-ea"/>
              </a:rPr>
              <a:t>把“领会”改为“目睹”</a:t>
            </a:r>
            <a:r>
              <a:rPr lang="zh-CN" altLang="en-US" sz="2000" b="1" dirty="0" smtClean="0">
                <a:solidFill>
                  <a:srgbClr val="3333FF"/>
                </a:solidFill>
                <a:latin typeface="宋体" panose="02010600030101010101" pitchFamily="2" charset="-122"/>
                <a:cs typeface="楷体" panose="02010609060101010101" charset="-122"/>
                <a:sym typeface="+mn-ea"/>
              </a:rPr>
              <a:t>。</a:t>
            </a:r>
            <a:endParaRPr lang="zh-CN" altLang="en-US" sz="2000" b="1" dirty="0">
              <a:solidFill>
                <a:srgbClr val="3333FF"/>
              </a:solidFill>
              <a:latin typeface="宋体" panose="02010600030101010101" pitchFamily="2" charset="-122"/>
              <a:cs typeface="楷体" panose="02010609060101010101"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矩形 84993"/>
          <p:cNvSpPr/>
          <p:nvPr/>
        </p:nvSpPr>
        <p:spPr>
          <a:xfrm>
            <a:off x="179512" y="1624027"/>
            <a:ext cx="8823296" cy="3323987"/>
          </a:xfrm>
          <a:prstGeom prst="rect">
            <a:avLst/>
          </a:prstGeom>
          <a:noFill/>
          <a:ln w="9525">
            <a:noFill/>
          </a:ln>
        </p:spPr>
        <p:txBody>
          <a:bodyPr wrap="square" anchor="ctr">
            <a:spAutoFit/>
          </a:bodyPr>
          <a:lstStyle/>
          <a:p>
            <a:pPr algn="just">
              <a:lnSpc>
                <a:spcPct val="150000"/>
              </a:lnSpc>
              <a:buFontTx/>
            </a:pPr>
            <a:r>
              <a:rPr lang="en-US" altLang="zh-CN" sz="2000" b="1" dirty="0" smtClean="0">
                <a:solidFill>
                  <a:srgbClr val="000000"/>
                </a:solidFill>
                <a:latin typeface="+mn-lt"/>
                <a:ea typeface="楷体" panose="02010609060101010101" charset="-122"/>
              </a:rPr>
              <a:t>①</a:t>
            </a:r>
            <a:r>
              <a:rPr lang="zh-CN" altLang="en-US" sz="2000" b="1" dirty="0">
                <a:solidFill>
                  <a:srgbClr val="000000"/>
                </a:solidFill>
                <a:latin typeface="+mn-lt"/>
                <a:ea typeface="楷体" panose="02010609060101010101" charset="-122"/>
              </a:rPr>
              <a:t>但是，随着时间的流逝，他的事迹将为愈来愈多的人所了解和传颂</a:t>
            </a:r>
            <a:r>
              <a:rPr lang="zh-CN" altLang="en-US" sz="2000" b="1" dirty="0" smtClean="0">
                <a:solidFill>
                  <a:srgbClr val="000000"/>
                </a:solidFill>
                <a:latin typeface="+mn-lt"/>
                <a:ea typeface="楷体" panose="02010609060101010101" charset="-122"/>
              </a:rPr>
              <a:t>。 ②</a:t>
            </a:r>
            <a:r>
              <a:rPr lang="zh-CN" altLang="en-US" sz="2000" b="1" dirty="0">
                <a:solidFill>
                  <a:srgbClr val="000000"/>
                </a:solidFill>
                <a:latin typeface="+mn-lt"/>
                <a:ea typeface="楷体" panose="02010609060101010101" charset="-122"/>
              </a:rPr>
              <a:t>他为这个事业奉献了全部精力，在刚过六十二岁的时候，就过早地离开了我们。③有个英雄群体不计名利、舍生忘死、默默无闻地奋斗了几十年</a:t>
            </a:r>
            <a:r>
              <a:rPr lang="zh-CN" altLang="en-US" sz="2000" b="1" dirty="0" smtClean="0">
                <a:solidFill>
                  <a:srgbClr val="000000"/>
                </a:solidFill>
                <a:latin typeface="+mn-lt"/>
                <a:ea typeface="楷体" panose="02010609060101010101" charset="-122"/>
              </a:rPr>
              <a:t>。  ④</a:t>
            </a:r>
            <a:r>
              <a:rPr lang="zh-CN" altLang="en-US" sz="2000" b="1" dirty="0">
                <a:solidFill>
                  <a:srgbClr val="000000"/>
                </a:solidFill>
                <a:latin typeface="+mn-lt"/>
                <a:ea typeface="楷体" panose="02010609060101010101" charset="-122"/>
              </a:rPr>
              <a:t>人们愈来愈深切地怀念着他，他对祖国的贡献记载史册</a:t>
            </a:r>
            <a:r>
              <a:rPr lang="zh-CN" altLang="en-US" sz="2000" b="1" dirty="0" smtClean="0">
                <a:solidFill>
                  <a:srgbClr val="000000"/>
                </a:solidFill>
                <a:latin typeface="+mn-lt"/>
                <a:ea typeface="楷体" panose="02010609060101010101" charset="-122"/>
              </a:rPr>
              <a:t>。  ⑤</a:t>
            </a:r>
            <a:r>
              <a:rPr lang="zh-CN" altLang="en-US" sz="2000" b="1" dirty="0">
                <a:solidFill>
                  <a:srgbClr val="000000"/>
                </a:solidFill>
                <a:latin typeface="+mn-lt"/>
                <a:ea typeface="楷体" panose="02010609060101010101" charset="-122"/>
              </a:rPr>
              <a:t>中国共产党党员、全国劳动模范、核物理学家邓稼先是其中的一位杰出代表。</a:t>
            </a:r>
            <a:endParaRPr lang="zh-CN" altLang="en-US" sz="2000" b="1" dirty="0">
              <a:solidFill>
                <a:srgbClr val="000000"/>
              </a:solidFill>
              <a:latin typeface="+mn-lt"/>
              <a:ea typeface="楷体" panose="02010609060101010101" charset="-122"/>
              <a:cs typeface="Times New Roman" panose="02020603050405020304" pitchFamily="18" charset="0"/>
            </a:endParaRPr>
          </a:p>
          <a:p>
            <a:pPr algn="just">
              <a:lnSpc>
                <a:spcPct val="150000"/>
              </a:lnSpc>
              <a:buFontTx/>
            </a:pPr>
            <a:r>
              <a:rPr lang="en-US" altLang="zh-CN" sz="2000" b="1" dirty="0">
                <a:solidFill>
                  <a:srgbClr val="000000"/>
                </a:solidFill>
                <a:latin typeface="+mn-lt"/>
                <a:ea typeface="楷体" panose="02010609060101010101" charset="-122"/>
                <a:cs typeface="Times New Roman" panose="02020603050405020304" pitchFamily="18" charset="0"/>
              </a:rPr>
              <a:t>         A</a:t>
            </a:r>
            <a:r>
              <a:rPr lang="en-US" altLang="zh-CN" sz="2000" b="1" dirty="0">
                <a:solidFill>
                  <a:srgbClr val="000000"/>
                </a:solidFill>
                <a:latin typeface="+mn-lt"/>
                <a:ea typeface="楷体" panose="02010609060101010101" charset="-122"/>
              </a:rPr>
              <a:t>.</a:t>
            </a:r>
            <a:r>
              <a:rPr lang="zh-CN" altLang="en-US" sz="2000" b="1" dirty="0">
                <a:solidFill>
                  <a:srgbClr val="000000"/>
                </a:solidFill>
                <a:latin typeface="+mn-lt"/>
                <a:ea typeface="楷体" panose="02010609060101010101" charset="-122"/>
                <a:cs typeface="Times New Roman" panose="02020603050405020304" pitchFamily="18" charset="0"/>
              </a:rPr>
              <a:t>③②①④⑤　　　　　　</a:t>
            </a:r>
            <a:r>
              <a:rPr lang="en-US" altLang="zh-CN" sz="2000" b="1" dirty="0">
                <a:solidFill>
                  <a:srgbClr val="000000"/>
                </a:solidFill>
                <a:latin typeface="+mn-lt"/>
                <a:ea typeface="楷体" panose="02010609060101010101" charset="-122"/>
                <a:cs typeface="Times New Roman" panose="02020603050405020304" pitchFamily="18" charset="0"/>
              </a:rPr>
              <a:t>B.</a:t>
            </a:r>
            <a:r>
              <a:rPr lang="zh-CN" altLang="en-US" sz="2000" b="1" dirty="0">
                <a:solidFill>
                  <a:srgbClr val="000000"/>
                </a:solidFill>
                <a:latin typeface="+mn-lt"/>
                <a:ea typeface="楷体" panose="02010609060101010101" charset="-122"/>
                <a:cs typeface="Times New Roman" panose="02020603050405020304" pitchFamily="18" charset="0"/>
              </a:rPr>
              <a:t>⑤②③④①</a:t>
            </a:r>
          </a:p>
          <a:p>
            <a:pPr algn="just">
              <a:lnSpc>
                <a:spcPct val="150000"/>
              </a:lnSpc>
              <a:buFontTx/>
            </a:pPr>
            <a:r>
              <a:rPr lang="en-US" altLang="zh-CN" sz="2000" b="1" dirty="0">
                <a:solidFill>
                  <a:srgbClr val="000000"/>
                </a:solidFill>
                <a:latin typeface="+mn-lt"/>
                <a:ea typeface="楷体" panose="02010609060101010101" charset="-122"/>
                <a:cs typeface="Times New Roman" panose="02020603050405020304" pitchFamily="18" charset="0"/>
              </a:rPr>
              <a:t>         C</a:t>
            </a:r>
            <a:r>
              <a:rPr lang="en-US" altLang="zh-CN" sz="2000" b="1" dirty="0">
                <a:solidFill>
                  <a:srgbClr val="000000"/>
                </a:solidFill>
                <a:latin typeface="+mn-lt"/>
                <a:ea typeface="楷体" panose="02010609060101010101" charset="-122"/>
              </a:rPr>
              <a:t>.</a:t>
            </a:r>
            <a:r>
              <a:rPr lang="zh-CN" altLang="en-US" sz="2000" b="1" dirty="0">
                <a:solidFill>
                  <a:srgbClr val="000000"/>
                </a:solidFill>
                <a:latin typeface="+mn-lt"/>
                <a:ea typeface="楷体" panose="02010609060101010101" charset="-122"/>
                <a:cs typeface="Times New Roman" panose="02020603050405020304" pitchFamily="18" charset="0"/>
              </a:rPr>
              <a:t>③⑤②①④                        </a:t>
            </a:r>
            <a:r>
              <a:rPr lang="en-US" altLang="zh-CN" sz="2000" b="1" dirty="0">
                <a:solidFill>
                  <a:srgbClr val="000000"/>
                </a:solidFill>
                <a:latin typeface="+mn-lt"/>
                <a:ea typeface="楷体" panose="02010609060101010101" charset="-122"/>
                <a:cs typeface="Times New Roman" panose="02020603050405020304" pitchFamily="18" charset="0"/>
              </a:rPr>
              <a:t>D.</a:t>
            </a:r>
            <a:r>
              <a:rPr lang="zh-CN" altLang="en-US" sz="2000" b="1" dirty="0">
                <a:solidFill>
                  <a:srgbClr val="000000"/>
                </a:solidFill>
                <a:latin typeface="+mn-lt"/>
                <a:ea typeface="楷体" panose="02010609060101010101" charset="-122"/>
                <a:cs typeface="Times New Roman" panose="02020603050405020304" pitchFamily="18" charset="0"/>
              </a:rPr>
              <a:t>⑤①④③②</a:t>
            </a:r>
            <a:endParaRPr lang="zh-CN" altLang="en-US" sz="2000" b="1" dirty="0">
              <a:solidFill>
                <a:srgbClr val="000000"/>
              </a:solidFill>
              <a:latin typeface="+mn-lt"/>
              <a:ea typeface="楷体" panose="02010609060101010101" charset="-122"/>
            </a:endParaRPr>
          </a:p>
        </p:txBody>
      </p:sp>
      <p:sp>
        <p:nvSpPr>
          <p:cNvPr id="84995" name="矩形 84994"/>
          <p:cNvSpPr/>
          <p:nvPr/>
        </p:nvSpPr>
        <p:spPr>
          <a:xfrm>
            <a:off x="6948264" y="1136668"/>
            <a:ext cx="368300" cy="461665"/>
          </a:xfrm>
          <a:prstGeom prst="rect">
            <a:avLst/>
          </a:prstGeom>
          <a:noFill/>
          <a:ln w="9525">
            <a:noFill/>
          </a:ln>
        </p:spPr>
        <p:txBody>
          <a:bodyPr wrap="square" anchor="t">
            <a:spAutoFit/>
          </a:bodyPr>
          <a:lstStyle/>
          <a:p>
            <a:pPr defTabSz="815975">
              <a:buFontTx/>
            </a:pPr>
            <a:r>
              <a:rPr lang="en-US" altLang="zh-CN" sz="2400" b="1" dirty="0">
                <a:solidFill>
                  <a:srgbClr val="FF0000"/>
                </a:solidFill>
                <a:latin typeface="Times New Roman" panose="02020603050405020304" pitchFamily="18" charset="0"/>
                <a:ea typeface="华文新魏" pitchFamily="2" charset="-122"/>
              </a:rPr>
              <a:t>C</a:t>
            </a:r>
            <a:endParaRPr lang="zh-CN" altLang="en-US" sz="2400" b="1" dirty="0">
              <a:solidFill>
                <a:srgbClr val="FF0000"/>
              </a:solidFill>
              <a:latin typeface="Times New Roman" panose="02020603050405020304" pitchFamily="18" charset="0"/>
              <a:ea typeface="华文新魏" pitchFamily="2" charset="-122"/>
            </a:endParaRPr>
          </a:p>
        </p:txBody>
      </p:sp>
      <p:grpSp>
        <p:nvGrpSpPr>
          <p:cNvPr id="78849" name="组合 15"/>
          <p:cNvGrpSpPr/>
          <p:nvPr/>
        </p:nvGrpSpPr>
        <p:grpSpPr bwMode="auto">
          <a:xfrm>
            <a:off x="34925" y="483457"/>
            <a:ext cx="2008188" cy="523082"/>
            <a:chOff x="70" y="-365"/>
            <a:chExt cx="3161" cy="1097"/>
          </a:xfrm>
        </p:grpSpPr>
        <p:sp>
          <p:nvSpPr>
            <p:cNvPr id="78851"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矩形 1"/>
          <p:cNvSpPr/>
          <p:nvPr/>
        </p:nvSpPr>
        <p:spPr>
          <a:xfrm>
            <a:off x="245210" y="1136668"/>
            <a:ext cx="7927190" cy="461665"/>
          </a:xfrm>
          <a:prstGeom prst="rect">
            <a:avLst/>
          </a:prstGeom>
        </p:spPr>
        <p:txBody>
          <a:bodyPr wrap="square">
            <a:spAutoFit/>
          </a:bodyPr>
          <a:lstStyle/>
          <a:p>
            <a:r>
              <a:rPr lang="en-US" altLang="zh-CN" sz="2400" b="1" dirty="0" smtClean="0">
                <a:solidFill>
                  <a:srgbClr val="000000"/>
                </a:solidFill>
                <a:latin typeface="宋体" panose="02010600030101010101" pitchFamily="2" charset="-122"/>
                <a:cs typeface="Times New Roman" panose="02020603050405020304" pitchFamily="18" charset="0"/>
              </a:rPr>
              <a:t>4.</a:t>
            </a:r>
            <a:r>
              <a:rPr lang="zh-CN" altLang="en-US" sz="2400" b="1" dirty="0" smtClean="0">
                <a:solidFill>
                  <a:srgbClr val="000000"/>
                </a:solidFill>
                <a:latin typeface="宋体" panose="02010600030101010101" pitchFamily="2" charset="-122"/>
                <a:cs typeface="Times New Roman" panose="02020603050405020304" pitchFamily="18" charset="0"/>
              </a:rPr>
              <a:t>将下列</a:t>
            </a:r>
            <a:r>
              <a:rPr lang="zh-CN" altLang="en-US" sz="2400" b="1" dirty="0">
                <a:solidFill>
                  <a:srgbClr val="000000"/>
                </a:solidFill>
                <a:latin typeface="宋体" panose="02010600030101010101" pitchFamily="2" charset="-122"/>
                <a:cs typeface="Times New Roman" panose="02020603050405020304" pitchFamily="18" charset="0"/>
              </a:rPr>
              <a:t>句子组成一段话</a:t>
            </a:r>
            <a:r>
              <a:rPr lang="zh-CN" altLang="en-US" sz="2400" b="1" dirty="0">
                <a:solidFill>
                  <a:srgbClr val="000000"/>
                </a:solidFill>
                <a:latin typeface="宋体" panose="02010600030101010101" pitchFamily="2" charset="-122"/>
              </a:rPr>
              <a:t>，</a:t>
            </a:r>
            <a:r>
              <a:rPr lang="zh-CN" altLang="en-US" sz="2400" b="1" dirty="0">
                <a:solidFill>
                  <a:srgbClr val="000000"/>
                </a:solidFill>
                <a:latin typeface="宋体" panose="02010600030101010101" pitchFamily="2" charset="-122"/>
                <a:cs typeface="Times New Roman" panose="02020603050405020304" pitchFamily="18" charset="0"/>
              </a:rPr>
              <a:t>排序正确的一项是</a:t>
            </a:r>
            <a:r>
              <a:rPr lang="en-US" altLang="zh-CN" sz="2400" b="1" dirty="0">
                <a:solidFill>
                  <a:srgbClr val="000000"/>
                </a:solidFill>
                <a:latin typeface="宋体" panose="02010600030101010101" pitchFamily="2" charset="-122"/>
                <a:cs typeface="Times New Roman" panose="02020603050405020304" pitchFamily="18" charset="0"/>
              </a:rPr>
              <a:t>(      </a:t>
            </a:r>
            <a:r>
              <a:rPr lang="en-US" altLang="zh-CN" sz="2400" b="1" dirty="0" smtClean="0">
                <a:solidFill>
                  <a:srgbClr val="000000"/>
                </a:solidFill>
                <a:latin typeface="宋体" panose="02010600030101010101" pitchFamily="2" charset="-122"/>
                <a:cs typeface="Times New Roman" panose="02020603050405020304" pitchFamily="18" charset="0"/>
              </a:rPr>
              <a:t>)</a:t>
            </a:r>
            <a:endParaRPr lang="zh-CN" altLang="en-US" sz="2000" dirty="0">
              <a:latin typeface="宋体" panose="02010600030101010101"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4995"/>
                                        </p:tgtEl>
                                        <p:attrNameLst>
                                          <p:attrName>style.visibility</p:attrName>
                                        </p:attrNameLst>
                                      </p:cBhvr>
                                      <p:to>
                                        <p:strVal val="visible"/>
                                      </p:to>
                                    </p:set>
                                    <p:animEffect transition="in" filter="blinds(horizontal)">
                                      <p:cBhvr>
                                        <p:cTn id="7" dur="500"/>
                                        <p:tgtEl>
                                          <p:spTgt spid="84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505" y="1005577"/>
            <a:ext cx="9004235" cy="1421928"/>
          </a:xfrm>
          <a:prstGeom prst="rect">
            <a:avLst/>
          </a:prstGeom>
          <a:noFill/>
        </p:spPr>
        <p:txBody>
          <a:bodyPr wrap="square" rtlCol="0" anchor="t">
            <a:spAutoFit/>
          </a:bodyPr>
          <a:lstStyle/>
          <a:p>
            <a:pPr algn="just">
              <a:lnSpc>
                <a:spcPct val="120000"/>
              </a:lnSpc>
              <a:buFontTx/>
            </a:pPr>
            <a:r>
              <a:rPr lang="en-US" altLang="zh-CN" sz="2400" b="1" dirty="0" smtClean="0">
                <a:solidFill>
                  <a:srgbClr val="000000"/>
                </a:solidFill>
                <a:latin typeface="宋体" panose="02010600030101010101" pitchFamily="2" charset="-122"/>
                <a:cs typeface="宋体" panose="02010600030101010101" pitchFamily="2" charset="-122"/>
                <a:sym typeface="+mn-ea"/>
              </a:rPr>
              <a:t>5</a:t>
            </a:r>
            <a:r>
              <a:rPr lang="en-US" altLang="zh-CN" sz="2400" b="1" dirty="0">
                <a:solidFill>
                  <a:srgbClr val="000000"/>
                </a:solidFill>
                <a:latin typeface="宋体" panose="02010600030101010101" pitchFamily="2" charset="-122"/>
                <a:cs typeface="宋体" panose="02010600030101010101" pitchFamily="2" charset="-122"/>
                <a:sym typeface="+mn-ea"/>
              </a:rPr>
              <a:t>.</a:t>
            </a:r>
            <a:r>
              <a:rPr lang="zh-CN" altLang="en-US" sz="2400" b="1" dirty="0" smtClean="0">
                <a:solidFill>
                  <a:srgbClr val="000000"/>
                </a:solidFill>
                <a:latin typeface="宋体" panose="02010600030101010101" pitchFamily="2" charset="-122"/>
                <a:cs typeface="宋体" panose="02010600030101010101" pitchFamily="2" charset="-122"/>
                <a:sym typeface="+mn-ea"/>
              </a:rPr>
              <a:t>学习完本文</a:t>
            </a:r>
            <a:r>
              <a:rPr lang="zh-CN" altLang="en-US" sz="2400" b="1" dirty="0">
                <a:solidFill>
                  <a:srgbClr val="000000"/>
                </a:solidFill>
                <a:latin typeface="宋体" panose="02010600030101010101" pitchFamily="2" charset="-122"/>
                <a:cs typeface="宋体" panose="02010600030101010101" pitchFamily="2" charset="-122"/>
                <a:sym typeface="+mn-ea"/>
              </a:rPr>
              <a:t>之后，为了表达对邓稼先的敬佩和热爱之情，实验中学七年级</a:t>
            </a:r>
            <a:r>
              <a:rPr lang="en-US" altLang="zh-CN" sz="2400" b="1" dirty="0">
                <a:solidFill>
                  <a:srgbClr val="000000"/>
                </a:solidFill>
                <a:latin typeface="宋体" panose="02010600030101010101" pitchFamily="2" charset="-122"/>
                <a:cs typeface="宋体" panose="02010600030101010101" pitchFamily="2" charset="-122"/>
                <a:sym typeface="+mn-ea"/>
              </a:rPr>
              <a:t>(1)</a:t>
            </a:r>
            <a:r>
              <a:rPr lang="zh-CN" altLang="en-US" sz="2400" b="1" dirty="0">
                <a:solidFill>
                  <a:srgbClr val="000000"/>
                </a:solidFill>
                <a:latin typeface="宋体" panose="02010600030101010101" pitchFamily="2" charset="-122"/>
                <a:cs typeface="宋体" panose="02010600030101010101" pitchFamily="2" charset="-122"/>
                <a:sym typeface="+mn-ea"/>
              </a:rPr>
              <a:t>班将要开展“走近邓稼先”的综合性学习活动，请你也来参加。</a:t>
            </a:r>
            <a:endParaRPr lang="en-US" altLang="zh-CN" sz="2400" b="1" dirty="0">
              <a:solidFill>
                <a:srgbClr val="000000"/>
              </a:solidFill>
              <a:latin typeface="宋体" panose="02010600030101010101" pitchFamily="2" charset="-122"/>
              <a:cs typeface="宋体" panose="02010600030101010101" pitchFamily="2" charset="-122"/>
              <a:sym typeface="+mn-ea"/>
            </a:endParaRPr>
          </a:p>
        </p:txBody>
      </p:sp>
      <p:grpSp>
        <p:nvGrpSpPr>
          <p:cNvPr id="78849" name="组合 15"/>
          <p:cNvGrpSpPr/>
          <p:nvPr/>
        </p:nvGrpSpPr>
        <p:grpSpPr bwMode="auto">
          <a:xfrm>
            <a:off x="34925" y="627459"/>
            <a:ext cx="2008188" cy="523082"/>
            <a:chOff x="70" y="-63"/>
            <a:chExt cx="3161" cy="1097"/>
          </a:xfrm>
        </p:grpSpPr>
        <p:sp>
          <p:nvSpPr>
            <p:cNvPr id="78851"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86019" name="图片 86018" descr="C:/Users/Administrator/Desktop/七下语文（人教）百分 已导PDF 刘/神舟十一号.TIF"/>
          <p:cNvPicPr>
            <a:picLocks noChangeAspect="1"/>
          </p:cNvPicPr>
          <p:nvPr/>
        </p:nvPicPr>
        <p:blipFill>
          <a:blip r:embed="rId2" r:link="rId3" cstate="email">
            <a:extLst>
              <a:ext uri="{28A0092B-C50C-407E-A947-70E740481C1C}">
                <a14:useLocalDpi xmlns:a14="http://schemas.microsoft.com/office/drawing/2010/main"/>
              </a:ext>
            </a:extLst>
          </a:blip>
          <a:stretch>
            <a:fillRect/>
          </a:stretch>
        </p:blipFill>
        <p:spPr>
          <a:xfrm>
            <a:off x="243601" y="2779189"/>
            <a:ext cx="2311400" cy="2051685"/>
          </a:xfrm>
          <a:prstGeom prst="rect">
            <a:avLst/>
          </a:prstGeom>
          <a:noFill/>
          <a:ln w="9525">
            <a:noFill/>
          </a:ln>
        </p:spPr>
      </p:pic>
      <p:sp>
        <p:nvSpPr>
          <p:cNvPr id="87042" name="矩形 87041"/>
          <p:cNvSpPr/>
          <p:nvPr/>
        </p:nvSpPr>
        <p:spPr>
          <a:xfrm>
            <a:off x="2916376" y="1727358"/>
            <a:ext cx="5400040" cy="2631490"/>
          </a:xfrm>
          <a:prstGeom prst="rect">
            <a:avLst/>
          </a:prstGeom>
          <a:noFill/>
          <a:ln w="9525">
            <a:noFill/>
          </a:ln>
        </p:spPr>
        <p:txBody>
          <a:bodyPr wrap="square" anchor="ctr">
            <a:spAutoFit/>
          </a:bodyPr>
          <a:lstStyle/>
          <a:p>
            <a:pPr algn="just">
              <a:lnSpc>
                <a:spcPct val="150000"/>
              </a:lnSpc>
              <a:buFontTx/>
            </a:pPr>
            <a:r>
              <a:rPr lang="en-US" altLang="zh-CN" sz="2200" b="1" dirty="0">
                <a:solidFill>
                  <a:srgbClr val="000000"/>
                </a:solidFill>
                <a:latin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rPr>
              <a:t>【</a:t>
            </a:r>
            <a:r>
              <a:rPr lang="zh-CN" altLang="en-US" sz="2200" b="1" dirty="0">
                <a:solidFill>
                  <a:srgbClr val="000000"/>
                </a:solidFill>
                <a:latin typeface="宋体" panose="02010600030101010101" pitchFamily="2" charset="-122"/>
              </a:rPr>
              <a:t>巧联妙对</a:t>
            </a:r>
            <a:r>
              <a:rPr lang="en-US" altLang="zh-CN" sz="2200" b="1" dirty="0" smtClean="0">
                <a:solidFill>
                  <a:srgbClr val="000000"/>
                </a:solidFill>
                <a:latin typeface="宋体" panose="02010600030101010101" pitchFamily="2" charset="-122"/>
              </a:rPr>
              <a:t>】</a:t>
            </a:r>
            <a:endParaRPr lang="en-US" altLang="zh-CN" sz="2200" b="1" dirty="0">
              <a:solidFill>
                <a:srgbClr val="000000"/>
              </a:solidFill>
              <a:latin typeface="宋体" panose="02010600030101010101" pitchFamily="2" charset="-122"/>
              <a:cs typeface="Times New Roman" panose="02020603050405020304" pitchFamily="18" charset="0"/>
            </a:endParaRPr>
          </a:p>
          <a:p>
            <a:pPr algn="just">
              <a:lnSpc>
                <a:spcPct val="150000"/>
              </a:lnSpc>
              <a:buFontTx/>
            </a:pPr>
            <a:r>
              <a:rPr lang="en-US" altLang="zh-CN" sz="2200" b="1" dirty="0">
                <a:solidFill>
                  <a:srgbClr val="000000"/>
                </a:solidFill>
                <a:latin typeface="宋体" panose="02010600030101010101" pitchFamily="2" charset="-122"/>
                <a:cs typeface="Times New Roman" panose="02020603050405020304" pitchFamily="18" charset="0"/>
              </a:rPr>
              <a:t> </a:t>
            </a:r>
            <a:r>
              <a:rPr lang="en-US" altLang="zh-CN" sz="2200" b="1" dirty="0" smtClean="0">
                <a:solidFill>
                  <a:srgbClr val="000000"/>
                </a:solidFill>
                <a:latin typeface="宋体" panose="02010600030101010101" pitchFamily="2" charset="-122"/>
                <a:cs typeface="Times New Roman" panose="02020603050405020304" pitchFamily="18" charset="0"/>
              </a:rPr>
              <a:t>   </a:t>
            </a:r>
            <a:r>
              <a:rPr lang="zh-CN" altLang="en-US" sz="2200" b="1" dirty="0" smtClean="0">
                <a:solidFill>
                  <a:srgbClr val="000000"/>
                </a:solidFill>
                <a:latin typeface="宋体" panose="02010600030101010101" pitchFamily="2" charset="-122"/>
                <a:cs typeface="Times New Roman" panose="02020603050405020304" pitchFamily="18" charset="0"/>
              </a:rPr>
              <a:t>阅读</a:t>
            </a:r>
            <a:r>
              <a:rPr lang="zh-CN" altLang="en-US" sz="2200" b="1" dirty="0">
                <a:solidFill>
                  <a:srgbClr val="000000"/>
                </a:solidFill>
                <a:latin typeface="宋体" panose="02010600030101010101" pitchFamily="2" charset="-122"/>
                <a:cs typeface="Times New Roman" panose="02020603050405020304" pitchFamily="18" charset="0"/>
              </a:rPr>
              <a:t>课文</a:t>
            </a:r>
            <a:r>
              <a:rPr lang="zh-CN" altLang="en-US" sz="2200" b="1" dirty="0">
                <a:solidFill>
                  <a:srgbClr val="000000"/>
                </a:solidFill>
                <a:latin typeface="宋体" panose="02010600030101010101" pitchFamily="2" charset="-122"/>
              </a:rPr>
              <a:t>，</a:t>
            </a:r>
            <a:r>
              <a:rPr lang="zh-CN" altLang="en-US" sz="2200" b="1" dirty="0">
                <a:solidFill>
                  <a:srgbClr val="000000"/>
                </a:solidFill>
                <a:latin typeface="宋体" panose="02010600030101010101" pitchFamily="2" charset="-122"/>
                <a:cs typeface="Times New Roman" panose="02020603050405020304" pitchFamily="18" charset="0"/>
              </a:rPr>
              <a:t>根据上联</a:t>
            </a:r>
            <a:r>
              <a:rPr lang="zh-CN" altLang="en-US" sz="2200" b="1" dirty="0">
                <a:solidFill>
                  <a:srgbClr val="000000"/>
                </a:solidFill>
                <a:latin typeface="宋体" panose="02010600030101010101" pitchFamily="2" charset="-122"/>
              </a:rPr>
              <a:t>，</a:t>
            </a:r>
            <a:r>
              <a:rPr lang="zh-CN" altLang="en-US" sz="2200" b="1" dirty="0">
                <a:solidFill>
                  <a:srgbClr val="000000"/>
                </a:solidFill>
                <a:latin typeface="宋体" panose="02010600030101010101" pitchFamily="2" charset="-122"/>
                <a:cs typeface="Times New Roman" panose="02020603050405020304" pitchFamily="18" charset="0"/>
              </a:rPr>
              <a:t>对出下联。要求下联中含有“邓稼先”三个字</a:t>
            </a:r>
            <a:r>
              <a:rPr lang="zh-CN" altLang="en-US" sz="2200" b="1" dirty="0" smtClean="0">
                <a:solidFill>
                  <a:srgbClr val="000000"/>
                </a:solidFill>
                <a:latin typeface="宋体" panose="02010600030101010101" pitchFamily="2" charset="-122"/>
                <a:cs typeface="Times New Roman" panose="02020603050405020304" pitchFamily="18" charset="0"/>
              </a:rPr>
              <a:t>。</a:t>
            </a:r>
            <a:endParaRPr lang="en-US" altLang="zh-CN" sz="2200" b="1" dirty="0">
              <a:solidFill>
                <a:srgbClr val="000000"/>
              </a:solidFill>
              <a:latin typeface="宋体" panose="02010600030101010101" pitchFamily="2" charset="-122"/>
              <a:cs typeface="Times New Roman" panose="02020603050405020304" pitchFamily="18" charset="0"/>
            </a:endParaRPr>
          </a:p>
          <a:p>
            <a:pPr algn="just">
              <a:lnSpc>
                <a:spcPct val="150000"/>
              </a:lnSpc>
              <a:buFontTx/>
            </a:pPr>
            <a:r>
              <a:rPr lang="zh-CN" altLang="en-US" sz="2200" dirty="0">
                <a:solidFill>
                  <a:srgbClr val="000000"/>
                </a:solidFill>
                <a:latin typeface="Times New Roman" panose="02020603050405020304" pitchFamily="18" charset="0"/>
                <a:cs typeface="Times New Roman" panose="02020603050405020304" pitchFamily="18" charset="0"/>
              </a:rPr>
              <a:t>        </a:t>
            </a:r>
            <a:r>
              <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rPr>
              <a:t>上联：</a:t>
            </a:r>
            <a:r>
              <a:rPr lang="zh-CN" altLang="en-US" sz="2200" b="1" dirty="0">
                <a:solidFill>
                  <a:srgbClr val="000000"/>
                </a:solidFill>
                <a:latin typeface="楷体" panose="02010609060101010101" charset="-122"/>
                <a:ea typeface="楷体" panose="02010609060101010101" charset="-122"/>
              </a:rPr>
              <a:t>千载圆梦</a:t>
            </a:r>
            <a:r>
              <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rPr>
              <a:t>“</a:t>
            </a:r>
            <a:r>
              <a:rPr lang="zh-CN" altLang="en-US" sz="2200" b="1" dirty="0">
                <a:solidFill>
                  <a:srgbClr val="000000"/>
                </a:solidFill>
                <a:latin typeface="楷体" panose="02010609060101010101" charset="-122"/>
                <a:ea typeface="楷体" panose="02010609060101010101" charset="-122"/>
              </a:rPr>
              <a:t>神五</a:t>
            </a:r>
            <a:r>
              <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rPr>
              <a:t>”</a:t>
            </a:r>
            <a:r>
              <a:rPr lang="zh-CN" altLang="en-US" sz="2200" b="1" dirty="0">
                <a:solidFill>
                  <a:srgbClr val="000000"/>
                </a:solidFill>
                <a:latin typeface="楷体" panose="02010609060101010101" charset="-122"/>
                <a:ea typeface="楷体" panose="02010609060101010101" charset="-122"/>
              </a:rPr>
              <a:t>英雄杨利伟</a:t>
            </a:r>
            <a:endPar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endParaRPr>
          </a:p>
          <a:p>
            <a:pPr algn="just">
              <a:lnSpc>
                <a:spcPct val="150000"/>
              </a:lnSpc>
              <a:buFontTx/>
            </a:pPr>
            <a:r>
              <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rPr>
              <a:t>    </a:t>
            </a:r>
            <a:r>
              <a:rPr lang="zh-CN" altLang="en-US" sz="2200" b="1" dirty="0" smtClean="0">
                <a:solidFill>
                  <a:srgbClr val="000000"/>
                </a:solidFill>
                <a:latin typeface="楷体" panose="02010609060101010101" charset="-122"/>
                <a:ea typeface="楷体" panose="02010609060101010101" charset="-122"/>
                <a:cs typeface="Times New Roman" panose="02020603050405020304" pitchFamily="18" charset="0"/>
              </a:rPr>
              <a:t>下联</a:t>
            </a:r>
            <a:r>
              <a:rPr lang="zh-CN" altLang="en-US" sz="2200" b="1" dirty="0">
                <a:solidFill>
                  <a:srgbClr val="000000"/>
                </a:solidFill>
                <a:latin typeface="楷体" panose="02010609060101010101" charset="-122"/>
                <a:ea typeface="楷体" panose="02010609060101010101" charset="-122"/>
                <a:cs typeface="Times New Roman" panose="02020603050405020304" pitchFamily="18" charset="0"/>
              </a:rPr>
              <a:t>：</a:t>
            </a:r>
            <a:r>
              <a:rPr lang="en-US" altLang="zh-CN" sz="2200" b="1" dirty="0">
                <a:solidFill>
                  <a:srgbClr val="000000"/>
                </a:solidFill>
                <a:latin typeface="楷体" panose="02010609060101010101" charset="-122"/>
                <a:ea typeface="楷体" panose="02010609060101010101" charset="-122"/>
                <a:cs typeface="Times New Roman" panose="02020603050405020304" pitchFamily="18" charset="0"/>
              </a:rPr>
              <a:t>__________________________</a:t>
            </a:r>
            <a:endParaRPr lang="en-US" altLang="zh-CN" sz="2200" b="1" dirty="0">
              <a:solidFill>
                <a:srgbClr val="000000"/>
              </a:solidFill>
              <a:latin typeface="楷体" panose="02010609060101010101" charset="-122"/>
              <a:ea typeface="楷体" panose="02010609060101010101" charset="-122"/>
            </a:endParaRPr>
          </a:p>
        </p:txBody>
      </p:sp>
      <p:sp>
        <p:nvSpPr>
          <p:cNvPr id="87043" name="矩形 87042"/>
          <p:cNvSpPr/>
          <p:nvPr/>
        </p:nvSpPr>
        <p:spPr>
          <a:xfrm>
            <a:off x="4384128" y="3805031"/>
            <a:ext cx="3906644" cy="430887"/>
          </a:xfrm>
          <a:prstGeom prst="rect">
            <a:avLst/>
          </a:prstGeom>
          <a:noFill/>
          <a:ln w="9525">
            <a:noFill/>
          </a:ln>
        </p:spPr>
        <p:txBody>
          <a:bodyPr wrap="square" anchor="t">
            <a:spAutoFit/>
          </a:bodyPr>
          <a:lstStyle/>
          <a:p>
            <a:pPr defTabSz="815975">
              <a:buFontTx/>
            </a:pPr>
            <a:r>
              <a:rPr lang="zh-CN" altLang="en-US" sz="2200" b="1" dirty="0">
                <a:solidFill>
                  <a:srgbClr val="FF0000"/>
                </a:solidFill>
                <a:latin typeface="楷体" panose="02010609060101010101" charset="-122"/>
                <a:ea typeface="楷体" panose="02010609060101010101" charset="-122"/>
                <a:cs typeface="楷体" panose="02010609060101010101" charset="-122"/>
              </a:rPr>
              <a:t>百年回眸“两弹”元勋邓稼先</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Effect transition="in" filter="blinds(horizontal)">
                                      <p:cBhvr>
                                        <p:cTn id="7" dur="500"/>
                                        <p:tgtEl>
                                          <p:spTgt spid="87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矩形 88065"/>
          <p:cNvSpPr/>
          <p:nvPr/>
        </p:nvSpPr>
        <p:spPr>
          <a:xfrm>
            <a:off x="304474" y="991757"/>
            <a:ext cx="8588005" cy="3674852"/>
          </a:xfrm>
          <a:prstGeom prst="rect">
            <a:avLst/>
          </a:prstGeom>
          <a:noFill/>
          <a:ln w="9525">
            <a:noFill/>
          </a:ln>
        </p:spPr>
        <p:txBody>
          <a:bodyPr wrap="square" anchor="ctr">
            <a:spAutoFit/>
          </a:bodyPr>
          <a:lstStyle/>
          <a:p>
            <a:pPr algn="just">
              <a:lnSpc>
                <a:spcPct val="120000"/>
              </a:lnSpc>
              <a:buFontTx/>
            </a:pPr>
            <a:r>
              <a:rPr lang="en-US" altLang="zh-CN" sz="2400" b="1" dirty="0">
                <a:solidFill>
                  <a:srgbClr val="000000"/>
                </a:solidFill>
                <a:latin typeface="宋体" panose="02010600030101010101" pitchFamily="2" charset="-122"/>
                <a:cs typeface="Times New Roman" panose="02020603050405020304" pitchFamily="18" charset="0"/>
              </a:rPr>
              <a:t>(2)</a:t>
            </a:r>
            <a:r>
              <a:rPr lang="zh-CN" altLang="en-US" sz="2400" b="1" dirty="0">
                <a:solidFill>
                  <a:srgbClr val="000000"/>
                </a:solidFill>
                <a:latin typeface="宋体" panose="02010600030101010101" pitchFamily="2" charset="-122"/>
              </a:rPr>
              <a:t>板报设计：</a:t>
            </a:r>
            <a:endParaRPr lang="en-US" altLang="zh-CN" sz="2400" b="1" dirty="0">
              <a:solidFill>
                <a:srgbClr val="000000"/>
              </a:solidFill>
              <a:latin typeface="宋体" panose="02010600030101010101" pitchFamily="2" charset="-122"/>
              <a:cs typeface="Times New Roman" panose="02020603050405020304" pitchFamily="18" charset="0"/>
            </a:endParaRPr>
          </a:p>
          <a:p>
            <a:pPr algn="just">
              <a:lnSpc>
                <a:spcPct val="120000"/>
              </a:lnSpc>
              <a:buFontTx/>
            </a:pPr>
            <a:r>
              <a:rPr lang="zh-CN" altLang="en-US" sz="2400" b="1" dirty="0" smtClean="0">
                <a:solidFill>
                  <a:srgbClr val="000000"/>
                </a:solidFill>
                <a:latin typeface="宋体" panose="02010600030101010101" pitchFamily="2" charset="-122"/>
                <a:cs typeface="Times New Roman" panose="02020603050405020304" pitchFamily="18" charset="0"/>
              </a:rPr>
              <a:t>    从</a:t>
            </a:r>
            <a:r>
              <a:rPr lang="en-US" altLang="zh-CN" sz="2400" b="1" dirty="0">
                <a:solidFill>
                  <a:srgbClr val="000000"/>
                </a:solidFill>
                <a:latin typeface="宋体" panose="02010600030101010101" pitchFamily="2" charset="-122"/>
                <a:cs typeface="Times New Roman" panose="02020603050405020304" pitchFamily="18" charset="0"/>
              </a:rPr>
              <a:t>1964</a:t>
            </a:r>
            <a:r>
              <a:rPr lang="zh-CN" altLang="en-US" sz="2400" b="1" dirty="0">
                <a:solidFill>
                  <a:srgbClr val="000000"/>
                </a:solidFill>
                <a:latin typeface="宋体" panose="02010600030101010101" pitchFamily="2" charset="-122"/>
                <a:cs typeface="Times New Roman" panose="02020603050405020304" pitchFamily="18" charset="0"/>
              </a:rPr>
              <a:t>年</a:t>
            </a:r>
            <a:r>
              <a:rPr lang="en-US" altLang="zh-CN" sz="2400" b="1" dirty="0">
                <a:solidFill>
                  <a:srgbClr val="000000"/>
                </a:solidFill>
                <a:latin typeface="宋体" panose="02010600030101010101" pitchFamily="2" charset="-122"/>
                <a:cs typeface="Times New Roman" panose="02020603050405020304" pitchFamily="18" charset="0"/>
              </a:rPr>
              <a:t>10</a:t>
            </a:r>
            <a:r>
              <a:rPr lang="zh-CN" altLang="en-US" sz="2400" b="1" dirty="0">
                <a:solidFill>
                  <a:srgbClr val="000000"/>
                </a:solidFill>
                <a:latin typeface="宋体" panose="02010600030101010101" pitchFamily="2" charset="-122"/>
                <a:cs typeface="Times New Roman" panose="02020603050405020304" pitchFamily="18" charset="0"/>
              </a:rPr>
              <a:t>月</a:t>
            </a:r>
            <a:r>
              <a:rPr lang="en-US" altLang="zh-CN" sz="2400" b="1" dirty="0">
                <a:solidFill>
                  <a:srgbClr val="000000"/>
                </a:solidFill>
                <a:latin typeface="宋体" panose="02010600030101010101" pitchFamily="2" charset="-122"/>
                <a:cs typeface="Times New Roman" panose="02020603050405020304" pitchFamily="18" charset="0"/>
              </a:rPr>
              <a:t>16</a:t>
            </a:r>
            <a:r>
              <a:rPr lang="zh-CN" altLang="en-US" sz="2400" b="1" dirty="0">
                <a:solidFill>
                  <a:srgbClr val="000000"/>
                </a:solidFill>
                <a:latin typeface="宋体" panose="02010600030101010101" pitchFamily="2" charset="-122"/>
                <a:cs typeface="Times New Roman" panose="02020603050405020304" pitchFamily="18" charset="0"/>
              </a:rPr>
              <a:t>日中国第一颗原子弹爆炸到</a:t>
            </a:r>
            <a:r>
              <a:rPr lang="en-US" altLang="zh-CN" sz="2400" b="1" dirty="0">
                <a:solidFill>
                  <a:srgbClr val="000000"/>
                </a:solidFill>
                <a:latin typeface="宋体" panose="02010600030101010101" pitchFamily="2" charset="-122"/>
                <a:cs typeface="Times New Roman" panose="02020603050405020304" pitchFamily="18" charset="0"/>
              </a:rPr>
              <a:t>2017</a:t>
            </a:r>
            <a:r>
              <a:rPr lang="zh-CN" altLang="en-US" sz="2400" b="1" dirty="0">
                <a:solidFill>
                  <a:srgbClr val="000000"/>
                </a:solidFill>
                <a:latin typeface="宋体" panose="02010600030101010101" pitchFamily="2" charset="-122"/>
                <a:cs typeface="Times New Roman" panose="02020603050405020304" pitchFamily="18" charset="0"/>
              </a:rPr>
              <a:t>年</a:t>
            </a:r>
            <a:r>
              <a:rPr lang="en-US" altLang="zh-CN" sz="2400" b="1" dirty="0">
                <a:solidFill>
                  <a:srgbClr val="000000"/>
                </a:solidFill>
                <a:latin typeface="宋体" panose="02010600030101010101" pitchFamily="2" charset="-122"/>
                <a:cs typeface="Times New Roman" panose="02020603050405020304" pitchFamily="18" charset="0"/>
              </a:rPr>
              <a:t>5</a:t>
            </a:r>
            <a:r>
              <a:rPr lang="zh-CN" altLang="en-US" sz="2400" b="1" dirty="0">
                <a:solidFill>
                  <a:srgbClr val="000000"/>
                </a:solidFill>
                <a:latin typeface="宋体" panose="02010600030101010101" pitchFamily="2" charset="-122"/>
                <a:cs typeface="Times New Roman" panose="02020603050405020304" pitchFamily="18" charset="0"/>
              </a:rPr>
              <a:t>月</a:t>
            </a:r>
            <a:r>
              <a:rPr lang="en-US" altLang="zh-CN" sz="2400" b="1" dirty="0">
                <a:solidFill>
                  <a:srgbClr val="000000"/>
                </a:solidFill>
                <a:latin typeface="宋体" panose="02010600030101010101" pitchFamily="2" charset="-122"/>
                <a:cs typeface="Times New Roman" panose="02020603050405020304" pitchFamily="18" charset="0"/>
              </a:rPr>
              <a:t>5</a:t>
            </a:r>
            <a:r>
              <a:rPr lang="zh-CN" altLang="en-US" sz="2400" b="1" dirty="0">
                <a:solidFill>
                  <a:srgbClr val="000000"/>
                </a:solidFill>
                <a:latin typeface="宋体" panose="02010600030101010101" pitchFamily="2" charset="-122"/>
                <a:cs typeface="Times New Roman" panose="02020603050405020304" pitchFamily="18" charset="0"/>
              </a:rPr>
              <a:t>日中国国产大型客机</a:t>
            </a:r>
            <a:r>
              <a:rPr lang="en-US" altLang="zh-CN" sz="2400" b="1" dirty="0">
                <a:solidFill>
                  <a:srgbClr val="000000"/>
                </a:solidFill>
                <a:latin typeface="宋体" panose="02010600030101010101" pitchFamily="2" charset="-122"/>
                <a:cs typeface="Times New Roman" panose="02020603050405020304" pitchFamily="18" charset="0"/>
              </a:rPr>
              <a:t>C919</a:t>
            </a:r>
            <a:r>
              <a:rPr lang="zh-CN" altLang="en-US" sz="2400" b="1" dirty="0">
                <a:solidFill>
                  <a:srgbClr val="000000"/>
                </a:solidFill>
                <a:latin typeface="宋体" panose="02010600030101010101" pitchFamily="2" charset="-122"/>
                <a:cs typeface="Times New Roman" panose="02020603050405020304" pitchFamily="18" charset="0"/>
              </a:rPr>
              <a:t>成功首飞</a:t>
            </a:r>
            <a:r>
              <a:rPr lang="zh-CN" altLang="en-US" sz="2400" b="1" dirty="0">
                <a:solidFill>
                  <a:srgbClr val="000000"/>
                </a:solidFill>
                <a:latin typeface="宋体" panose="02010600030101010101" pitchFamily="2" charset="-122"/>
              </a:rPr>
              <a:t>，</a:t>
            </a:r>
            <a:r>
              <a:rPr lang="zh-CN" altLang="en-US" sz="2400" b="1" dirty="0">
                <a:solidFill>
                  <a:srgbClr val="000000"/>
                </a:solidFill>
                <a:latin typeface="宋体" panose="02010600030101010101" pitchFamily="2" charset="-122"/>
                <a:cs typeface="Times New Roman" panose="02020603050405020304" pitchFamily="18" charset="0"/>
              </a:rPr>
              <a:t>这一系列事件表明我国科技人员在“两弹一星”精神的鼓舞下</a:t>
            </a:r>
            <a:r>
              <a:rPr lang="zh-CN" altLang="en-US" sz="2400" b="1" dirty="0">
                <a:solidFill>
                  <a:srgbClr val="000000"/>
                </a:solidFill>
                <a:latin typeface="宋体" panose="02010600030101010101" pitchFamily="2" charset="-122"/>
              </a:rPr>
              <a:t>，</a:t>
            </a:r>
            <a:r>
              <a:rPr lang="zh-CN" altLang="en-US" sz="2400" b="1" dirty="0">
                <a:solidFill>
                  <a:srgbClr val="000000"/>
                </a:solidFill>
                <a:latin typeface="宋体" panose="02010600030101010101" pitchFamily="2" charset="-122"/>
                <a:cs typeface="Times New Roman" panose="02020603050405020304" pitchFamily="18" charset="0"/>
              </a:rPr>
              <a:t>在科技攻关上已走在世界前列。学校要编辑一期以“打开科技之窗”为主题的校报</a:t>
            </a:r>
            <a:r>
              <a:rPr lang="zh-CN" altLang="en-US" sz="2400" b="1" dirty="0">
                <a:solidFill>
                  <a:srgbClr val="000000"/>
                </a:solidFill>
                <a:latin typeface="宋体" panose="02010600030101010101" pitchFamily="2" charset="-122"/>
              </a:rPr>
              <a:t>，</a:t>
            </a:r>
            <a:r>
              <a:rPr lang="zh-CN" altLang="en-US" sz="2400" b="1" dirty="0">
                <a:solidFill>
                  <a:srgbClr val="000000"/>
                </a:solidFill>
                <a:latin typeface="宋体" panose="02010600030101010101" pitchFamily="2" charset="-122"/>
                <a:cs typeface="Times New Roman" panose="02020603050405020304" pitchFamily="18" charset="0"/>
              </a:rPr>
              <a:t>请你为校报设计两个具体的栏目。</a:t>
            </a:r>
            <a:endParaRPr lang="en-US" altLang="zh-CN" sz="2400" b="1" dirty="0">
              <a:solidFill>
                <a:srgbClr val="000000"/>
              </a:solidFill>
              <a:latin typeface="宋体" panose="02010600030101010101" pitchFamily="2" charset="-122"/>
              <a:cs typeface="Times New Roman" panose="02020603050405020304" pitchFamily="18" charset="0"/>
            </a:endParaRPr>
          </a:p>
          <a:p>
            <a:pPr algn="just">
              <a:lnSpc>
                <a:spcPct val="150000"/>
              </a:lnSpc>
              <a:buFontTx/>
            </a:pPr>
            <a:endParaRPr lang="en-US" altLang="zh-CN" sz="2000" b="1" dirty="0" smtClean="0">
              <a:solidFill>
                <a:srgbClr val="000000"/>
              </a:solidFill>
              <a:latin typeface="Times New Roman" panose="02020603050405020304" pitchFamily="18" charset="0"/>
              <a:cs typeface="Times New Roman" panose="02020603050405020304" pitchFamily="18" charset="0"/>
            </a:endParaRPr>
          </a:p>
          <a:p>
            <a:pPr algn="just">
              <a:lnSpc>
                <a:spcPct val="150000"/>
              </a:lnSpc>
              <a:buFontTx/>
            </a:pPr>
            <a:r>
              <a:rPr lang="en-US" altLang="zh-CN" sz="2000" b="1" dirty="0" smtClean="0">
                <a:solidFill>
                  <a:srgbClr val="000000"/>
                </a:solidFill>
                <a:latin typeface="Times New Roman" panose="02020603050405020304" pitchFamily="18" charset="0"/>
                <a:cs typeface="Times New Roman" panose="02020603050405020304" pitchFamily="18" charset="0"/>
              </a:rPr>
              <a:t>______________________________________________________________</a:t>
            </a:r>
            <a:endParaRPr lang="en-US" altLang="zh-CN" sz="2000" b="1" dirty="0">
              <a:solidFill>
                <a:srgbClr val="000000"/>
              </a:solidFill>
              <a:latin typeface="Times New Roman" panose="02020603050405020304" pitchFamily="18" charset="0"/>
              <a:ea typeface="华文新魏" pitchFamily="2" charset="-122"/>
            </a:endParaRPr>
          </a:p>
        </p:txBody>
      </p:sp>
      <p:sp>
        <p:nvSpPr>
          <p:cNvPr id="88067" name="矩形 88066"/>
          <p:cNvSpPr/>
          <p:nvPr/>
        </p:nvSpPr>
        <p:spPr>
          <a:xfrm>
            <a:off x="323212" y="3945428"/>
            <a:ext cx="8414483" cy="600164"/>
          </a:xfrm>
          <a:prstGeom prst="rect">
            <a:avLst/>
          </a:prstGeom>
          <a:noFill/>
          <a:ln w="9525">
            <a:noFill/>
          </a:ln>
        </p:spPr>
        <p:txBody>
          <a:bodyPr wrap="none" anchor="t">
            <a:spAutoFit/>
          </a:bodyPr>
          <a:lstStyle/>
          <a:p>
            <a:pPr defTabSz="815975">
              <a:lnSpc>
                <a:spcPct val="150000"/>
              </a:lnSpc>
              <a:buFontTx/>
            </a:pPr>
            <a:r>
              <a:rPr lang="zh-CN" altLang="en-US" sz="2200" b="1" dirty="0">
                <a:solidFill>
                  <a:srgbClr val="FF0000"/>
                </a:solidFill>
                <a:latin typeface="楷体" panose="02010609060101010101" charset="-122"/>
                <a:ea typeface="楷体" panose="02010609060101010101" charset="-122"/>
                <a:cs typeface="楷体" panose="02010609060101010101" charset="-122"/>
              </a:rPr>
              <a:t>示例：“两弹”元勋邓稼先；中国“飞天梦”的历程</a:t>
            </a:r>
            <a:r>
              <a:rPr lang="en-US" altLang="zh-CN" sz="2200" b="1" dirty="0" smtClean="0">
                <a:solidFill>
                  <a:srgbClr val="FF0000"/>
                </a:solidFill>
                <a:latin typeface="楷体" panose="02010609060101010101" charset="-122"/>
                <a:ea typeface="楷体" panose="02010609060101010101" charset="-122"/>
                <a:cs typeface="楷体" panose="02010609060101010101" charset="-122"/>
              </a:rPr>
              <a:t>(</a:t>
            </a:r>
            <a:r>
              <a:rPr lang="zh-CN" altLang="en-US" sz="2200" b="1" dirty="0" smtClean="0">
                <a:solidFill>
                  <a:srgbClr val="FF0000"/>
                </a:solidFill>
                <a:latin typeface="楷体" panose="02010609060101010101" charset="-122"/>
                <a:ea typeface="楷体" panose="02010609060101010101" charset="-122"/>
                <a:cs typeface="楷体" panose="02010609060101010101" charset="-122"/>
              </a:rPr>
              <a:t>探索</a:t>
            </a:r>
            <a:r>
              <a:rPr lang="zh-CN" altLang="en-US" sz="2200" b="1" dirty="0">
                <a:solidFill>
                  <a:srgbClr val="FF0000"/>
                </a:solidFill>
                <a:latin typeface="楷体" panose="02010609060101010101" charset="-122"/>
                <a:ea typeface="楷体" panose="02010609060101010101" charset="-122"/>
                <a:cs typeface="楷体" panose="02010609060101010101" charset="-122"/>
              </a:rPr>
              <a:t>与发现</a:t>
            </a:r>
            <a:r>
              <a:rPr lang="en-US" altLang="zh-CN" sz="2200" b="1" dirty="0">
                <a:solidFill>
                  <a:srgbClr val="FF0000"/>
                </a:solidFill>
                <a:latin typeface="楷体" panose="02010609060101010101" charset="-122"/>
                <a:ea typeface="楷体" panose="02010609060101010101" charset="-122"/>
                <a:cs typeface="楷体" panose="02010609060101010101" charset="-122"/>
              </a:rPr>
              <a:t>)</a:t>
            </a:r>
            <a:endParaRPr lang="zh-CN" altLang="en-US" sz="2200" b="1" dirty="0">
              <a:solidFill>
                <a:srgbClr val="FF0000"/>
              </a:solidFill>
              <a:latin typeface="楷体" panose="02010609060101010101" charset="-122"/>
              <a:ea typeface="楷体" panose="02010609060101010101" charset="-122"/>
              <a:cs typeface="楷体" panose="02010609060101010101" charset="-122"/>
            </a:endParaRPr>
          </a:p>
        </p:txBody>
      </p:sp>
      <p:grpSp>
        <p:nvGrpSpPr>
          <p:cNvPr id="78849" name="组合 15"/>
          <p:cNvGrpSpPr/>
          <p:nvPr/>
        </p:nvGrpSpPr>
        <p:grpSpPr bwMode="auto">
          <a:xfrm>
            <a:off x="34925" y="483457"/>
            <a:ext cx="2008188" cy="523082"/>
            <a:chOff x="70" y="-365"/>
            <a:chExt cx="3161" cy="1097"/>
          </a:xfrm>
        </p:grpSpPr>
        <p:sp>
          <p:nvSpPr>
            <p:cNvPr id="78851"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067"/>
                                        </p:tgtEl>
                                        <p:attrNameLst>
                                          <p:attrName>style.visibility</p:attrName>
                                        </p:attrNameLst>
                                      </p:cBhvr>
                                      <p:to>
                                        <p:strVal val="visible"/>
                                      </p:to>
                                    </p:set>
                                    <p:animEffect transition="in" filter="blinds(horizontal)">
                                      <p:cBhvr>
                                        <p:cTn id="7" dur="5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矩形 89089"/>
          <p:cNvSpPr/>
          <p:nvPr/>
        </p:nvSpPr>
        <p:spPr>
          <a:xfrm>
            <a:off x="426115" y="1275606"/>
            <a:ext cx="8062912" cy="1754326"/>
          </a:xfrm>
          <a:prstGeom prst="rect">
            <a:avLst/>
          </a:prstGeom>
          <a:noFill/>
          <a:ln w="9525">
            <a:noFill/>
          </a:ln>
        </p:spPr>
        <p:txBody>
          <a:bodyPr wrap="square" anchor="ctr">
            <a:spAutoFit/>
          </a:bodyPr>
          <a:lstStyle/>
          <a:p>
            <a:pPr algn="just">
              <a:lnSpc>
                <a:spcPct val="150000"/>
              </a:lnSpc>
              <a:buFontTx/>
            </a:pPr>
            <a:r>
              <a:rPr lang="en-US" altLang="zh-CN" sz="2400" b="1" dirty="0">
                <a:solidFill>
                  <a:srgbClr val="000000"/>
                </a:solidFill>
                <a:latin typeface="宋体" panose="02010600030101010101" pitchFamily="2" charset="-122"/>
                <a:cs typeface="宋体" panose="02010600030101010101" pitchFamily="2" charset="-122"/>
              </a:rPr>
              <a:t>(3)</a:t>
            </a:r>
            <a:r>
              <a:rPr lang="zh-CN" altLang="en-US" sz="2400" b="1" dirty="0">
                <a:solidFill>
                  <a:srgbClr val="000000"/>
                </a:solidFill>
                <a:latin typeface="宋体" panose="02010600030101010101" pitchFamily="2" charset="-122"/>
                <a:cs typeface="宋体" panose="02010600030101010101" pitchFamily="2" charset="-122"/>
              </a:rPr>
              <a:t>在线交流：</a:t>
            </a:r>
            <a:endParaRPr lang="en-US" altLang="zh-CN" sz="2400" b="1" dirty="0">
              <a:solidFill>
                <a:srgbClr val="000000"/>
              </a:solidFill>
              <a:latin typeface="宋体" panose="02010600030101010101" pitchFamily="2" charset="-122"/>
              <a:cs typeface="宋体" panose="02010600030101010101" pitchFamily="2" charset="-122"/>
            </a:endParaRPr>
          </a:p>
          <a:p>
            <a:pPr algn="just">
              <a:lnSpc>
                <a:spcPct val="150000"/>
              </a:lnSpc>
              <a:buFontTx/>
            </a:pPr>
            <a:r>
              <a:rPr lang="zh-CN" altLang="en-US" sz="2400" b="1" dirty="0">
                <a:solidFill>
                  <a:srgbClr val="000000"/>
                </a:solidFill>
                <a:latin typeface="宋体" panose="02010600030101010101" pitchFamily="2" charset="-122"/>
                <a:cs typeface="宋体" panose="02010600030101010101" pitchFamily="2" charset="-122"/>
              </a:rPr>
              <a:t>    </a:t>
            </a:r>
            <a:r>
              <a:rPr lang="zh-CN" altLang="en-US" sz="2400" b="1" dirty="0" smtClean="0">
                <a:solidFill>
                  <a:srgbClr val="000000"/>
                </a:solidFill>
                <a:latin typeface="宋体" panose="02010600030101010101" pitchFamily="2" charset="-122"/>
                <a:cs typeface="宋体" panose="02010600030101010101" pitchFamily="2" charset="-122"/>
              </a:rPr>
              <a:t>假如可以穿越</a:t>
            </a:r>
            <a:r>
              <a:rPr lang="zh-CN" altLang="en-US" sz="2400" b="1" dirty="0">
                <a:solidFill>
                  <a:srgbClr val="000000"/>
                </a:solidFill>
                <a:latin typeface="宋体" panose="02010600030101010101" pitchFamily="2" charset="-122"/>
                <a:cs typeface="宋体" panose="02010600030101010101" pitchFamily="2" charset="-122"/>
              </a:rPr>
              <a:t>时空，让你去采访邓稼先，请你在广泛收集资料的基础上设计两个问题，你会如何设计？</a:t>
            </a:r>
            <a:endParaRPr lang="en-US" altLang="zh-CN" sz="2400" b="1" u="sng" dirty="0">
              <a:solidFill>
                <a:srgbClr val="000000"/>
              </a:solidFill>
              <a:latin typeface="宋体" panose="02010600030101010101" pitchFamily="2" charset="-122"/>
              <a:cs typeface="宋体" panose="02010600030101010101" pitchFamily="2" charset="-122"/>
            </a:endParaRPr>
          </a:p>
        </p:txBody>
      </p:sp>
      <p:sp>
        <p:nvSpPr>
          <p:cNvPr id="89091" name="矩形 89090"/>
          <p:cNvSpPr/>
          <p:nvPr/>
        </p:nvSpPr>
        <p:spPr>
          <a:xfrm>
            <a:off x="467544" y="3147814"/>
            <a:ext cx="8280920" cy="1200329"/>
          </a:xfrm>
          <a:prstGeom prst="rect">
            <a:avLst/>
          </a:prstGeom>
          <a:noFill/>
          <a:ln w="9525">
            <a:noFill/>
          </a:ln>
        </p:spPr>
        <p:txBody>
          <a:bodyPr wrap="square" anchor="ctr">
            <a:spAutoFit/>
          </a:bodyPr>
          <a:lstStyle/>
          <a:p>
            <a:pPr algn="just">
              <a:lnSpc>
                <a:spcPct val="150000"/>
              </a:lnSpc>
              <a:buFontTx/>
            </a:pPr>
            <a:r>
              <a:rPr lang="zh-CN" altLang="en-US" sz="2400" b="1" dirty="0">
                <a:solidFill>
                  <a:srgbClr val="FF0000"/>
                </a:solidFill>
                <a:latin typeface="楷体" panose="02010609060101010101" charset="-122"/>
                <a:ea typeface="楷体" panose="02010609060101010101" charset="-122"/>
                <a:cs typeface="楷体" panose="02010609060101010101" charset="-122"/>
              </a:rPr>
              <a:t>示例：①请您说说在科研方面给您印象最深的</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事情。</a:t>
            </a:r>
            <a:endParaRPr lang="zh-CN" altLang="en-US" sz="2400" b="1" dirty="0">
              <a:solidFill>
                <a:srgbClr val="FF0000"/>
              </a:solidFill>
              <a:latin typeface="楷体" panose="02010609060101010101" charset="-122"/>
              <a:ea typeface="楷体" panose="02010609060101010101" charset="-122"/>
              <a:cs typeface="楷体" panose="02010609060101010101" charset="-122"/>
            </a:endParaRPr>
          </a:p>
          <a:p>
            <a:pPr algn="just">
              <a:lnSpc>
                <a:spcPct val="150000"/>
              </a:lnSpc>
              <a:buFontTx/>
            </a:pPr>
            <a:r>
              <a:rPr lang="zh-CN" altLang="en-US" sz="2400" b="1" dirty="0">
                <a:solidFill>
                  <a:srgbClr val="FF0000"/>
                </a:solidFill>
                <a:latin typeface="楷体" panose="02010609060101010101" charset="-122"/>
                <a:ea typeface="楷体" panose="02010609060101010101" charset="-122"/>
                <a:cs typeface="楷体" panose="02010609060101010101" charset="-122"/>
              </a:rPr>
              <a:t>      ②请您对我们中学生说几句激励性的话。</a:t>
            </a:r>
          </a:p>
        </p:txBody>
      </p:sp>
      <p:grpSp>
        <p:nvGrpSpPr>
          <p:cNvPr id="78849" name="组合 15"/>
          <p:cNvGrpSpPr/>
          <p:nvPr/>
        </p:nvGrpSpPr>
        <p:grpSpPr bwMode="auto">
          <a:xfrm>
            <a:off x="34925" y="474874"/>
            <a:ext cx="2015812" cy="523082"/>
            <a:chOff x="70" y="-383"/>
            <a:chExt cx="3173" cy="1097"/>
          </a:xfrm>
        </p:grpSpPr>
        <p:sp>
          <p:nvSpPr>
            <p:cNvPr id="78851" name="文本框 6"/>
            <p:cNvSpPr txBox="1">
              <a:spLocks noChangeArrowheads="1"/>
            </p:cNvSpPr>
            <p:nvPr/>
          </p:nvSpPr>
          <p:spPr bwMode="auto">
            <a:xfrm>
              <a:off x="692" y="-383"/>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课堂检测</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9091"/>
                                        </p:tgtEl>
                                        <p:attrNameLst>
                                          <p:attrName>style.visibility</p:attrName>
                                        </p:attrNameLst>
                                      </p:cBhvr>
                                      <p:to>
                                        <p:strVal val="visible"/>
                                      </p:to>
                                    </p:set>
                                    <p:animEffect transition="in" filter="blinds(horizontal)">
                                      <p:cBhvr>
                                        <p:cTn id="7" dur="500"/>
                                        <p:tgtEl>
                                          <p:spTgt spid="89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41" y="2463738"/>
            <a:ext cx="6734381" cy="1852815"/>
          </a:xfrm>
          <a:prstGeom prst="rect">
            <a:avLst/>
          </a:prstGeom>
          <a:solidFill>
            <a:schemeClr val="bg1"/>
          </a:solidFill>
        </p:spPr>
        <p:txBody>
          <a:bodyPr wrap="square">
            <a:spAutoFit/>
          </a:bodyPr>
          <a:lstStyle/>
          <a:p>
            <a:pPr>
              <a:lnSpc>
                <a:spcPct val="130000"/>
              </a:lnSpc>
            </a:pPr>
            <a:r>
              <a:rPr lang="en-US" altLang="zh-CN" sz="2000" dirty="0" smtClean="0">
                <a:latin typeface="楷体" panose="02010609060101010101" charset="-122"/>
                <a:ea typeface="楷体" panose="02010609060101010101" charset="-122"/>
              </a:rPr>
              <a:t>    </a:t>
            </a:r>
            <a:r>
              <a:rPr lang="en-US" altLang="zh-CN" sz="2200" dirty="0" smtClean="0">
                <a:latin typeface="楷体" panose="02010609060101010101" charset="-122"/>
                <a:ea typeface="楷体" panose="02010609060101010101" charset="-122"/>
              </a:rPr>
              <a:t>1972</a:t>
            </a:r>
            <a:r>
              <a:rPr lang="zh-CN" altLang="en-US" sz="2200" dirty="0">
                <a:latin typeface="楷体" panose="02010609060101010101" charset="-122"/>
                <a:ea typeface="楷体" panose="02010609060101010101" charset="-122"/>
              </a:rPr>
              <a:t>年，美国的阿雷西博射电望远镜口径</a:t>
            </a:r>
            <a:r>
              <a:rPr lang="en-US" altLang="zh-CN" sz="2200" dirty="0">
                <a:latin typeface="楷体" panose="02010609060101010101" charset="-122"/>
                <a:ea typeface="楷体" panose="02010609060101010101" charset="-122"/>
              </a:rPr>
              <a:t>350</a:t>
            </a:r>
            <a:r>
              <a:rPr lang="zh-CN" altLang="en-US" sz="2200" dirty="0">
                <a:latin typeface="楷体" panose="02010609060101010101" charset="-122"/>
                <a:ea typeface="楷体" panose="02010609060101010101" charset="-122"/>
              </a:rPr>
              <a:t>米。</a:t>
            </a:r>
          </a:p>
          <a:p>
            <a:pPr>
              <a:lnSpc>
                <a:spcPct val="130000"/>
              </a:lnSpc>
            </a:pPr>
            <a:r>
              <a:rPr lang="en-US" altLang="zh-CN" sz="2200" dirty="0" smtClean="0">
                <a:latin typeface="楷体" panose="02010609060101010101" charset="-122"/>
                <a:ea typeface="楷体" panose="02010609060101010101" charset="-122"/>
              </a:rPr>
              <a:t>    1993</a:t>
            </a:r>
            <a:r>
              <a:rPr lang="zh-CN" altLang="en-US" sz="2200" dirty="0">
                <a:latin typeface="楷体" panose="02010609060101010101" charset="-122"/>
                <a:ea typeface="楷体" panose="02010609060101010101" charset="-122"/>
              </a:rPr>
              <a:t>年，中国的射电望远镜口径只有</a:t>
            </a:r>
            <a:r>
              <a:rPr lang="en-US" altLang="zh-CN" sz="2200" dirty="0">
                <a:latin typeface="楷体" panose="02010609060101010101" charset="-122"/>
                <a:ea typeface="楷体" panose="02010609060101010101" charset="-122"/>
              </a:rPr>
              <a:t>25</a:t>
            </a:r>
            <a:r>
              <a:rPr lang="zh-CN" altLang="en-US" sz="2200" dirty="0">
                <a:latin typeface="楷体" panose="02010609060101010101" charset="-122"/>
                <a:ea typeface="楷体" panose="02010609060101010101" charset="-122"/>
              </a:rPr>
              <a:t>米。</a:t>
            </a:r>
          </a:p>
          <a:p>
            <a:pPr>
              <a:lnSpc>
                <a:spcPct val="130000"/>
              </a:lnSpc>
            </a:pPr>
            <a:r>
              <a:rPr lang="zh-CN" altLang="en-US" sz="2200" dirty="0" smtClean="0">
                <a:latin typeface="楷体" panose="02010609060101010101" charset="-122"/>
                <a:ea typeface="楷体" panose="02010609060101010101" charset="-122"/>
              </a:rPr>
              <a:t>    没人</a:t>
            </a:r>
            <a:r>
              <a:rPr lang="zh-CN" altLang="en-US" sz="2200" dirty="0">
                <a:latin typeface="楷体" panose="02010609060101010101" charset="-122"/>
                <a:ea typeface="楷体" panose="02010609060101010101" charset="-122"/>
              </a:rPr>
              <a:t>会想到，</a:t>
            </a:r>
            <a:r>
              <a:rPr lang="en-US" altLang="zh-CN" sz="2200" dirty="0">
                <a:latin typeface="楷体" panose="02010609060101010101" charset="-122"/>
                <a:ea typeface="楷体" panose="02010609060101010101" charset="-122"/>
              </a:rPr>
              <a:t>2016</a:t>
            </a:r>
            <a:r>
              <a:rPr lang="zh-CN" altLang="en-US" sz="2200" dirty="0">
                <a:latin typeface="楷体" panose="02010609060101010101" charset="-122"/>
                <a:ea typeface="楷体" panose="02010609060101010101" charset="-122"/>
              </a:rPr>
              <a:t>年，世界最大的</a:t>
            </a:r>
            <a:r>
              <a:rPr lang="en-US" altLang="zh-CN" sz="2200" dirty="0">
                <a:latin typeface="楷体" panose="02010609060101010101" charset="-122"/>
                <a:ea typeface="楷体" panose="02010609060101010101" charset="-122"/>
              </a:rPr>
              <a:t>500</a:t>
            </a:r>
            <a:r>
              <a:rPr lang="zh-CN" altLang="en-US" sz="2200" dirty="0">
                <a:latin typeface="楷体" panose="02010609060101010101" charset="-122"/>
                <a:ea typeface="楷体" panose="02010609060101010101" charset="-122"/>
              </a:rPr>
              <a:t>米口径射电望远镜会出现在中国贵州</a:t>
            </a:r>
            <a:r>
              <a:rPr lang="zh-CN" altLang="en-US" sz="2200" dirty="0" smtClean="0">
                <a:latin typeface="楷体" panose="02010609060101010101" charset="-122"/>
                <a:ea typeface="楷体" panose="02010609060101010101" charset="-122"/>
              </a:rPr>
              <a:t>。</a:t>
            </a:r>
            <a:endParaRPr lang="zh-CN" altLang="en-US" sz="2200" dirty="0">
              <a:latin typeface="楷体" panose="02010609060101010101" charset="-122"/>
              <a:ea typeface="楷体" panose="02010609060101010101" charset="-122"/>
            </a:endParaRPr>
          </a:p>
        </p:txBody>
      </p:sp>
      <p:grpSp>
        <p:nvGrpSpPr>
          <p:cNvPr id="86017" name="组合 1"/>
          <p:cNvGrpSpPr/>
          <p:nvPr/>
        </p:nvGrpSpPr>
        <p:grpSpPr bwMode="auto">
          <a:xfrm>
            <a:off x="3510335" y="1064007"/>
            <a:ext cx="1676400" cy="326231"/>
            <a:chOff x="5305" y="1060"/>
            <a:chExt cx="2641" cy="685"/>
          </a:xfrm>
        </p:grpSpPr>
        <p:sp>
          <p:nvSpPr>
            <p:cNvPr id="17" name="圆角矩形 16"/>
            <p:cNvSpPr/>
            <p:nvPr/>
          </p:nvSpPr>
          <p:spPr>
            <a:xfrm rot="555800">
              <a:off x="7248" y="1060"/>
              <a:ext cx="698" cy="66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9" name="圆角矩形 18"/>
            <p:cNvSpPr/>
            <p:nvPr/>
          </p:nvSpPr>
          <p:spPr>
            <a:xfrm rot="20470821">
              <a:off x="6610" y="1070"/>
              <a:ext cx="698" cy="662"/>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0" name="圆角矩形 19"/>
            <p:cNvSpPr/>
            <p:nvPr/>
          </p:nvSpPr>
          <p:spPr>
            <a:xfrm rot="319204">
              <a:off x="5950" y="1070"/>
              <a:ext cx="695" cy="662"/>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1" name="圆角矩形 20"/>
            <p:cNvSpPr/>
            <p:nvPr/>
          </p:nvSpPr>
          <p:spPr>
            <a:xfrm rot="21148334">
              <a:off x="5305" y="1082"/>
              <a:ext cx="695" cy="663"/>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grpSp>
      <p:sp>
        <p:nvSpPr>
          <p:cNvPr id="86018" name="矩形 1"/>
          <p:cNvSpPr>
            <a:spLocks noChangeArrowheads="1"/>
          </p:cNvSpPr>
          <p:nvPr/>
        </p:nvSpPr>
        <p:spPr bwMode="auto">
          <a:xfrm>
            <a:off x="3476998" y="915566"/>
            <a:ext cx="1743075" cy="643766"/>
          </a:xfrm>
          <a:prstGeom prst="rect">
            <a:avLst/>
          </a:prstGeom>
          <a:noFill/>
          <a:ln w="9525">
            <a:noFill/>
            <a:miter lim="800000"/>
          </a:ln>
        </p:spPr>
        <p:txBody>
          <a:bodyPr>
            <a:spAutoFit/>
          </a:bodyPr>
          <a:lstStyle/>
          <a:p>
            <a:pPr algn="dist" eaLnBrk="0" hangingPunct="0">
              <a:lnSpc>
                <a:spcPts val="4300"/>
              </a:lnSpc>
            </a:pPr>
            <a:r>
              <a:rPr lang="zh-CN" altLang="zh-CN" sz="2800" b="1" dirty="0">
                <a:solidFill>
                  <a:schemeClr val="bg1"/>
                </a:solidFill>
                <a:latin typeface="楷体" panose="02010609060101010101" charset="-122"/>
                <a:ea typeface="楷体" panose="02010609060101010101" charset="-122"/>
                <a:cs typeface="楷体" panose="02010609060101010101" charset="-122"/>
              </a:rPr>
              <a:t>拓展阅读</a:t>
            </a:r>
          </a:p>
        </p:txBody>
      </p:sp>
      <p:grpSp>
        <p:nvGrpSpPr>
          <p:cNvPr id="86019" name="组合 12"/>
          <p:cNvGrpSpPr/>
          <p:nvPr/>
        </p:nvGrpSpPr>
        <p:grpSpPr bwMode="auto">
          <a:xfrm>
            <a:off x="34925" y="483457"/>
            <a:ext cx="2008188" cy="523082"/>
            <a:chOff x="70" y="-365"/>
            <a:chExt cx="3161" cy="1097"/>
          </a:xfrm>
        </p:grpSpPr>
        <p:sp>
          <p:nvSpPr>
            <p:cNvPr id="86021"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矩形 1"/>
          <p:cNvSpPr/>
          <p:nvPr/>
        </p:nvSpPr>
        <p:spPr>
          <a:xfrm>
            <a:off x="52814" y="1415412"/>
            <a:ext cx="4828566" cy="461665"/>
          </a:xfrm>
          <a:prstGeom prst="rect">
            <a:avLst/>
          </a:prstGeom>
        </p:spPr>
        <p:txBody>
          <a:bodyPr wrap="none">
            <a:spAutoFit/>
          </a:bodyPr>
          <a:lstStyle/>
          <a:p>
            <a:r>
              <a:rPr lang="zh-CN" altLang="zh-CN" sz="2400" b="1" kern="100" dirty="0">
                <a:latin typeface="宋体" panose="02010600030101010101" pitchFamily="2" charset="-122"/>
                <a:cs typeface="Times New Roman" panose="02020603050405020304"/>
              </a:rPr>
              <a:t>（</a:t>
            </a:r>
            <a:r>
              <a:rPr lang="en-US" altLang="zh-CN" sz="2400" b="1" kern="100" dirty="0">
                <a:latin typeface="宋体" panose="02010600030101010101" pitchFamily="2" charset="-122"/>
                <a:cs typeface="Times New Roman" panose="02020603050405020304"/>
              </a:rPr>
              <a:t>2019</a:t>
            </a:r>
            <a:r>
              <a:rPr lang="zh-CN" altLang="zh-CN" sz="2400" b="1" kern="100" dirty="0">
                <a:latin typeface="宋体" panose="02010600030101010101" pitchFamily="2" charset="-122"/>
                <a:cs typeface="Times New Roman" panose="02020603050405020304"/>
              </a:rPr>
              <a:t>·贵州贵阳）现代文</a:t>
            </a:r>
            <a:r>
              <a:rPr lang="zh-CN" altLang="zh-CN" sz="2400" b="1" kern="100" dirty="0" smtClean="0">
                <a:latin typeface="宋体" panose="02010600030101010101" pitchFamily="2" charset="-122"/>
                <a:cs typeface="Times New Roman" panose="02020603050405020304"/>
              </a:rPr>
              <a:t>阅读</a:t>
            </a:r>
            <a:r>
              <a:rPr lang="zh-CN" altLang="en-US" sz="2400" b="1" kern="100" dirty="0" smtClean="0">
                <a:latin typeface="宋体" panose="02010600030101010101" pitchFamily="2" charset="-122"/>
                <a:cs typeface="Times New Roman" panose="02020603050405020304"/>
              </a:rPr>
              <a:t>。</a:t>
            </a:r>
            <a:endParaRPr lang="zh-CN" altLang="en-US" sz="2400" dirty="0">
              <a:latin typeface="宋体" panose="02010600030101010101" pitchFamily="2" charset="-122"/>
            </a:endParaRPr>
          </a:p>
        </p:txBody>
      </p:sp>
      <p:sp>
        <p:nvSpPr>
          <p:cNvPr id="3" name="矩形 2"/>
          <p:cNvSpPr/>
          <p:nvPr/>
        </p:nvSpPr>
        <p:spPr>
          <a:xfrm>
            <a:off x="2232248" y="1815666"/>
            <a:ext cx="4572000" cy="769441"/>
          </a:xfrm>
          <a:prstGeom prst="rect">
            <a:avLst/>
          </a:prstGeom>
        </p:spPr>
        <p:txBody>
          <a:bodyPr>
            <a:spAutoFit/>
          </a:bodyPr>
          <a:lstStyle/>
          <a:p>
            <a:pPr algn="ctr">
              <a:spcAft>
                <a:spcPts val="0"/>
              </a:spcAft>
            </a:pPr>
            <a:r>
              <a:rPr lang="zh-CN" altLang="zh-CN" sz="2400" b="1" kern="100" dirty="0">
                <a:latin typeface="楷体" panose="02010609060101010101" charset="-122"/>
                <a:ea typeface="楷体" panose="02010609060101010101" charset="-122"/>
                <a:cs typeface="黑体" panose="02010609060101010101" pitchFamily="49" charset="-122"/>
              </a:rPr>
              <a:t>中国天眼·南仁东传（节选）</a:t>
            </a:r>
            <a:endParaRPr lang="zh-CN" altLang="zh-CN" sz="2400" b="1" kern="100" dirty="0">
              <a:latin typeface="楷体" panose="02010609060101010101" charset="-122"/>
              <a:ea typeface="楷体" panose="02010609060101010101" charset="-122"/>
              <a:cs typeface="Times New Roman" panose="02020603050405020304"/>
            </a:endParaRPr>
          </a:p>
          <a:p>
            <a:pPr algn="ctr">
              <a:spcAft>
                <a:spcPts val="0"/>
              </a:spcAft>
            </a:pPr>
            <a:r>
              <a:rPr lang="zh-CN" altLang="zh-CN" sz="2000" b="1" kern="100" dirty="0">
                <a:latin typeface="楷体" panose="02010609060101010101" charset="-122"/>
                <a:ea typeface="楷体" panose="02010609060101010101" charset="-122"/>
                <a:cs typeface="Times New Roman" panose="02020603050405020304"/>
              </a:rPr>
              <a:t>王宏甲</a:t>
            </a:r>
            <a:endParaRPr lang="zh-CN" altLang="zh-CN" sz="2000" b="1" kern="100" dirty="0">
              <a:effectLst/>
              <a:latin typeface="楷体" panose="02010609060101010101" charset="-122"/>
              <a:ea typeface="楷体" panose="02010609060101010101" charset="-122"/>
              <a:cs typeface="Times New Roman" panose="02020603050405020304"/>
            </a:endParaRPr>
          </a:p>
        </p:txBody>
      </p:sp>
      <p:sp>
        <p:nvSpPr>
          <p:cNvPr id="5" name="矩形 4"/>
          <p:cNvSpPr/>
          <p:nvPr/>
        </p:nvSpPr>
        <p:spPr>
          <a:xfrm>
            <a:off x="6516216" y="2489868"/>
            <a:ext cx="2537520" cy="1631216"/>
          </a:xfrm>
          <a:prstGeom prst="rect">
            <a:avLst/>
          </a:prstGeom>
          <a:ln w="12700">
            <a:solidFill>
              <a:srgbClr val="C00000"/>
            </a:solidFill>
          </a:ln>
        </p:spPr>
        <p:txBody>
          <a:bodyPr wrap="square">
            <a:spAutoFit/>
          </a:bodyPr>
          <a:lstStyle/>
          <a:p>
            <a:pPr indent="266700" algn="just">
              <a:spcAft>
                <a:spcPts val="0"/>
              </a:spcAft>
            </a:pPr>
            <a:r>
              <a:rPr lang="zh-CN" altLang="zh-CN" sz="2000" kern="100" dirty="0">
                <a:latin typeface="Calibri" panose="020F0502020204030204"/>
                <a:ea typeface="宋体" panose="02010600030101010101" pitchFamily="2" charset="-122"/>
                <a:cs typeface="宋体" panose="02010600030101010101" pitchFamily="2" charset="-122"/>
              </a:rPr>
              <a:t>“没人会想到”，在巨大的差距下，中国人独立自主创造的这个世界奇迹让全世界为之震撼。</a:t>
            </a:r>
            <a:endParaRPr lang="zh-CN" altLang="zh-CN" sz="2000" kern="100" dirty="0">
              <a:effectLst/>
              <a:latin typeface="Calibri" panose="020F0502020204030204"/>
              <a:ea typeface="宋体" panose="02010600030101010101" pitchFamily="2" charset="-122"/>
              <a:cs typeface="Times New Roman" panose="02020603050405020304"/>
            </a:endParaRPr>
          </a:p>
        </p:txBody>
      </p:sp>
    </p:spTree>
  </p:cSld>
  <p:clrMapOvr>
    <a:masterClrMapping/>
  </p:clrMapOvr>
  <p:transition spd="slow">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2"/>
          <p:cNvGrpSpPr/>
          <p:nvPr/>
        </p:nvGrpSpPr>
        <p:grpSpPr bwMode="auto">
          <a:xfrm>
            <a:off x="34925" y="483457"/>
            <a:ext cx="2008188" cy="523082"/>
            <a:chOff x="70" y="-365"/>
            <a:chExt cx="3161" cy="1097"/>
          </a:xfrm>
        </p:grpSpPr>
        <p:sp>
          <p:nvSpPr>
            <p:cNvPr id="3"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矩形 5"/>
          <p:cNvSpPr/>
          <p:nvPr/>
        </p:nvSpPr>
        <p:spPr>
          <a:xfrm>
            <a:off x="251520" y="1059582"/>
            <a:ext cx="8784976" cy="4154984"/>
          </a:xfrm>
          <a:prstGeom prst="rect">
            <a:avLst/>
          </a:prstGeom>
        </p:spPr>
        <p:txBody>
          <a:bodyPr wrap="square">
            <a:spAutoFit/>
          </a:bodyPr>
          <a:lstStyle/>
          <a:p>
            <a:pPr lvl="0">
              <a:lnSpc>
                <a:spcPct val="120000"/>
              </a:lnSpc>
            </a:pPr>
            <a:r>
              <a:rPr lang="zh-CN" altLang="en-US" sz="2200" dirty="0" smtClean="0">
                <a:solidFill>
                  <a:prstClr val="black"/>
                </a:solidFill>
                <a:latin typeface="楷体" panose="02010609060101010101" charset="-122"/>
                <a:ea typeface="楷体" panose="02010609060101010101" charset="-122"/>
              </a:rPr>
              <a:t>    “</a:t>
            </a:r>
            <a:r>
              <a:rPr lang="zh-CN" altLang="en-US" sz="2200" dirty="0">
                <a:solidFill>
                  <a:prstClr val="black"/>
                </a:solidFill>
                <a:latin typeface="楷体" panose="02010609060101010101" charset="-122"/>
                <a:ea typeface="楷体" panose="02010609060101010101" charset="-122"/>
              </a:rPr>
              <a:t>我们的落后是明摆着的。”</a:t>
            </a:r>
            <a:r>
              <a:rPr lang="en-US" altLang="zh-CN" sz="2200" dirty="0">
                <a:solidFill>
                  <a:prstClr val="black"/>
                </a:solidFill>
                <a:latin typeface="楷体" panose="02010609060101010101" charset="-122"/>
                <a:ea typeface="楷体" panose="02010609060101010101" charset="-122"/>
              </a:rPr>
              <a:t>1993</a:t>
            </a:r>
            <a:r>
              <a:rPr lang="zh-CN" altLang="en-US" sz="2200" dirty="0">
                <a:solidFill>
                  <a:prstClr val="black"/>
                </a:solidFill>
                <a:latin typeface="楷体" panose="02010609060101010101" charset="-122"/>
                <a:ea typeface="楷体" panose="02010609060101010101" charset="-122"/>
              </a:rPr>
              <a:t>年，南仁东提出争取把国际大射电望远镜建到中国来，他要表达的是：正是因为“落后”，我们更应该“奋起”</a:t>
            </a:r>
            <a:r>
              <a:rPr lang="zh-CN" altLang="en-US" sz="2200" dirty="0" smtClean="0">
                <a:solidFill>
                  <a:prstClr val="black"/>
                </a:solidFill>
                <a:latin typeface="楷体" panose="02010609060101010101" charset="-122"/>
                <a:ea typeface="楷体" panose="02010609060101010101" charset="-122"/>
              </a:rPr>
              <a:t>。</a:t>
            </a:r>
            <a:endParaRPr lang="en-US" altLang="zh-CN" sz="2200" dirty="0" smtClean="0">
              <a:solidFill>
                <a:prstClr val="black"/>
              </a:solidFill>
              <a:latin typeface="楷体" panose="02010609060101010101" charset="-122"/>
              <a:ea typeface="楷体" panose="02010609060101010101" charset="-122"/>
            </a:endParaRPr>
          </a:p>
          <a:p>
            <a:pPr lvl="0">
              <a:lnSpc>
                <a:spcPct val="120000"/>
              </a:lnSpc>
            </a:pPr>
            <a:r>
              <a:rPr lang="zh-CN" altLang="en-US" sz="2200" dirty="0" smtClean="0">
                <a:solidFill>
                  <a:prstClr val="black"/>
                </a:solidFill>
                <a:latin typeface="楷体" panose="02010609060101010101" charset="-122"/>
                <a:ea typeface="楷体" panose="02010609060101010101" charset="-122"/>
              </a:rPr>
              <a:t>    </a:t>
            </a:r>
            <a:r>
              <a:rPr lang="en-US" altLang="zh-CN" sz="2200" dirty="0" smtClean="0">
                <a:solidFill>
                  <a:prstClr val="black"/>
                </a:solidFill>
                <a:latin typeface="楷体" panose="02010609060101010101" charset="-122"/>
                <a:ea typeface="楷体" panose="02010609060101010101" charset="-122"/>
              </a:rPr>
              <a:t>1994</a:t>
            </a:r>
            <a:r>
              <a:rPr lang="zh-CN" altLang="en-US" sz="2200" dirty="0">
                <a:solidFill>
                  <a:prstClr val="black"/>
                </a:solidFill>
                <a:latin typeface="楷体" panose="02010609060101010101" charset="-122"/>
                <a:ea typeface="楷体" panose="02010609060101010101" charset="-122"/>
              </a:rPr>
              <a:t>年，南仁东着手选址。他和团队用遥感技术及数据分析筛选出</a:t>
            </a:r>
            <a:r>
              <a:rPr lang="en-US" altLang="zh-CN" sz="2200" dirty="0">
                <a:solidFill>
                  <a:prstClr val="black"/>
                </a:solidFill>
                <a:latin typeface="楷体" panose="02010609060101010101" charset="-122"/>
                <a:ea typeface="楷体" panose="02010609060101010101" charset="-122"/>
              </a:rPr>
              <a:t>100</a:t>
            </a:r>
            <a:r>
              <a:rPr lang="zh-CN" altLang="en-US" sz="2200" dirty="0">
                <a:solidFill>
                  <a:prstClr val="black"/>
                </a:solidFill>
                <a:latin typeface="楷体" panose="02010609060101010101" charset="-122"/>
                <a:ea typeface="楷体" panose="02010609060101010101" charset="-122"/>
              </a:rPr>
              <a:t>多个洼地，再一个一个“用脚去选”。南仁东和伙伴们早已不记得走了多远的路，只记得坐在火边仰望璀璨的星空。</a:t>
            </a:r>
          </a:p>
          <a:p>
            <a:pPr lvl="0">
              <a:lnSpc>
                <a:spcPct val="120000"/>
              </a:lnSpc>
            </a:pPr>
            <a:r>
              <a:rPr lang="zh-CN" altLang="en-US" sz="2200" dirty="0">
                <a:solidFill>
                  <a:prstClr val="black"/>
                </a:solidFill>
                <a:latin typeface="楷体" panose="02010609060101010101" charset="-122"/>
                <a:ea typeface="楷体" panose="02010609060101010101" charset="-122"/>
              </a:rPr>
              <a:t>    </a:t>
            </a:r>
            <a:r>
              <a:rPr lang="en-US" altLang="zh-CN" sz="2200" dirty="0">
                <a:solidFill>
                  <a:prstClr val="black"/>
                </a:solidFill>
                <a:latin typeface="楷体" panose="02010609060101010101" charset="-122"/>
                <a:ea typeface="楷体" panose="02010609060101010101" charset="-122"/>
              </a:rPr>
              <a:t>2006</a:t>
            </a:r>
            <a:r>
              <a:rPr lang="zh-CN" altLang="en-US" sz="2200" dirty="0">
                <a:solidFill>
                  <a:prstClr val="black"/>
                </a:solidFill>
                <a:latin typeface="楷体" panose="02010609060101010101" charset="-122"/>
                <a:ea typeface="楷体" panose="02010609060101010101" charset="-122"/>
              </a:rPr>
              <a:t>年，由我国独立自主建造的</a:t>
            </a:r>
            <a:r>
              <a:rPr lang="en-US" altLang="zh-CN" sz="2200" dirty="0">
                <a:solidFill>
                  <a:prstClr val="black"/>
                </a:solidFill>
                <a:latin typeface="楷体" panose="02010609060101010101" charset="-122"/>
                <a:ea typeface="楷体" panose="02010609060101010101" charset="-122"/>
              </a:rPr>
              <a:t>500</a:t>
            </a:r>
            <a:r>
              <a:rPr lang="zh-CN" altLang="en-US" sz="2200" dirty="0">
                <a:solidFill>
                  <a:prstClr val="black"/>
                </a:solidFill>
                <a:latin typeface="楷体" panose="02010609060101010101" charset="-122"/>
                <a:ea typeface="楷体" panose="02010609060101010101" charset="-122"/>
              </a:rPr>
              <a:t>米口径射电望远镜项目正式决定选址贵州平塘大</a:t>
            </a:r>
            <a:r>
              <a:rPr lang="zh-CN" altLang="en-US" sz="2200" dirty="0" smtClean="0">
                <a:solidFill>
                  <a:prstClr val="black"/>
                </a:solidFill>
                <a:latin typeface="楷体" panose="02010609060101010101" charset="-122"/>
                <a:ea typeface="楷体" panose="02010609060101010101" charset="-122"/>
              </a:rPr>
              <a:t>窝</a:t>
            </a:r>
            <a:r>
              <a:rPr lang="zh-CN" altLang="en-US" sz="2200" dirty="0" smtClean="0">
                <a:latin typeface="楷体" panose="02010609060101010101" charset="-122"/>
                <a:ea typeface="楷体" panose="02010609060101010101" charset="-122"/>
              </a:rPr>
              <a:t>凼</a:t>
            </a:r>
            <a:r>
              <a:rPr lang="zh-CN" altLang="en-US" sz="2200" dirty="0" smtClean="0">
                <a:solidFill>
                  <a:prstClr val="black"/>
                </a:solidFill>
                <a:latin typeface="楷体" panose="02010609060101010101" charset="-122"/>
                <a:ea typeface="楷体" panose="02010609060101010101" charset="-122"/>
              </a:rPr>
              <a:t>；</a:t>
            </a:r>
            <a:r>
              <a:rPr lang="en-US" altLang="zh-CN" sz="2200" dirty="0">
                <a:solidFill>
                  <a:prstClr val="black"/>
                </a:solidFill>
                <a:latin typeface="楷体" panose="02010609060101010101" charset="-122"/>
                <a:ea typeface="楷体" panose="02010609060101010101" charset="-122"/>
              </a:rPr>
              <a:t>2008</a:t>
            </a:r>
            <a:r>
              <a:rPr lang="zh-CN" altLang="en-US" sz="2200" dirty="0">
                <a:solidFill>
                  <a:prstClr val="black"/>
                </a:solidFill>
                <a:latin typeface="楷体" panose="02010609060101010101" charset="-122"/>
                <a:ea typeface="楷体" panose="02010609060101010101" charset="-122"/>
              </a:rPr>
              <a:t>年</a:t>
            </a:r>
            <a:r>
              <a:rPr lang="en-US" altLang="zh-CN" sz="2200" dirty="0">
                <a:solidFill>
                  <a:prstClr val="black"/>
                </a:solidFill>
                <a:latin typeface="楷体" panose="02010609060101010101" charset="-122"/>
                <a:ea typeface="楷体" panose="02010609060101010101" charset="-122"/>
              </a:rPr>
              <a:t>12</a:t>
            </a:r>
            <a:r>
              <a:rPr lang="zh-CN" altLang="en-US" sz="2200" dirty="0">
                <a:solidFill>
                  <a:prstClr val="black"/>
                </a:solidFill>
                <a:latin typeface="楷体" panose="02010609060101010101" charset="-122"/>
                <a:ea typeface="楷体" panose="02010609060101010101" charset="-122"/>
              </a:rPr>
              <a:t>月</a:t>
            </a:r>
            <a:r>
              <a:rPr lang="en-US" altLang="zh-CN" sz="2200" dirty="0">
                <a:solidFill>
                  <a:prstClr val="black"/>
                </a:solidFill>
                <a:latin typeface="楷体" panose="02010609060101010101" charset="-122"/>
                <a:ea typeface="楷体" panose="02010609060101010101" charset="-122"/>
              </a:rPr>
              <a:t>26</a:t>
            </a:r>
            <a:r>
              <a:rPr lang="zh-CN" altLang="en-US" sz="2200" dirty="0">
                <a:solidFill>
                  <a:prstClr val="black"/>
                </a:solidFill>
                <a:latin typeface="楷体" panose="02010609060101010101" charset="-122"/>
                <a:ea typeface="楷体" panose="02010609060101010101" charset="-122"/>
              </a:rPr>
              <a:t>日，</a:t>
            </a:r>
            <a:r>
              <a:rPr lang="en-US" altLang="zh-CN" sz="2200" dirty="0">
                <a:solidFill>
                  <a:prstClr val="black"/>
                </a:solidFill>
                <a:latin typeface="楷体" panose="02010609060101010101" charset="-122"/>
                <a:ea typeface="楷体" panose="02010609060101010101" charset="-122"/>
              </a:rPr>
              <a:t>FAST</a:t>
            </a:r>
            <a:r>
              <a:rPr lang="zh-CN" altLang="en-US" sz="2200" dirty="0">
                <a:solidFill>
                  <a:prstClr val="black"/>
                </a:solidFill>
                <a:latin typeface="楷体" panose="02010609060101010101" charset="-122"/>
                <a:ea typeface="楷体" panose="02010609060101010101" charset="-122"/>
              </a:rPr>
              <a:t>工程奠基典礼举行；</a:t>
            </a:r>
            <a:r>
              <a:rPr lang="en-US" altLang="zh-CN" sz="2200" dirty="0">
                <a:solidFill>
                  <a:prstClr val="black"/>
                </a:solidFill>
                <a:latin typeface="楷体" panose="02010609060101010101" charset="-122"/>
                <a:ea typeface="楷体" panose="02010609060101010101" charset="-122"/>
              </a:rPr>
              <a:t>2011</a:t>
            </a:r>
            <a:r>
              <a:rPr lang="zh-CN" altLang="en-US" sz="2200" dirty="0">
                <a:solidFill>
                  <a:prstClr val="black"/>
                </a:solidFill>
                <a:latin typeface="楷体" panose="02010609060101010101" charset="-122"/>
                <a:ea typeface="楷体" panose="02010609060101010101" charset="-122"/>
              </a:rPr>
              <a:t>年</a:t>
            </a:r>
            <a:r>
              <a:rPr lang="en-US" altLang="zh-CN" sz="2200" dirty="0">
                <a:solidFill>
                  <a:prstClr val="black"/>
                </a:solidFill>
                <a:latin typeface="楷体" panose="02010609060101010101" charset="-122"/>
                <a:ea typeface="楷体" panose="02010609060101010101" charset="-122"/>
              </a:rPr>
              <a:t>3</a:t>
            </a:r>
            <a:r>
              <a:rPr lang="zh-CN" altLang="en-US" sz="2200" dirty="0">
                <a:solidFill>
                  <a:prstClr val="black"/>
                </a:solidFill>
                <a:latin typeface="楷体" panose="02010609060101010101" charset="-122"/>
                <a:ea typeface="楷体" panose="02010609060101010101" charset="-122"/>
              </a:rPr>
              <a:t>月正式动工建设。这个大射电望远镜取名为</a:t>
            </a:r>
            <a:r>
              <a:rPr lang="en-US" altLang="zh-CN" sz="2200" dirty="0">
                <a:solidFill>
                  <a:prstClr val="black"/>
                </a:solidFill>
                <a:latin typeface="楷体" panose="02010609060101010101" charset="-122"/>
                <a:ea typeface="楷体" panose="02010609060101010101" charset="-122"/>
              </a:rPr>
              <a:t>FAST</a:t>
            </a:r>
            <a:r>
              <a:rPr lang="zh-CN" altLang="en-US" sz="2200" dirty="0">
                <a:solidFill>
                  <a:prstClr val="black"/>
                </a:solidFill>
                <a:latin typeface="楷体" panose="02010609060101010101" charset="-122"/>
                <a:ea typeface="楷体" panose="02010609060101010101" charset="-122"/>
              </a:rPr>
              <a:t>，蕴含着“追赶”“跨越”“领先”之意。</a:t>
            </a:r>
          </a:p>
        </p:txBody>
      </p:sp>
    </p:spTree>
  </p:cSld>
  <p:clrMapOvr>
    <a:masterClrMapping/>
  </p:clrMapOvr>
  <p:transition spd="slow">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9" name="组合 12"/>
          <p:cNvGrpSpPr/>
          <p:nvPr/>
        </p:nvGrpSpPr>
        <p:grpSpPr bwMode="auto">
          <a:xfrm>
            <a:off x="34925" y="627459"/>
            <a:ext cx="2008188" cy="523082"/>
            <a:chOff x="70" y="-63"/>
            <a:chExt cx="3161" cy="1097"/>
          </a:xfrm>
        </p:grpSpPr>
        <p:sp>
          <p:nvSpPr>
            <p:cNvPr id="86021"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118350" y="1188229"/>
            <a:ext cx="8894621" cy="3736600"/>
          </a:xfrm>
          <a:prstGeom prst="rect">
            <a:avLst/>
          </a:prstGeom>
          <a:solidFill>
            <a:schemeClr val="bg1"/>
          </a:solidFill>
        </p:spPr>
        <p:txBody>
          <a:bodyPr wrap="square">
            <a:spAutoFit/>
          </a:bodyPr>
          <a:lstStyle/>
          <a:p>
            <a:pPr lvl="0">
              <a:lnSpc>
                <a:spcPct val="120000"/>
              </a:lnSpc>
            </a:pPr>
            <a:r>
              <a:rPr lang="zh-CN" altLang="en-US" sz="2000" dirty="0" smtClean="0">
                <a:solidFill>
                  <a:prstClr val="black"/>
                </a:solidFill>
                <a:latin typeface="楷体" panose="02010609060101010101" charset="-122"/>
                <a:ea typeface="楷体" panose="02010609060101010101" charset="-122"/>
              </a:rPr>
              <a:t>    此前</a:t>
            </a:r>
            <a:r>
              <a:rPr lang="zh-CN" altLang="en-US" sz="2000" dirty="0">
                <a:solidFill>
                  <a:prstClr val="black"/>
                </a:solidFill>
                <a:latin typeface="楷体" panose="02010609060101010101" charset="-122"/>
                <a:ea typeface="楷体" panose="02010609060101010101" charset="-122"/>
              </a:rPr>
              <a:t>，有外国人说：“一个连汽车发动机都做不好的国家，怎么能做大射电望远镜</a:t>
            </a:r>
            <a:r>
              <a:rPr lang="en-US" altLang="zh-CN" sz="2000" dirty="0">
                <a:solidFill>
                  <a:prstClr val="black"/>
                </a:solidFill>
                <a:latin typeface="楷体" panose="02010609060101010101" charset="-122"/>
                <a:ea typeface="楷体" panose="02010609060101010101" charset="-122"/>
              </a:rPr>
              <a:t>?”</a:t>
            </a:r>
            <a:r>
              <a:rPr lang="zh-CN" altLang="en-US" sz="2000" dirty="0">
                <a:solidFill>
                  <a:prstClr val="black"/>
                </a:solidFill>
                <a:latin typeface="楷体" panose="02010609060101010101" charset="-122"/>
                <a:ea typeface="楷体" panose="02010609060101010101" charset="-122"/>
              </a:rPr>
              <a:t>这激起南仁东痛彻的反思。多年来，我们多是引进外国零部件组装产品，自己只做外壳。缺少自主研发的核心技术，岂能不落后</a:t>
            </a:r>
            <a:r>
              <a:rPr lang="zh-CN" altLang="en-US" sz="2000" dirty="0" smtClean="0">
                <a:solidFill>
                  <a:prstClr val="black"/>
                </a:solidFill>
                <a:latin typeface="楷体" panose="02010609060101010101" charset="-122"/>
                <a:ea typeface="楷体" panose="02010609060101010101" charset="-122"/>
              </a:rPr>
              <a:t>！</a:t>
            </a:r>
            <a:endParaRPr lang="en-US" altLang="zh-CN" sz="2000" dirty="0" smtClean="0">
              <a:solidFill>
                <a:prstClr val="black"/>
              </a:solidFill>
              <a:latin typeface="楷体" panose="02010609060101010101" charset="-122"/>
              <a:ea typeface="楷体" panose="02010609060101010101" charset="-122"/>
            </a:endParaRPr>
          </a:p>
          <a:p>
            <a:pPr lvl="0">
              <a:lnSpc>
                <a:spcPct val="120000"/>
              </a:lnSpc>
            </a:pPr>
            <a:r>
              <a:rPr lang="zh-CN" altLang="en-US" sz="2000" dirty="0" smtClean="0">
                <a:solidFill>
                  <a:prstClr val="black"/>
                </a:solidFill>
                <a:latin typeface="楷体" panose="02010609060101010101" charset="-122"/>
                <a:ea typeface="楷体" panose="02010609060101010101" charset="-122"/>
              </a:rPr>
              <a:t>    南仁东</a:t>
            </a:r>
            <a:r>
              <a:rPr lang="zh-CN" altLang="en-US" sz="2000" dirty="0">
                <a:solidFill>
                  <a:prstClr val="black"/>
                </a:solidFill>
                <a:latin typeface="楷体" panose="02010609060101010101" charset="-122"/>
                <a:ea typeface="楷体" panose="02010609060101010101" charset="-122"/>
              </a:rPr>
              <a:t>强烈地意识到：必须找回“自力更生”！这包括，即使有气吞山河的自信，仍需要面对重重困难。</a:t>
            </a:r>
          </a:p>
          <a:p>
            <a:pPr lvl="0">
              <a:lnSpc>
                <a:spcPct val="120000"/>
              </a:lnSpc>
            </a:pPr>
            <a:r>
              <a:rPr lang="en-US" altLang="zh-CN" sz="2000" dirty="0" smtClean="0">
                <a:solidFill>
                  <a:prstClr val="black"/>
                </a:solidFill>
                <a:latin typeface="楷体" panose="02010609060101010101" charset="-122"/>
                <a:ea typeface="楷体" panose="02010609060101010101" charset="-122"/>
              </a:rPr>
              <a:t>    FAST</a:t>
            </a:r>
            <a:r>
              <a:rPr lang="zh-CN" altLang="en-US" sz="2000" dirty="0">
                <a:solidFill>
                  <a:prstClr val="black"/>
                </a:solidFill>
                <a:latin typeface="楷体" panose="02010609060101010101" charset="-122"/>
                <a:ea typeface="楷体" panose="02010609060101010101" charset="-122"/>
              </a:rPr>
              <a:t>建设期间，南仁东遇到很多技术难题，寻遍世界同类顶级技术，都无解。在他的倾情投入和亲自指导下，全国有近</a:t>
            </a:r>
            <a:r>
              <a:rPr lang="en-US" altLang="zh-CN" sz="2000" dirty="0">
                <a:solidFill>
                  <a:prstClr val="black"/>
                </a:solidFill>
                <a:latin typeface="楷体" panose="02010609060101010101" charset="-122"/>
                <a:ea typeface="楷体" panose="02010609060101010101" charset="-122"/>
              </a:rPr>
              <a:t>200</a:t>
            </a:r>
            <a:r>
              <a:rPr lang="zh-CN" altLang="en-US" sz="2000" dirty="0">
                <a:solidFill>
                  <a:prstClr val="black"/>
                </a:solidFill>
                <a:latin typeface="楷体" panose="02010609060101010101" charset="-122"/>
                <a:ea typeface="楷体" panose="02010609060101010101" charset="-122"/>
              </a:rPr>
              <a:t>家大学、科研院所和企业协同攻关，经过了近百次的试验和失败。“每一次失败都是有用的”，南仁东一次次研究失败的原因。终于，一项项世界性的难题得以攻克，并达到世界顶尖水平。同时，那么大的设备，那么长的钢梁，</a:t>
            </a:r>
          </a:p>
        </p:txBody>
      </p:sp>
    </p:spTree>
  </p:cSld>
  <p:clrMapOvr>
    <a:masterClrMapping/>
  </p:clrMapOvr>
  <p:transition spd="slow">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9" name="组合 12"/>
          <p:cNvGrpSpPr/>
          <p:nvPr/>
        </p:nvGrpSpPr>
        <p:grpSpPr bwMode="auto">
          <a:xfrm>
            <a:off x="34925" y="627459"/>
            <a:ext cx="2008188" cy="523082"/>
            <a:chOff x="70" y="-63"/>
            <a:chExt cx="3161" cy="1097"/>
          </a:xfrm>
        </p:grpSpPr>
        <p:sp>
          <p:nvSpPr>
            <p:cNvPr id="86021"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3" name="矩形 2"/>
          <p:cNvSpPr/>
          <p:nvPr/>
        </p:nvSpPr>
        <p:spPr>
          <a:xfrm>
            <a:off x="251520" y="1113588"/>
            <a:ext cx="6552728" cy="1717393"/>
          </a:xfrm>
          <a:prstGeom prst="rect">
            <a:avLst/>
          </a:prstGeom>
        </p:spPr>
        <p:txBody>
          <a:bodyPr wrap="square">
            <a:spAutoFit/>
          </a:bodyPr>
          <a:lstStyle/>
          <a:p>
            <a:pPr lvl="0">
              <a:lnSpc>
                <a:spcPct val="120000"/>
              </a:lnSpc>
            </a:pPr>
            <a:r>
              <a:rPr lang="zh-CN" altLang="en-US" sz="2200" dirty="0" smtClean="0">
                <a:solidFill>
                  <a:prstClr val="black"/>
                </a:solidFill>
                <a:latin typeface="楷体" panose="02010609060101010101" charset="-122"/>
                <a:ea typeface="楷体" panose="02010609060101010101" charset="-122"/>
              </a:rPr>
              <a:t>那么</a:t>
            </a:r>
            <a:r>
              <a:rPr lang="zh-CN" altLang="en-US" sz="2200" dirty="0">
                <a:solidFill>
                  <a:prstClr val="black"/>
                </a:solidFill>
                <a:latin typeface="楷体" panose="02010609060101010101" charset="-122"/>
                <a:ea typeface="楷体" panose="02010609060101010101" charset="-122"/>
              </a:rPr>
              <a:t>重的零部件，都是当地政府带领群众“蚂蚁搬家”一点一点运进大窝凼的。科研队伍的力量、人民群众的力量，都在“自力更生”的旗帜下被极大地释放出来</a:t>
            </a:r>
            <a:r>
              <a:rPr lang="zh-CN" altLang="en-US" sz="2200" dirty="0" smtClean="0">
                <a:solidFill>
                  <a:prstClr val="black"/>
                </a:solidFill>
                <a:latin typeface="楷体" panose="02010609060101010101" charset="-122"/>
                <a:ea typeface="楷体" panose="02010609060101010101" charset="-122"/>
              </a:rPr>
              <a:t>。</a:t>
            </a:r>
            <a:endParaRPr lang="zh-CN" altLang="en-US" sz="2200" dirty="0">
              <a:solidFill>
                <a:prstClr val="black"/>
              </a:solidFill>
              <a:latin typeface="楷体" panose="02010609060101010101" charset="-122"/>
              <a:ea typeface="楷体" panose="02010609060101010101" charset="-122"/>
            </a:endParaRPr>
          </a:p>
        </p:txBody>
      </p:sp>
      <p:sp>
        <p:nvSpPr>
          <p:cNvPr id="4" name="矩形 3"/>
          <p:cNvSpPr/>
          <p:nvPr/>
        </p:nvSpPr>
        <p:spPr>
          <a:xfrm>
            <a:off x="6660232" y="1221600"/>
            <a:ext cx="2376264" cy="707886"/>
          </a:xfrm>
          <a:prstGeom prst="rect">
            <a:avLst/>
          </a:prstGeom>
          <a:ln w="12700">
            <a:solidFill>
              <a:srgbClr val="C00000"/>
            </a:solidFill>
          </a:ln>
        </p:spPr>
        <p:txBody>
          <a:bodyPr wrap="square">
            <a:spAutoFit/>
          </a:bodyPr>
          <a:lstStyle/>
          <a:p>
            <a:r>
              <a:rPr lang="zh-CN" altLang="en-US" sz="2000" dirty="0">
                <a:latin typeface="宋体" panose="02010600030101010101" pitchFamily="2" charset="-122"/>
              </a:rPr>
              <a:t>“蚂蚁搬家”“一点一点</a:t>
            </a:r>
            <a:r>
              <a:rPr lang="zh-CN" altLang="en-US" sz="2000" dirty="0" smtClean="0">
                <a:latin typeface="宋体" panose="02010600030101010101" pitchFamily="2" charset="-122"/>
              </a:rPr>
              <a:t>”，</a:t>
            </a:r>
            <a:endParaRPr lang="en-US" altLang="zh-CN" sz="2000" dirty="0" smtClean="0">
              <a:latin typeface="宋体" panose="02010600030101010101" pitchFamily="2" charset="-122"/>
            </a:endParaRPr>
          </a:p>
        </p:txBody>
      </p:sp>
      <p:sp>
        <p:nvSpPr>
          <p:cNvPr id="6" name="矩形 5"/>
          <p:cNvSpPr/>
          <p:nvPr/>
        </p:nvSpPr>
        <p:spPr>
          <a:xfrm>
            <a:off x="197265" y="2818172"/>
            <a:ext cx="8892480" cy="2259273"/>
          </a:xfrm>
          <a:prstGeom prst="rect">
            <a:avLst/>
          </a:prstGeom>
          <a:solidFill>
            <a:schemeClr val="bg1"/>
          </a:solidFill>
        </p:spPr>
        <p:txBody>
          <a:bodyPr wrap="square">
            <a:spAutoFit/>
          </a:bodyPr>
          <a:lstStyle/>
          <a:p>
            <a:pPr>
              <a:lnSpc>
                <a:spcPct val="120000"/>
              </a:lnSpc>
            </a:pPr>
            <a:r>
              <a:rPr lang="en-US" altLang="zh-CN" sz="2000" dirty="0" smtClean="0">
                <a:solidFill>
                  <a:prstClr val="black"/>
                </a:solidFill>
                <a:latin typeface="楷体" panose="02010609060101010101" charset="-122"/>
                <a:ea typeface="楷体" panose="02010609060101010101" charset="-122"/>
              </a:rPr>
              <a:t>    2015</a:t>
            </a:r>
            <a:r>
              <a:rPr lang="zh-CN" altLang="en-US" sz="2000" dirty="0">
                <a:solidFill>
                  <a:prstClr val="black"/>
                </a:solidFill>
                <a:latin typeface="楷体" panose="02010609060101010101" charset="-122"/>
                <a:ea typeface="楷体" panose="02010609060101010101" charset="-122"/>
              </a:rPr>
              <a:t>年</a:t>
            </a:r>
            <a:r>
              <a:rPr lang="en-US" altLang="zh-CN" sz="2000" dirty="0">
                <a:solidFill>
                  <a:prstClr val="black"/>
                </a:solidFill>
                <a:latin typeface="楷体" panose="02010609060101010101" charset="-122"/>
                <a:ea typeface="楷体" panose="02010609060101010101" charset="-122"/>
              </a:rPr>
              <a:t>3</a:t>
            </a:r>
            <a:r>
              <a:rPr lang="zh-CN" altLang="en-US" sz="2000" dirty="0">
                <a:solidFill>
                  <a:prstClr val="black"/>
                </a:solidFill>
                <a:latin typeface="楷体" panose="02010609060101010101" charset="-122"/>
                <a:ea typeface="楷体" panose="02010609060101010101" charset="-122"/>
              </a:rPr>
              <a:t>月，南仁东病倒了，肺癌晚期。这一年，他</a:t>
            </a:r>
            <a:r>
              <a:rPr lang="en-US" altLang="zh-CN" sz="2000" dirty="0">
                <a:solidFill>
                  <a:prstClr val="black"/>
                </a:solidFill>
                <a:latin typeface="楷体" panose="02010609060101010101" charset="-122"/>
                <a:ea typeface="楷体" panose="02010609060101010101" charset="-122"/>
              </a:rPr>
              <a:t>70</a:t>
            </a:r>
            <a:r>
              <a:rPr lang="zh-CN" altLang="en-US" sz="2000" dirty="0">
                <a:solidFill>
                  <a:prstClr val="black"/>
                </a:solidFill>
                <a:latin typeface="楷体" panose="02010609060101010101" charset="-122"/>
                <a:ea typeface="楷体" panose="02010609060101010101" charset="-122"/>
              </a:rPr>
              <a:t>岁。秋天，手术后身体虚弱的南仁东返回工地，继续指导</a:t>
            </a:r>
            <a:r>
              <a:rPr lang="en-US" altLang="zh-CN" sz="2000" dirty="0">
                <a:solidFill>
                  <a:prstClr val="black"/>
                </a:solidFill>
                <a:latin typeface="楷体" panose="02010609060101010101" charset="-122"/>
                <a:ea typeface="楷体" panose="02010609060101010101" charset="-122"/>
              </a:rPr>
              <a:t>FAST</a:t>
            </a:r>
            <a:r>
              <a:rPr lang="zh-CN" altLang="en-US" sz="2000" dirty="0">
                <a:solidFill>
                  <a:prstClr val="black"/>
                </a:solidFill>
                <a:latin typeface="楷体" panose="02010609060101010101" charset="-122"/>
                <a:ea typeface="楷体" panose="02010609060101010101" charset="-122"/>
              </a:rPr>
              <a:t>的安装</a:t>
            </a:r>
            <a:r>
              <a:rPr lang="zh-CN" altLang="en-US" sz="2000" dirty="0" smtClean="0">
                <a:solidFill>
                  <a:prstClr val="black"/>
                </a:solidFill>
                <a:latin typeface="楷体" panose="02010609060101010101" charset="-122"/>
                <a:ea typeface="楷体" panose="02010609060101010101" charset="-122"/>
              </a:rPr>
              <a:t>。</a:t>
            </a:r>
            <a:endParaRPr lang="en-US" altLang="zh-CN" sz="2000" dirty="0" smtClean="0">
              <a:solidFill>
                <a:prstClr val="black"/>
              </a:solidFill>
              <a:latin typeface="楷体" panose="02010609060101010101" charset="-122"/>
              <a:ea typeface="楷体" panose="02010609060101010101" charset="-122"/>
            </a:endParaRPr>
          </a:p>
          <a:p>
            <a:pPr>
              <a:lnSpc>
                <a:spcPct val="120000"/>
              </a:lnSpc>
            </a:pPr>
            <a:r>
              <a:rPr lang="en-US" altLang="zh-CN" sz="2000" dirty="0" smtClean="0">
                <a:latin typeface="楷体" panose="02010609060101010101" charset="-122"/>
                <a:ea typeface="楷体" panose="02010609060101010101" charset="-122"/>
              </a:rPr>
              <a:t>    2016</a:t>
            </a:r>
            <a:r>
              <a:rPr lang="zh-CN" altLang="en-US" sz="2000" dirty="0">
                <a:latin typeface="楷体" panose="02010609060101010101" charset="-122"/>
                <a:ea typeface="楷体" panose="02010609060101010101" charset="-122"/>
              </a:rPr>
              <a:t>年</a:t>
            </a:r>
            <a:r>
              <a:rPr lang="en-US" altLang="zh-CN" sz="2000" dirty="0">
                <a:latin typeface="楷体" panose="02010609060101010101" charset="-122"/>
                <a:ea typeface="楷体" panose="02010609060101010101" charset="-122"/>
              </a:rPr>
              <a:t>9</a:t>
            </a:r>
            <a:r>
              <a:rPr lang="zh-CN" altLang="en-US" sz="2000" dirty="0">
                <a:latin typeface="楷体" panose="02010609060101010101" charset="-122"/>
                <a:ea typeface="楷体" panose="02010609060101010101" charset="-122"/>
              </a:rPr>
              <a:t>月</a:t>
            </a:r>
            <a:r>
              <a:rPr lang="en-US" altLang="zh-CN" sz="2000" dirty="0">
                <a:latin typeface="楷体" panose="02010609060101010101" charset="-122"/>
                <a:ea typeface="楷体" panose="02010609060101010101" charset="-122"/>
              </a:rPr>
              <a:t>25</a:t>
            </a:r>
            <a:r>
              <a:rPr lang="zh-CN" altLang="en-US" sz="2000" dirty="0">
                <a:latin typeface="楷体" panose="02010609060101010101" charset="-122"/>
                <a:ea typeface="楷体" panose="02010609060101010101" charset="-122"/>
              </a:rPr>
              <a:t>日，是中国科学史上值得记住的日子。这一天，在贵州平塘大</a:t>
            </a:r>
            <a:r>
              <a:rPr lang="zh-CN" altLang="en-US" sz="2000" dirty="0" smtClean="0">
                <a:latin typeface="楷体" panose="02010609060101010101" charset="-122"/>
                <a:ea typeface="楷体" panose="02010609060101010101" charset="-122"/>
              </a:rPr>
              <a:t>窝凼，</a:t>
            </a:r>
            <a:r>
              <a:rPr lang="en-US" altLang="zh-CN" sz="2000" dirty="0">
                <a:latin typeface="楷体" panose="02010609060101010101" charset="-122"/>
                <a:ea typeface="楷体" panose="02010609060101010101" charset="-122"/>
              </a:rPr>
              <a:t>FAST</a:t>
            </a:r>
            <a:r>
              <a:rPr lang="zh-CN" altLang="en-US" sz="2000" dirty="0">
                <a:latin typeface="楷体" panose="02010609060101010101" charset="-122"/>
                <a:ea typeface="楷体" panose="02010609060101010101" charset="-122"/>
              </a:rPr>
              <a:t>举行了隆重的落成启用典礼。国家主席习近平发来贺信。信中写</a:t>
            </a:r>
            <a:r>
              <a:rPr lang="zh-CN" altLang="en-US" sz="2000" dirty="0" smtClean="0">
                <a:latin typeface="楷体" panose="02010609060101010101" charset="-122"/>
                <a:ea typeface="楷体" panose="02010609060101010101" charset="-122"/>
              </a:rPr>
              <a:t>道：</a:t>
            </a:r>
            <a:r>
              <a:rPr lang="en-US" altLang="zh-CN" sz="2000" dirty="0" smtClean="0">
                <a:latin typeface="楷体" panose="02010609060101010101" charset="-122"/>
                <a:ea typeface="楷体" panose="02010609060101010101" charset="-122"/>
              </a:rPr>
              <a:t>“</a:t>
            </a:r>
            <a:r>
              <a:rPr lang="en-US" altLang="zh-CN" sz="2000" dirty="0">
                <a:latin typeface="楷体" panose="02010609060101010101" charset="-122"/>
                <a:ea typeface="楷体" panose="02010609060101010101" charset="-122"/>
              </a:rPr>
              <a:t>500</a:t>
            </a:r>
            <a:r>
              <a:rPr lang="zh-CN" altLang="en-US" sz="2000" dirty="0">
                <a:latin typeface="楷体" panose="02010609060101010101" charset="-122"/>
                <a:ea typeface="楷体" panose="02010609060101010101" charset="-122"/>
              </a:rPr>
              <a:t>米口径球面射电望远镜被誉为‘中国天眼’，是具有我国自主知识产权、世界最大单口径、最灵敏的射电望远镜。</a:t>
            </a:r>
          </a:p>
        </p:txBody>
      </p:sp>
    </p:spTree>
  </p:cSld>
  <p:clrMapOvr>
    <a:masterClrMapping/>
  </p:clrMapOvr>
  <p:transition spd="slow">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9" name="组合 12"/>
          <p:cNvGrpSpPr/>
          <p:nvPr/>
        </p:nvGrpSpPr>
        <p:grpSpPr bwMode="auto">
          <a:xfrm>
            <a:off x="34925" y="627459"/>
            <a:ext cx="2008188" cy="523082"/>
            <a:chOff x="70" y="-63"/>
            <a:chExt cx="3161" cy="1097"/>
          </a:xfrm>
        </p:grpSpPr>
        <p:sp>
          <p:nvSpPr>
            <p:cNvPr id="86021"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矩形 5"/>
          <p:cNvSpPr/>
          <p:nvPr/>
        </p:nvSpPr>
        <p:spPr>
          <a:xfrm>
            <a:off x="107504" y="1059582"/>
            <a:ext cx="8928992" cy="4154984"/>
          </a:xfrm>
          <a:prstGeom prst="rect">
            <a:avLst/>
          </a:prstGeom>
          <a:solidFill>
            <a:schemeClr val="bg1"/>
          </a:solidFill>
        </p:spPr>
        <p:txBody>
          <a:bodyPr wrap="square">
            <a:spAutoFit/>
          </a:bodyPr>
          <a:lstStyle/>
          <a:p>
            <a:pPr>
              <a:lnSpc>
                <a:spcPct val="120000"/>
              </a:lnSpc>
            </a:pPr>
            <a:r>
              <a:rPr lang="zh-CN" altLang="en-US" sz="2200" dirty="0" smtClean="0">
                <a:latin typeface="楷体" panose="02010609060101010101" charset="-122"/>
                <a:ea typeface="楷体" panose="02010609060101010101" charset="-122"/>
              </a:rPr>
              <a:t>它</a:t>
            </a:r>
            <a:r>
              <a:rPr lang="zh-CN" altLang="en-US" sz="2200" dirty="0">
                <a:latin typeface="楷体" panose="02010609060101010101" charset="-122"/>
                <a:ea typeface="楷体" panose="02010609060101010101" charset="-122"/>
              </a:rPr>
              <a:t>的落成启用，对我国在科学前沿实现重大原创突破、加快创新驱动发展具有重要意义。”正是在这封贺信里，</a:t>
            </a:r>
            <a:r>
              <a:rPr lang="en-US" altLang="zh-CN" sz="2200" dirty="0">
                <a:latin typeface="楷体" panose="02010609060101010101" charset="-122"/>
                <a:ea typeface="楷体" panose="02010609060101010101" charset="-122"/>
              </a:rPr>
              <a:t>FAST</a:t>
            </a:r>
            <a:r>
              <a:rPr lang="zh-CN" altLang="en-US" sz="2200" dirty="0">
                <a:latin typeface="楷体" panose="02010609060101010101" charset="-122"/>
                <a:ea typeface="楷体" panose="02010609060101010101" charset="-122"/>
              </a:rPr>
              <a:t>第一次被称为“中国天眼”。此前，因病情加重，南仁东被送回北京治疗。但在典礼前一天，他从</a:t>
            </a:r>
            <a:r>
              <a:rPr lang="zh-CN" altLang="en-US" sz="2200" dirty="0" smtClean="0">
                <a:latin typeface="楷体" panose="02010609060101010101" charset="-122"/>
                <a:ea typeface="楷体" panose="02010609060101010101" charset="-122"/>
              </a:rPr>
              <a:t>北京回到天眼基地</a:t>
            </a:r>
            <a:r>
              <a:rPr lang="en-US" altLang="zh-CN" sz="2200" dirty="0" smtClean="0">
                <a:latin typeface="楷体" panose="02010609060101010101" charset="-122"/>
                <a:ea typeface="楷体" panose="02010609060101010101" charset="-122"/>
              </a:rPr>
              <a:t>——</a:t>
            </a:r>
            <a:r>
              <a:rPr lang="zh-CN" altLang="en-US" sz="2200" dirty="0" smtClean="0">
                <a:latin typeface="楷体" panose="02010609060101010101" charset="-122"/>
                <a:ea typeface="楷体" panose="02010609060101010101" charset="-122"/>
              </a:rPr>
              <a:t>他</a:t>
            </a:r>
            <a:r>
              <a:rPr lang="zh-CN" altLang="en-US" sz="2200" dirty="0">
                <a:latin typeface="楷体" panose="02010609060101010101" charset="-122"/>
                <a:ea typeface="楷体" panose="02010609060101010101" charset="-122"/>
              </a:rPr>
              <a:t>执意要先去看看</a:t>
            </a:r>
            <a:r>
              <a:rPr lang="en-US" altLang="zh-CN" sz="2200" dirty="0" smtClean="0">
                <a:latin typeface="楷体" panose="02010609060101010101" charset="-122"/>
                <a:ea typeface="楷体" panose="02010609060101010101" charset="-122"/>
              </a:rPr>
              <a:t>FAST</a:t>
            </a:r>
            <a:r>
              <a:rPr lang="zh-CN" altLang="en-US" sz="2200" dirty="0" smtClean="0">
                <a:latin typeface="楷体" panose="02010609060101010101" charset="-122"/>
                <a:ea typeface="楷体" panose="02010609060101010101" charset="-122"/>
              </a:rPr>
              <a:t>。    </a:t>
            </a:r>
            <a:endParaRPr lang="en-US" altLang="zh-CN" sz="2200" dirty="0" smtClean="0">
              <a:latin typeface="楷体" panose="02010609060101010101" charset="-122"/>
              <a:ea typeface="楷体" panose="02010609060101010101" charset="-122"/>
            </a:endParaRPr>
          </a:p>
          <a:p>
            <a:pPr>
              <a:lnSpc>
                <a:spcPct val="120000"/>
              </a:lnSpc>
            </a:pPr>
            <a:r>
              <a:rPr lang="en-US" altLang="zh-CN" sz="2200" dirty="0">
                <a:latin typeface="楷体" panose="02010609060101010101" charset="-122"/>
                <a:ea typeface="楷体" panose="02010609060101010101" charset="-122"/>
              </a:rPr>
              <a:t> </a:t>
            </a:r>
            <a:r>
              <a:rPr lang="en-US" altLang="zh-CN" sz="2200" dirty="0" smtClean="0">
                <a:latin typeface="楷体" panose="02010609060101010101" charset="-122"/>
                <a:ea typeface="楷体" panose="02010609060101010101" charset="-122"/>
              </a:rPr>
              <a:t>   </a:t>
            </a:r>
            <a:r>
              <a:rPr lang="zh-CN" altLang="en-US" sz="2200" dirty="0" smtClean="0">
                <a:latin typeface="楷体" panose="02010609060101010101" charset="-122"/>
                <a:ea typeface="楷体" panose="02010609060101010101" charset="-122"/>
              </a:rPr>
              <a:t>贵州</a:t>
            </a:r>
            <a:r>
              <a:rPr lang="zh-CN" altLang="en-US" sz="2200" dirty="0">
                <a:latin typeface="楷体" panose="02010609060101010101" charset="-122"/>
                <a:ea typeface="楷体" panose="02010609060101010101" charset="-122"/>
              </a:rPr>
              <a:t>，黄昏的高原上，夕阳又大又圆。南仁东戴上安全帽，兴奋而威严的表情俨然像一个将军。同事和学生要护送他，这是理所当然的事，但他平静地摆摆手：“让我自己走过去看。”南仁东慢慢地、一步一步向前走去。前方，就是他为之奉献一切而终于建成的世界最大的</a:t>
            </a:r>
            <a:r>
              <a:rPr lang="en-US" altLang="zh-CN" sz="2200" dirty="0">
                <a:latin typeface="楷体" panose="02010609060101010101" charset="-122"/>
                <a:ea typeface="楷体" panose="02010609060101010101" charset="-122"/>
              </a:rPr>
              <a:t>500</a:t>
            </a:r>
            <a:r>
              <a:rPr lang="zh-CN" altLang="en-US" sz="2200" dirty="0">
                <a:latin typeface="楷体" panose="02010609060101010101" charset="-122"/>
                <a:ea typeface="楷体" panose="02010609060101010101" charset="-122"/>
              </a:rPr>
              <a:t>米口径射电望远镜</a:t>
            </a:r>
            <a:r>
              <a:rPr lang="en-US" altLang="zh-CN" sz="2200" dirty="0" smtClean="0">
                <a:latin typeface="楷体" panose="02010609060101010101" charset="-122"/>
                <a:ea typeface="楷体" panose="02010609060101010101" charset="-122"/>
              </a:rPr>
              <a:t>FAST</a:t>
            </a:r>
            <a:r>
              <a:rPr lang="zh-CN" altLang="en-US" sz="2200" dirty="0" smtClean="0">
                <a:latin typeface="楷体" panose="02010609060101010101" charset="-122"/>
                <a:ea typeface="楷体" panose="02010609060101010101" charset="-122"/>
              </a:rPr>
              <a:t>。巨大</a:t>
            </a:r>
            <a:r>
              <a:rPr lang="zh-CN" altLang="en-US" sz="2200" dirty="0">
                <a:latin typeface="楷体" panose="02010609060101010101" charset="-122"/>
                <a:ea typeface="楷体" panose="02010609060101010101" charset="-122"/>
              </a:rPr>
              <a:t>的反射面在夕阳的映照下射出万道金光，绚丽无比。此时，南仁东早已泪流满面。</a:t>
            </a:r>
          </a:p>
        </p:txBody>
      </p:sp>
      <p:sp>
        <p:nvSpPr>
          <p:cNvPr id="7" name="矩形 6"/>
          <p:cNvSpPr/>
          <p:nvPr/>
        </p:nvSpPr>
        <p:spPr>
          <a:xfrm>
            <a:off x="5015666" y="3860925"/>
            <a:ext cx="4020830" cy="400110"/>
          </a:xfrm>
          <a:prstGeom prst="rect">
            <a:avLst/>
          </a:prstGeom>
          <a:solidFill>
            <a:schemeClr val="bg1"/>
          </a:solidFill>
          <a:ln w="12700">
            <a:solidFill>
              <a:srgbClr val="C00000"/>
            </a:solidFill>
          </a:ln>
        </p:spPr>
        <p:txBody>
          <a:bodyPr wrap="square">
            <a:spAutoFit/>
          </a:bodyPr>
          <a:lstStyle/>
          <a:p>
            <a:r>
              <a:rPr lang="zh-CN" altLang="en-US" sz="2000" dirty="0"/>
              <a:t>“慢慢地”“一步一步”</a:t>
            </a:r>
            <a:r>
              <a:rPr lang="zh-CN" altLang="en-US" sz="2000" dirty="0" smtClean="0"/>
              <a:t>，        </a:t>
            </a:r>
            <a:endParaRPr lang="zh-CN" altLang="en-US" sz="2000" dirty="0"/>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Text Box 5"/>
          <p:cNvSpPr txBox="1"/>
          <p:nvPr/>
        </p:nvSpPr>
        <p:spPr>
          <a:xfrm>
            <a:off x="79350" y="1329613"/>
            <a:ext cx="6292850" cy="3613297"/>
          </a:xfrm>
          <a:prstGeom prst="rect">
            <a:avLst/>
          </a:prstGeom>
          <a:noFill/>
          <a:ln w="9525">
            <a:noFill/>
          </a:ln>
        </p:spPr>
        <p:txBody>
          <a:bodyPr wrap="square">
            <a:spAutoFit/>
          </a:bodyPr>
          <a:lstStyle/>
          <a:p>
            <a:pPr eaLnBrk="1" hangingPunct="1">
              <a:lnSpc>
                <a:spcPct val="130000"/>
              </a:lnSpc>
            </a:pPr>
            <a:r>
              <a:rPr lang="zh-CN" altLang="en-US" sz="2200" b="1" dirty="0">
                <a:latin typeface="楷体" panose="02010609060101010101" charset="-122"/>
                <a:ea typeface="楷体" panose="02010609060101010101" charset="-122"/>
                <a:cs typeface="楷体" panose="02010609060101010101" charset="-122"/>
              </a:rPr>
              <a:t>    </a:t>
            </a:r>
            <a:r>
              <a:rPr lang="zh-CN" altLang="en-US" sz="2200" b="1" dirty="0">
                <a:solidFill>
                  <a:srgbClr val="0000FF"/>
                </a:solidFill>
                <a:latin typeface="楷体" panose="02010609060101010101" charset="-122"/>
                <a:ea typeface="楷体" panose="02010609060101010101" charset="-122"/>
                <a:cs typeface="楷体" panose="02010609060101010101" charset="-122"/>
              </a:rPr>
              <a:t>邓稼先</a:t>
            </a:r>
            <a:r>
              <a:rPr lang="zh-CN" altLang="en-US" sz="2200" b="1" dirty="0">
                <a:latin typeface="楷体" panose="02010609060101010101" charset="-122"/>
                <a:ea typeface="楷体" panose="02010609060101010101" charset="-122"/>
                <a:cs typeface="楷体" panose="02010609060101010101" charset="-122"/>
              </a:rPr>
              <a:t>，</a:t>
            </a:r>
            <a:r>
              <a:rPr lang="en-US" altLang="zh-CN" sz="2200" b="1" dirty="0">
                <a:latin typeface="楷体" panose="02010609060101010101" charset="-122"/>
                <a:ea typeface="楷体" panose="02010609060101010101" charset="-122"/>
                <a:cs typeface="楷体" panose="02010609060101010101" charset="-122"/>
              </a:rPr>
              <a:t>1924</a:t>
            </a:r>
            <a:r>
              <a:rPr lang="zh-CN" altLang="en-US" sz="2200" b="1" dirty="0">
                <a:latin typeface="楷体" panose="02010609060101010101" charset="-122"/>
                <a:ea typeface="楷体" panose="02010609060101010101" charset="-122"/>
                <a:cs typeface="楷体" panose="02010609060101010101" charset="-122"/>
              </a:rPr>
              <a:t>年</a:t>
            </a:r>
            <a:r>
              <a:rPr lang="zh-CN" altLang="en-US" sz="2200" b="1" dirty="0" smtClean="0">
                <a:latin typeface="楷体" panose="02010609060101010101" charset="-122"/>
                <a:ea typeface="楷体" panose="02010609060101010101" charset="-122"/>
                <a:cs typeface="楷体" panose="02010609060101010101" charset="-122"/>
              </a:rPr>
              <a:t>出生于安徽省</a:t>
            </a:r>
            <a:r>
              <a:rPr lang="zh-CN" altLang="en-US" sz="2200" b="1" dirty="0">
                <a:latin typeface="楷体" panose="02010609060101010101" charset="-122"/>
                <a:ea typeface="楷体" panose="02010609060101010101" charset="-122"/>
                <a:cs typeface="楷体" panose="02010609060101010101" charset="-122"/>
              </a:rPr>
              <a:t>怀宁县。在北平上了小学和中学，于</a:t>
            </a:r>
            <a:r>
              <a:rPr lang="en-US" altLang="zh-CN" sz="2200" b="1" dirty="0">
                <a:latin typeface="楷体" panose="02010609060101010101" charset="-122"/>
                <a:ea typeface="楷体" panose="02010609060101010101" charset="-122"/>
                <a:cs typeface="楷体" panose="02010609060101010101" charset="-122"/>
              </a:rPr>
              <a:t>1945</a:t>
            </a:r>
            <a:r>
              <a:rPr lang="zh-CN" altLang="en-US" sz="2200" b="1" dirty="0">
                <a:latin typeface="楷体" panose="02010609060101010101" charset="-122"/>
                <a:ea typeface="楷体" panose="02010609060101010101" charset="-122"/>
                <a:cs typeface="楷体" panose="02010609060101010101" charset="-122"/>
              </a:rPr>
              <a:t>年自昆明西南联大毕业。</a:t>
            </a:r>
            <a:r>
              <a:rPr lang="en-US" altLang="zh-CN" sz="2200" b="1" dirty="0">
                <a:latin typeface="楷体" panose="02010609060101010101" charset="-122"/>
                <a:ea typeface="楷体" panose="02010609060101010101" charset="-122"/>
                <a:cs typeface="楷体" panose="02010609060101010101" charset="-122"/>
              </a:rPr>
              <a:t>1948</a:t>
            </a:r>
            <a:r>
              <a:rPr lang="zh-CN" altLang="en-US" sz="2200" b="1" dirty="0">
                <a:latin typeface="楷体" panose="02010609060101010101" charset="-122"/>
                <a:ea typeface="楷体" panose="02010609060101010101" charset="-122"/>
                <a:cs typeface="楷体" panose="02010609060101010101" charset="-122"/>
              </a:rPr>
              <a:t>年到</a:t>
            </a:r>
            <a:r>
              <a:rPr lang="en-US" altLang="zh-CN" sz="2200" b="1" dirty="0">
                <a:latin typeface="楷体" panose="02010609060101010101" charset="-122"/>
                <a:ea typeface="楷体" panose="02010609060101010101" charset="-122"/>
                <a:cs typeface="楷体" panose="02010609060101010101" charset="-122"/>
              </a:rPr>
              <a:t>1950</a:t>
            </a:r>
            <a:r>
              <a:rPr lang="zh-CN" altLang="en-US" sz="2200" b="1" dirty="0">
                <a:latin typeface="楷体" panose="02010609060101010101" charset="-122"/>
                <a:ea typeface="楷体" panose="02010609060101010101" charset="-122"/>
                <a:cs typeface="楷体" panose="02010609060101010101" charset="-122"/>
              </a:rPr>
              <a:t>年赴美国普渡大学读理论物理，获得博士学位后立即乘船回国。</a:t>
            </a:r>
            <a:r>
              <a:rPr lang="en-US" altLang="zh-CN" sz="2200" b="1" dirty="0">
                <a:latin typeface="楷体" panose="02010609060101010101" charset="-122"/>
                <a:ea typeface="楷体" panose="02010609060101010101" charset="-122"/>
                <a:cs typeface="楷体" panose="02010609060101010101" charset="-122"/>
              </a:rPr>
              <a:t>1950</a:t>
            </a:r>
            <a:r>
              <a:rPr lang="zh-CN" altLang="en-US" sz="2200" b="1" dirty="0">
                <a:latin typeface="楷体" panose="02010609060101010101" charset="-122"/>
                <a:ea typeface="楷体" panose="02010609060101010101" charset="-122"/>
                <a:cs typeface="楷体" panose="02010609060101010101" charset="-122"/>
              </a:rPr>
              <a:t>年</a:t>
            </a:r>
            <a:r>
              <a:rPr lang="en-US" altLang="zh-CN" sz="2200" b="1" dirty="0">
                <a:latin typeface="楷体" panose="02010609060101010101" charset="-122"/>
                <a:ea typeface="楷体" panose="02010609060101010101" charset="-122"/>
                <a:cs typeface="楷体" panose="02010609060101010101" charset="-122"/>
              </a:rPr>
              <a:t>10</a:t>
            </a:r>
            <a:r>
              <a:rPr lang="zh-CN" altLang="en-US" sz="2200" b="1" dirty="0">
                <a:latin typeface="楷体" panose="02010609060101010101" charset="-122"/>
                <a:ea typeface="楷体" panose="02010609060101010101" charset="-122"/>
                <a:cs typeface="楷体" panose="02010609060101010101" charset="-122"/>
              </a:rPr>
              <a:t>月到中国科学院</a:t>
            </a:r>
            <a:r>
              <a:rPr lang="zh-CN" altLang="en-US" sz="2200" b="1" dirty="0" smtClean="0">
                <a:latin typeface="楷体" panose="02010609060101010101" charset="-122"/>
                <a:ea typeface="楷体" panose="02010609060101010101" charset="-122"/>
                <a:cs typeface="楷体" panose="02010609060101010101" charset="-122"/>
              </a:rPr>
              <a:t>工作，</a:t>
            </a:r>
            <a:r>
              <a:rPr lang="en-US" altLang="zh-CN" sz="2200" b="1" dirty="0" smtClean="0">
                <a:latin typeface="楷体" panose="02010609060101010101" charset="-122"/>
                <a:ea typeface="楷体" panose="02010609060101010101" charset="-122"/>
                <a:cs typeface="楷体" panose="02010609060101010101" charset="-122"/>
              </a:rPr>
              <a:t>1958</a:t>
            </a:r>
            <a:r>
              <a:rPr lang="zh-CN" altLang="en-US" sz="2200" b="1" dirty="0">
                <a:latin typeface="楷体" panose="02010609060101010101" charset="-122"/>
                <a:ea typeface="楷体" panose="02010609060101010101" charset="-122"/>
                <a:cs typeface="楷体" panose="02010609060101010101" charset="-122"/>
              </a:rPr>
              <a:t>年</a:t>
            </a:r>
            <a:r>
              <a:rPr lang="en-US" altLang="zh-CN" sz="2200" b="1" dirty="0">
                <a:latin typeface="楷体" panose="02010609060101010101" charset="-122"/>
                <a:ea typeface="楷体" panose="02010609060101010101" charset="-122"/>
                <a:cs typeface="楷体" panose="02010609060101010101" charset="-122"/>
              </a:rPr>
              <a:t>8</a:t>
            </a:r>
            <a:r>
              <a:rPr lang="zh-CN" altLang="en-US" sz="2200" b="1" dirty="0">
                <a:latin typeface="楷体" panose="02010609060101010101" charset="-122"/>
                <a:ea typeface="楷体" panose="02010609060101010101" charset="-122"/>
                <a:cs typeface="楷体" panose="02010609060101010101" charset="-122"/>
              </a:rPr>
              <a:t>月带领几十个大学毕业生开始研究原子弹的制造理论。</a:t>
            </a:r>
            <a:r>
              <a:rPr lang="en-US" altLang="zh-CN" sz="2200" b="1" dirty="0">
                <a:latin typeface="楷体" panose="02010609060101010101" charset="-122"/>
                <a:ea typeface="楷体" panose="02010609060101010101" charset="-122"/>
                <a:cs typeface="楷体" panose="02010609060101010101" charset="-122"/>
              </a:rPr>
              <a:t>1986</a:t>
            </a:r>
            <a:r>
              <a:rPr lang="zh-CN" altLang="en-US" sz="2200" b="1" dirty="0">
                <a:latin typeface="楷体" panose="02010609060101010101" charset="-122"/>
                <a:ea typeface="楷体" panose="02010609060101010101" charset="-122"/>
                <a:cs typeface="楷体" panose="02010609060101010101" charset="-122"/>
              </a:rPr>
              <a:t>年</a:t>
            </a:r>
            <a:r>
              <a:rPr lang="en-US" altLang="zh-CN" sz="2200" b="1" dirty="0">
                <a:latin typeface="楷体" panose="02010609060101010101" charset="-122"/>
                <a:ea typeface="楷体" panose="02010609060101010101" charset="-122"/>
                <a:cs typeface="楷体" panose="02010609060101010101" charset="-122"/>
              </a:rPr>
              <a:t>7</a:t>
            </a:r>
            <a:r>
              <a:rPr lang="zh-CN" altLang="en-US" sz="2200" b="1" dirty="0">
                <a:latin typeface="楷体" panose="02010609060101010101" charset="-122"/>
                <a:ea typeface="楷体" panose="02010609060101010101" charset="-122"/>
                <a:cs typeface="楷体" panose="02010609060101010101" charset="-122"/>
              </a:rPr>
              <a:t>月</a:t>
            </a:r>
            <a:r>
              <a:rPr lang="en-US" altLang="zh-CN" sz="2200" b="1" dirty="0">
                <a:latin typeface="楷体" panose="02010609060101010101" charset="-122"/>
                <a:ea typeface="楷体" panose="02010609060101010101" charset="-122"/>
                <a:cs typeface="楷体" panose="02010609060101010101" charset="-122"/>
              </a:rPr>
              <a:t>29</a:t>
            </a:r>
            <a:r>
              <a:rPr lang="zh-CN" altLang="en-US" sz="2200" b="1" dirty="0">
                <a:latin typeface="楷体" panose="02010609060101010101" charset="-122"/>
                <a:ea typeface="楷体" panose="02010609060101010101" charset="-122"/>
                <a:cs typeface="楷体" panose="02010609060101010101" charset="-122"/>
              </a:rPr>
              <a:t>日因病去世。 </a:t>
            </a:r>
            <a:r>
              <a:rPr lang="en-US" altLang="zh-CN" sz="2200" b="1" dirty="0">
                <a:latin typeface="楷体" panose="02010609060101010101" charset="-122"/>
                <a:ea typeface="楷体" panose="02010609060101010101" charset="-122"/>
                <a:cs typeface="楷体" panose="02010609060101010101" charset="-122"/>
              </a:rPr>
              <a:t>1999</a:t>
            </a:r>
            <a:r>
              <a:rPr lang="zh-CN" altLang="en-US" sz="2200" b="1" dirty="0">
                <a:latin typeface="楷体" panose="02010609060101010101" charset="-122"/>
                <a:ea typeface="楷体" panose="02010609060101010101" charset="-122"/>
                <a:cs typeface="楷体" panose="02010609060101010101" charset="-122"/>
              </a:rPr>
              <a:t>年党中央、国务院、中央军</a:t>
            </a:r>
            <a:r>
              <a:rPr lang="zh-CN" altLang="en-US" sz="2200" b="1" dirty="0" smtClean="0">
                <a:latin typeface="楷体" panose="02010609060101010101" charset="-122"/>
                <a:ea typeface="楷体" panose="02010609060101010101" charset="-122"/>
                <a:cs typeface="楷体" panose="02010609060101010101" charset="-122"/>
              </a:rPr>
              <a:t>委为他</a:t>
            </a:r>
            <a:r>
              <a:rPr lang="zh-CN" altLang="en-US" sz="2200" b="1" dirty="0">
                <a:latin typeface="楷体" panose="02010609060101010101" charset="-122"/>
                <a:ea typeface="楷体" panose="02010609060101010101" charset="-122"/>
                <a:cs typeface="楷体" panose="02010609060101010101" charset="-122"/>
              </a:rPr>
              <a:t>追</a:t>
            </a:r>
            <a:r>
              <a:rPr lang="zh-CN" altLang="en-US" sz="2200" b="1" dirty="0" smtClean="0">
                <a:latin typeface="楷体" panose="02010609060101010101" charset="-122"/>
                <a:ea typeface="楷体" panose="02010609060101010101" charset="-122"/>
                <a:cs typeface="楷体" panose="02010609060101010101" charset="-122"/>
              </a:rPr>
              <a:t>授 “</a:t>
            </a:r>
            <a:r>
              <a:rPr lang="zh-CN" altLang="en-US" sz="2200" b="1" dirty="0">
                <a:latin typeface="楷体" panose="02010609060101010101" charset="-122"/>
                <a:ea typeface="楷体" panose="02010609060101010101" charset="-122"/>
                <a:cs typeface="楷体" panose="02010609060101010101" charset="-122"/>
              </a:rPr>
              <a:t>两弹一星功勋奖章”</a:t>
            </a:r>
            <a:r>
              <a:rPr lang="zh-CN" altLang="en-US" sz="2200" b="1" dirty="0" smtClean="0">
                <a:latin typeface="楷体" panose="02010609060101010101" charset="-122"/>
                <a:ea typeface="楷体" panose="02010609060101010101" charset="-122"/>
                <a:cs typeface="楷体" panose="02010609060101010101" charset="-122"/>
              </a:rPr>
              <a:t>。</a:t>
            </a:r>
            <a:endParaRPr lang="zh-CN" altLang="en-US" sz="2200" b="1" dirty="0">
              <a:latin typeface="楷体" panose="02010609060101010101" charset="-122"/>
              <a:ea typeface="楷体" panose="02010609060101010101" charset="-122"/>
              <a:cs typeface="楷体" panose="02010609060101010101" charset="-122"/>
            </a:endParaRPr>
          </a:p>
        </p:txBody>
      </p:sp>
      <p:grpSp>
        <p:nvGrpSpPr>
          <p:cNvPr id="40962" name="组合 8"/>
          <p:cNvGrpSpPr/>
          <p:nvPr/>
        </p:nvGrpSpPr>
        <p:grpSpPr bwMode="auto">
          <a:xfrm>
            <a:off x="0" y="507869"/>
            <a:ext cx="2051050" cy="523401"/>
            <a:chOff x="0" y="-396"/>
            <a:chExt cx="3231" cy="1097"/>
          </a:xfrm>
        </p:grpSpPr>
        <p:sp>
          <p:nvSpPr>
            <p:cNvPr id="40964" name="文本框 6"/>
            <p:cNvSpPr txBox="1">
              <a:spLocks noChangeArrowheads="1"/>
            </p:cNvSpPr>
            <p:nvPr/>
          </p:nvSpPr>
          <p:spPr bwMode="auto">
            <a:xfrm>
              <a:off x="678" y="-396"/>
              <a:ext cx="2553" cy="1097"/>
            </a:xfrm>
            <a:prstGeom prst="rect">
              <a:avLst/>
            </a:prstGeom>
            <a:noFill/>
            <a:ln w="9525">
              <a:noFill/>
              <a:miter lim="800000"/>
            </a:ln>
          </p:spPr>
          <p:txBody>
            <a:bodyPr>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72201" y="1329612"/>
            <a:ext cx="2350193" cy="2641449"/>
          </a:xfrm>
          <a:prstGeom prst="rect">
            <a:avLst/>
          </a:prstGeom>
        </p:spPr>
      </p:pic>
    </p:spTree>
  </p:cSld>
  <p:clrMapOvr>
    <a:masterClrMapping/>
  </p:clrMapOvr>
  <p:transition spd="slow">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9" name="组合 12"/>
          <p:cNvGrpSpPr/>
          <p:nvPr/>
        </p:nvGrpSpPr>
        <p:grpSpPr bwMode="auto">
          <a:xfrm>
            <a:off x="34925" y="627459"/>
            <a:ext cx="2008188" cy="523082"/>
            <a:chOff x="70" y="-63"/>
            <a:chExt cx="3161" cy="1097"/>
          </a:xfrm>
        </p:grpSpPr>
        <p:sp>
          <p:nvSpPr>
            <p:cNvPr id="86021"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矩形 5"/>
          <p:cNvSpPr/>
          <p:nvPr/>
        </p:nvSpPr>
        <p:spPr>
          <a:xfrm>
            <a:off x="179512" y="1059582"/>
            <a:ext cx="8928992" cy="4154984"/>
          </a:xfrm>
          <a:prstGeom prst="rect">
            <a:avLst/>
          </a:prstGeom>
        </p:spPr>
        <p:txBody>
          <a:bodyPr wrap="square">
            <a:spAutoFit/>
          </a:bodyPr>
          <a:lstStyle/>
          <a:p>
            <a:pPr>
              <a:lnSpc>
                <a:spcPct val="120000"/>
              </a:lnSpc>
            </a:pPr>
            <a:r>
              <a:rPr lang="zh-CN" altLang="en-US" sz="2200" dirty="0" smtClean="0">
                <a:latin typeface="楷体" panose="02010609060101010101" charset="-122"/>
                <a:ea typeface="楷体" panose="02010609060101010101" charset="-122"/>
              </a:rPr>
              <a:t>    第二天</a:t>
            </a:r>
            <a:r>
              <a:rPr lang="zh-CN" altLang="en-US" sz="2200" dirty="0">
                <a:latin typeface="楷体" panose="02010609060101010101" charset="-122"/>
                <a:ea typeface="楷体" panose="02010609060101010101" charset="-122"/>
              </a:rPr>
              <a:t>，一轮朝阳喷薄而出。南仁东陪同前来参加落成启用典礼的国际天文学家们参观万山丛中的中国天眼。此时，开工之前曾考察过大</a:t>
            </a:r>
            <a:r>
              <a:rPr lang="zh-CN" altLang="en-US" sz="2200" dirty="0" smtClean="0">
                <a:latin typeface="楷体" panose="02010609060101010101" charset="-122"/>
                <a:ea typeface="楷体" panose="02010609060101010101" charset="-122"/>
              </a:rPr>
              <a:t>窝凼的</a:t>
            </a:r>
            <a:r>
              <a:rPr lang="zh-CN" altLang="en-US" sz="2200" dirty="0">
                <a:latin typeface="楷体" panose="02010609060101010101" charset="-122"/>
                <a:ea typeface="楷体" panose="02010609060101010101" charset="-122"/>
              </a:rPr>
              <a:t>国际大射电望远镜</a:t>
            </a:r>
            <a:r>
              <a:rPr lang="en-US" altLang="zh-CN" sz="2200" dirty="0">
                <a:latin typeface="楷体" panose="02010609060101010101" charset="-122"/>
                <a:ea typeface="楷体" panose="02010609060101010101" charset="-122"/>
              </a:rPr>
              <a:t>SKA</a:t>
            </a:r>
            <a:r>
              <a:rPr lang="zh-CN" altLang="en-US" sz="2200" dirty="0">
                <a:latin typeface="楷体" panose="02010609060101010101" charset="-122"/>
                <a:ea typeface="楷体" panose="02010609060101010101" charset="-122"/>
              </a:rPr>
              <a:t>计划总干事菲利普</a:t>
            </a:r>
            <a:r>
              <a:rPr lang="en-US" altLang="zh-CN" sz="2200" dirty="0">
                <a:latin typeface="楷体" panose="02010609060101010101" charset="-122"/>
                <a:ea typeface="楷体" panose="02010609060101010101" charset="-122"/>
              </a:rPr>
              <a:t>•</a:t>
            </a:r>
            <a:r>
              <a:rPr lang="zh-CN" altLang="en-US" sz="2200" dirty="0">
                <a:latin typeface="楷体" panose="02010609060101010101" charset="-122"/>
                <a:ea typeface="楷体" panose="02010609060101010101" charset="-122"/>
              </a:rPr>
              <a:t>戴蒙德感叹道</a:t>
            </a:r>
            <a:r>
              <a:rPr lang="en-US" altLang="zh-CN" sz="2200" dirty="0">
                <a:latin typeface="楷体" panose="02010609060101010101" charset="-122"/>
                <a:ea typeface="楷体" panose="02010609060101010101" charset="-122"/>
              </a:rPr>
              <a:t>:“</a:t>
            </a:r>
            <a:r>
              <a:rPr lang="zh-CN" altLang="en-US" sz="2200" dirty="0">
                <a:latin typeface="楷体" panose="02010609060101010101" charset="-122"/>
                <a:ea typeface="楷体" panose="02010609060101010101" charset="-122"/>
              </a:rPr>
              <a:t>几年前是一片荒芜，现在居然可以运行，真的很伟大！”</a:t>
            </a:r>
          </a:p>
          <a:p>
            <a:pPr>
              <a:lnSpc>
                <a:spcPct val="120000"/>
              </a:lnSpc>
            </a:pPr>
            <a:r>
              <a:rPr lang="en-US" altLang="zh-CN" sz="2200" dirty="0" smtClean="0">
                <a:latin typeface="楷体" panose="02010609060101010101" charset="-122"/>
                <a:ea typeface="楷体" panose="02010609060101010101" charset="-122"/>
              </a:rPr>
              <a:t>    FAST</a:t>
            </a:r>
            <a:r>
              <a:rPr lang="zh-CN" altLang="en-US" sz="2200" dirty="0">
                <a:latin typeface="楷体" panose="02010609060101010101" charset="-122"/>
                <a:ea typeface="楷体" panose="02010609060101010101" charset="-122"/>
              </a:rPr>
              <a:t>的胜利建成，证明了找回“自力更生”的中国科学家和建设者们有着多么巨大的创造力。</a:t>
            </a:r>
          </a:p>
          <a:p>
            <a:pPr>
              <a:lnSpc>
                <a:spcPct val="120000"/>
              </a:lnSpc>
            </a:pPr>
            <a:r>
              <a:rPr lang="en-US" altLang="zh-CN" sz="2200" dirty="0" smtClean="0">
                <a:latin typeface="楷体" panose="02010609060101010101" charset="-122"/>
                <a:ea typeface="楷体" panose="02010609060101010101" charset="-122"/>
              </a:rPr>
              <a:t>    2017</a:t>
            </a:r>
            <a:r>
              <a:rPr lang="zh-CN" altLang="en-US" sz="2200" dirty="0">
                <a:latin typeface="楷体" panose="02010609060101010101" charset="-122"/>
                <a:ea typeface="楷体" panose="02010609060101010101" charset="-122"/>
              </a:rPr>
              <a:t>年</a:t>
            </a:r>
            <a:r>
              <a:rPr lang="en-US" altLang="zh-CN" sz="2200" dirty="0">
                <a:latin typeface="楷体" panose="02010609060101010101" charset="-122"/>
                <a:ea typeface="楷体" panose="02010609060101010101" charset="-122"/>
              </a:rPr>
              <a:t>1</a:t>
            </a:r>
            <a:r>
              <a:rPr lang="zh-CN" altLang="en-US" sz="2200" dirty="0">
                <a:latin typeface="楷体" panose="02010609060101010101" charset="-122"/>
                <a:ea typeface="楷体" panose="02010609060101010101" charset="-122"/>
              </a:rPr>
              <a:t>月，南仁东入选国家科技创新人物。这是南仁东生命的最后一年，病中的他原本</a:t>
            </a:r>
            <a:r>
              <a:rPr lang="zh-CN" altLang="en-US" sz="2200" dirty="0" smtClean="0">
                <a:latin typeface="楷体" panose="02010609060101010101" charset="-122"/>
                <a:ea typeface="楷体" panose="02010609060101010101" charset="-122"/>
              </a:rPr>
              <a:t>不打算去</a:t>
            </a:r>
            <a:r>
              <a:rPr lang="zh-CN" altLang="en-US" sz="2200" dirty="0">
                <a:latin typeface="楷体" panose="02010609060101010101" charset="-122"/>
                <a:ea typeface="楷体" panose="02010609060101010101" charset="-122"/>
              </a:rPr>
              <a:t>颁奖仪式现场。但听说中央电视台要向全国播出颁奖仪式，南仁东又去了。他要借央视这个平台，说一段不能忘怀的话。他嗓音沙哑，话语断断续续</a:t>
            </a:r>
            <a:r>
              <a:rPr lang="en-US" altLang="zh-CN" sz="2200" dirty="0">
                <a:latin typeface="楷体" panose="02010609060101010101" charset="-122"/>
                <a:ea typeface="楷体" panose="02010609060101010101" charset="-122"/>
              </a:rPr>
              <a:t>——</a:t>
            </a:r>
          </a:p>
        </p:txBody>
      </p:sp>
    </p:spTree>
  </p:cSld>
  <p:clrMapOvr>
    <a:masterClrMapping/>
  </p:clrMapOvr>
  <p:transition spd="slow">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1059583"/>
            <a:ext cx="5832648" cy="1785104"/>
          </a:xfrm>
          <a:prstGeom prst="rect">
            <a:avLst/>
          </a:prstGeom>
        </p:spPr>
        <p:txBody>
          <a:bodyPr wrap="square">
            <a:spAutoFit/>
          </a:bodyPr>
          <a:lstStyle/>
          <a:p>
            <a:pPr>
              <a:lnSpc>
                <a:spcPct val="125000"/>
              </a:lnSpc>
            </a:pPr>
            <a:r>
              <a:rPr lang="zh-CN" altLang="en-US" sz="2200" dirty="0" smtClean="0">
                <a:latin typeface="楷体" panose="02010609060101010101" charset="-122"/>
                <a:ea typeface="楷体" panose="02010609060101010101" charset="-122"/>
              </a:rPr>
              <a:t>“这个</a:t>
            </a:r>
            <a:r>
              <a:rPr lang="zh-CN" altLang="en-US" sz="2200" dirty="0">
                <a:latin typeface="楷体" panose="02010609060101010101" charset="-122"/>
                <a:ea typeface="楷体" panose="02010609060101010101" charset="-122"/>
              </a:rPr>
              <a:t>，荣誉，来得，太突然，而且，太沉重。我觉得我，个人盛名之下，其实难副。但我知道，这份，</a:t>
            </a:r>
            <a:r>
              <a:rPr lang="zh-CN" altLang="en-US" sz="2200" dirty="0" smtClean="0">
                <a:latin typeface="楷体" panose="02010609060101010101" charset="-122"/>
                <a:ea typeface="楷体" panose="02010609060101010101" charset="-122"/>
              </a:rPr>
              <a:t>沉甸甸的</a:t>
            </a:r>
            <a:r>
              <a:rPr lang="zh-CN" altLang="en-US" sz="2200" dirty="0">
                <a:latin typeface="楷体" panose="02010609060101010101" charset="-122"/>
                <a:ea typeface="楷体" panose="02010609060101010101" charset="-122"/>
              </a:rPr>
              <a:t>，奖励，不是给我一个人的，是给一群人的。我，更不能忘却的</a:t>
            </a:r>
            <a:r>
              <a:rPr lang="zh-CN" altLang="en-US" sz="2200" dirty="0" smtClean="0">
                <a:latin typeface="楷体" panose="02010609060101010101" charset="-122"/>
                <a:ea typeface="楷体" panose="02010609060101010101" charset="-122"/>
              </a:rPr>
              <a:t>，</a:t>
            </a:r>
            <a:endParaRPr lang="zh-CN" altLang="en-US" sz="2200" dirty="0">
              <a:latin typeface="楷体" panose="02010609060101010101" charset="-122"/>
              <a:ea typeface="楷体" panose="02010609060101010101" charset="-122"/>
            </a:endParaRPr>
          </a:p>
        </p:txBody>
      </p:sp>
      <p:sp>
        <p:nvSpPr>
          <p:cNvPr id="3" name="矩形 2"/>
          <p:cNvSpPr/>
          <p:nvPr/>
        </p:nvSpPr>
        <p:spPr>
          <a:xfrm>
            <a:off x="6012160" y="1201129"/>
            <a:ext cx="2844824" cy="1323439"/>
          </a:xfrm>
          <a:prstGeom prst="rect">
            <a:avLst/>
          </a:prstGeom>
          <a:ln w="12700">
            <a:solidFill>
              <a:srgbClr val="C00000"/>
            </a:solidFill>
          </a:ln>
        </p:spPr>
        <p:txBody>
          <a:bodyPr wrap="square">
            <a:spAutoFit/>
          </a:bodyPr>
          <a:lstStyle/>
          <a:p>
            <a:pPr indent="266700" algn="just">
              <a:spcAft>
                <a:spcPts val="0"/>
              </a:spcAft>
            </a:pPr>
            <a:r>
              <a:rPr lang="zh-CN" altLang="zh-CN" sz="2000" kern="100" dirty="0" smtClean="0">
                <a:latin typeface="宋体" panose="02010600030101010101" pitchFamily="2" charset="-122"/>
                <a:cs typeface="Times New Roman" panose="02020603050405020304"/>
              </a:rPr>
              <a:t>“断断续</a:t>
            </a:r>
            <a:r>
              <a:rPr lang="zh-CN" altLang="en-US" sz="2000" kern="100" dirty="0" smtClean="0">
                <a:latin typeface="宋体" panose="02010600030101010101" pitchFamily="2" charset="-122"/>
                <a:cs typeface="Times New Roman" panose="02020603050405020304"/>
              </a:rPr>
              <a:t>续</a:t>
            </a:r>
            <a:r>
              <a:rPr lang="zh-CN" altLang="zh-CN" sz="2000" kern="100" dirty="0" smtClean="0">
                <a:latin typeface="宋体" panose="02010600030101010101" pitchFamily="2" charset="-122"/>
                <a:cs typeface="Times New Roman" panose="02020603050405020304"/>
              </a:rPr>
              <a:t>”</a:t>
            </a:r>
            <a:r>
              <a:rPr lang="zh-CN" altLang="zh-CN" sz="2000" kern="100" dirty="0">
                <a:latin typeface="宋体" panose="02010600030101010101" pitchFamily="2" charset="-122"/>
                <a:cs typeface="Times New Roman" panose="02020603050405020304"/>
              </a:rPr>
              <a:t>却字字千钧，病中的南仁东难以忘怀的是</a:t>
            </a:r>
            <a:r>
              <a:rPr lang="en-US" altLang="zh-CN" sz="2000" kern="100" dirty="0">
                <a:latin typeface="宋体" panose="02010600030101010101" pitchFamily="2" charset="-122"/>
                <a:cs typeface="Times New Roman" panose="02020603050405020304"/>
              </a:rPr>
              <a:t>FAST</a:t>
            </a:r>
            <a:r>
              <a:rPr lang="zh-CN" altLang="zh-CN" sz="2000" kern="100" dirty="0">
                <a:latin typeface="宋体" panose="02010600030101010101" pitchFamily="2" charset="-122"/>
                <a:cs typeface="Times New Roman" panose="02020603050405020304"/>
              </a:rPr>
              <a:t>建设者和贵州人民的深情。</a:t>
            </a:r>
            <a:endParaRPr lang="zh-CN" altLang="zh-CN" sz="2000" kern="100" dirty="0">
              <a:effectLst/>
              <a:latin typeface="宋体" panose="02010600030101010101" pitchFamily="2" charset="-122"/>
              <a:cs typeface="Times New Roman" panose="02020603050405020304"/>
            </a:endParaRPr>
          </a:p>
        </p:txBody>
      </p:sp>
      <p:grpSp>
        <p:nvGrpSpPr>
          <p:cNvPr id="4" name="组合 12"/>
          <p:cNvGrpSpPr/>
          <p:nvPr/>
        </p:nvGrpSpPr>
        <p:grpSpPr bwMode="auto">
          <a:xfrm>
            <a:off x="34925" y="627459"/>
            <a:ext cx="2008188" cy="523082"/>
            <a:chOff x="70" y="-63"/>
            <a:chExt cx="3161" cy="1097"/>
          </a:xfrm>
        </p:grpSpPr>
        <p:sp>
          <p:nvSpPr>
            <p:cNvPr id="5"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9" name="矩形 8"/>
          <p:cNvSpPr/>
          <p:nvPr/>
        </p:nvSpPr>
        <p:spPr>
          <a:xfrm>
            <a:off x="54612" y="2544887"/>
            <a:ext cx="9089388" cy="2631490"/>
          </a:xfrm>
          <a:prstGeom prst="rect">
            <a:avLst/>
          </a:prstGeom>
        </p:spPr>
        <p:txBody>
          <a:bodyPr wrap="square">
            <a:spAutoFit/>
          </a:bodyPr>
          <a:lstStyle/>
          <a:p>
            <a:pPr lvl="0">
              <a:lnSpc>
                <a:spcPct val="125000"/>
              </a:lnSpc>
            </a:pPr>
            <a:r>
              <a:rPr lang="zh-CN" altLang="en-US" sz="2200" dirty="0">
                <a:solidFill>
                  <a:prstClr val="black"/>
                </a:solidFill>
                <a:latin typeface="楷体" panose="02010609060101010101" charset="-122"/>
                <a:ea typeface="楷体" panose="02010609060101010101" charset="-122"/>
              </a:rPr>
              <a:t>就是，这二十二年，艰苦的岁月里，贵州省，四千多万，各族父老乡亲，和我们，风雨同舟，不离不弃</a:t>
            </a:r>
            <a:r>
              <a:rPr lang="en-US" altLang="zh-CN" sz="2200" dirty="0">
                <a:solidFill>
                  <a:prstClr val="black"/>
                </a:solidFill>
                <a:latin typeface="楷体" panose="02010609060101010101" charset="-122"/>
                <a:ea typeface="楷体" panose="02010609060101010101" charset="-122"/>
              </a:rPr>
              <a:t>……</a:t>
            </a:r>
            <a:r>
              <a:rPr lang="zh-CN" altLang="en-US" sz="2200" dirty="0">
                <a:solidFill>
                  <a:prstClr val="black"/>
                </a:solidFill>
                <a:latin typeface="楷体" panose="02010609060101010101" charset="-122"/>
                <a:ea typeface="楷体" panose="02010609060101010101" charset="-122"/>
              </a:rPr>
              <a:t>我再一次，借这个机会，感谢，所有，帮助过我们</a:t>
            </a:r>
            <a:r>
              <a:rPr lang="en-US" altLang="zh-CN" sz="2200" dirty="0">
                <a:solidFill>
                  <a:prstClr val="black"/>
                </a:solidFill>
                <a:latin typeface="楷体" panose="02010609060101010101" charset="-122"/>
                <a:ea typeface="楷体" panose="02010609060101010101" charset="-122"/>
              </a:rPr>
              <a:t>…</a:t>
            </a:r>
            <a:r>
              <a:rPr lang="zh-CN" altLang="en-US" sz="2200" dirty="0">
                <a:solidFill>
                  <a:prstClr val="black"/>
                </a:solidFill>
                <a:latin typeface="楷体" panose="02010609060101010101" charset="-122"/>
                <a:ea typeface="楷体" panose="02010609060101010101" charset="-122"/>
              </a:rPr>
              <a:t>帮助过</a:t>
            </a:r>
            <a:r>
              <a:rPr lang="en-US" altLang="zh-CN" sz="2200" dirty="0">
                <a:solidFill>
                  <a:prstClr val="black"/>
                </a:solidFill>
                <a:latin typeface="楷体" panose="02010609060101010101" charset="-122"/>
                <a:ea typeface="楷体" panose="02010609060101010101" charset="-122"/>
              </a:rPr>
              <a:t>FAST……</a:t>
            </a:r>
            <a:r>
              <a:rPr lang="zh-CN" altLang="en-US" sz="2200" dirty="0">
                <a:solidFill>
                  <a:prstClr val="black"/>
                </a:solidFill>
                <a:latin typeface="楷体" panose="02010609060101010101" charset="-122"/>
                <a:ea typeface="楷体" panose="02010609060101010101" charset="-122"/>
              </a:rPr>
              <a:t>谢谢！谢谢！</a:t>
            </a:r>
            <a:r>
              <a:rPr lang="zh-CN" altLang="en-US" sz="2200" dirty="0" smtClean="0">
                <a:solidFill>
                  <a:prstClr val="black"/>
                </a:solidFill>
                <a:latin typeface="楷体" panose="02010609060101010101" charset="-122"/>
                <a:ea typeface="楷体" panose="02010609060101010101" charset="-122"/>
              </a:rPr>
              <a:t>”</a:t>
            </a:r>
            <a:endParaRPr lang="en-US" altLang="zh-CN" sz="2200" dirty="0" smtClean="0">
              <a:solidFill>
                <a:prstClr val="black"/>
              </a:solidFill>
              <a:latin typeface="楷体" panose="02010609060101010101" charset="-122"/>
              <a:ea typeface="楷体" panose="02010609060101010101" charset="-122"/>
            </a:endParaRPr>
          </a:p>
          <a:p>
            <a:pPr lvl="0">
              <a:lnSpc>
                <a:spcPct val="125000"/>
              </a:lnSpc>
            </a:pPr>
            <a:r>
              <a:rPr lang="zh-CN" altLang="en-US" sz="2200" dirty="0" smtClean="0">
                <a:solidFill>
                  <a:prstClr val="black"/>
                </a:solidFill>
                <a:latin typeface="楷体" panose="02010609060101010101" charset="-122"/>
                <a:ea typeface="楷体" panose="02010609060101010101" charset="-122"/>
              </a:rPr>
              <a:t>    这</a:t>
            </a:r>
            <a:r>
              <a:rPr lang="zh-CN" altLang="en-US" sz="2200" dirty="0">
                <a:solidFill>
                  <a:prstClr val="black"/>
                </a:solidFill>
                <a:latin typeface="楷体" panose="02010609060101010101" charset="-122"/>
                <a:ea typeface="楷体" panose="02010609060101010101" charset="-122"/>
              </a:rPr>
              <a:t>是南仁东要表达的最后的声音。</a:t>
            </a:r>
          </a:p>
          <a:p>
            <a:pPr lvl="0">
              <a:lnSpc>
                <a:spcPct val="125000"/>
              </a:lnSpc>
            </a:pPr>
            <a:r>
              <a:rPr lang="zh-CN" altLang="en-US" sz="2200" dirty="0">
                <a:solidFill>
                  <a:prstClr val="black"/>
                </a:solidFill>
                <a:latin typeface="楷体" panose="02010609060101010101" charset="-122"/>
                <a:ea typeface="楷体" panose="02010609060101010101" charset="-122"/>
              </a:rPr>
              <a:t>    </a:t>
            </a:r>
            <a:r>
              <a:rPr lang="en-US" altLang="zh-CN" sz="2200" dirty="0">
                <a:solidFill>
                  <a:prstClr val="black"/>
                </a:solidFill>
                <a:latin typeface="楷体" panose="02010609060101010101" charset="-122"/>
                <a:ea typeface="楷体" panose="02010609060101010101" charset="-122"/>
              </a:rPr>
              <a:t>2017</a:t>
            </a:r>
            <a:r>
              <a:rPr lang="zh-CN" altLang="en-US" sz="2200" dirty="0">
                <a:solidFill>
                  <a:prstClr val="black"/>
                </a:solidFill>
                <a:latin typeface="楷体" panose="02010609060101010101" charset="-122"/>
                <a:ea typeface="楷体" panose="02010609060101010101" charset="-122"/>
              </a:rPr>
              <a:t>年</a:t>
            </a:r>
            <a:r>
              <a:rPr lang="en-US" altLang="zh-CN" sz="2200" dirty="0">
                <a:solidFill>
                  <a:prstClr val="black"/>
                </a:solidFill>
                <a:latin typeface="楷体" panose="02010609060101010101" charset="-122"/>
                <a:ea typeface="楷体" panose="02010609060101010101" charset="-122"/>
              </a:rPr>
              <a:t>9</a:t>
            </a:r>
            <a:r>
              <a:rPr lang="zh-CN" altLang="en-US" sz="2200" dirty="0">
                <a:solidFill>
                  <a:prstClr val="black"/>
                </a:solidFill>
                <a:latin typeface="楷体" panose="02010609060101010101" charset="-122"/>
                <a:ea typeface="楷体" panose="02010609060101010101" charset="-122"/>
              </a:rPr>
              <a:t>月</a:t>
            </a:r>
            <a:r>
              <a:rPr lang="en-US" altLang="zh-CN" sz="2200" dirty="0">
                <a:solidFill>
                  <a:prstClr val="black"/>
                </a:solidFill>
                <a:latin typeface="楷体" panose="02010609060101010101" charset="-122"/>
                <a:ea typeface="楷体" panose="02010609060101010101" charset="-122"/>
              </a:rPr>
              <a:t>25</a:t>
            </a:r>
            <a:r>
              <a:rPr lang="zh-CN" altLang="en-US" sz="2200" dirty="0">
                <a:solidFill>
                  <a:prstClr val="black"/>
                </a:solidFill>
                <a:latin typeface="楷体" panose="02010609060101010101" charset="-122"/>
                <a:ea typeface="楷体" panose="02010609060101010101" charset="-122"/>
              </a:rPr>
              <a:t>日，“天眼”落成启用一周年。</a:t>
            </a:r>
          </a:p>
          <a:p>
            <a:pPr lvl="0">
              <a:lnSpc>
                <a:spcPct val="125000"/>
              </a:lnSpc>
            </a:pPr>
            <a:r>
              <a:rPr lang="zh-CN" altLang="en-US" sz="2200" dirty="0">
                <a:solidFill>
                  <a:prstClr val="black"/>
                </a:solidFill>
                <a:latin typeface="楷体" panose="02010609060101010101" charset="-122"/>
                <a:ea typeface="楷体" panose="02010609060101010101" charset="-122"/>
              </a:rPr>
              <a:t>    可是，</a:t>
            </a:r>
            <a:r>
              <a:rPr lang="en-US" altLang="zh-CN" sz="2200" dirty="0">
                <a:solidFill>
                  <a:prstClr val="black"/>
                </a:solidFill>
                <a:latin typeface="楷体" panose="02010609060101010101" charset="-122"/>
                <a:ea typeface="楷体" panose="02010609060101010101" charset="-122"/>
              </a:rPr>
              <a:t>10</a:t>
            </a:r>
            <a:r>
              <a:rPr lang="zh-CN" altLang="en-US" sz="2200" dirty="0">
                <a:solidFill>
                  <a:prstClr val="black"/>
                </a:solidFill>
                <a:latin typeface="楷体" panose="02010609060101010101" charset="-122"/>
                <a:ea typeface="楷体" panose="02010609060101010101" charset="-122"/>
              </a:rPr>
              <a:t>天前，南仁东永远地闭上了眼睛</a:t>
            </a:r>
            <a:r>
              <a:rPr lang="zh-CN" altLang="en-US" sz="2200" dirty="0" smtClean="0">
                <a:solidFill>
                  <a:prstClr val="black"/>
                </a:solidFill>
                <a:latin typeface="楷体" panose="02010609060101010101" charset="-122"/>
                <a:ea typeface="楷体" panose="02010609060101010101" charset="-122"/>
              </a:rPr>
              <a:t>。</a:t>
            </a:r>
            <a:endParaRPr lang="zh-CN" altLang="en-US" sz="2200" dirty="0">
              <a:solidFill>
                <a:prstClr val="black"/>
              </a:solidFill>
              <a:latin typeface="楷体" panose="02010609060101010101" charset="-122"/>
              <a:ea typeface="楷体" panose="02010609060101010101" charset="-122"/>
            </a:endParaRPr>
          </a:p>
        </p:txBody>
      </p:sp>
    </p:spTree>
  </p:cSld>
  <p:clrMapOvr>
    <a:masterClrMapping/>
  </p:clrMapOvr>
  <p:transition spd="slow">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504" y="1095029"/>
            <a:ext cx="8927976" cy="3736600"/>
          </a:xfrm>
          <a:prstGeom prst="rect">
            <a:avLst/>
          </a:prstGeom>
          <a:solidFill>
            <a:schemeClr val="bg1"/>
          </a:solidFill>
        </p:spPr>
        <p:txBody>
          <a:bodyPr wrap="square">
            <a:spAutoFit/>
          </a:bodyPr>
          <a:lstStyle/>
          <a:p>
            <a:pPr lvl="0">
              <a:lnSpc>
                <a:spcPct val="120000"/>
              </a:lnSpc>
            </a:pPr>
            <a:r>
              <a:rPr lang="en-US" altLang="zh-CN" sz="2000" dirty="0" smtClean="0">
                <a:latin typeface="楷体" panose="02010609060101010101" charset="-122"/>
                <a:ea typeface="楷体" panose="02010609060101010101" charset="-122"/>
              </a:rPr>
              <a:t>    2018</a:t>
            </a:r>
            <a:r>
              <a:rPr lang="zh-CN" altLang="en-US" sz="2000" dirty="0">
                <a:latin typeface="楷体" panose="02010609060101010101" charset="-122"/>
                <a:ea typeface="楷体" panose="02010609060101010101" charset="-122"/>
              </a:rPr>
              <a:t>年</a:t>
            </a:r>
            <a:r>
              <a:rPr lang="en-US" altLang="zh-CN" sz="2000" dirty="0">
                <a:latin typeface="楷体" panose="02010609060101010101" charset="-122"/>
                <a:ea typeface="楷体" panose="02010609060101010101" charset="-122"/>
              </a:rPr>
              <a:t>10</a:t>
            </a:r>
            <a:r>
              <a:rPr lang="zh-CN" altLang="en-US" sz="2000" dirty="0">
                <a:latin typeface="楷体" panose="02010609060101010101" charset="-122"/>
                <a:ea typeface="楷体" panose="02010609060101010101" charset="-122"/>
              </a:rPr>
              <a:t>月</a:t>
            </a:r>
            <a:r>
              <a:rPr lang="en-US" altLang="zh-CN" sz="2000" dirty="0">
                <a:latin typeface="楷体" panose="02010609060101010101" charset="-122"/>
                <a:ea typeface="楷体" panose="02010609060101010101" charset="-122"/>
              </a:rPr>
              <a:t>15</a:t>
            </a:r>
            <a:r>
              <a:rPr lang="zh-CN" altLang="en-US" sz="2000" dirty="0">
                <a:latin typeface="楷体" panose="02010609060101010101" charset="-122"/>
                <a:ea typeface="楷体" panose="02010609060101010101" charset="-122"/>
              </a:rPr>
              <a:t>日，中科院国家天文台宣布，</a:t>
            </a:r>
            <a:r>
              <a:rPr lang="zh-CN" altLang="en-US" sz="2000" dirty="0" smtClean="0">
                <a:latin typeface="楷体" panose="02010609060101010101" charset="-122"/>
                <a:ea typeface="楷体" panose="02010609060101010101" charset="-122"/>
              </a:rPr>
              <a:t>经过国际天文学联合会</a:t>
            </a:r>
            <a:r>
              <a:rPr lang="zh-CN" altLang="en-US" sz="2000" dirty="0">
                <a:latin typeface="楷体" panose="02010609060101010101" charset="-122"/>
                <a:ea typeface="楷体" panose="02010609060101010101" charset="-122"/>
              </a:rPr>
              <a:t>小天体命名委员会批准，国家天文台于</a:t>
            </a:r>
            <a:r>
              <a:rPr lang="en-US" altLang="zh-CN" sz="2000" dirty="0">
                <a:latin typeface="楷体" panose="02010609060101010101" charset="-122"/>
                <a:ea typeface="楷体" panose="02010609060101010101" charset="-122"/>
              </a:rPr>
              <a:t>1998</a:t>
            </a:r>
            <a:r>
              <a:rPr lang="zh-CN" altLang="en-US" sz="2000" dirty="0">
                <a:latin typeface="楷体" panose="02010609060101010101" charset="-122"/>
                <a:ea typeface="楷体" panose="02010609060101010101" charset="-122"/>
              </a:rPr>
              <a:t>年</a:t>
            </a:r>
            <a:r>
              <a:rPr lang="en-US" altLang="zh-CN" sz="2000" dirty="0">
                <a:latin typeface="楷体" panose="02010609060101010101" charset="-122"/>
                <a:ea typeface="楷体" panose="02010609060101010101" charset="-122"/>
              </a:rPr>
              <a:t>9</a:t>
            </a:r>
            <a:r>
              <a:rPr lang="zh-CN" altLang="en-US" sz="2000" dirty="0">
                <a:latin typeface="楷体" panose="02010609060101010101" charset="-122"/>
                <a:ea typeface="楷体" panose="02010609060101010101" charset="-122"/>
              </a:rPr>
              <a:t>月</a:t>
            </a:r>
            <a:r>
              <a:rPr lang="en-US" altLang="zh-CN" sz="2000" dirty="0">
                <a:latin typeface="楷体" panose="02010609060101010101" charset="-122"/>
                <a:ea typeface="楷体" panose="02010609060101010101" charset="-122"/>
              </a:rPr>
              <a:t>25</a:t>
            </a:r>
            <a:r>
              <a:rPr lang="zh-CN" altLang="en-US" sz="2000" dirty="0">
                <a:latin typeface="楷体" panose="02010609060101010101" charset="-122"/>
                <a:ea typeface="楷体" panose="02010609060101010101" charset="-122"/>
              </a:rPr>
              <a:t>日发现的国际永久编号为“</a:t>
            </a:r>
            <a:r>
              <a:rPr lang="en-US" altLang="zh-CN" sz="2000" dirty="0">
                <a:latin typeface="楷体" panose="02010609060101010101" charset="-122"/>
                <a:ea typeface="楷体" panose="02010609060101010101" charset="-122"/>
              </a:rPr>
              <a:t>79694”</a:t>
            </a:r>
            <a:r>
              <a:rPr lang="zh-CN" altLang="en-US" sz="2000" dirty="0">
                <a:latin typeface="楷体" panose="02010609060101010101" charset="-122"/>
                <a:ea typeface="楷体" panose="02010609060101010101" charset="-122"/>
              </a:rPr>
              <a:t>的小行星被正式命名为“南仁东星”</a:t>
            </a:r>
            <a:r>
              <a:rPr lang="zh-CN" altLang="en-US" sz="2000" dirty="0" smtClean="0">
                <a:latin typeface="楷体" panose="02010609060101010101" charset="-122"/>
                <a:ea typeface="楷体" panose="02010609060101010101" charset="-122"/>
              </a:rPr>
              <a:t>。</a:t>
            </a:r>
            <a:endParaRPr lang="en-US" altLang="zh-CN" sz="2000" dirty="0" smtClean="0">
              <a:latin typeface="楷体" panose="02010609060101010101" charset="-122"/>
              <a:ea typeface="楷体" panose="02010609060101010101" charset="-122"/>
            </a:endParaRPr>
          </a:p>
          <a:p>
            <a:pPr lvl="0">
              <a:lnSpc>
                <a:spcPct val="120000"/>
              </a:lnSpc>
            </a:pPr>
            <a:r>
              <a:rPr lang="en-US" altLang="zh-CN" sz="2000" dirty="0" smtClean="0">
                <a:latin typeface="楷体" panose="02010609060101010101" charset="-122"/>
                <a:ea typeface="楷体" panose="02010609060101010101" charset="-122"/>
              </a:rPr>
              <a:t>    2019</a:t>
            </a:r>
            <a:r>
              <a:rPr lang="zh-CN" altLang="en-US" sz="2000" dirty="0">
                <a:latin typeface="楷体" panose="02010609060101010101" charset="-122"/>
                <a:ea typeface="楷体" panose="02010609060101010101" charset="-122"/>
              </a:rPr>
              <a:t>年新年前夕，国家主席习近平发表了二〇一九年新年贺词：“此时此刻，我特别要提到一些闪亮的名字。今年，天上多了颗</a:t>
            </a:r>
            <a:r>
              <a:rPr lang="zh-CN" altLang="en-US" sz="2000" dirty="0" smtClean="0">
                <a:latin typeface="楷体" panose="02010609060101010101" charset="-122"/>
                <a:ea typeface="楷体" panose="02010609060101010101" charset="-122"/>
              </a:rPr>
              <a:t>‘南仁东星’</a:t>
            </a:r>
            <a:r>
              <a:rPr lang="en-US" altLang="zh-CN" sz="2000" dirty="0" smtClean="0">
                <a:latin typeface="楷体" panose="02010609060101010101" charset="-122"/>
                <a:ea typeface="楷体" panose="02010609060101010101" charset="-122"/>
              </a:rPr>
              <a:t>……”</a:t>
            </a:r>
            <a:r>
              <a:rPr lang="zh-CN" altLang="en-US" sz="2000" dirty="0">
                <a:latin typeface="楷体" panose="02010609060101010101" charset="-122"/>
                <a:ea typeface="楷体" panose="02010609060101010101" charset="-122"/>
              </a:rPr>
              <a:t>在新年贺词中，习近平主席还讲到，</a:t>
            </a:r>
            <a:r>
              <a:rPr lang="en-US" altLang="zh-CN" sz="2000" dirty="0">
                <a:latin typeface="楷体" panose="02010609060101010101" charset="-122"/>
                <a:ea typeface="楷体" panose="02010609060101010101" charset="-122"/>
              </a:rPr>
              <a:t>2019</a:t>
            </a:r>
            <a:r>
              <a:rPr lang="zh-CN" altLang="en-US" sz="2000" dirty="0">
                <a:latin typeface="楷体" panose="02010609060101010101" charset="-122"/>
                <a:ea typeface="楷体" panose="02010609060101010101" charset="-122"/>
              </a:rPr>
              <a:t>年是中华人民共和国</a:t>
            </a:r>
            <a:r>
              <a:rPr lang="en-US" altLang="zh-CN" sz="2000" dirty="0">
                <a:latin typeface="楷体" panose="02010609060101010101" charset="-122"/>
                <a:ea typeface="楷体" panose="02010609060101010101" charset="-122"/>
              </a:rPr>
              <a:t>70</a:t>
            </a:r>
            <a:r>
              <a:rPr lang="zh-CN" altLang="en-US" sz="2000" dirty="0">
                <a:latin typeface="楷体" panose="02010609060101010101" charset="-122"/>
                <a:ea typeface="楷体" panose="02010609060101010101" charset="-122"/>
              </a:rPr>
              <a:t>周年华诞，</a:t>
            </a:r>
            <a:r>
              <a:rPr lang="en-US" altLang="zh-CN" sz="2000" dirty="0">
                <a:latin typeface="楷体" panose="02010609060101010101" charset="-122"/>
                <a:ea typeface="楷体" panose="02010609060101010101" charset="-122"/>
              </a:rPr>
              <a:t>70</a:t>
            </a:r>
            <a:r>
              <a:rPr lang="zh-CN" altLang="en-US" sz="2000" dirty="0">
                <a:latin typeface="楷体" panose="02010609060101010101" charset="-122"/>
                <a:ea typeface="楷体" panose="02010609060101010101" charset="-122"/>
              </a:rPr>
              <a:t>年来，中国人民自力更生、艰苦奋斗，创造了举世瞩目的中国奇迹。追思“中国天眼”艰苦卓绝的建造历程，最大的成功不是哪一</a:t>
            </a:r>
            <a:r>
              <a:rPr lang="zh-CN" altLang="en-US" sz="2000" dirty="0" smtClean="0">
                <a:latin typeface="楷体" panose="02010609060101010101" charset="-122"/>
                <a:ea typeface="楷体" panose="02010609060101010101" charset="-122"/>
              </a:rPr>
              <a:t>项技术</a:t>
            </a:r>
            <a:r>
              <a:rPr lang="zh-CN" altLang="en-US" sz="2000" dirty="0">
                <a:latin typeface="楷体" panose="02010609060101010101" charset="-122"/>
                <a:ea typeface="楷体" panose="02010609060101010101" charset="-122"/>
              </a:rPr>
              <a:t>的创新成就，而是找回了“自力更生”。“中国天眼”是国之重器，“自力更生、艰苦奋斗”更是我们宝贵的国之重器</a:t>
            </a:r>
            <a:r>
              <a:rPr lang="zh-CN" altLang="en-US" sz="2000" dirty="0" smtClean="0">
                <a:latin typeface="楷体" panose="02010609060101010101" charset="-122"/>
                <a:ea typeface="楷体" panose="02010609060101010101" charset="-122"/>
              </a:rPr>
              <a:t>。</a:t>
            </a:r>
            <a:endParaRPr lang="zh-CN" altLang="en-US" sz="2000" dirty="0">
              <a:latin typeface="楷体" panose="02010609060101010101" charset="-122"/>
              <a:ea typeface="楷体" panose="02010609060101010101" charset="-122"/>
            </a:endParaRPr>
          </a:p>
        </p:txBody>
      </p:sp>
      <p:grpSp>
        <p:nvGrpSpPr>
          <p:cNvPr id="4" name="组合 12"/>
          <p:cNvGrpSpPr/>
          <p:nvPr/>
        </p:nvGrpSpPr>
        <p:grpSpPr bwMode="auto">
          <a:xfrm>
            <a:off x="34925" y="627459"/>
            <a:ext cx="2008188" cy="523082"/>
            <a:chOff x="70" y="-63"/>
            <a:chExt cx="3161" cy="1097"/>
          </a:xfrm>
        </p:grpSpPr>
        <p:sp>
          <p:nvSpPr>
            <p:cNvPr id="5"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拓展探究</a:t>
              </a: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4915" y="1791277"/>
            <a:ext cx="8615944" cy="2012859"/>
          </a:xfrm>
          <a:prstGeom prst="rect">
            <a:avLst/>
          </a:prstGeom>
        </p:spPr>
        <p:txBody>
          <a:bodyPr wrap="square">
            <a:spAutoFit/>
          </a:bodyPr>
          <a:lstStyle/>
          <a:p>
            <a:pPr>
              <a:lnSpc>
                <a:spcPct val="130000"/>
              </a:lnSpc>
            </a:pPr>
            <a:r>
              <a:rPr lang="en-US" altLang="zh-CN" sz="2400" b="1" dirty="0" smtClean="0">
                <a:latin typeface="+mn-lt"/>
                <a:ea typeface="楷体" panose="02010609060101010101" charset="-122"/>
              </a:rPr>
              <a:t>A.500</a:t>
            </a:r>
            <a:r>
              <a:rPr lang="zh-CN" altLang="en-US" sz="2400" b="1" dirty="0">
                <a:latin typeface="+mn-lt"/>
                <a:ea typeface="楷体" panose="02010609060101010101" charset="-122"/>
              </a:rPr>
              <a:t>米口径射电望远镜项目正式决定选址在贵州平塘大</a:t>
            </a:r>
            <a:r>
              <a:rPr lang="zh-CN" altLang="en-US" sz="2400" b="1" dirty="0" smtClean="0">
                <a:latin typeface="+mn-lt"/>
                <a:ea typeface="楷体" panose="02010609060101010101" charset="-122"/>
              </a:rPr>
              <a:t>窝凼。</a:t>
            </a:r>
            <a:endParaRPr lang="zh-CN" altLang="en-US" sz="2400" b="1" dirty="0">
              <a:latin typeface="+mn-lt"/>
              <a:ea typeface="楷体" panose="02010609060101010101" charset="-122"/>
            </a:endParaRPr>
          </a:p>
          <a:p>
            <a:pPr>
              <a:lnSpc>
                <a:spcPct val="130000"/>
              </a:lnSpc>
            </a:pPr>
            <a:r>
              <a:rPr lang="en-US" altLang="zh-CN" sz="2400" b="1" dirty="0">
                <a:latin typeface="+mn-lt"/>
                <a:ea typeface="楷体" panose="02010609060101010101" charset="-122"/>
              </a:rPr>
              <a:t>B.</a:t>
            </a:r>
            <a:r>
              <a:rPr lang="zh-CN" altLang="en-US" sz="2400" b="1" dirty="0">
                <a:latin typeface="+mn-lt"/>
                <a:ea typeface="楷体" panose="02010609060101010101" charset="-122"/>
              </a:rPr>
              <a:t>手术后身体虚弱的南仁东返回工地，继续指导</a:t>
            </a:r>
            <a:r>
              <a:rPr lang="en-US" altLang="zh-CN" sz="2400" b="1" dirty="0">
                <a:latin typeface="+mn-lt"/>
                <a:ea typeface="楷体" panose="02010609060101010101" charset="-122"/>
              </a:rPr>
              <a:t>FAST</a:t>
            </a:r>
            <a:r>
              <a:rPr lang="zh-CN" altLang="en-US" sz="2400" b="1" dirty="0">
                <a:latin typeface="+mn-lt"/>
                <a:ea typeface="楷体" panose="02010609060101010101" charset="-122"/>
              </a:rPr>
              <a:t>的安装。</a:t>
            </a:r>
          </a:p>
          <a:p>
            <a:pPr>
              <a:lnSpc>
                <a:spcPct val="130000"/>
              </a:lnSpc>
            </a:pPr>
            <a:r>
              <a:rPr lang="en-US" altLang="zh-CN" sz="2400" b="1" dirty="0">
                <a:latin typeface="+mn-lt"/>
                <a:ea typeface="楷体" panose="02010609060101010101" charset="-122"/>
              </a:rPr>
              <a:t>C.</a:t>
            </a:r>
            <a:r>
              <a:rPr lang="zh-CN" altLang="en-US" sz="2400" b="1" dirty="0">
                <a:latin typeface="+mn-lt"/>
                <a:ea typeface="楷体" panose="02010609060101010101" charset="-122"/>
              </a:rPr>
              <a:t>在北京治疗的南仁东回到天眼基地，要去看看建成的</a:t>
            </a:r>
            <a:r>
              <a:rPr lang="en-US" altLang="zh-CN" sz="2400" b="1" dirty="0">
                <a:latin typeface="+mn-lt"/>
                <a:ea typeface="楷体" panose="02010609060101010101" charset="-122"/>
              </a:rPr>
              <a:t>FAST</a:t>
            </a:r>
            <a:r>
              <a:rPr lang="zh-CN" altLang="en-US" sz="2400" b="1" dirty="0">
                <a:latin typeface="+mn-lt"/>
                <a:ea typeface="楷体" panose="02010609060101010101" charset="-122"/>
              </a:rPr>
              <a:t>。</a:t>
            </a:r>
          </a:p>
          <a:p>
            <a:pPr>
              <a:lnSpc>
                <a:spcPct val="130000"/>
              </a:lnSpc>
            </a:pPr>
            <a:r>
              <a:rPr lang="en-US" altLang="zh-CN" sz="2400" b="1" dirty="0">
                <a:latin typeface="+mn-lt"/>
                <a:ea typeface="楷体" panose="02010609060101010101" charset="-122"/>
              </a:rPr>
              <a:t>D.</a:t>
            </a:r>
            <a:r>
              <a:rPr lang="zh-CN" altLang="en-US" sz="2400" b="1" dirty="0">
                <a:latin typeface="+mn-lt"/>
                <a:ea typeface="楷体" panose="02010609060101010101" charset="-122"/>
              </a:rPr>
              <a:t>国家主席习近平在二</a:t>
            </a:r>
            <a:r>
              <a:rPr lang="en-US" altLang="zh-CN" sz="2400" b="1" dirty="0">
                <a:latin typeface="+mn-lt"/>
                <a:ea typeface="楷体" panose="02010609060101010101" charset="-122"/>
              </a:rPr>
              <a:t>O</a:t>
            </a:r>
            <a:r>
              <a:rPr lang="zh-CN" altLang="en-US" sz="2400" b="1" dirty="0">
                <a:latin typeface="+mn-lt"/>
                <a:ea typeface="楷体" panose="02010609060101010101" charset="-122"/>
              </a:rPr>
              <a:t>一九年新年贺词中讲到“南仁东星”。</a:t>
            </a:r>
          </a:p>
        </p:txBody>
      </p:sp>
      <p:grpSp>
        <p:nvGrpSpPr>
          <p:cNvPr id="3" name="组合 12"/>
          <p:cNvGrpSpPr/>
          <p:nvPr/>
        </p:nvGrpSpPr>
        <p:grpSpPr bwMode="auto">
          <a:xfrm>
            <a:off x="34925" y="483457"/>
            <a:ext cx="2008188" cy="523082"/>
            <a:chOff x="70" y="-365"/>
            <a:chExt cx="3161" cy="1097"/>
          </a:xfrm>
        </p:grpSpPr>
        <p:sp>
          <p:nvSpPr>
            <p:cNvPr id="4"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矩形 6"/>
          <p:cNvSpPr/>
          <p:nvPr/>
        </p:nvSpPr>
        <p:spPr>
          <a:xfrm>
            <a:off x="323528" y="1059582"/>
            <a:ext cx="8640960" cy="830997"/>
          </a:xfrm>
          <a:prstGeom prst="rect">
            <a:avLst/>
          </a:prstGeom>
        </p:spPr>
        <p:txBody>
          <a:bodyPr wrap="square">
            <a:spAutoFit/>
          </a:bodyPr>
          <a:lstStyle/>
          <a:p>
            <a:pPr lvl="0"/>
            <a:r>
              <a:rPr lang="en-US" altLang="zh-CN" sz="2400" b="1" dirty="0" smtClean="0">
                <a:solidFill>
                  <a:prstClr val="black"/>
                </a:solidFill>
                <a:latin typeface="宋体" panose="02010600030101010101" pitchFamily="2" charset="-122"/>
              </a:rPr>
              <a:t>1.</a:t>
            </a:r>
            <a:r>
              <a:rPr lang="zh-CN" altLang="en-US" sz="2400" b="1" dirty="0">
                <a:solidFill>
                  <a:prstClr val="black"/>
                </a:solidFill>
                <a:latin typeface="宋体" panose="02010600030101010101" pitchFamily="2" charset="-122"/>
              </a:rPr>
              <a:t>选文内容大多按时间先后顺序叙述，下列选项中没有按此顺序叙述的一项</a:t>
            </a:r>
            <a:r>
              <a:rPr lang="zh-CN" altLang="en-US" sz="2400" b="1" dirty="0" smtClean="0">
                <a:solidFill>
                  <a:prstClr val="black"/>
                </a:solidFill>
                <a:latin typeface="宋体" panose="02010600030101010101" pitchFamily="2" charset="-122"/>
              </a:rPr>
              <a:t>是（   ）（</a:t>
            </a:r>
            <a:r>
              <a:rPr lang="en-US" altLang="zh-CN" sz="2400" b="1" dirty="0">
                <a:solidFill>
                  <a:prstClr val="black"/>
                </a:solidFill>
                <a:latin typeface="宋体" panose="02010600030101010101" pitchFamily="2" charset="-122"/>
              </a:rPr>
              <a:t>3</a:t>
            </a:r>
            <a:r>
              <a:rPr lang="zh-CN" altLang="en-US" sz="2400" b="1" dirty="0">
                <a:solidFill>
                  <a:prstClr val="black"/>
                </a:solidFill>
                <a:latin typeface="宋体" panose="02010600030101010101" pitchFamily="2" charset="-122"/>
              </a:rPr>
              <a:t>分）</a:t>
            </a:r>
          </a:p>
        </p:txBody>
      </p:sp>
      <p:sp>
        <p:nvSpPr>
          <p:cNvPr id="8" name="矩形 7"/>
          <p:cNvSpPr/>
          <p:nvPr/>
        </p:nvSpPr>
        <p:spPr>
          <a:xfrm>
            <a:off x="2915816" y="1329612"/>
            <a:ext cx="415819" cy="461665"/>
          </a:xfrm>
          <a:prstGeom prst="rect">
            <a:avLst/>
          </a:prstGeom>
        </p:spPr>
        <p:txBody>
          <a:bodyPr wrap="none">
            <a:spAutoFit/>
          </a:bodyPr>
          <a:lstStyle/>
          <a:p>
            <a:r>
              <a:rPr lang="en-US" altLang="zh-CN" sz="2400" b="1" spc="65" dirty="0">
                <a:solidFill>
                  <a:srgbClr val="FF0000"/>
                </a:solidFill>
                <a:latin typeface="+mn-lt"/>
                <a:cs typeface="宋体" panose="02010600030101010101" pitchFamily="2" charset="-122"/>
              </a:rPr>
              <a:t>C</a:t>
            </a:r>
            <a:endParaRPr lang="zh-CN" altLang="en-US" sz="2400" b="1" dirty="0">
              <a:solidFill>
                <a:srgbClr val="FF0000"/>
              </a:solidFill>
              <a:latin typeface="+mn-lt"/>
            </a:endParaRPr>
          </a:p>
        </p:txBody>
      </p:sp>
      <p:sp>
        <p:nvSpPr>
          <p:cNvPr id="9" name="矩形 8"/>
          <p:cNvSpPr/>
          <p:nvPr/>
        </p:nvSpPr>
        <p:spPr>
          <a:xfrm>
            <a:off x="179512" y="3823577"/>
            <a:ext cx="8640960" cy="1200329"/>
          </a:xfrm>
          <a:prstGeom prst="rect">
            <a:avLst/>
          </a:prstGeom>
        </p:spPr>
        <p:txBody>
          <a:bodyPr wrap="square">
            <a:spAutoFit/>
          </a:bodyPr>
          <a:lstStyle/>
          <a:p>
            <a:pPr>
              <a:lnSpc>
                <a:spcPct val="120000"/>
              </a:lnSpc>
            </a:pPr>
            <a:r>
              <a:rPr lang="en-US" altLang="zh-CN" sz="2000" b="1" dirty="0" smtClean="0">
                <a:solidFill>
                  <a:srgbClr val="0000FF"/>
                </a:solidFill>
                <a:latin typeface="宋体" panose="02010600030101010101" pitchFamily="2" charset="-122"/>
              </a:rPr>
              <a:t>【</a:t>
            </a:r>
            <a:r>
              <a:rPr lang="zh-CN" altLang="en-US" sz="2000" b="1" dirty="0" smtClean="0">
                <a:solidFill>
                  <a:srgbClr val="0000FF"/>
                </a:solidFill>
                <a:latin typeface="宋体" panose="02010600030101010101" pitchFamily="2" charset="-122"/>
              </a:rPr>
              <a:t>解析</a:t>
            </a:r>
            <a:r>
              <a:rPr lang="en-US" altLang="zh-CN" sz="2000" b="1" dirty="0" smtClean="0">
                <a:solidFill>
                  <a:srgbClr val="0000FF"/>
                </a:solidFill>
                <a:latin typeface="宋体" panose="02010600030101010101" pitchFamily="2" charset="-122"/>
              </a:rPr>
              <a:t>】</a:t>
            </a:r>
            <a:r>
              <a:rPr lang="zh-CN" altLang="en-US" sz="2000" b="1" dirty="0" smtClean="0">
                <a:solidFill>
                  <a:srgbClr val="0000FF"/>
                </a:solidFill>
                <a:latin typeface="宋体" panose="02010600030101010101" pitchFamily="2" charset="-122"/>
              </a:rPr>
              <a:t>此题</a:t>
            </a:r>
            <a:r>
              <a:rPr lang="zh-CN" altLang="en-US" sz="2000" b="1" dirty="0">
                <a:solidFill>
                  <a:srgbClr val="0000FF"/>
                </a:solidFill>
                <a:latin typeface="宋体" panose="02010600030101010101" pitchFamily="2" charset="-122"/>
              </a:rPr>
              <a:t>考查对文本内容的</a:t>
            </a:r>
            <a:r>
              <a:rPr lang="zh-CN" altLang="en-US" sz="2000" b="1" dirty="0" smtClean="0">
                <a:solidFill>
                  <a:srgbClr val="0000FF"/>
                </a:solidFill>
                <a:latin typeface="宋体" panose="02010600030101010101" pitchFamily="2" charset="-122"/>
              </a:rPr>
              <a:t>理解和掌握</a:t>
            </a:r>
            <a:r>
              <a:rPr lang="zh-CN" altLang="en-US" sz="2000" b="1" dirty="0">
                <a:solidFill>
                  <a:srgbClr val="0000FF"/>
                </a:solidFill>
                <a:latin typeface="宋体" panose="02010600030101010101" pitchFamily="2" charset="-122"/>
              </a:rPr>
              <a:t>。细读文本可知，“在北京治疗的南仁东回到天眼基地，要去看看建成的</a:t>
            </a:r>
            <a:r>
              <a:rPr lang="en-US" altLang="zh-CN" sz="2000" b="1" dirty="0">
                <a:solidFill>
                  <a:srgbClr val="0000FF"/>
                </a:solidFill>
                <a:latin typeface="宋体" panose="02010600030101010101" pitchFamily="2" charset="-122"/>
              </a:rPr>
              <a:t>FAST”</a:t>
            </a:r>
            <a:r>
              <a:rPr lang="zh-CN" altLang="en-US" sz="2000" b="1" dirty="0">
                <a:solidFill>
                  <a:srgbClr val="0000FF"/>
                </a:solidFill>
                <a:latin typeface="宋体" panose="02010600030101010101" pitchFamily="2" charset="-122"/>
              </a:rPr>
              <a:t>发生在典礼进行的前一天，属于插叙，与文本中的</a:t>
            </a:r>
            <a:r>
              <a:rPr lang="zh-CN" altLang="en-US" sz="2000" b="1" dirty="0" smtClean="0">
                <a:solidFill>
                  <a:srgbClr val="0000FF"/>
                </a:solidFill>
                <a:latin typeface="宋体" panose="02010600030101010101" pitchFamily="2" charset="-122"/>
              </a:rPr>
              <a:t>时间顺序相悖。</a:t>
            </a:r>
            <a:endParaRPr lang="zh-CN" altLang="en-US" sz="2000" b="1" dirty="0">
              <a:solidFill>
                <a:srgbClr val="0000FF"/>
              </a:solidFill>
              <a:latin typeface="宋体" panose="02010600030101010101"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1761661"/>
            <a:ext cx="8499208" cy="2012859"/>
          </a:xfrm>
          <a:prstGeom prst="rect">
            <a:avLst/>
          </a:prstGeom>
        </p:spPr>
        <p:txBody>
          <a:bodyPr wrap="square">
            <a:spAutoFit/>
          </a:bodyPr>
          <a:lstStyle/>
          <a:p>
            <a:pPr>
              <a:lnSpc>
                <a:spcPct val="130000"/>
              </a:lnSpc>
            </a:pPr>
            <a:r>
              <a:rPr lang="en-US" altLang="zh-CN" sz="2400" b="1" dirty="0" smtClean="0">
                <a:latin typeface="+mn-lt"/>
                <a:ea typeface="楷体" panose="02010609060101010101" charset="-122"/>
              </a:rPr>
              <a:t>A</a:t>
            </a:r>
            <a:r>
              <a:rPr lang="en-US" altLang="zh-CN" sz="2400" b="1" dirty="0">
                <a:latin typeface="+mn-lt"/>
                <a:ea typeface="楷体" panose="02010609060101010101" charset="-122"/>
              </a:rPr>
              <a:t>.</a:t>
            </a:r>
            <a:r>
              <a:rPr lang="zh-CN" altLang="en-US" sz="2400" b="1" dirty="0">
                <a:latin typeface="+mn-lt"/>
                <a:ea typeface="楷体" panose="02010609060101010101" charset="-122"/>
              </a:rPr>
              <a:t>上世纪末，我国射电望远镜的建设水平在国际上很落后。</a:t>
            </a:r>
          </a:p>
          <a:p>
            <a:pPr>
              <a:lnSpc>
                <a:spcPct val="130000"/>
              </a:lnSpc>
            </a:pPr>
            <a:r>
              <a:rPr lang="en-US" altLang="zh-CN" sz="2400" b="1" dirty="0">
                <a:latin typeface="+mn-lt"/>
                <a:ea typeface="楷体" panose="02010609060101010101" charset="-122"/>
              </a:rPr>
              <a:t>B.</a:t>
            </a:r>
            <a:r>
              <a:rPr lang="zh-CN" altLang="en-US" sz="2400" b="1" dirty="0">
                <a:latin typeface="+mn-lt"/>
                <a:ea typeface="楷体" panose="02010609060101010101" charset="-122"/>
              </a:rPr>
              <a:t>外国人对我国科技水平的怀疑激起了南仁东痛彻的反思。</a:t>
            </a:r>
          </a:p>
          <a:p>
            <a:pPr>
              <a:lnSpc>
                <a:spcPct val="130000"/>
              </a:lnSpc>
            </a:pPr>
            <a:r>
              <a:rPr lang="en-US" altLang="zh-CN" sz="2400" b="1" dirty="0">
                <a:latin typeface="+mn-lt"/>
                <a:ea typeface="楷体" panose="02010609060101010101" charset="-122"/>
              </a:rPr>
              <a:t>C.</a:t>
            </a:r>
            <a:r>
              <a:rPr lang="zh-CN" altLang="en-US" sz="2400" b="1" dirty="0">
                <a:latin typeface="+mn-lt"/>
                <a:ea typeface="楷体" panose="02010609060101010101" charset="-122"/>
              </a:rPr>
              <a:t>中国人独立建成大射电望远镜这一壮举，让外国人敬佩。</a:t>
            </a:r>
          </a:p>
          <a:p>
            <a:pPr>
              <a:lnSpc>
                <a:spcPct val="130000"/>
              </a:lnSpc>
            </a:pPr>
            <a:r>
              <a:rPr lang="en-US" altLang="zh-CN" sz="2400" b="1" dirty="0">
                <a:latin typeface="+mn-lt"/>
                <a:ea typeface="楷体" panose="02010609060101010101" charset="-122"/>
              </a:rPr>
              <a:t>D.</a:t>
            </a:r>
            <a:r>
              <a:rPr lang="zh-CN" altLang="en-US" sz="2400" b="1" dirty="0">
                <a:latin typeface="+mn-lt"/>
                <a:ea typeface="楷体" panose="02010609060101010101" charset="-122"/>
              </a:rPr>
              <a:t>没参与中国大射电望远镜的建设，这让外国人深感遗憾。</a:t>
            </a:r>
          </a:p>
        </p:txBody>
      </p:sp>
      <p:grpSp>
        <p:nvGrpSpPr>
          <p:cNvPr id="3" name="组合 12"/>
          <p:cNvGrpSpPr/>
          <p:nvPr/>
        </p:nvGrpSpPr>
        <p:grpSpPr bwMode="auto">
          <a:xfrm>
            <a:off x="34925" y="483457"/>
            <a:ext cx="2008188" cy="523082"/>
            <a:chOff x="70" y="-365"/>
            <a:chExt cx="3161" cy="1097"/>
          </a:xfrm>
        </p:grpSpPr>
        <p:sp>
          <p:nvSpPr>
            <p:cNvPr id="4"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矩形 6"/>
          <p:cNvSpPr/>
          <p:nvPr/>
        </p:nvSpPr>
        <p:spPr>
          <a:xfrm>
            <a:off x="395536" y="1059582"/>
            <a:ext cx="8543300" cy="830997"/>
          </a:xfrm>
          <a:prstGeom prst="rect">
            <a:avLst/>
          </a:prstGeom>
        </p:spPr>
        <p:txBody>
          <a:bodyPr wrap="square">
            <a:spAutoFit/>
          </a:bodyPr>
          <a:lstStyle/>
          <a:p>
            <a:pPr lvl="0"/>
            <a:r>
              <a:rPr lang="en-US" altLang="zh-CN" sz="2400" b="1" dirty="0">
                <a:solidFill>
                  <a:prstClr val="black"/>
                </a:solidFill>
                <a:latin typeface="宋体" panose="02010600030101010101" pitchFamily="2" charset="-122"/>
              </a:rPr>
              <a:t>2.</a:t>
            </a:r>
            <a:r>
              <a:rPr lang="zh-CN" altLang="en-US" sz="2400" b="1" dirty="0">
                <a:solidFill>
                  <a:prstClr val="black"/>
                </a:solidFill>
                <a:latin typeface="宋体" panose="02010600030101010101" pitchFamily="2" charset="-122"/>
              </a:rPr>
              <a:t>选文多处写到外国、外国人的相关信息，下列理解有误的一项</a:t>
            </a:r>
            <a:r>
              <a:rPr lang="zh-CN" altLang="en-US" sz="2400" b="1" dirty="0" smtClean="0">
                <a:solidFill>
                  <a:prstClr val="black"/>
                </a:solidFill>
                <a:latin typeface="宋体" panose="02010600030101010101" pitchFamily="2" charset="-122"/>
              </a:rPr>
              <a:t>是（   ）（</a:t>
            </a:r>
            <a:r>
              <a:rPr lang="en-US" altLang="zh-CN" sz="2400" b="1" dirty="0">
                <a:solidFill>
                  <a:prstClr val="black"/>
                </a:solidFill>
                <a:latin typeface="宋体" panose="02010600030101010101" pitchFamily="2" charset="-122"/>
              </a:rPr>
              <a:t>3</a:t>
            </a:r>
            <a:r>
              <a:rPr lang="zh-CN" altLang="en-US" sz="2400" b="1" dirty="0">
                <a:solidFill>
                  <a:prstClr val="black"/>
                </a:solidFill>
                <a:latin typeface="宋体" panose="02010600030101010101" pitchFamily="2" charset="-122"/>
              </a:rPr>
              <a:t>分）</a:t>
            </a:r>
          </a:p>
        </p:txBody>
      </p:sp>
      <p:sp>
        <p:nvSpPr>
          <p:cNvPr id="8" name="矩形 7"/>
          <p:cNvSpPr/>
          <p:nvPr/>
        </p:nvSpPr>
        <p:spPr>
          <a:xfrm>
            <a:off x="0" y="3253357"/>
            <a:ext cx="9071992" cy="1569660"/>
          </a:xfrm>
          <a:prstGeom prst="rect">
            <a:avLst/>
          </a:prstGeom>
          <a:solidFill>
            <a:schemeClr val="bg1"/>
          </a:solidFill>
        </p:spPr>
        <p:txBody>
          <a:bodyPr wrap="square">
            <a:spAutoFit/>
          </a:bodyPr>
          <a:lstStyle/>
          <a:p>
            <a:pPr>
              <a:lnSpc>
                <a:spcPct val="120000"/>
              </a:lnSpc>
            </a:pPr>
            <a:r>
              <a:rPr lang="en-US" altLang="zh-CN" sz="2000" b="1" dirty="0" smtClean="0">
                <a:solidFill>
                  <a:srgbClr val="0000FF"/>
                </a:solidFill>
                <a:latin typeface="宋体" panose="02010600030101010101" pitchFamily="2" charset="-122"/>
              </a:rPr>
              <a:t>【</a:t>
            </a:r>
            <a:r>
              <a:rPr lang="zh-CN" altLang="en-US" sz="2000" b="1" dirty="0" smtClean="0">
                <a:solidFill>
                  <a:srgbClr val="0000FF"/>
                </a:solidFill>
                <a:latin typeface="宋体" panose="02010600030101010101" pitchFamily="2" charset="-122"/>
              </a:rPr>
              <a:t>解析</a:t>
            </a:r>
            <a:r>
              <a:rPr lang="en-US" altLang="zh-CN" sz="2000" b="1" dirty="0" smtClean="0">
                <a:solidFill>
                  <a:srgbClr val="0000FF"/>
                </a:solidFill>
                <a:latin typeface="宋体" panose="02010600030101010101" pitchFamily="2" charset="-122"/>
              </a:rPr>
              <a:t>】</a:t>
            </a:r>
            <a:r>
              <a:rPr lang="zh-CN" altLang="en-US" sz="2000" b="1" dirty="0" smtClean="0">
                <a:solidFill>
                  <a:srgbClr val="0000FF"/>
                </a:solidFill>
                <a:latin typeface="宋体" panose="02010600030101010101" pitchFamily="2" charset="-122"/>
              </a:rPr>
              <a:t>此题</a:t>
            </a:r>
            <a:r>
              <a:rPr lang="zh-CN" altLang="en-US" sz="2000" b="1" dirty="0">
                <a:solidFill>
                  <a:srgbClr val="0000FF"/>
                </a:solidFill>
                <a:latin typeface="宋体" panose="02010600030101010101" pitchFamily="2" charset="-122"/>
              </a:rPr>
              <a:t>考查对文本内容的</a:t>
            </a:r>
            <a:r>
              <a:rPr lang="zh-CN" altLang="en-US" sz="2000" b="1" dirty="0" smtClean="0">
                <a:solidFill>
                  <a:srgbClr val="0000FF"/>
                </a:solidFill>
                <a:latin typeface="宋体" panose="02010600030101010101" pitchFamily="2" charset="-122"/>
              </a:rPr>
              <a:t>理解和掌握</a:t>
            </a:r>
            <a:r>
              <a:rPr lang="zh-CN" altLang="en-US" sz="2000" b="1" dirty="0">
                <a:solidFill>
                  <a:srgbClr val="0000FF"/>
                </a:solidFill>
                <a:latin typeface="宋体" panose="02010600030101010101" pitchFamily="2" charset="-122"/>
              </a:rPr>
              <a:t>。细读全文可知，选文多处写到外国、外国人的相关信息，既是表现我国射电望远镜的建设水平在国际上很落后</a:t>
            </a:r>
            <a:r>
              <a:rPr lang="zh-CN" altLang="en-US" sz="2000" b="1" dirty="0" smtClean="0">
                <a:solidFill>
                  <a:srgbClr val="0000FF"/>
                </a:solidFill>
                <a:latin typeface="宋体" panose="02010600030101010101" pitchFamily="2" charset="-122"/>
              </a:rPr>
              <a:t>，也</a:t>
            </a:r>
            <a:r>
              <a:rPr lang="zh-CN" altLang="en-US" sz="2000" b="1" dirty="0">
                <a:solidFill>
                  <a:srgbClr val="0000FF"/>
                </a:solidFill>
                <a:latin typeface="宋体" panose="02010600030101010101" pitchFamily="2" charset="-122"/>
              </a:rPr>
              <a:t>是南仁东一定要</a:t>
            </a:r>
            <a:r>
              <a:rPr lang="zh-CN" altLang="en-US" sz="2000" b="1" dirty="0" smtClean="0">
                <a:solidFill>
                  <a:srgbClr val="0000FF"/>
                </a:solidFill>
                <a:latin typeface="宋体" panose="02010600030101010101" pitchFamily="2" charset="-122"/>
              </a:rPr>
              <a:t>建成“</a:t>
            </a:r>
            <a:r>
              <a:rPr lang="zh-CN" altLang="en-US" sz="2000" b="1" dirty="0">
                <a:solidFill>
                  <a:srgbClr val="0000FF"/>
                </a:solidFill>
                <a:latin typeface="宋体" panose="02010600030101010101" pitchFamily="2" charset="-122"/>
              </a:rPr>
              <a:t>中国天眼</a:t>
            </a:r>
            <a:r>
              <a:rPr lang="zh-CN" altLang="en-US" sz="2000" b="1" dirty="0" smtClean="0">
                <a:solidFill>
                  <a:srgbClr val="0000FF"/>
                </a:solidFill>
                <a:latin typeface="宋体" panose="02010600030101010101" pitchFamily="2" charset="-122"/>
              </a:rPr>
              <a:t>” 的</a:t>
            </a:r>
            <a:r>
              <a:rPr lang="zh-CN" altLang="en-US" sz="2000" b="1" dirty="0">
                <a:solidFill>
                  <a:srgbClr val="0000FF"/>
                </a:solidFill>
                <a:latin typeface="宋体" panose="02010600030101010101" pitchFamily="2" charset="-122"/>
              </a:rPr>
              <a:t>重要原因之一，同时建成后外国专家的表现，也</a:t>
            </a:r>
            <a:r>
              <a:rPr lang="zh-CN" altLang="en-US" sz="2000" b="1" dirty="0" smtClean="0">
                <a:solidFill>
                  <a:srgbClr val="0000FF"/>
                </a:solidFill>
                <a:latin typeface="宋体" panose="02010600030101010101" pitchFamily="2" charset="-122"/>
              </a:rPr>
              <a:t>表现出他们</a:t>
            </a:r>
            <a:r>
              <a:rPr lang="zh-CN" altLang="en-US" sz="2000" b="1" dirty="0">
                <a:solidFill>
                  <a:srgbClr val="0000FF"/>
                </a:solidFill>
                <a:latin typeface="宋体" panose="02010600030101010101" pitchFamily="2" charset="-122"/>
              </a:rPr>
              <a:t>对我国的</a:t>
            </a:r>
            <a:r>
              <a:rPr lang="zh-CN" altLang="en-US" sz="2000" b="1" dirty="0" smtClean="0">
                <a:solidFill>
                  <a:srgbClr val="0000FF"/>
                </a:solidFill>
                <a:latin typeface="宋体" panose="02010600030101010101" pitchFamily="2" charset="-122"/>
              </a:rPr>
              <a:t>敬佩，但</a:t>
            </a:r>
            <a:r>
              <a:rPr lang="zh-CN" altLang="en-US" sz="2000" b="1" dirty="0">
                <a:solidFill>
                  <a:srgbClr val="0000FF"/>
                </a:solidFill>
                <a:latin typeface="宋体" panose="02010600030101010101" pitchFamily="2" charset="-122"/>
              </a:rPr>
              <a:t>并没有因为没有参与建设而</a:t>
            </a:r>
            <a:r>
              <a:rPr lang="zh-CN" altLang="en-US" sz="2000" b="1" dirty="0" smtClean="0">
                <a:solidFill>
                  <a:srgbClr val="0000FF"/>
                </a:solidFill>
                <a:latin typeface="宋体" panose="02010600030101010101" pitchFamily="2" charset="-122"/>
              </a:rPr>
              <a:t>产生遗憾</a:t>
            </a:r>
            <a:r>
              <a:rPr lang="zh-CN" altLang="en-US" sz="2000" b="1" dirty="0">
                <a:solidFill>
                  <a:srgbClr val="0000FF"/>
                </a:solidFill>
                <a:latin typeface="宋体" panose="02010600030101010101" pitchFamily="2" charset="-122"/>
              </a:rPr>
              <a:t>。</a:t>
            </a:r>
          </a:p>
        </p:txBody>
      </p:sp>
      <p:sp>
        <p:nvSpPr>
          <p:cNvPr id="9" name="矩形 8"/>
          <p:cNvSpPr/>
          <p:nvPr/>
        </p:nvSpPr>
        <p:spPr>
          <a:xfrm>
            <a:off x="1403648" y="1329612"/>
            <a:ext cx="415819" cy="461665"/>
          </a:xfrm>
          <a:prstGeom prst="rect">
            <a:avLst/>
          </a:prstGeom>
        </p:spPr>
        <p:txBody>
          <a:bodyPr wrap="none">
            <a:spAutoFit/>
          </a:bodyPr>
          <a:lstStyle/>
          <a:p>
            <a:r>
              <a:rPr lang="en-US" altLang="zh-CN" sz="2400" b="1" spc="65" dirty="0">
                <a:solidFill>
                  <a:srgbClr val="FF0000"/>
                </a:solidFill>
                <a:latin typeface="+mn-lt"/>
              </a:rPr>
              <a:t>D</a:t>
            </a:r>
            <a:endParaRPr lang="zh-CN" altLang="en-US" sz="2400" b="1" dirty="0">
              <a:solidFill>
                <a:srgbClr val="FF0000"/>
              </a:solidFill>
              <a:latin typeface="+mn-l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2"/>
          <p:cNvGrpSpPr/>
          <p:nvPr/>
        </p:nvGrpSpPr>
        <p:grpSpPr bwMode="auto">
          <a:xfrm>
            <a:off x="34925" y="483457"/>
            <a:ext cx="2008188" cy="523082"/>
            <a:chOff x="70" y="-365"/>
            <a:chExt cx="3161" cy="1097"/>
          </a:xfrm>
        </p:grpSpPr>
        <p:sp>
          <p:nvSpPr>
            <p:cNvPr id="4"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矩形 6"/>
          <p:cNvSpPr/>
          <p:nvPr/>
        </p:nvSpPr>
        <p:spPr>
          <a:xfrm>
            <a:off x="389226" y="1059582"/>
            <a:ext cx="8503254" cy="830997"/>
          </a:xfrm>
          <a:prstGeom prst="rect">
            <a:avLst/>
          </a:prstGeom>
        </p:spPr>
        <p:txBody>
          <a:bodyPr wrap="square">
            <a:spAutoFit/>
          </a:bodyPr>
          <a:lstStyle/>
          <a:p>
            <a:pPr lvl="0"/>
            <a:r>
              <a:rPr lang="en-US" altLang="zh-CN" sz="2400" b="1" dirty="0">
                <a:solidFill>
                  <a:prstClr val="black"/>
                </a:solidFill>
                <a:latin typeface="宋体" panose="02010600030101010101" pitchFamily="2" charset="-122"/>
              </a:rPr>
              <a:t>3</a:t>
            </a:r>
            <a:r>
              <a:rPr lang="en-US" altLang="zh-CN" sz="2400" b="1" dirty="0" smtClean="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选文旁的批注有两处未完成，请补写完整，以说明其蕴含的情感。（</a:t>
            </a:r>
            <a:r>
              <a:rPr lang="en-US" altLang="zh-CN" sz="2400" b="1" dirty="0">
                <a:solidFill>
                  <a:prstClr val="black"/>
                </a:solidFill>
                <a:latin typeface="宋体" panose="02010600030101010101" pitchFamily="2" charset="-122"/>
              </a:rPr>
              <a:t>4</a:t>
            </a:r>
            <a:r>
              <a:rPr lang="zh-CN" altLang="en-US" sz="2400" b="1" dirty="0">
                <a:solidFill>
                  <a:prstClr val="black"/>
                </a:solidFill>
                <a:latin typeface="宋体" panose="02010600030101010101" pitchFamily="2" charset="-122"/>
              </a:rPr>
              <a:t>分）</a:t>
            </a:r>
          </a:p>
        </p:txBody>
      </p:sp>
      <p:sp>
        <p:nvSpPr>
          <p:cNvPr id="8" name="矩形 7"/>
          <p:cNvSpPr/>
          <p:nvPr/>
        </p:nvSpPr>
        <p:spPr>
          <a:xfrm>
            <a:off x="179512" y="1707655"/>
            <a:ext cx="8820472" cy="1421928"/>
          </a:xfrm>
          <a:prstGeom prst="rect">
            <a:avLst/>
          </a:prstGeom>
        </p:spPr>
        <p:txBody>
          <a:bodyPr wrap="square">
            <a:spAutoFit/>
          </a:bodyPr>
          <a:lstStyle/>
          <a:p>
            <a:pPr>
              <a:lnSpc>
                <a:spcPct val="120000"/>
              </a:lnSpc>
            </a:pPr>
            <a:r>
              <a:rPr lang="en-US"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    </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②</a:t>
            </a:r>
            <a:r>
              <a:rPr lang="zh-CN" altLang="zh-CN" sz="2400" b="1" spc="65" dirty="0">
                <a:solidFill>
                  <a:srgbClr val="FF0000"/>
                </a:solidFill>
                <a:latin typeface="楷体" panose="02010609060101010101" charset="-122"/>
                <a:ea typeface="楷体" panose="02010609060101010101" charset="-122"/>
                <a:cs typeface="宋体" panose="02010600030101010101" pitchFamily="2" charset="-122"/>
              </a:rPr>
              <a:t>生动</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形象</a:t>
            </a: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地</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表现</a:t>
            </a:r>
            <a:r>
              <a:rPr lang="zh-CN" altLang="zh-CN" sz="2400" b="1" spc="65" dirty="0">
                <a:solidFill>
                  <a:srgbClr val="FF0000"/>
                </a:solidFill>
                <a:latin typeface="楷体" panose="02010609060101010101" charset="-122"/>
                <a:ea typeface="楷体" panose="02010609060101010101" charset="-122"/>
                <a:cs typeface="宋体" panose="02010600030101010101" pitchFamily="2" charset="-122"/>
              </a:rPr>
              <a:t>了工程建设的艰难和建设者们顽强的毅力与内心的执着。③既表现了南仁东因为患病而身体虚弱，也</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表现</a:t>
            </a: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出</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他看到</a:t>
            </a: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a:t>
            </a:r>
            <a:r>
              <a:rPr lang="zh-CN" altLang="zh-CN" sz="2400" b="1" spc="65" dirty="0">
                <a:solidFill>
                  <a:srgbClr val="FF0000"/>
                </a:solidFill>
                <a:latin typeface="楷体" panose="02010609060101010101" charset="-122"/>
                <a:ea typeface="楷体" panose="02010609060101010101" charset="-122"/>
                <a:cs typeface="宋体" panose="02010600030101010101" pitchFamily="2" charset="-122"/>
              </a:rPr>
              <a:t>天眼</a:t>
            </a: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 后</a:t>
            </a:r>
            <a:r>
              <a:rPr lang="zh-CN" altLang="zh-CN" sz="2400" b="1" spc="65" dirty="0">
                <a:solidFill>
                  <a:srgbClr val="FF0000"/>
                </a:solidFill>
                <a:latin typeface="楷体" panose="02010609060101010101" charset="-122"/>
                <a:ea typeface="楷体" panose="02010609060101010101" charset="-122"/>
                <a:cs typeface="宋体" panose="02010600030101010101" pitchFamily="2" charset="-122"/>
              </a:rPr>
              <a:t>内心的激动</a:t>
            </a:r>
            <a:r>
              <a:rPr lang="zh-CN" altLang="zh-CN" sz="2400" b="1" spc="65" dirty="0" smtClean="0">
                <a:solidFill>
                  <a:srgbClr val="FF0000"/>
                </a:solidFill>
                <a:latin typeface="楷体" panose="02010609060101010101" charset="-122"/>
                <a:ea typeface="楷体" panose="02010609060101010101" charset="-122"/>
                <a:cs typeface="宋体" panose="02010600030101010101" pitchFamily="2" charset="-122"/>
              </a:rPr>
              <a:t>。</a:t>
            </a:r>
            <a:endParaRPr lang="zh-CN" altLang="en-US" sz="2400" b="1" dirty="0">
              <a:solidFill>
                <a:srgbClr val="FF0000"/>
              </a:solidFill>
              <a:latin typeface="楷体" panose="02010609060101010101" charset="-122"/>
              <a:ea typeface="楷体" panose="02010609060101010101" charset="-122"/>
            </a:endParaRPr>
          </a:p>
        </p:txBody>
      </p:sp>
      <p:sp>
        <p:nvSpPr>
          <p:cNvPr id="9" name="矩形 8"/>
          <p:cNvSpPr/>
          <p:nvPr/>
        </p:nvSpPr>
        <p:spPr>
          <a:xfrm>
            <a:off x="107504" y="2758225"/>
            <a:ext cx="8964488" cy="2308324"/>
          </a:xfrm>
          <a:prstGeom prst="rect">
            <a:avLst/>
          </a:prstGeom>
          <a:solidFill>
            <a:schemeClr val="bg1"/>
          </a:solidFill>
        </p:spPr>
        <p:txBody>
          <a:bodyPr wrap="square">
            <a:spAutoFit/>
          </a:bodyPr>
          <a:lstStyle/>
          <a:p>
            <a:pPr>
              <a:lnSpc>
                <a:spcPct val="120000"/>
              </a:lnSpc>
            </a:pPr>
            <a:r>
              <a:rPr lang="en-US" altLang="zh-CN" sz="2000" b="1" dirty="0" smtClean="0">
                <a:solidFill>
                  <a:srgbClr val="0000FF"/>
                </a:solidFill>
              </a:rPr>
              <a:t>【</a:t>
            </a:r>
            <a:r>
              <a:rPr lang="zh-CN" altLang="en-US" sz="2000" b="1" dirty="0" smtClean="0">
                <a:solidFill>
                  <a:srgbClr val="0000FF"/>
                </a:solidFill>
              </a:rPr>
              <a:t>解析</a:t>
            </a:r>
            <a:r>
              <a:rPr lang="en-US" altLang="zh-CN" sz="2000" b="1" dirty="0" smtClean="0">
                <a:solidFill>
                  <a:srgbClr val="0000FF"/>
                </a:solidFill>
              </a:rPr>
              <a:t>】</a:t>
            </a:r>
            <a:r>
              <a:rPr lang="zh-CN" altLang="en-US" sz="2000" b="1" dirty="0" smtClean="0">
                <a:solidFill>
                  <a:srgbClr val="0000FF"/>
                </a:solidFill>
              </a:rPr>
              <a:t>此题考查对句子的赏析。</a:t>
            </a:r>
            <a:r>
              <a:rPr lang="zh-CN" altLang="en-US" sz="2000" b="1" dirty="0">
                <a:solidFill>
                  <a:srgbClr val="0000FF"/>
                </a:solidFill>
              </a:rPr>
              <a:t>根据题目中出现的第一处和第四处的批注可知，所谓批注，就是对重点词语的赏析，分析其在表情达意上的效果。需结合具体的语境来分析。第二处“蚂蚁搬家”“一点一点”，这两个短语生动</a:t>
            </a:r>
            <a:r>
              <a:rPr lang="zh-CN" altLang="en-US" sz="2000" b="1" dirty="0" smtClean="0">
                <a:solidFill>
                  <a:srgbClr val="0000FF"/>
                </a:solidFill>
              </a:rPr>
              <a:t>形象地表现</a:t>
            </a:r>
            <a:r>
              <a:rPr lang="zh-CN" altLang="en-US" sz="2000" b="1" dirty="0">
                <a:solidFill>
                  <a:srgbClr val="0000FF"/>
                </a:solidFill>
              </a:rPr>
              <a:t>了工程建设的艰难，再联系人的品质，也表现了工程建设者与当地百姓顽强的毅力与执着</a:t>
            </a:r>
            <a:r>
              <a:rPr lang="zh-CN" altLang="en-US" sz="2000" b="1" dirty="0" smtClean="0">
                <a:solidFill>
                  <a:srgbClr val="0000FF"/>
                </a:solidFill>
              </a:rPr>
              <a:t>。第三</a:t>
            </a:r>
            <a:r>
              <a:rPr lang="zh-CN" altLang="en-US" sz="2000" b="1" dirty="0">
                <a:solidFill>
                  <a:srgbClr val="0000FF"/>
                </a:solidFill>
              </a:rPr>
              <a:t>处“慢慢地”“一步一步”，既表现了他当时身体的虚弱，也</a:t>
            </a:r>
            <a:r>
              <a:rPr lang="zh-CN" altLang="en-US" sz="2000" b="1" dirty="0" smtClean="0">
                <a:solidFill>
                  <a:srgbClr val="0000FF"/>
                </a:solidFill>
              </a:rPr>
              <a:t>表现出他看到“天眼”终于</a:t>
            </a:r>
            <a:r>
              <a:rPr lang="zh-CN" altLang="en-US" sz="2000" b="1" dirty="0">
                <a:solidFill>
                  <a:srgbClr val="0000FF"/>
                </a:solidFill>
              </a:rPr>
              <a:t>建成后的激动心情。</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88" y="1221601"/>
            <a:ext cx="8471292" cy="461665"/>
          </a:xfrm>
          <a:prstGeom prst="rect">
            <a:avLst/>
          </a:prstGeom>
        </p:spPr>
        <p:txBody>
          <a:bodyPr wrap="square">
            <a:spAutoFit/>
          </a:bodyPr>
          <a:lstStyle/>
          <a:p>
            <a:r>
              <a:rPr lang="en-US" altLang="zh-CN" sz="2400" b="1" dirty="0" smtClean="0">
                <a:latin typeface="宋体" panose="02010600030101010101" pitchFamily="2" charset="-122"/>
              </a:rPr>
              <a:t>4.</a:t>
            </a:r>
            <a:r>
              <a:rPr lang="zh-CN" altLang="en-US" sz="2400" b="1" dirty="0">
                <a:latin typeface="宋体" panose="02010600030101010101" pitchFamily="2" charset="-122"/>
              </a:rPr>
              <a:t>作者为何不用“南仁东传”作为标</a:t>
            </a:r>
            <a:r>
              <a:rPr lang="zh-CN" altLang="en-US" sz="2400" b="1" dirty="0" smtClean="0">
                <a:latin typeface="宋体" panose="02010600030101010101" pitchFamily="2" charset="-122"/>
              </a:rPr>
              <a:t>题</a:t>
            </a:r>
            <a:r>
              <a:rPr lang="zh-CN" altLang="en-US" sz="2400" b="1" dirty="0">
                <a:latin typeface="宋体" panose="02010600030101010101" pitchFamily="2" charset="-122"/>
              </a:rPr>
              <a:t>？</a:t>
            </a:r>
            <a:r>
              <a:rPr lang="zh-CN" altLang="en-US" sz="2400" b="1" dirty="0" smtClean="0">
                <a:latin typeface="宋体" panose="02010600030101010101" pitchFamily="2" charset="-122"/>
              </a:rPr>
              <a:t>请</a:t>
            </a:r>
            <a:r>
              <a:rPr lang="zh-CN" altLang="en-US" sz="2400" b="1" dirty="0">
                <a:latin typeface="宋体" panose="02010600030101010101" pitchFamily="2" charset="-122"/>
              </a:rPr>
              <a:t>简要分析。（</a:t>
            </a:r>
            <a:r>
              <a:rPr lang="en-US" altLang="zh-CN" sz="2400" b="1" dirty="0">
                <a:latin typeface="宋体" panose="02010600030101010101" pitchFamily="2" charset="-122"/>
              </a:rPr>
              <a:t>4</a:t>
            </a:r>
            <a:r>
              <a:rPr lang="zh-CN" altLang="en-US" sz="2400" b="1" dirty="0">
                <a:latin typeface="宋体" panose="02010600030101010101" pitchFamily="2" charset="-122"/>
              </a:rPr>
              <a:t>分）</a:t>
            </a:r>
          </a:p>
        </p:txBody>
      </p:sp>
      <p:grpSp>
        <p:nvGrpSpPr>
          <p:cNvPr id="3" name="组合 12"/>
          <p:cNvGrpSpPr/>
          <p:nvPr/>
        </p:nvGrpSpPr>
        <p:grpSpPr bwMode="auto">
          <a:xfrm>
            <a:off x="34925" y="483457"/>
            <a:ext cx="2008188" cy="523082"/>
            <a:chOff x="70" y="-365"/>
            <a:chExt cx="3161" cy="1097"/>
          </a:xfrm>
        </p:grpSpPr>
        <p:sp>
          <p:nvSpPr>
            <p:cNvPr id="4"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7" name="矩形 6"/>
          <p:cNvSpPr/>
          <p:nvPr/>
        </p:nvSpPr>
        <p:spPr>
          <a:xfrm>
            <a:off x="323528" y="1707654"/>
            <a:ext cx="8424936" cy="978729"/>
          </a:xfrm>
          <a:prstGeom prst="rect">
            <a:avLst/>
          </a:prstGeom>
        </p:spPr>
        <p:txBody>
          <a:bodyPr wrap="square">
            <a:spAutoFit/>
          </a:bodyPr>
          <a:lstStyle/>
          <a:p>
            <a:pPr>
              <a:lnSpc>
                <a:spcPct val="120000"/>
              </a:lnSpc>
            </a:pP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    因为</a:t>
            </a:r>
            <a:r>
              <a:rPr lang="zh-CN" altLang="en-US" sz="2400" b="1" spc="65" dirty="0">
                <a:solidFill>
                  <a:srgbClr val="FF0000"/>
                </a:solidFill>
                <a:latin typeface="楷体" panose="02010609060101010101" charset="-122"/>
                <a:ea typeface="楷体" panose="02010609060101010101" charset="-122"/>
                <a:cs typeface="宋体" panose="02010600030101010101" pitchFamily="2" charset="-122"/>
              </a:rPr>
              <a:t>本文主要介绍了南仁东</a:t>
            </a:r>
            <a:r>
              <a:rPr lang="zh-CN" altLang="en-US" sz="2400" b="1" spc="65" dirty="0" smtClean="0">
                <a:solidFill>
                  <a:srgbClr val="FF0000"/>
                </a:solidFill>
                <a:latin typeface="楷体" panose="02010609060101010101" charset="-122"/>
                <a:ea typeface="楷体" panose="02010609060101010101" charset="-122"/>
                <a:cs typeface="宋体" panose="02010600030101010101" pitchFamily="2" charset="-122"/>
              </a:rPr>
              <a:t>建造“中国天眼”的</a:t>
            </a:r>
            <a:r>
              <a:rPr lang="zh-CN" altLang="en-US" sz="2400" b="1" spc="65" dirty="0">
                <a:solidFill>
                  <a:srgbClr val="FF0000"/>
                </a:solidFill>
                <a:latin typeface="楷体" panose="02010609060101010101" charset="-122"/>
                <a:ea typeface="楷体" panose="02010609060101010101" charset="-122"/>
                <a:cs typeface="宋体" panose="02010600030101010101" pitchFamily="2" charset="-122"/>
              </a:rPr>
              <a:t>经过，也就是他被称为天眼之父的来历。</a:t>
            </a:r>
            <a:endParaRPr lang="zh-CN" altLang="en-US" sz="2400" b="1" dirty="0">
              <a:solidFill>
                <a:srgbClr val="FF0000"/>
              </a:solidFill>
              <a:latin typeface="楷体" panose="02010609060101010101" charset="-122"/>
              <a:ea typeface="楷体" panose="02010609060101010101" charset="-122"/>
            </a:endParaRPr>
          </a:p>
        </p:txBody>
      </p:sp>
      <p:sp>
        <p:nvSpPr>
          <p:cNvPr id="8" name="矩形 7"/>
          <p:cNvSpPr/>
          <p:nvPr/>
        </p:nvSpPr>
        <p:spPr>
          <a:xfrm>
            <a:off x="233378" y="2643612"/>
            <a:ext cx="8640960" cy="1311128"/>
          </a:xfrm>
          <a:prstGeom prst="rect">
            <a:avLst/>
          </a:prstGeom>
          <a:solidFill>
            <a:schemeClr val="bg1"/>
          </a:solidFill>
        </p:spPr>
        <p:txBody>
          <a:bodyPr wrap="square">
            <a:spAutoFit/>
          </a:bodyPr>
          <a:lstStyle/>
          <a:p>
            <a:pPr>
              <a:lnSpc>
                <a:spcPct val="120000"/>
              </a:lnSpc>
            </a:pPr>
            <a:r>
              <a:rPr lang="en-US" altLang="zh-CN" sz="2200" b="1" dirty="0" smtClean="0">
                <a:solidFill>
                  <a:srgbClr val="0000FF"/>
                </a:solidFill>
                <a:latin typeface="宋体" panose="02010600030101010101" pitchFamily="2" charset="-122"/>
              </a:rPr>
              <a:t>【</a:t>
            </a:r>
            <a:r>
              <a:rPr lang="zh-CN" altLang="en-US" sz="2200" b="1" dirty="0" smtClean="0">
                <a:solidFill>
                  <a:srgbClr val="0000FF"/>
                </a:solidFill>
                <a:latin typeface="宋体" panose="02010600030101010101" pitchFamily="2" charset="-122"/>
              </a:rPr>
              <a:t>解析</a:t>
            </a:r>
            <a:r>
              <a:rPr lang="en-US" altLang="zh-CN" sz="2200" b="1" dirty="0" smtClean="0">
                <a:solidFill>
                  <a:srgbClr val="0000FF"/>
                </a:solidFill>
                <a:latin typeface="宋体" panose="02010600030101010101" pitchFamily="2" charset="-122"/>
              </a:rPr>
              <a:t>】</a:t>
            </a:r>
            <a:r>
              <a:rPr lang="zh-CN" altLang="en-US" sz="2200" b="1" dirty="0" smtClean="0">
                <a:solidFill>
                  <a:srgbClr val="0000FF"/>
                </a:solidFill>
                <a:latin typeface="宋体" panose="02010600030101010101" pitchFamily="2" charset="-122"/>
              </a:rPr>
              <a:t>此题考查对</a:t>
            </a:r>
            <a:r>
              <a:rPr lang="zh-CN" altLang="en-US" sz="2200" b="1" dirty="0">
                <a:solidFill>
                  <a:srgbClr val="0000FF"/>
                </a:solidFill>
                <a:latin typeface="宋体" panose="02010600030101010101" pitchFamily="2" charset="-122"/>
              </a:rPr>
              <a:t>题目的赏析。阅读文本可知，选文主要介绍了南仁东</a:t>
            </a:r>
            <a:r>
              <a:rPr lang="zh-CN" altLang="en-US" sz="2200" b="1" dirty="0" smtClean="0">
                <a:solidFill>
                  <a:srgbClr val="0000FF"/>
                </a:solidFill>
                <a:latin typeface="宋体" panose="02010600030101010101" pitchFamily="2" charset="-122"/>
              </a:rPr>
              <a:t>建设“中国天眼”的</a:t>
            </a:r>
            <a:r>
              <a:rPr lang="zh-CN" altLang="en-US" sz="2200" b="1" dirty="0">
                <a:solidFill>
                  <a:srgbClr val="0000FF"/>
                </a:solidFill>
                <a:latin typeface="宋体" panose="02010600030101010101" pitchFamily="2" charset="-122"/>
              </a:rPr>
              <a:t>经过，对他的</a:t>
            </a:r>
            <a:r>
              <a:rPr lang="zh-CN" altLang="en-US" sz="2200" b="1" dirty="0" smtClean="0">
                <a:solidFill>
                  <a:srgbClr val="0000FF"/>
                </a:solidFill>
                <a:latin typeface="宋体" panose="02010600030101010101" pitchFamily="2" charset="-122"/>
              </a:rPr>
              <a:t>生平、籍贯、成长经历等并没有</a:t>
            </a:r>
            <a:r>
              <a:rPr lang="zh-CN" altLang="en-US" sz="2200" b="1" dirty="0">
                <a:solidFill>
                  <a:srgbClr val="0000FF"/>
                </a:solidFill>
                <a:latin typeface="宋体" panose="02010600030101010101" pitchFamily="2" charset="-122"/>
              </a:rPr>
              <a:t>过多介绍，所以不能用“南仁东传”作为</a:t>
            </a:r>
            <a:r>
              <a:rPr lang="zh-CN" altLang="en-US" sz="2200" b="1" dirty="0" smtClean="0">
                <a:solidFill>
                  <a:srgbClr val="0000FF"/>
                </a:solidFill>
                <a:latin typeface="宋体" panose="02010600030101010101" pitchFamily="2" charset="-122"/>
              </a:rPr>
              <a:t>标题。</a:t>
            </a:r>
            <a:endParaRPr lang="zh-CN" altLang="en-US" sz="2200" b="1" dirty="0">
              <a:solidFill>
                <a:srgbClr val="0000FF"/>
              </a:solidFill>
              <a:latin typeface="宋体" panose="02010600030101010101"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61" name="组合 8"/>
          <p:cNvGrpSpPr/>
          <p:nvPr/>
        </p:nvGrpSpPr>
        <p:grpSpPr bwMode="auto">
          <a:xfrm>
            <a:off x="34925" y="483457"/>
            <a:ext cx="2008188" cy="523082"/>
            <a:chOff x="70" y="-365"/>
            <a:chExt cx="3161" cy="1097"/>
          </a:xfrm>
        </p:grpSpPr>
        <p:sp>
          <p:nvSpPr>
            <p:cNvPr id="92163" name="文本框 6"/>
            <p:cNvSpPr txBox="1">
              <a:spLocks noChangeArrowheads="1"/>
            </p:cNvSpPr>
            <p:nvPr/>
          </p:nvSpPr>
          <p:spPr bwMode="auto">
            <a:xfrm>
              <a:off x="678" y="-365"/>
              <a:ext cx="2551" cy="1097"/>
            </a:xfrm>
            <a:prstGeom prst="rect">
              <a:avLst/>
            </a:prstGeom>
            <a:noFill/>
            <a:ln w="9525">
              <a:noFill/>
              <a:miter lim="800000"/>
            </a:ln>
          </p:spPr>
          <p:txBody>
            <a:bodyPr wrap="none">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课下作业</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2" name="文本框 1"/>
          <p:cNvSpPr txBox="1"/>
          <p:nvPr/>
        </p:nvSpPr>
        <p:spPr>
          <a:xfrm>
            <a:off x="251520" y="1167595"/>
            <a:ext cx="8640960" cy="3323987"/>
          </a:xfrm>
          <a:prstGeom prst="rect">
            <a:avLst/>
          </a:prstGeom>
          <a:noFill/>
        </p:spPr>
        <p:txBody>
          <a:bodyPr wrap="square" rtlCol="0" anchor="t">
            <a:spAutoFit/>
          </a:bodyPr>
          <a:lstStyle/>
          <a:p>
            <a:pPr algn="just">
              <a:lnSpc>
                <a:spcPct val="125000"/>
              </a:lnSpc>
              <a:buFontTx/>
            </a:pPr>
            <a:r>
              <a:rPr lang="en-US" altLang="zh-CN" sz="2400" b="1" dirty="0">
                <a:latin typeface="宋体" panose="02010600030101010101" pitchFamily="2" charset="-122"/>
                <a:cs typeface="宋体" panose="02010600030101010101" pitchFamily="2" charset="-122"/>
                <a:sym typeface="+mn-ea"/>
              </a:rPr>
              <a:t>    1.</a:t>
            </a:r>
            <a:r>
              <a:rPr lang="zh-CN" altLang="en-US" sz="2400" b="1" dirty="0">
                <a:latin typeface="宋体" panose="02010600030101010101" pitchFamily="2" charset="-122"/>
                <a:cs typeface="宋体" panose="02010600030101010101" pitchFamily="2" charset="-122"/>
                <a:sym typeface="+mn-ea"/>
              </a:rPr>
              <a:t>课外搜集关于邓稼先的事迹，进一步了解其品格和精神，为他拟写一段颁奖词。</a:t>
            </a:r>
          </a:p>
          <a:p>
            <a:pPr algn="just">
              <a:lnSpc>
                <a:spcPct val="125000"/>
              </a:lnSpc>
              <a:buFontTx/>
            </a:pPr>
            <a:r>
              <a:rPr lang="en-US" altLang="zh-CN" sz="2400" b="1" dirty="0">
                <a:latin typeface="宋体" panose="02010600030101010101" pitchFamily="2" charset="-122"/>
                <a:cs typeface="宋体" panose="02010600030101010101" pitchFamily="2" charset="-122"/>
                <a:sym typeface="+mn-ea"/>
              </a:rPr>
              <a:t>    2.</a:t>
            </a:r>
            <a:r>
              <a:rPr lang="en-US" altLang="zh-CN" sz="2400" b="1" dirty="0" smtClean="0">
                <a:latin typeface="宋体" panose="02010600030101010101" pitchFamily="2" charset="-122"/>
                <a:cs typeface="宋体" panose="02010600030101010101" pitchFamily="2" charset="-122"/>
                <a:sym typeface="+mn-ea"/>
              </a:rPr>
              <a:t>本文运用对比</a:t>
            </a:r>
            <a:r>
              <a:rPr lang="zh-CN" altLang="en-US" sz="2400" b="1" dirty="0">
                <a:latin typeface="宋体" panose="02010600030101010101" pitchFamily="2" charset="-122"/>
                <a:cs typeface="宋体" panose="02010600030101010101" pitchFamily="2" charset="-122"/>
                <a:sym typeface="+mn-ea"/>
              </a:rPr>
              <a:t>的</a:t>
            </a:r>
            <a:r>
              <a:rPr lang="en-US" altLang="zh-CN" sz="2400" b="1" dirty="0" smtClean="0">
                <a:latin typeface="宋体" panose="02010600030101010101" pitchFamily="2" charset="-122"/>
                <a:cs typeface="宋体" panose="02010600030101010101" pitchFamily="2" charset="-122"/>
                <a:sym typeface="+mn-ea"/>
              </a:rPr>
              <a:t>手法</a:t>
            </a:r>
            <a:r>
              <a:rPr lang="en-US" altLang="zh-CN" sz="2400" b="1" dirty="0">
                <a:latin typeface="宋体" panose="02010600030101010101" pitchFamily="2" charset="-122"/>
                <a:cs typeface="宋体" panose="02010600030101010101" pitchFamily="2" charset="-122"/>
                <a:sym typeface="+mn-ea"/>
              </a:rPr>
              <a:t>，将邓稼先和奥本海默这两位拔尖的人物放在一起进行比较，</a:t>
            </a:r>
            <a:r>
              <a:rPr lang="en-US" altLang="zh-CN" sz="2400" b="1" dirty="0" smtClean="0">
                <a:latin typeface="宋体" panose="02010600030101010101" pitchFamily="2" charset="-122"/>
                <a:cs typeface="宋体" panose="02010600030101010101" pitchFamily="2" charset="-122"/>
                <a:sym typeface="+mn-ea"/>
              </a:rPr>
              <a:t>突出</a:t>
            </a:r>
            <a:r>
              <a:rPr lang="zh-CN" altLang="en-US" sz="2400" b="1" dirty="0" smtClean="0">
                <a:latin typeface="宋体" panose="02010600030101010101" pitchFamily="2" charset="-122"/>
                <a:cs typeface="宋体" panose="02010600030101010101" pitchFamily="2" charset="-122"/>
                <a:sym typeface="+mn-ea"/>
              </a:rPr>
              <a:t>了</a:t>
            </a:r>
            <a:r>
              <a:rPr lang="en-US" altLang="zh-CN" sz="2400" b="1" dirty="0" err="1" smtClean="0">
                <a:latin typeface="宋体" panose="02010600030101010101" pitchFamily="2" charset="-122"/>
                <a:cs typeface="宋体" panose="02010600030101010101" pitchFamily="2" charset="-122"/>
                <a:sym typeface="+mn-ea"/>
              </a:rPr>
              <a:t>两人截然不同的性格和为人</a:t>
            </a:r>
            <a:r>
              <a:rPr lang="en-US" altLang="zh-CN" sz="2400" b="1" dirty="0" err="1">
                <a:latin typeface="宋体" panose="02010600030101010101" pitchFamily="2" charset="-122"/>
                <a:cs typeface="宋体" panose="02010600030101010101" pitchFamily="2" charset="-122"/>
                <a:sym typeface="+mn-ea"/>
              </a:rPr>
              <a:t>。请你也运用对比的手法，描写你身边的人物，</a:t>
            </a:r>
            <a:r>
              <a:rPr lang="en-US" altLang="zh-CN" sz="2400" b="1" dirty="0" err="1" smtClean="0">
                <a:latin typeface="宋体" panose="02010600030101010101" pitchFamily="2" charset="-122"/>
                <a:cs typeface="宋体" panose="02010600030101010101" pitchFamily="2" charset="-122"/>
                <a:sym typeface="+mn-ea"/>
              </a:rPr>
              <a:t>突出他的性格特</a:t>
            </a:r>
            <a:r>
              <a:rPr lang="zh-CN" altLang="en-US" sz="2400" b="1" dirty="0" smtClean="0">
                <a:latin typeface="宋体" panose="02010600030101010101" pitchFamily="2" charset="-122"/>
                <a:cs typeface="宋体" panose="02010600030101010101" pitchFamily="2" charset="-122"/>
                <a:sym typeface="+mn-ea"/>
              </a:rPr>
              <a:t>点</a:t>
            </a:r>
            <a:r>
              <a:rPr lang="zh-CN" altLang="en-US" sz="2400" b="1" dirty="0">
                <a:latin typeface="宋体" panose="02010600030101010101" pitchFamily="2" charset="-122"/>
                <a:cs typeface="宋体" panose="02010600030101010101" pitchFamily="2" charset="-122"/>
                <a:sym typeface="+mn-ea"/>
              </a:rPr>
              <a:t>，不少于</a:t>
            </a:r>
            <a:r>
              <a:rPr lang="en-US" altLang="zh-CN" sz="2400" b="1" dirty="0">
                <a:latin typeface="宋体" panose="02010600030101010101" pitchFamily="2" charset="-122"/>
                <a:cs typeface="宋体" panose="02010600030101010101" pitchFamily="2" charset="-122"/>
                <a:sym typeface="+mn-ea"/>
              </a:rPr>
              <a:t>150</a:t>
            </a:r>
            <a:r>
              <a:rPr lang="zh-CN" altLang="en-US" sz="2400" b="1" dirty="0">
                <a:latin typeface="宋体" panose="02010600030101010101" pitchFamily="2" charset="-122"/>
                <a:cs typeface="宋体" panose="02010600030101010101" pitchFamily="2" charset="-122"/>
                <a:sym typeface="+mn-ea"/>
              </a:rPr>
              <a:t>字</a:t>
            </a:r>
            <a:r>
              <a:rPr lang="zh-CN" altLang="en-US" sz="2400" b="1" dirty="0" smtClean="0">
                <a:latin typeface="宋体" panose="02010600030101010101" pitchFamily="2" charset="-122"/>
                <a:cs typeface="宋体" panose="02010600030101010101" pitchFamily="2" charset="-122"/>
                <a:sym typeface="+mn-ea"/>
              </a:rPr>
              <a:t>。</a:t>
            </a:r>
            <a:endParaRPr lang="en-US" altLang="zh-CN" sz="2400" b="1" dirty="0" smtClean="0">
              <a:latin typeface="宋体" panose="02010600030101010101" pitchFamily="2" charset="-122"/>
              <a:cs typeface="宋体" panose="02010600030101010101" pitchFamily="2" charset="-122"/>
              <a:sym typeface="+mn-ea"/>
            </a:endParaRPr>
          </a:p>
          <a:p>
            <a:pPr algn="just">
              <a:lnSpc>
                <a:spcPct val="125000"/>
              </a:lnSpc>
              <a:buFontTx/>
            </a:pPr>
            <a:r>
              <a:rPr lang="zh-CN" altLang="en-US" sz="2400" b="1" dirty="0" smtClean="0">
                <a:latin typeface="宋体" panose="02010600030101010101" pitchFamily="2" charset="-122"/>
                <a:cs typeface="宋体" panose="02010600030101010101" pitchFamily="2" charset="-122"/>
                <a:sym typeface="+mn-ea"/>
              </a:rPr>
              <a:t>    两</a:t>
            </a:r>
            <a:r>
              <a:rPr lang="zh-CN" altLang="en-US" sz="2400" b="1" dirty="0">
                <a:latin typeface="宋体" panose="02010600030101010101" pitchFamily="2" charset="-122"/>
                <a:cs typeface="宋体" panose="02010600030101010101" pitchFamily="2" charset="-122"/>
                <a:sym typeface="+mn-ea"/>
              </a:rPr>
              <a:t>题任选一题完成</a:t>
            </a:r>
            <a:r>
              <a:rPr lang="zh-CN" altLang="en-US" sz="2400" b="1" dirty="0" smtClean="0">
                <a:latin typeface="宋体" panose="02010600030101010101" pitchFamily="2" charset="-122"/>
                <a:cs typeface="宋体" panose="02010600030101010101" pitchFamily="2" charset="-122"/>
                <a:sym typeface="+mn-ea"/>
              </a:rPr>
              <a:t>。</a:t>
            </a:r>
            <a:endParaRPr lang="zh-CN" altLang="en-US" sz="2400" b="1" dirty="0">
              <a:latin typeface="宋体" panose="02010600030101010101" pitchFamily="2" charset="-122"/>
              <a:cs typeface="宋体" panose="02010600030101010101" pitchFamily="2" charset="-122"/>
              <a:sym typeface="+mn-ea"/>
            </a:endParaRPr>
          </a:p>
        </p:txBody>
      </p:sp>
    </p:spTree>
  </p:cSld>
  <p:clrMapOvr>
    <a:masterClrMapping/>
  </p:clrMapOvr>
  <p:transition spd="slow">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203071"/>
            <a:ext cx="8280920" cy="2973122"/>
          </a:xfrm>
          <a:prstGeom prst="rect">
            <a:avLst/>
          </a:prstGeom>
          <a:noFill/>
        </p:spPr>
        <p:txBody>
          <a:bodyPr wrap="square" rtlCol="0">
            <a:spAutoFit/>
          </a:bodyPr>
          <a:lstStyle/>
          <a:p>
            <a:pPr eaLnBrk="1" latinLnBrk="0" hangingPunct="1">
              <a:lnSpc>
                <a:spcPct val="130000"/>
              </a:lnSpc>
            </a:pPr>
            <a:r>
              <a:rPr lang="en-US" altLang="zh-CN" sz="2400" b="1" dirty="0" smtClean="0">
                <a:solidFill>
                  <a:srgbClr val="FF0000"/>
                </a:solidFill>
                <a:latin typeface="楷体" panose="02010609060101010101" charset="-122"/>
                <a:ea typeface="楷体" panose="02010609060101010101" charset="-122"/>
                <a:cs typeface="楷体" panose="02010609060101010101" charset="-122"/>
              </a:rPr>
              <a:t>1.</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示例</a:t>
            </a:r>
            <a:r>
              <a:rPr lang="zh-CN" altLang="en-US" sz="2400" b="1" dirty="0">
                <a:solidFill>
                  <a:srgbClr val="FF0000"/>
                </a:solidFill>
                <a:latin typeface="楷体" panose="02010609060101010101" charset="-122"/>
                <a:ea typeface="楷体" panose="02010609060101010101" charset="-122"/>
                <a:cs typeface="楷体" panose="02010609060101010101" charset="-122"/>
              </a:rPr>
              <a:t>一</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a:t>
            </a:r>
            <a:endParaRPr lang="en-US" altLang="zh-CN" sz="2400" b="1" dirty="0" smtClean="0">
              <a:solidFill>
                <a:srgbClr val="FF0000"/>
              </a:solidFill>
              <a:latin typeface="楷体" panose="02010609060101010101" charset="-122"/>
              <a:ea typeface="楷体" panose="02010609060101010101" charset="-122"/>
              <a:cs typeface="楷体" panose="02010609060101010101" charset="-122"/>
            </a:endParaRPr>
          </a:p>
          <a:p>
            <a:pPr eaLnBrk="1" latinLnBrk="0" hangingPunct="1">
              <a:lnSpc>
                <a:spcPct val="130000"/>
              </a:lnSpc>
            </a:pPr>
            <a:r>
              <a:rPr lang="zh-CN" altLang="en-US" sz="2400" b="1" dirty="0" smtClean="0">
                <a:solidFill>
                  <a:srgbClr val="3333FF"/>
                </a:solidFill>
                <a:latin typeface="楷体" panose="02010609060101010101" charset="-122"/>
                <a:ea typeface="楷体" panose="02010609060101010101" charset="-122"/>
                <a:cs typeface="楷体" panose="02010609060101010101" charset="-122"/>
              </a:rPr>
              <a:t>    当</a:t>
            </a:r>
            <a:r>
              <a:rPr lang="zh-CN" altLang="en-US" sz="2400" b="1" dirty="0">
                <a:solidFill>
                  <a:srgbClr val="3333FF"/>
                </a:solidFill>
                <a:latin typeface="楷体" panose="02010609060101010101" charset="-122"/>
                <a:ea typeface="楷体" panose="02010609060101010101" charset="-122"/>
                <a:cs typeface="楷体" panose="02010609060101010101" charset="-122"/>
              </a:rPr>
              <a:t>大漠的苍茫点缀了蘑菇云的硝烟，当五星红旗升起在联合国的上空。是他，长空铸剑，吼出雄师的愤怒；是他，以身许国，写下山河的颂歌。殷红热血，精忠报国，他是共和国忠诚的奠基人；鞠躬尽瘁，死而后已，他是中华民族不倒的脊梁。    </a:t>
            </a:r>
          </a:p>
        </p:txBody>
      </p:sp>
      <p:grpSp>
        <p:nvGrpSpPr>
          <p:cNvPr id="92161" name="组合 8"/>
          <p:cNvGrpSpPr/>
          <p:nvPr/>
        </p:nvGrpSpPr>
        <p:grpSpPr bwMode="auto">
          <a:xfrm>
            <a:off x="34925" y="627459"/>
            <a:ext cx="2008188" cy="523082"/>
            <a:chOff x="70" y="-63"/>
            <a:chExt cx="3161" cy="1097"/>
          </a:xfrm>
        </p:grpSpPr>
        <p:sp>
          <p:nvSpPr>
            <p:cNvPr id="92163"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课下作业</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34925" y="627459"/>
            <a:ext cx="2008188" cy="523082"/>
            <a:chOff x="70" y="-63"/>
            <a:chExt cx="3161" cy="1097"/>
          </a:xfrm>
        </p:grpSpPr>
        <p:sp>
          <p:nvSpPr>
            <p:cNvPr id="3"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课下作业</a:t>
              </a: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6" name="文本框 2"/>
          <p:cNvSpPr txBox="1"/>
          <p:nvPr/>
        </p:nvSpPr>
        <p:spPr>
          <a:xfrm>
            <a:off x="464002" y="1221015"/>
            <a:ext cx="8212455" cy="3453253"/>
          </a:xfrm>
          <a:prstGeom prst="rect">
            <a:avLst/>
          </a:prstGeom>
          <a:noFill/>
        </p:spPr>
        <p:txBody>
          <a:bodyPr wrap="square" rtlCol="0">
            <a:spAutoFit/>
          </a:bodyPr>
          <a:lstStyle/>
          <a:p>
            <a:pPr lvl="0" algn="l">
              <a:lnSpc>
                <a:spcPct val="130000"/>
              </a:lnSpc>
            </a:pPr>
            <a:r>
              <a:rPr lang="en-US" altLang="zh-CN" sz="2400" b="1" dirty="0" err="1" smtClean="0">
                <a:solidFill>
                  <a:srgbClr val="FF0000"/>
                </a:solidFill>
                <a:latin typeface="楷体" panose="02010609060101010101" charset="-122"/>
                <a:ea typeface="楷体" panose="02010609060101010101" charset="-122"/>
                <a:cs typeface="楷体" panose="02010609060101010101" charset="-122"/>
                <a:sym typeface="+mn-ea"/>
              </a:rPr>
              <a:t>示例二</a:t>
            </a:r>
            <a:r>
              <a:rPr lang="en-US" altLang="zh-CN" sz="2400" b="1" dirty="0" smtClean="0">
                <a:solidFill>
                  <a:srgbClr val="FF0000"/>
                </a:solidFill>
                <a:latin typeface="楷体" panose="02010609060101010101" charset="-122"/>
                <a:ea typeface="楷体" panose="02010609060101010101" charset="-122"/>
                <a:cs typeface="楷体" panose="02010609060101010101" charset="-122"/>
                <a:sym typeface="+mn-ea"/>
              </a:rPr>
              <a:t>：</a:t>
            </a:r>
          </a:p>
          <a:p>
            <a:pPr lvl="0" algn="l">
              <a:lnSpc>
                <a:spcPct val="130000"/>
              </a:lnSpc>
            </a:pPr>
            <a:r>
              <a:rPr lang="en-US" altLang="zh-CN" sz="2400" b="1" dirty="0">
                <a:solidFill>
                  <a:srgbClr val="FF0000"/>
                </a:solidFill>
                <a:latin typeface="楷体" panose="02010609060101010101" charset="-122"/>
                <a:ea typeface="楷体" panose="02010609060101010101" charset="-122"/>
                <a:cs typeface="楷体" panose="02010609060101010101" charset="-122"/>
                <a:sym typeface="+mn-ea"/>
              </a:rPr>
              <a:t> </a:t>
            </a:r>
            <a:r>
              <a:rPr lang="en-US" altLang="zh-CN" sz="2400" b="1" dirty="0" smtClean="0">
                <a:solidFill>
                  <a:srgbClr val="FF0000"/>
                </a:solidFill>
                <a:latin typeface="楷体" panose="02010609060101010101" charset="-122"/>
                <a:ea typeface="楷体" panose="02010609060101010101" charset="-122"/>
                <a:cs typeface="楷体" panose="02010609060101010101" charset="-122"/>
                <a:sym typeface="+mn-ea"/>
              </a:rPr>
              <a:t>   </a:t>
            </a:r>
            <a:r>
              <a:rPr lang="en-US" altLang="zh-CN" sz="2400" b="1" dirty="0" smtClean="0">
                <a:solidFill>
                  <a:srgbClr val="3333FF"/>
                </a:solidFill>
                <a:latin typeface="楷体" panose="02010609060101010101" charset="-122"/>
                <a:ea typeface="楷体" panose="02010609060101010101" charset="-122"/>
                <a:cs typeface="楷体" panose="02010609060101010101" charset="-122"/>
                <a:sym typeface="+mn-ea"/>
              </a:rPr>
              <a:t>他</a:t>
            </a:r>
            <a:r>
              <a:rPr lang="en-US" altLang="zh-CN" sz="2400" b="1" dirty="0">
                <a:solidFill>
                  <a:srgbClr val="3333FF"/>
                </a:solidFill>
                <a:latin typeface="楷体" panose="02010609060101010101" charset="-122"/>
                <a:ea typeface="楷体" panose="02010609060101010101" charset="-122"/>
                <a:cs typeface="楷体" panose="02010609060101010101" charset="-122"/>
                <a:sym typeface="+mn-ea"/>
              </a:rPr>
              <a:t>，一个忠厚朴实的人，却毅然决然地参与了我国核研究工作；他，一个默默无闻的人，戈壁的风沙吹散了他的姓与名；他，一个满腔热血的人，为祖国隐姓埋名几十年。当岁月的车轮碾过那片戈壁时，他的脸上也留下了车辙；当戈壁的风沙在天空狂舞时，那个不知道是谁的灰色身影与风沙融合在一起。他是党最忠心的儿子，他是中华民族的骄傲</a:t>
            </a:r>
            <a:r>
              <a:rPr lang="en-US" altLang="zh-CN" sz="2400" b="1" dirty="0" smtClean="0">
                <a:solidFill>
                  <a:srgbClr val="3333FF"/>
                </a:solidFill>
                <a:latin typeface="楷体" panose="02010609060101010101" charset="-122"/>
                <a:ea typeface="楷体" panose="02010609060101010101" charset="-122"/>
                <a:cs typeface="楷体" panose="02010609060101010101" charset="-122"/>
                <a:sym typeface="+mn-ea"/>
              </a:rPr>
              <a:t>。</a:t>
            </a:r>
            <a:endParaRPr lang="en-US" altLang="zh-CN" sz="2400" b="1" dirty="0">
              <a:solidFill>
                <a:srgbClr val="3333FF"/>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组合 8"/>
          <p:cNvGrpSpPr/>
          <p:nvPr/>
        </p:nvGrpSpPr>
        <p:grpSpPr bwMode="auto">
          <a:xfrm>
            <a:off x="0" y="555581"/>
            <a:ext cx="2051050" cy="523401"/>
            <a:chOff x="0" y="-296"/>
            <a:chExt cx="3231" cy="1097"/>
          </a:xfrm>
        </p:grpSpPr>
        <p:sp>
          <p:nvSpPr>
            <p:cNvPr id="41994" name="文本框 6"/>
            <p:cNvSpPr txBox="1">
              <a:spLocks noChangeArrowheads="1"/>
            </p:cNvSpPr>
            <p:nvPr/>
          </p:nvSpPr>
          <p:spPr bwMode="auto">
            <a:xfrm>
              <a:off x="678" y="-296"/>
              <a:ext cx="2553" cy="1097"/>
            </a:xfrm>
            <a:prstGeom prst="rect">
              <a:avLst/>
            </a:prstGeom>
            <a:noFill/>
            <a:ln w="9525">
              <a:noFill/>
              <a:miter lim="800000"/>
            </a:ln>
          </p:spPr>
          <p:txBody>
            <a:bodyPr>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grpSp>
        <p:nvGrpSpPr>
          <p:cNvPr id="41986" name="组合 1"/>
          <p:cNvGrpSpPr/>
          <p:nvPr/>
        </p:nvGrpSpPr>
        <p:grpSpPr bwMode="auto">
          <a:xfrm>
            <a:off x="3131841" y="987574"/>
            <a:ext cx="1743075" cy="643766"/>
            <a:chOff x="3333750" y="497393"/>
            <a:chExt cx="1743075" cy="857931"/>
          </a:xfrm>
        </p:grpSpPr>
        <p:sp>
          <p:nvSpPr>
            <p:cNvPr id="15" name="圆角矩形 14"/>
            <p:cNvSpPr/>
            <p:nvPr/>
          </p:nvSpPr>
          <p:spPr>
            <a:xfrm rot="555800">
              <a:off x="4602163" y="715905"/>
              <a:ext cx="442912" cy="418893"/>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6" name="圆角矩形 15"/>
            <p:cNvSpPr/>
            <p:nvPr/>
          </p:nvSpPr>
          <p:spPr>
            <a:xfrm rot="20470821">
              <a:off x="4197350" y="722252"/>
              <a:ext cx="442913" cy="42048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7" name="圆角矩形 16"/>
            <p:cNvSpPr/>
            <p:nvPr/>
          </p:nvSpPr>
          <p:spPr>
            <a:xfrm rot="319204">
              <a:off x="3778250" y="722252"/>
              <a:ext cx="441325" cy="42048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8" name="圆角矩形 17"/>
            <p:cNvSpPr/>
            <p:nvPr/>
          </p:nvSpPr>
          <p:spPr>
            <a:xfrm rot="21148334">
              <a:off x="3368675" y="730185"/>
              <a:ext cx="441325" cy="42048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1993" name="矩形 1"/>
            <p:cNvSpPr>
              <a:spLocks noChangeArrowheads="1"/>
            </p:cNvSpPr>
            <p:nvPr/>
          </p:nvSpPr>
          <p:spPr bwMode="auto">
            <a:xfrm>
              <a:off x="3333750" y="497393"/>
              <a:ext cx="1743075" cy="857931"/>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作者介绍</a:t>
              </a:r>
            </a:p>
          </p:txBody>
        </p:sp>
      </p:grpSp>
      <p:sp>
        <p:nvSpPr>
          <p:cNvPr id="4098" name="Text Box 7"/>
          <p:cNvSpPr txBox="1"/>
          <p:nvPr/>
        </p:nvSpPr>
        <p:spPr>
          <a:xfrm>
            <a:off x="2725614" y="1653063"/>
            <a:ext cx="6238875" cy="3453253"/>
          </a:xfrm>
          <a:prstGeom prst="rect">
            <a:avLst/>
          </a:prstGeom>
          <a:solidFill>
            <a:schemeClr val="bg1"/>
          </a:solidFill>
          <a:ln w="9525">
            <a:noFill/>
          </a:ln>
        </p:spPr>
        <p:txBody>
          <a:bodyPr wrap="square" anchor="t">
            <a:spAutoFit/>
          </a:bodyPr>
          <a:lstStyle/>
          <a:p>
            <a:pPr eaLnBrk="1" latinLnBrk="0" hangingPunct="1">
              <a:lnSpc>
                <a:spcPct val="130000"/>
              </a:lnSpc>
              <a:spcBef>
                <a:spcPts val="0"/>
              </a:spcBef>
              <a:buClr>
                <a:schemeClr val="tx2"/>
              </a:buClr>
              <a:buSzPct val="70000"/>
              <a:buFont typeface="Wingdings" panose="05000000000000000000" pitchFamily="2" charset="2"/>
            </a:pPr>
            <a:r>
              <a:rPr lang="en-US" altLang="zh-CN" sz="2400" b="1" dirty="0">
                <a:latin typeface="楷体" panose="02010609060101010101" charset="-122"/>
                <a:ea typeface="楷体" panose="02010609060101010101" charset="-122"/>
              </a:rPr>
              <a:t>    </a:t>
            </a:r>
            <a:r>
              <a:rPr lang="zh-CN" altLang="en-US" sz="2400" b="1" dirty="0">
                <a:solidFill>
                  <a:srgbClr val="0000FF"/>
                </a:solidFill>
                <a:latin typeface="楷体" panose="02010609060101010101" charset="-122"/>
                <a:ea typeface="楷体" panose="02010609060101010101" charset="-122"/>
              </a:rPr>
              <a:t>杨振宁</a:t>
            </a:r>
            <a:r>
              <a:rPr lang="zh-CN" altLang="en-US" sz="2400" b="1" dirty="0">
                <a:latin typeface="楷体" panose="02010609060101010101" charset="-122"/>
                <a:ea typeface="楷体" panose="02010609060101010101" charset="-122"/>
              </a:rPr>
              <a:t>，</a:t>
            </a:r>
            <a:r>
              <a:rPr lang="en-US" altLang="zh-CN" sz="2400" b="1" dirty="0">
                <a:latin typeface="楷体" panose="02010609060101010101" charset="-122"/>
                <a:ea typeface="楷体" panose="02010609060101010101" charset="-122"/>
              </a:rPr>
              <a:t>1922</a:t>
            </a:r>
            <a:r>
              <a:rPr lang="zh-CN" altLang="en-US" sz="2400" b="1" dirty="0">
                <a:latin typeface="楷体" panose="02010609060101010101" charset="-122"/>
                <a:ea typeface="楷体" panose="02010609060101010101" charset="-122"/>
              </a:rPr>
              <a:t>年出生于安徽合肥，</a:t>
            </a:r>
            <a:r>
              <a:rPr lang="zh-CN" altLang="en-US" sz="2400" b="1" dirty="0" smtClean="0">
                <a:latin typeface="楷体" panose="02010609060101010101" charset="-122"/>
                <a:ea typeface="楷体" panose="02010609060101010101" charset="-122"/>
              </a:rPr>
              <a:t>著名科学家</a:t>
            </a:r>
            <a:r>
              <a:rPr lang="zh-CN" altLang="en-US" sz="2400" b="1" dirty="0">
                <a:latin typeface="楷体" panose="02010609060101010101" charset="-122"/>
                <a:ea typeface="楷体" panose="02010609060101010101" charset="-122"/>
              </a:rPr>
              <a:t>、物理学大师。</a:t>
            </a:r>
            <a:r>
              <a:rPr lang="en-US" altLang="zh-CN" sz="2400" b="1" dirty="0">
                <a:latin typeface="楷体" panose="02010609060101010101" charset="-122"/>
                <a:ea typeface="楷体" panose="02010609060101010101" charset="-122"/>
              </a:rPr>
              <a:t>1957</a:t>
            </a:r>
            <a:r>
              <a:rPr lang="zh-CN" altLang="en-US" sz="2400" b="1" dirty="0">
                <a:latin typeface="楷体" panose="02010609060101010101" charset="-122"/>
                <a:ea typeface="楷体" panose="02010609060101010101" charset="-122"/>
              </a:rPr>
              <a:t>年由于与李政道提出的“</a:t>
            </a:r>
            <a:r>
              <a:rPr lang="zh-CN" altLang="en-US" sz="2400" b="1" dirty="0">
                <a:solidFill>
                  <a:srgbClr val="0000FF"/>
                </a:solidFill>
                <a:latin typeface="楷体" panose="02010609060101010101" charset="-122"/>
                <a:ea typeface="楷体" panose="02010609060101010101" charset="-122"/>
              </a:rPr>
              <a:t>弱相互作用中宇称不守恒</a:t>
            </a:r>
            <a:r>
              <a:rPr lang="zh-CN" altLang="en-US" sz="2400" b="1" dirty="0">
                <a:latin typeface="楷体" panose="02010609060101010101" charset="-122"/>
                <a:ea typeface="楷体" panose="02010609060101010101" charset="-122"/>
              </a:rPr>
              <a:t>”理论被实验证明而共同获得诺贝尔物理学奖。美国总统授予他</a:t>
            </a:r>
            <a:r>
              <a:rPr lang="en-US" altLang="zh-CN" sz="2400" b="1" dirty="0">
                <a:latin typeface="楷体" panose="02010609060101010101" charset="-122"/>
                <a:ea typeface="楷体" panose="02010609060101010101" charset="-122"/>
              </a:rPr>
              <a:t>1985</a:t>
            </a:r>
            <a:r>
              <a:rPr lang="zh-CN" altLang="en-US" sz="2400" b="1" dirty="0">
                <a:latin typeface="楷体" panose="02010609060101010101" charset="-122"/>
                <a:ea typeface="楷体" panose="02010609060101010101" charset="-122"/>
              </a:rPr>
              <a:t>年的国家科学技术奖章。</a:t>
            </a:r>
            <a:r>
              <a:rPr lang="en-US" altLang="zh-CN" sz="2400" b="1" dirty="0">
                <a:latin typeface="楷体" panose="02010609060101010101" charset="-122"/>
                <a:ea typeface="楷体" panose="02010609060101010101" charset="-122"/>
              </a:rPr>
              <a:t>1984</a:t>
            </a:r>
            <a:r>
              <a:rPr lang="zh-CN" altLang="en-US" sz="2400" b="1" dirty="0">
                <a:latin typeface="楷体" panose="02010609060101010101" charset="-122"/>
                <a:ea typeface="楷体" panose="02010609060101010101" charset="-122"/>
              </a:rPr>
              <a:t>年，北京大学授予他名誉教授</a:t>
            </a:r>
            <a:r>
              <a:rPr lang="zh-CN" altLang="en-US" sz="2400" b="1" dirty="0" smtClean="0">
                <a:latin typeface="楷体" panose="02010609060101010101" charset="-122"/>
                <a:ea typeface="楷体" panose="02010609060101010101" charset="-122"/>
              </a:rPr>
              <a:t>证书。</a:t>
            </a:r>
            <a:r>
              <a:rPr lang="en-US" altLang="zh-CN" sz="2400" b="1" dirty="0" smtClean="0">
                <a:latin typeface="楷体" panose="02010609060101010101" charset="-122"/>
                <a:ea typeface="楷体" panose="02010609060101010101" charset="-122"/>
              </a:rPr>
              <a:t>2017</a:t>
            </a:r>
            <a:r>
              <a:rPr lang="zh-CN" altLang="en-US" sz="2400" b="1" dirty="0">
                <a:latin typeface="楷体" panose="02010609060101010101" charset="-122"/>
                <a:ea typeface="楷体" panose="02010609060101010101" charset="-122"/>
              </a:rPr>
              <a:t>年</a:t>
            </a:r>
            <a:r>
              <a:rPr lang="en-US" altLang="zh-CN" sz="2400" b="1" dirty="0">
                <a:latin typeface="楷体" panose="02010609060101010101" charset="-122"/>
                <a:ea typeface="楷体" panose="02010609060101010101" charset="-122"/>
              </a:rPr>
              <a:t>2</a:t>
            </a:r>
            <a:r>
              <a:rPr lang="zh-CN" altLang="en-US" sz="2400" b="1" dirty="0">
                <a:latin typeface="楷体" panose="02010609060101010101" charset="-122"/>
                <a:ea typeface="楷体" panose="02010609060101010101" charset="-122"/>
              </a:rPr>
              <a:t>月，杨振宁正式转为中国科学院院士。</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4434" y="1933891"/>
            <a:ext cx="2119334" cy="2096021"/>
          </a:xfrm>
          <a:prstGeom prst="rect">
            <a:avLst/>
          </a:prstGeom>
        </p:spPr>
      </p:pic>
    </p:spTree>
  </p:cSld>
  <p:clrMapOvr>
    <a:masterClrMapping/>
  </p:clrMapOvr>
  <p:transition spd="slow">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6916" y="1133880"/>
            <a:ext cx="8495565" cy="3933384"/>
          </a:xfrm>
          <a:prstGeom prst="rect">
            <a:avLst/>
          </a:prstGeom>
          <a:noFill/>
        </p:spPr>
        <p:txBody>
          <a:bodyPr wrap="square" rtlCol="0">
            <a:spAutoFit/>
          </a:bodyPr>
          <a:lstStyle/>
          <a:p>
            <a:pPr lvl="0" algn="l">
              <a:lnSpc>
                <a:spcPct val="130000"/>
              </a:lnSpc>
            </a:pPr>
            <a:r>
              <a:rPr lang="en-US" altLang="zh-CN" sz="2400" b="1" dirty="0" smtClean="0">
                <a:solidFill>
                  <a:srgbClr val="FF0000"/>
                </a:solidFill>
                <a:latin typeface="楷体" panose="02010609060101010101" charset="-122"/>
                <a:ea typeface="楷体" panose="02010609060101010101" charset="-122"/>
                <a:cs typeface="楷体" panose="02010609060101010101" charset="-122"/>
                <a:sym typeface="+mn-ea"/>
              </a:rPr>
              <a:t>2.</a:t>
            </a: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示例：</a:t>
            </a:r>
            <a:endParaRPr lang="en-US" altLang="zh-CN" sz="2400" b="1" dirty="0" smtClean="0">
              <a:solidFill>
                <a:srgbClr val="FF0000"/>
              </a:solidFill>
              <a:latin typeface="楷体" panose="02010609060101010101" charset="-122"/>
              <a:ea typeface="楷体" panose="02010609060101010101" charset="-122"/>
              <a:cs typeface="楷体" panose="02010609060101010101" charset="-122"/>
              <a:sym typeface="+mn-ea"/>
            </a:endParaRPr>
          </a:p>
          <a:p>
            <a:pPr lvl="0" algn="l">
              <a:lnSpc>
                <a:spcPct val="130000"/>
              </a:lnSpc>
            </a:pPr>
            <a:r>
              <a:rPr lang="en-US" altLang="zh-CN" sz="2400" b="1" dirty="0" smtClean="0">
                <a:solidFill>
                  <a:srgbClr val="0000FF"/>
                </a:solidFill>
                <a:latin typeface="楷体" panose="02010609060101010101" charset="-122"/>
                <a:ea typeface="楷体" panose="02010609060101010101" charset="-122"/>
                <a:cs typeface="楷体" panose="02010609060101010101" charset="-122"/>
                <a:sym typeface="+mn-ea"/>
              </a:rPr>
              <a:t>    </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老太太把新鲜的芹菜一摆出，就立刻围</a:t>
            </a:r>
            <a:r>
              <a:rPr lang="zh-CN" altLang="en-US" sz="2400" b="1" dirty="0" smtClean="0">
                <a:solidFill>
                  <a:srgbClr val="0000FF"/>
                </a:solidFill>
                <a:latin typeface="楷体" panose="02010609060101010101" charset="-122"/>
                <a:ea typeface="楷体" panose="02010609060101010101" charset="-122"/>
                <a:cs typeface="楷体" panose="02010609060101010101" charset="-122"/>
                <a:sym typeface="+mn-ea"/>
              </a:rPr>
              <a:t>上了两</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个人：一</a:t>
            </a:r>
            <a:r>
              <a:rPr lang="zh-CN" altLang="en-US" sz="2400" b="1" dirty="0" smtClean="0">
                <a:solidFill>
                  <a:srgbClr val="0000FF"/>
                </a:solidFill>
                <a:latin typeface="楷体" panose="02010609060101010101" charset="-122"/>
                <a:ea typeface="楷体" panose="02010609060101010101" charset="-122"/>
                <a:cs typeface="楷体" panose="02010609060101010101" charset="-122"/>
                <a:sym typeface="+mn-ea"/>
              </a:rPr>
              <a:t>个是大腹便便</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的胖子，白皙的脸上看不见一条皱纹，像刚出锅的馒头；一</a:t>
            </a:r>
            <a:r>
              <a:rPr lang="zh-CN" altLang="en-US" sz="2400" b="1" dirty="0" smtClean="0">
                <a:solidFill>
                  <a:srgbClr val="0000FF"/>
                </a:solidFill>
                <a:latin typeface="楷体" panose="02010609060101010101" charset="-122"/>
                <a:ea typeface="楷体" panose="02010609060101010101" charset="-122"/>
                <a:cs typeface="楷体" panose="02010609060101010101" charset="-122"/>
                <a:sym typeface="+mn-ea"/>
              </a:rPr>
              <a:t>个是土里土气</a:t>
            </a:r>
            <a:r>
              <a:rPr lang="zh-CN" altLang="en-US" sz="2400" b="1" dirty="0">
                <a:solidFill>
                  <a:srgbClr val="0000FF"/>
                </a:solidFill>
                <a:latin typeface="楷体" panose="02010609060101010101" charset="-122"/>
                <a:ea typeface="楷体" panose="02010609060101010101" charset="-122"/>
                <a:cs typeface="楷体" panose="02010609060101010101" charset="-122"/>
                <a:sym typeface="+mn-ea"/>
              </a:rPr>
              <a:t>的瘦老汉，黑苍脸，络腮胡，背有些驼，似一株干枯的松树。胖子费劲地蹲下身，好长时间才挑好了五六棵，脸朝向老太太：“菜根上的土可不能当菜卖了，得便宜我一块钱！”瘦老汉好似自言自语：“地里长的东西，怎么会没土？我们这把年纪，种菜也快种不动了。”</a:t>
            </a:r>
          </a:p>
        </p:txBody>
      </p:sp>
      <p:grpSp>
        <p:nvGrpSpPr>
          <p:cNvPr id="92161" name="组合 8"/>
          <p:cNvGrpSpPr/>
          <p:nvPr/>
        </p:nvGrpSpPr>
        <p:grpSpPr bwMode="auto">
          <a:xfrm>
            <a:off x="34925" y="627459"/>
            <a:ext cx="2008188" cy="523082"/>
            <a:chOff x="70" y="-63"/>
            <a:chExt cx="3161" cy="1097"/>
          </a:xfrm>
        </p:grpSpPr>
        <p:sp>
          <p:nvSpPr>
            <p:cNvPr id="92163" name="文本框 6"/>
            <p:cNvSpPr txBox="1">
              <a:spLocks noChangeArrowheads="1"/>
            </p:cNvSpPr>
            <p:nvPr/>
          </p:nvSpPr>
          <p:spPr bwMode="auto">
            <a:xfrm>
              <a:off x="678" y="-63"/>
              <a:ext cx="2551" cy="1097"/>
            </a:xfrm>
            <a:prstGeom prst="rect">
              <a:avLst/>
            </a:prstGeom>
            <a:noFill/>
            <a:ln w="9525">
              <a:noFill/>
              <a:miter lim="800000"/>
            </a:ln>
          </p:spPr>
          <p:txBody>
            <a:bodyPr wrap="none">
              <a:spAutoFit/>
            </a:bodyPr>
            <a:lstStyle/>
            <a:p>
              <a:pPr eaLnBrk="0" hangingPunct="0"/>
              <a:r>
                <a:rPr lang="zh-CN" altLang="en-US" sz="2800">
                  <a:latin typeface="黑体" panose="02010609060101010101" pitchFamily="49" charset="-122"/>
                  <a:ea typeface="黑体" panose="02010609060101010101" pitchFamily="49" charset="-122"/>
                  <a:cs typeface="Heiti SC Medium"/>
                </a:rPr>
                <a:t>课下作业</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9473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组合 1"/>
          <p:cNvGrpSpPr/>
          <p:nvPr/>
        </p:nvGrpSpPr>
        <p:grpSpPr bwMode="auto">
          <a:xfrm>
            <a:off x="3419873" y="919872"/>
            <a:ext cx="1743075" cy="643766"/>
            <a:chOff x="3333750" y="546897"/>
            <a:chExt cx="1743075" cy="858355"/>
          </a:xfrm>
        </p:grpSpPr>
        <p:sp>
          <p:nvSpPr>
            <p:cNvPr id="15" name="圆角矩形 14"/>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6" name="圆角矩形 15"/>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7" name="圆角矩形 16"/>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8" name="圆角矩形 17"/>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0971" name="矩形 1"/>
            <p:cNvSpPr>
              <a:spLocks noChangeArrowheads="1"/>
            </p:cNvSpPr>
            <p:nvPr/>
          </p:nvSpPr>
          <p:spPr bwMode="auto">
            <a:xfrm>
              <a:off x="3333750" y="546897"/>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charset="-122"/>
                  <a:ea typeface="楷体" panose="02010609060101010101" charset="-122"/>
                  <a:cs typeface="楷体" panose="02010609060101010101" charset="-122"/>
                </a:rPr>
                <a:t>背景资料</a:t>
              </a:r>
            </a:p>
          </p:txBody>
        </p:sp>
      </p:grpSp>
      <p:grpSp>
        <p:nvGrpSpPr>
          <p:cNvPr id="40962" name="组合 8"/>
          <p:cNvGrpSpPr/>
          <p:nvPr/>
        </p:nvGrpSpPr>
        <p:grpSpPr bwMode="auto">
          <a:xfrm>
            <a:off x="0" y="555581"/>
            <a:ext cx="2051050" cy="523401"/>
            <a:chOff x="0" y="-296"/>
            <a:chExt cx="3231" cy="1097"/>
          </a:xfrm>
        </p:grpSpPr>
        <p:sp>
          <p:nvSpPr>
            <p:cNvPr id="40964" name="文本框 6"/>
            <p:cNvSpPr txBox="1">
              <a:spLocks noChangeArrowheads="1"/>
            </p:cNvSpPr>
            <p:nvPr/>
          </p:nvSpPr>
          <p:spPr bwMode="auto">
            <a:xfrm>
              <a:off x="678" y="-296"/>
              <a:ext cx="2553" cy="1097"/>
            </a:xfrm>
            <a:prstGeom prst="rect">
              <a:avLst/>
            </a:prstGeom>
            <a:noFill/>
            <a:ln w="9525">
              <a:noFill/>
              <a:miter lim="800000"/>
            </a:ln>
          </p:spPr>
          <p:txBody>
            <a:bodyPr>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sp>
        <p:nvSpPr>
          <p:cNvPr id="5123" name="Text Box 7"/>
          <p:cNvSpPr txBox="1"/>
          <p:nvPr/>
        </p:nvSpPr>
        <p:spPr>
          <a:xfrm>
            <a:off x="323528" y="1347614"/>
            <a:ext cx="8712968" cy="3933384"/>
          </a:xfrm>
          <a:prstGeom prst="rect">
            <a:avLst/>
          </a:prstGeom>
          <a:noFill/>
          <a:ln w="9525">
            <a:noFill/>
          </a:ln>
        </p:spPr>
        <p:txBody>
          <a:bodyPr wrap="square" anchor="t">
            <a:spAutoFit/>
          </a:bodyPr>
          <a:lstStyle/>
          <a:p>
            <a:pPr indent="449580" eaLnBrk="1" latinLnBrk="0" hangingPunct="1">
              <a:lnSpc>
                <a:spcPct val="130000"/>
              </a:lnSpc>
              <a:spcBef>
                <a:spcPts val="0"/>
              </a:spcBef>
              <a:buClr>
                <a:schemeClr val="tx2"/>
              </a:buClr>
              <a:buSzPct val="70000"/>
              <a:buFont typeface="Wingdings" panose="05000000000000000000" pitchFamily="2" charset="2"/>
            </a:pPr>
            <a:r>
              <a:rPr lang="en-US" altLang="zh-CN" sz="2400" b="1" dirty="0">
                <a:latin typeface="楷体" panose="02010609060101010101" charset="-122"/>
                <a:ea typeface="楷体" panose="02010609060101010101" charset="-122"/>
              </a:rPr>
              <a:t> 1993</a:t>
            </a:r>
            <a:r>
              <a:rPr lang="zh-CN" altLang="en-US" sz="2400" b="1" dirty="0">
                <a:latin typeface="楷体" panose="02010609060101010101" charset="-122"/>
                <a:ea typeface="楷体" panose="02010609060101010101" charset="-122"/>
              </a:rPr>
              <a:t>年</a:t>
            </a:r>
            <a:r>
              <a:rPr lang="en-US" altLang="zh-CN" sz="2400" b="1" dirty="0">
                <a:latin typeface="楷体" panose="02010609060101010101" charset="-122"/>
                <a:ea typeface="楷体" panose="02010609060101010101" charset="-122"/>
              </a:rPr>
              <a:t>7</a:t>
            </a:r>
            <a:r>
              <a:rPr lang="zh-CN" altLang="en-US" sz="2400" b="1" dirty="0">
                <a:latin typeface="楷体" panose="02010609060101010101" charset="-122"/>
                <a:ea typeface="楷体" panose="02010609060101010101" charset="-122"/>
              </a:rPr>
              <a:t>月</a:t>
            </a:r>
            <a:r>
              <a:rPr lang="en-US" altLang="zh-CN" sz="2400" b="1" dirty="0">
                <a:latin typeface="楷体" panose="02010609060101010101" charset="-122"/>
                <a:ea typeface="楷体" panose="02010609060101010101" charset="-122"/>
              </a:rPr>
              <a:t>29</a:t>
            </a:r>
            <a:r>
              <a:rPr lang="zh-CN" altLang="en-US" sz="2400" b="1" dirty="0" smtClean="0">
                <a:latin typeface="楷体" panose="02010609060101010101" charset="-122"/>
                <a:ea typeface="楷体" panose="02010609060101010101" charset="-122"/>
              </a:rPr>
              <a:t>日是</a:t>
            </a:r>
            <a:r>
              <a:rPr lang="zh-CN" altLang="en-US" sz="2400" b="1" dirty="0">
                <a:latin typeface="楷体" panose="02010609060101010101" charset="-122"/>
                <a:ea typeface="楷体" panose="02010609060101010101" charset="-122"/>
              </a:rPr>
              <a:t>邓稼先同志逝世七</a:t>
            </a:r>
            <a:r>
              <a:rPr lang="zh-CN" altLang="en-US" sz="2400" b="1" dirty="0" smtClean="0">
                <a:latin typeface="楷体" panose="02010609060101010101" charset="-122"/>
                <a:ea typeface="楷体" panose="02010609060101010101" charset="-122"/>
              </a:rPr>
              <a:t>周年纪念日，杨振宁</a:t>
            </a:r>
            <a:r>
              <a:rPr lang="zh-CN" altLang="en-US" sz="2400" b="1" dirty="0">
                <a:latin typeface="楷体" panose="02010609060101010101" charset="-122"/>
                <a:ea typeface="楷体" panose="02010609060101010101" charset="-122"/>
              </a:rPr>
              <a:t>教授写了这篇文章作为纪念。这是一位科学家写的科学家评传。杨先生和邓稼先同志是中学同学、大学同学，在美留学期间又是同学。他自己说是“</a:t>
            </a:r>
            <a:r>
              <a:rPr lang="en-US" altLang="zh-CN" sz="2400" b="1" dirty="0">
                <a:latin typeface="楷体" panose="02010609060101010101" charset="-122"/>
                <a:ea typeface="楷体" panose="02010609060101010101" charset="-122"/>
              </a:rPr>
              <a:t>50</a:t>
            </a:r>
            <a:r>
              <a:rPr lang="zh-CN" altLang="en-US" sz="2400" b="1" dirty="0">
                <a:latin typeface="楷体" panose="02010609060101010101" charset="-122"/>
                <a:ea typeface="楷体" panose="02010609060101010101" charset="-122"/>
              </a:rPr>
              <a:t>年的友谊，亲如兄弟”。读杨振宁教授的回忆文章，可以进一步了解邓稼先同志的才能、风格、思想和为人。这篇介绍邓稼先的文章，包含着作者对老朋友</a:t>
            </a:r>
            <a:r>
              <a:rPr lang="zh-CN" altLang="en-US" sz="2400" b="1" dirty="0" smtClean="0">
                <a:latin typeface="楷体" panose="02010609060101010101" charset="-122"/>
                <a:ea typeface="楷体" panose="02010609060101010101" charset="-122"/>
              </a:rPr>
              <a:t>的无尽</a:t>
            </a:r>
            <a:r>
              <a:rPr lang="zh-CN" altLang="en-US" sz="2400" b="1" dirty="0">
                <a:latin typeface="楷体" panose="02010609060101010101" charset="-122"/>
                <a:ea typeface="楷体" panose="02010609060101010101" charset="-122"/>
              </a:rPr>
              <a:t>的思念；同时，写邓稼先的人生道路，又渗透</a:t>
            </a:r>
            <a:r>
              <a:rPr lang="zh-CN" altLang="en-US" sz="2400" b="1" dirty="0" smtClean="0">
                <a:latin typeface="楷体" panose="02010609060101010101" charset="-122"/>
                <a:ea typeface="楷体" panose="02010609060101010101" charset="-122"/>
              </a:rPr>
              <a:t>着作者自己</a:t>
            </a:r>
            <a:r>
              <a:rPr lang="zh-CN" altLang="en-US" sz="2400" b="1" dirty="0">
                <a:latin typeface="楷体" panose="02010609060101010101" charset="-122"/>
                <a:ea typeface="楷体" panose="02010609060101010101" charset="-122"/>
              </a:rPr>
              <a:t>人生中某些与邓稼先相同的东西。</a:t>
            </a:r>
          </a:p>
        </p:txBody>
      </p:sp>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组合 8"/>
          <p:cNvGrpSpPr/>
          <p:nvPr/>
        </p:nvGrpSpPr>
        <p:grpSpPr bwMode="auto">
          <a:xfrm>
            <a:off x="0" y="555581"/>
            <a:ext cx="2051050" cy="523401"/>
            <a:chOff x="0" y="-296"/>
            <a:chExt cx="3231" cy="1097"/>
          </a:xfrm>
        </p:grpSpPr>
        <p:sp>
          <p:nvSpPr>
            <p:cNvPr id="41994" name="文本框 6"/>
            <p:cNvSpPr txBox="1">
              <a:spLocks noChangeArrowheads="1"/>
            </p:cNvSpPr>
            <p:nvPr/>
          </p:nvSpPr>
          <p:spPr bwMode="auto">
            <a:xfrm>
              <a:off x="678" y="-296"/>
              <a:ext cx="2553" cy="1097"/>
            </a:xfrm>
            <a:prstGeom prst="rect">
              <a:avLst/>
            </a:prstGeom>
            <a:noFill/>
            <a:ln w="9525">
              <a:noFill/>
              <a:miter lim="800000"/>
            </a:ln>
          </p:spPr>
          <p:txBody>
            <a:bodyPr>
              <a:spAutoFit/>
            </a:bodyPr>
            <a:lstStyle/>
            <a:p>
              <a:pPr eaLnBrk="0" hangingPunct="0"/>
              <a:r>
                <a:rPr lang="zh-CN" altLang="en-US" sz="2800" dirty="0">
                  <a:latin typeface="黑体" panose="02010609060101010101" pitchFamily="49" charset="-122"/>
                  <a:ea typeface="黑体" panose="02010609060101010101" pitchFamily="49" charset="-122"/>
                  <a:cs typeface="Heiti SC Medium"/>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kumimoji="1" lang="zh-CN" altLang="en-US">
                <a:latin typeface="黑体" panose="02010609060101010101" pitchFamily="49" charset="-122"/>
                <a:ea typeface="黑体" panose="02010609060101010101" pitchFamily="49" charset="-122"/>
              </a:endParaRPr>
            </a:p>
          </p:txBody>
        </p:sp>
      </p:grpSp>
      <p:grpSp>
        <p:nvGrpSpPr>
          <p:cNvPr id="41986" name="组合 1"/>
          <p:cNvGrpSpPr/>
          <p:nvPr/>
        </p:nvGrpSpPr>
        <p:grpSpPr bwMode="auto">
          <a:xfrm>
            <a:off x="3275857" y="1207904"/>
            <a:ext cx="1743075" cy="643766"/>
            <a:chOff x="3333750" y="574787"/>
            <a:chExt cx="1743075" cy="857931"/>
          </a:xfrm>
        </p:grpSpPr>
        <p:sp>
          <p:nvSpPr>
            <p:cNvPr id="15" name="圆角矩形 14"/>
            <p:cNvSpPr/>
            <p:nvPr/>
          </p:nvSpPr>
          <p:spPr>
            <a:xfrm rot="555800">
              <a:off x="4602163" y="715905"/>
              <a:ext cx="442912" cy="418893"/>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6" name="圆角矩形 15"/>
            <p:cNvSpPr/>
            <p:nvPr/>
          </p:nvSpPr>
          <p:spPr>
            <a:xfrm rot="20470821">
              <a:off x="4197350" y="722252"/>
              <a:ext cx="442913" cy="42048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7" name="圆角矩形 16"/>
            <p:cNvSpPr/>
            <p:nvPr/>
          </p:nvSpPr>
          <p:spPr>
            <a:xfrm rot="319204">
              <a:off x="3778250" y="722252"/>
              <a:ext cx="441325" cy="42048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8" name="圆角矩形 17"/>
            <p:cNvSpPr/>
            <p:nvPr/>
          </p:nvSpPr>
          <p:spPr>
            <a:xfrm rot="21148334">
              <a:off x="3368675" y="730185"/>
              <a:ext cx="441325" cy="42048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1993" name="矩形 1"/>
            <p:cNvSpPr>
              <a:spLocks noChangeArrowheads="1"/>
            </p:cNvSpPr>
            <p:nvPr/>
          </p:nvSpPr>
          <p:spPr bwMode="auto">
            <a:xfrm>
              <a:off x="3333750" y="574787"/>
              <a:ext cx="1743075" cy="857931"/>
            </a:xfrm>
            <a:prstGeom prst="rect">
              <a:avLst/>
            </a:prstGeom>
            <a:noFill/>
            <a:ln w="9525">
              <a:noFill/>
              <a:miter lim="800000"/>
            </a:ln>
          </p:spPr>
          <p:txBody>
            <a:bodyPr>
              <a:spAutoFit/>
            </a:bodyPr>
            <a:lstStyle/>
            <a:p>
              <a:pPr algn="dist" eaLnBrk="0" hangingPunct="0">
                <a:lnSpc>
                  <a:spcPts val="4300"/>
                </a:lnSpc>
              </a:pPr>
              <a:r>
                <a:rPr lang="zh-CN" altLang="zh-CN" sz="2800" b="1" dirty="0">
                  <a:solidFill>
                    <a:schemeClr val="bg1"/>
                  </a:solidFill>
                  <a:latin typeface="楷体" panose="02010609060101010101" charset="-122"/>
                  <a:ea typeface="楷体" panose="02010609060101010101" charset="-122"/>
                  <a:cs typeface="楷体" panose="02010609060101010101" charset="-122"/>
                </a:rPr>
                <a:t>文体知识</a:t>
              </a:r>
            </a:p>
          </p:txBody>
        </p:sp>
      </p:grpSp>
      <p:sp>
        <p:nvSpPr>
          <p:cNvPr id="26626" name="文本框 9217"/>
          <p:cNvSpPr txBox="1"/>
          <p:nvPr/>
        </p:nvSpPr>
        <p:spPr>
          <a:xfrm>
            <a:off x="395537" y="1746065"/>
            <a:ext cx="8065135" cy="2973122"/>
          </a:xfrm>
          <a:prstGeom prst="rect">
            <a:avLst/>
          </a:prstGeom>
          <a:noFill/>
          <a:ln w="9525">
            <a:noFill/>
          </a:ln>
        </p:spPr>
        <p:txBody>
          <a:bodyPr wrap="square">
            <a:spAutoFit/>
          </a:bodyPr>
          <a:lstStyle/>
          <a:p>
            <a:pPr algn="just" eaLnBrk="1" latinLnBrk="0" hangingPunct="1">
              <a:lnSpc>
                <a:spcPct val="130000"/>
              </a:lnSpc>
              <a:spcBef>
                <a:spcPts val="0"/>
              </a:spcBef>
            </a:pPr>
            <a:r>
              <a:rPr lang="zh-CN" altLang="en-US" sz="2400" b="1" dirty="0">
                <a:latin typeface="楷体" panose="02010609060101010101" charset="-122"/>
                <a:ea typeface="楷体" panose="02010609060101010101" charset="-122"/>
                <a:cs typeface="楷体" panose="02010609060101010101" charset="-122"/>
              </a:rPr>
              <a:t>    本文是一篇</a:t>
            </a:r>
            <a:r>
              <a:rPr lang="zh-CN" altLang="en-US" sz="2400" b="1" dirty="0">
                <a:solidFill>
                  <a:srgbClr val="FF0000"/>
                </a:solidFill>
                <a:latin typeface="楷体" panose="02010609060101010101" charset="-122"/>
                <a:ea typeface="楷体" panose="02010609060101010101" charset="-122"/>
                <a:cs typeface="楷体" panose="02010609060101010101" charset="-122"/>
              </a:rPr>
              <a:t>人物传记</a:t>
            </a:r>
            <a:r>
              <a:rPr lang="zh-CN" altLang="en-US" sz="2400" b="1" dirty="0">
                <a:latin typeface="楷体" panose="02010609060101010101" charset="-122"/>
                <a:ea typeface="楷体" panose="02010609060101010101" charset="-122"/>
                <a:cs typeface="楷体" panose="02010609060101010101" charset="-122"/>
              </a:rPr>
              <a:t>。人物传记是记录人物生平事迹的一种</a:t>
            </a:r>
            <a:r>
              <a:rPr lang="zh-CN" altLang="en-US" sz="2400" b="1" dirty="0">
                <a:solidFill>
                  <a:srgbClr val="FF0000"/>
                </a:solidFill>
                <a:latin typeface="楷体" panose="02010609060101010101" charset="-122"/>
                <a:ea typeface="楷体" panose="02010609060101010101" charset="-122"/>
                <a:cs typeface="楷体" panose="02010609060101010101" charset="-122"/>
              </a:rPr>
              <a:t>实用文</a:t>
            </a:r>
            <a:r>
              <a:rPr lang="zh-CN" altLang="en-US" sz="2400" b="1" dirty="0">
                <a:latin typeface="楷体" panose="02010609060101010101" charset="-122"/>
                <a:ea typeface="楷体" panose="02010609060101010101" charset="-122"/>
                <a:cs typeface="楷体" panose="02010609060101010101" charset="-122"/>
              </a:rPr>
              <a:t>。一般有两类，一类是记述自己的生平，一类是记述他人的生平</a:t>
            </a:r>
            <a:r>
              <a:rPr lang="zh-CN" altLang="en-US" sz="2400" b="1" dirty="0" smtClean="0">
                <a:latin typeface="楷体" panose="02010609060101010101" charset="-122"/>
                <a:ea typeface="楷体" panose="02010609060101010101" charset="-122"/>
                <a:cs typeface="楷体" panose="02010609060101010101" charset="-122"/>
              </a:rPr>
              <a:t>。</a:t>
            </a:r>
            <a:endParaRPr lang="en-US" altLang="zh-CN" sz="2400" b="1" dirty="0" smtClean="0">
              <a:latin typeface="楷体" panose="02010609060101010101" charset="-122"/>
              <a:ea typeface="楷体" panose="02010609060101010101" charset="-122"/>
              <a:cs typeface="楷体" panose="02010609060101010101" charset="-122"/>
            </a:endParaRPr>
          </a:p>
          <a:p>
            <a:pPr algn="just" eaLnBrk="1" latinLnBrk="0" hangingPunct="1">
              <a:lnSpc>
                <a:spcPct val="130000"/>
              </a:lnSpc>
              <a:spcBef>
                <a:spcPts val="0"/>
              </a:spcBef>
            </a:pPr>
            <a:r>
              <a:rPr lang="en-US" altLang="zh-CN" sz="2400" b="1" dirty="0">
                <a:latin typeface="楷体" panose="02010609060101010101" charset="-122"/>
                <a:ea typeface="楷体" panose="02010609060101010101" charset="-122"/>
                <a:cs typeface="楷体" panose="02010609060101010101" charset="-122"/>
              </a:rPr>
              <a:t> </a:t>
            </a:r>
            <a:r>
              <a:rPr lang="en-US" altLang="zh-CN" sz="2400" b="1" dirty="0" smtClean="0">
                <a:latin typeface="楷体" panose="02010609060101010101" charset="-122"/>
                <a:ea typeface="楷体" panose="02010609060101010101" charset="-122"/>
                <a:cs typeface="楷体" panose="02010609060101010101" charset="-122"/>
              </a:rPr>
              <a:t>   </a:t>
            </a:r>
            <a:r>
              <a:rPr lang="zh-CN" altLang="en-US" sz="2400" b="1" dirty="0" smtClean="0">
                <a:latin typeface="楷体" panose="02010609060101010101" charset="-122"/>
                <a:ea typeface="楷体" panose="02010609060101010101" charset="-122"/>
                <a:cs typeface="楷体" panose="02010609060101010101" charset="-122"/>
              </a:rPr>
              <a:t>传记</a:t>
            </a:r>
            <a:r>
              <a:rPr lang="zh-CN" altLang="en-US" sz="2400" b="1" dirty="0">
                <a:latin typeface="楷体" panose="02010609060101010101" charset="-122"/>
                <a:ea typeface="楷体" panose="02010609060101010101" charset="-122"/>
                <a:cs typeface="楷体" panose="02010609060101010101" charset="-122"/>
              </a:rPr>
              <a:t>最大的特点就是</a:t>
            </a:r>
            <a:r>
              <a:rPr lang="zh-CN" altLang="en-US" sz="2400" b="1" dirty="0">
                <a:solidFill>
                  <a:srgbClr val="FF0000"/>
                </a:solidFill>
                <a:latin typeface="楷体" panose="02010609060101010101" charset="-122"/>
                <a:ea typeface="楷体" panose="02010609060101010101" charset="-122"/>
                <a:cs typeface="楷体" panose="02010609060101010101" charset="-122"/>
              </a:rPr>
              <a:t>“实录”</a:t>
            </a:r>
            <a:r>
              <a:rPr lang="zh-CN" altLang="en-US" sz="2400" b="1" dirty="0">
                <a:latin typeface="楷体" panose="02010609060101010101" charset="-122"/>
                <a:ea typeface="楷体" panose="02010609060101010101" charset="-122"/>
                <a:cs typeface="楷体" panose="02010609060101010101" charset="-122"/>
              </a:rPr>
              <a:t>。传记可繁可简，一般按</a:t>
            </a:r>
            <a:r>
              <a:rPr lang="zh-CN" altLang="en-US" sz="2400" b="1" dirty="0">
                <a:solidFill>
                  <a:srgbClr val="FF0000"/>
                </a:solidFill>
                <a:latin typeface="楷体" panose="02010609060101010101" charset="-122"/>
                <a:ea typeface="楷体" panose="02010609060101010101" charset="-122"/>
                <a:cs typeface="楷体" panose="02010609060101010101" charset="-122"/>
              </a:rPr>
              <a:t>时间</a:t>
            </a:r>
            <a:r>
              <a:rPr lang="zh-CN" altLang="en-US" sz="2400" b="1" dirty="0" smtClean="0">
                <a:solidFill>
                  <a:srgbClr val="FF0000"/>
                </a:solidFill>
                <a:latin typeface="楷体" panose="02010609060101010101" charset="-122"/>
                <a:ea typeface="楷体" panose="02010609060101010101" charset="-122"/>
                <a:cs typeface="楷体" panose="02010609060101010101" charset="-122"/>
              </a:rPr>
              <a:t>顺序</a:t>
            </a:r>
            <a:r>
              <a:rPr lang="zh-CN" altLang="en-US" sz="2400" b="1" dirty="0" smtClean="0">
                <a:latin typeface="楷体" panose="02010609060101010101" charset="-122"/>
                <a:ea typeface="楷体" panose="02010609060101010101" charset="-122"/>
                <a:cs typeface="楷体" panose="02010609060101010101" charset="-122"/>
              </a:rPr>
              <a:t>进行记叙</a:t>
            </a:r>
            <a:r>
              <a:rPr lang="zh-CN" altLang="en-US" sz="2400" b="1" dirty="0">
                <a:latin typeface="楷体" panose="02010609060101010101" charset="-122"/>
                <a:ea typeface="楷体" panose="02010609060101010101" charset="-122"/>
                <a:cs typeface="楷体" panose="02010609060101010101" charset="-122"/>
              </a:rPr>
              <a:t>。传记要写出人物的思想、学习、工作和生活状况。</a:t>
            </a:r>
            <a:endParaRPr lang="zh-CN" altLang="en-US" sz="2400" dirty="0">
              <a:latin typeface="楷体" panose="02010609060101010101" charset="-122"/>
              <a:ea typeface="楷体" panose="02010609060101010101" charset="-122"/>
              <a:cs typeface="楷体" panose="02010609060101010101" charset="-122"/>
            </a:endParaRPr>
          </a:p>
        </p:txBody>
      </p:sp>
    </p:spTree>
  </p:cSld>
  <p:clrMapOvr>
    <a:masterClrMapping/>
  </p:clrMapOvr>
  <p:transition spd="slow">
    <p:random/>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6078</Words>
  <Application>Microsoft Office PowerPoint</Application>
  <PresentationFormat>全屏显示(16:9)</PresentationFormat>
  <Paragraphs>414</Paragraphs>
  <Slides>71</Slides>
  <Notes>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71</vt:i4>
      </vt:variant>
    </vt:vector>
  </HeadingPairs>
  <TitlesOfParts>
    <vt:vector size="86" baseType="lpstr">
      <vt:lpstr>Heiti SC Medium</vt:lpstr>
      <vt:lpstr>Meiryo</vt:lpstr>
      <vt:lpstr>黑体</vt:lpstr>
      <vt:lpstr>华文新魏</vt:lpstr>
      <vt:lpstr>楷体</vt:lpstr>
      <vt:lpstr>宋体</vt:lpstr>
      <vt:lpstr>微软雅黑</vt:lpstr>
      <vt:lpstr>Arial</vt:lpstr>
      <vt:lpstr>Calibri</vt:lpstr>
      <vt:lpstr>Calibri Light</vt:lpstr>
      <vt:lpstr>Times New Roman</vt:lpstr>
      <vt:lpstr>Wingdings</vt:lpstr>
      <vt:lpstr>汉语拼音</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61</cp:revision>
  <dcterms:created xsi:type="dcterms:W3CDTF">2017-03-15T04:23:00Z</dcterms:created>
  <dcterms:modified xsi:type="dcterms:W3CDTF">2021-12-09T08:51:57Z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