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 id="2147483852" r:id="rId2"/>
  </p:sldMasterIdLst>
  <p:notesMasterIdLst>
    <p:notesMasterId r:id="rId37"/>
  </p:notesMasterIdLst>
  <p:sldIdLst>
    <p:sldId id="256" r:id="rId3"/>
    <p:sldId id="314" r:id="rId4"/>
    <p:sldId id="315" r:id="rId5"/>
    <p:sldId id="316" r:id="rId6"/>
    <p:sldId id="317" r:id="rId7"/>
    <p:sldId id="351" r:id="rId8"/>
    <p:sldId id="318" r:id="rId9"/>
    <p:sldId id="319" r:id="rId10"/>
    <p:sldId id="352" r:id="rId11"/>
    <p:sldId id="321" r:id="rId12"/>
    <p:sldId id="323" r:id="rId13"/>
    <p:sldId id="366" r:id="rId14"/>
    <p:sldId id="325" r:id="rId15"/>
    <p:sldId id="326" r:id="rId16"/>
    <p:sldId id="353" r:id="rId17"/>
    <p:sldId id="327" r:id="rId18"/>
    <p:sldId id="361" r:id="rId19"/>
    <p:sldId id="355" r:id="rId20"/>
    <p:sldId id="362" r:id="rId21"/>
    <p:sldId id="359" r:id="rId22"/>
    <p:sldId id="329" r:id="rId23"/>
    <p:sldId id="330" r:id="rId24"/>
    <p:sldId id="331" r:id="rId25"/>
    <p:sldId id="357" r:id="rId26"/>
    <p:sldId id="356" r:id="rId27"/>
    <p:sldId id="336" r:id="rId28"/>
    <p:sldId id="363" r:id="rId29"/>
    <p:sldId id="364" r:id="rId30"/>
    <p:sldId id="365" r:id="rId31"/>
    <p:sldId id="338" r:id="rId32"/>
    <p:sldId id="337" r:id="rId33"/>
    <p:sldId id="342" r:id="rId34"/>
    <p:sldId id="343" r:id="rId35"/>
    <p:sldId id="367" r:id="rId36"/>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3">
          <p15:clr>
            <a:srgbClr val="A4A3A4"/>
          </p15:clr>
        </p15:guide>
        <p15:guide id="2" pos="295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FF00FF"/>
    <a:srgbClr val="CCFFFF"/>
    <a:srgbClr val="CCFF99"/>
    <a:srgbClr val="99FF99"/>
    <a:srgbClr val="99FF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11" autoAdjust="0"/>
    <p:restoredTop sz="96314" autoAdjust="0"/>
  </p:normalViewPr>
  <p:slideViewPr>
    <p:cSldViewPr snapToGrid="0">
      <p:cViewPr varScale="1">
        <p:scale>
          <a:sx n="143" d="100"/>
          <a:sy n="143" d="100"/>
        </p:scale>
        <p:origin x="576" y="120"/>
      </p:cViewPr>
      <p:guideLst>
        <p:guide orient="horz" pos="1623"/>
        <p:guide pos="295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None/>
              <a:defRPr sz="1200">
                <a:latin typeface="Arial" pitchFamily="34"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buFontTx/>
              <a:buNone/>
              <a:defRPr sz="1200">
                <a:latin typeface="Arial" pitchFamily="34" charset="0"/>
              </a:defRPr>
            </a:lvl1pPr>
          </a:lstStyle>
          <a:p>
            <a:pPr>
              <a:defRPr/>
            </a:pPr>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buFontTx/>
              <a:buNone/>
              <a:defRPr sz="1200">
                <a:latin typeface="Arial" pitchFamily="34" charset="0"/>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buFont typeface="Arial" pitchFamily="34" charset="0"/>
              <a:buNone/>
              <a:defRPr sz="1200">
                <a:latin typeface="Arial" pitchFamily="34" charset="0"/>
              </a:defRPr>
            </a:lvl1pPr>
          </a:lstStyle>
          <a:p>
            <a:pPr>
              <a:defRPr/>
            </a:pPr>
            <a:fld id="{99CAF204-4F43-4419-9864-BC9E84BC81A3}" type="slidenum">
              <a:rPr lang="zh-CN" altLang="en-US"/>
              <a:pPr>
                <a:defRPr/>
              </a:pPr>
              <a:t>‹#›</a:t>
            </a:fld>
            <a:endParaRPr lang="zh-CN" altLang="en-US"/>
          </a:p>
        </p:txBody>
      </p:sp>
    </p:spTree>
    <p:extLst>
      <p:ext uri="{BB962C8B-B14F-4D97-AF65-F5344CB8AC3E}">
        <p14:creationId xmlns:p14="http://schemas.microsoft.com/office/powerpoint/2010/main" val="7624397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99CAF204-4F43-4419-9864-BC9E84BC81A3}" type="slidenum">
              <a:rPr lang="zh-CN" altLang="en-US" smtClean="0"/>
              <a:pPr>
                <a:defRPr/>
              </a:pPr>
              <a:t>17</a:t>
            </a:fld>
            <a:endParaRPr lang="zh-CN" altLang="en-US"/>
          </a:p>
        </p:txBody>
      </p:sp>
    </p:spTree>
    <p:extLst>
      <p:ext uri="{BB962C8B-B14F-4D97-AF65-F5344CB8AC3E}">
        <p14:creationId xmlns:p14="http://schemas.microsoft.com/office/powerpoint/2010/main" val="93550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26183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2881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3336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4121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0677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20370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419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744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313749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3235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0846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6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1944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5105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02302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5"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Lst>
  <p:txStyles>
    <p:title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2pPr>
      <a:lvl3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3pPr>
      <a:lvl4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4pPr>
      <a:lvl5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5pPr>
      <a:lvl6pPr marL="4572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6pPr>
      <a:lvl7pPr marL="9144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7pPr>
      <a:lvl8pPr marL="13716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8pPr>
      <a:lvl9pPr marL="18288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9pPr>
    </p:titleStyle>
    <p:bodyStyle>
      <a:lvl1pPr marL="342900" indent="-342900" algn="l" rtl="0" eaLnBrk="0" fontAlgn="base" hangingPunct="0">
        <a:spcBef>
          <a:spcPct val="20000"/>
        </a:spcBef>
        <a:spcAft>
          <a:spcPct val="0"/>
        </a:spcAft>
        <a:defRPr sz="2400" b="1"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2021/12/9</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044937761"/>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副标题 2"/>
          <p:cNvSpPr txBox="1">
            <a:spLocks noChangeArrowheads="1"/>
          </p:cNvSpPr>
          <p:nvPr/>
        </p:nvSpPr>
        <p:spPr bwMode="auto">
          <a:xfrm>
            <a:off x="1196755" y="4132230"/>
            <a:ext cx="53816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000" b="1">
                <a:solidFill>
                  <a:srgbClr val="000000"/>
                </a:solidFill>
                <a:latin typeface="+mn-lt"/>
                <a:ea typeface="+mn-ea"/>
                <a:cs typeface="+mn-ea"/>
                <a:sym typeface="+mn-lt"/>
              </a:rPr>
              <a:t>R·</a:t>
            </a:r>
            <a:r>
              <a:rPr lang="zh-CN" altLang="en-US" sz="2000" b="1">
                <a:solidFill>
                  <a:srgbClr val="000000"/>
                </a:solidFill>
                <a:latin typeface="+mn-lt"/>
                <a:ea typeface="+mn-ea"/>
                <a:cs typeface="+mn-ea"/>
                <a:sym typeface="+mn-lt"/>
              </a:rPr>
              <a:t>七年级下册</a:t>
            </a:r>
          </a:p>
        </p:txBody>
      </p:sp>
      <p:sp>
        <p:nvSpPr>
          <p:cNvPr id="1027" name="标题 1"/>
          <p:cNvSpPr txBox="1">
            <a:spLocks noChangeArrowheads="1"/>
          </p:cNvSpPr>
          <p:nvPr/>
        </p:nvSpPr>
        <p:spPr bwMode="auto">
          <a:xfrm>
            <a:off x="1196755" y="3381343"/>
            <a:ext cx="538162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4000" b="1">
                <a:solidFill>
                  <a:srgbClr val="000000"/>
                </a:solidFill>
                <a:latin typeface="+mn-lt"/>
                <a:ea typeface="+mn-ea"/>
                <a:cs typeface="+mn-ea"/>
                <a:sym typeface="+mn-lt"/>
              </a:rPr>
              <a:t>1  </a:t>
            </a:r>
            <a:r>
              <a:rPr lang="zh-CN" altLang="en-US" sz="4000" b="1">
                <a:solidFill>
                  <a:srgbClr val="000000"/>
                </a:solidFill>
                <a:latin typeface="+mn-lt"/>
                <a:ea typeface="+mn-ea"/>
                <a:cs typeface="+mn-ea"/>
                <a:sym typeface="+mn-lt"/>
              </a:rPr>
              <a:t>邓稼先</a:t>
            </a:r>
          </a:p>
        </p:txBody>
      </p:sp>
      <p:cxnSp>
        <p:nvCxnSpPr>
          <p:cNvPr id="10" name="直接连接符 9"/>
          <p:cNvCxnSpPr/>
          <p:nvPr/>
        </p:nvCxnSpPr>
        <p:spPr>
          <a:xfrm>
            <a:off x="1196755" y="4124293"/>
            <a:ext cx="5183188"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组合 3"/>
          <p:cNvGrpSpPr>
            <a:grpSpLocks/>
          </p:cNvGrpSpPr>
          <p:nvPr/>
        </p:nvGrpSpPr>
        <p:grpSpPr bwMode="auto">
          <a:xfrm>
            <a:off x="293688" y="331788"/>
            <a:ext cx="2062162" cy="544512"/>
            <a:chOff x="1438698" y="982657"/>
            <a:chExt cx="2498303" cy="616461"/>
          </a:xfrm>
        </p:grpSpPr>
        <p:pic>
          <p:nvPicPr>
            <p:cNvPr id="10248"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9"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整体感知</a:t>
              </a:r>
            </a:p>
          </p:txBody>
        </p:sp>
      </p:grpSp>
      <p:sp>
        <p:nvSpPr>
          <p:cNvPr id="10" name="AutoShape 4"/>
          <p:cNvSpPr>
            <a:spLocks noChangeArrowheads="1"/>
          </p:cNvSpPr>
          <p:nvPr/>
        </p:nvSpPr>
        <p:spPr bwMode="auto">
          <a:xfrm>
            <a:off x="2836863" y="3654425"/>
            <a:ext cx="2976562" cy="695325"/>
          </a:xfrm>
          <a:prstGeom prst="homePlate">
            <a:avLst>
              <a:gd name="adj" fmla="val 74558"/>
            </a:avLst>
          </a:prstGeom>
          <a:solidFill>
            <a:srgbClr val="FFFF99"/>
          </a:solidFill>
          <a:ln w="9525">
            <a:solidFill>
              <a:schemeClr val="tx1"/>
            </a:solidFill>
            <a:miter lim="800000"/>
            <a:headEnd/>
            <a:tailEnd/>
          </a:ln>
        </p:spPr>
        <p:txBody>
          <a:bodyPr anchor="ctr"/>
          <a:lstStyle/>
          <a:p>
            <a:pPr algn="ctr">
              <a:lnSpc>
                <a:spcPct val="160000"/>
              </a:lnSpc>
              <a:spcBef>
                <a:spcPct val="50000"/>
              </a:spcBef>
            </a:pPr>
            <a:r>
              <a:rPr lang="zh-CN" altLang="en-US" sz="3200" b="1">
                <a:solidFill>
                  <a:srgbClr val="0000FF"/>
                </a:solidFill>
                <a:latin typeface="+mn-lt"/>
                <a:ea typeface="+mn-ea"/>
                <a:cs typeface="+mn-ea"/>
                <a:sym typeface="+mn-lt"/>
              </a:rPr>
              <a:t>新颖、醒目</a:t>
            </a:r>
          </a:p>
        </p:txBody>
      </p:sp>
      <p:sp>
        <p:nvSpPr>
          <p:cNvPr id="11" name="AutoShape 4"/>
          <p:cNvSpPr>
            <a:spLocks noChangeArrowheads="1"/>
          </p:cNvSpPr>
          <p:nvPr/>
        </p:nvSpPr>
        <p:spPr bwMode="auto">
          <a:xfrm>
            <a:off x="2836863" y="2720975"/>
            <a:ext cx="2976562" cy="706438"/>
          </a:xfrm>
          <a:prstGeom prst="homePlate">
            <a:avLst>
              <a:gd name="adj" fmla="val 74594"/>
            </a:avLst>
          </a:prstGeom>
          <a:solidFill>
            <a:srgbClr val="FFFF99"/>
          </a:solidFill>
          <a:ln w="9525">
            <a:solidFill>
              <a:schemeClr val="tx1"/>
            </a:solidFill>
            <a:miter lim="800000"/>
            <a:headEnd/>
            <a:tailEnd/>
          </a:ln>
        </p:spPr>
        <p:txBody>
          <a:bodyPr anchor="ctr"/>
          <a:lstStyle/>
          <a:p>
            <a:pPr algn="ctr">
              <a:lnSpc>
                <a:spcPct val="160000"/>
              </a:lnSpc>
              <a:spcBef>
                <a:spcPct val="50000"/>
              </a:spcBef>
            </a:pPr>
            <a:r>
              <a:rPr lang="zh-CN" altLang="en-US" sz="3200" b="1">
                <a:solidFill>
                  <a:srgbClr val="0000FF"/>
                </a:solidFill>
                <a:latin typeface="+mn-lt"/>
                <a:ea typeface="+mn-ea"/>
                <a:cs typeface="+mn-ea"/>
                <a:sym typeface="+mn-lt"/>
              </a:rPr>
              <a:t>划分结构</a:t>
            </a:r>
          </a:p>
        </p:txBody>
      </p:sp>
      <p:sp>
        <p:nvSpPr>
          <p:cNvPr id="12" name="AutoShape 4"/>
          <p:cNvSpPr>
            <a:spLocks noChangeArrowheads="1"/>
          </p:cNvSpPr>
          <p:nvPr/>
        </p:nvSpPr>
        <p:spPr bwMode="auto">
          <a:xfrm>
            <a:off x="2835275" y="1873250"/>
            <a:ext cx="2978150" cy="709613"/>
          </a:xfrm>
          <a:prstGeom prst="homePlate">
            <a:avLst>
              <a:gd name="adj" fmla="val 74455"/>
            </a:avLst>
          </a:prstGeom>
          <a:solidFill>
            <a:srgbClr val="FFFF99"/>
          </a:solidFill>
          <a:ln w="9525">
            <a:solidFill>
              <a:schemeClr val="tx1"/>
            </a:solidFill>
            <a:miter lim="800000"/>
            <a:headEnd/>
            <a:tailEnd/>
          </a:ln>
        </p:spPr>
        <p:txBody>
          <a:bodyPr anchor="ctr"/>
          <a:lstStyle/>
          <a:p>
            <a:pPr algn="ctr">
              <a:lnSpc>
                <a:spcPct val="160000"/>
              </a:lnSpc>
              <a:spcBef>
                <a:spcPct val="50000"/>
              </a:spcBef>
            </a:pPr>
            <a:r>
              <a:rPr lang="zh-CN" altLang="en-US" sz="3200" b="1">
                <a:solidFill>
                  <a:srgbClr val="0000FF"/>
                </a:solidFill>
                <a:latin typeface="+mn-lt"/>
                <a:ea typeface="+mn-ea"/>
                <a:cs typeface="+mn-ea"/>
                <a:sym typeface="+mn-lt"/>
              </a:rPr>
              <a:t>提示内容</a:t>
            </a:r>
          </a:p>
        </p:txBody>
      </p:sp>
      <p:sp>
        <p:nvSpPr>
          <p:cNvPr id="14" name="Text Box 7"/>
          <p:cNvSpPr txBox="1">
            <a:spLocks noChangeArrowheads="1"/>
          </p:cNvSpPr>
          <p:nvPr/>
        </p:nvSpPr>
        <p:spPr bwMode="auto">
          <a:xfrm>
            <a:off x="439738" y="1001713"/>
            <a:ext cx="8480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a:latin typeface="+mn-lt"/>
                <a:ea typeface="+mn-ea"/>
                <a:cs typeface="+mn-ea"/>
                <a:sym typeface="+mn-lt"/>
              </a:rPr>
              <a:t>听朗读，思考：本文各个部分的小标题有什么作用？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heckerboard(across)">
                                      <p:cBhvr>
                                        <p:cTn id="14" dur="500"/>
                                        <p:tgtEl>
                                          <p:spTgt spid="1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heckerboard(across)">
                                      <p:cBhvr>
                                        <p:cTn id="19" dur="500"/>
                                        <p:tgtEl>
                                          <p:spTgt spid="11"/>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checkerboard(across)">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P spid="11" grpId="0" animBg="1" autoUpdateAnimBg="0"/>
      <p:bldP spid="12" grpId="0" animBg="1" autoUpdateAnimBg="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3"/>
          <p:cNvSpPr txBox="1">
            <a:spLocks noChangeArrowheads="1"/>
          </p:cNvSpPr>
          <p:nvPr/>
        </p:nvSpPr>
        <p:spPr bwMode="auto">
          <a:xfrm>
            <a:off x="1128713" y="155575"/>
            <a:ext cx="67754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200" b="1">
                <a:latin typeface="+mn-lt"/>
                <a:ea typeface="+mn-ea"/>
                <a:cs typeface="+mn-ea"/>
                <a:sym typeface="+mn-lt"/>
              </a:rPr>
              <a:t>自由读课文，概括六个部分的大意。</a:t>
            </a:r>
          </a:p>
        </p:txBody>
      </p:sp>
      <p:sp>
        <p:nvSpPr>
          <p:cNvPr id="47108" name="AutoShape 5"/>
          <p:cNvSpPr>
            <a:spLocks/>
          </p:cNvSpPr>
          <p:nvPr/>
        </p:nvSpPr>
        <p:spPr bwMode="auto">
          <a:xfrm>
            <a:off x="2276475" y="863600"/>
            <a:ext cx="6443663" cy="995363"/>
          </a:xfrm>
          <a:prstGeom prst="borderCallout1">
            <a:avLst>
              <a:gd name="adj1" fmla="val 53912"/>
              <a:gd name="adj2" fmla="val -139"/>
              <a:gd name="adj3" fmla="val 53912"/>
              <a:gd name="adj4" fmla="val -6606"/>
            </a:avLst>
          </a:prstGeom>
          <a:solidFill>
            <a:srgbClr val="FFFF99"/>
          </a:solidFill>
          <a:ln w="9525">
            <a:solidFill>
              <a:schemeClr val="tx1"/>
            </a:solidFill>
            <a:miter lim="800000"/>
            <a:headEnd/>
            <a:tailEnd/>
          </a:ln>
        </p:spPr>
        <p:txBody>
          <a:bodyPr lIns="90170" tIns="46990" rIns="90170" bIns="46990"/>
          <a:lstStyle/>
          <a:p>
            <a:pPr>
              <a:lnSpc>
                <a:spcPct val="120000"/>
              </a:lnSpc>
            </a:pPr>
            <a:r>
              <a:rPr lang="zh-CN" altLang="en-US" sz="2600" b="1">
                <a:solidFill>
                  <a:srgbClr val="0000FF"/>
                </a:solidFill>
                <a:latin typeface="+mn-lt"/>
                <a:ea typeface="+mn-ea"/>
                <a:cs typeface="+mn-ea"/>
                <a:sym typeface="+mn-lt"/>
              </a:rPr>
              <a:t>在近一百年来的中国历史乃至世界历史的背景中推出邓稼先。</a:t>
            </a:r>
            <a:endParaRPr lang="zh-CN" altLang="en-US">
              <a:solidFill>
                <a:srgbClr val="0000FF"/>
              </a:solidFill>
              <a:latin typeface="+mn-lt"/>
              <a:ea typeface="+mn-ea"/>
              <a:cs typeface="+mn-ea"/>
              <a:sym typeface="+mn-lt"/>
            </a:endParaRPr>
          </a:p>
        </p:txBody>
      </p:sp>
      <p:sp>
        <p:nvSpPr>
          <p:cNvPr id="47110" name="AutoShape 7"/>
          <p:cNvSpPr>
            <a:spLocks noChangeArrowheads="1"/>
          </p:cNvSpPr>
          <p:nvPr/>
        </p:nvSpPr>
        <p:spPr bwMode="auto">
          <a:xfrm>
            <a:off x="331788" y="1168400"/>
            <a:ext cx="1439862" cy="431800"/>
          </a:xfrm>
          <a:prstGeom prst="flowChartAlternateProcess">
            <a:avLst/>
          </a:prstGeom>
          <a:solidFill>
            <a:srgbClr val="CCFFCC"/>
          </a:solidFill>
          <a:ln w="9525">
            <a:solidFill>
              <a:schemeClr val="tx1"/>
            </a:solidFill>
            <a:miter lim="800000"/>
            <a:headEnd/>
            <a:tailEnd/>
          </a:ln>
        </p:spPr>
        <p:txBody>
          <a:bodyPr wrap="none" lIns="90170" tIns="46990" rIns="90170" bIns="46990" anchor="ctr"/>
          <a:lstStyle/>
          <a:p>
            <a:pPr algn="ctr"/>
            <a:r>
              <a:rPr lang="zh-CN" altLang="en-US" sz="2800" b="1">
                <a:latin typeface="+mn-lt"/>
                <a:ea typeface="+mn-ea"/>
                <a:cs typeface="+mn-ea"/>
                <a:sym typeface="+mn-lt"/>
              </a:rPr>
              <a:t>第一部分</a:t>
            </a:r>
          </a:p>
        </p:txBody>
      </p:sp>
      <p:sp>
        <p:nvSpPr>
          <p:cNvPr id="47111" name="AutoShape 8"/>
          <p:cNvSpPr>
            <a:spLocks noChangeArrowheads="1"/>
          </p:cNvSpPr>
          <p:nvPr/>
        </p:nvSpPr>
        <p:spPr bwMode="auto">
          <a:xfrm>
            <a:off x="331788" y="2517775"/>
            <a:ext cx="1439862" cy="433388"/>
          </a:xfrm>
          <a:prstGeom prst="flowChartAlternateProcess">
            <a:avLst/>
          </a:prstGeom>
          <a:solidFill>
            <a:srgbClr val="CCFFCC"/>
          </a:solidFill>
          <a:ln w="9525">
            <a:solidFill>
              <a:schemeClr val="tx1"/>
            </a:solidFill>
            <a:miter lim="800000"/>
            <a:headEnd/>
            <a:tailEnd/>
          </a:ln>
        </p:spPr>
        <p:txBody>
          <a:bodyPr wrap="none" lIns="90170" tIns="46990" rIns="90170" bIns="46990" anchor="ctr"/>
          <a:lstStyle/>
          <a:p>
            <a:pPr algn="ctr"/>
            <a:r>
              <a:rPr lang="zh-CN" altLang="en-US" sz="2800" b="1">
                <a:latin typeface="+mn-lt"/>
                <a:ea typeface="+mn-ea"/>
                <a:cs typeface="+mn-ea"/>
                <a:sym typeface="+mn-lt"/>
              </a:rPr>
              <a:t>第二部分</a:t>
            </a:r>
          </a:p>
        </p:txBody>
      </p:sp>
      <p:sp>
        <p:nvSpPr>
          <p:cNvPr id="47112" name="AutoShape 9"/>
          <p:cNvSpPr>
            <a:spLocks noChangeArrowheads="1"/>
          </p:cNvSpPr>
          <p:nvPr/>
        </p:nvSpPr>
        <p:spPr bwMode="auto">
          <a:xfrm>
            <a:off x="331788" y="3976688"/>
            <a:ext cx="1439862" cy="431800"/>
          </a:xfrm>
          <a:prstGeom prst="flowChartAlternateProcess">
            <a:avLst/>
          </a:prstGeom>
          <a:solidFill>
            <a:srgbClr val="CCFFCC"/>
          </a:solidFill>
          <a:ln w="9525">
            <a:solidFill>
              <a:schemeClr val="tx1"/>
            </a:solidFill>
            <a:miter lim="800000"/>
            <a:headEnd/>
            <a:tailEnd/>
          </a:ln>
        </p:spPr>
        <p:txBody>
          <a:bodyPr wrap="none" lIns="90170" tIns="46990" rIns="90170" bIns="46990" anchor="ctr"/>
          <a:lstStyle/>
          <a:p>
            <a:pPr algn="ctr"/>
            <a:r>
              <a:rPr lang="zh-CN" altLang="en-US" sz="2800" b="1">
                <a:latin typeface="+mn-lt"/>
                <a:ea typeface="+mn-ea"/>
                <a:cs typeface="+mn-ea"/>
                <a:sym typeface="+mn-lt"/>
              </a:rPr>
              <a:t>第三部分</a:t>
            </a:r>
          </a:p>
        </p:txBody>
      </p:sp>
      <p:sp>
        <p:nvSpPr>
          <p:cNvPr id="47114" name="AutoShape 11"/>
          <p:cNvSpPr>
            <a:spLocks/>
          </p:cNvSpPr>
          <p:nvPr/>
        </p:nvSpPr>
        <p:spPr bwMode="auto">
          <a:xfrm>
            <a:off x="2276475" y="2038350"/>
            <a:ext cx="6413500" cy="1436688"/>
          </a:xfrm>
          <a:prstGeom prst="borderCallout1">
            <a:avLst>
              <a:gd name="adj1" fmla="val 50579"/>
              <a:gd name="adj2" fmla="val -597"/>
              <a:gd name="adj3" fmla="val 51111"/>
              <a:gd name="adj4" fmla="val -7426"/>
            </a:avLst>
          </a:prstGeom>
          <a:solidFill>
            <a:srgbClr val="FFFF99"/>
          </a:solidFill>
          <a:ln w="9525">
            <a:solidFill>
              <a:schemeClr val="tx1"/>
            </a:solidFill>
            <a:miter lim="800000"/>
            <a:headEnd/>
            <a:tailEnd/>
          </a:ln>
        </p:spPr>
        <p:txBody>
          <a:bodyPr lIns="90170" tIns="46990" rIns="90170" bIns="46990"/>
          <a:lstStyle/>
          <a:p>
            <a:pPr>
              <a:lnSpc>
                <a:spcPct val="120000"/>
              </a:lnSpc>
            </a:pPr>
            <a:r>
              <a:rPr lang="zh-CN" altLang="en-US" sz="2600" b="1">
                <a:solidFill>
                  <a:srgbClr val="0000FF"/>
                </a:solidFill>
                <a:latin typeface="+mn-lt"/>
                <a:ea typeface="+mn-ea"/>
                <a:cs typeface="+mn-ea"/>
                <a:sym typeface="+mn-lt"/>
              </a:rPr>
              <a:t>简单介绍邓稼先生平经历和贡献，肯定邓稼先“‘两弹’元勋”的地位，赞扬邓稼先“鞠躬尽瘁，死而后已”的光辉一生。</a:t>
            </a:r>
            <a:endParaRPr lang="zh-CN" altLang="en-US">
              <a:solidFill>
                <a:srgbClr val="0000FF"/>
              </a:solidFill>
              <a:latin typeface="+mn-lt"/>
              <a:ea typeface="+mn-ea"/>
              <a:cs typeface="+mn-ea"/>
              <a:sym typeface="+mn-lt"/>
            </a:endParaRPr>
          </a:p>
        </p:txBody>
      </p:sp>
      <p:sp>
        <p:nvSpPr>
          <p:cNvPr id="47117" name="AutoShape 14"/>
          <p:cNvSpPr>
            <a:spLocks/>
          </p:cNvSpPr>
          <p:nvPr/>
        </p:nvSpPr>
        <p:spPr bwMode="auto">
          <a:xfrm>
            <a:off x="2279650" y="3770313"/>
            <a:ext cx="6410325" cy="968375"/>
          </a:xfrm>
          <a:prstGeom prst="borderCallout1">
            <a:avLst>
              <a:gd name="adj1" fmla="val 47241"/>
              <a:gd name="adj2" fmla="val -713"/>
              <a:gd name="adj3" fmla="val 46509"/>
              <a:gd name="adj4" fmla="val -7519"/>
            </a:avLst>
          </a:prstGeom>
          <a:solidFill>
            <a:srgbClr val="FFFF99"/>
          </a:solidFill>
          <a:ln w="9525">
            <a:solidFill>
              <a:schemeClr val="tx1"/>
            </a:solidFill>
            <a:miter lim="800000"/>
            <a:headEnd/>
            <a:tailEnd/>
          </a:ln>
        </p:spPr>
        <p:txBody>
          <a:bodyPr lIns="90170" tIns="46990" rIns="90170" bIns="46990"/>
          <a:lstStyle/>
          <a:p>
            <a:pPr>
              <a:lnSpc>
                <a:spcPct val="120000"/>
              </a:lnSpc>
            </a:pPr>
            <a:r>
              <a:rPr lang="zh-CN" altLang="en-US" sz="2600" b="1">
                <a:solidFill>
                  <a:srgbClr val="0000FF"/>
                </a:solidFill>
                <a:latin typeface="+mn-lt"/>
                <a:ea typeface="+mn-ea"/>
                <a:cs typeface="+mn-ea"/>
                <a:sym typeface="+mn-lt"/>
              </a:rPr>
              <a:t>在同美国“原子弹之父”奥本海默的对比中来写邓稼先。</a:t>
            </a:r>
            <a:endParaRPr lang="zh-CN" altLang="en-US">
              <a:solidFill>
                <a:srgbClr val="0000FF"/>
              </a:solidFill>
              <a:latin typeface="+mn-lt"/>
              <a:ea typeface="+mn-ea"/>
              <a:cs typeface="+mn-ea"/>
              <a:sym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47110"/>
                                        </p:tgtEl>
                                        <p:attrNameLst>
                                          <p:attrName>style.visibility</p:attrName>
                                        </p:attrNameLst>
                                      </p:cBhvr>
                                      <p:to>
                                        <p:strVal val="visible"/>
                                      </p:to>
                                    </p:set>
                                    <p:animEffect transition="in" filter="wipe(left)">
                                      <p:cBhvr>
                                        <p:cTn id="13" dur="500"/>
                                        <p:tgtEl>
                                          <p:spTgt spid="4711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7108"/>
                                        </p:tgtEl>
                                        <p:attrNameLst>
                                          <p:attrName>style.visibility</p:attrName>
                                        </p:attrNameLst>
                                      </p:cBhvr>
                                      <p:to>
                                        <p:strVal val="visible"/>
                                      </p:to>
                                    </p:set>
                                    <p:animEffect transition="in" filter="barn(inVertical)">
                                      <p:cBhvr>
                                        <p:cTn id="16" dur="500"/>
                                        <p:tgtEl>
                                          <p:spTgt spid="4710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7111"/>
                                        </p:tgtEl>
                                        <p:attrNameLst>
                                          <p:attrName>style.visibility</p:attrName>
                                        </p:attrNameLst>
                                      </p:cBhvr>
                                      <p:to>
                                        <p:strVal val="visible"/>
                                      </p:to>
                                    </p:set>
                                    <p:animEffect transition="in" filter="wipe(left)">
                                      <p:cBhvr>
                                        <p:cTn id="21" dur="500"/>
                                        <p:tgtEl>
                                          <p:spTgt spid="47111"/>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47114"/>
                                        </p:tgtEl>
                                        <p:attrNameLst>
                                          <p:attrName>style.visibility</p:attrName>
                                        </p:attrNameLst>
                                      </p:cBhvr>
                                      <p:to>
                                        <p:strVal val="visible"/>
                                      </p:to>
                                    </p:set>
                                    <p:animEffect transition="in" filter="barn(inVertical)">
                                      <p:cBhvr>
                                        <p:cTn id="24" dur="500"/>
                                        <p:tgtEl>
                                          <p:spTgt spid="47114"/>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47112"/>
                                        </p:tgtEl>
                                        <p:attrNameLst>
                                          <p:attrName>style.visibility</p:attrName>
                                        </p:attrNameLst>
                                      </p:cBhvr>
                                      <p:to>
                                        <p:strVal val="visible"/>
                                      </p:to>
                                    </p:set>
                                    <p:animEffect transition="in" filter="wipe(left)">
                                      <p:cBhvr>
                                        <p:cTn id="29" dur="500"/>
                                        <p:tgtEl>
                                          <p:spTgt spid="47112"/>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47117"/>
                                        </p:tgtEl>
                                        <p:attrNameLst>
                                          <p:attrName>style.visibility</p:attrName>
                                        </p:attrNameLst>
                                      </p:cBhvr>
                                      <p:to>
                                        <p:strVal val="visible"/>
                                      </p:to>
                                    </p:set>
                                    <p:animEffect transition="in" filter="barn(inVertical)">
                                      <p:cBhvr>
                                        <p:cTn id="32" dur="500"/>
                                        <p:tgtEl>
                                          <p:spTgt spid="47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bldLvl="0" autoUpdateAnimBg="0"/>
      <p:bldP spid="47108" grpId="0" animBg="1"/>
      <p:bldP spid="47110" grpId="0" animBg="1"/>
      <p:bldP spid="47111" grpId="0" animBg="1"/>
      <p:bldP spid="47112" grpId="0" animBg="1"/>
      <p:bldP spid="47114" grpId="0" animBg="1"/>
      <p:bldP spid="471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组合 13"/>
          <p:cNvGrpSpPr>
            <a:grpSpLocks/>
          </p:cNvGrpSpPr>
          <p:nvPr/>
        </p:nvGrpSpPr>
        <p:grpSpPr bwMode="auto">
          <a:xfrm>
            <a:off x="2111375" y="2239963"/>
            <a:ext cx="6946900" cy="1293812"/>
            <a:chOff x="2546426" y="2859667"/>
            <a:chExt cx="6856298" cy="1292662"/>
          </a:xfrm>
        </p:grpSpPr>
        <p:sp>
          <p:nvSpPr>
            <p:cNvPr id="12300" name="AutoShape 3"/>
            <p:cNvSpPr>
              <a:spLocks/>
            </p:cNvSpPr>
            <p:nvPr/>
          </p:nvSpPr>
          <p:spPr bwMode="auto">
            <a:xfrm>
              <a:off x="2565400" y="2884488"/>
              <a:ext cx="6741152" cy="1259324"/>
            </a:xfrm>
            <a:prstGeom prst="borderCallout1">
              <a:avLst>
                <a:gd name="adj1" fmla="val 50944"/>
                <a:gd name="adj2" fmla="val 495"/>
                <a:gd name="adj3" fmla="val 51986"/>
                <a:gd name="adj4" fmla="val -6912"/>
              </a:avLst>
            </a:prstGeom>
            <a:solidFill>
              <a:srgbClr val="FFFF99"/>
            </a:solidFill>
            <a:ln w="9525">
              <a:solidFill>
                <a:schemeClr val="tx1"/>
              </a:solidFill>
              <a:miter lim="800000"/>
              <a:headEnd/>
              <a:tailEnd/>
            </a:ln>
          </p:spPr>
          <p:txBody>
            <a:bodyPr lIns="90170" tIns="46990" rIns="90170" bIns="46990"/>
            <a:lstStyle/>
            <a:p>
              <a:pPr algn="ctr"/>
              <a:endParaRPr lang="zh-CN" altLang="en-US">
                <a:latin typeface="+mn-lt"/>
                <a:ea typeface="+mn-ea"/>
                <a:cs typeface="+mn-ea"/>
                <a:sym typeface="+mn-lt"/>
              </a:endParaRPr>
            </a:p>
          </p:txBody>
        </p:sp>
        <p:sp>
          <p:nvSpPr>
            <p:cNvPr id="12301" name="Rectangle 4"/>
            <p:cNvSpPr>
              <a:spLocks noChangeArrowheads="1"/>
            </p:cNvSpPr>
            <p:nvPr/>
          </p:nvSpPr>
          <p:spPr bwMode="auto">
            <a:xfrm>
              <a:off x="2546426" y="2859667"/>
              <a:ext cx="685629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600" b="1">
                  <a:solidFill>
                    <a:srgbClr val="0000FF"/>
                  </a:solidFill>
                  <a:latin typeface="+mn-lt"/>
                  <a:ea typeface="+mn-ea"/>
                  <a:cs typeface="+mn-ea"/>
                  <a:sym typeface="+mn-lt"/>
                </a:rPr>
                <a:t>       写在极端困难的条件下，邓稼先所表现出来的超凡的创造才能与身先士卒、不怕牺牲的献身精神。</a:t>
              </a:r>
            </a:p>
          </p:txBody>
        </p:sp>
      </p:grpSp>
      <p:sp>
        <p:nvSpPr>
          <p:cNvPr id="4" name="AutoShape 5"/>
          <p:cNvSpPr>
            <a:spLocks noChangeArrowheads="1"/>
          </p:cNvSpPr>
          <p:nvPr/>
        </p:nvSpPr>
        <p:spPr bwMode="auto">
          <a:xfrm>
            <a:off x="179388" y="1316038"/>
            <a:ext cx="1439862" cy="576262"/>
          </a:xfrm>
          <a:prstGeom prst="flowChartAlternateProcess">
            <a:avLst/>
          </a:prstGeom>
          <a:solidFill>
            <a:srgbClr val="CCFFCC"/>
          </a:solidFill>
          <a:ln w="9525">
            <a:solidFill>
              <a:schemeClr val="tx1"/>
            </a:solidFill>
            <a:miter lim="800000"/>
            <a:headEnd/>
            <a:tailEnd/>
          </a:ln>
        </p:spPr>
        <p:txBody>
          <a:bodyPr wrap="none" lIns="90170" tIns="46990" rIns="90170" bIns="46990" anchor="ctr"/>
          <a:lstStyle/>
          <a:p>
            <a:pPr algn="ctr"/>
            <a:r>
              <a:rPr lang="zh-CN" altLang="en-US" sz="2800" b="1">
                <a:latin typeface="+mn-lt"/>
                <a:ea typeface="+mn-ea"/>
                <a:cs typeface="+mn-ea"/>
                <a:sym typeface="+mn-lt"/>
              </a:rPr>
              <a:t>第四部分</a:t>
            </a:r>
          </a:p>
        </p:txBody>
      </p:sp>
      <p:sp>
        <p:nvSpPr>
          <p:cNvPr id="5" name="AutoShape 6"/>
          <p:cNvSpPr>
            <a:spLocks noChangeArrowheads="1"/>
          </p:cNvSpPr>
          <p:nvPr/>
        </p:nvSpPr>
        <p:spPr bwMode="auto">
          <a:xfrm>
            <a:off x="215900" y="2663825"/>
            <a:ext cx="1439863" cy="576263"/>
          </a:xfrm>
          <a:prstGeom prst="flowChartAlternateProcess">
            <a:avLst/>
          </a:prstGeom>
          <a:solidFill>
            <a:srgbClr val="CCFFCC"/>
          </a:solidFill>
          <a:ln w="9525">
            <a:solidFill>
              <a:schemeClr val="tx1"/>
            </a:solidFill>
            <a:miter lim="800000"/>
            <a:headEnd/>
            <a:tailEnd/>
          </a:ln>
        </p:spPr>
        <p:txBody>
          <a:bodyPr wrap="none" lIns="90170" tIns="46990" rIns="90170" bIns="46990" anchor="ctr"/>
          <a:lstStyle/>
          <a:p>
            <a:pPr algn="ctr"/>
            <a:r>
              <a:rPr lang="zh-CN" altLang="en-US" sz="2800" b="1">
                <a:latin typeface="+mn-lt"/>
                <a:ea typeface="+mn-ea"/>
                <a:cs typeface="+mn-ea"/>
                <a:sym typeface="+mn-lt"/>
              </a:rPr>
              <a:t>第五部分</a:t>
            </a:r>
          </a:p>
        </p:txBody>
      </p:sp>
      <p:sp>
        <p:nvSpPr>
          <p:cNvPr id="6" name="AutoShape 7"/>
          <p:cNvSpPr>
            <a:spLocks noChangeArrowheads="1"/>
          </p:cNvSpPr>
          <p:nvPr/>
        </p:nvSpPr>
        <p:spPr bwMode="auto">
          <a:xfrm>
            <a:off x="215900" y="3917950"/>
            <a:ext cx="1439863" cy="574675"/>
          </a:xfrm>
          <a:prstGeom prst="flowChartAlternateProcess">
            <a:avLst/>
          </a:prstGeom>
          <a:solidFill>
            <a:srgbClr val="CCFFCC"/>
          </a:solidFill>
          <a:ln w="9525">
            <a:solidFill>
              <a:schemeClr val="tx1"/>
            </a:solidFill>
            <a:miter lim="800000"/>
            <a:headEnd/>
            <a:tailEnd/>
          </a:ln>
        </p:spPr>
        <p:txBody>
          <a:bodyPr wrap="none" lIns="90170" tIns="46990" rIns="90170" bIns="46990" anchor="ctr"/>
          <a:lstStyle/>
          <a:p>
            <a:pPr algn="ctr"/>
            <a:r>
              <a:rPr lang="zh-CN" altLang="en-US" sz="2800" b="1">
                <a:latin typeface="+mn-lt"/>
                <a:ea typeface="+mn-ea"/>
                <a:cs typeface="+mn-ea"/>
                <a:sym typeface="+mn-lt"/>
              </a:rPr>
              <a:t>第六部分</a:t>
            </a:r>
          </a:p>
        </p:txBody>
      </p:sp>
      <p:grpSp>
        <p:nvGrpSpPr>
          <p:cNvPr id="12294" name="组合 14"/>
          <p:cNvGrpSpPr>
            <a:grpSpLocks/>
          </p:cNvGrpSpPr>
          <p:nvPr/>
        </p:nvGrpSpPr>
        <p:grpSpPr bwMode="auto">
          <a:xfrm>
            <a:off x="2057400" y="760413"/>
            <a:ext cx="6918325" cy="1331912"/>
            <a:chOff x="2057615" y="760413"/>
            <a:chExt cx="6918147" cy="1331546"/>
          </a:xfrm>
        </p:grpSpPr>
        <p:sp>
          <p:nvSpPr>
            <p:cNvPr id="12298" name="AutoShape 9"/>
            <p:cNvSpPr>
              <a:spLocks/>
            </p:cNvSpPr>
            <p:nvPr/>
          </p:nvSpPr>
          <p:spPr bwMode="auto">
            <a:xfrm>
              <a:off x="2139561" y="772865"/>
              <a:ext cx="6836201" cy="1319094"/>
            </a:xfrm>
            <a:prstGeom prst="borderCallout1">
              <a:avLst>
                <a:gd name="adj1" fmla="val 57921"/>
                <a:gd name="adj2" fmla="val -148"/>
                <a:gd name="adj3" fmla="val 58204"/>
                <a:gd name="adj4" fmla="val -7384"/>
              </a:avLst>
            </a:prstGeom>
            <a:solidFill>
              <a:srgbClr val="FFFF99"/>
            </a:solidFill>
            <a:ln w="9525">
              <a:solidFill>
                <a:schemeClr val="tx1"/>
              </a:solidFill>
              <a:miter lim="800000"/>
              <a:headEnd/>
              <a:tailEnd/>
            </a:ln>
          </p:spPr>
          <p:txBody>
            <a:bodyPr lIns="90170" tIns="46990" rIns="90170" bIns="46990"/>
            <a:lstStyle/>
            <a:p>
              <a:pPr algn="ctr"/>
              <a:endParaRPr lang="zh-CN" altLang="en-US" sz="2600">
                <a:latin typeface="+mn-lt"/>
                <a:ea typeface="+mn-ea"/>
                <a:cs typeface="+mn-ea"/>
                <a:sym typeface="+mn-lt"/>
              </a:endParaRPr>
            </a:p>
          </p:txBody>
        </p:sp>
        <p:sp>
          <p:nvSpPr>
            <p:cNvPr id="12299" name="Text Box 10"/>
            <p:cNvSpPr txBox="1">
              <a:spLocks noChangeArrowheads="1"/>
            </p:cNvSpPr>
            <p:nvPr/>
          </p:nvSpPr>
          <p:spPr bwMode="auto">
            <a:xfrm>
              <a:off x="2057615" y="760413"/>
              <a:ext cx="683021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600" b="1">
                  <a:solidFill>
                    <a:srgbClr val="0000FF"/>
                  </a:solidFill>
                  <a:latin typeface="+mn-lt"/>
                  <a:ea typeface="+mn-ea"/>
                  <a:cs typeface="+mn-ea"/>
                  <a:sym typeface="+mn-lt"/>
                </a:rPr>
                <a:t>       作者写自己得到的消息，中国的原子弹工程没有任何外国人参加，是自力更生搞出来的，因而感情受到极大震荡，一时热泪盈眶。</a:t>
              </a:r>
            </a:p>
          </p:txBody>
        </p:sp>
      </p:grpSp>
      <p:grpSp>
        <p:nvGrpSpPr>
          <p:cNvPr id="10" name="Group 11"/>
          <p:cNvGrpSpPr>
            <a:grpSpLocks/>
          </p:cNvGrpSpPr>
          <p:nvPr/>
        </p:nvGrpSpPr>
        <p:grpSpPr bwMode="auto">
          <a:xfrm>
            <a:off x="2097088" y="3692525"/>
            <a:ext cx="6878637" cy="966788"/>
            <a:chOff x="48" y="47"/>
            <a:chExt cx="10833" cy="1523"/>
          </a:xfrm>
        </p:grpSpPr>
        <p:sp>
          <p:nvSpPr>
            <p:cNvPr id="12296" name="AutoShape 12"/>
            <p:cNvSpPr>
              <a:spLocks/>
            </p:cNvSpPr>
            <p:nvPr/>
          </p:nvSpPr>
          <p:spPr bwMode="auto">
            <a:xfrm>
              <a:off x="120" y="47"/>
              <a:ext cx="10761" cy="1523"/>
            </a:xfrm>
            <a:prstGeom prst="borderCallout1">
              <a:avLst>
                <a:gd name="adj1" fmla="val 53921"/>
                <a:gd name="adj2" fmla="val -9"/>
                <a:gd name="adj3" fmla="val 54190"/>
                <a:gd name="adj4" fmla="val -6829"/>
              </a:avLst>
            </a:prstGeom>
            <a:solidFill>
              <a:srgbClr val="FFFF99"/>
            </a:solidFill>
            <a:ln w="9525">
              <a:solidFill>
                <a:schemeClr val="tx1"/>
              </a:solidFill>
              <a:miter lim="800000"/>
              <a:headEnd/>
              <a:tailEnd/>
            </a:ln>
          </p:spPr>
          <p:txBody>
            <a:bodyPr lIns="90170" tIns="46990" rIns="90170" bIns="46990"/>
            <a:lstStyle/>
            <a:p>
              <a:pPr algn="ctr"/>
              <a:endParaRPr lang="zh-CN" altLang="en-US" sz="2600">
                <a:latin typeface="+mn-lt"/>
                <a:ea typeface="+mn-ea"/>
                <a:cs typeface="+mn-ea"/>
                <a:sym typeface="+mn-lt"/>
              </a:endParaRPr>
            </a:p>
          </p:txBody>
        </p:sp>
        <p:sp>
          <p:nvSpPr>
            <p:cNvPr id="12297" name="Text Box 13"/>
            <p:cNvSpPr txBox="1">
              <a:spLocks noChangeArrowheads="1"/>
            </p:cNvSpPr>
            <p:nvPr/>
          </p:nvSpPr>
          <p:spPr bwMode="auto">
            <a:xfrm>
              <a:off x="48" y="120"/>
              <a:ext cx="10833"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600" b="1">
                  <a:solidFill>
                    <a:srgbClr val="0000FF"/>
                  </a:solidFill>
                  <a:latin typeface="+mn-lt"/>
                  <a:ea typeface="+mn-ea"/>
                  <a:cs typeface="+mn-ea"/>
                  <a:sym typeface="+mn-lt"/>
                </a:rPr>
                <a:t>       引述作者写给邓稼先夫人的电报、书信中的几段话，总评邓稼先，总结全文。</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2294"/>
                                        </p:tgtEl>
                                        <p:attrNameLst>
                                          <p:attrName>style.visibility</p:attrName>
                                        </p:attrNameLst>
                                      </p:cBhvr>
                                      <p:to>
                                        <p:strVal val="visible"/>
                                      </p:to>
                                    </p:set>
                                    <p:animEffect transition="in" filter="barn(inVertical)">
                                      <p:cBhvr>
                                        <p:cTn id="10" dur="500"/>
                                        <p:tgtEl>
                                          <p:spTgt spid="1229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par>
                                <p:cTn id="16" presetID="16" presetClass="entr" presetSubtype="21" fill="hold" nodeType="withEffect">
                                  <p:stCondLst>
                                    <p:cond delay="0"/>
                                  </p:stCondLst>
                                  <p:childTnLst>
                                    <p:set>
                                      <p:cBhvr>
                                        <p:cTn id="17" dur="1" fill="hold">
                                          <p:stCondLst>
                                            <p:cond delay="0"/>
                                          </p:stCondLst>
                                        </p:cTn>
                                        <p:tgtEl>
                                          <p:spTgt spid="12290"/>
                                        </p:tgtEl>
                                        <p:attrNameLst>
                                          <p:attrName>style.visibility</p:attrName>
                                        </p:attrNameLst>
                                      </p:cBhvr>
                                      <p:to>
                                        <p:strVal val="visible"/>
                                      </p:to>
                                    </p:set>
                                    <p:animEffect transition="in" filter="barn(inVertical)">
                                      <p:cBhvr>
                                        <p:cTn id="18" dur="500"/>
                                        <p:tgtEl>
                                          <p:spTgt spid="1229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par>
                                <p:cTn id="24" presetID="16" presetClass="entr" presetSubtype="21"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311150" y="1000125"/>
            <a:ext cx="38846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3200" b="1">
                <a:solidFill>
                  <a:srgbClr val="0000FF"/>
                </a:solidFill>
                <a:latin typeface="+mn-lt"/>
                <a:ea typeface="+mn-ea"/>
                <a:cs typeface="+mn-ea"/>
                <a:sym typeface="+mn-lt"/>
              </a:rPr>
              <a:t>简介邓稼先的生平。</a:t>
            </a:r>
          </a:p>
        </p:txBody>
      </p:sp>
      <p:sp>
        <p:nvSpPr>
          <p:cNvPr id="64515" name="Text Box 4"/>
          <p:cNvSpPr txBox="1">
            <a:spLocks noChangeArrowheads="1"/>
          </p:cNvSpPr>
          <p:nvPr/>
        </p:nvSpPr>
        <p:spPr bwMode="auto">
          <a:xfrm>
            <a:off x="204788" y="280988"/>
            <a:ext cx="47164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200" b="1">
                <a:latin typeface="+mn-lt"/>
                <a:ea typeface="+mn-ea"/>
                <a:cs typeface="+mn-ea"/>
                <a:sym typeface="+mn-lt"/>
              </a:rPr>
              <a:t>了解作者笔下的邓稼先。</a:t>
            </a:r>
          </a:p>
        </p:txBody>
      </p:sp>
      <p:sp>
        <p:nvSpPr>
          <p:cNvPr id="64516" name="Text Box 5"/>
          <p:cNvSpPr txBox="1">
            <a:spLocks noChangeArrowheads="1"/>
          </p:cNvSpPr>
          <p:nvPr/>
        </p:nvSpPr>
        <p:spPr bwMode="auto">
          <a:xfrm>
            <a:off x="257175" y="1651000"/>
            <a:ext cx="860425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600" b="1">
                <a:latin typeface="+mn-lt"/>
                <a:ea typeface="+mn-ea"/>
                <a:cs typeface="+mn-ea"/>
                <a:sym typeface="+mn-lt"/>
              </a:rPr>
              <a:t>    邓稼先</a:t>
            </a:r>
            <a:r>
              <a:rPr lang="en-US" altLang="zh-CN" sz="2600" b="1">
                <a:latin typeface="+mn-lt"/>
                <a:ea typeface="+mn-ea"/>
                <a:cs typeface="+mn-ea"/>
                <a:sym typeface="+mn-lt"/>
              </a:rPr>
              <a:t>1924</a:t>
            </a:r>
            <a:r>
              <a:rPr lang="zh-CN" altLang="en-US" sz="2600" b="1">
                <a:latin typeface="+mn-lt"/>
                <a:ea typeface="+mn-ea"/>
                <a:cs typeface="+mn-ea"/>
                <a:sym typeface="+mn-lt"/>
              </a:rPr>
              <a:t>年出生在安徽省怀宁县。在北平上了小学和中学，于</a:t>
            </a:r>
            <a:r>
              <a:rPr lang="en-US" altLang="zh-CN" sz="2600" b="1">
                <a:latin typeface="+mn-lt"/>
                <a:ea typeface="+mn-ea"/>
                <a:cs typeface="+mn-ea"/>
                <a:sym typeface="+mn-lt"/>
              </a:rPr>
              <a:t>1945</a:t>
            </a:r>
            <a:r>
              <a:rPr lang="zh-CN" altLang="en-US" sz="2600" b="1">
                <a:latin typeface="+mn-lt"/>
                <a:ea typeface="+mn-ea"/>
                <a:cs typeface="+mn-ea"/>
                <a:sym typeface="+mn-lt"/>
              </a:rPr>
              <a:t>年自昆明西南联大毕业。</a:t>
            </a:r>
            <a:r>
              <a:rPr lang="en-US" altLang="zh-CN" sz="2600" b="1">
                <a:latin typeface="+mn-lt"/>
                <a:ea typeface="+mn-ea"/>
                <a:cs typeface="+mn-ea"/>
                <a:sym typeface="+mn-lt"/>
              </a:rPr>
              <a:t>1948</a:t>
            </a:r>
            <a:r>
              <a:rPr lang="zh-CN" altLang="en-US" sz="2600" b="1">
                <a:latin typeface="+mn-lt"/>
                <a:ea typeface="+mn-ea"/>
                <a:cs typeface="+mn-ea"/>
                <a:sym typeface="+mn-lt"/>
              </a:rPr>
              <a:t>年到</a:t>
            </a:r>
            <a:r>
              <a:rPr lang="en-US" altLang="zh-CN" sz="2600" b="1">
                <a:latin typeface="+mn-lt"/>
                <a:ea typeface="+mn-ea"/>
                <a:cs typeface="+mn-ea"/>
                <a:sym typeface="+mn-lt"/>
              </a:rPr>
              <a:t>1950</a:t>
            </a:r>
            <a:r>
              <a:rPr lang="zh-CN" altLang="en-US" sz="2600" b="1">
                <a:latin typeface="+mn-lt"/>
                <a:ea typeface="+mn-ea"/>
                <a:cs typeface="+mn-ea"/>
                <a:sym typeface="+mn-lt"/>
              </a:rPr>
              <a:t>年赴美国普渡大学读理论物理，获得博士学位后立即乘船回国。</a:t>
            </a:r>
            <a:r>
              <a:rPr lang="en-US" altLang="zh-CN" sz="2600" b="1">
                <a:latin typeface="+mn-lt"/>
                <a:ea typeface="+mn-ea"/>
                <a:cs typeface="+mn-ea"/>
                <a:sym typeface="+mn-lt"/>
              </a:rPr>
              <a:t>1950</a:t>
            </a:r>
            <a:r>
              <a:rPr lang="zh-CN" altLang="en-US" sz="2600" b="1">
                <a:latin typeface="+mn-lt"/>
                <a:ea typeface="+mn-ea"/>
                <a:cs typeface="+mn-ea"/>
                <a:sym typeface="+mn-lt"/>
              </a:rPr>
              <a:t>年</a:t>
            </a:r>
            <a:r>
              <a:rPr lang="en-US" altLang="zh-CN" sz="2600" b="1">
                <a:latin typeface="+mn-lt"/>
                <a:ea typeface="+mn-ea"/>
                <a:cs typeface="+mn-ea"/>
                <a:sym typeface="+mn-lt"/>
              </a:rPr>
              <a:t>10</a:t>
            </a:r>
            <a:r>
              <a:rPr lang="zh-CN" altLang="en-US" sz="2600" b="1">
                <a:latin typeface="+mn-lt"/>
                <a:ea typeface="+mn-ea"/>
                <a:cs typeface="+mn-ea"/>
                <a:sym typeface="+mn-lt"/>
              </a:rPr>
              <a:t>月到中国科学院工作。</a:t>
            </a:r>
            <a:r>
              <a:rPr lang="en-US" altLang="zh-CN" sz="2600" b="1">
                <a:latin typeface="+mn-lt"/>
                <a:ea typeface="+mn-ea"/>
                <a:cs typeface="+mn-ea"/>
                <a:sym typeface="+mn-lt"/>
              </a:rPr>
              <a:t>1958</a:t>
            </a:r>
            <a:r>
              <a:rPr lang="zh-CN" altLang="en-US" sz="2600" b="1">
                <a:latin typeface="+mn-lt"/>
                <a:ea typeface="+mn-ea"/>
                <a:cs typeface="+mn-ea"/>
                <a:sym typeface="+mn-lt"/>
              </a:rPr>
              <a:t>年</a:t>
            </a:r>
            <a:r>
              <a:rPr lang="en-US" altLang="zh-CN" sz="2600" b="1">
                <a:latin typeface="+mn-lt"/>
                <a:ea typeface="+mn-ea"/>
                <a:cs typeface="+mn-ea"/>
                <a:sym typeface="+mn-lt"/>
              </a:rPr>
              <a:t>8</a:t>
            </a:r>
            <a:r>
              <a:rPr lang="zh-CN" altLang="en-US" sz="2600" b="1">
                <a:latin typeface="+mn-lt"/>
                <a:ea typeface="+mn-ea"/>
                <a:cs typeface="+mn-ea"/>
                <a:sym typeface="+mn-lt"/>
              </a:rPr>
              <a:t>月带领几十个大学毕业生开始研究原子弹制造的理论。</a:t>
            </a:r>
            <a:r>
              <a:rPr lang="en-US" altLang="zh-CN" sz="2600" b="1">
                <a:latin typeface="+mn-lt"/>
                <a:ea typeface="+mn-ea"/>
                <a:cs typeface="+mn-ea"/>
                <a:sym typeface="+mn-lt"/>
              </a:rPr>
              <a:t>1986</a:t>
            </a:r>
            <a:r>
              <a:rPr lang="zh-CN" altLang="en-US" sz="2600" b="1">
                <a:latin typeface="+mn-lt"/>
                <a:ea typeface="+mn-ea"/>
                <a:cs typeface="+mn-ea"/>
                <a:sym typeface="+mn-lt"/>
              </a:rPr>
              <a:t>年</a:t>
            </a:r>
            <a:r>
              <a:rPr lang="en-US" altLang="zh-CN" sz="2600" b="1">
                <a:latin typeface="+mn-lt"/>
                <a:ea typeface="+mn-ea"/>
                <a:cs typeface="+mn-ea"/>
                <a:sym typeface="+mn-lt"/>
              </a:rPr>
              <a:t>7</a:t>
            </a:r>
            <a:r>
              <a:rPr lang="zh-CN" altLang="en-US" sz="2600" b="1">
                <a:latin typeface="+mn-lt"/>
                <a:ea typeface="+mn-ea"/>
                <a:cs typeface="+mn-ea"/>
                <a:sym typeface="+mn-lt"/>
              </a:rPr>
              <a:t>月</a:t>
            </a:r>
            <a:r>
              <a:rPr lang="en-US" altLang="zh-CN" sz="2600" b="1">
                <a:latin typeface="+mn-lt"/>
                <a:ea typeface="+mn-ea"/>
                <a:cs typeface="+mn-ea"/>
                <a:sym typeface="+mn-lt"/>
              </a:rPr>
              <a:t>29</a:t>
            </a:r>
            <a:r>
              <a:rPr lang="zh-CN" altLang="en-US" sz="2600" b="1">
                <a:latin typeface="+mn-lt"/>
                <a:ea typeface="+mn-ea"/>
                <a:cs typeface="+mn-ea"/>
                <a:sym typeface="+mn-lt"/>
              </a:rPr>
              <a:t>日因病去世。</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515"/>
                                        </p:tgtEl>
                                        <p:attrNameLst>
                                          <p:attrName>style.visibility</p:attrName>
                                        </p:attrNameLst>
                                      </p:cBhvr>
                                      <p:to>
                                        <p:strVal val="visible"/>
                                      </p:to>
                                    </p:set>
                                    <p:anim calcmode="lin" valueType="num">
                                      <p:cBhvr additive="base">
                                        <p:cTn id="7" dur="500" fill="hold"/>
                                        <p:tgtEl>
                                          <p:spTgt spid="64515"/>
                                        </p:tgtEl>
                                        <p:attrNameLst>
                                          <p:attrName>ppt_x</p:attrName>
                                        </p:attrNameLst>
                                      </p:cBhvr>
                                      <p:tavLst>
                                        <p:tav tm="0">
                                          <p:val>
                                            <p:strVal val="#ppt_x"/>
                                          </p:val>
                                        </p:tav>
                                        <p:tav tm="100000">
                                          <p:val>
                                            <p:strVal val="#ppt_x"/>
                                          </p:val>
                                        </p:tav>
                                      </p:tavLst>
                                    </p:anim>
                                    <p:anim calcmode="lin" valueType="num">
                                      <p:cBhvr additive="base">
                                        <p:cTn id="8" dur="500" fill="hold"/>
                                        <p:tgtEl>
                                          <p:spTgt spid="6451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9" presetClass="entr" presetSubtype="0" decel="100000" fill="hold" nodeType="clickEffect">
                                  <p:stCondLst>
                                    <p:cond delay="0"/>
                                  </p:stCondLst>
                                  <p:childTnLst>
                                    <p:set>
                                      <p:cBhvr>
                                        <p:cTn id="12" dur="1" fill="hold">
                                          <p:stCondLst>
                                            <p:cond delay="0"/>
                                          </p:stCondLst>
                                        </p:cTn>
                                        <p:tgtEl>
                                          <p:spTgt spid="64514">
                                            <p:txEl>
                                              <p:pRg st="0" end="0"/>
                                            </p:txEl>
                                          </p:spTgt>
                                        </p:tgtEl>
                                        <p:attrNameLst>
                                          <p:attrName>style.visibility</p:attrName>
                                        </p:attrNameLst>
                                      </p:cBhvr>
                                      <p:to>
                                        <p:strVal val="visible"/>
                                      </p:to>
                                    </p:set>
                                    <p:anim calcmode="lin" valueType="num">
                                      <p:cBhvr>
                                        <p:cTn id="13" dur="500" fill="hold"/>
                                        <p:tgtEl>
                                          <p:spTgt spid="6451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4514">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64514">
                                            <p:txEl>
                                              <p:pRg st="0" end="0"/>
                                            </p:txEl>
                                          </p:spTgt>
                                        </p:tgtEl>
                                        <p:attrNameLst>
                                          <p:attrName>style.rotation</p:attrName>
                                        </p:attrNameLst>
                                      </p:cBhvr>
                                      <p:tavLst>
                                        <p:tav tm="0">
                                          <p:val>
                                            <p:fltVal val="360"/>
                                          </p:val>
                                        </p:tav>
                                        <p:tav tm="100000">
                                          <p:val>
                                            <p:fltVal val="0"/>
                                          </p:val>
                                        </p:tav>
                                      </p:tavLst>
                                    </p:anim>
                                    <p:animEffect transition="in" filter="fade">
                                      <p:cBhvr>
                                        <p:cTn id="16" dur="500"/>
                                        <p:tgtEl>
                                          <p:spTgt spid="64514">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64516"/>
                                        </p:tgtEl>
                                        <p:attrNameLst>
                                          <p:attrName>style.visibility</p:attrName>
                                        </p:attrNameLst>
                                      </p:cBhvr>
                                      <p:to>
                                        <p:strVal val="visible"/>
                                      </p:to>
                                    </p:set>
                                    <p:animEffect transition="in" filter="slide(fromBottom)">
                                      <p:cBhvr>
                                        <p:cTn id="21" dur="500"/>
                                        <p:tgtEl>
                                          <p:spTgt spid="64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ldLvl="0" autoUpdateAnimBg="0"/>
      <p:bldP spid="64516"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1633538" y="503238"/>
            <a:ext cx="60499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3200" b="1">
                <a:solidFill>
                  <a:srgbClr val="FF0000"/>
                </a:solidFill>
                <a:latin typeface="+mn-lt"/>
                <a:ea typeface="+mn-ea"/>
                <a:cs typeface="+mn-ea"/>
                <a:sym typeface="+mn-lt"/>
              </a:rPr>
              <a:t>邓稼先最杰出的贡献是什么？</a:t>
            </a:r>
            <a:endParaRPr lang="zh-CN" altLang="en-US" sz="3200">
              <a:solidFill>
                <a:srgbClr val="FF0000"/>
              </a:solidFill>
              <a:latin typeface="+mn-lt"/>
              <a:ea typeface="+mn-ea"/>
              <a:cs typeface="+mn-ea"/>
              <a:sym typeface="+mn-lt"/>
            </a:endParaRPr>
          </a:p>
        </p:txBody>
      </p:sp>
      <p:sp>
        <p:nvSpPr>
          <p:cNvPr id="49157" name="Text Box 6"/>
          <p:cNvSpPr txBox="1">
            <a:spLocks noChangeArrowheads="1"/>
          </p:cNvSpPr>
          <p:nvPr/>
        </p:nvSpPr>
        <p:spPr bwMode="auto">
          <a:xfrm>
            <a:off x="349250" y="1389063"/>
            <a:ext cx="8280400" cy="2995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spcBef>
                <a:spcPts val="800"/>
              </a:spcBef>
            </a:pPr>
            <a:r>
              <a:rPr lang="zh-CN" altLang="en-US" sz="2800" b="1">
                <a:solidFill>
                  <a:srgbClr val="0000FF"/>
                </a:solidFill>
                <a:latin typeface="+mn-lt"/>
                <a:ea typeface="+mn-ea"/>
                <a:cs typeface="+mn-ea"/>
                <a:sym typeface="+mn-lt"/>
              </a:rPr>
              <a:t>    成功地领导设计、研制并爆炸了我国的第一颗原子弹和第一颗氢弹。</a:t>
            </a:r>
            <a:endParaRPr lang="en-US" altLang="zh-CN" sz="2800" b="1">
              <a:solidFill>
                <a:srgbClr val="0000FF"/>
              </a:solidFill>
              <a:latin typeface="+mn-lt"/>
              <a:ea typeface="+mn-ea"/>
              <a:cs typeface="+mn-ea"/>
              <a:sym typeface="+mn-lt"/>
            </a:endParaRPr>
          </a:p>
          <a:p>
            <a:pPr eaLnBrk="1" hangingPunct="1">
              <a:lnSpc>
                <a:spcPct val="130000"/>
              </a:lnSpc>
              <a:spcBef>
                <a:spcPts val="800"/>
              </a:spcBef>
            </a:pPr>
            <a:r>
              <a:rPr lang="en-US" altLang="zh-CN" sz="2800" b="1">
                <a:solidFill>
                  <a:srgbClr val="0000FF"/>
                </a:solidFill>
                <a:latin typeface="+mn-lt"/>
                <a:ea typeface="+mn-ea"/>
                <a:cs typeface="+mn-ea"/>
                <a:sym typeface="+mn-lt"/>
              </a:rPr>
              <a:t>    </a:t>
            </a:r>
            <a:r>
              <a:rPr lang="zh-CN" altLang="en-US" sz="2800" b="1">
                <a:solidFill>
                  <a:srgbClr val="0000FF"/>
                </a:solidFill>
                <a:latin typeface="+mn-lt"/>
                <a:ea typeface="+mn-ea"/>
                <a:cs typeface="+mn-ea"/>
                <a:sym typeface="+mn-lt"/>
              </a:rPr>
              <a:t>邓稼先是中华民族核武器事业的奠基人和开拓者。张爱萍将军称他为“‘两弹’元勋”，他是当之无愧的。</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9154">
                                            <p:txEl>
                                              <p:pRg st="0" end="0"/>
                                            </p:txEl>
                                          </p:spTgt>
                                        </p:tgtEl>
                                        <p:attrNameLst>
                                          <p:attrName>style.visibility</p:attrName>
                                        </p:attrNameLst>
                                      </p:cBhvr>
                                      <p:to>
                                        <p:strVal val="visible"/>
                                      </p:to>
                                    </p:set>
                                    <p:anim calcmode="lin" valueType="num">
                                      <p:cBhvr>
                                        <p:cTn id="7" dur="500" fill="hold"/>
                                        <p:tgtEl>
                                          <p:spTgt spid="4915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9154">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9154">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49154">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49157">
                                            <p:txEl>
                                              <p:pRg st="0" end="0"/>
                                            </p:txEl>
                                          </p:spTgt>
                                        </p:tgtEl>
                                        <p:attrNameLst>
                                          <p:attrName>style.visibility</p:attrName>
                                        </p:attrNameLst>
                                      </p:cBhvr>
                                      <p:to>
                                        <p:strVal val="visible"/>
                                      </p:to>
                                    </p:set>
                                    <p:animEffect transition="in" filter="dissolve">
                                      <p:cBhvr>
                                        <p:cTn id="15" dur="500"/>
                                        <p:tgtEl>
                                          <p:spTgt spid="49157">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nodeType="clickEffect">
                                  <p:stCondLst>
                                    <p:cond delay="0"/>
                                  </p:stCondLst>
                                  <p:childTnLst>
                                    <p:set>
                                      <p:cBhvr>
                                        <p:cTn id="19" dur="1" fill="hold">
                                          <p:stCondLst>
                                            <p:cond delay="0"/>
                                          </p:stCondLst>
                                        </p:cTn>
                                        <p:tgtEl>
                                          <p:spTgt spid="49157">
                                            <p:txEl>
                                              <p:pRg st="1" end="1"/>
                                            </p:txEl>
                                          </p:spTgt>
                                        </p:tgtEl>
                                        <p:attrNameLst>
                                          <p:attrName>style.visibility</p:attrName>
                                        </p:attrNameLst>
                                      </p:cBhvr>
                                      <p:to>
                                        <p:strVal val="visible"/>
                                      </p:to>
                                    </p:set>
                                    <p:animEffect transition="in" filter="dissolve">
                                      <p:cBhvr>
                                        <p:cTn id="20" dur="500"/>
                                        <p:tgtEl>
                                          <p:spTgt spid="4915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361950" y="701675"/>
            <a:ext cx="8147050" cy="1158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0000"/>
              </a:lnSpc>
              <a:spcBef>
                <a:spcPts val="0"/>
              </a:spcBef>
              <a:defRPr/>
            </a:pPr>
            <a:r>
              <a:rPr lang="zh-CN" altLang="en-US" sz="2800" b="1" dirty="0" smtClean="0">
                <a:solidFill>
                  <a:srgbClr val="FF0000"/>
                </a:solidFill>
                <a:latin typeface="+mn-lt"/>
                <a:ea typeface="+mn-ea"/>
                <a:cs typeface="+mn-ea"/>
                <a:sym typeface="+mn-lt"/>
              </a:rPr>
              <a:t>    作者为什么称邓稼先是“中华民族核武器事业的奠基人和开拓者”？</a:t>
            </a:r>
            <a:endParaRPr lang="zh-CN" altLang="en-US" sz="2800" dirty="0" smtClean="0">
              <a:solidFill>
                <a:srgbClr val="FF0000"/>
              </a:solidFill>
              <a:latin typeface="+mn-lt"/>
              <a:ea typeface="+mn-ea"/>
              <a:cs typeface="+mn-ea"/>
              <a:sym typeface="+mn-lt"/>
            </a:endParaRPr>
          </a:p>
        </p:txBody>
      </p:sp>
      <p:sp>
        <p:nvSpPr>
          <p:cNvPr id="49157" name="Text Box 6"/>
          <p:cNvSpPr txBox="1">
            <a:spLocks noChangeArrowheads="1"/>
          </p:cNvSpPr>
          <p:nvPr/>
        </p:nvSpPr>
        <p:spPr bwMode="auto">
          <a:xfrm>
            <a:off x="349250" y="1990725"/>
            <a:ext cx="8280400" cy="233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800" b="1">
                <a:solidFill>
                  <a:srgbClr val="0000FF"/>
                </a:solidFill>
                <a:latin typeface="+mn-lt"/>
                <a:ea typeface="+mn-ea"/>
                <a:cs typeface="+mn-ea"/>
                <a:sym typeface="+mn-lt"/>
              </a:rPr>
              <a:t>    作者称邓稼先是“奠基人”“开拓者”，充分赞扬了邓稼先在我国核武器的基础建设和发展方面作出的巨大贡献，肯定了他在我国核武器事业发展领域的地位。</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9154">
                                            <p:txEl>
                                              <p:pRg st="0" end="0"/>
                                            </p:txEl>
                                          </p:spTgt>
                                        </p:tgtEl>
                                        <p:attrNameLst>
                                          <p:attrName>style.visibility</p:attrName>
                                        </p:attrNameLst>
                                      </p:cBhvr>
                                      <p:to>
                                        <p:strVal val="visible"/>
                                      </p:to>
                                    </p:set>
                                    <p:anim calcmode="lin" valueType="num">
                                      <p:cBhvr>
                                        <p:cTn id="7" dur="500" fill="hold"/>
                                        <p:tgtEl>
                                          <p:spTgt spid="4915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9154">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9154">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49154">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49157">
                                            <p:txEl>
                                              <p:pRg st="0" end="0"/>
                                            </p:txEl>
                                          </p:spTgt>
                                        </p:tgtEl>
                                        <p:attrNameLst>
                                          <p:attrName>style.visibility</p:attrName>
                                        </p:attrNameLst>
                                      </p:cBhvr>
                                      <p:to>
                                        <p:strVal val="visible"/>
                                      </p:to>
                                    </p:set>
                                    <p:animEffect transition="in" filter="dissolve">
                                      <p:cBhvr>
                                        <p:cTn id="15" dur="500"/>
                                        <p:tgtEl>
                                          <p:spTgt spid="491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417513" y="1638300"/>
            <a:ext cx="8459787" cy="3043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40000"/>
              </a:lnSpc>
            </a:pPr>
            <a:r>
              <a:rPr lang="zh-CN" altLang="en-US" sz="2800" b="1">
                <a:solidFill>
                  <a:srgbClr val="FF0000"/>
                </a:solidFill>
                <a:latin typeface="+mn-lt"/>
                <a:ea typeface="+mn-ea"/>
                <a:cs typeface="+mn-ea"/>
                <a:sym typeface="+mn-lt"/>
              </a:rPr>
              <a:t>忠厚平实      真诚坦白      从不骄人      没有小心眼儿</a:t>
            </a:r>
            <a:r>
              <a:rPr lang="en-US" altLang="zh-CN" sz="2800" b="1">
                <a:solidFill>
                  <a:srgbClr val="FF0000"/>
                </a:solidFill>
                <a:latin typeface="+mn-lt"/>
                <a:ea typeface="+mn-ea"/>
                <a:cs typeface="+mn-ea"/>
                <a:sym typeface="+mn-lt"/>
              </a:rPr>
              <a:t>   </a:t>
            </a:r>
            <a:r>
              <a:rPr lang="zh-CN" altLang="en-US" sz="2800" b="1">
                <a:solidFill>
                  <a:srgbClr val="FF0000"/>
                </a:solidFill>
                <a:latin typeface="+mn-lt"/>
                <a:ea typeface="+mn-ea"/>
                <a:cs typeface="+mn-ea"/>
                <a:sym typeface="+mn-lt"/>
              </a:rPr>
              <a:t>忠诚纯正          朴实         没有私心      与人为善 </a:t>
            </a:r>
            <a:endParaRPr lang="en-US" altLang="zh-CN" sz="2800" b="1">
              <a:solidFill>
                <a:srgbClr val="FF0000"/>
              </a:solidFill>
              <a:latin typeface="+mn-lt"/>
              <a:ea typeface="+mn-ea"/>
              <a:cs typeface="+mn-ea"/>
              <a:sym typeface="+mn-lt"/>
            </a:endParaRPr>
          </a:p>
          <a:p>
            <a:pPr eaLnBrk="1" hangingPunct="1">
              <a:lnSpc>
                <a:spcPct val="140000"/>
              </a:lnSpc>
            </a:pPr>
            <a:r>
              <a:rPr lang="zh-CN" altLang="en-US" sz="2800" b="1">
                <a:solidFill>
                  <a:srgbClr val="FF0000"/>
                </a:solidFill>
                <a:latin typeface="+mn-lt"/>
                <a:ea typeface="+mn-ea"/>
                <a:cs typeface="+mn-ea"/>
                <a:sym typeface="+mn-lt"/>
              </a:rPr>
              <a:t>甘于奉献      治学严谨      实事求是      身先士卒 </a:t>
            </a:r>
            <a:endParaRPr lang="en-US" altLang="zh-CN" sz="2800" b="1">
              <a:solidFill>
                <a:srgbClr val="FF0000"/>
              </a:solidFill>
              <a:latin typeface="+mn-lt"/>
              <a:ea typeface="+mn-ea"/>
              <a:cs typeface="+mn-ea"/>
              <a:sym typeface="+mn-lt"/>
            </a:endParaRPr>
          </a:p>
          <a:p>
            <a:pPr eaLnBrk="1" hangingPunct="1">
              <a:lnSpc>
                <a:spcPct val="140000"/>
              </a:lnSpc>
            </a:pPr>
            <a:r>
              <a:rPr lang="zh-CN" altLang="en-US" sz="2800" b="1">
                <a:solidFill>
                  <a:srgbClr val="FF0000"/>
                </a:solidFill>
                <a:latin typeface="+mn-lt"/>
                <a:ea typeface="+mn-ea"/>
                <a:cs typeface="+mn-ea"/>
                <a:sym typeface="+mn-lt"/>
              </a:rPr>
              <a:t>热爱祖国      热爱人民      鞠躬尽瘁，死而后已</a:t>
            </a:r>
          </a:p>
        </p:txBody>
      </p:sp>
      <p:sp>
        <p:nvSpPr>
          <p:cNvPr id="50179" name="Text Box 3"/>
          <p:cNvSpPr txBox="1">
            <a:spLocks noChangeArrowheads="1"/>
          </p:cNvSpPr>
          <p:nvPr/>
        </p:nvSpPr>
        <p:spPr bwMode="auto">
          <a:xfrm>
            <a:off x="628650" y="712788"/>
            <a:ext cx="8392041" cy="59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zh-CN" altLang="en-US" sz="3200" b="1">
                <a:solidFill>
                  <a:srgbClr val="0000FF"/>
                </a:solidFill>
                <a:latin typeface="+mn-lt"/>
                <a:ea typeface="+mn-ea"/>
                <a:cs typeface="+mn-ea"/>
                <a:sym typeface="+mn-lt"/>
              </a:rPr>
              <a:t>默读课文，说一说文中是怎样评价邓稼先的？</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 calcmode="lin" valueType="num">
                                      <p:cBhvr>
                                        <p:cTn id="7" dur="500" fill="hold"/>
                                        <p:tgtEl>
                                          <p:spTgt spid="5017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0179">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50179">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50179">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50178"/>
                                        </p:tgtEl>
                                        <p:attrNameLst>
                                          <p:attrName>style.visibility</p:attrName>
                                        </p:attrNameLst>
                                      </p:cBhvr>
                                      <p:to>
                                        <p:strVal val="visible"/>
                                      </p:to>
                                    </p:set>
                                    <p:animEffect transition="in" filter="slide(fromBottom)">
                                      <p:cBhvr>
                                        <p:cTn id="15" dur="5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组合 12"/>
          <p:cNvGrpSpPr>
            <a:grpSpLocks/>
          </p:cNvGrpSpPr>
          <p:nvPr/>
        </p:nvGrpSpPr>
        <p:grpSpPr bwMode="auto">
          <a:xfrm>
            <a:off x="168275" y="196850"/>
            <a:ext cx="2062163" cy="544513"/>
            <a:chOff x="1438698" y="982657"/>
            <a:chExt cx="2498303" cy="616461"/>
          </a:xfrm>
        </p:grpSpPr>
        <p:pic>
          <p:nvPicPr>
            <p:cNvPr id="17413" name="图片 1"/>
            <p:cNvPicPr>
              <a:picLocks noChangeAspect="1" noChangeArrowheads="1"/>
            </p:cNvPicPr>
            <p:nvPr/>
          </p:nvPicPr>
          <p:blipFill>
            <a:blip r:embed="rId3"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文本框 2"/>
            <p:cNvSpPr txBox="1">
              <a:spLocks noChangeArrowheads="1"/>
            </p:cNvSpPr>
            <p:nvPr/>
          </p:nvSpPr>
          <p:spPr bwMode="auto">
            <a:xfrm>
              <a:off x="1438698" y="982657"/>
              <a:ext cx="2076874" cy="58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合作探究</a:t>
              </a:r>
            </a:p>
          </p:txBody>
        </p:sp>
      </p:grpSp>
      <p:sp>
        <p:nvSpPr>
          <p:cNvPr id="2" name="矩形 1"/>
          <p:cNvSpPr/>
          <p:nvPr/>
        </p:nvSpPr>
        <p:spPr>
          <a:xfrm>
            <a:off x="469900" y="877888"/>
            <a:ext cx="8080375" cy="1158074"/>
          </a:xfrm>
          <a:prstGeom prst="rect">
            <a:avLst/>
          </a:prstGeom>
        </p:spPr>
        <p:txBody>
          <a:bodyPr>
            <a:spAutoFit/>
          </a:bodyPr>
          <a:lstStyle/>
          <a:p>
            <a:pPr>
              <a:lnSpc>
                <a:spcPct val="130000"/>
              </a:lnSpc>
              <a:defRPr/>
            </a:pPr>
            <a:r>
              <a:rPr lang="zh-CN" altLang="en-US" sz="2800" b="1" dirty="0">
                <a:latin typeface="+mn-lt"/>
                <a:ea typeface="+mn-ea"/>
                <a:cs typeface="+mn-ea"/>
                <a:sym typeface="+mn-lt"/>
              </a:rPr>
              <a:t>    为什么作者对邓稼先的生平事迹和巨大贡献没有做详细介绍？</a:t>
            </a:r>
          </a:p>
        </p:txBody>
      </p:sp>
      <p:sp>
        <p:nvSpPr>
          <p:cNvPr id="3" name="矩形 2"/>
          <p:cNvSpPr>
            <a:spLocks noChangeArrowheads="1"/>
          </p:cNvSpPr>
          <p:nvPr/>
        </p:nvSpPr>
        <p:spPr bwMode="auto">
          <a:xfrm>
            <a:off x="469900" y="2317750"/>
            <a:ext cx="8175625"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20000"/>
              </a:lnSpc>
              <a:buFont typeface="Wingdings" pitchFamily="2" charset="2"/>
              <a:buChar char="Ø"/>
            </a:pPr>
            <a:r>
              <a:rPr lang="zh-CN" altLang="en-US" sz="2600" b="1">
                <a:solidFill>
                  <a:srgbClr val="0000FF"/>
                </a:solidFill>
                <a:latin typeface="+mn-lt"/>
                <a:ea typeface="+mn-ea"/>
                <a:cs typeface="+mn-ea"/>
                <a:sym typeface="+mn-lt"/>
              </a:rPr>
              <a:t>作者是大科学家，写的也是大科学家，科学家写科学家，就应着眼于科学精神、科学态度以及气质、品格、价值观、人生道路等方面，而不是把注意力放在对事件具体细节的描写上。</a:t>
            </a:r>
            <a:endParaRPr lang="en-US" altLang="zh-CN" sz="2600" b="1">
              <a:solidFill>
                <a:srgbClr val="0000FF"/>
              </a:solidFill>
              <a:latin typeface="+mn-lt"/>
              <a:ea typeface="+mn-ea"/>
              <a:cs typeface="+mn-ea"/>
              <a:sym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2"/>
          <p:cNvSpPr>
            <a:spLocks noChangeArrowheads="1"/>
          </p:cNvSpPr>
          <p:nvPr/>
        </p:nvSpPr>
        <p:spPr bwMode="auto">
          <a:xfrm>
            <a:off x="274638" y="822325"/>
            <a:ext cx="8335962" cy="319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20000"/>
              </a:lnSpc>
              <a:buFont typeface="Wingdings" pitchFamily="2" charset="2"/>
              <a:buChar char="Ø"/>
            </a:pPr>
            <a:r>
              <a:rPr lang="zh-CN" altLang="en-US" sz="2800" b="1">
                <a:solidFill>
                  <a:srgbClr val="0000FF"/>
                </a:solidFill>
                <a:latin typeface="+mn-lt"/>
                <a:ea typeface="+mn-ea"/>
                <a:cs typeface="+mn-ea"/>
                <a:sym typeface="+mn-lt"/>
              </a:rPr>
              <a:t>作者与邓稼先有着</a:t>
            </a:r>
            <a:r>
              <a:rPr lang="en-US" altLang="zh-CN" sz="2800" b="1">
                <a:solidFill>
                  <a:srgbClr val="0000FF"/>
                </a:solidFill>
                <a:latin typeface="+mn-lt"/>
                <a:ea typeface="+mn-ea"/>
                <a:cs typeface="+mn-ea"/>
                <a:sym typeface="+mn-lt"/>
              </a:rPr>
              <a:t>50</a:t>
            </a:r>
            <a:r>
              <a:rPr lang="zh-CN" altLang="en-US" sz="2800" b="1">
                <a:solidFill>
                  <a:srgbClr val="0000FF"/>
                </a:solidFill>
                <a:latin typeface="+mn-lt"/>
                <a:ea typeface="+mn-ea"/>
                <a:cs typeface="+mn-ea"/>
                <a:sym typeface="+mn-lt"/>
              </a:rPr>
              <a:t>年的友谊，写这篇介绍邓稼先的文章，包含着作者对老朋友不尽的思念；同时，写邓稼先的人生道路，又渗透着自己人生中某些与邓稼先相同的东西。因此，这篇文章常常从作者与邓稼先的交往这个角度写，这样势必就不会着力介绍事件的具体细节。</a:t>
            </a:r>
            <a:endParaRPr lang="en-US" altLang="zh-CN" sz="2800" b="1">
              <a:solidFill>
                <a:srgbClr val="0000FF"/>
              </a:solidFill>
              <a:latin typeface="+mn-lt"/>
              <a:ea typeface="+mn-ea"/>
              <a:cs typeface="+mn-ea"/>
              <a:sym typeface="+mn-lt"/>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2"/>
          <p:cNvSpPr>
            <a:spLocks noChangeArrowheads="1"/>
          </p:cNvSpPr>
          <p:nvPr/>
        </p:nvSpPr>
        <p:spPr bwMode="auto">
          <a:xfrm>
            <a:off x="328613" y="1058863"/>
            <a:ext cx="833596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20000"/>
              </a:lnSpc>
              <a:buFont typeface="Wingdings" pitchFamily="2" charset="2"/>
              <a:buChar char="Ø"/>
            </a:pPr>
            <a:r>
              <a:rPr lang="zh-CN" altLang="en-US" sz="2800" b="1">
                <a:solidFill>
                  <a:srgbClr val="0000FF"/>
                </a:solidFill>
                <a:latin typeface="+mn-lt"/>
                <a:ea typeface="+mn-ea"/>
                <a:cs typeface="+mn-ea"/>
                <a:sym typeface="+mn-lt"/>
              </a:rPr>
              <a:t>作者与邓稼先虽然有</a:t>
            </a:r>
            <a:r>
              <a:rPr lang="en-US" altLang="zh-CN" sz="2800" b="1">
                <a:solidFill>
                  <a:srgbClr val="0000FF"/>
                </a:solidFill>
                <a:latin typeface="+mn-lt"/>
                <a:ea typeface="+mn-ea"/>
                <a:cs typeface="+mn-ea"/>
                <a:sym typeface="+mn-lt"/>
              </a:rPr>
              <a:t>50</a:t>
            </a:r>
            <a:r>
              <a:rPr lang="zh-CN" altLang="en-US" sz="2800" b="1">
                <a:solidFill>
                  <a:srgbClr val="0000FF"/>
                </a:solidFill>
                <a:latin typeface="+mn-lt"/>
                <a:ea typeface="+mn-ea"/>
                <a:cs typeface="+mn-ea"/>
                <a:sym typeface="+mn-lt"/>
              </a:rPr>
              <a:t>年的友谊，但分隔大洋两岸</a:t>
            </a:r>
            <a:r>
              <a:rPr lang="en-US" altLang="zh-CN" sz="2800" b="1">
                <a:solidFill>
                  <a:srgbClr val="0000FF"/>
                </a:solidFill>
                <a:latin typeface="+mn-lt"/>
                <a:ea typeface="+mn-ea"/>
                <a:cs typeface="+mn-ea"/>
                <a:sym typeface="+mn-lt"/>
              </a:rPr>
              <a:t>20</a:t>
            </a:r>
            <a:r>
              <a:rPr lang="zh-CN" altLang="en-US" sz="2800" b="1">
                <a:solidFill>
                  <a:srgbClr val="0000FF"/>
                </a:solidFill>
                <a:latin typeface="+mn-lt"/>
                <a:ea typeface="+mn-ea"/>
                <a:cs typeface="+mn-ea"/>
                <a:sym typeface="+mn-lt"/>
              </a:rPr>
              <a:t>多年，对邓稼先工作的具体情况不可能很了解，掌握材料不会很多。加之这又是一篇短文，不宜铺开来写。因此，像现在这样写，扬长避短，是很高明的。</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3"/>
          <p:cNvSpPr txBox="1">
            <a:spLocks noChangeArrowheads="1"/>
          </p:cNvSpPr>
          <p:nvPr/>
        </p:nvSpPr>
        <p:spPr bwMode="auto">
          <a:xfrm>
            <a:off x="293688" y="1000125"/>
            <a:ext cx="8743950" cy="264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spcBef>
                <a:spcPts val="0"/>
              </a:spcBef>
              <a:defRPr/>
            </a:pPr>
            <a:r>
              <a:rPr lang="zh-CN" altLang="en-US" sz="2000" b="1" dirty="0" smtClean="0">
                <a:solidFill>
                  <a:srgbClr val="0033CC"/>
                </a:solidFill>
                <a:latin typeface="+mn-lt"/>
                <a:ea typeface="+mn-ea"/>
                <a:cs typeface="+mn-ea"/>
                <a:sym typeface="+mn-lt"/>
              </a:rPr>
              <a:t>　　</a:t>
            </a:r>
            <a:r>
              <a:rPr lang="zh-CN" altLang="en-US" sz="2000" b="1" dirty="0" smtClean="0">
                <a:latin typeface="+mn-lt"/>
                <a:ea typeface="+mn-ea"/>
                <a:cs typeface="+mn-ea"/>
                <a:sym typeface="+mn-lt"/>
              </a:rPr>
              <a:t>今天，我们伟大的中华民族之所以能傲立于世界民族之林，是因为中华民族几千年的传统文化孕育出了许许多多卓越的科学家和仁人志士。他们默默无闻地无私奉献自己的智慧和青春，甚至生命，才使我们的祖国日益强盛起来。他们是我们的民族英雄，是我们民族的骄傲。这其中，就有一位杰出的科学家——</a:t>
            </a:r>
            <a:r>
              <a:rPr lang="zh-CN" altLang="en-US" sz="2000" b="1" dirty="0" smtClean="0">
                <a:solidFill>
                  <a:srgbClr val="FF0000"/>
                </a:solidFill>
                <a:latin typeface="+mn-lt"/>
                <a:ea typeface="+mn-ea"/>
                <a:cs typeface="+mn-ea"/>
                <a:sym typeface="+mn-lt"/>
              </a:rPr>
              <a:t>“‘两弹</a:t>
            </a:r>
            <a:r>
              <a:rPr lang="en-US" altLang="zh-CN" sz="2000" b="1" dirty="0" smtClean="0">
                <a:solidFill>
                  <a:srgbClr val="FF0000"/>
                </a:solidFill>
                <a:latin typeface="+mn-lt"/>
                <a:ea typeface="+mn-ea"/>
                <a:cs typeface="+mn-ea"/>
                <a:sym typeface="+mn-lt"/>
              </a:rPr>
              <a:t>’</a:t>
            </a:r>
            <a:r>
              <a:rPr lang="zh-CN" altLang="en-US" sz="2000" b="1" dirty="0" smtClean="0">
                <a:solidFill>
                  <a:srgbClr val="FF0000"/>
                </a:solidFill>
                <a:latin typeface="+mn-lt"/>
                <a:ea typeface="+mn-ea"/>
                <a:cs typeface="+mn-ea"/>
                <a:sym typeface="+mn-lt"/>
              </a:rPr>
              <a:t>元勋”邓稼先</a:t>
            </a:r>
            <a:r>
              <a:rPr lang="zh-CN" altLang="en-US" sz="2000" b="1" dirty="0" smtClean="0">
                <a:latin typeface="+mn-lt"/>
                <a:ea typeface="+mn-ea"/>
                <a:cs typeface="+mn-ea"/>
                <a:sym typeface="+mn-lt"/>
              </a:rPr>
              <a:t>。今天我们就一起来学习美籍华裔物理学家，1957年诺贝尔物理学奖获得者杨振宁先生写的人物传记《邓稼先》，随作者一起去感受邓稼先崇高的精神和品格。</a:t>
            </a:r>
          </a:p>
        </p:txBody>
      </p:sp>
      <p:grpSp>
        <p:nvGrpSpPr>
          <p:cNvPr id="2051" name="组合 3"/>
          <p:cNvGrpSpPr>
            <a:grpSpLocks/>
          </p:cNvGrpSpPr>
          <p:nvPr/>
        </p:nvGrpSpPr>
        <p:grpSpPr bwMode="auto">
          <a:xfrm>
            <a:off x="293688" y="331788"/>
            <a:ext cx="2062162" cy="544512"/>
            <a:chOff x="1438698" y="982657"/>
            <a:chExt cx="2498303" cy="616461"/>
          </a:xfrm>
        </p:grpSpPr>
        <p:pic>
          <p:nvPicPr>
            <p:cNvPr id="2052"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新课导入</a:t>
              </a:r>
            </a:p>
          </p:txBody>
        </p:sp>
      </p:grpSp>
      <p:sp>
        <p:nvSpPr>
          <p:cNvPr id="2" name="文本框 1"/>
          <p:cNvSpPr txBox="1"/>
          <p:nvPr/>
        </p:nvSpPr>
        <p:spPr>
          <a:xfrm>
            <a:off x="4398464" y="331788"/>
            <a:ext cx="1561822" cy="253916"/>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checkerboard(across)">
                                      <p:cBhvr>
                                        <p:cTn id="7" dur="500"/>
                                        <p:tgtEl>
                                          <p:spTgt spid="40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1412875" y="1193800"/>
            <a:ext cx="5976938" cy="632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3200" b="1">
                <a:solidFill>
                  <a:srgbClr val="0033CC"/>
                </a:solidFill>
                <a:latin typeface="+mn-lt"/>
                <a:ea typeface="+mn-ea"/>
                <a:cs typeface="+mn-ea"/>
                <a:sym typeface="+mn-lt"/>
              </a:rPr>
              <a:t>奥本海默→拔尖人物→锋芒毕露</a:t>
            </a:r>
          </a:p>
        </p:txBody>
      </p:sp>
      <p:sp>
        <p:nvSpPr>
          <p:cNvPr id="55299" name="Text Box 3"/>
          <p:cNvSpPr txBox="1">
            <a:spLocks noChangeArrowheads="1"/>
          </p:cNvSpPr>
          <p:nvPr/>
        </p:nvSpPr>
        <p:spPr bwMode="auto">
          <a:xfrm>
            <a:off x="1841500" y="1862138"/>
            <a:ext cx="5519460" cy="632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3200" b="1">
                <a:solidFill>
                  <a:srgbClr val="FF0000"/>
                </a:solidFill>
                <a:latin typeface="+mn-lt"/>
                <a:ea typeface="+mn-ea"/>
                <a:cs typeface="+mn-ea"/>
                <a:sym typeface="+mn-lt"/>
              </a:rPr>
              <a:t>邓稼先→真诚坦白→从不骄人</a:t>
            </a:r>
          </a:p>
        </p:txBody>
      </p:sp>
      <p:sp>
        <p:nvSpPr>
          <p:cNvPr id="22537" name="AutoShape 7"/>
          <p:cNvSpPr>
            <a:spLocks noChangeArrowheads="1"/>
          </p:cNvSpPr>
          <p:nvPr/>
        </p:nvSpPr>
        <p:spPr bwMode="auto">
          <a:xfrm>
            <a:off x="2457450" y="2659063"/>
            <a:ext cx="4195763" cy="1944687"/>
          </a:xfrm>
          <a:prstGeom prst="flowChartAlternateProcess">
            <a:avLst/>
          </a:prstGeom>
          <a:solidFill>
            <a:srgbClr val="FFFF99"/>
          </a:solidFill>
          <a:ln w="9525">
            <a:solidFill>
              <a:schemeClr val="tx1"/>
            </a:solidFill>
            <a:miter lim="800000"/>
            <a:headEnd/>
            <a:tailEnd/>
          </a:ln>
        </p:spPr>
        <p:txBody>
          <a:bodyPr anchor="ctr"/>
          <a:lstStyle/>
          <a:p>
            <a:pPr>
              <a:lnSpc>
                <a:spcPct val="120000"/>
              </a:lnSpc>
            </a:pPr>
            <a:r>
              <a:rPr lang="zh-CN" altLang="en-US" sz="3200" b="1">
                <a:latin typeface="+mn-lt"/>
                <a:ea typeface="+mn-ea"/>
                <a:cs typeface="+mn-ea"/>
                <a:sym typeface="+mn-lt"/>
              </a:rPr>
              <a:t>通过对比，更能鲜明地突出邓稼先的性格品质和奉献精神。</a:t>
            </a:r>
          </a:p>
        </p:txBody>
      </p:sp>
      <p:sp>
        <p:nvSpPr>
          <p:cNvPr id="55305" name="Text Box 10"/>
          <p:cNvSpPr txBox="1">
            <a:spLocks noChangeArrowheads="1"/>
          </p:cNvSpPr>
          <p:nvPr/>
        </p:nvSpPr>
        <p:spPr bwMode="auto">
          <a:xfrm>
            <a:off x="1412875" y="374650"/>
            <a:ext cx="6408738" cy="597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800" b="1">
                <a:latin typeface="+mn-lt"/>
                <a:ea typeface="+mn-ea"/>
                <a:cs typeface="+mn-ea"/>
                <a:sym typeface="+mn-lt"/>
              </a:rPr>
              <a:t>为什么把邓稼先与奥本海默对比来写？</a:t>
            </a:r>
          </a:p>
        </p:txBody>
      </p:sp>
      <p:pic>
        <p:nvPicPr>
          <p:cNvPr id="4198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4475" y="2609850"/>
            <a:ext cx="2185988" cy="2043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8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75450" y="2486025"/>
            <a:ext cx="1873250" cy="229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55305"/>
                                        </p:tgtEl>
                                        <p:attrNameLst>
                                          <p:attrName>style.visibility</p:attrName>
                                        </p:attrNameLst>
                                      </p:cBhvr>
                                      <p:to>
                                        <p:strVal val="visible"/>
                                      </p:to>
                                    </p:set>
                                    <p:anim calcmode="lin" valueType="num">
                                      <p:cBhvr additive="base">
                                        <p:cTn id="7" dur="500" fill="hold"/>
                                        <p:tgtEl>
                                          <p:spTgt spid="55305"/>
                                        </p:tgtEl>
                                        <p:attrNameLst>
                                          <p:attrName>ppt_x</p:attrName>
                                        </p:attrNameLst>
                                      </p:cBhvr>
                                      <p:tavLst>
                                        <p:tav tm="0">
                                          <p:val>
                                            <p:strVal val="#ppt_x"/>
                                          </p:val>
                                        </p:tav>
                                        <p:tav tm="100000">
                                          <p:val>
                                            <p:strVal val="#ppt_x"/>
                                          </p:val>
                                        </p:tav>
                                      </p:tavLst>
                                    </p:anim>
                                    <p:anim calcmode="lin" valueType="num">
                                      <p:cBhvr additive="base">
                                        <p:cTn id="8" dur="500" fill="hold"/>
                                        <p:tgtEl>
                                          <p:spTgt spid="5530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5298"/>
                                        </p:tgtEl>
                                        <p:attrNameLst>
                                          <p:attrName>style.visibility</p:attrName>
                                        </p:attrNameLst>
                                      </p:cBhvr>
                                      <p:to>
                                        <p:strVal val="visible"/>
                                      </p:to>
                                    </p:set>
                                    <p:animEffect transition="in" filter="fade">
                                      <p:cBhvr>
                                        <p:cTn id="13" dur="1000"/>
                                        <p:tgtEl>
                                          <p:spTgt spid="55298"/>
                                        </p:tgtEl>
                                      </p:cBhvr>
                                    </p:animEffect>
                                    <p:anim calcmode="lin" valueType="num">
                                      <p:cBhvr>
                                        <p:cTn id="14" dur="1000" fill="hold"/>
                                        <p:tgtEl>
                                          <p:spTgt spid="55298"/>
                                        </p:tgtEl>
                                        <p:attrNameLst>
                                          <p:attrName>ppt_x</p:attrName>
                                        </p:attrNameLst>
                                      </p:cBhvr>
                                      <p:tavLst>
                                        <p:tav tm="0">
                                          <p:val>
                                            <p:strVal val="#ppt_x"/>
                                          </p:val>
                                        </p:tav>
                                        <p:tav tm="100000">
                                          <p:val>
                                            <p:strVal val="#ppt_x"/>
                                          </p:val>
                                        </p:tav>
                                      </p:tavLst>
                                    </p:anim>
                                    <p:anim calcmode="lin" valueType="num">
                                      <p:cBhvr>
                                        <p:cTn id="15" dur="1000" fill="hold"/>
                                        <p:tgtEl>
                                          <p:spTgt spid="5529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1986"/>
                                        </p:tgtEl>
                                        <p:attrNameLst>
                                          <p:attrName>style.visibility</p:attrName>
                                        </p:attrNameLst>
                                      </p:cBhvr>
                                      <p:to>
                                        <p:strVal val="visible"/>
                                      </p:to>
                                    </p:set>
                                    <p:animEffect transition="in" filter="fade">
                                      <p:cBhvr>
                                        <p:cTn id="18" dur="1000"/>
                                        <p:tgtEl>
                                          <p:spTgt spid="41986"/>
                                        </p:tgtEl>
                                      </p:cBhvr>
                                    </p:animEffect>
                                    <p:anim calcmode="lin" valueType="num">
                                      <p:cBhvr>
                                        <p:cTn id="19" dur="1000" fill="hold"/>
                                        <p:tgtEl>
                                          <p:spTgt spid="41986"/>
                                        </p:tgtEl>
                                        <p:attrNameLst>
                                          <p:attrName>ppt_x</p:attrName>
                                        </p:attrNameLst>
                                      </p:cBhvr>
                                      <p:tavLst>
                                        <p:tav tm="0">
                                          <p:val>
                                            <p:strVal val="#ppt_x"/>
                                          </p:val>
                                        </p:tav>
                                        <p:tav tm="100000">
                                          <p:val>
                                            <p:strVal val="#ppt_x"/>
                                          </p:val>
                                        </p:tav>
                                      </p:tavLst>
                                    </p:anim>
                                    <p:anim calcmode="lin" valueType="num">
                                      <p:cBhvr>
                                        <p:cTn id="20" dur="1000" fill="hold"/>
                                        <p:tgtEl>
                                          <p:spTgt spid="41986"/>
                                        </p:tgtEl>
                                        <p:attrNameLst>
                                          <p:attrName>ppt_y</p:attrName>
                                        </p:attrNameLst>
                                      </p:cBhvr>
                                      <p:tavLst>
                                        <p:tav tm="0">
                                          <p:val>
                                            <p:strVal val="#ppt_y+.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5299"/>
                                        </p:tgtEl>
                                        <p:attrNameLst>
                                          <p:attrName>style.visibility</p:attrName>
                                        </p:attrNameLst>
                                      </p:cBhvr>
                                      <p:to>
                                        <p:strVal val="visible"/>
                                      </p:to>
                                    </p:set>
                                    <p:animEffect transition="in" filter="fade">
                                      <p:cBhvr>
                                        <p:cTn id="25" dur="1000"/>
                                        <p:tgtEl>
                                          <p:spTgt spid="55299"/>
                                        </p:tgtEl>
                                      </p:cBhvr>
                                    </p:animEffect>
                                    <p:anim calcmode="lin" valueType="num">
                                      <p:cBhvr>
                                        <p:cTn id="26" dur="1000" fill="hold"/>
                                        <p:tgtEl>
                                          <p:spTgt spid="55299"/>
                                        </p:tgtEl>
                                        <p:attrNameLst>
                                          <p:attrName>ppt_x</p:attrName>
                                        </p:attrNameLst>
                                      </p:cBhvr>
                                      <p:tavLst>
                                        <p:tav tm="0">
                                          <p:val>
                                            <p:strVal val="#ppt_x"/>
                                          </p:val>
                                        </p:tav>
                                        <p:tav tm="100000">
                                          <p:val>
                                            <p:strVal val="#ppt_x"/>
                                          </p:val>
                                        </p:tav>
                                      </p:tavLst>
                                    </p:anim>
                                    <p:anim calcmode="lin" valueType="num">
                                      <p:cBhvr>
                                        <p:cTn id="27" dur="1000" fill="hold"/>
                                        <p:tgtEl>
                                          <p:spTgt spid="55299"/>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41987"/>
                                        </p:tgtEl>
                                        <p:attrNameLst>
                                          <p:attrName>style.visibility</p:attrName>
                                        </p:attrNameLst>
                                      </p:cBhvr>
                                      <p:to>
                                        <p:strVal val="visible"/>
                                      </p:to>
                                    </p:set>
                                    <p:animEffect transition="in" filter="fade">
                                      <p:cBhvr>
                                        <p:cTn id="30" dur="1000"/>
                                        <p:tgtEl>
                                          <p:spTgt spid="41987"/>
                                        </p:tgtEl>
                                      </p:cBhvr>
                                    </p:animEffect>
                                    <p:anim calcmode="lin" valueType="num">
                                      <p:cBhvr>
                                        <p:cTn id="31" dur="1000" fill="hold"/>
                                        <p:tgtEl>
                                          <p:spTgt spid="41987"/>
                                        </p:tgtEl>
                                        <p:attrNameLst>
                                          <p:attrName>ppt_x</p:attrName>
                                        </p:attrNameLst>
                                      </p:cBhvr>
                                      <p:tavLst>
                                        <p:tav tm="0">
                                          <p:val>
                                            <p:strVal val="#ppt_x"/>
                                          </p:val>
                                        </p:tav>
                                        <p:tav tm="100000">
                                          <p:val>
                                            <p:strVal val="#ppt_x"/>
                                          </p:val>
                                        </p:tav>
                                      </p:tavLst>
                                    </p:anim>
                                    <p:anim calcmode="lin" valueType="num">
                                      <p:cBhvr>
                                        <p:cTn id="32" dur="1000" fill="hold"/>
                                        <p:tgtEl>
                                          <p:spTgt spid="41987"/>
                                        </p:tgtEl>
                                        <p:attrNameLst>
                                          <p:attrName>ppt_y</p:attrName>
                                        </p:attrNameLst>
                                      </p:cBhvr>
                                      <p:tavLst>
                                        <p:tav tm="0">
                                          <p:val>
                                            <p:strVal val="#ppt_y+.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2537"/>
                                        </p:tgtEl>
                                        <p:attrNameLst>
                                          <p:attrName>style.visibility</p:attrName>
                                        </p:attrNameLst>
                                      </p:cBhvr>
                                      <p:to>
                                        <p:strVal val="visible"/>
                                      </p:to>
                                    </p:set>
                                    <p:animEffect transition="in" filter="barn(inVertical)">
                                      <p:cBhvr>
                                        <p:cTn id="37" dur="500"/>
                                        <p:tgtEl>
                                          <p:spTgt spid="225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299" grpId="0"/>
      <p:bldP spid="22537" grpId="0" animBg="1"/>
      <p:bldP spid="55305"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3"/>
          <p:cNvSpPr txBox="1">
            <a:spLocks noChangeArrowheads="1"/>
          </p:cNvSpPr>
          <p:nvPr/>
        </p:nvSpPr>
        <p:spPr bwMode="auto">
          <a:xfrm>
            <a:off x="317500" y="665163"/>
            <a:ext cx="8410575" cy="183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5000"/>
              </a:lnSpc>
              <a:defRPr/>
            </a:pPr>
            <a:r>
              <a:rPr lang="zh-CN" altLang="en-US" sz="2800" b="1" dirty="0" smtClean="0">
                <a:latin typeface="+mn-lt"/>
                <a:ea typeface="+mn-ea"/>
                <a:cs typeface="+mn-ea"/>
                <a:sym typeface="+mn-lt"/>
              </a:rPr>
              <a:t>    “邓稼先是中国几千年传统文化所孕育出来的有最高奉献精神的儿子。“邓稼先是中国共产党的理想党员。”试阐述这两句话。</a:t>
            </a:r>
          </a:p>
        </p:txBody>
      </p:sp>
      <p:sp>
        <p:nvSpPr>
          <p:cNvPr id="51204" name="Text Box 5"/>
          <p:cNvSpPr txBox="1">
            <a:spLocks noChangeArrowheads="1"/>
          </p:cNvSpPr>
          <p:nvPr/>
        </p:nvSpPr>
        <p:spPr bwMode="auto">
          <a:xfrm>
            <a:off x="238125" y="2516188"/>
            <a:ext cx="8570913"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0000"/>
              </a:lnSpc>
              <a:defRPr/>
            </a:pPr>
            <a:r>
              <a:rPr lang="zh-CN" altLang="en-US" sz="2600" b="1" dirty="0" smtClean="0">
                <a:solidFill>
                  <a:srgbClr val="FF0000"/>
                </a:solidFill>
                <a:latin typeface="+mn-lt"/>
                <a:ea typeface="+mn-ea"/>
                <a:cs typeface="+mn-ea"/>
                <a:sym typeface="+mn-lt"/>
              </a:rPr>
              <a:t>    第一句话是说中国几千年传统文化讲究人与人之间关系的和谐，和睦相处，讲究为人忠厚、谦虚、真诚、朴实。邓稼先汲取了中国传统文化中这些优秀的部分，并变成了自己的气质品格。</a:t>
            </a:r>
            <a:endParaRPr lang="zh-CN" altLang="en-US" sz="2600" dirty="0" smtClean="0">
              <a:solidFill>
                <a:srgbClr val="FF0000"/>
              </a:solidFill>
              <a:latin typeface="+mn-lt"/>
              <a:ea typeface="+mn-ea"/>
              <a:cs typeface="+mn-ea"/>
              <a:sym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2"/>
                                        </p:tgtEl>
                                        <p:attrNameLst>
                                          <p:attrName>style.visibility</p:attrName>
                                        </p:attrNameLst>
                                      </p:cBhvr>
                                      <p:to>
                                        <p:strVal val="visible"/>
                                      </p:to>
                                    </p:set>
                                    <p:anim calcmode="lin" valueType="num">
                                      <p:cBhvr additive="base">
                                        <p:cTn id="7" dur="500" fill="hold"/>
                                        <p:tgtEl>
                                          <p:spTgt spid="51202"/>
                                        </p:tgtEl>
                                        <p:attrNameLst>
                                          <p:attrName>ppt_x</p:attrName>
                                        </p:attrNameLst>
                                      </p:cBhvr>
                                      <p:tavLst>
                                        <p:tav tm="0">
                                          <p:val>
                                            <p:strVal val="#ppt_x"/>
                                          </p:val>
                                        </p:tav>
                                        <p:tav tm="100000">
                                          <p:val>
                                            <p:strVal val="#ppt_x"/>
                                          </p:val>
                                        </p:tav>
                                      </p:tavLst>
                                    </p:anim>
                                    <p:anim calcmode="lin" valueType="num">
                                      <p:cBhvr additive="base">
                                        <p:cTn id="8" dur="500" fill="hold"/>
                                        <p:tgtEl>
                                          <p:spTgt spid="5120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nodeType="clickEffect">
                                  <p:stCondLst>
                                    <p:cond delay="0"/>
                                  </p:stCondLst>
                                  <p:childTnLst>
                                    <p:set>
                                      <p:cBhvr>
                                        <p:cTn id="12" dur="1" fill="hold">
                                          <p:stCondLst>
                                            <p:cond delay="0"/>
                                          </p:stCondLst>
                                        </p:cTn>
                                        <p:tgtEl>
                                          <p:spTgt spid="51204">
                                            <p:txEl>
                                              <p:pRg st="0" end="0"/>
                                            </p:txEl>
                                          </p:spTgt>
                                        </p:tgtEl>
                                        <p:attrNameLst>
                                          <p:attrName>style.visibility</p:attrName>
                                        </p:attrNameLst>
                                      </p:cBhvr>
                                      <p:to>
                                        <p:strVal val="visible"/>
                                      </p:to>
                                    </p:set>
                                    <p:animEffect transition="in" filter="checkerboard(across)">
                                      <p:cBhvr>
                                        <p:cTn id="13" dur="500"/>
                                        <p:tgtEl>
                                          <p:spTgt spid="5120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Text Box 4"/>
          <p:cNvSpPr txBox="1">
            <a:spLocks noChangeArrowheads="1"/>
          </p:cNvSpPr>
          <p:nvPr/>
        </p:nvSpPr>
        <p:spPr bwMode="auto">
          <a:xfrm>
            <a:off x="234950" y="1117600"/>
            <a:ext cx="8596313" cy="269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0000"/>
              </a:lnSpc>
              <a:defRPr/>
            </a:pPr>
            <a:r>
              <a:rPr lang="zh-CN" altLang="en-US" sz="2600" b="1" dirty="0" smtClean="0">
                <a:solidFill>
                  <a:srgbClr val="FF0000"/>
                </a:solidFill>
                <a:latin typeface="+mn-lt"/>
                <a:ea typeface="+mn-ea"/>
                <a:cs typeface="+mn-ea"/>
                <a:sym typeface="+mn-lt"/>
              </a:rPr>
              <a:t>    第二句是指“他没有私心，人们绝对相信他”，“文革”中能说服两派群众组织，能说服工宣队、军宣队。中国共产党的宗旨就是全心全意为人民服务，就是领导、团结广大人民一起前进，就是把这些奉为自己的的行动准则，因此他是理想党员。</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7587"/>
                                        </p:tgtEl>
                                        <p:attrNameLst>
                                          <p:attrName>style.visibility</p:attrName>
                                        </p:attrNameLst>
                                      </p:cBhvr>
                                      <p:to>
                                        <p:strVal val="visible"/>
                                      </p:to>
                                    </p:set>
                                    <p:anim calcmode="lin" valueType="num">
                                      <p:cBhvr>
                                        <p:cTn id="7" dur="500" fill="hold"/>
                                        <p:tgtEl>
                                          <p:spTgt spid="67587"/>
                                        </p:tgtEl>
                                        <p:attrNameLst>
                                          <p:attrName>ppt_w</p:attrName>
                                        </p:attrNameLst>
                                      </p:cBhvr>
                                      <p:tavLst>
                                        <p:tav tm="0">
                                          <p:val>
                                            <p:fltVal val="0"/>
                                          </p:val>
                                        </p:tav>
                                        <p:tav tm="100000">
                                          <p:val>
                                            <p:strVal val="#ppt_w"/>
                                          </p:val>
                                        </p:tav>
                                      </p:tavLst>
                                    </p:anim>
                                    <p:anim calcmode="lin" valueType="num">
                                      <p:cBhvr>
                                        <p:cTn id="8" dur="500" fill="hold"/>
                                        <p:tgtEl>
                                          <p:spTgt spid="67587"/>
                                        </p:tgtEl>
                                        <p:attrNameLst>
                                          <p:attrName>ppt_h</p:attrName>
                                        </p:attrNameLst>
                                      </p:cBhvr>
                                      <p:tavLst>
                                        <p:tav tm="0">
                                          <p:val>
                                            <p:fltVal val="0"/>
                                          </p:val>
                                        </p:tav>
                                        <p:tav tm="100000">
                                          <p:val>
                                            <p:strVal val="#ppt_h"/>
                                          </p:val>
                                        </p:tav>
                                      </p:tavLst>
                                    </p:anim>
                                    <p:anim calcmode="lin" valueType="num">
                                      <p:cBhvr>
                                        <p:cTn id="9" dur="500" fill="hold"/>
                                        <p:tgtEl>
                                          <p:spTgt spid="67587"/>
                                        </p:tgtEl>
                                        <p:attrNameLst>
                                          <p:attrName>style.rotation</p:attrName>
                                        </p:attrNameLst>
                                      </p:cBhvr>
                                      <p:tavLst>
                                        <p:tav tm="0">
                                          <p:val>
                                            <p:fltVal val="360"/>
                                          </p:val>
                                        </p:tav>
                                        <p:tav tm="100000">
                                          <p:val>
                                            <p:fltVal val="0"/>
                                          </p:val>
                                        </p:tav>
                                      </p:tavLst>
                                    </p:anim>
                                    <p:animEffect transition="in" filter="fade">
                                      <p:cBhvr>
                                        <p:cTn id="10" dur="500"/>
                                        <p:tgtEl>
                                          <p:spTgt spid="67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360363" y="560388"/>
            <a:ext cx="8258175"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0000"/>
              </a:lnSpc>
              <a:defRPr/>
            </a:pPr>
            <a:r>
              <a:rPr lang="zh-CN" altLang="en-US" sz="2600" b="1" dirty="0" smtClean="0">
                <a:latin typeface="+mn-lt"/>
                <a:ea typeface="+mn-ea"/>
                <a:cs typeface="+mn-ea"/>
                <a:sym typeface="+mn-lt"/>
              </a:rPr>
              <a:t>    默读第五部分，想一想：这部分开头引用</a:t>
            </a:r>
            <a:r>
              <a:rPr lang="en-US" altLang="zh-CN" sz="2600" b="1" dirty="0" smtClean="0">
                <a:latin typeface="+mn-lt"/>
                <a:ea typeface="+mn-ea"/>
                <a:cs typeface="+mn-ea"/>
                <a:sym typeface="+mn-lt"/>
              </a:rPr>
              <a:t>《</a:t>
            </a:r>
            <a:r>
              <a:rPr lang="zh-CN" altLang="en-US" sz="2600" b="1" dirty="0" smtClean="0">
                <a:latin typeface="+mn-lt"/>
                <a:ea typeface="+mn-ea"/>
                <a:cs typeface="+mn-ea"/>
                <a:sym typeface="+mn-lt"/>
              </a:rPr>
              <a:t>吊古战场文</a:t>
            </a:r>
            <a:r>
              <a:rPr lang="en-US" altLang="zh-CN" sz="2600" b="1" dirty="0" smtClean="0">
                <a:latin typeface="+mn-lt"/>
                <a:ea typeface="+mn-ea"/>
                <a:cs typeface="+mn-ea"/>
                <a:sym typeface="+mn-lt"/>
              </a:rPr>
              <a:t>》</a:t>
            </a:r>
            <a:r>
              <a:rPr lang="zh-CN" altLang="en-US" sz="2600" b="1" dirty="0" smtClean="0">
                <a:latin typeface="+mn-lt"/>
                <a:ea typeface="+mn-ea"/>
                <a:cs typeface="+mn-ea"/>
                <a:sym typeface="+mn-lt"/>
              </a:rPr>
              <a:t>，有什么作用？结尾处又引用儿时学到的“五四时代的一首歌”，表达了怎样的情感？</a:t>
            </a:r>
          </a:p>
        </p:txBody>
      </p:sp>
      <p:sp>
        <p:nvSpPr>
          <p:cNvPr id="2" name="圆角矩形 1"/>
          <p:cNvSpPr/>
          <p:nvPr/>
        </p:nvSpPr>
        <p:spPr>
          <a:xfrm>
            <a:off x="360363" y="2212975"/>
            <a:ext cx="8372475" cy="2087563"/>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sz="2600" b="1" dirty="0">
                <a:solidFill>
                  <a:srgbClr val="0000FF"/>
                </a:solidFill>
                <a:cs typeface="+mn-ea"/>
                <a:sym typeface="+mn-lt"/>
              </a:rPr>
              <a:t>    引用</a:t>
            </a:r>
            <a:r>
              <a:rPr lang="en-US" altLang="zh-CN" sz="2600" b="1" dirty="0">
                <a:solidFill>
                  <a:srgbClr val="0000FF"/>
                </a:solidFill>
                <a:cs typeface="+mn-ea"/>
                <a:sym typeface="+mn-lt"/>
              </a:rPr>
              <a:t>《</a:t>
            </a:r>
            <a:r>
              <a:rPr lang="zh-CN" altLang="en-US" sz="2600" b="1" dirty="0">
                <a:solidFill>
                  <a:srgbClr val="0000FF"/>
                </a:solidFill>
                <a:cs typeface="+mn-ea"/>
                <a:sym typeface="+mn-lt"/>
              </a:rPr>
              <a:t>吊古战场文</a:t>
            </a:r>
            <a:r>
              <a:rPr lang="en-US" altLang="zh-CN" sz="2600" b="1" dirty="0">
                <a:solidFill>
                  <a:srgbClr val="0000FF"/>
                </a:solidFill>
                <a:cs typeface="+mn-ea"/>
                <a:sym typeface="+mn-lt"/>
              </a:rPr>
              <a:t>》</a:t>
            </a:r>
            <a:r>
              <a:rPr lang="zh-CN" altLang="en-US" sz="2600" b="1" dirty="0">
                <a:solidFill>
                  <a:srgbClr val="0000FF"/>
                </a:solidFill>
                <a:cs typeface="+mn-ea"/>
                <a:sym typeface="+mn-lt"/>
              </a:rPr>
              <a:t>渲染了古罗布泊荒无人烟、凄凉萧索的环境气氛，从侧面写出了邓稼先工作环境的艰苦，同时也含蓄地将研制“两弹”比作一场鏖战，而科学家工作的地方就是一个不见硝烟的战场。</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slide(fromBottom)">
                                      <p:cBhvr>
                                        <p:cTn id="7" dur="500"/>
                                        <p:tgtEl>
                                          <p:spTgt spid="522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ldLvl="0" autoUpdateAnimBg="0"/>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60363" y="762000"/>
            <a:ext cx="8304212" cy="34671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sz="2800" b="1" dirty="0">
                <a:solidFill>
                  <a:srgbClr val="0000FF"/>
                </a:solidFill>
                <a:cs typeface="+mn-ea"/>
                <a:sym typeface="+mn-lt"/>
              </a:rPr>
              <a:t>    引用“五四”时代的一首歌，意在把邓稼先放在特定时代的社会背景中加以审视，把他的个人经历和国家命运的兴衰、民族的强弱联系起来，暗示邓稼先远大的志向、赤诚热烈的爱国热情和为事业奉献一切的牺牲精神，赞颂了邓稼先就是“只手撑天空”的响当当的中国男儿。</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458788" y="430213"/>
            <a:ext cx="7858125"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0000"/>
              </a:lnSpc>
              <a:defRPr/>
            </a:pPr>
            <a:r>
              <a:rPr lang="zh-CN" altLang="en-US" sz="2600" b="1" dirty="0" smtClean="0">
                <a:latin typeface="+mn-lt"/>
                <a:ea typeface="+mn-ea"/>
                <a:cs typeface="+mn-ea"/>
                <a:sym typeface="+mn-lt"/>
              </a:rPr>
              <a:t>    “如果稼先再次选择他的人生的话，他仍会走他已走过的道路。这是他的性格与品质。”试说说你对这句话的理解。</a:t>
            </a:r>
          </a:p>
        </p:txBody>
      </p:sp>
      <p:sp>
        <p:nvSpPr>
          <p:cNvPr id="18436" name="AutoShape 5"/>
          <p:cNvSpPr>
            <a:spLocks noChangeArrowheads="1"/>
          </p:cNvSpPr>
          <p:nvPr/>
        </p:nvSpPr>
        <p:spPr bwMode="auto">
          <a:xfrm>
            <a:off x="458788" y="2195513"/>
            <a:ext cx="8154987" cy="2428875"/>
          </a:xfrm>
          <a:prstGeom prst="flowChartAlternateProcess">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20000"/>
              </a:lnSpc>
            </a:pPr>
            <a:r>
              <a:rPr lang="zh-CN" altLang="en-US" sz="2600" b="1">
                <a:solidFill>
                  <a:srgbClr val="FF0000"/>
                </a:solidFill>
                <a:latin typeface="+mn-lt"/>
                <a:ea typeface="+mn-ea"/>
                <a:cs typeface="+mn-ea"/>
                <a:sym typeface="+mn-lt"/>
              </a:rPr>
              <a:t>    为中华民族的崛起，为广大人民的利益，奉献自己的一生，这是邓稼先的人生。</a:t>
            </a:r>
            <a:r>
              <a:rPr lang="zh-CN" altLang="en-US" sz="2600" b="1">
                <a:latin typeface="+mn-lt"/>
                <a:ea typeface="+mn-ea"/>
                <a:cs typeface="+mn-ea"/>
                <a:sym typeface="+mn-lt"/>
              </a:rPr>
              <a:t>走这样的人生道路，是邓稼先的性格与品质决定的。所以作者说，如果邓稼先再次选择人生，还会这么走。这两句话总写出了邓稼先的</a:t>
            </a:r>
            <a:r>
              <a:rPr lang="zh-CN" altLang="en-US" sz="2600" b="1">
                <a:solidFill>
                  <a:srgbClr val="FF0000"/>
                </a:solidFill>
                <a:latin typeface="+mn-lt"/>
                <a:ea typeface="+mn-ea"/>
                <a:cs typeface="+mn-ea"/>
                <a:sym typeface="+mn-lt"/>
              </a:rPr>
              <a:t>伟大之处</a:t>
            </a:r>
            <a:r>
              <a:rPr lang="zh-CN" altLang="en-US" sz="2600" b="1">
                <a:latin typeface="+mn-lt"/>
                <a:ea typeface="+mn-ea"/>
                <a:cs typeface="+mn-ea"/>
                <a:sym typeface="+mn-lt"/>
              </a:rPr>
              <a:t>。</a:t>
            </a:r>
            <a:endParaRPr lang="zh-CN" altLang="en-US">
              <a:latin typeface="+mn-lt"/>
              <a:ea typeface="+mn-ea"/>
              <a:cs typeface="+mn-ea"/>
              <a:sym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slide(fromBottom)">
                                      <p:cBhvr>
                                        <p:cTn id="7" dur="500"/>
                                        <p:tgtEl>
                                          <p:spTgt spid="522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8436"/>
                                        </p:tgtEl>
                                        <p:attrNameLst>
                                          <p:attrName>style.visibility</p:attrName>
                                        </p:attrNameLst>
                                      </p:cBhvr>
                                      <p:to>
                                        <p:strVal val="visible"/>
                                      </p:to>
                                    </p:set>
                                    <p:animEffect transition="in" filter="fade">
                                      <p:cBhvr>
                                        <p:cTn id="12" dur="1000"/>
                                        <p:tgtEl>
                                          <p:spTgt spid="18436"/>
                                        </p:tgtEl>
                                      </p:cBhvr>
                                    </p:animEffect>
                                    <p:anim calcmode="lin" valueType="num">
                                      <p:cBhvr>
                                        <p:cTn id="13" dur="1000" fill="hold"/>
                                        <p:tgtEl>
                                          <p:spTgt spid="18436"/>
                                        </p:tgtEl>
                                        <p:attrNameLst>
                                          <p:attrName>ppt_x</p:attrName>
                                        </p:attrNameLst>
                                      </p:cBhvr>
                                      <p:tavLst>
                                        <p:tav tm="0">
                                          <p:val>
                                            <p:strVal val="#ppt_x"/>
                                          </p:val>
                                        </p:tav>
                                        <p:tav tm="100000">
                                          <p:val>
                                            <p:strVal val="#ppt_x"/>
                                          </p:val>
                                        </p:tav>
                                      </p:tavLst>
                                    </p:anim>
                                    <p:anim calcmode="lin" valueType="num">
                                      <p:cBhvr>
                                        <p:cTn id="14" dur="1000" fill="hold"/>
                                        <p:tgtEl>
                                          <p:spTgt spid="184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ldLvl="0" autoUpdateAnimBg="0"/>
      <p:bldP spid="1843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3"/>
          <p:cNvSpPr txBox="1">
            <a:spLocks noChangeArrowheads="1"/>
          </p:cNvSpPr>
          <p:nvPr/>
        </p:nvSpPr>
        <p:spPr bwMode="auto">
          <a:xfrm>
            <a:off x="617538" y="895350"/>
            <a:ext cx="7718425" cy="59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0000"/>
              </a:lnSpc>
              <a:defRPr/>
            </a:pPr>
            <a:r>
              <a:rPr lang="zh-CN" altLang="en-US" sz="2800" b="1" dirty="0" smtClean="0">
                <a:latin typeface="+mn-lt"/>
                <a:ea typeface="+mn-ea"/>
                <a:cs typeface="+mn-ea"/>
                <a:sym typeface="+mn-lt"/>
              </a:rPr>
              <a:t>请同学们反复朗读课文，体会文章的语言特色。</a:t>
            </a:r>
          </a:p>
        </p:txBody>
      </p:sp>
      <p:sp>
        <p:nvSpPr>
          <p:cNvPr id="57347" name="Text Box 4"/>
          <p:cNvSpPr txBox="1">
            <a:spLocks noChangeArrowheads="1"/>
          </p:cNvSpPr>
          <p:nvPr/>
        </p:nvSpPr>
        <p:spPr bwMode="auto">
          <a:xfrm>
            <a:off x="190500" y="1509713"/>
            <a:ext cx="8602663" cy="308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342900" indent="-342900" eaLnBrk="1" hangingPunct="1">
              <a:lnSpc>
                <a:spcPct val="135000"/>
              </a:lnSpc>
              <a:buFont typeface="Wingdings" pitchFamily="2" charset="2"/>
              <a:buChar char="Ø"/>
              <a:defRPr/>
            </a:pPr>
            <a:r>
              <a:rPr lang="zh-CN" altLang="en-US" sz="2400" b="1" dirty="0" smtClean="0">
                <a:solidFill>
                  <a:srgbClr val="0000FF"/>
                </a:solidFill>
                <a:latin typeface="+mn-lt"/>
                <a:ea typeface="+mn-ea"/>
                <a:cs typeface="+mn-ea"/>
                <a:sym typeface="+mn-lt"/>
              </a:rPr>
              <a:t>本文的语言很</a:t>
            </a:r>
            <a:r>
              <a:rPr lang="zh-CN" altLang="en-US" sz="2400" b="1" dirty="0" smtClean="0">
                <a:solidFill>
                  <a:srgbClr val="FF0000"/>
                </a:solidFill>
                <a:latin typeface="+mn-lt"/>
                <a:ea typeface="+mn-ea"/>
                <a:cs typeface="+mn-ea"/>
                <a:sym typeface="+mn-lt"/>
              </a:rPr>
              <a:t>平淡</a:t>
            </a:r>
            <a:r>
              <a:rPr lang="zh-CN" altLang="en-US" sz="2400" b="1" dirty="0" smtClean="0">
                <a:solidFill>
                  <a:srgbClr val="0000FF"/>
                </a:solidFill>
                <a:latin typeface="+mn-lt"/>
                <a:ea typeface="+mn-ea"/>
                <a:cs typeface="+mn-ea"/>
                <a:sym typeface="+mn-lt"/>
              </a:rPr>
              <a:t>，很</a:t>
            </a:r>
            <a:r>
              <a:rPr lang="zh-CN" altLang="en-US" sz="2400" b="1" dirty="0" smtClean="0">
                <a:solidFill>
                  <a:srgbClr val="FF0000"/>
                </a:solidFill>
                <a:latin typeface="+mn-lt"/>
                <a:ea typeface="+mn-ea"/>
                <a:cs typeface="+mn-ea"/>
                <a:sym typeface="+mn-lt"/>
              </a:rPr>
              <a:t>朴实</a:t>
            </a:r>
            <a:r>
              <a:rPr lang="zh-CN" altLang="en-US" sz="2400" b="1" dirty="0" smtClean="0">
                <a:solidFill>
                  <a:srgbClr val="0000FF"/>
                </a:solidFill>
                <a:latin typeface="+mn-lt"/>
                <a:ea typeface="+mn-ea"/>
                <a:cs typeface="+mn-ea"/>
                <a:sym typeface="+mn-lt"/>
              </a:rPr>
              <a:t>，像老朋友面对面谈话一般。</a:t>
            </a:r>
            <a:endParaRPr lang="en-US" altLang="zh-CN" sz="2400" b="1" dirty="0" smtClean="0">
              <a:solidFill>
                <a:srgbClr val="0000FF"/>
              </a:solidFill>
              <a:latin typeface="+mn-lt"/>
              <a:ea typeface="+mn-ea"/>
              <a:cs typeface="+mn-ea"/>
              <a:sym typeface="+mn-lt"/>
            </a:endParaRPr>
          </a:p>
          <a:p>
            <a:pPr marL="342900" indent="-342900" eaLnBrk="1" hangingPunct="1">
              <a:lnSpc>
                <a:spcPct val="135000"/>
              </a:lnSpc>
              <a:buFont typeface="Wingdings" pitchFamily="2" charset="2"/>
              <a:buChar char="Ø"/>
              <a:defRPr/>
            </a:pPr>
            <a:r>
              <a:rPr lang="zh-CN" altLang="en-US" sz="2400" b="1" dirty="0" smtClean="0">
                <a:solidFill>
                  <a:srgbClr val="6600CC"/>
                </a:solidFill>
                <a:latin typeface="+mn-lt"/>
                <a:ea typeface="+mn-ea"/>
                <a:cs typeface="+mn-ea"/>
                <a:sym typeface="+mn-lt"/>
              </a:rPr>
              <a:t>本文</a:t>
            </a:r>
            <a:r>
              <a:rPr lang="zh-CN" altLang="en-US" sz="2400" b="1" dirty="0" smtClean="0">
                <a:solidFill>
                  <a:srgbClr val="FF0000"/>
                </a:solidFill>
                <a:latin typeface="+mn-lt"/>
                <a:ea typeface="+mn-ea"/>
                <a:cs typeface="+mn-ea"/>
                <a:sym typeface="+mn-lt"/>
              </a:rPr>
              <a:t>语言饱含深情</a:t>
            </a:r>
            <a:r>
              <a:rPr lang="zh-CN" altLang="en-US" sz="2400" b="1" dirty="0" smtClean="0">
                <a:solidFill>
                  <a:srgbClr val="6600CC"/>
                </a:solidFill>
                <a:latin typeface="+mn-lt"/>
                <a:ea typeface="+mn-ea"/>
                <a:cs typeface="+mn-ea"/>
                <a:sym typeface="+mn-lt"/>
              </a:rPr>
              <a:t>。“邓稼先是中国几千年传统文化所孕育出来的有最高奉献精神的儿子。”“邓稼先是中国共产党的理想党员。”表达了作者对邓稼先的高度赞扬。</a:t>
            </a:r>
            <a:endParaRPr lang="en-US" altLang="zh-CN" sz="2400" b="1" dirty="0" smtClean="0">
              <a:solidFill>
                <a:srgbClr val="6600CC"/>
              </a:solidFill>
              <a:latin typeface="+mn-lt"/>
              <a:ea typeface="+mn-ea"/>
              <a:cs typeface="+mn-ea"/>
              <a:sym typeface="+mn-lt"/>
            </a:endParaRPr>
          </a:p>
          <a:p>
            <a:pPr marL="342900" indent="-342900" eaLnBrk="1" hangingPunct="1">
              <a:lnSpc>
                <a:spcPct val="135000"/>
              </a:lnSpc>
              <a:buFont typeface="Wingdings" pitchFamily="2" charset="2"/>
              <a:buChar char="Ø"/>
              <a:defRPr/>
            </a:pPr>
            <a:r>
              <a:rPr lang="zh-CN" altLang="en-US" sz="2400" b="1" dirty="0" smtClean="0">
                <a:solidFill>
                  <a:srgbClr val="333399"/>
                </a:solidFill>
                <a:latin typeface="+mn-lt"/>
                <a:ea typeface="+mn-ea"/>
                <a:cs typeface="+mn-ea"/>
                <a:sym typeface="+mn-lt"/>
              </a:rPr>
              <a:t>本文的句式很有特点。有时十分整齐，有时长句与短句交错使用，</a:t>
            </a:r>
            <a:r>
              <a:rPr lang="zh-CN" altLang="en-US" sz="2400" b="1" dirty="0" smtClean="0">
                <a:solidFill>
                  <a:srgbClr val="FF0000"/>
                </a:solidFill>
                <a:latin typeface="+mn-lt"/>
                <a:ea typeface="+mn-ea"/>
                <a:cs typeface="+mn-ea"/>
                <a:sym typeface="+mn-lt"/>
              </a:rPr>
              <a:t>句式灵活多变</a:t>
            </a:r>
            <a:r>
              <a:rPr lang="zh-CN" altLang="en-US" sz="2400" b="1" dirty="0" smtClean="0">
                <a:solidFill>
                  <a:srgbClr val="333399"/>
                </a:solidFill>
                <a:latin typeface="+mn-lt"/>
                <a:ea typeface="+mn-ea"/>
                <a:cs typeface="+mn-ea"/>
                <a:sym typeface="+mn-lt"/>
              </a:rPr>
              <a:t>。时而庄严沉稳，时而活泼轻快。</a:t>
            </a:r>
          </a:p>
        </p:txBody>
      </p:sp>
      <p:grpSp>
        <p:nvGrpSpPr>
          <p:cNvPr id="26628" name="组合 3"/>
          <p:cNvGrpSpPr>
            <a:grpSpLocks/>
          </p:cNvGrpSpPr>
          <p:nvPr/>
        </p:nvGrpSpPr>
        <p:grpSpPr bwMode="auto">
          <a:xfrm>
            <a:off x="293688" y="331788"/>
            <a:ext cx="2062162" cy="544512"/>
            <a:chOff x="1438698" y="982657"/>
            <a:chExt cx="2498303" cy="616461"/>
          </a:xfrm>
        </p:grpSpPr>
        <p:pic>
          <p:nvPicPr>
            <p:cNvPr id="26629"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品味语言</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 calcmode="lin" valueType="num">
                                      <p:cBhvr>
                                        <p:cTn id="7" dur="500" fill="hold"/>
                                        <p:tgtEl>
                                          <p:spTgt spid="57346"/>
                                        </p:tgtEl>
                                        <p:attrNameLst>
                                          <p:attrName>ppt_w</p:attrName>
                                        </p:attrNameLst>
                                      </p:cBhvr>
                                      <p:tavLst>
                                        <p:tav tm="0">
                                          <p:val>
                                            <p:fltVal val="0"/>
                                          </p:val>
                                        </p:tav>
                                        <p:tav tm="100000">
                                          <p:val>
                                            <p:strVal val="#ppt_w"/>
                                          </p:val>
                                        </p:tav>
                                      </p:tavLst>
                                    </p:anim>
                                    <p:anim calcmode="lin" valueType="num">
                                      <p:cBhvr>
                                        <p:cTn id="8" dur="500" fill="hold"/>
                                        <p:tgtEl>
                                          <p:spTgt spid="57346"/>
                                        </p:tgtEl>
                                        <p:attrNameLst>
                                          <p:attrName>ppt_h</p:attrName>
                                        </p:attrNameLst>
                                      </p:cBhvr>
                                      <p:tavLst>
                                        <p:tav tm="0">
                                          <p:val>
                                            <p:fltVal val="0"/>
                                          </p:val>
                                        </p:tav>
                                        <p:tav tm="100000">
                                          <p:val>
                                            <p:strVal val="#ppt_h"/>
                                          </p:val>
                                        </p:tav>
                                      </p:tavLst>
                                    </p:anim>
                                    <p:anim calcmode="lin" valueType="num">
                                      <p:cBhvr>
                                        <p:cTn id="9" dur="500" fill="hold"/>
                                        <p:tgtEl>
                                          <p:spTgt spid="57346"/>
                                        </p:tgtEl>
                                        <p:attrNameLst>
                                          <p:attrName>style.rotation</p:attrName>
                                        </p:attrNameLst>
                                      </p:cBhvr>
                                      <p:tavLst>
                                        <p:tav tm="0">
                                          <p:val>
                                            <p:fltVal val="360"/>
                                          </p:val>
                                        </p:tav>
                                        <p:tav tm="100000">
                                          <p:val>
                                            <p:fltVal val="0"/>
                                          </p:val>
                                        </p:tav>
                                      </p:tavLst>
                                    </p:anim>
                                    <p:animEffect transition="in" filter="fade">
                                      <p:cBhvr>
                                        <p:cTn id="10" dur="500"/>
                                        <p:tgtEl>
                                          <p:spTgt spid="5734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nodeType="clickEffect">
                                  <p:stCondLst>
                                    <p:cond delay="0"/>
                                  </p:stCondLst>
                                  <p:childTnLst>
                                    <p:set>
                                      <p:cBhvr>
                                        <p:cTn id="14" dur="1" fill="hold">
                                          <p:stCondLst>
                                            <p:cond delay="0"/>
                                          </p:stCondLst>
                                        </p:cTn>
                                        <p:tgtEl>
                                          <p:spTgt spid="57347">
                                            <p:txEl>
                                              <p:pRg st="0" end="0"/>
                                            </p:txEl>
                                          </p:spTgt>
                                        </p:tgtEl>
                                        <p:attrNameLst>
                                          <p:attrName>style.visibility</p:attrName>
                                        </p:attrNameLst>
                                      </p:cBhvr>
                                      <p:to>
                                        <p:strVal val="visible"/>
                                      </p:to>
                                    </p:set>
                                    <p:animEffect transition="in" filter="slide(fromBottom)">
                                      <p:cBhvr>
                                        <p:cTn id="15" dur="500"/>
                                        <p:tgtEl>
                                          <p:spTgt spid="57347">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4" fill="hold" nodeType="clickEffect">
                                  <p:stCondLst>
                                    <p:cond delay="0"/>
                                  </p:stCondLst>
                                  <p:childTnLst>
                                    <p:set>
                                      <p:cBhvr>
                                        <p:cTn id="19" dur="1" fill="hold">
                                          <p:stCondLst>
                                            <p:cond delay="0"/>
                                          </p:stCondLst>
                                        </p:cTn>
                                        <p:tgtEl>
                                          <p:spTgt spid="57347">
                                            <p:txEl>
                                              <p:pRg st="1" end="1"/>
                                            </p:txEl>
                                          </p:spTgt>
                                        </p:tgtEl>
                                        <p:attrNameLst>
                                          <p:attrName>style.visibility</p:attrName>
                                        </p:attrNameLst>
                                      </p:cBhvr>
                                      <p:to>
                                        <p:strVal val="visible"/>
                                      </p:to>
                                    </p:set>
                                    <p:animEffect transition="in" filter="slide(fromBottom)">
                                      <p:cBhvr>
                                        <p:cTn id="20" dur="500"/>
                                        <p:tgtEl>
                                          <p:spTgt spid="57347">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nodeType="clickEffect">
                                  <p:stCondLst>
                                    <p:cond delay="0"/>
                                  </p:stCondLst>
                                  <p:childTnLst>
                                    <p:set>
                                      <p:cBhvr>
                                        <p:cTn id="24" dur="1" fill="hold">
                                          <p:stCondLst>
                                            <p:cond delay="0"/>
                                          </p:stCondLst>
                                        </p:cTn>
                                        <p:tgtEl>
                                          <p:spTgt spid="57347">
                                            <p:txEl>
                                              <p:pRg st="2" end="2"/>
                                            </p:txEl>
                                          </p:spTgt>
                                        </p:tgtEl>
                                        <p:attrNameLst>
                                          <p:attrName>style.visibility</p:attrName>
                                        </p:attrNameLst>
                                      </p:cBhvr>
                                      <p:to>
                                        <p:strVal val="visible"/>
                                      </p:to>
                                    </p:set>
                                    <p:animEffect transition="in" filter="slide(fromBottom)">
                                      <p:cBhvr>
                                        <p:cTn id="25" dur="500"/>
                                        <p:tgtEl>
                                          <p:spTgt spid="573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3230563" y="168275"/>
            <a:ext cx="24717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600" b="1">
                <a:solidFill>
                  <a:srgbClr val="FF0000"/>
                </a:solidFill>
                <a:latin typeface="+mn-lt"/>
                <a:ea typeface="+mn-ea"/>
                <a:cs typeface="+mn-ea"/>
                <a:sym typeface="+mn-lt"/>
              </a:rPr>
              <a:t>写作鉴赏</a:t>
            </a:r>
          </a:p>
        </p:txBody>
      </p:sp>
      <p:sp>
        <p:nvSpPr>
          <p:cNvPr id="26627" name="Rectangle 5"/>
          <p:cNvSpPr>
            <a:spLocks noChangeArrowheads="1"/>
          </p:cNvSpPr>
          <p:nvPr/>
        </p:nvSpPr>
        <p:spPr bwMode="auto">
          <a:xfrm>
            <a:off x="438150" y="814388"/>
            <a:ext cx="7966075" cy="393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en-US" altLang="zh-CN" sz="2700" b="1">
                <a:solidFill>
                  <a:srgbClr val="0000FF"/>
                </a:solidFill>
                <a:latin typeface="+mn-lt"/>
                <a:ea typeface="+mn-ea"/>
                <a:cs typeface="+mn-ea"/>
                <a:sym typeface="+mn-lt"/>
              </a:rPr>
              <a:t>1.</a:t>
            </a:r>
            <a:r>
              <a:rPr lang="zh-CN" altLang="en-US" sz="2700" b="1">
                <a:solidFill>
                  <a:srgbClr val="0000FF"/>
                </a:solidFill>
                <a:latin typeface="+mn-lt"/>
                <a:ea typeface="+mn-ea"/>
                <a:cs typeface="+mn-ea"/>
                <a:sym typeface="+mn-lt"/>
              </a:rPr>
              <a:t>结构独特，角度新颖。</a:t>
            </a:r>
            <a:endParaRPr lang="en-US" altLang="zh-CN" sz="2700" b="1">
              <a:solidFill>
                <a:srgbClr val="0000FF"/>
              </a:solidFill>
              <a:latin typeface="+mn-lt"/>
              <a:ea typeface="+mn-ea"/>
              <a:cs typeface="+mn-ea"/>
              <a:sym typeface="+mn-lt"/>
            </a:endParaRPr>
          </a:p>
          <a:p>
            <a:pPr>
              <a:lnSpc>
                <a:spcPct val="130000"/>
              </a:lnSpc>
            </a:pPr>
            <a:r>
              <a:rPr lang="en-US" altLang="zh-CN" sz="2700" b="1">
                <a:solidFill>
                  <a:srgbClr val="0000FF"/>
                </a:solidFill>
                <a:latin typeface="+mn-lt"/>
                <a:ea typeface="+mn-ea"/>
                <a:cs typeface="+mn-ea"/>
                <a:sym typeface="+mn-lt"/>
              </a:rPr>
              <a:t>    </a:t>
            </a:r>
            <a:r>
              <a:rPr lang="zh-CN" altLang="en-US" sz="2700" b="1">
                <a:latin typeface="+mn-lt"/>
                <a:ea typeface="+mn-ea"/>
                <a:cs typeface="+mn-ea"/>
                <a:sym typeface="+mn-lt"/>
              </a:rPr>
              <a:t>采用“横式结构法”，巧立小标题，通过“板块”并列的结构，将邓稼先的生平事迹与杰出贡献和国家的兴衰、民族的强弱联系起来，不仅刻画人物性格，赞美人物精神，而且还去探寻其缘由，多角度地展示人物的性格和优秀品质，使人物形象显得悲壮而豪迈，伟大而崇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fade">
                                      <p:cBhvr>
                                        <p:cTn id="7" dur="1000"/>
                                        <p:tgtEl>
                                          <p:spTgt spid="26627"/>
                                        </p:tgtEl>
                                      </p:cBhvr>
                                    </p:animEffect>
                                    <p:anim calcmode="lin" valueType="num">
                                      <p:cBhvr>
                                        <p:cTn id="8" dur="1000" fill="hold"/>
                                        <p:tgtEl>
                                          <p:spTgt spid="26627"/>
                                        </p:tgtEl>
                                        <p:attrNameLst>
                                          <p:attrName>ppt_x</p:attrName>
                                        </p:attrNameLst>
                                      </p:cBhvr>
                                      <p:tavLst>
                                        <p:tav tm="0">
                                          <p:val>
                                            <p:strVal val="#ppt_x"/>
                                          </p:val>
                                        </p:tav>
                                        <p:tav tm="100000">
                                          <p:val>
                                            <p:strVal val="#ppt_x"/>
                                          </p:val>
                                        </p:tav>
                                      </p:tavLst>
                                    </p:anim>
                                    <p:anim calcmode="lin" valueType="num">
                                      <p:cBhvr>
                                        <p:cTn id="9" dur="1000" fill="hold"/>
                                        <p:tgtEl>
                                          <p:spTgt spid="266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bldLvl="0" autoUpdateAnimBg="0"/>
      <p:bldP spid="266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ChangeArrowheads="1"/>
          </p:cNvSpPr>
          <p:nvPr/>
        </p:nvSpPr>
        <p:spPr bwMode="auto">
          <a:xfrm>
            <a:off x="331788" y="541338"/>
            <a:ext cx="8240712" cy="401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en-US" altLang="zh-CN" sz="2800" b="1">
                <a:solidFill>
                  <a:srgbClr val="0000FF"/>
                </a:solidFill>
                <a:latin typeface="+mn-lt"/>
                <a:ea typeface="+mn-ea"/>
                <a:cs typeface="+mn-ea"/>
                <a:sym typeface="+mn-lt"/>
              </a:rPr>
              <a:t>2.</a:t>
            </a:r>
            <a:r>
              <a:rPr lang="zh-CN" altLang="en-US" sz="2800" b="1">
                <a:solidFill>
                  <a:srgbClr val="0000FF"/>
                </a:solidFill>
                <a:latin typeface="+mn-lt"/>
                <a:ea typeface="+mn-ea"/>
                <a:cs typeface="+mn-ea"/>
                <a:sym typeface="+mn-lt"/>
              </a:rPr>
              <a:t>选材精确，突出主题。</a:t>
            </a:r>
          </a:p>
          <a:p>
            <a:pPr>
              <a:lnSpc>
                <a:spcPct val="130000"/>
              </a:lnSpc>
            </a:pPr>
            <a:r>
              <a:rPr lang="zh-CN" altLang="en-US" sz="2800" b="1">
                <a:latin typeface="+mn-lt"/>
                <a:ea typeface="+mn-ea"/>
                <a:cs typeface="+mn-ea"/>
                <a:sym typeface="+mn-lt"/>
              </a:rPr>
              <a:t>    邓稼先的故事很多，但作者选择最能表现其精神的事例，收到了很好的效果，有力地表现了文章的主题。如，作者用“文革”时邓稼先说服两派继续工作和说服工宣队、军宣队不要围攻这两件事充分表现了他伟大的人格魅力，正是他的无私、真诚感染了所有的人。</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400050" y="806450"/>
            <a:ext cx="8188325" cy="345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en-US" altLang="zh-CN" sz="2800" b="1">
                <a:solidFill>
                  <a:srgbClr val="0000FF"/>
                </a:solidFill>
                <a:latin typeface="+mn-lt"/>
                <a:ea typeface="+mn-ea"/>
                <a:cs typeface="+mn-ea"/>
                <a:sym typeface="+mn-lt"/>
              </a:rPr>
              <a:t>3.</a:t>
            </a:r>
            <a:r>
              <a:rPr lang="zh-CN" altLang="en-US" sz="2800" b="1">
                <a:solidFill>
                  <a:srgbClr val="0000FF"/>
                </a:solidFill>
                <a:latin typeface="+mn-lt"/>
                <a:ea typeface="+mn-ea"/>
                <a:cs typeface="+mn-ea"/>
                <a:sym typeface="+mn-lt"/>
              </a:rPr>
              <a:t>饱含深情，生动感人。</a:t>
            </a:r>
          </a:p>
          <a:p>
            <a:pPr>
              <a:lnSpc>
                <a:spcPct val="130000"/>
              </a:lnSpc>
            </a:pPr>
            <a:r>
              <a:rPr lang="zh-CN" altLang="en-US" sz="2800" b="1">
                <a:latin typeface="+mn-lt"/>
                <a:ea typeface="+mn-ea"/>
                <a:cs typeface="+mn-ea"/>
                <a:sym typeface="+mn-lt"/>
              </a:rPr>
              <a:t>    作者与邓稼先有着半个世纪的友谊，有着相同的文化背景，他从朋友的角度对邓稼先进行记叙，并将自己对朋友的深情、对祖国的热爱融入字里行间，使读者能够体会到作者的一片赤子情怀，于不经意间被感动。</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ChangeArrowheads="1"/>
          </p:cNvSpPr>
          <p:nvPr/>
        </p:nvSpPr>
        <p:spPr bwMode="auto">
          <a:xfrm>
            <a:off x="366713" y="1103313"/>
            <a:ext cx="8470900" cy="3418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indent="-457200">
              <a:lnSpc>
                <a:spcPct val="130000"/>
              </a:lnSpc>
              <a:spcBef>
                <a:spcPts val="800"/>
              </a:spcBef>
              <a:buFont typeface="Times New Roman" pitchFamily="18" charset="0"/>
              <a:buAutoNum type="arabicPeriod"/>
            </a:pPr>
            <a:r>
              <a:rPr lang="zh-CN" altLang="en-US" sz="2600" b="1">
                <a:latin typeface="+mn-lt"/>
                <a:ea typeface="+mn-ea"/>
                <a:cs typeface="+mn-ea"/>
                <a:sym typeface="+mn-lt"/>
              </a:rPr>
              <a:t>搜集、整理、交流有关杨振宁、邓稼先的资料；了解回忆性传记的特点。</a:t>
            </a:r>
            <a:r>
              <a:rPr lang="zh-CN" altLang="en-US" sz="2600" b="1">
                <a:solidFill>
                  <a:srgbClr val="FF0000"/>
                </a:solidFill>
                <a:latin typeface="+mn-lt"/>
                <a:ea typeface="+mn-ea"/>
                <a:cs typeface="+mn-ea"/>
                <a:sym typeface="+mn-lt"/>
              </a:rPr>
              <a:t>（重点）</a:t>
            </a:r>
            <a:endParaRPr lang="en-US" altLang="zh-CN" sz="2600" b="1">
              <a:solidFill>
                <a:srgbClr val="FF0000"/>
              </a:solidFill>
              <a:latin typeface="+mn-lt"/>
              <a:ea typeface="+mn-ea"/>
              <a:cs typeface="+mn-ea"/>
              <a:sym typeface="+mn-lt"/>
            </a:endParaRPr>
          </a:p>
          <a:p>
            <a:pPr marL="457200" indent="-457200">
              <a:lnSpc>
                <a:spcPct val="130000"/>
              </a:lnSpc>
              <a:spcBef>
                <a:spcPts val="800"/>
              </a:spcBef>
              <a:buFont typeface="Times New Roman" pitchFamily="18" charset="0"/>
              <a:buAutoNum type="arabicPeriod"/>
            </a:pPr>
            <a:r>
              <a:rPr lang="zh-CN" altLang="en-US" sz="2600" b="1">
                <a:latin typeface="+mn-lt"/>
                <a:ea typeface="+mn-ea"/>
                <a:cs typeface="+mn-ea"/>
                <a:sym typeface="+mn-lt"/>
              </a:rPr>
              <a:t>整体感知课文；学习作者取舍材料的艺术和谋篇布局的手法；品味文中平实而感情充沛的语言。</a:t>
            </a:r>
            <a:r>
              <a:rPr lang="zh-CN" altLang="en-US" sz="2600" b="1">
                <a:solidFill>
                  <a:srgbClr val="FF0000"/>
                </a:solidFill>
                <a:latin typeface="+mn-lt"/>
                <a:ea typeface="+mn-ea"/>
                <a:cs typeface="+mn-ea"/>
                <a:sym typeface="+mn-lt"/>
              </a:rPr>
              <a:t>（难点）</a:t>
            </a:r>
            <a:endParaRPr lang="en-US" altLang="zh-CN" sz="2600" b="1">
              <a:solidFill>
                <a:srgbClr val="FF0000"/>
              </a:solidFill>
              <a:latin typeface="+mn-lt"/>
              <a:ea typeface="+mn-ea"/>
              <a:cs typeface="+mn-ea"/>
              <a:sym typeface="+mn-lt"/>
            </a:endParaRPr>
          </a:p>
          <a:p>
            <a:pPr marL="457200" indent="-457200">
              <a:lnSpc>
                <a:spcPct val="130000"/>
              </a:lnSpc>
              <a:spcBef>
                <a:spcPts val="800"/>
              </a:spcBef>
              <a:buFont typeface="Times New Roman" pitchFamily="18" charset="0"/>
              <a:buAutoNum type="arabicPeriod"/>
            </a:pPr>
            <a:r>
              <a:rPr lang="zh-CN" altLang="en-US" sz="2600" b="1">
                <a:latin typeface="+mn-lt"/>
                <a:ea typeface="+mn-ea"/>
                <a:cs typeface="+mn-ea"/>
                <a:sym typeface="+mn-lt"/>
              </a:rPr>
              <a:t>学习邓稼先无私奉献、鞠躬尽瘁、死而后已的崇高精神。</a:t>
            </a:r>
            <a:r>
              <a:rPr lang="zh-CN" altLang="en-US" sz="2600" b="1">
                <a:solidFill>
                  <a:srgbClr val="FF0000"/>
                </a:solidFill>
                <a:latin typeface="+mn-lt"/>
                <a:ea typeface="+mn-ea"/>
                <a:cs typeface="+mn-ea"/>
                <a:sym typeface="+mn-lt"/>
              </a:rPr>
              <a:t>（重点）</a:t>
            </a:r>
            <a:endParaRPr lang="en-US" altLang="zh-CN" sz="2600" b="1">
              <a:solidFill>
                <a:srgbClr val="FF0000"/>
              </a:solidFill>
              <a:latin typeface="+mn-lt"/>
              <a:ea typeface="+mn-ea"/>
              <a:cs typeface="+mn-ea"/>
              <a:sym typeface="+mn-lt"/>
            </a:endParaRPr>
          </a:p>
        </p:txBody>
      </p:sp>
      <p:grpSp>
        <p:nvGrpSpPr>
          <p:cNvPr id="3075" name="组合 3"/>
          <p:cNvGrpSpPr>
            <a:grpSpLocks/>
          </p:cNvGrpSpPr>
          <p:nvPr/>
        </p:nvGrpSpPr>
        <p:grpSpPr bwMode="auto">
          <a:xfrm>
            <a:off x="293688" y="331788"/>
            <a:ext cx="2062162" cy="544512"/>
            <a:chOff x="1438698" y="982657"/>
            <a:chExt cx="2498303" cy="616461"/>
          </a:xfrm>
        </p:grpSpPr>
        <p:pic>
          <p:nvPicPr>
            <p:cNvPr id="3076"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学习目标</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Vertical)">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3"/>
          <p:cNvSpPr txBox="1">
            <a:spLocks noChangeArrowheads="1"/>
          </p:cNvSpPr>
          <p:nvPr/>
        </p:nvSpPr>
        <p:spPr bwMode="auto">
          <a:xfrm>
            <a:off x="1068388" y="912813"/>
            <a:ext cx="6853237" cy="369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pPr>
            <a:r>
              <a:rPr lang="zh-CN" altLang="en-US" sz="2600" b="1">
                <a:solidFill>
                  <a:srgbClr val="0000FF"/>
                </a:solidFill>
                <a:latin typeface="+mn-lt"/>
                <a:ea typeface="+mn-ea"/>
                <a:cs typeface="+mn-ea"/>
                <a:sym typeface="+mn-lt"/>
              </a:rPr>
              <a:t>历史背景→杰出的历史性人物</a:t>
            </a:r>
          </a:p>
          <a:p>
            <a:pPr eaLnBrk="1" hangingPunct="1">
              <a:lnSpc>
                <a:spcPct val="150000"/>
              </a:lnSpc>
            </a:pPr>
            <a:r>
              <a:rPr lang="zh-CN" altLang="en-US" sz="2600" b="1">
                <a:solidFill>
                  <a:srgbClr val="0000FF"/>
                </a:solidFill>
                <a:latin typeface="+mn-lt"/>
                <a:ea typeface="+mn-ea"/>
                <a:cs typeface="+mn-ea"/>
                <a:sym typeface="+mn-lt"/>
              </a:rPr>
              <a:t>生平经历和贡献→“两弹”元勋  鞠躬尽瘁</a:t>
            </a:r>
          </a:p>
          <a:p>
            <a:pPr eaLnBrk="1" hangingPunct="1">
              <a:lnSpc>
                <a:spcPct val="150000"/>
              </a:lnSpc>
            </a:pPr>
            <a:r>
              <a:rPr lang="zh-CN" altLang="en-US" sz="2600" b="1">
                <a:solidFill>
                  <a:srgbClr val="0000FF"/>
                </a:solidFill>
                <a:latin typeface="+mn-lt"/>
                <a:ea typeface="+mn-ea"/>
                <a:cs typeface="+mn-ea"/>
                <a:sym typeface="+mn-lt"/>
              </a:rPr>
              <a:t>气质品质→真诚坦白  朴实奉献</a:t>
            </a:r>
            <a:endParaRPr lang="en-US" altLang="zh-CN" sz="2600" b="1">
              <a:solidFill>
                <a:srgbClr val="0000FF"/>
              </a:solidFill>
              <a:latin typeface="+mn-lt"/>
              <a:ea typeface="+mn-ea"/>
              <a:cs typeface="+mn-ea"/>
              <a:sym typeface="+mn-lt"/>
            </a:endParaRPr>
          </a:p>
          <a:p>
            <a:pPr eaLnBrk="1" hangingPunct="1">
              <a:lnSpc>
                <a:spcPct val="150000"/>
              </a:lnSpc>
            </a:pPr>
            <a:r>
              <a:rPr lang="zh-CN" altLang="en-US" sz="2600" b="1">
                <a:solidFill>
                  <a:srgbClr val="0000FF"/>
                </a:solidFill>
                <a:latin typeface="+mn-lt"/>
                <a:ea typeface="+mn-ea"/>
                <a:cs typeface="+mn-ea"/>
                <a:sym typeface="+mn-lt"/>
              </a:rPr>
              <a:t>创造奇迹→自己制造  自豪骄傲</a:t>
            </a:r>
          </a:p>
          <a:p>
            <a:pPr eaLnBrk="1" hangingPunct="1">
              <a:lnSpc>
                <a:spcPct val="150000"/>
              </a:lnSpc>
            </a:pPr>
            <a:r>
              <a:rPr lang="zh-CN" altLang="en-US" sz="2600" b="1">
                <a:solidFill>
                  <a:srgbClr val="0000FF"/>
                </a:solidFill>
                <a:latin typeface="+mn-lt"/>
                <a:ea typeface="+mn-ea"/>
                <a:cs typeface="+mn-ea"/>
                <a:sym typeface="+mn-lt"/>
              </a:rPr>
              <a:t>工作情况→身先士卒  不怕牺牲</a:t>
            </a:r>
          </a:p>
          <a:p>
            <a:pPr eaLnBrk="1" hangingPunct="1">
              <a:lnSpc>
                <a:spcPct val="150000"/>
              </a:lnSpc>
            </a:pPr>
            <a:r>
              <a:rPr lang="zh-CN" altLang="en-US" sz="2600" b="1">
                <a:solidFill>
                  <a:srgbClr val="0000FF"/>
                </a:solidFill>
                <a:latin typeface="+mn-lt"/>
                <a:ea typeface="+mn-ea"/>
                <a:cs typeface="+mn-ea"/>
                <a:sym typeface="+mn-lt"/>
              </a:rPr>
              <a:t>赤子情怀→信念坚定  永恒价值</a:t>
            </a:r>
            <a:endParaRPr lang="en-US" altLang="zh-CN" sz="2600" b="1">
              <a:solidFill>
                <a:srgbClr val="0000FF"/>
              </a:solidFill>
              <a:latin typeface="+mn-lt"/>
              <a:ea typeface="+mn-ea"/>
              <a:cs typeface="+mn-ea"/>
              <a:sym typeface="+mn-lt"/>
            </a:endParaRPr>
          </a:p>
        </p:txBody>
      </p:sp>
      <p:sp>
        <p:nvSpPr>
          <p:cNvPr id="30723" name="AutoShape 6"/>
          <p:cNvSpPr>
            <a:spLocks/>
          </p:cNvSpPr>
          <p:nvPr/>
        </p:nvSpPr>
        <p:spPr bwMode="auto">
          <a:xfrm>
            <a:off x="895350" y="1060450"/>
            <a:ext cx="255588" cy="3546475"/>
          </a:xfrm>
          <a:prstGeom prst="leftBrace">
            <a:avLst>
              <a:gd name="adj1" fmla="val 114475"/>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latin typeface="+mn-lt"/>
              <a:ea typeface="+mn-ea"/>
              <a:cs typeface="+mn-ea"/>
              <a:sym typeface="+mn-lt"/>
            </a:endParaRPr>
          </a:p>
        </p:txBody>
      </p:sp>
      <p:grpSp>
        <p:nvGrpSpPr>
          <p:cNvPr id="30724" name="组合 3"/>
          <p:cNvGrpSpPr>
            <a:grpSpLocks/>
          </p:cNvGrpSpPr>
          <p:nvPr/>
        </p:nvGrpSpPr>
        <p:grpSpPr bwMode="auto">
          <a:xfrm>
            <a:off x="293688" y="331788"/>
            <a:ext cx="2062162" cy="544512"/>
            <a:chOff x="1438698" y="982657"/>
            <a:chExt cx="2498303" cy="616461"/>
          </a:xfrm>
        </p:grpSpPr>
        <p:pic>
          <p:nvPicPr>
            <p:cNvPr id="30728"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9"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板书设计</a:t>
              </a:r>
            </a:p>
          </p:txBody>
        </p:sp>
      </p:grpSp>
      <p:sp>
        <p:nvSpPr>
          <p:cNvPr id="3" name="TextBox 2"/>
          <p:cNvSpPr txBox="1"/>
          <p:nvPr/>
        </p:nvSpPr>
        <p:spPr>
          <a:xfrm>
            <a:off x="7663585" y="1308100"/>
            <a:ext cx="1402628" cy="3268663"/>
          </a:xfrm>
          <a:prstGeom prst="rect">
            <a:avLst/>
          </a:prstGeom>
          <a:noFill/>
        </p:spPr>
        <p:txBody>
          <a:bodyPr vert="eaVert">
            <a:spAutoFit/>
          </a:bodyPr>
          <a:lstStyle/>
          <a:p>
            <a:pPr>
              <a:lnSpc>
                <a:spcPct val="130000"/>
              </a:lnSpc>
              <a:defRPr/>
            </a:pPr>
            <a:r>
              <a:rPr lang="zh-CN" altLang="en-US" sz="3200" b="1" dirty="0">
                <a:solidFill>
                  <a:srgbClr val="FF0000"/>
                </a:solidFill>
                <a:latin typeface="+mn-lt"/>
                <a:ea typeface="+mn-ea"/>
                <a:cs typeface="+mn-ea"/>
                <a:sym typeface="+mn-lt"/>
              </a:rPr>
              <a:t>崇高的爱国情怀</a:t>
            </a:r>
            <a:endParaRPr lang="en-US" altLang="zh-CN" sz="3200" b="1" dirty="0">
              <a:solidFill>
                <a:srgbClr val="FF0000"/>
              </a:solidFill>
              <a:latin typeface="+mn-lt"/>
              <a:ea typeface="+mn-ea"/>
              <a:cs typeface="+mn-ea"/>
              <a:sym typeface="+mn-lt"/>
            </a:endParaRPr>
          </a:p>
          <a:p>
            <a:pPr>
              <a:lnSpc>
                <a:spcPct val="130000"/>
              </a:lnSpc>
              <a:defRPr/>
            </a:pPr>
            <a:r>
              <a:rPr lang="zh-CN" altLang="en-US" sz="3200" b="1" dirty="0">
                <a:solidFill>
                  <a:srgbClr val="FF0000"/>
                </a:solidFill>
                <a:latin typeface="+mn-lt"/>
                <a:ea typeface="+mn-ea"/>
                <a:cs typeface="+mn-ea"/>
                <a:sym typeface="+mn-lt"/>
              </a:rPr>
              <a:t>伟大的人格魅力</a:t>
            </a:r>
          </a:p>
        </p:txBody>
      </p:sp>
      <p:sp>
        <p:nvSpPr>
          <p:cNvPr id="30726" name="TextBox 3"/>
          <p:cNvSpPr txBox="1">
            <a:spLocks noChangeArrowheads="1"/>
          </p:cNvSpPr>
          <p:nvPr/>
        </p:nvSpPr>
        <p:spPr bwMode="auto">
          <a:xfrm>
            <a:off x="287646" y="2055813"/>
            <a:ext cx="690254" cy="150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30000"/>
              </a:lnSpc>
            </a:pPr>
            <a:r>
              <a:rPr lang="zh-CN" altLang="en-US" sz="2800" b="1">
                <a:solidFill>
                  <a:srgbClr val="000000"/>
                </a:solidFill>
                <a:latin typeface="+mn-lt"/>
                <a:ea typeface="+mn-ea"/>
                <a:cs typeface="+mn-ea"/>
                <a:sym typeface="+mn-lt"/>
              </a:rPr>
              <a:t>邓稼先</a:t>
            </a:r>
            <a:endParaRPr lang="en-US" altLang="zh-CN" sz="2800" b="1">
              <a:solidFill>
                <a:srgbClr val="000000"/>
              </a:solidFill>
              <a:latin typeface="+mn-lt"/>
              <a:ea typeface="+mn-ea"/>
              <a:cs typeface="+mn-ea"/>
              <a:sym typeface="+mn-lt"/>
            </a:endParaRPr>
          </a:p>
        </p:txBody>
      </p:sp>
      <p:sp>
        <p:nvSpPr>
          <p:cNvPr id="30727" name="AutoShape 6"/>
          <p:cNvSpPr>
            <a:spLocks/>
          </p:cNvSpPr>
          <p:nvPr/>
        </p:nvSpPr>
        <p:spPr bwMode="auto">
          <a:xfrm flipH="1">
            <a:off x="7446963" y="1031875"/>
            <a:ext cx="309562" cy="3544888"/>
          </a:xfrm>
          <a:prstGeom prst="leftBrace">
            <a:avLst>
              <a:gd name="adj1" fmla="val 114248"/>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latin typeface="+mn-lt"/>
              <a:ea typeface="+mn-ea"/>
              <a:cs typeface="+mn-ea"/>
              <a:sym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71682">
                                            <p:txEl>
                                              <p:pRg st="0" end="0"/>
                                            </p:txEl>
                                          </p:spTgt>
                                        </p:tgtEl>
                                        <p:attrNameLst>
                                          <p:attrName>style.visibility</p:attrName>
                                        </p:attrNameLst>
                                      </p:cBhvr>
                                      <p:to>
                                        <p:strVal val="visible"/>
                                      </p:to>
                                    </p:set>
                                    <p:animEffect transition="in" filter="barn(inVertical)">
                                      <p:cBhvr>
                                        <p:cTn id="7" dur="500"/>
                                        <p:tgtEl>
                                          <p:spTgt spid="7168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71682">
                                            <p:txEl>
                                              <p:pRg st="1" end="1"/>
                                            </p:txEl>
                                          </p:spTgt>
                                        </p:tgtEl>
                                        <p:attrNameLst>
                                          <p:attrName>style.visibility</p:attrName>
                                        </p:attrNameLst>
                                      </p:cBhvr>
                                      <p:to>
                                        <p:strVal val="visible"/>
                                      </p:to>
                                    </p:set>
                                    <p:animEffect transition="in" filter="barn(inVertical)">
                                      <p:cBhvr>
                                        <p:cTn id="12" dur="500"/>
                                        <p:tgtEl>
                                          <p:spTgt spid="7168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71682">
                                            <p:txEl>
                                              <p:pRg st="2" end="2"/>
                                            </p:txEl>
                                          </p:spTgt>
                                        </p:tgtEl>
                                        <p:attrNameLst>
                                          <p:attrName>style.visibility</p:attrName>
                                        </p:attrNameLst>
                                      </p:cBhvr>
                                      <p:to>
                                        <p:strVal val="visible"/>
                                      </p:to>
                                    </p:set>
                                    <p:animEffect transition="in" filter="barn(inVertical)">
                                      <p:cBhvr>
                                        <p:cTn id="17" dur="500"/>
                                        <p:tgtEl>
                                          <p:spTgt spid="7168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nodeType="clickEffect">
                                  <p:stCondLst>
                                    <p:cond delay="0"/>
                                  </p:stCondLst>
                                  <p:childTnLst>
                                    <p:set>
                                      <p:cBhvr>
                                        <p:cTn id="21" dur="1" fill="hold">
                                          <p:stCondLst>
                                            <p:cond delay="0"/>
                                          </p:stCondLst>
                                        </p:cTn>
                                        <p:tgtEl>
                                          <p:spTgt spid="71682">
                                            <p:txEl>
                                              <p:pRg st="3" end="3"/>
                                            </p:txEl>
                                          </p:spTgt>
                                        </p:tgtEl>
                                        <p:attrNameLst>
                                          <p:attrName>style.visibility</p:attrName>
                                        </p:attrNameLst>
                                      </p:cBhvr>
                                      <p:to>
                                        <p:strVal val="visible"/>
                                      </p:to>
                                    </p:set>
                                    <p:animEffect transition="in" filter="barn(inVertical)">
                                      <p:cBhvr>
                                        <p:cTn id="22" dur="500"/>
                                        <p:tgtEl>
                                          <p:spTgt spid="7168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nodeType="clickEffect">
                                  <p:stCondLst>
                                    <p:cond delay="0"/>
                                  </p:stCondLst>
                                  <p:childTnLst>
                                    <p:set>
                                      <p:cBhvr>
                                        <p:cTn id="26" dur="1" fill="hold">
                                          <p:stCondLst>
                                            <p:cond delay="0"/>
                                          </p:stCondLst>
                                        </p:cTn>
                                        <p:tgtEl>
                                          <p:spTgt spid="71682">
                                            <p:txEl>
                                              <p:pRg st="4" end="4"/>
                                            </p:txEl>
                                          </p:spTgt>
                                        </p:tgtEl>
                                        <p:attrNameLst>
                                          <p:attrName>style.visibility</p:attrName>
                                        </p:attrNameLst>
                                      </p:cBhvr>
                                      <p:to>
                                        <p:strVal val="visible"/>
                                      </p:to>
                                    </p:set>
                                    <p:animEffect transition="in" filter="barn(inVertical)">
                                      <p:cBhvr>
                                        <p:cTn id="27" dur="500"/>
                                        <p:tgtEl>
                                          <p:spTgt spid="7168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1" fill="hold" nodeType="clickEffect">
                                  <p:stCondLst>
                                    <p:cond delay="0"/>
                                  </p:stCondLst>
                                  <p:childTnLst>
                                    <p:set>
                                      <p:cBhvr>
                                        <p:cTn id="31" dur="1" fill="hold">
                                          <p:stCondLst>
                                            <p:cond delay="0"/>
                                          </p:stCondLst>
                                        </p:cTn>
                                        <p:tgtEl>
                                          <p:spTgt spid="71682">
                                            <p:txEl>
                                              <p:pRg st="5" end="5"/>
                                            </p:txEl>
                                          </p:spTgt>
                                        </p:tgtEl>
                                        <p:attrNameLst>
                                          <p:attrName>style.visibility</p:attrName>
                                        </p:attrNameLst>
                                      </p:cBhvr>
                                      <p:to>
                                        <p:strVal val="visible"/>
                                      </p:to>
                                    </p:set>
                                    <p:animEffect transition="in" filter="barn(inVertical)">
                                      <p:cBhvr>
                                        <p:cTn id="32" dur="500"/>
                                        <p:tgtEl>
                                          <p:spTgt spid="71682">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0727"/>
                                        </p:tgtEl>
                                        <p:attrNameLst>
                                          <p:attrName>style.visibility</p:attrName>
                                        </p:attrNameLst>
                                      </p:cBhvr>
                                      <p:to>
                                        <p:strVal val="visible"/>
                                      </p:to>
                                    </p:set>
                                    <p:animEffect transition="in" filter="wipe(down)">
                                      <p:cBhvr>
                                        <p:cTn id="37" dur="500"/>
                                        <p:tgtEl>
                                          <p:spTgt spid="3072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up)">
                                      <p:cBhvr>
                                        <p:cTn id="4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072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Text Box 4"/>
          <p:cNvSpPr txBox="1">
            <a:spLocks noChangeArrowheads="1"/>
          </p:cNvSpPr>
          <p:nvPr/>
        </p:nvSpPr>
        <p:spPr bwMode="auto">
          <a:xfrm>
            <a:off x="3162300" y="347663"/>
            <a:ext cx="29638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600" b="1">
                <a:latin typeface="+mn-lt"/>
                <a:ea typeface="+mn-ea"/>
                <a:cs typeface="+mn-ea"/>
                <a:sym typeface="+mn-lt"/>
              </a:rPr>
              <a:t>《中国男儿》</a:t>
            </a:r>
            <a:endParaRPr lang="zh-CN" altLang="en-US" sz="3600">
              <a:latin typeface="+mn-lt"/>
              <a:ea typeface="+mn-ea"/>
              <a:cs typeface="+mn-ea"/>
              <a:sym typeface="+mn-lt"/>
            </a:endParaRPr>
          </a:p>
        </p:txBody>
      </p:sp>
      <p:grpSp>
        <p:nvGrpSpPr>
          <p:cNvPr id="31747" name="组合 3"/>
          <p:cNvGrpSpPr>
            <a:grpSpLocks/>
          </p:cNvGrpSpPr>
          <p:nvPr/>
        </p:nvGrpSpPr>
        <p:grpSpPr bwMode="auto">
          <a:xfrm>
            <a:off x="293688" y="331788"/>
            <a:ext cx="2062162" cy="544512"/>
            <a:chOff x="1438698" y="982657"/>
            <a:chExt cx="2498303" cy="616461"/>
          </a:xfrm>
        </p:grpSpPr>
        <p:pic>
          <p:nvPicPr>
            <p:cNvPr id="31750"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拓展延伸</a:t>
              </a:r>
            </a:p>
          </p:txBody>
        </p:sp>
      </p:grpSp>
      <p:sp>
        <p:nvSpPr>
          <p:cNvPr id="31748" name="矩形 3"/>
          <p:cNvSpPr>
            <a:spLocks noChangeArrowheads="1"/>
          </p:cNvSpPr>
          <p:nvPr/>
        </p:nvSpPr>
        <p:spPr bwMode="auto">
          <a:xfrm>
            <a:off x="366713" y="1079500"/>
            <a:ext cx="822166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500" b="1">
                <a:latin typeface="+mn-lt"/>
                <a:ea typeface="+mn-ea"/>
                <a:cs typeface="+mn-ea"/>
                <a:sym typeface="+mn-lt"/>
              </a:rPr>
              <a:t>    中国男儿，中国男儿，要将只手撑天空。睡狮千年，睡狮千年，一夫振臂万夫雄。长江大河，亚洲之东，峨峨昆仑，翼翼长城，天府之国，取多用宏，皇帝之胄神明种。风虎云龙，万国来同，天之娇子吾纵横。中国男儿，中国男儿，要将只手撑天空。睡狮千年，睡狮千年，一夫振臂万夫雄。我有宝刀，慷慨从戎，击楫中流，泱泱大风，决胜疆场，气贯长虹，古今多少奇丈夫。碎首黄尘，燕然勒功，至今热血犹殷红。</a:t>
            </a:r>
          </a:p>
        </p:txBody>
      </p:sp>
    </p:spTree>
  </p:cSld>
  <p:clrMapOvr>
    <a:masterClrMapping/>
  </p:clrMapOvr>
  <p:transition/>
  <p:timing>
    <p:tnLst>
      <p:par>
        <p:cTn id="1" dur="indefinite" restart="never" nodeType="tmRoot"/>
      </p:par>
    </p:tnLst>
    <p:bldLst>
      <p:bldP spid="58371"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3"/>
          <p:cNvSpPr txBox="1">
            <a:spLocks noChangeArrowheads="1"/>
          </p:cNvSpPr>
          <p:nvPr/>
        </p:nvSpPr>
        <p:spPr bwMode="auto">
          <a:xfrm>
            <a:off x="474663" y="1306513"/>
            <a:ext cx="8189912"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30000"/>
              </a:lnSpc>
              <a:defRPr/>
            </a:pPr>
            <a:r>
              <a:rPr lang="zh-CN" altLang="en-US" sz="3200" b="1" dirty="0" smtClean="0">
                <a:solidFill>
                  <a:srgbClr val="FF00FF"/>
                </a:solidFill>
                <a:latin typeface="+mn-lt"/>
                <a:ea typeface="+mn-ea"/>
                <a:cs typeface="+mn-ea"/>
                <a:sym typeface="+mn-lt"/>
              </a:rPr>
              <a:t>    同学们，学习本文，我们既要学习邓稼先的伟大人格，也要学习他的科学精神、科学态度，还要学习作者不拘一格的人性化的创作精神。</a:t>
            </a:r>
          </a:p>
        </p:txBody>
      </p:sp>
      <p:grpSp>
        <p:nvGrpSpPr>
          <p:cNvPr id="32771" name="组合 3"/>
          <p:cNvGrpSpPr>
            <a:grpSpLocks/>
          </p:cNvGrpSpPr>
          <p:nvPr/>
        </p:nvGrpSpPr>
        <p:grpSpPr bwMode="auto">
          <a:xfrm>
            <a:off x="293688" y="331788"/>
            <a:ext cx="2062162" cy="544512"/>
            <a:chOff x="1438698" y="982657"/>
            <a:chExt cx="2498303" cy="616461"/>
          </a:xfrm>
        </p:grpSpPr>
        <p:pic>
          <p:nvPicPr>
            <p:cNvPr id="32772"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课堂小结</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59394"/>
                                        </p:tgtEl>
                                        <p:attrNameLst>
                                          <p:attrName>style.visibility</p:attrName>
                                        </p:attrNameLst>
                                      </p:cBhvr>
                                      <p:to>
                                        <p:strVal val="visible"/>
                                      </p:to>
                                    </p:set>
                                    <p:anim calcmode="lin" valueType="num">
                                      <p:cBhvr>
                                        <p:cTn id="7" dur="500" fill="hold"/>
                                        <p:tgtEl>
                                          <p:spTgt spid="59394"/>
                                        </p:tgtEl>
                                        <p:attrNameLst>
                                          <p:attrName>ppt_w</p:attrName>
                                        </p:attrNameLst>
                                      </p:cBhvr>
                                      <p:tavLst>
                                        <p:tav tm="0">
                                          <p:val>
                                            <p:fltVal val="0"/>
                                          </p:val>
                                        </p:tav>
                                        <p:tav tm="100000">
                                          <p:val>
                                            <p:strVal val="#ppt_w"/>
                                          </p:val>
                                        </p:tav>
                                      </p:tavLst>
                                    </p:anim>
                                    <p:anim calcmode="lin" valueType="num">
                                      <p:cBhvr>
                                        <p:cTn id="8" dur="500" fill="hold"/>
                                        <p:tgtEl>
                                          <p:spTgt spid="59394"/>
                                        </p:tgtEl>
                                        <p:attrNameLst>
                                          <p:attrName>ppt_h</p:attrName>
                                        </p:attrNameLst>
                                      </p:cBhvr>
                                      <p:tavLst>
                                        <p:tav tm="0">
                                          <p:val>
                                            <p:fltVal val="0"/>
                                          </p:val>
                                        </p:tav>
                                        <p:tav tm="100000">
                                          <p:val>
                                            <p:strVal val="#ppt_h"/>
                                          </p:val>
                                        </p:tav>
                                      </p:tavLst>
                                    </p:anim>
                                    <p:anim calcmode="lin" valueType="num">
                                      <p:cBhvr>
                                        <p:cTn id="9" dur="500" fill="hold"/>
                                        <p:tgtEl>
                                          <p:spTgt spid="59394"/>
                                        </p:tgtEl>
                                        <p:attrNameLst>
                                          <p:attrName>style.rotation</p:attrName>
                                        </p:attrNameLst>
                                      </p:cBhvr>
                                      <p:tavLst>
                                        <p:tav tm="0">
                                          <p:val>
                                            <p:fltVal val="90"/>
                                          </p:val>
                                        </p:tav>
                                        <p:tav tm="100000">
                                          <p:val>
                                            <p:fltVal val="0"/>
                                          </p:val>
                                        </p:tav>
                                      </p:tavLst>
                                    </p:anim>
                                    <p:animEffect transition="in" filter="fade">
                                      <p:cBhvr>
                                        <p:cTn id="10" dur="500"/>
                                        <p:tgtEl>
                                          <p:spTgt spid="593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3"/>
          <p:cNvSpPr txBox="1">
            <a:spLocks noChangeArrowheads="1"/>
          </p:cNvSpPr>
          <p:nvPr/>
        </p:nvSpPr>
        <p:spPr bwMode="auto">
          <a:xfrm>
            <a:off x="366713" y="1577975"/>
            <a:ext cx="8329612" cy="1901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514350" indent="-514350" eaLnBrk="1" hangingPunct="1">
              <a:lnSpc>
                <a:spcPct val="130000"/>
              </a:lnSpc>
              <a:spcBef>
                <a:spcPts val="1000"/>
              </a:spcBef>
              <a:buFont typeface="+mj-lt"/>
              <a:buAutoNum type="arabicPeriod"/>
              <a:defRPr/>
            </a:pPr>
            <a:r>
              <a:rPr lang="zh-CN" altLang="en-US" sz="2800" b="1" dirty="0" smtClean="0">
                <a:solidFill>
                  <a:srgbClr val="0033CC"/>
                </a:solidFill>
                <a:latin typeface="+mn-lt"/>
                <a:ea typeface="+mn-ea"/>
                <a:cs typeface="+mn-ea"/>
                <a:sym typeface="+mn-lt"/>
              </a:rPr>
              <a:t>积累字词、抄写动人的句子。</a:t>
            </a:r>
            <a:endParaRPr lang="en-US" altLang="zh-CN" sz="2800" b="1" dirty="0" smtClean="0">
              <a:solidFill>
                <a:srgbClr val="0033CC"/>
              </a:solidFill>
              <a:latin typeface="+mn-lt"/>
              <a:ea typeface="+mn-ea"/>
              <a:cs typeface="+mn-ea"/>
              <a:sym typeface="+mn-lt"/>
            </a:endParaRPr>
          </a:p>
          <a:p>
            <a:pPr marL="514350" indent="-514350" eaLnBrk="1" hangingPunct="1">
              <a:lnSpc>
                <a:spcPct val="130000"/>
              </a:lnSpc>
              <a:spcBef>
                <a:spcPts val="1000"/>
              </a:spcBef>
              <a:buFont typeface="+mj-lt"/>
              <a:buAutoNum type="arabicPeriod"/>
              <a:defRPr/>
            </a:pPr>
            <a:r>
              <a:rPr lang="zh-CN" altLang="en-US" sz="2800" b="1" dirty="0" smtClean="0">
                <a:solidFill>
                  <a:srgbClr val="0033CC"/>
                </a:solidFill>
                <a:latin typeface="+mn-lt"/>
                <a:ea typeface="+mn-ea"/>
                <a:cs typeface="+mn-ea"/>
                <a:sym typeface="+mn-lt"/>
              </a:rPr>
              <a:t>自拟题目，写一段文字整理自己的感想。选择你最喜欢的一位科学家，为他（她）写一篇小传。</a:t>
            </a:r>
          </a:p>
        </p:txBody>
      </p:sp>
      <p:grpSp>
        <p:nvGrpSpPr>
          <p:cNvPr id="33795" name="组合 3"/>
          <p:cNvGrpSpPr>
            <a:grpSpLocks/>
          </p:cNvGrpSpPr>
          <p:nvPr/>
        </p:nvGrpSpPr>
        <p:grpSpPr bwMode="auto">
          <a:xfrm>
            <a:off x="293688" y="331788"/>
            <a:ext cx="2062162" cy="544512"/>
            <a:chOff x="1438698" y="982657"/>
            <a:chExt cx="2498303" cy="616461"/>
          </a:xfrm>
        </p:grpSpPr>
        <p:pic>
          <p:nvPicPr>
            <p:cNvPr id="33796"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课后作业</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60418">
                                            <p:txEl>
                                              <p:pRg st="0" end="0"/>
                                            </p:txEl>
                                          </p:spTgt>
                                        </p:tgtEl>
                                        <p:attrNameLst>
                                          <p:attrName>style.visibility</p:attrName>
                                        </p:attrNameLst>
                                      </p:cBhvr>
                                      <p:to>
                                        <p:strVal val="visible"/>
                                      </p:to>
                                    </p:set>
                                    <p:animEffect transition="in" filter="fade">
                                      <p:cBhvr>
                                        <p:cTn id="7" dur="1000"/>
                                        <p:tgtEl>
                                          <p:spTgt spid="60418">
                                            <p:txEl>
                                              <p:pRg st="0" end="0"/>
                                            </p:txEl>
                                          </p:spTgt>
                                        </p:tgtEl>
                                      </p:cBhvr>
                                    </p:animEffect>
                                    <p:anim calcmode="lin" valueType="num">
                                      <p:cBhvr>
                                        <p:cTn id="8" dur="1000" fill="hold"/>
                                        <p:tgtEl>
                                          <p:spTgt spid="6041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04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60418">
                                            <p:txEl>
                                              <p:pRg st="1" end="1"/>
                                            </p:txEl>
                                          </p:spTgt>
                                        </p:tgtEl>
                                        <p:attrNameLst>
                                          <p:attrName>style.visibility</p:attrName>
                                        </p:attrNameLst>
                                      </p:cBhvr>
                                      <p:to>
                                        <p:strVal val="visible"/>
                                      </p:to>
                                    </p:set>
                                    <p:animEffect transition="in" filter="fade">
                                      <p:cBhvr>
                                        <p:cTn id="14" dur="1000"/>
                                        <p:tgtEl>
                                          <p:spTgt spid="60418">
                                            <p:txEl>
                                              <p:pRg st="1" end="1"/>
                                            </p:txEl>
                                          </p:spTgt>
                                        </p:tgtEl>
                                      </p:cBhvr>
                                    </p:animEffect>
                                    <p:anim calcmode="lin" valueType="num">
                                      <p:cBhvr>
                                        <p:cTn id="15" dur="1000" fill="hold"/>
                                        <p:tgtEl>
                                          <p:spTgt spid="6041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041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5761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3"/>
          <p:cNvSpPr txBox="1">
            <a:spLocks noChangeArrowheads="1"/>
          </p:cNvSpPr>
          <p:nvPr/>
        </p:nvSpPr>
        <p:spPr bwMode="auto">
          <a:xfrm>
            <a:off x="2835275" y="779463"/>
            <a:ext cx="6096000" cy="401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800" b="1">
                <a:solidFill>
                  <a:srgbClr val="FF0000"/>
                </a:solidFill>
                <a:latin typeface="+mn-lt"/>
                <a:ea typeface="+mn-ea"/>
                <a:cs typeface="+mn-ea"/>
                <a:sym typeface="+mn-lt"/>
              </a:rPr>
              <a:t>    杨振宁</a:t>
            </a:r>
            <a:r>
              <a:rPr lang="zh-CN" altLang="en-US" sz="2800" b="1">
                <a:latin typeface="+mn-lt"/>
                <a:ea typeface="+mn-ea"/>
                <a:cs typeface="+mn-ea"/>
                <a:sym typeface="+mn-lt"/>
              </a:rPr>
              <a:t>，美籍华人，物理学家。</a:t>
            </a:r>
            <a:r>
              <a:rPr lang="en-US" altLang="zh-CN" sz="2800" b="1">
                <a:latin typeface="+mn-lt"/>
                <a:ea typeface="+mn-ea"/>
                <a:cs typeface="+mn-ea"/>
                <a:sym typeface="+mn-lt"/>
              </a:rPr>
              <a:t>1922</a:t>
            </a:r>
            <a:r>
              <a:rPr lang="zh-CN" altLang="en-US" sz="2800" b="1">
                <a:latin typeface="+mn-lt"/>
                <a:ea typeface="+mn-ea"/>
                <a:cs typeface="+mn-ea"/>
                <a:sym typeface="+mn-lt"/>
              </a:rPr>
              <a:t>年出生于安徽省合肥市，</a:t>
            </a:r>
            <a:r>
              <a:rPr lang="en-US" altLang="zh-CN" sz="2800" b="1">
                <a:latin typeface="+mn-lt"/>
                <a:ea typeface="+mn-ea"/>
                <a:cs typeface="+mn-ea"/>
                <a:sym typeface="+mn-lt"/>
              </a:rPr>
              <a:t>1942</a:t>
            </a:r>
            <a:r>
              <a:rPr lang="zh-CN" altLang="en-US" sz="2800" b="1">
                <a:latin typeface="+mn-lt"/>
                <a:ea typeface="+mn-ea"/>
                <a:cs typeface="+mn-ea"/>
                <a:sym typeface="+mn-lt"/>
              </a:rPr>
              <a:t>年毕业于西南联大物理系，</a:t>
            </a:r>
            <a:r>
              <a:rPr lang="en-US" altLang="zh-CN" sz="2800" b="1">
                <a:latin typeface="+mn-lt"/>
                <a:ea typeface="+mn-ea"/>
                <a:cs typeface="+mn-ea"/>
                <a:sym typeface="+mn-lt"/>
              </a:rPr>
              <a:t>1945</a:t>
            </a:r>
            <a:r>
              <a:rPr lang="zh-CN" altLang="en-US" sz="2800" b="1">
                <a:latin typeface="+mn-lt"/>
                <a:ea typeface="+mn-ea"/>
                <a:cs typeface="+mn-ea"/>
                <a:sym typeface="+mn-lt"/>
              </a:rPr>
              <a:t>年赴美国芝加哥大学深造，</a:t>
            </a:r>
            <a:r>
              <a:rPr lang="en-US" altLang="zh-CN" sz="2800" b="1">
                <a:latin typeface="+mn-lt"/>
                <a:ea typeface="+mn-ea"/>
                <a:cs typeface="+mn-ea"/>
                <a:sym typeface="+mn-lt"/>
              </a:rPr>
              <a:t>1948</a:t>
            </a:r>
            <a:r>
              <a:rPr lang="zh-CN" altLang="en-US" sz="2800" b="1">
                <a:latin typeface="+mn-lt"/>
                <a:ea typeface="+mn-ea"/>
                <a:cs typeface="+mn-ea"/>
                <a:sym typeface="+mn-lt"/>
              </a:rPr>
              <a:t>年获博士学位。</a:t>
            </a:r>
            <a:r>
              <a:rPr lang="en-US" altLang="zh-CN" sz="2800" b="1">
                <a:latin typeface="+mn-lt"/>
                <a:ea typeface="+mn-ea"/>
                <a:cs typeface="+mn-ea"/>
                <a:sym typeface="+mn-lt"/>
              </a:rPr>
              <a:t>1957</a:t>
            </a:r>
            <a:r>
              <a:rPr lang="zh-CN" altLang="en-US" sz="2800" b="1">
                <a:latin typeface="+mn-lt"/>
                <a:ea typeface="+mn-ea"/>
                <a:cs typeface="+mn-ea"/>
                <a:sym typeface="+mn-lt"/>
              </a:rPr>
              <a:t>年与李政道一起获得了诺贝尔物理学奖。他是最早获得诺贝尔物理学奖的华人之一。</a:t>
            </a:r>
          </a:p>
        </p:txBody>
      </p:sp>
      <p:grpSp>
        <p:nvGrpSpPr>
          <p:cNvPr id="4099" name="组合 3"/>
          <p:cNvGrpSpPr>
            <a:grpSpLocks/>
          </p:cNvGrpSpPr>
          <p:nvPr/>
        </p:nvGrpSpPr>
        <p:grpSpPr bwMode="auto">
          <a:xfrm>
            <a:off x="293688" y="331788"/>
            <a:ext cx="2062162" cy="544512"/>
            <a:chOff x="1438698" y="982657"/>
            <a:chExt cx="2498303" cy="616461"/>
          </a:xfrm>
        </p:grpSpPr>
        <p:pic>
          <p:nvPicPr>
            <p:cNvPr id="4101"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作者简介</a:t>
              </a:r>
            </a:p>
          </p:txBody>
        </p:sp>
      </p:grpSp>
      <p:pic>
        <p:nvPicPr>
          <p:cNvPr id="1331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1865" y="1186257"/>
            <a:ext cx="2622775" cy="3200047"/>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slide(fromBottom)">
                                      <p:cBhvr>
                                        <p:cTn id="7" dur="500"/>
                                        <p:tgtEl>
                                          <p:spTgt spid="41986"/>
                                        </p:tgtEl>
                                      </p:cBhvr>
                                    </p:animEffect>
                                  </p:childTnLst>
                                </p:cTn>
                              </p:par>
                              <p:par>
                                <p:cTn id="8" presetID="12" presetClass="entr" presetSubtype="4" fill="hold" nodeType="withEffect">
                                  <p:stCondLst>
                                    <p:cond delay="0"/>
                                  </p:stCondLst>
                                  <p:childTnLst>
                                    <p:set>
                                      <p:cBhvr>
                                        <p:cTn id="9" dur="1" fill="hold">
                                          <p:stCondLst>
                                            <p:cond delay="0"/>
                                          </p:stCondLst>
                                        </p:cTn>
                                        <p:tgtEl>
                                          <p:spTgt spid="13314"/>
                                        </p:tgtEl>
                                        <p:attrNameLst>
                                          <p:attrName>style.visibility</p:attrName>
                                        </p:attrNameLst>
                                      </p:cBhvr>
                                      <p:to>
                                        <p:strVal val="visible"/>
                                      </p:to>
                                    </p:set>
                                    <p:anim calcmode="lin" valueType="num">
                                      <p:cBhvr additive="base">
                                        <p:cTn id="10" dur="500"/>
                                        <p:tgtEl>
                                          <p:spTgt spid="13314"/>
                                        </p:tgtEl>
                                        <p:attrNameLst>
                                          <p:attrName>ppt_y</p:attrName>
                                        </p:attrNameLst>
                                      </p:cBhvr>
                                      <p:tavLst>
                                        <p:tav tm="0">
                                          <p:val>
                                            <p:strVal val="#ppt_y+#ppt_h*1.125000"/>
                                          </p:val>
                                        </p:tav>
                                        <p:tav tm="100000">
                                          <p:val>
                                            <p:strVal val="#ppt_y"/>
                                          </p:val>
                                        </p:tav>
                                      </p:tavLst>
                                    </p:anim>
                                    <p:animEffect transition="in" filter="wipe(up)">
                                      <p:cBhvr>
                                        <p:cTn id="11"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3"/>
          <p:cNvSpPr txBox="1">
            <a:spLocks noChangeArrowheads="1"/>
          </p:cNvSpPr>
          <p:nvPr/>
        </p:nvSpPr>
        <p:spPr bwMode="auto">
          <a:xfrm>
            <a:off x="293688" y="1130300"/>
            <a:ext cx="6346825"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800" b="1">
                <a:solidFill>
                  <a:srgbClr val="FF0000"/>
                </a:solidFill>
                <a:latin typeface="+mn-lt"/>
                <a:ea typeface="+mn-ea"/>
                <a:cs typeface="+mn-ea"/>
                <a:sym typeface="+mn-lt"/>
              </a:rPr>
              <a:t>    邓稼先</a:t>
            </a:r>
            <a:r>
              <a:rPr lang="zh-CN" altLang="en-US" sz="2800" b="1">
                <a:latin typeface="+mn-lt"/>
                <a:ea typeface="+mn-ea"/>
                <a:cs typeface="+mn-ea"/>
                <a:sym typeface="+mn-lt"/>
              </a:rPr>
              <a:t>（1924—1986），我国研制和发展核武器的重要技术领导人，</a:t>
            </a:r>
            <a:r>
              <a:rPr lang="zh-CN" altLang="en-US" sz="2800" b="1">
                <a:solidFill>
                  <a:srgbClr val="FF0000"/>
                </a:solidFill>
                <a:latin typeface="+mn-lt"/>
                <a:ea typeface="+mn-ea"/>
                <a:cs typeface="+mn-ea"/>
                <a:sym typeface="+mn-lt"/>
              </a:rPr>
              <a:t>为我国成功研制原子弹、氢弹和新型核武器做出了重大贡献</a:t>
            </a:r>
            <a:r>
              <a:rPr lang="zh-CN" altLang="en-US" sz="2800" b="1">
                <a:latin typeface="+mn-lt"/>
                <a:ea typeface="+mn-ea"/>
                <a:cs typeface="+mn-ea"/>
                <a:sym typeface="+mn-lt"/>
              </a:rPr>
              <a:t>。1999年党中央、国务院、中央军委给他追授了“</a:t>
            </a:r>
            <a:r>
              <a:rPr lang="zh-CN" altLang="en-US" sz="2800" b="1">
                <a:solidFill>
                  <a:srgbClr val="FF0000"/>
                </a:solidFill>
                <a:latin typeface="+mn-lt"/>
                <a:ea typeface="+mn-ea"/>
                <a:cs typeface="+mn-ea"/>
                <a:sym typeface="+mn-lt"/>
              </a:rPr>
              <a:t>两弹一星功勋奖章</a:t>
            </a:r>
            <a:r>
              <a:rPr lang="zh-CN" altLang="en-US" sz="2800" b="1">
                <a:latin typeface="+mn-lt"/>
                <a:ea typeface="+mn-ea"/>
                <a:cs typeface="+mn-ea"/>
                <a:sym typeface="+mn-lt"/>
              </a:rPr>
              <a:t>”。</a:t>
            </a:r>
          </a:p>
        </p:txBody>
      </p:sp>
      <p:grpSp>
        <p:nvGrpSpPr>
          <p:cNvPr id="5123" name="组合 3"/>
          <p:cNvGrpSpPr>
            <a:grpSpLocks/>
          </p:cNvGrpSpPr>
          <p:nvPr/>
        </p:nvGrpSpPr>
        <p:grpSpPr bwMode="auto">
          <a:xfrm>
            <a:off x="293688" y="331788"/>
            <a:ext cx="2062162" cy="544512"/>
            <a:chOff x="1438698" y="982657"/>
            <a:chExt cx="2498303" cy="616461"/>
          </a:xfrm>
        </p:grpSpPr>
        <p:pic>
          <p:nvPicPr>
            <p:cNvPr id="5125"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人物背景</a:t>
              </a:r>
            </a:p>
          </p:txBody>
        </p:sp>
      </p:grpSp>
      <p:pic>
        <p:nvPicPr>
          <p:cNvPr id="512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62763" y="1257300"/>
            <a:ext cx="2035175" cy="2674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1"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circle(in)">
                                      <p:cBhvr>
                                        <p:cTn id="7" dur="1000"/>
                                        <p:tgtEl>
                                          <p:spTgt spid="43010"/>
                                        </p:tgtEl>
                                      </p:cBhvr>
                                    </p:animEffect>
                                  </p:childTnLst>
                                </p:cTn>
                              </p:par>
                              <p:par>
                                <p:cTn id="8" presetID="6" presetClass="entr" presetSubtype="16" fill="hold" nodeType="withEffect">
                                  <p:stCondLst>
                                    <p:cond delay="0"/>
                                  </p:stCondLst>
                                  <p:childTnLst>
                                    <p:set>
                                      <p:cBhvr>
                                        <p:cTn id="9" dur="1" fill="hold">
                                          <p:stCondLst>
                                            <p:cond delay="0"/>
                                          </p:stCondLst>
                                        </p:cTn>
                                        <p:tgtEl>
                                          <p:spTgt spid="5124"/>
                                        </p:tgtEl>
                                        <p:attrNameLst>
                                          <p:attrName>style.visibility</p:attrName>
                                        </p:attrNameLst>
                                      </p:cBhvr>
                                      <p:to>
                                        <p:strVal val="visible"/>
                                      </p:to>
                                    </p:set>
                                    <p:animEffect transition="in" filter="circle(in)">
                                      <p:cBhvr>
                                        <p:cTn id="10" dur="1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ldLvl="0" autoUpdateAnimBg="0"/>
      <p:bldP spid="43010" grpId="1"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3"/>
          <p:cNvSpPr txBox="1">
            <a:spLocks noChangeArrowheads="1"/>
          </p:cNvSpPr>
          <p:nvPr/>
        </p:nvSpPr>
        <p:spPr bwMode="auto">
          <a:xfrm>
            <a:off x="468313" y="1031875"/>
            <a:ext cx="8172450" cy="297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30000"/>
              </a:lnSpc>
            </a:pPr>
            <a:r>
              <a:rPr lang="zh-CN" altLang="en-US" sz="3200" b="1">
                <a:solidFill>
                  <a:srgbClr val="FF0000"/>
                </a:solidFill>
                <a:latin typeface="+mn-lt"/>
                <a:ea typeface="+mn-ea"/>
                <a:cs typeface="+mn-ea"/>
                <a:sym typeface="+mn-lt"/>
              </a:rPr>
              <a:t>传记</a:t>
            </a:r>
            <a:endParaRPr lang="en-US" altLang="zh-CN" sz="3200" b="1">
              <a:solidFill>
                <a:srgbClr val="FF0000"/>
              </a:solidFill>
              <a:latin typeface="+mn-lt"/>
              <a:ea typeface="+mn-ea"/>
              <a:cs typeface="+mn-ea"/>
              <a:sym typeface="+mn-lt"/>
            </a:endParaRPr>
          </a:p>
          <a:p>
            <a:pPr eaLnBrk="1" hangingPunct="1">
              <a:lnSpc>
                <a:spcPct val="130000"/>
              </a:lnSpc>
            </a:pPr>
            <a:r>
              <a:rPr lang="zh-CN" altLang="en-US" sz="2800" b="1">
                <a:latin typeface="+mn-lt"/>
                <a:ea typeface="+mn-ea"/>
                <a:cs typeface="+mn-ea"/>
                <a:sym typeface="+mn-lt"/>
              </a:rPr>
              <a:t>    一种常见的文学形式。主要记述人物的生平事迹，根据各种书面的、口述的回忆、调查等相关材料，加以选择性的编排、描写与说明而成。传记一般不虚构，纪实性是传记的基本要求。</a:t>
            </a:r>
          </a:p>
        </p:txBody>
      </p:sp>
      <p:grpSp>
        <p:nvGrpSpPr>
          <p:cNvPr id="6147" name="组合 3"/>
          <p:cNvGrpSpPr>
            <a:grpSpLocks/>
          </p:cNvGrpSpPr>
          <p:nvPr/>
        </p:nvGrpSpPr>
        <p:grpSpPr bwMode="auto">
          <a:xfrm>
            <a:off x="293688" y="331788"/>
            <a:ext cx="2062162" cy="544512"/>
            <a:chOff x="1438698" y="982657"/>
            <a:chExt cx="2498303" cy="616461"/>
          </a:xfrm>
        </p:grpSpPr>
        <p:pic>
          <p:nvPicPr>
            <p:cNvPr id="6148"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文体知识</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1"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circle(in)">
                                      <p:cBhvr>
                                        <p:cTn id="7" dur="1000"/>
                                        <p:tgtEl>
                                          <p:spTgt spid="43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ldLvl="0" autoUpdateAnimBg="0"/>
      <p:bldP spid="43010" grpId="1"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831850" y="812800"/>
            <a:ext cx="793115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pPr>
            <a:r>
              <a:rPr lang="zh-CN" altLang="en-US" sz="3200" b="1" dirty="0">
                <a:solidFill>
                  <a:srgbClr val="FF0000"/>
                </a:solidFill>
                <a:latin typeface="+mn-lt"/>
                <a:ea typeface="+mn-ea"/>
                <a:cs typeface="+mn-ea"/>
                <a:sym typeface="+mn-lt"/>
              </a:rPr>
              <a:t>宰</a:t>
            </a:r>
            <a:r>
              <a:rPr lang="zh-CN" altLang="en-US" sz="3200" b="1" dirty="0">
                <a:latin typeface="+mn-lt"/>
                <a:ea typeface="+mn-ea"/>
                <a:cs typeface="+mn-ea"/>
                <a:sym typeface="+mn-lt"/>
              </a:rPr>
              <a:t>割（ </a:t>
            </a:r>
            <a:r>
              <a:rPr lang="zh-CN" altLang="en-US" sz="3200" b="1" dirty="0" smtClean="0">
                <a:latin typeface="+mn-lt"/>
                <a:ea typeface="+mn-ea"/>
                <a:cs typeface="+mn-ea"/>
                <a:sym typeface="+mn-lt"/>
              </a:rPr>
              <a:t>       </a:t>
            </a:r>
            <a:r>
              <a:rPr lang="zh-CN" altLang="en-US" sz="3200" b="1" dirty="0">
                <a:latin typeface="+mn-lt"/>
                <a:ea typeface="+mn-ea"/>
                <a:cs typeface="+mn-ea"/>
                <a:sym typeface="+mn-lt"/>
              </a:rPr>
              <a:t>）    元</a:t>
            </a:r>
            <a:r>
              <a:rPr lang="zh-CN" altLang="en-US" sz="3200" b="1" dirty="0">
                <a:solidFill>
                  <a:srgbClr val="FF0000"/>
                </a:solidFill>
                <a:latin typeface="+mn-lt"/>
                <a:ea typeface="+mn-ea"/>
                <a:cs typeface="+mn-ea"/>
                <a:sym typeface="+mn-lt"/>
              </a:rPr>
              <a:t>勋</a:t>
            </a:r>
            <a:r>
              <a:rPr lang="zh-CN" altLang="en-US" sz="3200" b="1" dirty="0">
                <a:latin typeface="+mn-lt"/>
                <a:ea typeface="+mn-ea"/>
                <a:cs typeface="+mn-ea"/>
                <a:sym typeface="+mn-lt"/>
              </a:rPr>
              <a:t>（  </a:t>
            </a:r>
            <a:r>
              <a:rPr lang="zh-CN" altLang="en-US" sz="3200" b="1" dirty="0" smtClean="0">
                <a:latin typeface="+mn-lt"/>
                <a:ea typeface="+mn-ea"/>
                <a:cs typeface="+mn-ea"/>
                <a:sym typeface="+mn-lt"/>
              </a:rPr>
              <a:t>     </a:t>
            </a:r>
            <a:r>
              <a:rPr lang="zh-CN" altLang="en-US" sz="3200" b="1" dirty="0">
                <a:latin typeface="+mn-lt"/>
                <a:ea typeface="+mn-ea"/>
                <a:cs typeface="+mn-ea"/>
                <a:sym typeface="+mn-lt"/>
              </a:rPr>
              <a:t>）</a:t>
            </a:r>
            <a:endParaRPr lang="en-US" altLang="zh-CN" sz="3200" b="1" dirty="0">
              <a:latin typeface="+mn-lt"/>
              <a:ea typeface="+mn-ea"/>
              <a:cs typeface="+mn-ea"/>
              <a:sym typeface="+mn-lt"/>
            </a:endParaRPr>
          </a:p>
          <a:p>
            <a:pPr eaLnBrk="1" hangingPunct="1">
              <a:lnSpc>
                <a:spcPct val="150000"/>
              </a:lnSpc>
            </a:pPr>
            <a:r>
              <a:rPr lang="zh-CN" altLang="en-US" sz="3200" b="1" dirty="0">
                <a:solidFill>
                  <a:srgbClr val="FF0000"/>
                </a:solidFill>
                <a:latin typeface="+mn-lt"/>
                <a:ea typeface="+mn-ea"/>
                <a:cs typeface="+mn-ea"/>
                <a:sym typeface="+mn-lt"/>
              </a:rPr>
              <a:t>氢</a:t>
            </a:r>
            <a:r>
              <a:rPr lang="zh-CN" altLang="en-US" sz="3200" b="1" dirty="0">
                <a:latin typeface="+mn-lt"/>
                <a:ea typeface="+mn-ea"/>
                <a:cs typeface="+mn-ea"/>
                <a:sym typeface="+mn-lt"/>
              </a:rPr>
              <a:t>弹</a:t>
            </a:r>
            <a:r>
              <a:rPr lang="zh-CN" altLang="en-US" sz="3200" b="1" dirty="0" smtClean="0">
                <a:latin typeface="+mn-lt"/>
                <a:ea typeface="+mn-ea"/>
                <a:cs typeface="+mn-ea"/>
                <a:sym typeface="+mn-lt"/>
              </a:rPr>
              <a:t>（        </a:t>
            </a:r>
            <a:r>
              <a:rPr lang="zh-CN" altLang="en-US" sz="3200" b="1" dirty="0">
                <a:latin typeface="+mn-lt"/>
                <a:ea typeface="+mn-ea"/>
                <a:cs typeface="+mn-ea"/>
                <a:sym typeface="+mn-lt"/>
              </a:rPr>
              <a:t>）  </a:t>
            </a:r>
            <a:r>
              <a:rPr lang="zh-CN" altLang="en-US" sz="3200" b="1" dirty="0">
                <a:solidFill>
                  <a:srgbClr val="FF0000"/>
                </a:solidFill>
                <a:latin typeface="+mn-lt"/>
                <a:ea typeface="+mn-ea"/>
                <a:cs typeface="+mn-ea"/>
                <a:sym typeface="+mn-lt"/>
              </a:rPr>
              <a:t>奠</a:t>
            </a:r>
            <a:r>
              <a:rPr lang="zh-CN" altLang="en-US" sz="3200" b="1" dirty="0">
                <a:latin typeface="+mn-lt"/>
                <a:ea typeface="+mn-ea"/>
                <a:cs typeface="+mn-ea"/>
                <a:sym typeface="+mn-lt"/>
              </a:rPr>
              <a:t>基（     </a:t>
            </a:r>
            <a:r>
              <a:rPr lang="zh-CN" altLang="en-US" sz="3200" b="1" dirty="0" smtClean="0">
                <a:latin typeface="+mn-lt"/>
                <a:ea typeface="+mn-ea"/>
                <a:cs typeface="+mn-ea"/>
                <a:sym typeface="+mn-lt"/>
              </a:rPr>
              <a:t>  ）</a:t>
            </a:r>
            <a:endParaRPr lang="en-US" altLang="zh-CN" sz="3200" b="1" dirty="0">
              <a:latin typeface="+mn-lt"/>
              <a:ea typeface="+mn-ea"/>
              <a:cs typeface="+mn-ea"/>
              <a:sym typeface="+mn-lt"/>
            </a:endParaRPr>
          </a:p>
          <a:p>
            <a:pPr eaLnBrk="1" hangingPunct="1">
              <a:lnSpc>
                <a:spcPct val="150000"/>
              </a:lnSpc>
            </a:pPr>
            <a:r>
              <a:rPr lang="zh-CN" altLang="en-US" sz="3200" b="1" dirty="0">
                <a:latin typeface="+mn-lt"/>
                <a:ea typeface="+mn-ea"/>
                <a:cs typeface="+mn-ea"/>
                <a:sym typeface="+mn-lt"/>
              </a:rPr>
              <a:t>选</a:t>
            </a:r>
            <a:r>
              <a:rPr lang="zh-CN" altLang="en-US" sz="3200" b="1" dirty="0">
                <a:solidFill>
                  <a:srgbClr val="FF0000"/>
                </a:solidFill>
                <a:latin typeface="+mn-lt"/>
                <a:ea typeface="+mn-ea"/>
                <a:cs typeface="+mn-ea"/>
                <a:sym typeface="+mn-lt"/>
              </a:rPr>
              <a:t>聘</a:t>
            </a:r>
            <a:r>
              <a:rPr lang="zh-CN" altLang="en-US" sz="3200" b="1" dirty="0">
                <a:latin typeface="+mn-lt"/>
                <a:ea typeface="+mn-ea"/>
                <a:cs typeface="+mn-ea"/>
                <a:sym typeface="+mn-lt"/>
              </a:rPr>
              <a:t>（ </a:t>
            </a:r>
            <a:r>
              <a:rPr lang="zh-CN" altLang="en-US" sz="3200" b="1" dirty="0" smtClean="0">
                <a:latin typeface="+mn-lt"/>
                <a:ea typeface="+mn-ea"/>
                <a:cs typeface="+mn-ea"/>
                <a:sym typeface="+mn-lt"/>
              </a:rPr>
              <a:t>       </a:t>
            </a:r>
            <a:r>
              <a:rPr lang="zh-CN" altLang="en-US" sz="3200" b="1" dirty="0">
                <a:latin typeface="+mn-lt"/>
                <a:ea typeface="+mn-ea"/>
                <a:cs typeface="+mn-ea"/>
                <a:sym typeface="+mn-lt"/>
              </a:rPr>
              <a:t>）    妇</a:t>
            </a:r>
            <a:r>
              <a:rPr lang="zh-CN" altLang="en-US" sz="3200" b="1" dirty="0">
                <a:solidFill>
                  <a:srgbClr val="FF0000"/>
                </a:solidFill>
                <a:latin typeface="+mn-lt"/>
                <a:ea typeface="+mn-ea"/>
                <a:cs typeface="+mn-ea"/>
                <a:sym typeface="+mn-lt"/>
              </a:rPr>
              <a:t>孺</a:t>
            </a:r>
            <a:r>
              <a:rPr lang="zh-CN" altLang="en-US" sz="3200" b="1" dirty="0">
                <a:latin typeface="+mn-lt"/>
                <a:ea typeface="+mn-ea"/>
                <a:cs typeface="+mn-ea"/>
                <a:sym typeface="+mn-lt"/>
              </a:rPr>
              <a:t>皆知（  </a:t>
            </a:r>
            <a:r>
              <a:rPr lang="zh-CN" altLang="en-US" sz="3200" b="1" dirty="0" smtClean="0">
                <a:latin typeface="+mn-lt"/>
                <a:ea typeface="+mn-ea"/>
                <a:cs typeface="+mn-ea"/>
                <a:sym typeface="+mn-lt"/>
              </a:rPr>
              <a:t>     </a:t>
            </a:r>
            <a:r>
              <a:rPr lang="zh-CN" altLang="en-US" sz="3200" b="1" dirty="0">
                <a:latin typeface="+mn-lt"/>
                <a:ea typeface="+mn-ea"/>
                <a:cs typeface="+mn-ea"/>
                <a:sym typeface="+mn-lt"/>
              </a:rPr>
              <a:t>）</a:t>
            </a:r>
            <a:endParaRPr lang="en-US" altLang="zh-CN" sz="3200" b="1" dirty="0">
              <a:latin typeface="+mn-lt"/>
              <a:ea typeface="+mn-ea"/>
              <a:cs typeface="+mn-ea"/>
              <a:sym typeface="+mn-lt"/>
            </a:endParaRPr>
          </a:p>
          <a:p>
            <a:pPr eaLnBrk="1" hangingPunct="1">
              <a:lnSpc>
                <a:spcPct val="150000"/>
              </a:lnSpc>
            </a:pPr>
            <a:r>
              <a:rPr lang="zh-CN" altLang="en-US" sz="3200" b="1" dirty="0">
                <a:solidFill>
                  <a:srgbClr val="FF0000"/>
                </a:solidFill>
                <a:latin typeface="+mn-lt"/>
                <a:ea typeface="+mn-ea"/>
                <a:cs typeface="+mn-ea"/>
                <a:sym typeface="+mn-lt"/>
              </a:rPr>
              <a:t>筹</a:t>
            </a:r>
            <a:r>
              <a:rPr lang="zh-CN" altLang="en-US" sz="3200" b="1" dirty="0">
                <a:latin typeface="+mn-lt"/>
                <a:ea typeface="+mn-ea"/>
                <a:cs typeface="+mn-ea"/>
                <a:sym typeface="+mn-lt"/>
              </a:rPr>
              <a:t>划</a:t>
            </a:r>
            <a:r>
              <a:rPr lang="zh-CN" altLang="en-US" sz="3200" b="1" dirty="0" smtClean="0">
                <a:latin typeface="+mn-lt"/>
                <a:ea typeface="+mn-ea"/>
                <a:cs typeface="+mn-ea"/>
                <a:sym typeface="+mn-lt"/>
              </a:rPr>
              <a:t>（        </a:t>
            </a:r>
            <a:r>
              <a:rPr lang="zh-CN" altLang="en-US" sz="3200" b="1" dirty="0">
                <a:latin typeface="+mn-lt"/>
                <a:ea typeface="+mn-ea"/>
                <a:cs typeface="+mn-ea"/>
                <a:sym typeface="+mn-lt"/>
              </a:rPr>
              <a:t>）    </a:t>
            </a:r>
            <a:r>
              <a:rPr lang="zh-CN" altLang="en-US" sz="3200" b="1" dirty="0">
                <a:solidFill>
                  <a:srgbClr val="FF0000"/>
                </a:solidFill>
                <a:latin typeface="+mn-lt"/>
                <a:ea typeface="+mn-ea"/>
                <a:cs typeface="+mn-ea"/>
                <a:sym typeface="+mn-lt"/>
              </a:rPr>
              <a:t>殷</a:t>
            </a:r>
            <a:r>
              <a:rPr lang="zh-CN" altLang="en-US" sz="3200" b="1" dirty="0">
                <a:latin typeface="+mn-lt"/>
                <a:ea typeface="+mn-ea"/>
                <a:cs typeface="+mn-ea"/>
                <a:sym typeface="+mn-lt"/>
              </a:rPr>
              <a:t>红（    </a:t>
            </a:r>
            <a:r>
              <a:rPr lang="zh-CN" altLang="en-US" sz="3200" b="1" dirty="0" smtClean="0">
                <a:latin typeface="+mn-lt"/>
                <a:ea typeface="+mn-ea"/>
                <a:cs typeface="+mn-ea"/>
                <a:sym typeface="+mn-lt"/>
              </a:rPr>
              <a:t>   </a:t>
            </a:r>
            <a:r>
              <a:rPr lang="zh-CN" altLang="en-US" sz="3200" b="1" dirty="0">
                <a:latin typeface="+mn-lt"/>
                <a:ea typeface="+mn-ea"/>
                <a:cs typeface="+mn-ea"/>
                <a:sym typeface="+mn-lt"/>
              </a:rPr>
              <a:t>）</a:t>
            </a:r>
          </a:p>
          <a:p>
            <a:pPr eaLnBrk="1" hangingPunct="1">
              <a:lnSpc>
                <a:spcPct val="150000"/>
              </a:lnSpc>
            </a:pPr>
            <a:r>
              <a:rPr lang="zh-CN" altLang="en-US" sz="3200" b="1" dirty="0">
                <a:solidFill>
                  <a:srgbClr val="FF0000"/>
                </a:solidFill>
                <a:latin typeface="+mn-lt"/>
                <a:ea typeface="+mn-ea"/>
                <a:cs typeface="+mn-ea"/>
                <a:sym typeface="+mn-lt"/>
              </a:rPr>
              <a:t>挚</a:t>
            </a:r>
            <a:r>
              <a:rPr lang="zh-CN" altLang="en-US" sz="3200" b="1" dirty="0">
                <a:latin typeface="+mn-lt"/>
                <a:ea typeface="+mn-ea"/>
                <a:cs typeface="+mn-ea"/>
                <a:sym typeface="+mn-lt"/>
              </a:rPr>
              <a:t>友（ </a:t>
            </a:r>
            <a:r>
              <a:rPr lang="zh-CN" altLang="en-US" sz="3200" b="1" dirty="0" smtClean="0">
                <a:latin typeface="+mn-lt"/>
                <a:ea typeface="+mn-ea"/>
                <a:cs typeface="+mn-ea"/>
                <a:sym typeface="+mn-lt"/>
              </a:rPr>
              <a:t>       </a:t>
            </a:r>
            <a:r>
              <a:rPr lang="zh-CN" altLang="en-US" sz="3200" b="1" dirty="0">
                <a:latin typeface="+mn-lt"/>
                <a:ea typeface="+mn-ea"/>
                <a:cs typeface="+mn-ea"/>
                <a:sym typeface="+mn-lt"/>
              </a:rPr>
              <a:t>）    </a:t>
            </a:r>
            <a:r>
              <a:rPr lang="zh-CN" altLang="en-US" sz="3200" b="1" dirty="0">
                <a:solidFill>
                  <a:srgbClr val="FF0000"/>
                </a:solidFill>
                <a:latin typeface="+mn-lt"/>
                <a:ea typeface="+mn-ea"/>
                <a:cs typeface="+mn-ea"/>
                <a:sym typeface="+mn-lt"/>
              </a:rPr>
              <a:t>彷徨</a:t>
            </a:r>
            <a:r>
              <a:rPr lang="zh-CN" altLang="en-US" sz="3200" b="1" dirty="0">
                <a:latin typeface="+mn-lt"/>
                <a:ea typeface="+mn-ea"/>
                <a:cs typeface="+mn-ea"/>
                <a:sym typeface="+mn-lt"/>
              </a:rPr>
              <a:t>（ </a:t>
            </a:r>
            <a:r>
              <a:rPr lang="zh-CN" altLang="en-US" sz="3200" b="1" dirty="0" smtClean="0">
                <a:latin typeface="+mn-lt"/>
                <a:ea typeface="+mn-ea"/>
                <a:cs typeface="+mn-ea"/>
                <a:sym typeface="+mn-lt"/>
              </a:rPr>
              <a:t>                     </a:t>
            </a:r>
            <a:r>
              <a:rPr lang="zh-CN" altLang="en-US" sz="3200" b="1" dirty="0">
                <a:latin typeface="+mn-lt"/>
                <a:ea typeface="+mn-ea"/>
                <a:cs typeface="+mn-ea"/>
                <a:sym typeface="+mn-lt"/>
              </a:rPr>
              <a:t>）</a:t>
            </a:r>
          </a:p>
        </p:txBody>
      </p:sp>
      <p:grpSp>
        <p:nvGrpSpPr>
          <p:cNvPr id="7171" name="组合 3"/>
          <p:cNvGrpSpPr>
            <a:grpSpLocks/>
          </p:cNvGrpSpPr>
          <p:nvPr/>
        </p:nvGrpSpPr>
        <p:grpSpPr bwMode="auto">
          <a:xfrm>
            <a:off x="339725" y="239713"/>
            <a:ext cx="2062163" cy="544512"/>
            <a:chOff x="1438698" y="982657"/>
            <a:chExt cx="2498303" cy="616461"/>
          </a:xfrm>
        </p:grpSpPr>
        <p:pic>
          <p:nvPicPr>
            <p:cNvPr id="7182"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3"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字词注音</a:t>
              </a:r>
            </a:p>
          </p:txBody>
        </p:sp>
      </p:grpSp>
      <p:sp>
        <p:nvSpPr>
          <p:cNvPr id="3" name="矩形 2"/>
          <p:cNvSpPr/>
          <p:nvPr/>
        </p:nvSpPr>
        <p:spPr>
          <a:xfrm>
            <a:off x="2249488" y="912813"/>
            <a:ext cx="755335" cy="584775"/>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zǎi</a:t>
            </a:r>
            <a:endParaRPr lang="zh-CN" altLang="en-US" dirty="0">
              <a:solidFill>
                <a:srgbClr val="0000FF"/>
              </a:solidFill>
              <a:latin typeface="+mn-lt"/>
              <a:ea typeface="+mn-ea"/>
              <a:cs typeface="+mn-ea"/>
              <a:sym typeface="+mn-lt"/>
            </a:endParaRPr>
          </a:p>
        </p:txBody>
      </p:sp>
      <p:sp>
        <p:nvSpPr>
          <p:cNvPr id="5" name="矩形 4"/>
          <p:cNvSpPr/>
          <p:nvPr/>
        </p:nvSpPr>
        <p:spPr>
          <a:xfrm>
            <a:off x="5164949" y="929461"/>
            <a:ext cx="957313" cy="584775"/>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xūn</a:t>
            </a:r>
            <a:endParaRPr lang="zh-CN" altLang="en-US" dirty="0">
              <a:solidFill>
                <a:srgbClr val="0000FF"/>
              </a:solidFill>
              <a:latin typeface="+mn-lt"/>
              <a:ea typeface="+mn-ea"/>
              <a:cs typeface="+mn-ea"/>
              <a:sym typeface="+mn-lt"/>
            </a:endParaRPr>
          </a:p>
        </p:txBody>
      </p:sp>
      <p:sp>
        <p:nvSpPr>
          <p:cNvPr id="7" name="矩形 6"/>
          <p:cNvSpPr/>
          <p:nvPr/>
        </p:nvSpPr>
        <p:spPr>
          <a:xfrm>
            <a:off x="2155793" y="1629423"/>
            <a:ext cx="1117614" cy="584775"/>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qīnɡ</a:t>
            </a:r>
            <a:endParaRPr lang="zh-CN" altLang="en-US" dirty="0">
              <a:solidFill>
                <a:srgbClr val="0000FF"/>
              </a:solidFill>
              <a:latin typeface="+mn-lt"/>
              <a:ea typeface="+mn-ea"/>
              <a:cs typeface="+mn-ea"/>
              <a:sym typeface="+mn-lt"/>
            </a:endParaRPr>
          </a:p>
        </p:txBody>
      </p:sp>
      <p:sp>
        <p:nvSpPr>
          <p:cNvPr id="9" name="矩形 8"/>
          <p:cNvSpPr/>
          <p:nvPr/>
        </p:nvSpPr>
        <p:spPr>
          <a:xfrm>
            <a:off x="5298009" y="1684050"/>
            <a:ext cx="1082348" cy="584775"/>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diàn</a:t>
            </a:r>
            <a:endParaRPr lang="zh-CN" altLang="en-US" dirty="0">
              <a:solidFill>
                <a:srgbClr val="0000FF"/>
              </a:solidFill>
              <a:latin typeface="+mn-lt"/>
              <a:ea typeface="+mn-ea"/>
              <a:cs typeface="+mn-ea"/>
              <a:sym typeface="+mn-lt"/>
            </a:endParaRPr>
          </a:p>
        </p:txBody>
      </p:sp>
      <p:sp>
        <p:nvSpPr>
          <p:cNvPr id="11" name="矩形 10"/>
          <p:cNvSpPr/>
          <p:nvPr/>
        </p:nvSpPr>
        <p:spPr>
          <a:xfrm>
            <a:off x="6161221" y="2432023"/>
            <a:ext cx="625492" cy="584775"/>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rú</a:t>
            </a:r>
            <a:endParaRPr lang="zh-CN" altLang="en-US" dirty="0">
              <a:solidFill>
                <a:srgbClr val="0000FF"/>
              </a:solidFill>
              <a:latin typeface="+mn-lt"/>
              <a:ea typeface="+mn-ea"/>
              <a:cs typeface="+mn-ea"/>
              <a:sym typeface="+mn-lt"/>
            </a:endParaRPr>
          </a:p>
        </p:txBody>
      </p:sp>
      <p:sp>
        <p:nvSpPr>
          <p:cNvPr id="13" name="矩形 12"/>
          <p:cNvSpPr/>
          <p:nvPr/>
        </p:nvSpPr>
        <p:spPr>
          <a:xfrm>
            <a:off x="2272328" y="2396186"/>
            <a:ext cx="846707" cy="584775"/>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pìn</a:t>
            </a:r>
            <a:endParaRPr lang="zh-CN" altLang="en-US" dirty="0">
              <a:solidFill>
                <a:srgbClr val="0000FF"/>
              </a:solidFill>
              <a:latin typeface="+mn-lt"/>
              <a:ea typeface="+mn-ea"/>
              <a:cs typeface="+mn-ea"/>
              <a:sym typeface="+mn-lt"/>
            </a:endParaRPr>
          </a:p>
        </p:txBody>
      </p:sp>
      <p:sp>
        <p:nvSpPr>
          <p:cNvPr id="15" name="矩形 14"/>
          <p:cNvSpPr/>
          <p:nvPr/>
        </p:nvSpPr>
        <p:spPr>
          <a:xfrm>
            <a:off x="2054030" y="3164624"/>
            <a:ext cx="1196161" cy="584775"/>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chóu</a:t>
            </a:r>
            <a:endParaRPr lang="zh-CN" altLang="en-US" dirty="0">
              <a:solidFill>
                <a:srgbClr val="0000FF"/>
              </a:solidFill>
              <a:latin typeface="+mn-lt"/>
              <a:ea typeface="+mn-ea"/>
              <a:cs typeface="+mn-ea"/>
              <a:sym typeface="+mn-lt"/>
            </a:endParaRPr>
          </a:p>
        </p:txBody>
      </p:sp>
      <p:sp>
        <p:nvSpPr>
          <p:cNvPr id="20" name="矩形 19"/>
          <p:cNvSpPr/>
          <p:nvPr/>
        </p:nvSpPr>
        <p:spPr>
          <a:xfrm>
            <a:off x="5198611" y="3140075"/>
            <a:ext cx="923651" cy="584775"/>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yān</a:t>
            </a:r>
            <a:endParaRPr lang="zh-CN" altLang="en-US" dirty="0">
              <a:solidFill>
                <a:srgbClr val="0000FF"/>
              </a:solidFill>
              <a:latin typeface="+mn-lt"/>
              <a:ea typeface="+mn-ea"/>
              <a:cs typeface="+mn-ea"/>
              <a:sym typeface="+mn-lt"/>
            </a:endParaRPr>
          </a:p>
        </p:txBody>
      </p:sp>
      <p:sp>
        <p:nvSpPr>
          <p:cNvPr id="22" name="矩形 21"/>
          <p:cNvSpPr/>
          <p:nvPr/>
        </p:nvSpPr>
        <p:spPr>
          <a:xfrm>
            <a:off x="2249488" y="3863975"/>
            <a:ext cx="804862" cy="585788"/>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zhì</a:t>
            </a:r>
            <a:endParaRPr lang="zh-CN" altLang="en-US" dirty="0">
              <a:solidFill>
                <a:srgbClr val="0000FF"/>
              </a:solidFill>
              <a:latin typeface="+mn-lt"/>
              <a:ea typeface="+mn-ea"/>
              <a:cs typeface="+mn-ea"/>
              <a:sym typeface="+mn-lt"/>
            </a:endParaRPr>
          </a:p>
        </p:txBody>
      </p:sp>
      <p:sp>
        <p:nvSpPr>
          <p:cNvPr id="24" name="矩形 23"/>
          <p:cNvSpPr/>
          <p:nvPr/>
        </p:nvSpPr>
        <p:spPr>
          <a:xfrm>
            <a:off x="5284408" y="3863620"/>
            <a:ext cx="2658869" cy="584775"/>
          </a:xfrm>
          <a:prstGeom prst="rect">
            <a:avLst/>
          </a:prstGeom>
        </p:spPr>
        <p:txBody>
          <a:bodyPr wrap="none">
            <a:spAutoFit/>
          </a:bodyPr>
          <a:lstStyle/>
          <a:p>
            <a:pPr>
              <a:defRPr/>
            </a:pPr>
            <a:r>
              <a:rPr lang="en-US" altLang="zh-CN" sz="3200" b="1" dirty="0" err="1">
                <a:solidFill>
                  <a:srgbClr val="0000FF"/>
                </a:solidFill>
                <a:latin typeface="+mn-lt"/>
                <a:ea typeface="+mn-ea"/>
                <a:cs typeface="+mn-ea"/>
                <a:sym typeface="+mn-lt"/>
              </a:rPr>
              <a:t>pánɡ</a:t>
            </a:r>
            <a:r>
              <a:rPr lang="en-US" altLang="zh-CN" sz="3200" b="1" dirty="0">
                <a:solidFill>
                  <a:srgbClr val="0000FF"/>
                </a:solidFill>
                <a:latin typeface="+mn-lt"/>
                <a:ea typeface="+mn-ea"/>
                <a:cs typeface="+mn-ea"/>
                <a:sym typeface="+mn-lt"/>
              </a:rPr>
              <a:t> </a:t>
            </a:r>
            <a:r>
              <a:rPr lang="en-US" altLang="zh-CN" sz="3200" b="1" dirty="0" err="1">
                <a:solidFill>
                  <a:srgbClr val="0000FF"/>
                </a:solidFill>
                <a:latin typeface="+mn-lt"/>
                <a:ea typeface="+mn-ea"/>
                <a:cs typeface="+mn-ea"/>
                <a:sym typeface="+mn-lt"/>
              </a:rPr>
              <a:t>huánɡ</a:t>
            </a:r>
            <a:endParaRPr lang="zh-CN" altLang="en-US" sz="3200" dirty="0">
              <a:solidFill>
                <a:srgbClr val="0000FF"/>
              </a:solidFill>
              <a:latin typeface="+mn-lt"/>
              <a:ea typeface="+mn-ea"/>
              <a:cs typeface="+mn-ea"/>
              <a:sym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arn(inVertical)">
                                      <p:cBhvr>
                                        <p:cTn id="32" dur="500"/>
                                        <p:tgtEl>
                                          <p:spTgt spid="1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arn(inVertical)">
                                      <p:cBhvr>
                                        <p:cTn id="37" dur="500"/>
                                        <p:tgtEl>
                                          <p:spTgt spid="1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inVertical)">
                                      <p:cBhvr>
                                        <p:cTn id="42" dur="500"/>
                                        <p:tgtEl>
                                          <p:spTgt spid="2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arn(inVertical)">
                                      <p:cBhvr>
                                        <p:cTn id="47" dur="500"/>
                                        <p:tgtEl>
                                          <p:spTgt spid="22"/>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barn(inVertical)">
                                      <p:cBhvr>
                                        <p:cTn id="5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9" grpId="0"/>
      <p:bldP spid="11" grpId="0"/>
      <p:bldP spid="13" grpId="0"/>
      <p:bldP spid="15" grpId="0"/>
      <p:bldP spid="20" grpId="0"/>
      <p:bldP spid="22"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3"/>
          <p:cNvSpPr txBox="1">
            <a:spLocks noChangeArrowheads="1"/>
          </p:cNvSpPr>
          <p:nvPr/>
        </p:nvSpPr>
        <p:spPr bwMode="auto">
          <a:xfrm>
            <a:off x="366713" y="833438"/>
            <a:ext cx="1988045"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60000"/>
              </a:lnSpc>
            </a:pPr>
            <a:r>
              <a:rPr lang="zh-CN" altLang="en-US" sz="2800" b="1">
                <a:latin typeface="+mn-lt"/>
                <a:ea typeface="+mn-ea"/>
                <a:cs typeface="+mn-ea"/>
                <a:sym typeface="+mn-lt"/>
              </a:rPr>
              <a:t>鲜为人知：</a:t>
            </a:r>
            <a:endParaRPr lang="en-US" altLang="zh-CN" sz="2800" b="1">
              <a:latin typeface="+mn-lt"/>
              <a:ea typeface="+mn-ea"/>
              <a:cs typeface="+mn-ea"/>
              <a:sym typeface="+mn-lt"/>
            </a:endParaRPr>
          </a:p>
          <a:p>
            <a:pPr eaLnBrk="1" hangingPunct="1">
              <a:lnSpc>
                <a:spcPct val="160000"/>
              </a:lnSpc>
            </a:pPr>
            <a:r>
              <a:rPr lang="zh-CN" altLang="en-US" sz="2800" b="1">
                <a:latin typeface="+mn-lt"/>
                <a:ea typeface="+mn-ea"/>
                <a:cs typeface="+mn-ea"/>
                <a:sym typeface="+mn-lt"/>
              </a:rPr>
              <a:t>妇孺皆知：</a:t>
            </a:r>
            <a:endParaRPr lang="en-US" altLang="zh-CN" sz="2800" b="1">
              <a:latin typeface="+mn-lt"/>
              <a:ea typeface="+mn-ea"/>
              <a:cs typeface="+mn-ea"/>
              <a:sym typeface="+mn-lt"/>
            </a:endParaRPr>
          </a:p>
          <a:p>
            <a:pPr eaLnBrk="1" hangingPunct="1">
              <a:lnSpc>
                <a:spcPct val="160000"/>
              </a:lnSpc>
            </a:pPr>
            <a:r>
              <a:rPr lang="zh-CN" altLang="en-US" sz="2800" b="1">
                <a:latin typeface="+mn-lt"/>
                <a:ea typeface="+mn-ea"/>
                <a:cs typeface="+mn-ea"/>
                <a:sym typeface="+mn-lt"/>
              </a:rPr>
              <a:t>当之无愧：</a:t>
            </a:r>
            <a:endParaRPr lang="en-US" altLang="zh-CN" sz="2800" b="1">
              <a:latin typeface="+mn-lt"/>
              <a:ea typeface="+mn-ea"/>
              <a:cs typeface="+mn-ea"/>
              <a:sym typeface="+mn-lt"/>
            </a:endParaRPr>
          </a:p>
          <a:p>
            <a:pPr eaLnBrk="1" hangingPunct="1">
              <a:lnSpc>
                <a:spcPct val="160000"/>
              </a:lnSpc>
            </a:pPr>
            <a:r>
              <a:rPr lang="zh-CN" altLang="en-US" sz="2800" b="1">
                <a:latin typeface="+mn-lt"/>
                <a:ea typeface="+mn-ea"/>
                <a:cs typeface="+mn-ea"/>
                <a:sym typeface="+mn-lt"/>
              </a:rPr>
              <a:t>家喻户晓：</a:t>
            </a:r>
            <a:endParaRPr lang="en-US" altLang="zh-CN" sz="2800" b="1">
              <a:latin typeface="+mn-lt"/>
              <a:ea typeface="+mn-ea"/>
              <a:cs typeface="+mn-ea"/>
              <a:sym typeface="+mn-lt"/>
            </a:endParaRPr>
          </a:p>
          <a:p>
            <a:pPr eaLnBrk="1" hangingPunct="1">
              <a:lnSpc>
                <a:spcPct val="160000"/>
              </a:lnSpc>
            </a:pPr>
            <a:r>
              <a:rPr lang="zh-CN" altLang="en-US" sz="2800" b="1">
                <a:latin typeface="+mn-lt"/>
                <a:ea typeface="+mn-ea"/>
                <a:cs typeface="+mn-ea"/>
                <a:sym typeface="+mn-lt"/>
              </a:rPr>
              <a:t>可歌可泣：</a:t>
            </a:r>
            <a:endParaRPr lang="en-US" altLang="zh-CN" sz="2800" b="1">
              <a:latin typeface="+mn-lt"/>
              <a:ea typeface="+mn-ea"/>
              <a:cs typeface="+mn-ea"/>
              <a:sym typeface="+mn-lt"/>
            </a:endParaRPr>
          </a:p>
        </p:txBody>
      </p:sp>
      <p:sp>
        <p:nvSpPr>
          <p:cNvPr id="45059" name="Text Box 4"/>
          <p:cNvSpPr txBox="1">
            <a:spLocks noChangeArrowheads="1"/>
          </p:cNvSpPr>
          <p:nvPr/>
        </p:nvSpPr>
        <p:spPr bwMode="auto">
          <a:xfrm>
            <a:off x="1971675" y="3683000"/>
            <a:ext cx="6480175" cy="10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800" b="1">
                <a:solidFill>
                  <a:srgbClr val="FF0000"/>
                </a:solidFill>
                <a:latin typeface="+mn-lt"/>
                <a:ea typeface="+mn-ea"/>
                <a:cs typeface="+mn-ea"/>
                <a:sym typeface="+mn-lt"/>
              </a:rPr>
              <a:t>值得歌颂，使人感动得流泪，指悲壮的事迹使人非常感动。</a:t>
            </a:r>
          </a:p>
        </p:txBody>
      </p:sp>
      <p:sp>
        <p:nvSpPr>
          <p:cNvPr id="45060" name="Text Box 5"/>
          <p:cNvSpPr txBox="1">
            <a:spLocks noChangeArrowheads="1"/>
          </p:cNvSpPr>
          <p:nvPr/>
        </p:nvSpPr>
        <p:spPr bwMode="auto">
          <a:xfrm>
            <a:off x="2000250" y="960438"/>
            <a:ext cx="2698175" cy="56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800" b="1">
                <a:solidFill>
                  <a:srgbClr val="FF0000"/>
                </a:solidFill>
                <a:latin typeface="+mn-lt"/>
                <a:ea typeface="+mn-ea"/>
                <a:cs typeface="+mn-ea"/>
                <a:sym typeface="+mn-lt"/>
              </a:rPr>
              <a:t>很少有人知道。</a:t>
            </a:r>
          </a:p>
        </p:txBody>
      </p:sp>
      <p:sp>
        <p:nvSpPr>
          <p:cNvPr id="45061" name="Text Box 6"/>
          <p:cNvSpPr txBox="1">
            <a:spLocks noChangeArrowheads="1"/>
          </p:cNvSpPr>
          <p:nvPr/>
        </p:nvSpPr>
        <p:spPr bwMode="auto">
          <a:xfrm>
            <a:off x="1993900" y="1651000"/>
            <a:ext cx="6337300" cy="56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800" b="1">
                <a:solidFill>
                  <a:srgbClr val="FF0000"/>
                </a:solidFill>
                <a:latin typeface="+mn-lt"/>
                <a:ea typeface="+mn-ea"/>
                <a:cs typeface="+mn-ea"/>
                <a:sym typeface="+mn-lt"/>
              </a:rPr>
              <a:t>连妇女小孩都知道，表示众所周知。</a:t>
            </a:r>
          </a:p>
        </p:txBody>
      </p:sp>
      <p:sp>
        <p:nvSpPr>
          <p:cNvPr id="45062" name="Text Box 7"/>
          <p:cNvSpPr txBox="1">
            <a:spLocks noChangeArrowheads="1"/>
          </p:cNvSpPr>
          <p:nvPr/>
        </p:nvSpPr>
        <p:spPr bwMode="auto">
          <a:xfrm>
            <a:off x="1982788" y="2338388"/>
            <a:ext cx="6647974" cy="56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800" b="1">
                <a:solidFill>
                  <a:srgbClr val="FF0000"/>
                </a:solidFill>
                <a:latin typeface="+mn-lt"/>
                <a:ea typeface="+mn-ea"/>
                <a:cs typeface="+mn-ea"/>
                <a:sym typeface="+mn-lt"/>
              </a:rPr>
              <a:t>当得起某种称号或荣誉，无须感到惭愧。</a:t>
            </a:r>
          </a:p>
        </p:txBody>
      </p:sp>
      <p:grpSp>
        <p:nvGrpSpPr>
          <p:cNvPr id="8199" name="组合 3"/>
          <p:cNvGrpSpPr>
            <a:grpSpLocks/>
          </p:cNvGrpSpPr>
          <p:nvPr/>
        </p:nvGrpSpPr>
        <p:grpSpPr bwMode="auto">
          <a:xfrm>
            <a:off x="293688" y="179388"/>
            <a:ext cx="2062162" cy="544512"/>
            <a:chOff x="1438698" y="982657"/>
            <a:chExt cx="2498303" cy="616461"/>
          </a:xfrm>
        </p:grpSpPr>
        <p:pic>
          <p:nvPicPr>
            <p:cNvPr id="8201" name="图片 1"/>
            <p:cNvPicPr>
              <a:picLocks noChangeAspect="1" noChangeArrowheads="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文本框 2"/>
            <p:cNvSpPr txBox="1">
              <a:spLocks noChangeArrowheads="1"/>
            </p:cNvSpPr>
            <p:nvPr/>
          </p:nvSpPr>
          <p:spPr bwMode="auto">
            <a:xfrm>
              <a:off x="1438698" y="982657"/>
              <a:ext cx="2076874" cy="59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800" b="1">
                  <a:solidFill>
                    <a:srgbClr val="0070C0"/>
                  </a:solidFill>
                  <a:latin typeface="+mn-lt"/>
                  <a:ea typeface="+mn-ea"/>
                  <a:cs typeface="+mn-ea"/>
                  <a:sym typeface="+mn-lt"/>
                </a:rPr>
                <a:t>词语解释</a:t>
              </a:r>
            </a:p>
          </p:txBody>
        </p:sp>
      </p:grpSp>
      <p:sp>
        <p:nvSpPr>
          <p:cNvPr id="14" name="Text Box 7"/>
          <p:cNvSpPr txBox="1">
            <a:spLocks noChangeArrowheads="1"/>
          </p:cNvSpPr>
          <p:nvPr/>
        </p:nvSpPr>
        <p:spPr bwMode="auto">
          <a:xfrm>
            <a:off x="1979613" y="3016250"/>
            <a:ext cx="3156633" cy="56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800" b="1">
                <a:solidFill>
                  <a:srgbClr val="FF0000"/>
                </a:solidFill>
                <a:latin typeface="+mn-lt"/>
                <a:ea typeface="+mn-ea"/>
                <a:cs typeface="+mn-ea"/>
                <a:sym typeface="+mn-lt"/>
              </a:rPr>
              <a:t>每家每户都知道。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2"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blinds(horizontal)">
                                      <p:cBhvr>
                                        <p:cTn id="7" dur="500"/>
                                        <p:tgtEl>
                                          <p:spTgt spid="450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5060"/>
                                        </p:tgtEl>
                                        <p:attrNameLst>
                                          <p:attrName>style.visibility</p:attrName>
                                        </p:attrNameLst>
                                      </p:cBhvr>
                                      <p:to>
                                        <p:strVal val="visible"/>
                                      </p:to>
                                    </p:set>
                                    <p:anim calcmode="lin" valueType="num">
                                      <p:cBhvr additive="base">
                                        <p:cTn id="12" dur="500" fill="hold"/>
                                        <p:tgtEl>
                                          <p:spTgt spid="45060"/>
                                        </p:tgtEl>
                                        <p:attrNameLst>
                                          <p:attrName>ppt_x</p:attrName>
                                        </p:attrNameLst>
                                      </p:cBhvr>
                                      <p:tavLst>
                                        <p:tav tm="0">
                                          <p:val>
                                            <p:strVal val="#ppt_x"/>
                                          </p:val>
                                        </p:tav>
                                        <p:tav tm="100000">
                                          <p:val>
                                            <p:strVal val="#ppt_x"/>
                                          </p:val>
                                        </p:tav>
                                      </p:tavLst>
                                    </p:anim>
                                    <p:anim calcmode="lin" valueType="num">
                                      <p:cBhvr additive="base">
                                        <p:cTn id="13" dur="500" fill="hold"/>
                                        <p:tgtEl>
                                          <p:spTgt spid="45060"/>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5061"/>
                                        </p:tgtEl>
                                        <p:attrNameLst>
                                          <p:attrName>style.visibility</p:attrName>
                                        </p:attrNameLst>
                                      </p:cBhvr>
                                      <p:to>
                                        <p:strVal val="visible"/>
                                      </p:to>
                                    </p:set>
                                    <p:anim calcmode="lin" valueType="num">
                                      <p:cBhvr additive="base">
                                        <p:cTn id="18" dur="500" fill="hold"/>
                                        <p:tgtEl>
                                          <p:spTgt spid="45061"/>
                                        </p:tgtEl>
                                        <p:attrNameLst>
                                          <p:attrName>ppt_x</p:attrName>
                                        </p:attrNameLst>
                                      </p:cBhvr>
                                      <p:tavLst>
                                        <p:tav tm="0">
                                          <p:val>
                                            <p:strVal val="#ppt_x"/>
                                          </p:val>
                                        </p:tav>
                                        <p:tav tm="100000">
                                          <p:val>
                                            <p:strVal val="#ppt_x"/>
                                          </p:val>
                                        </p:tav>
                                      </p:tavLst>
                                    </p:anim>
                                    <p:anim calcmode="lin" valueType="num">
                                      <p:cBhvr additive="base">
                                        <p:cTn id="19" dur="500" fill="hold"/>
                                        <p:tgtEl>
                                          <p:spTgt spid="45061"/>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5062"/>
                                        </p:tgtEl>
                                        <p:attrNameLst>
                                          <p:attrName>style.visibility</p:attrName>
                                        </p:attrNameLst>
                                      </p:cBhvr>
                                      <p:to>
                                        <p:strVal val="visible"/>
                                      </p:to>
                                    </p:set>
                                    <p:anim calcmode="lin" valueType="num">
                                      <p:cBhvr additive="base">
                                        <p:cTn id="24" dur="500" fill="hold"/>
                                        <p:tgtEl>
                                          <p:spTgt spid="45062"/>
                                        </p:tgtEl>
                                        <p:attrNameLst>
                                          <p:attrName>ppt_x</p:attrName>
                                        </p:attrNameLst>
                                      </p:cBhvr>
                                      <p:tavLst>
                                        <p:tav tm="0">
                                          <p:val>
                                            <p:strVal val="#ppt_x"/>
                                          </p:val>
                                        </p:tav>
                                        <p:tav tm="100000">
                                          <p:val>
                                            <p:strVal val="#ppt_x"/>
                                          </p:val>
                                        </p:tav>
                                      </p:tavLst>
                                    </p:anim>
                                    <p:anim calcmode="lin" valueType="num">
                                      <p:cBhvr additive="base">
                                        <p:cTn id="25" dur="500" fill="hold"/>
                                        <p:tgtEl>
                                          <p:spTgt spid="45062"/>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45059"/>
                                        </p:tgtEl>
                                        <p:attrNameLst>
                                          <p:attrName>style.visibility</p:attrName>
                                        </p:attrNameLst>
                                      </p:cBhvr>
                                      <p:to>
                                        <p:strVal val="visible"/>
                                      </p:to>
                                    </p:set>
                                    <p:anim calcmode="lin" valueType="num">
                                      <p:cBhvr additive="base">
                                        <p:cTn id="36" dur="500" fill="hold"/>
                                        <p:tgtEl>
                                          <p:spTgt spid="45059"/>
                                        </p:tgtEl>
                                        <p:attrNameLst>
                                          <p:attrName>ppt_x</p:attrName>
                                        </p:attrNameLst>
                                      </p:cBhvr>
                                      <p:tavLst>
                                        <p:tav tm="0">
                                          <p:val>
                                            <p:strVal val="#ppt_x"/>
                                          </p:val>
                                        </p:tav>
                                        <p:tav tm="100000">
                                          <p:val>
                                            <p:strVal val="#ppt_x"/>
                                          </p:val>
                                        </p:tav>
                                      </p:tavLst>
                                    </p:anim>
                                    <p:anim calcmode="lin" valueType="num">
                                      <p:cBhvr additive="base">
                                        <p:cTn id="37" dur="500" fill="hold"/>
                                        <p:tgtEl>
                                          <p:spTgt spid="450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ldLvl="0" autoUpdateAnimBg="0"/>
      <p:bldP spid="45058" grpId="1" bldLvl="0" autoUpdateAnimBg="0"/>
      <p:bldP spid="45058" grpId="2" bldLvl="0" autoUpdateAnimBg="0"/>
      <p:bldP spid="45059" grpId="0" bldLvl="0" autoUpdateAnimBg="0"/>
      <p:bldP spid="45060" grpId="0" bldLvl="0" autoUpdateAnimBg="0"/>
      <p:bldP spid="45061" grpId="0" bldLvl="0" autoUpdateAnimBg="0"/>
      <p:bldP spid="45062" grpId="0" bldLvl="0" autoUpdateAnimBg="0"/>
      <p:bldP spid="14"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3"/>
          <p:cNvSpPr txBox="1">
            <a:spLocks noChangeArrowheads="1"/>
          </p:cNvSpPr>
          <p:nvPr/>
        </p:nvSpPr>
        <p:spPr bwMode="auto">
          <a:xfrm>
            <a:off x="285750" y="361950"/>
            <a:ext cx="3790950" cy="440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200000"/>
              </a:lnSpc>
            </a:pPr>
            <a:r>
              <a:rPr lang="zh-CN" altLang="en-US" sz="2800" b="1">
                <a:latin typeface="+mn-lt"/>
                <a:ea typeface="+mn-ea"/>
                <a:cs typeface="+mn-ea"/>
                <a:sym typeface="+mn-lt"/>
              </a:rPr>
              <a:t>马革裹尸：</a:t>
            </a:r>
            <a:endParaRPr lang="en-US" altLang="zh-CN" sz="2800" b="1">
              <a:latin typeface="+mn-lt"/>
              <a:ea typeface="+mn-ea"/>
              <a:cs typeface="+mn-ea"/>
              <a:sym typeface="+mn-lt"/>
            </a:endParaRPr>
          </a:p>
          <a:p>
            <a:pPr eaLnBrk="1" hangingPunct="1">
              <a:lnSpc>
                <a:spcPct val="200000"/>
              </a:lnSpc>
            </a:pPr>
            <a:r>
              <a:rPr lang="zh-CN" altLang="en-US" sz="2800" b="1">
                <a:latin typeface="+mn-lt"/>
                <a:ea typeface="+mn-ea"/>
                <a:cs typeface="+mn-ea"/>
                <a:sym typeface="+mn-lt"/>
              </a:rPr>
              <a:t>锋芒毕露：</a:t>
            </a:r>
            <a:endParaRPr lang="en-US" altLang="zh-CN" sz="2800" b="1">
              <a:latin typeface="+mn-lt"/>
              <a:ea typeface="+mn-ea"/>
              <a:cs typeface="+mn-ea"/>
              <a:sym typeface="+mn-lt"/>
            </a:endParaRPr>
          </a:p>
          <a:p>
            <a:pPr eaLnBrk="1" hangingPunct="1">
              <a:lnSpc>
                <a:spcPct val="200000"/>
              </a:lnSpc>
            </a:pPr>
            <a:r>
              <a:rPr lang="zh-CN" altLang="en-US" sz="2800" b="1">
                <a:latin typeface="+mn-lt"/>
                <a:ea typeface="+mn-ea"/>
                <a:cs typeface="+mn-ea"/>
                <a:sym typeface="+mn-lt"/>
              </a:rPr>
              <a:t>层出不穷：</a:t>
            </a:r>
            <a:endParaRPr lang="en-US" altLang="zh-CN" sz="2800" b="1">
              <a:latin typeface="+mn-lt"/>
              <a:ea typeface="+mn-ea"/>
              <a:cs typeface="+mn-ea"/>
              <a:sym typeface="+mn-lt"/>
            </a:endParaRPr>
          </a:p>
          <a:p>
            <a:pPr eaLnBrk="1" hangingPunct="1">
              <a:lnSpc>
                <a:spcPct val="200000"/>
              </a:lnSpc>
            </a:pPr>
            <a:r>
              <a:rPr lang="zh-CN" altLang="en-US" sz="2800" b="1">
                <a:latin typeface="+mn-lt"/>
                <a:ea typeface="+mn-ea"/>
                <a:cs typeface="+mn-ea"/>
                <a:sym typeface="+mn-lt"/>
              </a:rPr>
              <a:t>热泪盈眶：</a:t>
            </a:r>
          </a:p>
          <a:p>
            <a:pPr eaLnBrk="1" hangingPunct="1">
              <a:lnSpc>
                <a:spcPct val="200000"/>
              </a:lnSpc>
            </a:pPr>
            <a:r>
              <a:rPr lang="zh-CN" altLang="en-US" sz="2800" b="1">
                <a:latin typeface="+mn-lt"/>
                <a:ea typeface="+mn-ea"/>
                <a:cs typeface="+mn-ea"/>
                <a:sym typeface="+mn-lt"/>
              </a:rPr>
              <a:t>鞠躬尽瘁，死而后已：</a:t>
            </a:r>
            <a:endParaRPr lang="en-US" altLang="zh-CN" sz="2800" b="1">
              <a:latin typeface="+mn-lt"/>
              <a:ea typeface="+mn-ea"/>
              <a:cs typeface="+mn-ea"/>
              <a:sym typeface="+mn-lt"/>
            </a:endParaRPr>
          </a:p>
        </p:txBody>
      </p:sp>
      <p:sp>
        <p:nvSpPr>
          <p:cNvPr id="13" name="Text Box 8"/>
          <p:cNvSpPr txBox="1">
            <a:spLocks noChangeArrowheads="1"/>
          </p:cNvSpPr>
          <p:nvPr/>
        </p:nvSpPr>
        <p:spPr bwMode="auto">
          <a:xfrm>
            <a:off x="1971675" y="2963863"/>
            <a:ext cx="6651625" cy="101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600" b="1">
                <a:solidFill>
                  <a:srgbClr val="FF0000"/>
                </a:solidFill>
                <a:latin typeface="+mn-lt"/>
                <a:ea typeface="+mn-ea"/>
                <a:cs typeface="+mn-ea"/>
                <a:sym typeface="+mn-lt"/>
              </a:rPr>
              <a:t>形容因非常高兴、感激或悲伤而流的眼泪充满了眼睛。</a:t>
            </a:r>
          </a:p>
        </p:txBody>
      </p:sp>
      <p:sp>
        <p:nvSpPr>
          <p:cNvPr id="15" name="Text Box 9"/>
          <p:cNvSpPr txBox="1">
            <a:spLocks noChangeArrowheads="1"/>
          </p:cNvSpPr>
          <p:nvPr/>
        </p:nvSpPr>
        <p:spPr bwMode="auto">
          <a:xfrm>
            <a:off x="1963738" y="1309688"/>
            <a:ext cx="6780212" cy="101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600" b="1">
                <a:solidFill>
                  <a:srgbClr val="FF0000"/>
                </a:solidFill>
                <a:latin typeface="+mn-lt"/>
                <a:ea typeface="+mn-ea"/>
                <a:cs typeface="+mn-ea"/>
                <a:sym typeface="+mn-lt"/>
              </a:rPr>
              <a:t>指锐气和才干全都表现出来。多形容人气盛逞强。</a:t>
            </a:r>
          </a:p>
        </p:txBody>
      </p:sp>
      <p:sp>
        <p:nvSpPr>
          <p:cNvPr id="16" name="Text Box 10"/>
          <p:cNvSpPr txBox="1">
            <a:spLocks noChangeArrowheads="1"/>
          </p:cNvSpPr>
          <p:nvPr/>
        </p:nvSpPr>
        <p:spPr bwMode="auto">
          <a:xfrm>
            <a:off x="1971675" y="600075"/>
            <a:ext cx="6772275" cy="56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600" b="1">
                <a:solidFill>
                  <a:srgbClr val="FF0000"/>
                </a:solidFill>
                <a:latin typeface="+mn-lt"/>
                <a:ea typeface="+mn-ea"/>
                <a:cs typeface="+mn-ea"/>
                <a:sym typeface="+mn-lt"/>
              </a:rPr>
              <a:t>用马皮把尸体包裹起来，指军人战死于战场。</a:t>
            </a:r>
          </a:p>
        </p:txBody>
      </p:sp>
      <p:sp>
        <p:nvSpPr>
          <p:cNvPr id="17" name="Text Box 11"/>
          <p:cNvSpPr txBox="1">
            <a:spLocks noChangeArrowheads="1"/>
          </p:cNvSpPr>
          <p:nvPr/>
        </p:nvSpPr>
        <p:spPr bwMode="auto">
          <a:xfrm>
            <a:off x="3759200" y="3792538"/>
            <a:ext cx="5054600" cy="10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600" b="1">
                <a:solidFill>
                  <a:srgbClr val="FF0000"/>
                </a:solidFill>
                <a:latin typeface="+mn-lt"/>
                <a:ea typeface="+mn-ea"/>
                <a:cs typeface="+mn-ea"/>
                <a:sym typeface="+mn-lt"/>
              </a:rPr>
              <a:t>指小心谨慎，贡献出全部精力，一直到死为止。</a:t>
            </a:r>
          </a:p>
        </p:txBody>
      </p:sp>
      <p:sp>
        <p:nvSpPr>
          <p:cNvPr id="18" name="Text Box 11"/>
          <p:cNvSpPr txBox="1">
            <a:spLocks noChangeArrowheads="1"/>
          </p:cNvSpPr>
          <p:nvPr/>
        </p:nvSpPr>
        <p:spPr bwMode="auto">
          <a:xfrm>
            <a:off x="1955800" y="2327275"/>
            <a:ext cx="5419725" cy="56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600" b="1">
                <a:solidFill>
                  <a:srgbClr val="FF0000"/>
                </a:solidFill>
                <a:latin typeface="+mn-lt"/>
                <a:ea typeface="+mn-ea"/>
                <a:cs typeface="+mn-ea"/>
                <a:sym typeface="+mn-lt"/>
              </a:rPr>
              <a:t>接连不断地出现，没有穷尽。</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2"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blinds(horizontal)">
                                      <p:cBhvr>
                                        <p:cTn id="7" dur="500"/>
                                        <p:tgtEl>
                                          <p:spTgt spid="450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ldLvl="0" autoUpdateAnimBg="0"/>
      <p:bldP spid="45058" grpId="1" bldLvl="0" autoUpdateAnimBg="0"/>
      <p:bldP spid="45058" grpId="2" bldLvl="0" autoUpdateAnimBg="0"/>
      <p:bldP spid="13" grpId="0" bldLvl="0" autoUpdateAnimBg="0"/>
      <p:bldP spid="15" grpId="0" bldLvl="0" autoUpdateAnimBg="0"/>
      <p:bldP spid="16" grpId="0" bldLvl="0" autoUpdateAnimBg="0"/>
      <p:bldP spid="17" grpId="0" bldLvl="0" autoUpdateAnimBg="0"/>
      <p:bldP spid="18" grpId="0" bldLvl="0" autoUpdateAnimBg="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4xofvlp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3737</TotalTime>
  <Pages>0</Pages>
  <Words>2199</Words>
  <Characters>0</Characters>
  <Application>Microsoft Office PowerPoint</Application>
  <DocSecurity>0</DocSecurity>
  <PresentationFormat>全屏显示(16:9)</PresentationFormat>
  <Lines>0</Lines>
  <Paragraphs>141</Paragraphs>
  <Slides>34</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34</vt:i4>
      </vt:variant>
    </vt:vector>
  </HeadingPairs>
  <TitlesOfParts>
    <vt:vector size="45" baseType="lpstr">
      <vt:lpstr>Meiryo</vt:lpstr>
      <vt:lpstr>黑体</vt:lpstr>
      <vt:lpstr>宋体</vt:lpstr>
      <vt:lpstr>微软雅黑</vt:lpstr>
      <vt:lpstr>Arial</vt:lpstr>
      <vt:lpstr>Calibri</vt:lpstr>
      <vt:lpstr>Calibri Light</vt:lpstr>
      <vt:lpstr>Times New Roman</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1202</cp:revision>
  <dcterms:created xsi:type="dcterms:W3CDTF">2016-01-14T07:05:12Z</dcterms:created>
  <dcterms:modified xsi:type="dcterms:W3CDTF">2021-12-09T05:28:44Z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2052-10.1.0.5740</vt:lpwstr>
  </property>
</Properties>
</file>