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90" r:id="rId2"/>
  </p:sldMasterIdLst>
  <p:notesMasterIdLst>
    <p:notesMasterId r:id="rId14"/>
  </p:notesMasterIdLst>
  <p:sldIdLst>
    <p:sldId id="282" r:id="rId3"/>
    <p:sldId id="283" r:id="rId4"/>
    <p:sldId id="285" r:id="rId5"/>
    <p:sldId id="259" r:id="rId6"/>
    <p:sldId id="288" r:id="rId7"/>
    <p:sldId id="284" r:id="rId8"/>
    <p:sldId id="289" r:id="rId9"/>
    <p:sldId id="287" r:id="rId10"/>
    <p:sldId id="291" r:id="rId11"/>
    <p:sldId id="274" r:id="rId12"/>
    <p:sldId id="292" r:id="rId1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AF8"/>
    <a:srgbClr val="1708DC"/>
    <a:srgbClr val="FF0000"/>
    <a:srgbClr val="000000"/>
    <a:srgbClr val="CEE656"/>
    <a:srgbClr val="2235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4B579-685B-497E-988F-72EED721FBD3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7009E-E241-4702-A41F-7D84B6AAB9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645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7009E-E241-4702-A41F-7D84B6AAB98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752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7009E-E241-4702-A41F-7D84B6AAB98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863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0152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KSO_BC1"/>
          <p:cNvSpPr>
            <a:spLocks noGrp="1" noChangeArrowheads="1"/>
          </p:cNvSpPr>
          <p:nvPr>
            <p:ph type="subTitle" idx="1"/>
          </p:nvPr>
        </p:nvSpPr>
        <p:spPr>
          <a:xfrm rot="20576907">
            <a:off x="2758017" y="3384551"/>
            <a:ext cx="6891867" cy="587375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 sz="1800">
                <a:solidFill>
                  <a:srgbClr val="6D6D6D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  <p:sp>
        <p:nvSpPr>
          <p:cNvPr id="3076" name="KSO_BT1"/>
          <p:cNvSpPr>
            <a:spLocks noGrp="1" noChangeArrowheads="1"/>
          </p:cNvSpPr>
          <p:nvPr>
            <p:ph type="ctrTitle"/>
          </p:nvPr>
        </p:nvSpPr>
        <p:spPr>
          <a:xfrm rot="20576543">
            <a:off x="2493434" y="2646364"/>
            <a:ext cx="6855884" cy="719137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824578-3887-4D82-AAD5-C9DD0BE34EAE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4906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3B9FE-B481-4128-92DC-B986D18B0CAE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1053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04818" y="52388"/>
            <a:ext cx="2785533" cy="63039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46100" y="52388"/>
            <a:ext cx="8155517" cy="63039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F5F1F-F23B-4F02-B2D8-227481C52C99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47710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6000" y="762000"/>
            <a:ext cx="10566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17601" y="2362201"/>
            <a:ext cx="5027084" cy="37242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47884" y="2362201"/>
            <a:ext cx="5027083" cy="37242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62762-648D-470E-8202-FA71543FFB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62011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877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246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16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649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628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7641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359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CEE0F-040A-4EF8-8213-B8221578842C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22480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7547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373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0975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451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54D58-2B10-4333-B4C5-6DF36074B2BC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7015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46100" y="1152526"/>
            <a:ext cx="5469467" cy="520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8767" y="1152526"/>
            <a:ext cx="5471584" cy="520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FBCBE-872F-41CE-9AE7-675DC0AF9967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24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0F4AD-E323-4895-A9F8-F588DD78AD24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7848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66281-C590-4B7A-86F0-CF60C53DA0E7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00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E420C-14AF-4F85-9493-648780241BA5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877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51AE-F834-4F3E-BACD-F635867A4F1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169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ECC55-B084-48BF-94C3-D1C261DA2D89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918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6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KSO_BC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100" y="1152526"/>
            <a:ext cx="11144251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</p:txBody>
      </p:sp>
      <p:sp>
        <p:nvSpPr>
          <p:cNvPr id="2052" name="KSO_BT1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52388"/>
            <a:ext cx="11144251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3" name="KSO_FD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80176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4" name="KSO_FT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480176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 smtClean="0"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5" name="KSO_FN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0176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969696"/>
                </a:solidFill>
              </a:defRPr>
            </a:lvl1pPr>
          </a:lstStyle>
          <a:p>
            <a:pPr>
              <a:defRPr/>
            </a:pPr>
            <a:fld id="{ECBB87C6-8AA3-4037-9FAA-485C6F5791E5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中宋" pitchFamily="2" charset="-122"/>
          <a:ea typeface="华文中宋" pitchFamily="2" charset="-122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中宋" pitchFamily="2" charset="-122"/>
          <a:ea typeface="华文中宋" pitchFamily="2" charset="-122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中宋" pitchFamily="2" charset="-122"/>
          <a:ea typeface="华文中宋" pitchFamily="2" charset="-122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中宋" pitchFamily="2" charset="-122"/>
          <a:ea typeface="华文中宋" pitchFamily="2" charset="-122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中宋" pitchFamily="2" charset="-122"/>
          <a:ea typeface="华文中宋" pitchFamily="2" charset="-122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中宋" pitchFamily="2" charset="-122"/>
          <a:ea typeface="华文中宋" pitchFamily="2" charset="-122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中宋" pitchFamily="2" charset="-122"/>
          <a:ea typeface="华文中宋" pitchFamily="2" charset="-122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华文中宋" pitchFamily="2" charset="-122"/>
          <a:ea typeface="华文中宋" pitchFamily="2" charset="-122"/>
        </a:defRPr>
      </a:lvl9pPr>
    </p:titleStyle>
    <p:bodyStyle>
      <a:lvl1pPr marL="361950" indent="-361950" algn="just" defTabSz="685800" rtl="0" eaLnBrk="1" fontAlgn="base" hangingPunct="1">
        <a:lnSpc>
          <a:spcPct val="110000"/>
        </a:lnSpc>
        <a:spcBef>
          <a:spcPts val="12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"/>
        <a:defRPr sz="2400">
          <a:solidFill>
            <a:schemeClr val="accent1"/>
          </a:solidFill>
          <a:latin typeface="+mn-lt"/>
          <a:ea typeface="+mn-ea"/>
          <a:cs typeface="+mn-cs"/>
        </a:defRPr>
      </a:lvl1pPr>
      <a:lvl2pPr marL="361950" indent="-361950" algn="just" defTabSz="685800" rtl="0" eaLnBrk="1" fontAlgn="base" hangingPunct="1">
        <a:lnSpc>
          <a:spcPct val="120000"/>
        </a:lnSpc>
        <a:spcBef>
          <a:spcPct val="0"/>
        </a:spcBef>
        <a:spcAft>
          <a:spcPts val="1200"/>
        </a:spcAft>
        <a:buClr>
          <a:srgbClr val="D8E39E"/>
        </a:buClr>
        <a:buFont typeface="幼圆" pitchFamily="49" charset="-122"/>
        <a:buChar char=" "/>
        <a:defRPr sz="1600">
          <a:solidFill>
            <a:schemeClr val="tx1"/>
          </a:solidFill>
          <a:latin typeface="+mn-lt"/>
          <a:ea typeface="+mn-ea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Times New Roman" pitchFamily="18" charset="0"/>
          <a:ea typeface="+mn-ea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Times New Roman" pitchFamily="18" charset="0"/>
          <a:ea typeface="+mn-ea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Times New Roman" pitchFamily="18" charset="0"/>
          <a:ea typeface="+mn-ea"/>
        </a:defRPr>
      </a:lvl5pPr>
      <a:lvl6pPr marL="2000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Times New Roman" pitchFamily="18" charset="0"/>
          <a:ea typeface="+mn-ea"/>
        </a:defRPr>
      </a:lvl6pPr>
      <a:lvl7pPr marL="24574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Times New Roman" pitchFamily="18" charset="0"/>
          <a:ea typeface="+mn-ea"/>
        </a:defRPr>
      </a:lvl7pPr>
      <a:lvl8pPr marL="29146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Times New Roman" pitchFamily="18" charset="0"/>
          <a:ea typeface="+mn-ea"/>
        </a:defRPr>
      </a:lvl8pPr>
      <a:lvl9pPr marL="33718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>
          <a:solidFill>
            <a:schemeClr val="tx1"/>
          </a:solidFill>
          <a:latin typeface="Times New Roman" pitchFamily="18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72771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1752600" y="2286000"/>
            <a:ext cx="87630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altLang="zh-CN" sz="6100" b="1" dirty="0">
                <a:latin typeface="+mn-ea"/>
                <a:ea typeface="+mn-ea"/>
              </a:rPr>
              <a:t>《</a:t>
            </a:r>
            <a:r>
              <a:rPr lang="zh-CN" altLang="en-US" sz="6100" b="1" dirty="0">
                <a:latin typeface="+mn-ea"/>
                <a:ea typeface="+mn-ea"/>
              </a:rPr>
              <a:t>十一月四日风雨大作</a:t>
            </a:r>
            <a:r>
              <a:rPr lang="en-US" altLang="zh-CN" sz="6100" b="1" dirty="0">
                <a:ea typeface="楷体_GB2312" pitchFamily="1" charset="-122"/>
              </a:rPr>
              <a:t>》</a:t>
            </a:r>
            <a:endParaRPr lang="en-US" altLang="zh-CN" sz="6900" b="1" dirty="0"/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8382000" y="3581400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/>
              <a:t>陆游</a:t>
            </a:r>
          </a:p>
        </p:txBody>
      </p:sp>
      <p:sp>
        <p:nvSpPr>
          <p:cNvPr id="4" name="矩形 3"/>
          <p:cNvSpPr/>
          <p:nvPr/>
        </p:nvSpPr>
        <p:spPr>
          <a:xfrm>
            <a:off x="5458275" y="5486401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0" y="1066800"/>
            <a:ext cx="8540750" cy="1143000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solidFill>
                  <a:schemeClr val="tx1"/>
                </a:solidFill>
              </a:rPr>
              <a:t>体会主旨，语言，表现方法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828800"/>
            <a:ext cx="8458200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altLang="zh-CN" b="1" dirty="0"/>
          </a:p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全诗通过写出作者夜卧孤村，连梦中都想为国戍边杀敌的描述，充分表达了作者报国情怀。</a:t>
            </a:r>
          </a:p>
          <a:p>
            <a:pPr eaLnBrk="1" hangingPunct="1"/>
            <a:r>
              <a:rPr lang="zh-CN" altLang="en-US" b="1" dirty="0"/>
              <a:t>这首诗语言朴实明快、豪放流畅、通俗平易；</a:t>
            </a:r>
          </a:p>
          <a:p>
            <a:pPr eaLnBrk="1" hangingPunct="1"/>
            <a:r>
              <a:rPr lang="zh-CN" altLang="en-US" b="1" dirty="0">
                <a:solidFill>
                  <a:schemeClr val="hlink"/>
                </a:solidFill>
              </a:rPr>
              <a:t>表现方法上采用“寄情于梦，虚实结合的写法”。</a:t>
            </a:r>
            <a:r>
              <a:rPr lang="zh-CN" altLang="en-US" dirty="0"/>
              <a:t>  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85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2063750" y="981076"/>
            <a:ext cx="8229600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zh-CN" altLang="en-US" sz="5400" b="1" i="1" dirty="0">
                <a:solidFill>
                  <a:srgbClr val="004DE8"/>
                </a:solidFill>
                <a:ea typeface="华文行楷" pitchFamily="2" charset="-122"/>
              </a:rPr>
              <a:t>学习目标：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000000"/>
                </a:solidFill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</a:rPr>
              <a:t>、能有感情朗读、背诵这两首诗</a:t>
            </a:r>
            <a:r>
              <a:rPr lang="en-US" altLang="zh-CN" sz="3600" b="1" dirty="0">
                <a:solidFill>
                  <a:srgbClr val="000000"/>
                </a:solidFill>
              </a:rPr>
              <a:t>;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000000"/>
                </a:solidFill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</a:rPr>
              <a:t>、了解诗人的生平，明确写作背景</a:t>
            </a:r>
            <a:r>
              <a:rPr lang="en-US" altLang="zh-CN" sz="3600" b="1" dirty="0">
                <a:solidFill>
                  <a:srgbClr val="000000"/>
                </a:solidFill>
              </a:rPr>
              <a:t>;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000000"/>
                </a:solidFill>
              </a:rPr>
              <a:t>3 </a:t>
            </a:r>
            <a:r>
              <a:rPr lang="zh-CN" altLang="en-US" sz="3600" b="1" dirty="0">
                <a:solidFill>
                  <a:srgbClr val="000000"/>
                </a:solidFill>
              </a:rPr>
              <a:t>、感受诗人的</a:t>
            </a:r>
            <a:r>
              <a:rPr lang="zh-CN" altLang="en-US" sz="3600" b="1" u="sng" dirty="0">
                <a:solidFill>
                  <a:srgbClr val="CC0000"/>
                </a:solidFill>
              </a:rPr>
              <a:t>爱国情怀</a:t>
            </a:r>
            <a:r>
              <a:rPr lang="zh-CN" altLang="en-US" sz="3600" b="1" dirty="0">
                <a:solidFill>
                  <a:srgbClr val="000000"/>
                </a:solidFill>
                <a:latin typeface="宋体" pitchFamily="2" charset="-122"/>
              </a:rPr>
              <a:t>，培养爱国情感。</a:t>
            </a:r>
            <a:r>
              <a:rPr lang="zh-CN" altLang="en-US" sz="4400" b="1" dirty="0">
                <a:solidFill>
                  <a:srgbClr val="FF0000"/>
                </a:solidFill>
                <a:latin typeface="宋体" pitchFamily="2" charset="-122"/>
              </a:rPr>
              <a:t>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144000" y="1295400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BFAF8"/>
                </a:solidFill>
              </a:rPr>
              <a:t>https://www.ypppt.com/</a:t>
            </a:r>
            <a:endParaRPr lang="zh-CN" altLang="en-US" sz="1200" dirty="0">
              <a:solidFill>
                <a:srgbClr val="FBFAF8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6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6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76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76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990601"/>
            <a:ext cx="8540750" cy="4194175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</a:pPr>
            <a:r>
              <a:rPr lang="en-US" altLang="zh-CN" sz="3200" b="1" dirty="0">
                <a:solidFill>
                  <a:srgbClr val="FF0000"/>
                </a:solidFill>
              </a:rPr>
              <a:t>                                </a:t>
            </a:r>
            <a:r>
              <a:rPr lang="zh-CN" altLang="en-US" sz="3200" b="1" dirty="0">
                <a:solidFill>
                  <a:srgbClr val="FF0000"/>
                </a:solidFill>
              </a:rPr>
              <a:t>陆游</a:t>
            </a:r>
            <a:endParaRPr lang="zh-CN" altLang="en-US" sz="3200" b="1" dirty="0"/>
          </a:p>
          <a:p>
            <a:pPr algn="l"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        </a:t>
            </a:r>
            <a:r>
              <a:rPr lang="zh-CN" altLang="en-US" b="1" dirty="0" smtClean="0">
                <a:solidFill>
                  <a:srgbClr val="000000"/>
                </a:solidFill>
              </a:rPr>
              <a:t>号：放翁，南宋著名爱国诗人。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00"/>
                </a:solidFill>
              </a:rPr>
              <a:t>        自幼好学，一生坚持抗金，为权贵所嫉。   他是一个富有才华而又多产的作家。</a:t>
            </a:r>
          </a:p>
          <a:p>
            <a:pPr algn="l"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000000"/>
                </a:solidFill>
              </a:rPr>
              <a:t>        他的诗歌既有深刻的现实生活内容，又有积极的浪漫主义精神。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629400" y="274320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>
          <a:xfrm>
            <a:off x="1828800" y="0"/>
            <a:ext cx="8540750" cy="11430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十一月四日风雨大作</a:t>
            </a:r>
          </a:p>
        </p:txBody>
      </p:sp>
      <p:pic>
        <p:nvPicPr>
          <p:cNvPr id="6148" name="Picture 5" descr="陆游图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52600" y="1219200"/>
            <a:ext cx="3505200" cy="5410200"/>
          </a:xfrm>
          <a:noFill/>
        </p:spPr>
      </p:pic>
      <p:sp>
        <p:nvSpPr>
          <p:cNvPr id="61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562601" y="1447800"/>
            <a:ext cx="4803775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dirty="0">
                <a:solidFill>
                  <a:srgbClr val="000000"/>
                </a:solidFill>
              </a:rPr>
              <a:t>   </a:t>
            </a:r>
            <a:r>
              <a:rPr lang="zh-CN" altLang="en-US" dirty="0">
                <a:solidFill>
                  <a:srgbClr val="000000"/>
                </a:solidFill>
              </a:rPr>
              <a:t>背景</a:t>
            </a:r>
            <a:r>
              <a:rPr lang="zh-CN" altLang="en-US" b="1" dirty="0">
                <a:solidFill>
                  <a:srgbClr val="000000"/>
                </a:solidFill>
              </a:rPr>
              <a:t>：陆游罢官居住家乡山阴（绍兴），抗金收复失地是他不能忘怀的事。他因风雨大作而思绪万千，既想到南宋王朝在风雨中飘摇，岌岌可危的现实，又浮起到前线作战挽救国家危亡的企望。</a:t>
            </a:r>
            <a:r>
              <a:rPr lang="zh-CN" altLang="en-US" b="1" dirty="0">
                <a:solidFill>
                  <a:srgbClr val="FF0000"/>
                </a:solidFill>
              </a:rPr>
              <a:t>于是，在风雨声中入梦，梦境是在前线作战。</a:t>
            </a:r>
            <a:r>
              <a:rPr lang="zh-CN" altLang="en-US" b="1" u="sng" dirty="0">
                <a:solidFill>
                  <a:srgbClr val="FF0000"/>
                </a:solidFill>
              </a:rPr>
              <a:t>风雨声就把他所处的现实同所存的希望联系起来了。</a:t>
            </a:r>
            <a:r>
              <a:rPr lang="zh-CN" altLang="en-US" dirty="0"/>
              <a:t>                       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2"/>
          <p:cNvSpPr>
            <a:spLocks noGrp="1" noChangeArrowheads="1"/>
          </p:cNvSpPr>
          <p:nvPr>
            <p:ph type="title"/>
          </p:nvPr>
        </p:nvSpPr>
        <p:spPr>
          <a:xfrm>
            <a:off x="1905000" y="1447801"/>
            <a:ext cx="8358188" cy="795337"/>
          </a:xfrm>
        </p:spPr>
        <p:txBody>
          <a:bodyPr/>
          <a:lstStyle/>
          <a:p>
            <a:pPr algn="ctr" eaLnBrk="1" hangingPunct="1"/>
            <a:r>
              <a:rPr lang="zh-CN" altLang="en-US" sz="3300" b="0" u="sng" dirty="0">
                <a:solidFill>
                  <a:srgbClr val="000000"/>
                </a:solidFill>
              </a:rPr>
              <a:t>僵卧孤村</a:t>
            </a:r>
            <a:r>
              <a:rPr lang="zh-CN" altLang="en-US" sz="3300" b="0" dirty="0">
                <a:solidFill>
                  <a:srgbClr val="000000"/>
                </a:solidFill>
              </a:rPr>
              <a:t>不自哀，</a:t>
            </a:r>
            <a:br>
              <a:rPr lang="zh-CN" altLang="en-US" sz="3300" b="0" dirty="0">
                <a:solidFill>
                  <a:srgbClr val="000000"/>
                </a:solidFill>
              </a:rPr>
            </a:br>
            <a:r>
              <a:rPr lang="zh-CN" altLang="en-US" sz="3300" b="0" dirty="0">
                <a:solidFill>
                  <a:srgbClr val="000000"/>
                </a:solidFill>
              </a:rPr>
              <a:t>尚思为国</a:t>
            </a:r>
            <a:r>
              <a:rPr lang="zh-CN" altLang="en-US" sz="3300" b="0" u="sng" dirty="0">
                <a:solidFill>
                  <a:srgbClr val="000000"/>
                </a:solidFill>
              </a:rPr>
              <a:t>戍轮台</a:t>
            </a:r>
            <a:r>
              <a:rPr lang="zh-CN" altLang="en-US" sz="3300" b="0" dirty="0">
                <a:solidFill>
                  <a:srgbClr val="000000"/>
                </a:solidFill>
              </a:rPr>
              <a:t>。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2362201" y="3173413"/>
            <a:ext cx="7693025" cy="29130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FF0000"/>
                </a:solidFill>
              </a:rPr>
              <a:t>   </a:t>
            </a:r>
            <a:r>
              <a:rPr lang="zh-CN" altLang="en-US" b="1" dirty="0" smtClean="0">
                <a:solidFill>
                  <a:srgbClr val="FF0000"/>
                </a:solidFill>
              </a:rPr>
              <a:t>年老力衰 僵直地呆在偏僻的山村，不为自己的处境哀愁，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   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   还想着为国家到边疆去效力。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/>
              <a:t>   </a:t>
            </a:r>
            <a:endParaRPr lang="zh-CN" altLang="en-US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  <p:bldP spid="829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2286000"/>
            <a:ext cx="6019800" cy="36576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理解诗句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4000" b="1" u="sng" dirty="0">
                <a:solidFill>
                  <a:srgbClr val="000000"/>
                </a:solidFill>
              </a:rPr>
              <a:t>僵卧孤村</a:t>
            </a:r>
            <a:r>
              <a:rPr lang="zh-CN" altLang="en-US" sz="4000" b="1" dirty="0">
                <a:solidFill>
                  <a:srgbClr val="000000"/>
                </a:solidFill>
              </a:rPr>
              <a:t>不自哀，</a:t>
            </a:r>
          </a:p>
          <a:p>
            <a:pPr eaLnBrk="1" hangingPunct="1">
              <a:buFont typeface="Wingdings" pitchFamily="2" charset="2"/>
              <a:buNone/>
            </a:pPr>
            <a:endParaRPr lang="zh-CN" altLang="en-US" sz="4000" b="1" dirty="0">
              <a:solidFill>
                <a:srgbClr val="00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sz="4000" b="1" dirty="0">
                <a:solidFill>
                  <a:srgbClr val="000000"/>
                </a:solidFill>
              </a:rPr>
              <a:t>尚思为国</a:t>
            </a:r>
            <a:r>
              <a:rPr lang="zh-CN" altLang="en-US" sz="4000" b="1" u="sng" dirty="0">
                <a:solidFill>
                  <a:srgbClr val="000000"/>
                </a:solidFill>
              </a:rPr>
              <a:t>戍轮台</a:t>
            </a:r>
            <a:r>
              <a:rPr lang="zh-CN" altLang="en-US" b="1" dirty="0" smtClean="0">
                <a:solidFill>
                  <a:srgbClr val="000000"/>
                </a:solidFill>
              </a:rPr>
              <a:t>。</a:t>
            </a:r>
            <a:r>
              <a:rPr lang="zh-CN" altLang="en-US" dirty="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dirty="0" smtClean="0"/>
              <a:t> </a:t>
            </a: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6705600" y="3048001"/>
            <a:ext cx="65532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</a:rPr>
              <a:t>点明处境及心态，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</a:rPr>
              <a:t>直抒报国情怀</a:t>
            </a:r>
            <a:r>
              <a:rPr lang="en-US" altLang="zh-CN" sz="3600" b="1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8196" name="AutoShape 5"/>
          <p:cNvSpPr>
            <a:spLocks/>
          </p:cNvSpPr>
          <p:nvPr/>
        </p:nvSpPr>
        <p:spPr bwMode="auto">
          <a:xfrm>
            <a:off x="6400800" y="2895600"/>
            <a:ext cx="152400" cy="2133600"/>
          </a:xfrm>
          <a:prstGeom prst="rightBrace">
            <a:avLst>
              <a:gd name="adj1" fmla="val 1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AutoShape 2"/>
          <p:cNvSpPr>
            <a:spLocks noGrp="1" noChangeArrowheads="1"/>
          </p:cNvSpPr>
          <p:nvPr>
            <p:ph type="title"/>
          </p:nvPr>
        </p:nvSpPr>
        <p:spPr>
          <a:xfrm>
            <a:off x="1905000" y="1219201"/>
            <a:ext cx="8358188" cy="795337"/>
          </a:xfrm>
        </p:spPr>
        <p:txBody>
          <a:bodyPr/>
          <a:lstStyle/>
          <a:p>
            <a:pPr algn="ctr" eaLnBrk="1" hangingPunct="1"/>
            <a:r>
              <a:rPr lang="zh-CN" altLang="en-US" sz="4000" b="0" u="sng" dirty="0">
                <a:solidFill>
                  <a:srgbClr val="000000"/>
                </a:solidFill>
              </a:rPr>
              <a:t>夜阑卧听</a:t>
            </a:r>
            <a:r>
              <a:rPr lang="zh-CN" altLang="en-US" sz="4000" b="0" dirty="0">
                <a:solidFill>
                  <a:srgbClr val="000000"/>
                </a:solidFill>
              </a:rPr>
              <a:t>风吹雨，</a:t>
            </a:r>
            <a:br>
              <a:rPr lang="zh-CN" altLang="en-US" sz="4000" b="0" dirty="0">
                <a:solidFill>
                  <a:srgbClr val="000000"/>
                </a:solidFill>
              </a:rPr>
            </a:br>
            <a:r>
              <a:rPr lang="zh-CN" altLang="en-US" sz="4000" b="0" dirty="0">
                <a:solidFill>
                  <a:srgbClr val="000000"/>
                </a:solidFill>
              </a:rPr>
              <a:t>铁马冰河</a:t>
            </a:r>
            <a:r>
              <a:rPr lang="zh-CN" altLang="en-US" sz="4000" b="0" u="sng" dirty="0">
                <a:solidFill>
                  <a:srgbClr val="000000"/>
                </a:solidFill>
              </a:rPr>
              <a:t>入梦来</a:t>
            </a:r>
            <a:r>
              <a:rPr lang="zh-CN" altLang="en-US" sz="4000" b="0" dirty="0">
                <a:solidFill>
                  <a:srgbClr val="000000"/>
                </a:solidFill>
              </a:rPr>
              <a:t>。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2209801"/>
            <a:ext cx="8358188" cy="31908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altLang="zh-CN" b="1" dirty="0" smtClean="0">
              <a:solidFill>
                <a:srgbClr val="00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b="1" dirty="0" smtClean="0"/>
              <a:t>   </a:t>
            </a:r>
            <a:r>
              <a:rPr lang="zh-CN" altLang="en-US" b="1" dirty="0" smtClean="0">
                <a:solidFill>
                  <a:srgbClr val="FF0000"/>
                </a:solidFill>
              </a:rPr>
              <a:t>夜深了，我在床上听着外面风吹雨打声风雨，激起无限的思绪，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   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    连梦境也是骑着铁马跨过冰冷河流</a:t>
            </a:r>
            <a:r>
              <a:rPr lang="en-US" altLang="zh-CN" b="1" dirty="0" smtClean="0">
                <a:solidFill>
                  <a:srgbClr val="FF0000"/>
                </a:solidFill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</a:rPr>
              <a:t>奔向北方去杀敌。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8397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2286000"/>
            <a:ext cx="6019800" cy="36576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理解诗句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4000" b="1" u="sng" dirty="0">
                <a:solidFill>
                  <a:srgbClr val="000000"/>
                </a:solidFill>
              </a:rPr>
              <a:t>夜阑卧听</a:t>
            </a:r>
            <a:r>
              <a:rPr lang="zh-CN" altLang="en-US" sz="4000" b="1" dirty="0">
                <a:solidFill>
                  <a:srgbClr val="000000"/>
                </a:solidFill>
              </a:rPr>
              <a:t>风吹雨，</a:t>
            </a:r>
          </a:p>
          <a:p>
            <a:pPr eaLnBrk="1" hangingPunct="1">
              <a:buFont typeface="Wingdings" pitchFamily="2" charset="2"/>
              <a:buNone/>
            </a:pPr>
            <a:endParaRPr lang="zh-CN" altLang="en-US" sz="4000" b="1" dirty="0">
              <a:solidFill>
                <a:srgbClr val="00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zh-CN" altLang="en-US" sz="4000" b="1" dirty="0">
                <a:solidFill>
                  <a:srgbClr val="000000"/>
                </a:solidFill>
              </a:rPr>
              <a:t>铁马冰河</a:t>
            </a:r>
            <a:r>
              <a:rPr lang="zh-CN" altLang="en-US" sz="4000" b="1" u="sng" dirty="0">
                <a:solidFill>
                  <a:srgbClr val="000000"/>
                </a:solidFill>
              </a:rPr>
              <a:t>入梦来</a:t>
            </a:r>
            <a:r>
              <a:rPr lang="zh-CN" altLang="en-US" b="1" dirty="0" smtClean="0">
                <a:solidFill>
                  <a:srgbClr val="000000"/>
                </a:solidFill>
              </a:rPr>
              <a:t>。</a:t>
            </a:r>
            <a:r>
              <a:rPr lang="zh-CN" altLang="en-US" dirty="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dirty="0" smtClean="0"/>
              <a:t> </a:t>
            </a: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6553200" y="2971801"/>
            <a:ext cx="3276600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</a:rPr>
              <a:t>虚实结合的写法。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2235C2"/>
                </a:solidFill>
              </a:rPr>
              <a:t>实写</a:t>
            </a:r>
            <a:r>
              <a:rPr lang="zh-CN" altLang="en-US" sz="2800" b="1" dirty="0">
                <a:solidFill>
                  <a:srgbClr val="FF0000"/>
                </a:solidFill>
              </a:rPr>
              <a:t>雨夜之声，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2235C2"/>
                </a:solidFill>
              </a:rPr>
              <a:t>虚写</a:t>
            </a:r>
            <a:r>
              <a:rPr lang="zh-CN" altLang="en-US" sz="2800" b="1" dirty="0">
                <a:solidFill>
                  <a:srgbClr val="FF0000"/>
                </a:solidFill>
              </a:rPr>
              <a:t>梦境战场杀敌</a:t>
            </a:r>
            <a:r>
              <a:rPr lang="zh-CN" altLang="en-US" sz="3200" b="1" dirty="0">
                <a:solidFill>
                  <a:srgbClr val="FF0000"/>
                </a:solidFill>
              </a:rPr>
              <a:t>。</a:t>
            </a:r>
          </a:p>
          <a:p>
            <a:pPr eaLnBrk="1" hangingPunct="1">
              <a:spcBef>
                <a:spcPct val="50000"/>
              </a:spcBef>
            </a:pPr>
            <a:endParaRPr lang="en-US" altLang="zh-CN" sz="3200" b="1" dirty="0">
              <a:solidFill>
                <a:srgbClr val="FF0000"/>
              </a:solidFill>
            </a:endParaRPr>
          </a:p>
        </p:txBody>
      </p:sp>
      <p:sp>
        <p:nvSpPr>
          <p:cNvPr id="10244" name="AutoShape 4"/>
          <p:cNvSpPr>
            <a:spLocks/>
          </p:cNvSpPr>
          <p:nvPr/>
        </p:nvSpPr>
        <p:spPr bwMode="auto">
          <a:xfrm>
            <a:off x="6324600" y="2971800"/>
            <a:ext cx="152400" cy="2133600"/>
          </a:xfrm>
          <a:prstGeom prst="rightBrace">
            <a:avLst>
              <a:gd name="adj1" fmla="val 1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7848600" y="4800600"/>
            <a:ext cx="533400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6781800" y="5486401"/>
            <a:ext cx="2743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表达报国情怀！</a:t>
            </a: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4495800" y="838201"/>
            <a:ext cx="43434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altLang="zh-CN" sz="3600">
                <a:solidFill>
                  <a:srgbClr val="1708DC"/>
                </a:solidFill>
              </a:rPr>
              <a:t>(</a:t>
            </a:r>
            <a:r>
              <a:rPr lang="zh-CN" altLang="en-US" sz="3600">
                <a:solidFill>
                  <a:srgbClr val="1708DC"/>
                </a:solidFill>
              </a:rPr>
              <a:t>高要求：会赏析</a:t>
            </a:r>
            <a:r>
              <a:rPr lang="en-US" altLang="zh-CN" sz="3600">
                <a:solidFill>
                  <a:srgbClr val="1708DC"/>
                </a:solidFill>
              </a:rPr>
              <a:t>)</a:t>
            </a:r>
          </a:p>
          <a:p>
            <a:pPr eaLnBrk="1" hangingPunct="1">
              <a:spcBef>
                <a:spcPct val="50000"/>
              </a:spcBef>
            </a:pPr>
            <a:endParaRPr lang="en-US" altLang="zh-CN" sz="3600">
              <a:solidFill>
                <a:srgbClr val="1708D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809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  <p:bldP spid="80903" grpId="0"/>
      <p:bldP spid="80904" grpId="0"/>
      <p:bldP spid="8090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回顾：如何赏析名句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</a:t>
            </a:r>
            <a:r>
              <a:rPr lang="zh-CN" altLang="en-US" dirty="0" smtClean="0">
                <a:solidFill>
                  <a:srgbClr val="FF0000"/>
                </a:solidFill>
              </a:rPr>
              <a:t>找角度</a:t>
            </a:r>
            <a:r>
              <a:rPr lang="zh-CN" altLang="en-US" dirty="0" smtClean="0">
                <a:solidFill>
                  <a:srgbClr val="000000"/>
                </a:solidFill>
              </a:rPr>
              <a:t>（修辞、表达手法、字、词、句）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dirty="0" smtClean="0"/>
              <a:t>    </a:t>
            </a:r>
            <a:r>
              <a:rPr lang="en-US" altLang="zh-CN" dirty="0" smtClean="0"/>
              <a:t>+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    </a:t>
            </a:r>
            <a:r>
              <a:rPr lang="zh-CN" altLang="en-US" dirty="0" smtClean="0">
                <a:solidFill>
                  <a:srgbClr val="FF0000"/>
                </a:solidFill>
              </a:rPr>
              <a:t>阐述这个角度</a:t>
            </a:r>
            <a:r>
              <a:rPr lang="zh-CN" altLang="en-US" dirty="0" smtClean="0">
                <a:solidFill>
                  <a:srgbClr val="000000"/>
                </a:solidFill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</a:rPr>
              <a:t>……</a:t>
            </a:r>
            <a:r>
              <a:rPr lang="zh-CN" altLang="en-US" dirty="0" smtClean="0">
                <a:solidFill>
                  <a:srgbClr val="000000"/>
                </a:solidFill>
              </a:rPr>
              <a:t>）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    </a:t>
            </a:r>
            <a:r>
              <a:rPr lang="en-US" altLang="zh-CN" dirty="0" smtClean="0"/>
              <a:t>+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dirty="0" smtClean="0"/>
              <a:t>   </a:t>
            </a:r>
            <a:r>
              <a:rPr lang="zh-CN" altLang="en-US" dirty="0" smtClean="0">
                <a:solidFill>
                  <a:srgbClr val="FF0000"/>
                </a:solidFill>
              </a:rPr>
              <a:t>效果</a:t>
            </a:r>
            <a:r>
              <a:rPr lang="en-US" altLang="zh-CN" dirty="0" smtClean="0">
                <a:solidFill>
                  <a:srgbClr val="000000"/>
                </a:solidFill>
              </a:rPr>
              <a:t>(</a:t>
            </a:r>
            <a:r>
              <a:rPr lang="zh-CN" altLang="en-US" dirty="0" smtClean="0">
                <a:solidFill>
                  <a:srgbClr val="000000"/>
                </a:solidFill>
              </a:rPr>
              <a:t>表达</a:t>
            </a:r>
            <a:r>
              <a:rPr lang="en-US" altLang="zh-CN" dirty="0" smtClean="0">
                <a:solidFill>
                  <a:srgbClr val="000000"/>
                </a:solidFill>
              </a:rPr>
              <a:t>……</a:t>
            </a:r>
            <a:r>
              <a:rPr lang="zh-CN" altLang="en-US" dirty="0" smtClean="0">
                <a:solidFill>
                  <a:srgbClr val="000000"/>
                </a:solidFill>
              </a:rPr>
              <a:t>情感、描绘</a:t>
            </a:r>
            <a:r>
              <a:rPr lang="en-US" altLang="zh-CN" dirty="0" smtClean="0">
                <a:solidFill>
                  <a:srgbClr val="000000"/>
                </a:solidFill>
              </a:rPr>
              <a:t>……</a:t>
            </a:r>
            <a:r>
              <a:rPr lang="zh-CN" altLang="en-US" dirty="0" smtClean="0">
                <a:solidFill>
                  <a:srgbClr val="000000"/>
                </a:solidFill>
              </a:rPr>
              <a:t>景色</a:t>
            </a:r>
            <a:r>
              <a:rPr lang="en-US" altLang="zh-CN" dirty="0" smtClean="0">
                <a:solidFill>
                  <a:srgbClr val="0000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A000120150601A16PWBG 1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76AA30"/>
      </a:accent1>
      <a:accent2>
        <a:srgbClr val="BED15D"/>
      </a:accent2>
      <a:accent3>
        <a:srgbClr val="FFFFFF"/>
      </a:accent3>
      <a:accent4>
        <a:srgbClr val="404040"/>
      </a:accent4>
      <a:accent5>
        <a:srgbClr val="BDD2AD"/>
      </a:accent5>
      <a:accent6>
        <a:srgbClr val="ACBD53"/>
      </a:accent6>
      <a:hlink>
        <a:srgbClr val="0070C0"/>
      </a:hlink>
      <a:folHlink>
        <a:srgbClr val="7F7F7F"/>
      </a:folHlink>
    </a:clrScheme>
    <a:fontScheme name="A000120150601A16PWBG">
      <a:majorFont>
        <a:latin typeface="华文中宋"/>
        <a:ea typeface="华文中宋"/>
        <a:cs typeface=""/>
      </a:majorFont>
      <a:minorFont>
        <a:latin typeface="幼圆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A000120150601A16PWBG 1">
        <a:dk1>
          <a:srgbClr val="4D4D4D"/>
        </a:dk1>
        <a:lt1>
          <a:srgbClr val="FFFFFF"/>
        </a:lt1>
        <a:dk2>
          <a:srgbClr val="4D4D4D"/>
        </a:dk2>
        <a:lt2>
          <a:srgbClr val="FFFFFF"/>
        </a:lt2>
        <a:accent1>
          <a:srgbClr val="76AA30"/>
        </a:accent1>
        <a:accent2>
          <a:srgbClr val="BED15D"/>
        </a:accent2>
        <a:accent3>
          <a:srgbClr val="FFFFFF"/>
        </a:accent3>
        <a:accent4>
          <a:srgbClr val="404040"/>
        </a:accent4>
        <a:accent5>
          <a:srgbClr val="BDD2AD"/>
        </a:accent5>
        <a:accent6>
          <a:srgbClr val="ACBD53"/>
        </a:accent6>
        <a:hlink>
          <a:srgbClr val="0070C0"/>
        </a:hlink>
        <a:folHlink>
          <a:srgbClr val="7F7F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主题41</Template>
  <TotalTime>576</TotalTime>
  <Words>653</Words>
  <Application>Microsoft Office PowerPoint</Application>
  <PresentationFormat>宽屏</PresentationFormat>
  <Paragraphs>75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Meiryo</vt:lpstr>
      <vt:lpstr>华文行楷</vt:lpstr>
      <vt:lpstr>华文中宋</vt:lpstr>
      <vt:lpstr>楷体_GB2312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Wingdings 2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十一月四日风雨大作</vt:lpstr>
      <vt:lpstr>僵卧孤村不自哀， 尚思为国戍轮台。</vt:lpstr>
      <vt:lpstr>PowerPoint 演示文稿</vt:lpstr>
      <vt:lpstr>夜阑卧听风吹雨， 铁马冰河入梦来。</vt:lpstr>
      <vt:lpstr>PowerPoint 演示文稿</vt:lpstr>
      <vt:lpstr>回顾：如何赏析名句</vt:lpstr>
      <vt:lpstr>体会主旨，语言，表现方法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cp:lastPrinted>1601-01-01T00:00:00Z</cp:lastPrinted>
  <dcterms:created xsi:type="dcterms:W3CDTF">1601-01-01T00:00:00Z</dcterms:created>
  <dcterms:modified xsi:type="dcterms:W3CDTF">2021-12-09T03:17:22Z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