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4" r:id="rId7"/>
    <p:sldId id="265" r:id="rId8"/>
    <p:sldId id="266" r:id="rId9"/>
    <p:sldId id="267" r:id="rId10"/>
    <p:sldId id="268" r:id="rId11"/>
    <p:sldId id="269" r:id="rId12"/>
    <p:sldId id="260" r:id="rId13"/>
    <p:sldId id="261" r:id="rId14"/>
    <p:sldId id="270" r:id="rId15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3">
          <p15:clr>
            <a:srgbClr val="A4A3A4"/>
          </p15:clr>
        </p15:guide>
        <p15:guide id="2" pos="3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20" y="120"/>
      </p:cViewPr>
      <p:guideLst>
        <p:guide orient="horz" pos="1773"/>
        <p:guide pos="39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3DC2D-7B98-4C63-99CC-3C40193E7532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EDE50-7D01-42EA-8BC3-843A374514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EDE50-7D01-42EA-8BC3-843A374514D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76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214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163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601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052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93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272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748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1593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69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09623" y="930683"/>
            <a:ext cx="8524755" cy="3928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7700" y="51672"/>
            <a:ext cx="708660" cy="78746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900" y="4247677"/>
            <a:ext cx="3680460" cy="89582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3332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697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724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70C63-4271-411B-A6DE-7ED5E9B7C261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8BF8D-1154-479C-923C-FBE2194044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77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283392" y="1188919"/>
            <a:ext cx="4577216" cy="1084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6600" b="1" spc="1875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杞</a:t>
            </a:r>
            <a:r>
              <a:rPr lang="zh-CN" altLang="en-US" sz="6600" b="1" spc="1875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zh-CN" altLang="en-US" sz="6600" b="1" spc="1875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忧</a:t>
            </a:r>
            <a:r>
              <a:rPr lang="zh-CN" altLang="en-US" sz="6600" b="1" spc="1875" dirty="0">
                <a:latin typeface="微软雅黑" pitchFamily="34" charset="-122"/>
                <a:ea typeface="微软雅黑" pitchFamily="34" charset="-122"/>
              </a:rPr>
              <a:t>天</a:t>
            </a:r>
          </a:p>
        </p:txBody>
      </p:sp>
      <p:sp>
        <p:nvSpPr>
          <p:cNvPr id="7" name="矩形 6"/>
          <p:cNvSpPr/>
          <p:nvPr/>
        </p:nvSpPr>
        <p:spPr>
          <a:xfrm>
            <a:off x="3129689" y="2693339"/>
            <a:ext cx="2884622" cy="29908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500" b="1" spc="450" dirty="0">
                <a:solidFill>
                  <a:schemeClr val="bg1"/>
                </a:solidFill>
                <a:latin typeface="汉仪大宋简" pitchFamily="49" charset="-122"/>
                <a:ea typeface="汉仪大宋简" pitchFamily="49" charset="-122"/>
              </a:rPr>
              <a:t>部编语文七年级上册</a:t>
            </a:r>
          </a:p>
        </p:txBody>
      </p:sp>
      <p:sp>
        <p:nvSpPr>
          <p:cNvPr id="9" name="矩形 8"/>
          <p:cNvSpPr/>
          <p:nvPr/>
        </p:nvSpPr>
        <p:spPr>
          <a:xfrm>
            <a:off x="4091526" y="2182577"/>
            <a:ext cx="83941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 b="1" spc="450" dirty="0">
                <a:latin typeface="方正中倩简体" pitchFamily="65" charset="-122"/>
                <a:ea typeface="方正中倩简体" pitchFamily="65" charset="-122"/>
              </a:rPr>
              <a:t>列 子</a:t>
            </a:r>
          </a:p>
        </p:txBody>
      </p:sp>
      <p:sp>
        <p:nvSpPr>
          <p:cNvPr id="10" name="矩形 9"/>
          <p:cNvSpPr/>
          <p:nvPr/>
        </p:nvSpPr>
        <p:spPr>
          <a:xfrm>
            <a:off x="5353702" y="879744"/>
            <a:ext cx="20802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spc="450" dirty="0">
                <a:latin typeface="汉仪小隶书简" pitchFamily="49" charset="-122"/>
                <a:ea typeface="汉仪小隶书简" pitchFamily="49" charset="-122"/>
              </a:rPr>
              <a:t>《寓言四则》</a:t>
            </a:r>
          </a:p>
        </p:txBody>
      </p:sp>
      <p:sp>
        <p:nvSpPr>
          <p:cNvPr id="11" name="矩形 10"/>
          <p:cNvSpPr/>
          <p:nvPr/>
        </p:nvSpPr>
        <p:spPr>
          <a:xfrm>
            <a:off x="0" y="4101144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338406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 dirty="0">
                <a:solidFill>
                  <a:schemeClr val="bg1"/>
                </a:solidFill>
                <a:latin typeface="+mj-ea"/>
                <a:ea typeface="+mj-ea"/>
              </a:rPr>
              <a:t>理解课文</a:t>
            </a:r>
          </a:p>
        </p:txBody>
      </p:sp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556432" y="1341044"/>
            <a:ext cx="4090691" cy="42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900" b="1" spc="225" dirty="0">
                <a:latin typeface="+mj-ea"/>
                <a:ea typeface="+mj-ea"/>
              </a:rPr>
              <a:t>3.</a:t>
            </a:r>
            <a:r>
              <a:rPr lang="zh-CN" altLang="en-US" sz="1900" b="1" spc="225" dirty="0">
                <a:latin typeface="+mj-ea"/>
                <a:ea typeface="+mj-ea"/>
              </a:rPr>
              <a:t>杞人又产生了什么新的忧虑？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6433" y="1966936"/>
            <a:ext cx="5096741" cy="3616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900" b="1" spc="225" dirty="0">
                <a:solidFill>
                  <a:srgbClr val="FF0000"/>
                </a:solidFill>
                <a:latin typeface="+mj-ea"/>
                <a:ea typeface="+mj-ea"/>
              </a:rPr>
              <a:t>日月星宿会坠落下来。大地会塌陷下去。</a:t>
            </a:r>
          </a:p>
        </p:txBody>
      </p:sp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556433" y="2561666"/>
            <a:ext cx="6172583" cy="42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900" b="1" spc="225" dirty="0">
                <a:latin typeface="+mj-ea"/>
                <a:ea typeface="+mj-ea"/>
              </a:rPr>
              <a:t>4.</a:t>
            </a:r>
            <a:r>
              <a:rPr lang="zh-CN" altLang="en-US" sz="1900" b="1" spc="225" dirty="0">
                <a:latin typeface="+mj-ea"/>
                <a:ea typeface="+mj-ea"/>
              </a:rPr>
              <a:t>如何看待</a:t>
            </a:r>
            <a:r>
              <a:rPr lang="en-US" altLang="zh-CN" sz="1900" b="1" spc="225" dirty="0">
                <a:latin typeface="+mj-ea"/>
                <a:ea typeface="+mj-ea"/>
              </a:rPr>
              <a:t>《</a:t>
            </a:r>
            <a:r>
              <a:rPr lang="zh-CN" altLang="en-US" sz="1900" b="1" spc="225" dirty="0">
                <a:latin typeface="+mj-ea"/>
                <a:ea typeface="+mj-ea"/>
              </a:rPr>
              <a:t>杞人忧天</a:t>
            </a:r>
            <a:r>
              <a:rPr lang="en-US" altLang="zh-CN" sz="1900" b="1" spc="225" dirty="0">
                <a:latin typeface="+mj-ea"/>
                <a:ea typeface="+mj-ea"/>
              </a:rPr>
              <a:t>》</a:t>
            </a:r>
            <a:r>
              <a:rPr lang="zh-CN" altLang="en-US" sz="1900" b="1" spc="225" dirty="0">
                <a:latin typeface="+mj-ea"/>
                <a:ea typeface="+mj-ea"/>
              </a:rPr>
              <a:t>中那个“晓之者”的解释？</a:t>
            </a:r>
            <a:endParaRPr lang="en-US" altLang="zh-CN" sz="1900" b="1" spc="225" dirty="0"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6433" y="3187559"/>
            <a:ext cx="7472276" cy="13849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900" b="1" spc="225" dirty="0">
                <a:solidFill>
                  <a:srgbClr val="00B050"/>
                </a:solidFill>
                <a:latin typeface="+mj-ea"/>
                <a:ea typeface="+mj-ea"/>
              </a:rPr>
              <a:t>　　寓言中那位好心人对天、地、星、</a:t>
            </a:r>
            <a:r>
              <a:rPr lang="zh-CN" altLang="en-US" sz="1900" b="1" spc="225" dirty="0">
                <a:latin typeface="+mj-ea"/>
                <a:ea typeface="+mj-ea"/>
              </a:rPr>
              <a:t>月的解释是不科学的，只能代表当时的认识水平，</a:t>
            </a:r>
            <a:r>
              <a:rPr lang="zh-CN" altLang="en-US" sz="1900" b="1" spc="225" dirty="0">
                <a:solidFill>
                  <a:srgbClr val="00B050"/>
                </a:solidFill>
                <a:latin typeface="+mj-ea"/>
                <a:ea typeface="+mj-ea"/>
              </a:rPr>
              <a:t>但他那种关心他人的精神、耐心诱导的做法，还是值得称赞的。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/>
      <p:bldP spid="7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256110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 dirty="0">
                <a:solidFill>
                  <a:schemeClr val="bg1"/>
                </a:solidFill>
                <a:latin typeface="+mj-ea"/>
              </a:rPr>
              <a:t>理解课文</a:t>
            </a:r>
          </a:p>
        </p:txBody>
      </p:sp>
      <p:sp>
        <p:nvSpPr>
          <p:cNvPr id="3" name="线形标注 2 1"/>
          <p:cNvSpPr/>
          <p:nvPr/>
        </p:nvSpPr>
        <p:spPr>
          <a:xfrm>
            <a:off x="3465401" y="2814637"/>
            <a:ext cx="4327782" cy="848321"/>
          </a:xfrm>
          <a:prstGeom prst="borderCallout2">
            <a:avLst>
              <a:gd name="adj1" fmla="val 211"/>
              <a:gd name="adj2" fmla="val 15301"/>
              <a:gd name="adj3" fmla="val 384"/>
              <a:gd name="adj4" fmla="val 20402"/>
              <a:gd name="adj5" fmla="val -48"/>
              <a:gd name="adj6" fmla="val 277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2400" b="1" spc="450" dirty="0">
                <a:solidFill>
                  <a:schemeClr val="tx1"/>
                </a:solidFill>
                <a:latin typeface="+mj-ea"/>
                <a:ea typeface="+mj-ea"/>
              </a:rPr>
              <a:t>一个因忧虑解除而高兴，另一个因帮助他人解除了忧虑而高兴。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239273" y="1579733"/>
            <a:ext cx="7692190" cy="457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spc="225">
                <a:solidFill>
                  <a:schemeClr val="bg1"/>
                </a:solidFill>
                <a:latin typeface="+mj-ea"/>
                <a:ea typeface="+mj-ea"/>
              </a:rPr>
              <a:t>5.</a:t>
            </a:r>
            <a:r>
              <a:rPr lang="zh-CN" altLang="en-US" sz="2100" b="1" spc="225">
                <a:solidFill>
                  <a:schemeClr val="bg1"/>
                </a:solidFill>
                <a:latin typeface="+mj-ea"/>
                <a:ea typeface="+mj-ea"/>
              </a:rPr>
              <a:t>两个人都“舍然大喜”，各自的原因是什么？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81" y="2268628"/>
            <a:ext cx="2478200" cy="25352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256110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 dirty="0">
                <a:solidFill>
                  <a:schemeClr val="bg1"/>
                </a:solidFill>
                <a:latin typeface="+mj-ea"/>
                <a:ea typeface="+mj-ea"/>
              </a:rPr>
              <a:t>寓 意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67550" y="1752432"/>
            <a:ext cx="4156016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spc="225" dirty="0">
                <a:latin typeface="+mj-ea"/>
                <a:ea typeface="+mj-ea"/>
              </a:rPr>
              <a:t>讽刺那些害怕不可能发生的灾祸、</a:t>
            </a:r>
            <a:r>
              <a:rPr lang="zh-CN" altLang="en-US" sz="2400" spc="225" dirty="0">
                <a:solidFill>
                  <a:srgbClr val="FF0000"/>
                </a:solidFill>
                <a:latin typeface="+mj-ea"/>
                <a:ea typeface="+mj-ea"/>
              </a:rPr>
              <a:t>徒然自扰的庸人。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67549" y="3031064"/>
            <a:ext cx="3899361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spc="225" dirty="0">
                <a:solidFill>
                  <a:srgbClr val="00B050"/>
                </a:solidFill>
                <a:latin typeface="+mj-ea"/>
                <a:ea typeface="+mj-ea"/>
              </a:rPr>
              <a:t>“杞人忧天”：比喻没有根据或不必要的忧虑。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761" y="1519615"/>
            <a:ext cx="2478200" cy="2535218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8934450" y="8077200"/>
            <a:ext cx="228600" cy="17145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/>
      <p:bldP spid="6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520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6865"/>
          <p:cNvSpPr txBox="1">
            <a:spLocks noChangeArrowheads="1"/>
          </p:cNvSpPr>
          <p:nvPr/>
        </p:nvSpPr>
        <p:spPr bwMode="auto">
          <a:xfrm>
            <a:off x="2923571" y="1579331"/>
            <a:ext cx="5747989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zh-CN" altLang="en-US" sz="1600" spc="225" dirty="0">
                <a:latin typeface="+mn-ea"/>
                <a:ea typeface="+mn-ea"/>
              </a:rPr>
              <a:t>      列子，名寇，又名御寇，郑国人，战国前期道家代表人物之一，与郑缪公同时。</a:t>
            </a:r>
            <a:r>
              <a:rPr lang="zh-CN" altLang="en-US" sz="1600" spc="225" dirty="0">
                <a:solidFill>
                  <a:srgbClr val="FF0000"/>
                </a:solidFill>
                <a:latin typeface="+mn-ea"/>
                <a:ea typeface="+mn-ea"/>
              </a:rPr>
              <a:t>一说与郑顷公同时。</a:t>
            </a:r>
            <a:r>
              <a:rPr lang="en-US" altLang="zh-CN" sz="1600" spc="225" dirty="0">
                <a:solidFill>
                  <a:srgbClr val="FF0000"/>
                </a:solidFill>
                <a:latin typeface="+mn-ea"/>
                <a:ea typeface="+mn-ea"/>
              </a:rPr>
              <a:t>《</a:t>
            </a:r>
            <a:r>
              <a:rPr lang="zh-CN" altLang="en-US" sz="1600" spc="225" dirty="0">
                <a:solidFill>
                  <a:srgbClr val="FF0000"/>
                </a:solidFill>
                <a:latin typeface="+mn-ea"/>
                <a:ea typeface="+mn-ea"/>
              </a:rPr>
              <a:t>庄子</a:t>
            </a:r>
            <a:r>
              <a:rPr lang="en-US" altLang="zh-CN" sz="1600" spc="225" dirty="0">
                <a:solidFill>
                  <a:srgbClr val="FF0000"/>
                </a:solidFill>
                <a:latin typeface="+mn-ea"/>
                <a:ea typeface="+mn-ea"/>
              </a:rPr>
              <a:t>》</a:t>
            </a:r>
            <a:r>
              <a:rPr lang="zh-CN" altLang="en-US" sz="1600" spc="225" dirty="0">
                <a:solidFill>
                  <a:srgbClr val="FF0000"/>
                </a:solidFill>
                <a:latin typeface="+mn-ea"/>
                <a:ea typeface="+mn-ea"/>
              </a:rPr>
              <a:t>中有许多关于他的传说</a:t>
            </a:r>
            <a:r>
              <a:rPr lang="zh-CN" altLang="en-US" sz="1600" spc="225" dirty="0">
                <a:latin typeface="+mn-ea"/>
                <a:ea typeface="+mn-ea"/>
              </a:rPr>
              <a:t>。</a:t>
            </a:r>
          </a:p>
        </p:txBody>
      </p:sp>
      <p:sp>
        <p:nvSpPr>
          <p:cNvPr id="6" name="文本框 36866"/>
          <p:cNvSpPr txBox="1">
            <a:spLocks noChangeArrowheads="1"/>
          </p:cNvSpPr>
          <p:nvPr/>
        </p:nvSpPr>
        <p:spPr bwMode="auto">
          <a:xfrm>
            <a:off x="2923570" y="2698772"/>
            <a:ext cx="574799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zh-CN" altLang="en-US" sz="1600" spc="225" dirty="0">
                <a:latin typeface="+mn-ea"/>
                <a:ea typeface="+mn-ea"/>
              </a:rPr>
              <a:t>      </a:t>
            </a:r>
            <a:r>
              <a:rPr lang="en-US" altLang="zh-CN" sz="1600" spc="225" dirty="0">
                <a:latin typeface="+mn-ea"/>
                <a:ea typeface="+mn-ea"/>
              </a:rPr>
              <a:t>《</a:t>
            </a:r>
            <a:r>
              <a:rPr lang="zh-CN" altLang="en-US" sz="1600" spc="225" dirty="0">
                <a:latin typeface="+mn-ea"/>
                <a:ea typeface="+mn-ea"/>
              </a:rPr>
              <a:t>列子</a:t>
            </a:r>
            <a:r>
              <a:rPr lang="en-US" altLang="zh-CN" sz="1600" spc="225" dirty="0">
                <a:latin typeface="+mn-ea"/>
                <a:ea typeface="+mn-ea"/>
              </a:rPr>
              <a:t>》</a:t>
            </a:r>
            <a:r>
              <a:rPr lang="zh-CN" altLang="en-US" sz="1600" spc="225" dirty="0">
                <a:latin typeface="+mn-ea"/>
                <a:ea typeface="+mn-ea"/>
              </a:rPr>
              <a:t>是道教经典之一，其学说本于黄帝、老子，主张清净无为。里面保存了</a:t>
            </a:r>
            <a:r>
              <a:rPr lang="zh-CN" altLang="en-US" sz="1600" spc="225" dirty="0">
                <a:solidFill>
                  <a:srgbClr val="00B050"/>
                </a:solidFill>
                <a:latin typeface="+mn-ea"/>
                <a:ea typeface="+mn-ea"/>
              </a:rPr>
              <a:t>不少先秦时代的寓言故事和神话传说。</a:t>
            </a:r>
            <a:r>
              <a:rPr lang="zh-CN" altLang="en-US" sz="1600" spc="225" dirty="0">
                <a:latin typeface="+mn-ea"/>
                <a:ea typeface="+mn-ea"/>
              </a:rPr>
              <a:t>其中很多故事都写得很生动，有较高的文学和思想价值。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256110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 dirty="0">
                <a:solidFill>
                  <a:schemeClr val="bg1"/>
                </a:solidFill>
                <a:latin typeface="+mj-ea"/>
                <a:ea typeface="+mj-ea"/>
              </a:rPr>
              <a:t>作者介绍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295399"/>
            <a:ext cx="2225040" cy="3009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5292841" y="1208076"/>
            <a:ext cx="14350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359742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 dirty="0">
                <a:solidFill>
                  <a:schemeClr val="bg1"/>
                </a:solidFill>
                <a:latin typeface="+mj-ea"/>
                <a:ea typeface="+mj-ea"/>
              </a:rPr>
              <a:t>读一读</a:t>
            </a:r>
            <a:r>
              <a:rPr lang="en-US" altLang="zh-CN" sz="2400" b="1" spc="225" dirty="0">
                <a:solidFill>
                  <a:schemeClr val="bg1"/>
                </a:solidFill>
                <a:latin typeface="+mj-ea"/>
                <a:ea typeface="+mj-ea"/>
              </a:rPr>
              <a:t>.</a:t>
            </a:r>
            <a:r>
              <a:rPr lang="zh-CN" altLang="en-US" sz="2400" b="1" spc="225" dirty="0">
                <a:solidFill>
                  <a:schemeClr val="bg1"/>
                </a:solidFill>
                <a:latin typeface="+mj-ea"/>
                <a:ea typeface="+mj-ea"/>
              </a:rPr>
              <a:t>写一写</a:t>
            </a:r>
          </a:p>
        </p:txBody>
      </p:sp>
      <p:sp>
        <p:nvSpPr>
          <p:cNvPr id="5" name="矩形 38923"/>
          <p:cNvSpPr>
            <a:spLocks noChangeArrowheads="1"/>
          </p:cNvSpPr>
          <p:nvPr/>
        </p:nvSpPr>
        <p:spPr bwMode="auto">
          <a:xfrm>
            <a:off x="3286299" y="1321639"/>
            <a:ext cx="5656811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2100" spc="225">
                <a:solidFill>
                  <a:srgbClr val="00B050"/>
                </a:solidFill>
                <a:latin typeface="+mj-ea"/>
                <a:ea typeface="+mj-ea"/>
              </a:rPr>
              <a:t>杞（</a:t>
            </a:r>
            <a:r>
              <a:rPr lang="en-US" altLang="zh-CN" sz="2100" spc="225" err="1">
                <a:solidFill>
                  <a:srgbClr val="00B050"/>
                </a:solidFill>
                <a:latin typeface="+mj-ea"/>
                <a:ea typeface="+mj-ea"/>
              </a:rPr>
              <a:t>qǐ</a:t>
            </a:r>
            <a:r>
              <a:rPr lang="zh-CN" altLang="en-US" sz="2100" spc="225">
                <a:solidFill>
                  <a:srgbClr val="00B050"/>
                </a:solidFill>
                <a:latin typeface="+mj-ea"/>
                <a:ea typeface="+mj-ea"/>
              </a:rPr>
              <a:t>）人</a:t>
            </a:r>
            <a:r>
              <a:rPr lang="zh-CN" altLang="en-US" sz="2100" spc="225">
                <a:latin typeface="+mj-ea"/>
                <a:ea typeface="+mj-ea"/>
              </a:rPr>
              <a:t>　身亡（</a:t>
            </a:r>
            <a:r>
              <a:rPr lang="en-US" altLang="zh-CN" sz="2100" spc="225" err="1">
                <a:solidFill>
                  <a:srgbClr val="FF0000"/>
                </a:solidFill>
                <a:latin typeface="+mj-ea"/>
                <a:ea typeface="+mj-ea"/>
              </a:rPr>
              <a:t>wú</a:t>
            </a:r>
            <a:r>
              <a:rPr lang="zh-CN" altLang="en-US" sz="2100" spc="225">
                <a:latin typeface="+mj-ea"/>
                <a:ea typeface="+mj-ea"/>
              </a:rPr>
              <a:t>）所寄　　</a:t>
            </a:r>
            <a:endParaRPr lang="en-US" altLang="zh-CN" sz="2100" spc="225">
              <a:latin typeface="+mj-ea"/>
              <a:ea typeface="+mj-ea"/>
            </a:endParaRPr>
          </a:p>
          <a:p>
            <a:pPr>
              <a:lnSpc>
                <a:spcPct val="250000"/>
              </a:lnSpc>
            </a:pPr>
            <a:r>
              <a:rPr lang="zh-CN" altLang="en-US" sz="2100" spc="225">
                <a:latin typeface="+mj-ea"/>
                <a:ea typeface="+mj-ea"/>
              </a:rPr>
              <a:t>中（</a:t>
            </a:r>
            <a:r>
              <a:rPr lang="en-US" altLang="zh-CN" sz="2100" spc="225" err="1">
                <a:solidFill>
                  <a:srgbClr val="FF0000"/>
                </a:solidFill>
                <a:latin typeface="+mj-ea"/>
                <a:ea typeface="+mj-ea"/>
              </a:rPr>
              <a:t>zhòng</a:t>
            </a:r>
            <a:r>
              <a:rPr lang="zh-CN" altLang="en-US" sz="2100" spc="225">
                <a:latin typeface="+mj-ea"/>
                <a:ea typeface="+mj-ea"/>
              </a:rPr>
              <a:t>）伤  </a:t>
            </a:r>
            <a:r>
              <a:rPr lang="zh-CN" altLang="en-US" sz="2100" spc="225">
                <a:solidFill>
                  <a:srgbClr val="00B050"/>
                </a:solidFill>
                <a:latin typeface="+mj-ea"/>
                <a:ea typeface="+mj-ea"/>
              </a:rPr>
              <a:t>躇（</a:t>
            </a:r>
            <a:r>
              <a:rPr lang="en-US" altLang="zh-CN" sz="2100" spc="225" err="1">
                <a:solidFill>
                  <a:srgbClr val="00B050"/>
                </a:solidFill>
                <a:latin typeface="+mj-ea"/>
                <a:ea typeface="+mj-ea"/>
              </a:rPr>
              <a:t>chú</a:t>
            </a:r>
            <a:r>
              <a:rPr lang="zh-CN" altLang="en-US" sz="2100" spc="225">
                <a:solidFill>
                  <a:srgbClr val="00B050"/>
                </a:solidFill>
                <a:latin typeface="+mj-ea"/>
                <a:ea typeface="+mj-ea"/>
              </a:rPr>
              <a:t>）步跐（</a:t>
            </a:r>
            <a:r>
              <a:rPr lang="en-US" altLang="zh-CN" sz="2100" spc="225" err="1">
                <a:solidFill>
                  <a:srgbClr val="00B050"/>
                </a:solidFill>
                <a:latin typeface="+mj-ea"/>
                <a:ea typeface="+mj-ea"/>
              </a:rPr>
              <a:t>cǐ</a:t>
            </a:r>
            <a:r>
              <a:rPr lang="zh-CN" altLang="en-US" sz="2100" spc="225">
                <a:solidFill>
                  <a:srgbClr val="00B050"/>
                </a:solidFill>
                <a:latin typeface="+mj-ea"/>
                <a:ea typeface="+mj-ea"/>
              </a:rPr>
              <a:t>）蹈</a:t>
            </a:r>
            <a:r>
              <a:rPr lang="zh-CN" altLang="en-US" sz="2100" spc="225">
                <a:latin typeface="+mj-ea"/>
                <a:ea typeface="+mj-ea"/>
              </a:rPr>
              <a:t>　　舍（</a:t>
            </a:r>
            <a:r>
              <a:rPr lang="en-US" altLang="zh-CN" sz="2100" spc="225" err="1">
                <a:solidFill>
                  <a:srgbClr val="FF0000"/>
                </a:solidFill>
                <a:latin typeface="+mj-ea"/>
                <a:ea typeface="+mj-ea"/>
              </a:rPr>
              <a:t>shì</a:t>
            </a:r>
            <a:r>
              <a:rPr lang="zh-CN" altLang="en-US" sz="2100" spc="225">
                <a:latin typeface="+mj-ea"/>
                <a:ea typeface="+mj-ea"/>
              </a:rPr>
              <a:t>）然大喜</a:t>
            </a:r>
            <a:endParaRPr lang="en-US" altLang="zh-CN" sz="2100" spc="225">
              <a:latin typeface="+mj-ea"/>
              <a:ea typeface="+mj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1" y="2008908"/>
            <a:ext cx="3583069" cy="358306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338406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 dirty="0">
                <a:solidFill>
                  <a:schemeClr val="bg1"/>
                </a:solidFill>
                <a:latin typeface="+mj-ea"/>
                <a:ea typeface="+mj-ea"/>
              </a:rPr>
              <a:t>理解课文内容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98428" y="2434926"/>
            <a:ext cx="1524647" cy="242374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 b="1">
                <a:solidFill>
                  <a:srgbClr val="00B050"/>
                </a:solidFill>
                <a:latin typeface="+mj-ea"/>
                <a:ea typeface="+mj-ea"/>
              </a:rPr>
              <a:t>睡不着觉，吃不下饭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7365" y="1825612"/>
            <a:ext cx="6210444" cy="20082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latin typeface="+mj-ea"/>
                <a:ea typeface="+mj-ea"/>
              </a:rPr>
              <a:t>杞国有人</a:t>
            </a:r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忧</a:t>
            </a:r>
            <a:r>
              <a:rPr lang="zh-CN" altLang="en-US" sz="1800" b="1" dirty="0">
                <a:latin typeface="+mj-ea"/>
                <a:ea typeface="+mj-ea"/>
              </a:rPr>
              <a:t>天地</a:t>
            </a:r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崩坠</a:t>
            </a:r>
            <a:r>
              <a:rPr lang="zh-CN" altLang="en-US" sz="1800" b="1" dirty="0">
                <a:latin typeface="+mj-ea"/>
                <a:ea typeface="+mj-ea"/>
              </a:rPr>
              <a:t>，　　</a:t>
            </a:r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身</a:t>
            </a:r>
            <a:r>
              <a:rPr lang="zh-CN" altLang="en-US" sz="1800" b="1" dirty="0">
                <a:latin typeface="+mj-ea"/>
                <a:ea typeface="+mj-ea"/>
              </a:rPr>
              <a:t>　　　　</a:t>
            </a:r>
            <a:r>
              <a:rPr lang="zh-CN" altLang="en-US" sz="1800" b="1" dirty="0">
                <a:solidFill>
                  <a:srgbClr val="FF0000"/>
                </a:solidFill>
                <a:latin typeface="+mj-ea"/>
                <a:ea typeface="+mj-ea"/>
              </a:rPr>
              <a:t>亡　</a:t>
            </a:r>
            <a:r>
              <a:rPr lang="zh-CN" altLang="en-US" sz="1800" b="1" dirty="0">
                <a:latin typeface="+mj-ea"/>
                <a:ea typeface="+mj-ea"/>
              </a:rPr>
              <a:t>　　　所</a:t>
            </a:r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寄</a:t>
            </a:r>
            <a:r>
              <a:rPr lang="zh-CN" altLang="en-US" sz="1800" b="1" dirty="0">
                <a:latin typeface="+mj-ea"/>
                <a:ea typeface="+mj-ea"/>
              </a:rPr>
              <a:t>，</a:t>
            </a:r>
            <a:endParaRPr lang="en-US" altLang="zh-CN" sz="1800" b="1" dirty="0">
              <a:latin typeface="+mj-ea"/>
              <a:ea typeface="+mj-ea"/>
            </a:endParaRPr>
          </a:p>
          <a:p>
            <a:endParaRPr lang="en-US" altLang="zh-CN" sz="1800" b="1" dirty="0">
              <a:latin typeface="+mj-ea"/>
              <a:ea typeface="+mj-ea"/>
            </a:endParaRPr>
          </a:p>
          <a:p>
            <a:endParaRPr lang="en-US" altLang="zh-CN" sz="1800" b="1" dirty="0">
              <a:latin typeface="+mj-ea"/>
              <a:ea typeface="+mj-ea"/>
            </a:endParaRPr>
          </a:p>
          <a:p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废寝食者</a:t>
            </a:r>
            <a:r>
              <a:rPr lang="zh-CN" altLang="en-US" sz="1800" b="1" dirty="0">
                <a:latin typeface="+mj-ea"/>
                <a:ea typeface="+mj-ea"/>
              </a:rPr>
              <a:t>。　又有</a:t>
            </a:r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忧　彼　之</a:t>
            </a:r>
            <a:r>
              <a:rPr lang="zh-CN" altLang="en-US" sz="1800" b="1" dirty="0">
                <a:latin typeface="+mj-ea"/>
                <a:ea typeface="+mj-ea"/>
              </a:rPr>
              <a:t>所忧</a:t>
            </a:r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者</a:t>
            </a:r>
            <a:r>
              <a:rPr lang="zh-CN" altLang="en-US" sz="1800" b="1" dirty="0">
                <a:latin typeface="+mj-ea"/>
                <a:ea typeface="+mj-ea"/>
              </a:rPr>
              <a:t>，</a:t>
            </a:r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因　往　晓　之</a:t>
            </a:r>
            <a:r>
              <a:rPr lang="zh-CN" altLang="en-US" sz="1800" b="1" dirty="0">
                <a:latin typeface="+mj-ea"/>
                <a:ea typeface="+mj-ea"/>
              </a:rPr>
              <a:t>，</a:t>
            </a:r>
            <a:endParaRPr lang="en-US" altLang="zh-CN" sz="1800" b="1" dirty="0">
              <a:latin typeface="+mj-ea"/>
              <a:ea typeface="+mj-ea"/>
            </a:endParaRPr>
          </a:p>
          <a:p>
            <a:endParaRPr lang="en-US" altLang="zh-CN" sz="1800" b="1" i="1" dirty="0">
              <a:latin typeface="+mj-ea"/>
              <a:ea typeface="+mj-ea"/>
            </a:endParaRPr>
          </a:p>
          <a:p>
            <a:endParaRPr lang="en-US" altLang="zh-CN" sz="1800" b="1" dirty="0">
              <a:latin typeface="+mj-ea"/>
              <a:ea typeface="+mj-ea"/>
            </a:endParaRPr>
          </a:p>
          <a:p>
            <a:r>
              <a:rPr lang="zh-CN" altLang="en-US" sz="1800" b="1" dirty="0">
                <a:latin typeface="+mj-ea"/>
                <a:ea typeface="+mj-ea"/>
              </a:rPr>
              <a:t>曰：“天，</a:t>
            </a:r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积气　耳</a:t>
            </a:r>
            <a:r>
              <a:rPr lang="zh-CN" altLang="en-US" sz="1800" b="1" dirty="0">
                <a:latin typeface="+mj-ea"/>
                <a:ea typeface="+mj-ea"/>
              </a:rPr>
              <a:t>，亡</a:t>
            </a:r>
            <a:r>
              <a:rPr lang="zh-CN" altLang="en-US" sz="1800" b="1" dirty="0">
                <a:solidFill>
                  <a:srgbClr val="FFC000"/>
                </a:solidFill>
                <a:latin typeface="+mj-ea"/>
                <a:ea typeface="+mj-ea"/>
              </a:rPr>
              <a:t>处</a:t>
            </a:r>
            <a:r>
              <a:rPr lang="zh-CN" altLang="en-US" sz="1800" b="1" dirty="0">
                <a:latin typeface="+mj-ea"/>
                <a:ea typeface="+mj-ea"/>
              </a:rPr>
              <a:t>亡气</a:t>
            </a:r>
            <a:r>
              <a:rPr lang="zh-CN" altLang="en-US" sz="1800" b="1" dirty="0" smtClean="0">
                <a:latin typeface="+mj-ea"/>
                <a:ea typeface="+mj-ea"/>
              </a:rPr>
              <a:t>。</a:t>
            </a:r>
            <a:endParaRPr lang="en-US" altLang="zh-CN" sz="1800" b="1" dirty="0"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57152" y="1636374"/>
            <a:ext cx="457436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担忧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124071" y="2147919"/>
            <a:ext cx="738794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崩塌坠落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821031" y="2147919"/>
            <a:ext cx="168456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“亡”通“无”，没有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757514" y="1636374"/>
            <a:ext cx="532928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依托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909998" y="1636374"/>
            <a:ext cx="104759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身子，指自己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330711" y="2972429"/>
            <a:ext cx="475205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担心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917802" y="2434926"/>
            <a:ext cx="263474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00B050"/>
                </a:solidFill>
                <a:latin typeface="+mj-ea"/>
                <a:ea typeface="+mj-ea"/>
              </a:rPr>
              <a:t>他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359664" y="2972429"/>
            <a:ext cx="241880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的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691408" y="2434926"/>
            <a:ext cx="793721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b="1">
                <a:solidFill>
                  <a:srgbClr val="00B050"/>
                </a:solidFill>
                <a:latin typeface="+mj-ea"/>
                <a:ea typeface="+mj-ea"/>
              </a:rPr>
              <a:t>……</a:t>
            </a:r>
            <a:r>
              <a:rPr lang="zh-CN" altLang="en-US" sz="1100" b="1">
                <a:solidFill>
                  <a:srgbClr val="00B050"/>
                </a:solidFill>
                <a:latin typeface="+mj-ea"/>
                <a:ea typeface="+mj-ea"/>
              </a:rPr>
              <a:t>的人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485129" y="2972429"/>
            <a:ext cx="285271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就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866628" y="2434926"/>
            <a:ext cx="447558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00B050"/>
                </a:solidFill>
                <a:latin typeface="+mj-ea"/>
                <a:ea typeface="+mj-ea"/>
              </a:rPr>
              <a:t>前往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314186" y="2972429"/>
            <a:ext cx="447558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开导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876023" y="2434926"/>
            <a:ext cx="257072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00B050"/>
                </a:solidFill>
                <a:latin typeface="+mj-ea"/>
                <a:ea typeface="+mj-ea"/>
              </a:rPr>
              <a:t>他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457153" y="3261732"/>
            <a:ext cx="936266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00B050"/>
                </a:solidFill>
                <a:latin typeface="+mj-ea"/>
                <a:ea typeface="+mj-ea"/>
              </a:rPr>
              <a:t>聚积的气体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417620" y="3760264"/>
            <a:ext cx="45272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罢了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056465" y="3261732"/>
            <a:ext cx="45272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00B050"/>
                </a:solidFill>
                <a:latin typeface="+mj-ea"/>
                <a:ea typeface="+mj-ea"/>
              </a:rPr>
              <a:t>地方</a:t>
            </a:r>
          </a:p>
        </p:txBody>
      </p:sp>
      <p:sp>
        <p:nvSpPr>
          <p:cNvPr id="2" name="矩形 1"/>
          <p:cNvSpPr/>
          <p:nvPr/>
        </p:nvSpPr>
        <p:spPr>
          <a:xfrm>
            <a:off x="6668455" y="1472715"/>
            <a:ext cx="2188163" cy="2654573"/>
          </a:xfrm>
          <a:prstGeom prst="rect">
            <a:avLst/>
          </a:prstGeom>
          <a:solidFill>
            <a:srgbClr val="FF0000"/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</a:rPr>
              <a:t>杞国有个人担忧天崩塌地坠落，自己没有所依托（的地方），睡不着觉，吃不下饭。又有担心他的所担忧的人，就前往　　开导他，说：“天，聚积的气体罢了，没有（哪个地方）没有气体。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6" presetClass="entr" presetSubtype="16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1" animBg="1"/>
      <p:bldP spid="7" grpId="2" animBg="1"/>
      <p:bldP spid="8" grpId="3" animBg="1"/>
      <p:bldP spid="10" grpId="4" animBg="1"/>
      <p:bldP spid="11" grpId="5" animBg="1"/>
      <p:bldP spid="13" grpId="6" animBg="1"/>
      <p:bldP spid="15" grpId="7" animBg="1"/>
      <p:bldP spid="16" grpId="8" animBg="1"/>
      <p:bldP spid="17" grpId="9" animBg="1"/>
      <p:bldP spid="18" grpId="10" animBg="1"/>
      <p:bldP spid="20" grpId="11" animBg="1"/>
      <p:bldP spid="21" grpId="12" animBg="1"/>
      <p:bldP spid="22" grpId="13" animBg="1"/>
      <p:bldP spid="23" grpId="14" animBg="1"/>
      <p:bldP spid="25" grpId="15" animBg="1"/>
      <p:bldP spid="26" grpId="16" animBg="1"/>
      <p:bldP spid="27" grpId="17" animBg="1"/>
      <p:bldP spid="2" grpId="18" animBg="1"/>
      <p:bldP spid="2" grpId="19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338406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>
                <a:solidFill>
                  <a:schemeClr val="bg1"/>
                </a:solidFill>
                <a:latin typeface="+mj-ea"/>
                <a:ea typeface="+mj-ea"/>
              </a:rPr>
              <a:t>理解课文内容</a:t>
            </a: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624014" y="2779958"/>
            <a:ext cx="248241" cy="242374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那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88279" y="1619629"/>
            <a:ext cx="5978395" cy="20082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若</a:t>
            </a:r>
            <a:r>
              <a:rPr lang="zh-CN" altLang="en-US" sz="1800" b="1">
                <a:latin typeface="+mj-ea"/>
                <a:ea typeface="+mj-ea"/>
              </a:rPr>
              <a:t>　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屈伸</a:t>
            </a:r>
            <a:r>
              <a:rPr lang="zh-CN" altLang="en-US" sz="1800" b="1">
                <a:latin typeface="+mj-ea"/>
                <a:ea typeface="+mj-ea"/>
              </a:rPr>
              <a:t>　呼吸，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终日</a:t>
            </a:r>
            <a:r>
              <a:rPr lang="zh-CN" altLang="en-US" sz="1800" b="1">
                <a:latin typeface="+mj-ea"/>
                <a:ea typeface="+mj-ea"/>
              </a:rPr>
              <a:t>在天中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行止</a:t>
            </a:r>
            <a:r>
              <a:rPr lang="zh-CN" altLang="en-US" sz="1800" b="1">
                <a:latin typeface="+mj-ea"/>
                <a:ea typeface="+mj-ea"/>
              </a:rPr>
              <a:t>，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奈何</a:t>
            </a:r>
            <a:r>
              <a:rPr lang="zh-CN" altLang="en-US" sz="1800" b="1">
                <a:latin typeface="+mj-ea"/>
                <a:ea typeface="+mj-ea"/>
              </a:rPr>
              <a:t>　忧崩坠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乎</a:t>
            </a:r>
            <a:r>
              <a:rPr lang="zh-CN" altLang="en-US" sz="1800" b="1">
                <a:latin typeface="+mj-ea"/>
                <a:ea typeface="+mj-ea"/>
              </a:rPr>
              <a:t>？</a:t>
            </a:r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其</a:t>
            </a:r>
            <a:r>
              <a:rPr lang="zh-CN" altLang="en-US" sz="1800" b="1">
                <a:latin typeface="+mj-ea"/>
                <a:ea typeface="+mj-ea"/>
              </a:rPr>
              <a:t>人曰：“天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果　积气</a:t>
            </a:r>
            <a:r>
              <a:rPr lang="zh-CN" altLang="en-US" sz="1800" b="1">
                <a:latin typeface="+mj-ea"/>
                <a:ea typeface="+mj-ea"/>
              </a:rPr>
              <a:t>，　日月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星宿</a:t>
            </a:r>
            <a:r>
              <a:rPr lang="zh-CN" altLang="en-US" sz="1800" b="1">
                <a:latin typeface="+mj-ea"/>
                <a:ea typeface="+mj-ea"/>
              </a:rPr>
              <a:t>，不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当</a:t>
            </a:r>
            <a:r>
              <a:rPr lang="zh-CN" altLang="en-US" sz="1800" b="1">
                <a:latin typeface="+mj-ea"/>
                <a:ea typeface="+mj-ea"/>
              </a:rPr>
              <a:t>　坠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耶</a:t>
            </a:r>
            <a:r>
              <a:rPr lang="zh-CN" altLang="en-US" sz="1800" b="1">
                <a:latin typeface="+mj-ea"/>
                <a:ea typeface="+mj-ea"/>
              </a:rPr>
              <a:t>？”</a:t>
            </a:r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晓　之　者</a:t>
            </a:r>
            <a:r>
              <a:rPr lang="zh-CN" altLang="en-US" sz="1800" b="1">
                <a:latin typeface="+mj-ea"/>
                <a:ea typeface="+mj-ea"/>
              </a:rPr>
              <a:t>曰：“日月星宿，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亦</a:t>
            </a:r>
            <a:r>
              <a:rPr lang="zh-CN" altLang="en-US" sz="1800" b="1">
                <a:latin typeface="+mj-ea"/>
                <a:ea typeface="+mj-ea"/>
              </a:rPr>
              <a:t>积气中之有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光耀</a:t>
            </a:r>
            <a:r>
              <a:rPr lang="zh-CN" altLang="en-US" sz="1800" b="1">
                <a:latin typeface="+mj-ea"/>
                <a:ea typeface="+mj-ea"/>
              </a:rPr>
              <a:t>　　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者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59919" y="1948908"/>
            <a:ext cx="260349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你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52999" y="1948908"/>
            <a:ext cx="738794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弯曲伸展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361135" y="1948908"/>
            <a:ext cx="627579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为什么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407795" y="1948908"/>
            <a:ext cx="795629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行动停留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2482426" y="1948908"/>
            <a:ext cx="449916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整天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923914" y="2779958"/>
            <a:ext cx="427741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如果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387824" y="2779958"/>
            <a:ext cx="905298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聚积的气体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900151" y="2779958"/>
            <a:ext cx="46414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星辰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738850" y="2779958"/>
            <a:ext cx="46414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应当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5444398" y="2779958"/>
            <a:ext cx="320111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05621" y="3569820"/>
            <a:ext cx="457231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开导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1093001" y="3569820"/>
            <a:ext cx="266802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的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443693" y="3569820"/>
            <a:ext cx="851292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b="1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的人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695593" y="1948908"/>
            <a:ext cx="31121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呢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3590851" y="3569820"/>
            <a:ext cx="279040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也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4861060" y="3569820"/>
            <a:ext cx="814388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发光闪耀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5717190" y="3569820"/>
            <a:ext cx="1007194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b="1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的事物</a:t>
            </a:r>
          </a:p>
        </p:txBody>
      </p:sp>
      <p:sp>
        <p:nvSpPr>
          <p:cNvPr id="58" name="矩形 57"/>
          <p:cNvSpPr/>
          <p:nvPr/>
        </p:nvSpPr>
        <p:spPr>
          <a:xfrm>
            <a:off x="6668455" y="1472715"/>
            <a:ext cx="2188163" cy="2654573"/>
          </a:xfrm>
          <a:prstGeom prst="rect">
            <a:avLst/>
          </a:prstGeom>
          <a:solidFill>
            <a:srgbClr val="00B050"/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</a:rPr>
              <a:t>你弯曲伸展呼吸，整天　在　天空中活动，为什么担忧天蹋地坠呢？那人说：天如果是聚积的气体，日月星辰，不（就）应当坠落（下来）吗？开导的　　人说：日月星辰，也是空气中的能发光的事物，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6" presetClass="entr" presetSubtype="16" fill="hold" grpId="1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1" animBg="1"/>
      <p:bldP spid="32" grpId="2" animBg="1"/>
      <p:bldP spid="33" grpId="3" animBg="1"/>
      <p:bldP spid="35" grpId="4" animBg="1"/>
      <p:bldP spid="36" grpId="5" animBg="1"/>
      <p:bldP spid="38" grpId="6" animBg="1"/>
      <p:bldP spid="40" grpId="7" animBg="1"/>
      <p:bldP spid="41" grpId="8" animBg="1"/>
      <p:bldP spid="42" grpId="9" animBg="1"/>
      <p:bldP spid="44" grpId="10" animBg="1"/>
      <p:bldP spid="45" grpId="11" animBg="1"/>
      <p:bldP spid="47" grpId="12" animBg="1"/>
      <p:bldP spid="48" grpId="13" animBg="1"/>
      <p:bldP spid="49" grpId="14" animBg="1"/>
      <p:bldP spid="53" grpId="15" animBg="1"/>
      <p:bldP spid="54" grpId="16" animBg="1"/>
      <p:bldP spid="55" grpId="17" animBg="1"/>
      <p:bldP spid="56" grpId="18" animBg="1"/>
      <p:bldP spid="58" grpId="19" animBg="1"/>
      <p:bldP spid="58" grpId="2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338406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>
                <a:solidFill>
                  <a:schemeClr val="bg1"/>
                </a:solidFill>
                <a:latin typeface="+mj-ea"/>
                <a:ea typeface="+mj-ea"/>
              </a:rPr>
              <a:t>理解课文内容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7059" y="1533518"/>
            <a:ext cx="5978395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只使</a:t>
            </a:r>
            <a:r>
              <a:rPr lang="zh-CN" altLang="en-US" sz="1800" b="1">
                <a:latin typeface="+mj-ea"/>
                <a:ea typeface="+mj-ea"/>
              </a:rPr>
              <a:t>坠，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亦</a:t>
            </a:r>
            <a:r>
              <a:rPr lang="zh-CN" altLang="en-US" sz="1800" b="1">
                <a:latin typeface="+mj-ea"/>
                <a:ea typeface="+mj-ea"/>
              </a:rPr>
              <a:t>不能有所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中伤</a:t>
            </a:r>
            <a:r>
              <a:rPr lang="zh-CN" altLang="en-US" sz="1800" b="1">
                <a:latin typeface="+mj-ea"/>
                <a:ea typeface="+mj-ea"/>
              </a:rPr>
              <a:t>。”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其</a:t>
            </a:r>
            <a:r>
              <a:rPr lang="zh-CN" altLang="en-US" sz="1800" b="1">
                <a:latin typeface="+mj-ea"/>
                <a:ea typeface="+mj-ea"/>
              </a:rPr>
              <a:t>人曰：“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奈</a:t>
            </a:r>
            <a:r>
              <a:rPr lang="zh-CN" altLang="en-US" sz="1800" b="1">
                <a:latin typeface="+mj-ea"/>
                <a:ea typeface="+mj-ea"/>
              </a:rPr>
              <a:t>地坏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何</a:t>
            </a:r>
            <a:r>
              <a:rPr lang="zh-CN" altLang="en-US" sz="1800" b="1">
                <a:latin typeface="+mj-ea"/>
                <a:ea typeface="+mj-ea"/>
              </a:rPr>
              <a:t>？”</a:t>
            </a:r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r>
              <a:rPr lang="zh-CN" altLang="en-US" sz="1800" b="1">
                <a:latin typeface="+mj-ea"/>
                <a:ea typeface="+mj-ea"/>
              </a:rPr>
              <a:t>晓之者曰：“地，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积块</a:t>
            </a:r>
            <a:r>
              <a:rPr lang="zh-CN" altLang="en-US" sz="1800" b="1">
                <a:latin typeface="+mj-ea"/>
                <a:ea typeface="+mj-ea"/>
              </a:rPr>
              <a:t>耳，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充塞四虚</a:t>
            </a:r>
            <a:r>
              <a:rPr lang="zh-CN" altLang="en-US" sz="1800" b="1">
                <a:latin typeface="+mj-ea"/>
                <a:ea typeface="+mj-ea"/>
              </a:rPr>
              <a:t>，亡处亡块。</a:t>
            </a:r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若躇步跐蹈</a:t>
            </a:r>
            <a:r>
              <a:rPr lang="zh-CN" altLang="en-US" sz="1800" b="1">
                <a:latin typeface="+mj-ea"/>
                <a:ea typeface="+mj-ea"/>
              </a:rPr>
              <a:t>，终日在地上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行止</a:t>
            </a:r>
            <a:r>
              <a:rPr lang="zh-CN" altLang="en-US" sz="1800" b="1">
                <a:latin typeface="+mj-ea"/>
                <a:ea typeface="+mj-ea"/>
              </a:rPr>
              <a:t>，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奈何</a:t>
            </a:r>
            <a:r>
              <a:rPr lang="zh-CN" altLang="en-US" sz="1800" b="1">
                <a:latin typeface="+mj-ea"/>
                <a:ea typeface="+mj-ea"/>
              </a:rPr>
              <a:t>忧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其</a:t>
            </a:r>
            <a:r>
              <a:rPr lang="zh-CN" altLang="en-US" sz="1800" b="1">
                <a:latin typeface="+mj-ea"/>
                <a:ea typeface="+mj-ea"/>
              </a:rPr>
              <a:t>坏？”</a:t>
            </a:r>
          </a:p>
          <a:p>
            <a:r>
              <a:rPr lang="zh-CN" altLang="en-US" sz="1800" b="1">
                <a:latin typeface="+mj-ea"/>
                <a:ea typeface="+mj-ea"/>
              </a:rPr>
              <a:t> </a:t>
            </a:r>
          </a:p>
          <a:p>
            <a:endParaRPr lang="zh-CN" altLang="en-US" sz="1800" b="1"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7471" y="1822344"/>
            <a:ext cx="433082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即使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15621" y="1822344"/>
            <a:ext cx="318752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553415" y="1822344"/>
            <a:ext cx="308666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那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26647" y="1822344"/>
            <a:ext cx="449916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伤害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381206" y="2713122"/>
            <a:ext cx="941725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聚积的土块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893533" y="2713122"/>
            <a:ext cx="46414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四方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422084" y="2713122"/>
            <a:ext cx="44582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充满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8591" y="3627107"/>
            <a:ext cx="310896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你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135970" y="3627107"/>
            <a:ext cx="650550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踩、踏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609050" y="1822344"/>
            <a:ext cx="1832138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奈</a:t>
            </a:r>
            <a:r>
              <a:rPr lang="en-US" altLang="zh-CN" sz="1100" b="1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何：拿</a:t>
            </a:r>
            <a:r>
              <a:rPr lang="en-US" altLang="zh-CN" sz="1100" b="1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怎么办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993275" y="3627107"/>
            <a:ext cx="715415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行动停留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94662" y="3627107"/>
            <a:ext cx="59072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为什么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517925" y="3627107"/>
            <a:ext cx="266224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它</a:t>
            </a:r>
          </a:p>
        </p:txBody>
      </p:sp>
      <p:sp>
        <p:nvSpPr>
          <p:cNvPr id="29" name="矩形 28"/>
          <p:cNvSpPr/>
          <p:nvPr/>
        </p:nvSpPr>
        <p:spPr>
          <a:xfrm>
            <a:off x="6668455" y="1472715"/>
            <a:ext cx="2188163" cy="2654573"/>
          </a:xfrm>
          <a:prstGeom prst="rect">
            <a:avLst/>
          </a:prstGeom>
          <a:solidFill>
            <a:srgbClr val="00B050"/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</a:rPr>
              <a:t>即使坠落，也不会有所伤害。那人说：地坏了拿他怎么办？开导的人说：地是聚积的土块罢了，填满了四方，没有哪个地方没有土块。你行走跳跃，整天在地上活动，为什么担忧它坏呢？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6" grpId="2" animBg="1"/>
      <p:bldP spid="8" grpId="3" animBg="1"/>
      <p:bldP spid="10" grpId="4" animBg="1"/>
      <p:bldP spid="12" grpId="5" animBg="1"/>
      <p:bldP spid="13" grpId="6" animBg="1"/>
      <p:bldP spid="15" grpId="7" animBg="1"/>
      <p:bldP spid="17" grpId="8" animBg="1"/>
      <p:bldP spid="18" grpId="9" animBg="1"/>
      <p:bldP spid="22" grpId="10" animBg="1"/>
      <p:bldP spid="23" grpId="11" animBg="1"/>
      <p:bldP spid="24" grpId="12" animBg="1"/>
      <p:bldP spid="25" grpId="13" animBg="1"/>
      <p:bldP spid="29" grpId="14" animBg="1"/>
      <p:bldP spid="29" grpId="1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338406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>
                <a:solidFill>
                  <a:schemeClr val="bg1"/>
                </a:solidFill>
                <a:latin typeface="+mj-ea"/>
                <a:ea typeface="+mj-ea"/>
              </a:rPr>
              <a:t>理解课文内容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121187" y="1983128"/>
            <a:ext cx="5978395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其</a:t>
            </a:r>
            <a:r>
              <a:rPr lang="zh-CN" altLang="en-US" sz="1800" b="1">
                <a:latin typeface="+mj-ea"/>
                <a:ea typeface="+mj-ea"/>
              </a:rPr>
              <a:t>人　　　　</a:t>
            </a:r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舍　　　　　然　　　大</a:t>
            </a:r>
            <a:r>
              <a:rPr lang="zh-CN" altLang="en-US" sz="1800" b="1">
                <a:latin typeface="+mj-ea"/>
                <a:ea typeface="+mj-ea"/>
              </a:rPr>
              <a:t>喜，</a:t>
            </a:r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endParaRPr lang="en-US" altLang="zh-CN" sz="1800" b="1">
              <a:latin typeface="+mj-ea"/>
              <a:ea typeface="+mj-ea"/>
            </a:endParaRPr>
          </a:p>
          <a:p>
            <a:r>
              <a:rPr lang="zh-CN" altLang="en-US" sz="1800" b="1">
                <a:solidFill>
                  <a:srgbClr val="FFC000"/>
                </a:solidFill>
                <a:latin typeface="+mj-ea"/>
                <a:ea typeface="+mj-ea"/>
              </a:rPr>
              <a:t>晓之者　亦</a:t>
            </a:r>
            <a:r>
              <a:rPr lang="zh-CN" altLang="en-US" sz="1800" b="1">
                <a:latin typeface="+mj-ea"/>
                <a:ea typeface="+mj-ea"/>
              </a:rPr>
              <a:t>　　舍然大喜。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52537" y="2303251"/>
            <a:ext cx="306109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那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11545" y="2300069"/>
            <a:ext cx="2068373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“舍”通“释”，解除、消除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76429" y="1595574"/>
            <a:ext cx="342854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spc="450">
                <a:latin typeface="+mj-ea"/>
                <a:ea typeface="+mj-ea"/>
              </a:rPr>
              <a:t>那个人消除疑虑，　非常高兴，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632181" y="2297849"/>
            <a:ext cx="509372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非常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87788" y="2300069"/>
            <a:ext cx="860210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b="1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的样子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76428" y="3553979"/>
            <a:ext cx="390113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spc="450">
                <a:latin typeface="+mj-ea"/>
                <a:ea typeface="+mj-ea"/>
              </a:rPr>
              <a:t>开导的人也消除疑虑非常高兴。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163179" y="3129981"/>
            <a:ext cx="844037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开导的人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08685" y="3129981"/>
            <a:ext cx="406804" cy="2423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>
                <a:solidFill>
                  <a:srgbClr val="FF0000"/>
                </a:solidFill>
                <a:latin typeface="+mj-ea"/>
                <a:ea typeface="+mj-ea"/>
              </a:rPr>
              <a:t>也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805" y="1217751"/>
            <a:ext cx="2492269" cy="36227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6" grpId="2" animBg="1"/>
      <p:bldP spid="7" grpId="3"/>
      <p:bldP spid="8" grpId="4" animBg="1"/>
      <p:bldP spid="9" grpId="5" animBg="1"/>
      <p:bldP spid="10" grpId="6"/>
      <p:bldP spid="11" grpId="7" animBg="1"/>
      <p:bldP spid="12" grpId="8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338406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 dirty="0">
                <a:solidFill>
                  <a:schemeClr val="bg1"/>
                </a:solidFill>
                <a:latin typeface="+mj-ea"/>
                <a:ea typeface="+mj-ea"/>
              </a:rPr>
              <a:t>理解课文</a:t>
            </a:r>
          </a:p>
        </p:txBody>
      </p:sp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900849" y="1826566"/>
            <a:ext cx="397595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b="1" spc="450" dirty="0">
                <a:latin typeface="+mn-ea"/>
                <a:ea typeface="+mn-ea"/>
              </a:rPr>
              <a:t>1.</a:t>
            </a:r>
            <a:r>
              <a:rPr lang="zh-CN" altLang="en-US" sz="2100" b="1" spc="450" dirty="0">
                <a:latin typeface="+mn-ea"/>
                <a:ea typeface="+mn-ea"/>
              </a:rPr>
              <a:t>这个故事的起因是什么？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00849" y="2500485"/>
            <a:ext cx="4356952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spc="450" dirty="0">
                <a:latin typeface="+mn-ea"/>
              </a:rPr>
              <a:t>有个杞国人担心某一天天崩地陷，</a:t>
            </a:r>
            <a:r>
              <a:rPr lang="zh-CN" altLang="en-US" sz="1800" b="1" spc="450" dirty="0">
                <a:solidFill>
                  <a:srgbClr val="FF0000"/>
                </a:solidFill>
                <a:latin typeface="+mn-ea"/>
              </a:rPr>
              <a:t>自己没有地方依托，急得吃不下饭</a:t>
            </a:r>
            <a:r>
              <a:rPr lang="zh-CN" altLang="en-US" sz="1800" b="1" spc="450" dirty="0">
                <a:latin typeface="+mn-ea"/>
              </a:rPr>
              <a:t>，睡不着觉。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192" y="1201872"/>
            <a:ext cx="2446390" cy="30875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-442745" y="309933"/>
            <a:ext cx="3384065" cy="43858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spc="225">
                <a:solidFill>
                  <a:schemeClr val="bg1"/>
                </a:solidFill>
                <a:latin typeface="+mj-ea"/>
                <a:ea typeface="+mj-ea"/>
              </a:rPr>
              <a:t>理解课文</a:t>
            </a: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2765935" y="1364941"/>
            <a:ext cx="479702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spc="225" dirty="0">
                <a:latin typeface="+mj-ea"/>
                <a:ea typeface="+mj-ea"/>
              </a:rPr>
              <a:t>2.</a:t>
            </a:r>
            <a:r>
              <a:rPr lang="zh-CN" altLang="en-US" sz="2400" b="1" spc="225" dirty="0">
                <a:latin typeface="+mj-ea"/>
                <a:ea typeface="+mj-ea"/>
              </a:rPr>
              <a:t>开导者最初</a:t>
            </a:r>
            <a:r>
              <a:rPr lang="zh-CN" altLang="en-US" sz="2400" b="1" spc="225" dirty="0">
                <a:solidFill>
                  <a:srgbClr val="FF0000"/>
                </a:solidFill>
                <a:latin typeface="+mj-ea"/>
                <a:ea typeface="+mj-ea"/>
              </a:rPr>
              <a:t>是怎样劝说的？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120342" y="2141416"/>
            <a:ext cx="4324004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spc="225" dirty="0">
                <a:latin typeface="+mj-ea"/>
                <a:ea typeface="+mj-ea"/>
              </a:rPr>
              <a:t>告诉他，天就是大气聚集在一起，人活动在天中，不用担心。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34" y="1645715"/>
            <a:ext cx="5404470" cy="318785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等线 Light"/>
        <a:ea typeface="方正清刻本悦宋简体"/>
        <a:cs typeface="Arial"/>
      </a:majorFont>
      <a:minorFont>
        <a:latin typeface="等线"/>
        <a:ea typeface="方正清刻本悦宋简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668</Words>
  <Application>Microsoft Office PowerPoint</Application>
  <PresentationFormat>全屏显示(16:9)</PresentationFormat>
  <Paragraphs>129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Meiryo</vt:lpstr>
      <vt:lpstr>等线</vt:lpstr>
      <vt:lpstr>等线 Light</vt:lpstr>
      <vt:lpstr>方正清刻本悦宋简体</vt:lpstr>
      <vt:lpstr>方正中倩简体</vt:lpstr>
      <vt:lpstr>汉仪大宋简</vt:lpstr>
      <vt:lpstr>汉仪小隶书简</vt:lpstr>
      <vt:lpstr>宋体</vt:lpstr>
      <vt:lpstr>微软雅黑</vt:lpstr>
      <vt:lpstr>Arial</vt:lpstr>
      <vt:lpstr>Calibri</vt:lpstr>
      <vt:lpstr>Calibri Light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cp:lastPrinted>2020-11-12T18:59:25Z</cp:lastPrinted>
  <dcterms:created xsi:type="dcterms:W3CDTF">2020-11-12T18:59:25Z</dcterms:created>
  <dcterms:modified xsi:type="dcterms:W3CDTF">2021-12-08T07:35:24Z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