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6"/>
  </p:notesMasterIdLst>
  <p:sldIdLst>
    <p:sldId id="385" r:id="rId3"/>
    <p:sldId id="256" r:id="rId4"/>
    <p:sldId id="394" r:id="rId5"/>
    <p:sldId id="260" r:id="rId6"/>
    <p:sldId id="341" r:id="rId7"/>
    <p:sldId id="264" r:id="rId8"/>
    <p:sldId id="343" r:id="rId9"/>
    <p:sldId id="392" r:id="rId10"/>
    <p:sldId id="393" r:id="rId11"/>
    <p:sldId id="350" r:id="rId12"/>
    <p:sldId id="389" r:id="rId13"/>
    <p:sldId id="390" r:id="rId14"/>
    <p:sldId id="391" r:id="rId15"/>
    <p:sldId id="364" r:id="rId16"/>
    <p:sldId id="365" r:id="rId17"/>
    <p:sldId id="366" r:id="rId18"/>
    <p:sldId id="370" r:id="rId19"/>
    <p:sldId id="371" r:id="rId20"/>
    <p:sldId id="384" r:id="rId21"/>
    <p:sldId id="375" r:id="rId22"/>
    <p:sldId id="279" r:id="rId23"/>
    <p:sldId id="395" r:id="rId24"/>
    <p:sldId id="396" r:id="rId25"/>
  </p:sldIdLst>
  <p:sldSz cx="12192000" cy="6858000"/>
  <p:notesSz cx="6858000" cy="9144000"/>
  <p:defaultTextStyle>
    <a:defPPr>
      <a:defRPr lang="zh-CN"/>
    </a:defPPr>
    <a:lvl1pPr algn="l" defTabSz="457200"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defTabSz="457200"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defTabSz="457200"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defTabSz="457200"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defTabSz="457200"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C9337"/>
    <a:srgbClr val="0000FF"/>
    <a:srgbClr val="39A137"/>
    <a:srgbClr val="1CF0DC"/>
    <a:srgbClr val="26E606"/>
    <a:srgbClr val="23D715"/>
    <a:srgbClr val="6EAF3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47" autoAdjust="0"/>
    <p:restoredTop sz="96314" autoAdjust="0"/>
  </p:normalViewPr>
  <p:slideViewPr>
    <p:cSldViewPr snapToGrid="0" snapToObjects="1">
      <p:cViewPr varScale="1">
        <p:scale>
          <a:sx n="108" d="100"/>
          <a:sy n="108" d="100"/>
        </p:scale>
        <p:origin x="564" y="13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A10DBB1-A469-46C3-9BE3-07C60FC4816C}" type="datetimeFigureOut">
              <a:rPr lang="zh-CN" altLang="en-US"/>
              <a:pPr>
                <a:defRPr/>
              </a:pPr>
              <a:t>2021/12/8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149A571-C43C-4456-8DE8-49AF5A1E15F3}" type="slidenum">
              <a:rPr lang="zh-CN" altLang="en-US"/>
              <a:pPr>
                <a:defRPr/>
              </a:pPr>
              <a:t>‹#›</a:t>
            </a:fld>
            <a:endParaRPr lang="zh-CN" altLang="en-US"/>
          </a:p>
        </p:txBody>
      </p:sp>
    </p:spTree>
    <p:extLst>
      <p:ext uri="{BB962C8B-B14F-4D97-AF65-F5344CB8AC3E}">
        <p14:creationId xmlns:p14="http://schemas.microsoft.com/office/powerpoint/2010/main" val="19679703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56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01D7C9AA-63B1-41AE-9F6B-E501A8D3483B}" type="slidenum">
              <a:rPr lang="zh-CN" altLang="en-US" smtClean="0"/>
              <a:pPr eaLnBrk="1" hangingPunct="1"/>
              <a:t>4</a:t>
            </a:fld>
            <a:endParaRPr lang="zh-CN" altLang="en-US" smtClean="0"/>
          </a:p>
        </p:txBody>
      </p:sp>
    </p:spTree>
    <p:extLst>
      <p:ext uri="{BB962C8B-B14F-4D97-AF65-F5344CB8AC3E}">
        <p14:creationId xmlns:p14="http://schemas.microsoft.com/office/powerpoint/2010/main" val="2415976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E149A571-C43C-4456-8DE8-49AF5A1E15F3}" type="slidenum">
              <a:rPr lang="zh-CN" altLang="en-US" smtClean="0"/>
              <a:pPr>
                <a:defRPr/>
              </a:pPr>
              <a:t>11</a:t>
            </a:fld>
            <a:endParaRPr lang="zh-CN" altLang="en-US"/>
          </a:p>
        </p:txBody>
      </p:sp>
    </p:spTree>
    <p:extLst>
      <p:ext uri="{BB962C8B-B14F-4D97-AF65-F5344CB8AC3E}">
        <p14:creationId xmlns:p14="http://schemas.microsoft.com/office/powerpoint/2010/main" val="2470161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82018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316D751-3B34-49DE-BA3A-30AC4EEA00EB}" type="datetimeFigureOut">
              <a:rPr lang="zh-CN" altLang="en-US"/>
              <a:pPr>
                <a:defRPr/>
              </a:pPr>
              <a:t>2021/12/8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BAE4A229-93C5-4B05-9DBA-BD297C8ECA05}" type="slidenum">
              <a:rPr lang="zh-CN" altLang="en-US"/>
              <a:pPr>
                <a:defRPr/>
              </a:pPr>
              <a:t>‹#›</a:t>
            </a:fld>
            <a:endParaRPr lang="zh-CN" altLang="en-US"/>
          </a:p>
        </p:txBody>
      </p:sp>
    </p:spTree>
    <p:extLst>
      <p:ext uri="{BB962C8B-B14F-4D97-AF65-F5344CB8AC3E}">
        <p14:creationId xmlns:p14="http://schemas.microsoft.com/office/powerpoint/2010/main" val="406500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31FCD50-0ABC-4E3E-ADD8-D1DF96EC3813}" type="datetimeFigureOut">
              <a:rPr lang="zh-CN" altLang="en-US"/>
              <a:pPr>
                <a:defRPr/>
              </a:pPr>
              <a:t>2021/12/8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F331F8A7-3549-481E-A65A-CA54C66530C9}" type="slidenum">
              <a:rPr lang="zh-CN" altLang="en-US"/>
              <a:pPr>
                <a:defRPr/>
              </a:pPr>
              <a:t>‹#›</a:t>
            </a:fld>
            <a:endParaRPr lang="zh-CN" altLang="en-US"/>
          </a:p>
        </p:txBody>
      </p:sp>
    </p:spTree>
    <p:extLst>
      <p:ext uri="{BB962C8B-B14F-4D97-AF65-F5344CB8AC3E}">
        <p14:creationId xmlns:p14="http://schemas.microsoft.com/office/powerpoint/2010/main" val="580747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1775048-1702-4B11-9502-B8EC4BC05D53}" type="datetimeFigureOut">
              <a:rPr lang="zh-CN" altLang="en-US"/>
              <a:pPr>
                <a:defRPr/>
              </a:pPr>
              <a:t>2021/12/8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72EFC2CD-1DE5-4133-84F4-5C189DABD861}" type="slidenum">
              <a:rPr lang="zh-CN" altLang="en-US"/>
              <a:pPr>
                <a:defRPr/>
              </a:pPr>
              <a:t>‹#›</a:t>
            </a:fld>
            <a:endParaRPr lang="zh-CN" altLang="en-US"/>
          </a:p>
        </p:txBody>
      </p:sp>
    </p:spTree>
    <p:extLst>
      <p:ext uri="{BB962C8B-B14F-4D97-AF65-F5344CB8AC3E}">
        <p14:creationId xmlns:p14="http://schemas.microsoft.com/office/powerpoint/2010/main" val="497310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6435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7452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648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33136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60290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9916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0164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0842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9FBF9C1-EAEA-454F-8008-186E0C80F21A}" type="datetimeFigureOut">
              <a:rPr lang="zh-CN" altLang="en-US"/>
              <a:pPr>
                <a:defRPr/>
              </a:pPr>
              <a:t>2021/12/8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C857D2F-1DBE-4436-A359-9611B6D7FF0A}" type="slidenum">
              <a:rPr lang="zh-CN" altLang="en-US"/>
              <a:pPr>
                <a:defRPr/>
              </a:pPr>
              <a:t>‹#›</a:t>
            </a:fld>
            <a:endParaRPr lang="zh-CN" altLang="en-US"/>
          </a:p>
        </p:txBody>
      </p:sp>
    </p:spTree>
    <p:extLst>
      <p:ext uri="{BB962C8B-B14F-4D97-AF65-F5344CB8AC3E}">
        <p14:creationId xmlns:p14="http://schemas.microsoft.com/office/powerpoint/2010/main" val="18248856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44493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23561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7971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949EFCAC-350C-416A-9F88-FECCC52A4E31}" type="datetimeFigureOut">
              <a:rPr lang="zh-CN" altLang="en-US"/>
              <a:pPr>
                <a:defRPr/>
              </a:pPr>
              <a:t>2021/12/8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3D34B407-3C18-41E6-A2A0-872853B73D91}" type="slidenum">
              <a:rPr lang="zh-CN" altLang="en-US"/>
              <a:pPr>
                <a:defRPr/>
              </a:pPr>
              <a:t>‹#›</a:t>
            </a:fld>
            <a:endParaRPr lang="zh-CN" altLang="en-US"/>
          </a:p>
        </p:txBody>
      </p:sp>
    </p:spTree>
    <p:extLst>
      <p:ext uri="{BB962C8B-B14F-4D97-AF65-F5344CB8AC3E}">
        <p14:creationId xmlns:p14="http://schemas.microsoft.com/office/powerpoint/2010/main" val="3735284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86F99D41-A727-4BF5-9337-F898BF76A3B2}" type="datetimeFigureOut">
              <a:rPr lang="zh-CN" altLang="en-US"/>
              <a:pPr>
                <a:defRPr/>
              </a:pPr>
              <a:t>2021/12/8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7969FFB8-6C23-4B19-AB23-A30099143D5B}" type="slidenum">
              <a:rPr lang="zh-CN" altLang="en-US"/>
              <a:pPr>
                <a:defRPr/>
              </a:pPr>
              <a:t>‹#›</a:t>
            </a:fld>
            <a:endParaRPr lang="zh-CN" altLang="en-US"/>
          </a:p>
        </p:txBody>
      </p:sp>
    </p:spTree>
    <p:extLst>
      <p:ext uri="{BB962C8B-B14F-4D97-AF65-F5344CB8AC3E}">
        <p14:creationId xmlns:p14="http://schemas.microsoft.com/office/powerpoint/2010/main" val="3639715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5BE9076E-4AD4-4521-AD87-190AAEB19E3F}" type="datetimeFigureOut">
              <a:rPr lang="zh-CN" altLang="en-US"/>
              <a:pPr>
                <a:defRPr/>
              </a:pPr>
              <a:t>2021/12/8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15799070-5541-402F-AA6F-2B94D1DFF3EE}" type="slidenum">
              <a:rPr lang="zh-CN" altLang="en-US"/>
              <a:pPr>
                <a:defRPr/>
              </a:pPr>
              <a:t>‹#›</a:t>
            </a:fld>
            <a:endParaRPr lang="zh-CN" altLang="en-US"/>
          </a:p>
        </p:txBody>
      </p:sp>
    </p:spTree>
    <p:extLst>
      <p:ext uri="{BB962C8B-B14F-4D97-AF65-F5344CB8AC3E}">
        <p14:creationId xmlns:p14="http://schemas.microsoft.com/office/powerpoint/2010/main" val="530981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056CD99-D2FE-4078-9002-A1E282F4F3A1}" type="datetimeFigureOut">
              <a:rPr lang="zh-CN" altLang="en-US"/>
              <a:pPr>
                <a:defRPr/>
              </a:pPr>
              <a:t>2021/12/8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1D484DD6-22D5-4FCC-8BBC-855B64448D46}" type="slidenum">
              <a:rPr lang="zh-CN" altLang="en-US"/>
              <a:pPr>
                <a:defRPr/>
              </a:pPr>
              <a:t>‹#›</a:t>
            </a:fld>
            <a:endParaRPr lang="zh-CN" altLang="en-US"/>
          </a:p>
        </p:txBody>
      </p:sp>
    </p:spTree>
    <p:extLst>
      <p:ext uri="{BB962C8B-B14F-4D97-AF65-F5344CB8AC3E}">
        <p14:creationId xmlns:p14="http://schemas.microsoft.com/office/powerpoint/2010/main" val="1449550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FA0204E-26B4-4717-A582-4D997D71FBA8}" type="datetimeFigureOut">
              <a:rPr lang="zh-CN" altLang="en-US"/>
              <a:pPr>
                <a:defRPr/>
              </a:pPr>
              <a:t>2021/12/8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4058EA37-5F4E-4D27-A837-9A38991AA8AF}" type="slidenum">
              <a:rPr lang="zh-CN" altLang="en-US"/>
              <a:pPr>
                <a:defRPr/>
              </a:pPr>
              <a:t>‹#›</a:t>
            </a:fld>
            <a:endParaRPr lang="zh-CN" altLang="en-US"/>
          </a:p>
        </p:txBody>
      </p:sp>
    </p:spTree>
    <p:extLst>
      <p:ext uri="{BB962C8B-B14F-4D97-AF65-F5344CB8AC3E}">
        <p14:creationId xmlns:p14="http://schemas.microsoft.com/office/powerpoint/2010/main" val="3324789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BEB4D1B-366E-48E6-BD3A-5356BC27A375}" type="datetimeFigureOut">
              <a:rPr lang="zh-CN" altLang="en-US"/>
              <a:pPr>
                <a:defRPr/>
              </a:pPr>
              <a:t>2021/12/8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1E134CE-546C-4265-8524-F97F861548EC}" type="slidenum">
              <a:rPr lang="zh-CN" altLang="en-US"/>
              <a:pPr>
                <a:defRPr/>
              </a:pPr>
              <a:t>‹#›</a:t>
            </a:fld>
            <a:endParaRPr lang="zh-CN" altLang="en-US"/>
          </a:p>
        </p:txBody>
      </p:sp>
    </p:spTree>
    <p:extLst>
      <p:ext uri="{BB962C8B-B14F-4D97-AF65-F5344CB8AC3E}">
        <p14:creationId xmlns:p14="http://schemas.microsoft.com/office/powerpoint/2010/main" val="3306200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066B4015-FB9B-4E4A-AC81-241FF015BDB6}" type="datetimeFigureOut">
              <a:rPr lang="zh-CN" altLang="en-US"/>
              <a:pPr>
                <a:defRPr/>
              </a:pPr>
              <a:t>2021/12/8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F4387704-11D8-4200-8B9C-A234697EA89B}" type="slidenum">
              <a:rPr lang="zh-CN" altLang="en-US"/>
              <a:pPr>
                <a:defRPr/>
              </a:pPr>
              <a:t>‹#›</a:t>
            </a:fld>
            <a:endParaRPr lang="zh-CN" altLang="en-US"/>
          </a:p>
        </p:txBody>
      </p:sp>
    </p:spTree>
    <p:extLst>
      <p:ext uri="{BB962C8B-B14F-4D97-AF65-F5344CB8AC3E}">
        <p14:creationId xmlns:p14="http://schemas.microsoft.com/office/powerpoint/2010/main" val="597010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8BF200CF-A2D4-40EA-A795-F0EF63F56AF9}" type="datetimeFigureOut">
              <a:rPr lang="zh-CN" altLang="en-US"/>
              <a:pPr>
                <a:defRPr/>
              </a:pPr>
              <a:t>2021/12/8</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1A4AF7E4-6D48-4DAD-9AB3-40425D7DF07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2pPr>
      <a:lvl3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3pPr>
      <a:lvl4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4pPr>
      <a:lvl5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defTabSz="457200" rtl="0" fontAlgn="base">
        <a:spcBef>
          <a:spcPct val="0"/>
        </a:spcBef>
        <a:spcAft>
          <a:spcPct val="0"/>
        </a:spcAft>
        <a:defRPr sz="4400">
          <a:solidFill>
            <a:schemeClr val="tx1"/>
          </a:solidFill>
          <a:latin typeface="Calibri" pitchFamily="34" charset="0"/>
          <a:ea typeface="宋体" pitchFamily="2" charset="-122"/>
        </a:defRPr>
      </a:lvl6pPr>
      <a:lvl7pPr marL="914400" algn="ctr" defTabSz="457200" rtl="0" fontAlgn="base">
        <a:spcBef>
          <a:spcPct val="0"/>
        </a:spcBef>
        <a:spcAft>
          <a:spcPct val="0"/>
        </a:spcAft>
        <a:defRPr sz="4400">
          <a:solidFill>
            <a:schemeClr val="tx1"/>
          </a:solidFill>
          <a:latin typeface="Calibri" pitchFamily="34" charset="0"/>
          <a:ea typeface="宋体" pitchFamily="2" charset="-122"/>
        </a:defRPr>
      </a:lvl7pPr>
      <a:lvl8pPr marL="1371600" algn="ctr" defTabSz="457200" rtl="0" fontAlgn="base">
        <a:spcBef>
          <a:spcPct val="0"/>
        </a:spcBef>
        <a:spcAft>
          <a:spcPct val="0"/>
        </a:spcAft>
        <a:defRPr sz="4400">
          <a:solidFill>
            <a:schemeClr val="tx1"/>
          </a:solidFill>
          <a:latin typeface="Calibri" pitchFamily="34" charset="0"/>
          <a:ea typeface="宋体" pitchFamily="2" charset="-122"/>
        </a:defRPr>
      </a:lvl8pPr>
      <a:lvl9pPr marL="1828800" algn="ctr" defTabSz="457200"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defTabSz="914400" fontAlgn="auto">
                <a:spcBef>
                  <a:spcPts val="0"/>
                </a:spcBef>
                <a:spcAft>
                  <a:spcPts val="0"/>
                </a:spcAft>
              </a:pPr>
              <a:t>2021/12/8</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defTabSz="914400"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4238956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2.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2.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2.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2.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wmf"/><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wmf"/><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9.gif"/><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8.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54" descr="山底1.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6788"/>
            <a:ext cx="12192000" cy="337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文本框 3"/>
          <p:cNvSpPr txBox="1">
            <a:spLocks noChangeArrowheads="1"/>
          </p:cNvSpPr>
          <p:nvPr/>
        </p:nvSpPr>
        <p:spPr bwMode="auto">
          <a:xfrm>
            <a:off x="9127292" y="4454525"/>
            <a:ext cx="677108" cy="91307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a:solidFill>
                  <a:srgbClr val="FF0000"/>
                </a:solidFill>
                <a:latin typeface="+mn-lt"/>
                <a:ea typeface="+mn-ea"/>
                <a:cs typeface="+mn-ea"/>
                <a:sym typeface="+mn-lt"/>
              </a:rPr>
              <a:t>寓言</a:t>
            </a:r>
            <a:endParaRPr kumimoji="1" lang="zh-CN" altLang="en-US" sz="3200" b="1">
              <a:solidFill>
                <a:srgbClr val="FF0000"/>
              </a:solidFill>
              <a:latin typeface="+mn-lt"/>
              <a:ea typeface="+mn-ea"/>
              <a:cs typeface="+mn-ea"/>
              <a:sym typeface="+mn-lt"/>
            </a:endParaRPr>
          </a:p>
        </p:txBody>
      </p:sp>
      <p:sp>
        <p:nvSpPr>
          <p:cNvPr id="3076" name="Text Box 2"/>
          <p:cNvSpPr txBox="1">
            <a:spLocks noChangeArrowheads="1"/>
          </p:cNvSpPr>
          <p:nvPr/>
        </p:nvSpPr>
        <p:spPr bwMode="auto">
          <a:xfrm>
            <a:off x="4692651" y="703263"/>
            <a:ext cx="4632325" cy="1016000"/>
          </a:xfrm>
          <a:prstGeom prst="rect">
            <a:avLst/>
          </a:prstGeom>
          <a:noFill/>
          <a:ln w="9525">
            <a:noFill/>
            <a:miter lim="800000"/>
            <a:headEnd/>
            <a:tailEnd/>
          </a:ln>
        </p:spPr>
        <p:txBody>
          <a:bodyPr>
            <a:spAutoFit/>
          </a:bodyPr>
          <a:lstStyle/>
          <a:p>
            <a:pPr>
              <a:spcBef>
                <a:spcPct val="50000"/>
              </a:spcBef>
              <a:defRPr/>
            </a:pPr>
            <a:r>
              <a:rPr lang="zh-CN" altLang="en-US" sz="6000" b="1" dirty="0">
                <a:solidFill>
                  <a:srgbClr val="CC0000"/>
                </a:solidFill>
                <a:latin typeface="+mn-lt"/>
                <a:ea typeface="+mn-ea"/>
                <a:cs typeface="+mn-ea"/>
                <a:sym typeface="+mn-lt"/>
              </a:rPr>
              <a:t>穿井得一人</a:t>
            </a:r>
          </a:p>
        </p:txBody>
      </p:sp>
      <p:sp>
        <p:nvSpPr>
          <p:cNvPr id="22" name="圆角矩形 21"/>
          <p:cNvSpPr/>
          <p:nvPr/>
        </p:nvSpPr>
        <p:spPr>
          <a:xfrm>
            <a:off x="2482850" y="1708150"/>
            <a:ext cx="7226300" cy="1349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2054" name="AutoShape 11"/>
          <p:cNvSpPr>
            <a:spLocks noChangeArrowheads="1"/>
          </p:cNvSpPr>
          <p:nvPr/>
        </p:nvSpPr>
        <p:spPr bwMode="gray">
          <a:xfrm>
            <a:off x="3152775" y="687388"/>
            <a:ext cx="1182688" cy="1181100"/>
          </a:xfrm>
          <a:prstGeom prst="diamond">
            <a:avLst/>
          </a:prstGeom>
          <a:solidFill>
            <a:srgbClr val="800000"/>
          </a:solidFill>
          <a:ln w="38100">
            <a:solidFill>
              <a:schemeClr val="bg1"/>
            </a:solidFill>
            <a:miter lim="800000"/>
            <a:headEnd/>
            <a:tailEnd/>
          </a:ln>
          <a:effectLst>
            <a:outerShdw sy="50000" rotWithShape="0">
              <a:srgbClr val="808080">
                <a:alpha val="50000"/>
              </a:srgbClr>
            </a:outerShdw>
          </a:effectLst>
        </p:spPr>
        <p:txBody>
          <a:bodyPr wrap="none" anchor="ctr"/>
          <a:lstStyle/>
          <a:p>
            <a:pPr algn="ctr" eaLnBrk="0" hangingPunct="0"/>
            <a:endParaRPr lang="en-US" altLang="ko-KR" sz="2800" b="1">
              <a:solidFill>
                <a:srgbClr val="FFFFFF"/>
              </a:solidFill>
              <a:latin typeface="+mn-lt"/>
              <a:ea typeface="+mn-ea"/>
              <a:cs typeface="+mn-ea"/>
              <a:sym typeface="+mn-lt"/>
            </a:endParaRPr>
          </a:p>
        </p:txBody>
      </p:sp>
      <p:sp>
        <p:nvSpPr>
          <p:cNvPr id="2055" name="文本框 49"/>
          <p:cNvSpPr txBox="1">
            <a:spLocks noChangeArrowheads="1"/>
          </p:cNvSpPr>
          <p:nvPr/>
        </p:nvSpPr>
        <p:spPr bwMode="auto">
          <a:xfrm>
            <a:off x="3289300" y="749300"/>
            <a:ext cx="10759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en-US" altLang="zh-CN" sz="5400" b="1">
                <a:solidFill>
                  <a:schemeClr val="bg1"/>
                </a:solidFill>
                <a:latin typeface="+mn-lt"/>
                <a:ea typeface="+mn-ea"/>
                <a:cs typeface="+mn-ea"/>
                <a:sym typeface="+mn-lt"/>
              </a:rPr>
              <a:t>22</a:t>
            </a:r>
            <a:endParaRPr kumimoji="1" lang="zh-CN" altLang="en-US" sz="5400" b="1">
              <a:solidFill>
                <a:schemeClr val="bg1"/>
              </a:solidFill>
              <a:latin typeface="+mn-lt"/>
              <a:ea typeface="+mn-ea"/>
              <a:cs typeface="+mn-ea"/>
              <a:sym typeface="+mn-lt"/>
            </a:endParaRPr>
          </a:p>
        </p:txBody>
      </p:sp>
      <p:pic>
        <p:nvPicPr>
          <p:cNvPr id="2056" name="Picture 2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2059" name="AutoShape 18" descr="http://img3.imgtn.bdimg.com/it/u=287956326,2076146697&amp;fm=21&amp;gp=0.jpg"/>
          <p:cNvSpPr>
            <a:spLocks noChangeAspect="1" noChangeArrowheads="1"/>
          </p:cNvSpPr>
          <p:nvPr/>
        </p:nvSpPr>
        <p:spPr bwMode="auto">
          <a:xfrm>
            <a:off x="1668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mn-lt"/>
              <a:ea typeface="+mn-ea"/>
              <a:cs typeface="+mn-ea"/>
              <a:sym typeface="+mn-lt"/>
            </a:endParaRPr>
          </a:p>
        </p:txBody>
      </p:sp>
      <p:sp>
        <p:nvSpPr>
          <p:cNvPr id="2060" name="AutoShape 20" descr="http://img3.imgtn.bdimg.com/it/u=287956326,2076146697&amp;fm=21&amp;gp=0.jpg"/>
          <p:cNvSpPr>
            <a:spLocks noChangeAspect="1" noChangeArrowheads="1"/>
          </p:cNvSpPr>
          <p:nvPr/>
        </p:nvSpPr>
        <p:spPr bwMode="auto">
          <a:xfrm>
            <a:off x="1668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mn-lt"/>
              <a:ea typeface="+mn-ea"/>
              <a:cs typeface="+mn-ea"/>
              <a:sym typeface="+mn-lt"/>
            </a:endParaRPr>
          </a:p>
        </p:txBody>
      </p:sp>
      <p:pic>
        <p:nvPicPr>
          <p:cNvPr id="2061" name="Picture 1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87638" y="1916114"/>
            <a:ext cx="6350000" cy="4325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矩形 15"/>
          <p:cNvSpPr/>
          <p:nvPr/>
        </p:nvSpPr>
        <p:spPr>
          <a:xfrm>
            <a:off x="5516354" y="6355158"/>
            <a:ext cx="1159292" cy="430887"/>
          </a:xfrm>
          <a:prstGeom prst="rect">
            <a:avLst/>
          </a:prstGeom>
        </p:spPr>
        <p:txBody>
          <a:bodyPr wrap="none">
            <a:spAutoFit/>
          </a:bodyPr>
          <a:lstStyle/>
          <a:p>
            <a:pPr marL="342900" indent="-342900">
              <a:lnSpc>
                <a:spcPct val="110000"/>
              </a:lnSpc>
            </a:pPr>
            <a:r>
              <a:rPr lang="zh-CN" altLang="en-US" sz="2000" kern="0" dirty="0" smtClean="0">
                <a:solidFill>
                  <a:srgbClr val="000000"/>
                </a:solidFill>
                <a:latin typeface="+mn-lt"/>
                <a:ea typeface="+mn-ea"/>
                <a:cs typeface="+mn-ea"/>
                <a:sym typeface="+mn-lt"/>
              </a:rPr>
              <a:t>优品</a:t>
            </a:r>
            <a:r>
              <a:rPr lang="en-US" altLang="zh-CN" sz="2000" kern="0" dirty="0" smtClean="0">
                <a:solidFill>
                  <a:srgbClr val="000000"/>
                </a:solidFill>
                <a:latin typeface="+mn-lt"/>
                <a:ea typeface="+mn-ea"/>
                <a:cs typeface="+mn-ea"/>
                <a:sym typeface="+mn-lt"/>
              </a:rPr>
              <a:t>PPT</a:t>
            </a:r>
            <a:endParaRPr lang="en-US" altLang="zh-CN" sz="2000" kern="0" dirty="0">
              <a:solidFill>
                <a:srgbClr val="000000"/>
              </a:solidFill>
              <a:latin typeface="+mn-lt"/>
              <a:ea typeface="+mn-ea"/>
              <a:cs typeface="+mn-ea"/>
              <a:sym typeface="+mn-lt"/>
            </a:endParaRP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矩形 11"/>
          <p:cNvSpPr>
            <a:spLocks noChangeArrowheads="1"/>
          </p:cNvSpPr>
          <p:nvPr/>
        </p:nvSpPr>
        <p:spPr bwMode="auto">
          <a:xfrm>
            <a:off x="2389189" y="2100264"/>
            <a:ext cx="7578725"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buFont typeface="Arial" pitchFamily="34" charset="0"/>
              <a:buNone/>
            </a:pPr>
            <a:r>
              <a:rPr lang="zh-CN" altLang="en-US" sz="2400" b="1">
                <a:solidFill>
                  <a:srgbClr val="C00000"/>
                </a:solidFill>
                <a:latin typeface="+mn-lt"/>
                <a:ea typeface="+mn-ea"/>
                <a:cs typeface="+mn-ea"/>
                <a:sym typeface="+mn-lt"/>
              </a:rPr>
              <a:t>原文：</a:t>
            </a:r>
            <a:r>
              <a:rPr lang="zh-CN" altLang="zh-CN" sz="2400" b="1">
                <a:latin typeface="+mn-lt"/>
                <a:ea typeface="+mn-ea"/>
                <a:cs typeface="+mn-ea"/>
                <a:sym typeface="+mn-lt"/>
              </a:rPr>
              <a:t>宋之丁氏，家无井而出</a:t>
            </a:r>
            <a:r>
              <a:rPr lang="zh-CN" altLang="zh-CN" sz="2400" b="1">
                <a:solidFill>
                  <a:srgbClr val="FF0000"/>
                </a:solidFill>
                <a:latin typeface="+mn-lt"/>
                <a:ea typeface="+mn-ea"/>
                <a:cs typeface="+mn-ea"/>
                <a:sym typeface="+mn-lt"/>
              </a:rPr>
              <a:t>溉汲</a:t>
            </a:r>
            <a:r>
              <a:rPr lang="zh-CN" altLang="zh-CN" sz="2400" b="1">
                <a:latin typeface="+mn-lt"/>
                <a:ea typeface="+mn-ea"/>
                <a:cs typeface="+mn-ea"/>
                <a:sym typeface="+mn-lt"/>
              </a:rPr>
              <a:t>，常一</a:t>
            </a:r>
            <a:r>
              <a:rPr lang="zh-CN" altLang="zh-CN" sz="2400" b="1">
                <a:solidFill>
                  <a:srgbClr val="FF0000"/>
                </a:solidFill>
                <a:latin typeface="+mn-lt"/>
                <a:ea typeface="+mn-ea"/>
                <a:cs typeface="+mn-ea"/>
                <a:sym typeface="+mn-lt"/>
              </a:rPr>
              <a:t>居</a:t>
            </a:r>
            <a:r>
              <a:rPr lang="zh-CN" altLang="zh-CN" sz="2400" b="1">
                <a:latin typeface="+mn-lt"/>
                <a:ea typeface="+mn-ea"/>
                <a:cs typeface="+mn-ea"/>
                <a:sym typeface="+mn-lt"/>
              </a:rPr>
              <a:t>外。</a:t>
            </a:r>
            <a:endParaRPr lang="zh-CN" altLang="en-US" sz="2400" b="1">
              <a:latin typeface="+mn-lt"/>
              <a:ea typeface="+mn-ea"/>
              <a:cs typeface="+mn-ea"/>
              <a:sym typeface="+mn-lt"/>
            </a:endParaRPr>
          </a:p>
        </p:txBody>
      </p:sp>
      <p:cxnSp>
        <p:nvCxnSpPr>
          <p:cNvPr id="18"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2433639" y="2422526"/>
            <a:ext cx="739933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sz="2400" b="1">
                <a:latin typeface="+mn-lt"/>
                <a:ea typeface="+mn-ea"/>
                <a:cs typeface="+mn-ea"/>
                <a:sym typeface="+mn-lt"/>
              </a:rPr>
              <a:t>     </a:t>
            </a:r>
          </a:p>
          <a:p>
            <a:pPr eaLnBrk="1" hangingPunct="1">
              <a:lnSpc>
                <a:spcPct val="150000"/>
              </a:lnSpc>
            </a:pPr>
            <a:r>
              <a:rPr lang="zh-CN" altLang="zh-CN" sz="2400" b="1">
                <a:solidFill>
                  <a:srgbClr val="FF0000"/>
                </a:solidFill>
                <a:latin typeface="+mn-lt"/>
                <a:ea typeface="+mn-ea"/>
                <a:cs typeface="+mn-ea"/>
                <a:sym typeface="+mn-lt"/>
              </a:rPr>
              <a:t>溉</a:t>
            </a:r>
            <a:r>
              <a:rPr lang="en-US" altLang="zh-CN" sz="2400" b="1">
                <a:solidFill>
                  <a:srgbClr val="FF0000"/>
                </a:solidFill>
                <a:latin typeface="+mn-lt"/>
                <a:ea typeface="+mn-ea"/>
                <a:cs typeface="+mn-ea"/>
                <a:sym typeface="+mn-lt"/>
              </a:rPr>
              <a:t>(gài)</a:t>
            </a:r>
            <a:r>
              <a:rPr lang="zh-CN" altLang="zh-CN" sz="2400" b="1">
                <a:solidFill>
                  <a:srgbClr val="FF0000"/>
                </a:solidFill>
                <a:latin typeface="+mn-lt"/>
                <a:ea typeface="+mn-ea"/>
                <a:cs typeface="+mn-ea"/>
                <a:sym typeface="+mn-lt"/>
              </a:rPr>
              <a:t>汲</a:t>
            </a:r>
            <a:r>
              <a:rPr lang="en-US" altLang="zh-CN" sz="2400" b="1">
                <a:solidFill>
                  <a:srgbClr val="FF0000"/>
                </a:solidFill>
                <a:latin typeface="+mn-lt"/>
                <a:ea typeface="+mn-ea"/>
                <a:cs typeface="+mn-ea"/>
                <a:sym typeface="+mn-lt"/>
              </a:rPr>
              <a:t>(jí)</a:t>
            </a:r>
            <a:r>
              <a:rPr lang="zh-CN" altLang="zh-CN" sz="2400" b="1">
                <a:solidFill>
                  <a:srgbClr val="FF0000"/>
                </a:solidFill>
                <a:latin typeface="+mn-lt"/>
                <a:ea typeface="+mn-ea"/>
                <a:cs typeface="+mn-ea"/>
                <a:sym typeface="+mn-lt"/>
              </a:rPr>
              <a:t>：</a:t>
            </a:r>
            <a:r>
              <a:rPr lang="zh-CN" altLang="zh-CN" sz="2400" b="1">
                <a:latin typeface="+mn-lt"/>
                <a:ea typeface="+mn-ea"/>
                <a:cs typeface="+mn-ea"/>
                <a:sym typeface="+mn-lt"/>
              </a:rPr>
              <a:t>打水浇田。溉，浇灌、灌溉。汲，从井中取水。</a:t>
            </a:r>
            <a:endParaRPr lang="en-US" altLang="zh-CN" sz="2400" b="1">
              <a:latin typeface="+mn-lt"/>
              <a:ea typeface="+mn-ea"/>
              <a:cs typeface="+mn-ea"/>
              <a:sym typeface="+mn-lt"/>
            </a:endParaRPr>
          </a:p>
          <a:p>
            <a:pPr eaLnBrk="1" hangingPunct="1">
              <a:lnSpc>
                <a:spcPct val="150000"/>
              </a:lnSpc>
            </a:pPr>
            <a:r>
              <a:rPr lang="zh-CN" altLang="zh-CN" sz="2400" b="1">
                <a:solidFill>
                  <a:srgbClr val="FF0000"/>
                </a:solidFill>
                <a:latin typeface="+mn-lt"/>
                <a:ea typeface="+mn-ea"/>
                <a:cs typeface="+mn-ea"/>
                <a:sym typeface="+mn-lt"/>
              </a:rPr>
              <a:t>居：</a:t>
            </a:r>
            <a:r>
              <a:rPr lang="zh-CN" altLang="zh-CN" sz="2400" b="1">
                <a:latin typeface="+mn-lt"/>
                <a:ea typeface="+mn-ea"/>
                <a:cs typeface="+mn-ea"/>
                <a:sym typeface="+mn-lt"/>
              </a:rPr>
              <a:t>停留。</a:t>
            </a:r>
            <a:endParaRPr lang="en-US" altLang="zh-CN" sz="2400" b="1">
              <a:latin typeface="+mn-lt"/>
              <a:ea typeface="+mn-ea"/>
              <a:cs typeface="+mn-ea"/>
              <a:sym typeface="+mn-lt"/>
            </a:endParaRPr>
          </a:p>
        </p:txBody>
      </p:sp>
      <p:sp>
        <p:nvSpPr>
          <p:cNvPr id="11273" name="矩形 15"/>
          <p:cNvSpPr>
            <a:spLocks noChangeArrowheads="1"/>
          </p:cNvSpPr>
          <p:nvPr/>
        </p:nvSpPr>
        <p:spPr bwMode="auto">
          <a:xfrm>
            <a:off x="2381251" y="2620964"/>
            <a:ext cx="119936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pPr>
            <a:r>
              <a:rPr lang="zh-CN" altLang="en-US" sz="2400" b="1">
                <a:solidFill>
                  <a:srgbClr val="C00000"/>
                </a:solidFill>
                <a:latin typeface="+mn-lt"/>
                <a:ea typeface="+mn-ea"/>
                <a:cs typeface="+mn-ea"/>
                <a:sym typeface="+mn-lt"/>
              </a:rPr>
              <a:t>注释：</a:t>
            </a:r>
            <a:r>
              <a:rPr lang="zh-CN" altLang="zh-CN" sz="2400">
                <a:solidFill>
                  <a:srgbClr val="C00000"/>
                </a:solidFill>
                <a:latin typeface="+mn-lt"/>
                <a:ea typeface="+mn-ea"/>
                <a:cs typeface="+mn-ea"/>
                <a:sym typeface="+mn-lt"/>
              </a:rPr>
              <a:t> </a:t>
            </a:r>
            <a:endParaRPr lang="zh-CN" altLang="en-US" sz="2400" b="1">
              <a:solidFill>
                <a:srgbClr val="C00000"/>
              </a:solidFill>
              <a:latin typeface="+mn-lt"/>
              <a:ea typeface="+mn-ea"/>
              <a:cs typeface="+mn-ea"/>
              <a:sym typeface="+mn-lt"/>
            </a:endParaRPr>
          </a:p>
        </p:txBody>
      </p:sp>
      <p:sp>
        <p:nvSpPr>
          <p:cNvPr id="11274" name="文本框 14"/>
          <p:cNvSpPr txBox="1">
            <a:spLocks noChangeArrowheads="1"/>
          </p:cNvSpPr>
          <p:nvPr/>
        </p:nvSpPr>
        <p:spPr bwMode="auto">
          <a:xfrm>
            <a:off x="13757275" y="46656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19" name="TextBox 18"/>
          <p:cNvSpPr txBox="1"/>
          <p:nvPr/>
        </p:nvSpPr>
        <p:spPr>
          <a:xfrm>
            <a:off x="2455863" y="4659314"/>
            <a:ext cx="7313612" cy="1200329"/>
          </a:xfrm>
          <a:prstGeom prst="rect">
            <a:avLst/>
          </a:prstGeom>
          <a:noFill/>
        </p:spPr>
        <p:txBody>
          <a:bodyPr>
            <a:spAutoFit/>
          </a:bodyPr>
          <a:lstStyle/>
          <a:p>
            <a:pPr>
              <a:lnSpc>
                <a:spcPct val="150000"/>
              </a:lnSpc>
              <a:defRPr/>
            </a:pPr>
            <a:r>
              <a:rPr lang="zh-CN" altLang="en-US" sz="2400" b="1" dirty="0">
                <a:solidFill>
                  <a:srgbClr val="0C9337"/>
                </a:solidFill>
                <a:latin typeface="+mn-lt"/>
                <a:ea typeface="+mn-ea"/>
                <a:cs typeface="+mn-ea"/>
                <a:sym typeface="+mn-lt"/>
              </a:rPr>
              <a:t>     宋国有个姓丁的人</a:t>
            </a:r>
            <a:r>
              <a:rPr lang="en-US" altLang="zh-CN" sz="2400" b="1" dirty="0">
                <a:solidFill>
                  <a:srgbClr val="0C9337"/>
                </a:solidFill>
                <a:latin typeface="+mn-lt"/>
                <a:ea typeface="+mn-ea"/>
                <a:cs typeface="+mn-ea"/>
                <a:sym typeface="+mn-lt"/>
              </a:rPr>
              <a:t>,</a:t>
            </a:r>
            <a:r>
              <a:rPr lang="zh-CN" altLang="en-US" sz="2400" b="1" dirty="0">
                <a:solidFill>
                  <a:srgbClr val="0C9337"/>
                </a:solidFill>
                <a:latin typeface="+mn-lt"/>
                <a:ea typeface="+mn-ea"/>
                <a:cs typeface="+mn-ea"/>
                <a:sym typeface="+mn-lt"/>
              </a:rPr>
              <a:t>家里没有水井</a:t>
            </a:r>
            <a:r>
              <a:rPr lang="en-US" altLang="zh-CN" sz="2400" b="1" dirty="0">
                <a:solidFill>
                  <a:srgbClr val="0C9337"/>
                </a:solidFill>
                <a:latin typeface="+mn-lt"/>
                <a:ea typeface="+mn-ea"/>
                <a:cs typeface="+mn-ea"/>
                <a:sym typeface="+mn-lt"/>
              </a:rPr>
              <a:t>,</a:t>
            </a:r>
            <a:r>
              <a:rPr lang="zh-CN" altLang="en-US" sz="2400" b="1" dirty="0">
                <a:solidFill>
                  <a:srgbClr val="0C9337"/>
                </a:solidFill>
                <a:latin typeface="+mn-lt"/>
                <a:ea typeface="+mn-ea"/>
                <a:cs typeface="+mn-ea"/>
                <a:sym typeface="+mn-lt"/>
              </a:rPr>
              <a:t>需要出门去浇田、打水</a:t>
            </a:r>
            <a:r>
              <a:rPr lang="en-US" altLang="zh-CN" sz="2400" b="1" dirty="0">
                <a:solidFill>
                  <a:srgbClr val="0C9337"/>
                </a:solidFill>
                <a:latin typeface="+mn-lt"/>
                <a:ea typeface="+mn-ea"/>
                <a:cs typeface="+mn-ea"/>
                <a:sym typeface="+mn-lt"/>
              </a:rPr>
              <a:t>,</a:t>
            </a:r>
            <a:r>
              <a:rPr lang="zh-CN" altLang="en-US" sz="2400" b="1" dirty="0">
                <a:solidFill>
                  <a:srgbClr val="0C9337"/>
                </a:solidFill>
                <a:latin typeface="+mn-lt"/>
                <a:ea typeface="+mn-ea"/>
                <a:cs typeface="+mn-ea"/>
                <a:sym typeface="+mn-lt"/>
              </a:rPr>
              <a:t>经常派一人在外</a:t>
            </a:r>
            <a:r>
              <a:rPr lang="en-US" altLang="zh-CN" sz="2400" b="1" dirty="0">
                <a:solidFill>
                  <a:srgbClr val="0C9337"/>
                </a:solidFill>
                <a:latin typeface="+mn-lt"/>
                <a:ea typeface="+mn-ea"/>
                <a:cs typeface="+mn-ea"/>
                <a:sym typeface="+mn-lt"/>
              </a:rPr>
              <a:t>(</a:t>
            </a:r>
            <a:r>
              <a:rPr lang="zh-CN" altLang="en-US" sz="2400" b="1" dirty="0">
                <a:solidFill>
                  <a:srgbClr val="0C9337"/>
                </a:solidFill>
                <a:latin typeface="+mn-lt"/>
                <a:ea typeface="+mn-ea"/>
                <a:cs typeface="+mn-ea"/>
                <a:sym typeface="+mn-lt"/>
              </a:rPr>
              <a:t>专管打水</a:t>
            </a:r>
            <a:r>
              <a:rPr lang="en-US" altLang="zh-CN" sz="2400" b="1" dirty="0">
                <a:solidFill>
                  <a:srgbClr val="0C9337"/>
                </a:solidFill>
                <a:latin typeface="+mn-lt"/>
                <a:ea typeface="+mn-ea"/>
                <a:cs typeface="+mn-ea"/>
                <a:sym typeface="+mn-lt"/>
              </a:rPr>
              <a:t>)</a:t>
            </a:r>
            <a:r>
              <a:rPr lang="zh-CN" altLang="en-US" sz="2400" b="1" dirty="0">
                <a:solidFill>
                  <a:srgbClr val="0C9337"/>
                </a:solidFill>
                <a:latin typeface="+mn-lt"/>
                <a:ea typeface="+mn-ea"/>
                <a:cs typeface="+mn-ea"/>
                <a:sym typeface="+mn-lt"/>
              </a:rPr>
              <a:t>。</a:t>
            </a:r>
          </a:p>
        </p:txBody>
      </p:sp>
      <p:sp>
        <p:nvSpPr>
          <p:cNvPr id="11276" name="矩形 13"/>
          <p:cNvSpPr>
            <a:spLocks noChangeArrowheads="1"/>
          </p:cNvSpPr>
          <p:nvPr/>
        </p:nvSpPr>
        <p:spPr bwMode="auto">
          <a:xfrm>
            <a:off x="2401888" y="4722813"/>
            <a:ext cx="1098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C00000"/>
                </a:solidFill>
                <a:latin typeface="+mn-lt"/>
                <a:ea typeface="+mn-ea"/>
                <a:cs typeface="+mn-ea"/>
                <a:sym typeface="+mn-lt"/>
              </a:rPr>
              <a:t>译文： </a:t>
            </a:r>
            <a:r>
              <a:rPr lang="en-US" altLang="zh-CN" sz="2400" b="1">
                <a:solidFill>
                  <a:srgbClr val="C00000"/>
                </a:solidFill>
                <a:latin typeface="+mn-lt"/>
                <a:ea typeface="+mn-ea"/>
                <a:cs typeface="+mn-ea"/>
                <a:sym typeface="+mn-lt"/>
              </a:rPr>
              <a:t> </a:t>
            </a:r>
            <a:endParaRPr lang="zh-CN" altLang="en-US" sz="2400">
              <a:solidFill>
                <a:srgbClr val="C00000"/>
              </a:solidFill>
              <a:latin typeface="+mn-lt"/>
              <a:ea typeface="+mn-ea"/>
              <a:cs typeface="+mn-ea"/>
              <a:sym typeface="+mn-lt"/>
            </a:endParaRPr>
          </a:p>
        </p:txBody>
      </p:sp>
      <p:pic>
        <p:nvPicPr>
          <p:cNvPr id="11277" name="Picture 22" descr="D:\我的文档\Tencent Files\923213587\FileRecv\初读感知.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6314" y="496889"/>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8" name="TextBox 1"/>
          <p:cNvSpPr txBox="1">
            <a:spLocks noChangeArrowheads="1"/>
          </p:cNvSpPr>
          <p:nvPr/>
        </p:nvSpPr>
        <p:spPr bwMode="auto">
          <a:xfrm>
            <a:off x="2389189" y="1516063"/>
            <a:ext cx="3214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a:latin typeface="+mn-lt"/>
                <a:ea typeface="+mn-ea"/>
                <a:cs typeface="+mn-ea"/>
                <a:sym typeface="+mn-lt"/>
              </a:rPr>
              <a:t>翻译课文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1" end="1"/>
                                            </p:txEl>
                                          </p:spTgt>
                                        </p:tgtEl>
                                        <p:attrNameLst>
                                          <p:attrName>style.visibility</p:attrName>
                                        </p:attrNameLst>
                                      </p:cBhvr>
                                      <p:to>
                                        <p:strVal val="visible"/>
                                      </p:to>
                                    </p:set>
                                    <p:anim calcmode="lin" valueType="num">
                                      <p:cBhvr additive="base">
                                        <p:cTn id="13"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 calcmode="lin" valueType="num">
                                      <p:cBhvr additive="base">
                                        <p:cTn id="19"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山底5.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矩形 11"/>
          <p:cNvSpPr>
            <a:spLocks noChangeArrowheads="1"/>
          </p:cNvSpPr>
          <p:nvPr/>
        </p:nvSpPr>
        <p:spPr bwMode="auto">
          <a:xfrm>
            <a:off x="2309814" y="1800226"/>
            <a:ext cx="75787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2400" b="1">
                <a:solidFill>
                  <a:srgbClr val="C00000"/>
                </a:solidFill>
                <a:latin typeface="+mn-lt"/>
                <a:ea typeface="+mn-ea"/>
                <a:cs typeface="+mn-ea"/>
                <a:sym typeface="+mn-lt"/>
              </a:rPr>
              <a:t>原文：</a:t>
            </a:r>
            <a:r>
              <a:rPr lang="zh-CN" altLang="zh-CN" sz="2400" b="1">
                <a:solidFill>
                  <a:srgbClr val="FF0000"/>
                </a:solidFill>
                <a:latin typeface="+mn-lt"/>
                <a:ea typeface="+mn-ea"/>
                <a:cs typeface="+mn-ea"/>
                <a:sym typeface="+mn-lt"/>
              </a:rPr>
              <a:t>及</a:t>
            </a:r>
            <a:r>
              <a:rPr lang="zh-CN" altLang="zh-CN" sz="2400" b="1">
                <a:latin typeface="+mn-lt"/>
                <a:ea typeface="+mn-ea"/>
                <a:cs typeface="+mn-ea"/>
                <a:sym typeface="+mn-lt"/>
              </a:rPr>
              <a:t>其家穿井</a:t>
            </a:r>
            <a:r>
              <a:rPr lang="zh-CN" altLang="en-US" sz="2400" b="1">
                <a:latin typeface="+mn-lt"/>
                <a:ea typeface="+mn-ea"/>
                <a:cs typeface="+mn-ea"/>
                <a:sym typeface="+mn-lt"/>
              </a:rPr>
              <a:t>，</a:t>
            </a:r>
            <a:r>
              <a:rPr lang="zh-CN" altLang="zh-CN" sz="2400" b="1">
                <a:latin typeface="+mn-lt"/>
                <a:ea typeface="+mn-ea"/>
                <a:cs typeface="+mn-ea"/>
                <a:sym typeface="+mn-lt"/>
              </a:rPr>
              <a:t>告人曰：</a:t>
            </a:r>
            <a:r>
              <a:rPr lang="en-US" altLang="zh-CN" sz="2400" b="1">
                <a:latin typeface="+mn-lt"/>
                <a:ea typeface="+mn-ea"/>
                <a:cs typeface="+mn-ea"/>
                <a:sym typeface="+mn-lt"/>
              </a:rPr>
              <a:t>“</a:t>
            </a:r>
            <a:r>
              <a:rPr lang="zh-CN" altLang="zh-CN" sz="2400" b="1">
                <a:latin typeface="+mn-lt"/>
                <a:ea typeface="+mn-ea"/>
                <a:cs typeface="+mn-ea"/>
                <a:sym typeface="+mn-lt"/>
              </a:rPr>
              <a:t>吾穿井得一人。</a:t>
            </a:r>
            <a:r>
              <a:rPr lang="en-US" altLang="zh-CN" sz="2400" b="1">
                <a:latin typeface="+mn-lt"/>
                <a:ea typeface="+mn-ea"/>
                <a:cs typeface="+mn-ea"/>
                <a:sym typeface="+mn-lt"/>
              </a:rPr>
              <a:t>”</a:t>
            </a:r>
            <a:r>
              <a:rPr lang="zh-CN" altLang="zh-CN" sz="2400" b="1">
                <a:latin typeface="+mn-lt"/>
                <a:ea typeface="+mn-ea"/>
                <a:cs typeface="+mn-ea"/>
                <a:sym typeface="+mn-lt"/>
              </a:rPr>
              <a:t>闻而传之者：</a:t>
            </a:r>
            <a:r>
              <a:rPr lang="en-US" altLang="zh-CN" sz="2400" b="1">
                <a:latin typeface="+mn-lt"/>
                <a:ea typeface="+mn-ea"/>
                <a:cs typeface="+mn-ea"/>
                <a:sym typeface="+mn-lt"/>
              </a:rPr>
              <a:t>“</a:t>
            </a:r>
            <a:r>
              <a:rPr lang="zh-CN" altLang="zh-CN" sz="2400" b="1">
                <a:latin typeface="+mn-lt"/>
                <a:ea typeface="+mn-ea"/>
                <a:cs typeface="+mn-ea"/>
                <a:sym typeface="+mn-lt"/>
              </a:rPr>
              <a:t>丁氏穿井得一人。</a:t>
            </a:r>
            <a:endParaRPr lang="zh-CN" altLang="en-US" sz="2400" b="1">
              <a:latin typeface="+mn-lt"/>
              <a:ea typeface="+mn-ea"/>
              <a:cs typeface="+mn-ea"/>
              <a:sym typeface="+mn-lt"/>
            </a:endParaRPr>
          </a:p>
        </p:txBody>
      </p:sp>
      <p:cxnSp>
        <p:nvCxnSpPr>
          <p:cNvPr id="18"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2403475" y="3417889"/>
            <a:ext cx="73993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zh-CN" sz="2400" b="1">
                <a:solidFill>
                  <a:srgbClr val="FF0000"/>
                </a:solidFill>
                <a:latin typeface="+mn-lt"/>
                <a:ea typeface="+mn-ea"/>
                <a:cs typeface="+mn-ea"/>
                <a:sym typeface="+mn-lt"/>
              </a:rPr>
              <a:t>及：</a:t>
            </a:r>
            <a:r>
              <a:rPr lang="zh-CN" altLang="zh-CN" sz="2400" b="1">
                <a:latin typeface="+mn-lt"/>
                <a:ea typeface="+mn-ea"/>
                <a:cs typeface="+mn-ea"/>
                <a:sym typeface="+mn-lt"/>
              </a:rPr>
              <a:t>待，等到。</a:t>
            </a:r>
            <a:endParaRPr lang="en-US" altLang="zh-CN" sz="2400" b="1">
              <a:latin typeface="+mn-lt"/>
              <a:ea typeface="+mn-ea"/>
              <a:cs typeface="+mn-ea"/>
              <a:sym typeface="+mn-lt"/>
            </a:endParaRPr>
          </a:p>
        </p:txBody>
      </p:sp>
      <p:sp>
        <p:nvSpPr>
          <p:cNvPr id="12297" name="矩形 15"/>
          <p:cNvSpPr>
            <a:spLocks noChangeArrowheads="1"/>
          </p:cNvSpPr>
          <p:nvPr/>
        </p:nvSpPr>
        <p:spPr bwMode="auto">
          <a:xfrm>
            <a:off x="2292351" y="2994026"/>
            <a:ext cx="119936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pPr>
            <a:r>
              <a:rPr lang="zh-CN" altLang="en-US" sz="2400" b="1">
                <a:solidFill>
                  <a:srgbClr val="C00000"/>
                </a:solidFill>
                <a:latin typeface="+mn-lt"/>
                <a:ea typeface="+mn-ea"/>
                <a:cs typeface="+mn-ea"/>
                <a:sym typeface="+mn-lt"/>
              </a:rPr>
              <a:t>注释：</a:t>
            </a:r>
            <a:r>
              <a:rPr lang="zh-CN" altLang="zh-CN" sz="2400">
                <a:solidFill>
                  <a:srgbClr val="C00000"/>
                </a:solidFill>
                <a:latin typeface="+mn-lt"/>
                <a:ea typeface="+mn-ea"/>
                <a:cs typeface="+mn-ea"/>
                <a:sym typeface="+mn-lt"/>
              </a:rPr>
              <a:t> </a:t>
            </a:r>
            <a:endParaRPr lang="zh-CN" altLang="en-US" sz="2400" b="1">
              <a:solidFill>
                <a:srgbClr val="C00000"/>
              </a:solidFill>
              <a:latin typeface="+mn-lt"/>
              <a:ea typeface="+mn-ea"/>
              <a:cs typeface="+mn-ea"/>
              <a:sym typeface="+mn-lt"/>
            </a:endParaRPr>
          </a:p>
        </p:txBody>
      </p:sp>
      <p:sp>
        <p:nvSpPr>
          <p:cNvPr id="13" name="TextBox 12"/>
          <p:cNvSpPr txBox="1">
            <a:spLocks noChangeArrowheads="1"/>
          </p:cNvSpPr>
          <p:nvPr/>
        </p:nvSpPr>
        <p:spPr bwMode="auto">
          <a:xfrm>
            <a:off x="2308226" y="4414838"/>
            <a:ext cx="75088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2400" b="1">
                <a:solidFill>
                  <a:srgbClr val="0C9337"/>
                </a:solidFill>
                <a:latin typeface="+mn-lt"/>
                <a:ea typeface="+mn-ea"/>
                <a:cs typeface="+mn-ea"/>
                <a:sym typeface="+mn-lt"/>
              </a:rPr>
              <a:t>等到他家打了水井</a:t>
            </a:r>
            <a:r>
              <a:rPr lang="en-US" altLang="zh-CN" sz="2400" b="1">
                <a:solidFill>
                  <a:srgbClr val="0C9337"/>
                </a:solidFill>
                <a:latin typeface="+mn-lt"/>
                <a:ea typeface="+mn-ea"/>
                <a:cs typeface="+mn-ea"/>
                <a:sym typeface="+mn-lt"/>
              </a:rPr>
              <a:t>,(</a:t>
            </a:r>
            <a:r>
              <a:rPr lang="zh-CN" altLang="en-US" sz="2400" b="1">
                <a:solidFill>
                  <a:srgbClr val="0C9337"/>
                </a:solidFill>
                <a:latin typeface="+mn-lt"/>
                <a:ea typeface="+mn-ea"/>
                <a:cs typeface="+mn-ea"/>
                <a:sym typeface="+mn-lt"/>
              </a:rPr>
              <a:t>他</a:t>
            </a:r>
            <a:r>
              <a:rPr lang="en-US" altLang="zh-CN" sz="2400" b="1">
                <a:solidFill>
                  <a:srgbClr val="0C9337"/>
                </a:solidFill>
                <a:latin typeface="+mn-lt"/>
                <a:ea typeface="+mn-ea"/>
                <a:cs typeface="+mn-ea"/>
                <a:sym typeface="+mn-lt"/>
              </a:rPr>
              <a:t>)</a:t>
            </a:r>
            <a:r>
              <a:rPr lang="zh-CN" altLang="en-US" sz="2400" b="1">
                <a:solidFill>
                  <a:srgbClr val="0C9337"/>
                </a:solidFill>
                <a:latin typeface="+mn-lt"/>
                <a:ea typeface="+mn-ea"/>
                <a:cs typeface="+mn-ea"/>
                <a:sym typeface="+mn-lt"/>
              </a:rPr>
              <a:t>告诉别人说</a:t>
            </a:r>
            <a:r>
              <a:rPr lang="en-US" altLang="zh-CN" sz="2400" b="1">
                <a:solidFill>
                  <a:srgbClr val="0C9337"/>
                </a:solidFill>
                <a:latin typeface="+mn-lt"/>
                <a:ea typeface="+mn-ea"/>
                <a:cs typeface="+mn-ea"/>
                <a:sym typeface="+mn-lt"/>
              </a:rPr>
              <a:t>:“</a:t>
            </a:r>
            <a:r>
              <a:rPr lang="zh-CN" altLang="en-US" sz="2400" b="1">
                <a:solidFill>
                  <a:srgbClr val="0C9337"/>
                </a:solidFill>
                <a:latin typeface="+mn-lt"/>
                <a:ea typeface="+mn-ea"/>
                <a:cs typeface="+mn-ea"/>
                <a:sym typeface="+mn-lt"/>
              </a:rPr>
              <a:t>我挖水井得到一个人。</a:t>
            </a:r>
            <a:r>
              <a:rPr lang="en-US" altLang="zh-CN" sz="2400" b="1">
                <a:solidFill>
                  <a:srgbClr val="0C9337"/>
                </a:solidFill>
                <a:latin typeface="+mn-lt"/>
                <a:ea typeface="+mn-ea"/>
                <a:cs typeface="+mn-ea"/>
                <a:sym typeface="+mn-lt"/>
              </a:rPr>
              <a:t>”</a:t>
            </a:r>
            <a:r>
              <a:rPr lang="zh-CN" altLang="en-US" sz="2400" b="1">
                <a:solidFill>
                  <a:srgbClr val="0C9337"/>
                </a:solidFill>
                <a:latin typeface="+mn-lt"/>
                <a:ea typeface="+mn-ea"/>
                <a:cs typeface="+mn-ea"/>
                <a:sym typeface="+mn-lt"/>
              </a:rPr>
              <a:t>有人听了这件事就去传播</a:t>
            </a:r>
            <a:r>
              <a:rPr lang="en-US" altLang="zh-CN" sz="2400" b="1">
                <a:solidFill>
                  <a:srgbClr val="0C9337"/>
                </a:solidFill>
                <a:latin typeface="+mn-lt"/>
                <a:ea typeface="+mn-ea"/>
                <a:cs typeface="+mn-ea"/>
                <a:sym typeface="+mn-lt"/>
              </a:rPr>
              <a:t>:“</a:t>
            </a:r>
            <a:r>
              <a:rPr lang="zh-CN" altLang="en-US" sz="2400" b="1">
                <a:solidFill>
                  <a:srgbClr val="0C9337"/>
                </a:solidFill>
                <a:latin typeface="+mn-lt"/>
                <a:ea typeface="+mn-ea"/>
                <a:cs typeface="+mn-ea"/>
                <a:sym typeface="+mn-lt"/>
              </a:rPr>
              <a:t>丁氏挖水井得到一个人。</a:t>
            </a:r>
            <a:r>
              <a:rPr lang="en-US" altLang="zh-CN" sz="2400" b="1">
                <a:solidFill>
                  <a:srgbClr val="0C9337"/>
                </a:solidFill>
                <a:latin typeface="+mn-lt"/>
                <a:ea typeface="+mn-ea"/>
                <a:cs typeface="+mn-ea"/>
                <a:sym typeface="+mn-lt"/>
              </a:rPr>
              <a:t>”</a:t>
            </a:r>
            <a:endParaRPr lang="zh-CN" altLang="en-US" sz="2400" b="1">
              <a:solidFill>
                <a:srgbClr val="0C9337"/>
              </a:solidFill>
              <a:latin typeface="+mn-lt"/>
              <a:ea typeface="+mn-ea"/>
              <a:cs typeface="+mn-ea"/>
              <a:sym typeface="+mn-lt"/>
            </a:endParaRPr>
          </a:p>
        </p:txBody>
      </p:sp>
      <p:sp>
        <p:nvSpPr>
          <p:cNvPr id="12299" name="矩形 13"/>
          <p:cNvSpPr>
            <a:spLocks noChangeArrowheads="1"/>
          </p:cNvSpPr>
          <p:nvPr/>
        </p:nvSpPr>
        <p:spPr bwMode="auto">
          <a:xfrm>
            <a:off x="2317750" y="4090988"/>
            <a:ext cx="1098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C00000"/>
                </a:solidFill>
                <a:latin typeface="+mn-lt"/>
                <a:ea typeface="+mn-ea"/>
                <a:cs typeface="+mn-ea"/>
                <a:sym typeface="+mn-lt"/>
              </a:rPr>
              <a:t>译文：</a:t>
            </a:r>
            <a:r>
              <a:rPr lang="zh-CN" altLang="en-US" sz="2400" b="1">
                <a:solidFill>
                  <a:srgbClr val="FF0000"/>
                </a:solidFill>
                <a:latin typeface="+mn-lt"/>
                <a:ea typeface="+mn-ea"/>
                <a:cs typeface="+mn-ea"/>
                <a:sym typeface="+mn-lt"/>
              </a:rPr>
              <a:t> </a:t>
            </a:r>
            <a:r>
              <a:rPr lang="en-US" altLang="zh-CN" sz="2400" b="1">
                <a:solidFill>
                  <a:srgbClr val="FF0000"/>
                </a:solidFill>
                <a:latin typeface="+mn-lt"/>
                <a:ea typeface="+mn-ea"/>
                <a:cs typeface="+mn-ea"/>
                <a:sym typeface="+mn-lt"/>
              </a:rPr>
              <a:t> </a:t>
            </a:r>
            <a:endParaRPr lang="zh-CN" altLang="en-US" sz="2400">
              <a:latin typeface="+mn-lt"/>
              <a:ea typeface="+mn-ea"/>
              <a:cs typeface="+mn-ea"/>
              <a:sym typeface="+mn-lt"/>
            </a:endParaRPr>
          </a:p>
        </p:txBody>
      </p:sp>
      <p:pic>
        <p:nvPicPr>
          <p:cNvPr id="12300" name="Picture 22" descr="D:\我的文档\Tencent Files\923213587\FileRecv\初读感知.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786314" y="496889"/>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矩形 11"/>
          <p:cNvSpPr>
            <a:spLocks noChangeArrowheads="1"/>
          </p:cNvSpPr>
          <p:nvPr/>
        </p:nvSpPr>
        <p:spPr bwMode="auto">
          <a:xfrm>
            <a:off x="2185989" y="1516064"/>
            <a:ext cx="7578725" cy="100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5000"/>
              </a:lnSpc>
              <a:buFont typeface="Arial" pitchFamily="34" charset="0"/>
              <a:buNone/>
            </a:pPr>
            <a:r>
              <a:rPr lang="zh-CN" altLang="en-US" sz="2200" b="1">
                <a:solidFill>
                  <a:srgbClr val="C00000"/>
                </a:solidFill>
                <a:latin typeface="+mn-lt"/>
                <a:ea typeface="+mn-ea"/>
                <a:cs typeface="+mn-ea"/>
                <a:sym typeface="+mn-lt"/>
              </a:rPr>
              <a:t>原文：</a:t>
            </a:r>
            <a:r>
              <a:rPr lang="zh-CN" altLang="zh-CN" sz="2200" b="1">
                <a:latin typeface="+mn-lt"/>
                <a:ea typeface="+mn-ea"/>
                <a:cs typeface="+mn-ea"/>
                <a:sym typeface="+mn-lt"/>
              </a:rPr>
              <a:t>国人</a:t>
            </a:r>
            <a:r>
              <a:rPr lang="zh-CN" altLang="zh-CN" sz="2200" b="1">
                <a:solidFill>
                  <a:srgbClr val="FF0000"/>
                </a:solidFill>
                <a:latin typeface="+mn-lt"/>
                <a:ea typeface="+mn-ea"/>
                <a:cs typeface="+mn-ea"/>
                <a:sym typeface="+mn-lt"/>
              </a:rPr>
              <a:t>道</a:t>
            </a:r>
            <a:r>
              <a:rPr lang="zh-CN" altLang="zh-CN" sz="2200" b="1">
                <a:latin typeface="+mn-lt"/>
                <a:ea typeface="+mn-ea"/>
                <a:cs typeface="+mn-ea"/>
                <a:sym typeface="+mn-lt"/>
              </a:rPr>
              <a:t>之</a:t>
            </a:r>
            <a:r>
              <a:rPr lang="zh-CN" altLang="en-US" sz="2200" b="1">
                <a:latin typeface="+mn-lt"/>
                <a:ea typeface="+mn-ea"/>
                <a:cs typeface="+mn-ea"/>
                <a:sym typeface="+mn-lt"/>
              </a:rPr>
              <a:t>，</a:t>
            </a:r>
            <a:r>
              <a:rPr lang="zh-CN" altLang="zh-CN" sz="2200" b="1">
                <a:solidFill>
                  <a:srgbClr val="FF0000"/>
                </a:solidFill>
                <a:latin typeface="+mn-lt"/>
                <a:ea typeface="+mn-ea"/>
                <a:cs typeface="+mn-ea"/>
                <a:sym typeface="+mn-lt"/>
              </a:rPr>
              <a:t>闻之于宋君</a:t>
            </a:r>
            <a:r>
              <a:rPr lang="zh-CN" altLang="zh-CN" sz="2200" b="1">
                <a:latin typeface="+mn-lt"/>
                <a:ea typeface="+mn-ea"/>
                <a:cs typeface="+mn-ea"/>
                <a:sym typeface="+mn-lt"/>
              </a:rPr>
              <a:t>。</a:t>
            </a:r>
            <a:r>
              <a:rPr lang="zh-CN" altLang="en-US" sz="2200" b="1">
                <a:latin typeface="+mn-lt"/>
                <a:ea typeface="+mn-ea"/>
                <a:cs typeface="+mn-ea"/>
                <a:sym typeface="+mn-lt"/>
              </a:rPr>
              <a:t>宋君令人问之</a:t>
            </a:r>
            <a:r>
              <a:rPr lang="zh-CN" altLang="en-US" sz="2200" b="1">
                <a:solidFill>
                  <a:srgbClr val="FF0000"/>
                </a:solidFill>
                <a:latin typeface="+mn-lt"/>
                <a:ea typeface="+mn-ea"/>
                <a:cs typeface="+mn-ea"/>
                <a:sym typeface="+mn-lt"/>
              </a:rPr>
              <a:t>于</a:t>
            </a:r>
            <a:r>
              <a:rPr lang="zh-CN" altLang="en-US" sz="2200" b="1">
                <a:latin typeface="+mn-lt"/>
                <a:ea typeface="+mn-ea"/>
                <a:cs typeface="+mn-ea"/>
                <a:sym typeface="+mn-lt"/>
              </a:rPr>
              <a:t>丁氏，丁氏对曰：“得一人之使，非得一人于井中也。”</a:t>
            </a:r>
          </a:p>
        </p:txBody>
      </p:sp>
      <p:cxnSp>
        <p:nvCxnSpPr>
          <p:cNvPr id="18"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2243139" y="2846389"/>
            <a:ext cx="7399337"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5000"/>
              </a:lnSpc>
            </a:pPr>
            <a:r>
              <a:rPr lang="zh-CN" altLang="zh-CN" sz="2200" b="1">
                <a:solidFill>
                  <a:srgbClr val="FF0000"/>
                </a:solidFill>
                <a:latin typeface="+mn-lt"/>
                <a:ea typeface="+mn-ea"/>
                <a:cs typeface="+mn-ea"/>
                <a:sym typeface="+mn-lt"/>
              </a:rPr>
              <a:t>道：</a:t>
            </a:r>
            <a:r>
              <a:rPr lang="zh-CN" altLang="zh-CN" sz="2200" b="1">
                <a:latin typeface="+mn-lt"/>
                <a:ea typeface="+mn-ea"/>
                <a:cs typeface="+mn-ea"/>
                <a:sym typeface="+mn-lt"/>
              </a:rPr>
              <a:t>讲述。</a:t>
            </a:r>
            <a:endParaRPr lang="en-US" altLang="zh-CN" sz="2200" b="1">
              <a:latin typeface="+mn-lt"/>
              <a:ea typeface="+mn-ea"/>
              <a:cs typeface="+mn-ea"/>
              <a:sym typeface="+mn-lt"/>
            </a:endParaRPr>
          </a:p>
          <a:p>
            <a:pPr eaLnBrk="1" hangingPunct="1">
              <a:lnSpc>
                <a:spcPct val="135000"/>
              </a:lnSpc>
            </a:pPr>
            <a:r>
              <a:rPr lang="zh-CN" altLang="zh-CN" sz="2200" b="1">
                <a:solidFill>
                  <a:srgbClr val="FF0000"/>
                </a:solidFill>
                <a:latin typeface="+mn-lt"/>
                <a:ea typeface="+mn-ea"/>
                <a:cs typeface="+mn-ea"/>
                <a:sym typeface="+mn-lt"/>
              </a:rPr>
              <a:t>闻之于宋君：</a:t>
            </a:r>
            <a:r>
              <a:rPr lang="zh-CN" altLang="zh-CN" sz="2200" b="1">
                <a:latin typeface="+mn-lt"/>
                <a:ea typeface="+mn-ea"/>
                <a:cs typeface="+mn-ea"/>
                <a:sym typeface="+mn-lt"/>
              </a:rPr>
              <a:t>使宋国的国君知道这件事。闻，知道、听说，这里是</a:t>
            </a:r>
            <a:r>
              <a:rPr lang="en-US" altLang="zh-CN" sz="2200" b="1">
                <a:latin typeface="+mn-lt"/>
                <a:ea typeface="+mn-ea"/>
                <a:cs typeface="+mn-ea"/>
                <a:sym typeface="+mn-lt"/>
              </a:rPr>
              <a:t>“</a:t>
            </a:r>
            <a:r>
              <a:rPr lang="zh-CN" altLang="zh-CN" sz="2200" b="1">
                <a:latin typeface="+mn-lt"/>
                <a:ea typeface="+mn-ea"/>
                <a:cs typeface="+mn-ea"/>
                <a:sym typeface="+mn-lt"/>
              </a:rPr>
              <a:t>使知道</a:t>
            </a:r>
            <a:r>
              <a:rPr lang="en-US" altLang="zh-CN" sz="2200" b="1">
                <a:latin typeface="+mn-lt"/>
                <a:ea typeface="+mn-ea"/>
                <a:cs typeface="+mn-ea"/>
                <a:sym typeface="+mn-lt"/>
              </a:rPr>
              <a:t>”</a:t>
            </a:r>
            <a:r>
              <a:rPr lang="zh-CN" altLang="zh-CN" sz="2200" b="1">
                <a:latin typeface="+mn-lt"/>
                <a:ea typeface="+mn-ea"/>
                <a:cs typeface="+mn-ea"/>
                <a:sym typeface="+mn-lt"/>
              </a:rPr>
              <a:t>的意思。</a:t>
            </a:r>
            <a:endParaRPr lang="en-US" altLang="zh-CN" sz="2200" b="1">
              <a:latin typeface="+mn-lt"/>
              <a:ea typeface="+mn-ea"/>
              <a:cs typeface="+mn-ea"/>
              <a:sym typeface="+mn-lt"/>
            </a:endParaRPr>
          </a:p>
          <a:p>
            <a:pPr eaLnBrk="1" hangingPunct="1">
              <a:lnSpc>
                <a:spcPct val="135000"/>
              </a:lnSpc>
            </a:pPr>
            <a:r>
              <a:rPr lang="zh-CN" altLang="zh-CN" sz="2200" b="1">
                <a:solidFill>
                  <a:srgbClr val="FF0000"/>
                </a:solidFill>
                <a:latin typeface="+mn-lt"/>
                <a:ea typeface="+mn-ea"/>
                <a:cs typeface="+mn-ea"/>
                <a:sym typeface="+mn-lt"/>
              </a:rPr>
              <a:t>于：</a:t>
            </a:r>
            <a:r>
              <a:rPr lang="zh-CN" altLang="zh-CN" sz="2200" b="1">
                <a:latin typeface="+mn-lt"/>
                <a:ea typeface="+mn-ea"/>
                <a:cs typeface="+mn-ea"/>
                <a:sym typeface="+mn-lt"/>
              </a:rPr>
              <a:t>介词，当</a:t>
            </a:r>
            <a:r>
              <a:rPr lang="en-US" altLang="zh-CN" sz="2200" b="1">
                <a:latin typeface="+mn-lt"/>
                <a:ea typeface="+mn-ea"/>
                <a:cs typeface="+mn-ea"/>
                <a:sym typeface="+mn-lt"/>
              </a:rPr>
              <a:t>“</a:t>
            </a:r>
            <a:r>
              <a:rPr lang="zh-CN" altLang="zh-CN" sz="2200" b="1">
                <a:latin typeface="+mn-lt"/>
                <a:ea typeface="+mn-ea"/>
                <a:cs typeface="+mn-ea"/>
                <a:sym typeface="+mn-lt"/>
              </a:rPr>
              <a:t>向</a:t>
            </a:r>
            <a:r>
              <a:rPr lang="en-US" altLang="zh-CN" sz="2200" b="1">
                <a:latin typeface="+mn-lt"/>
                <a:ea typeface="+mn-ea"/>
                <a:cs typeface="+mn-ea"/>
                <a:sym typeface="+mn-lt"/>
              </a:rPr>
              <a:t>”</a:t>
            </a:r>
            <a:r>
              <a:rPr lang="zh-CN" altLang="zh-CN" sz="2200" b="1">
                <a:latin typeface="+mn-lt"/>
                <a:ea typeface="+mn-ea"/>
                <a:cs typeface="+mn-ea"/>
                <a:sym typeface="+mn-lt"/>
              </a:rPr>
              <a:t>讲。</a:t>
            </a:r>
            <a:endParaRPr lang="en-US" altLang="zh-CN" sz="2200" b="1">
              <a:latin typeface="+mn-lt"/>
              <a:ea typeface="+mn-ea"/>
              <a:cs typeface="+mn-ea"/>
              <a:sym typeface="+mn-lt"/>
            </a:endParaRPr>
          </a:p>
        </p:txBody>
      </p:sp>
      <p:sp>
        <p:nvSpPr>
          <p:cNvPr id="13321" name="矩形 15"/>
          <p:cNvSpPr>
            <a:spLocks noChangeArrowheads="1"/>
          </p:cNvSpPr>
          <p:nvPr/>
        </p:nvSpPr>
        <p:spPr bwMode="auto">
          <a:xfrm>
            <a:off x="2192339" y="2430464"/>
            <a:ext cx="119936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pPr>
            <a:r>
              <a:rPr lang="zh-CN" altLang="en-US" sz="2400" b="1">
                <a:solidFill>
                  <a:srgbClr val="C00000"/>
                </a:solidFill>
                <a:latin typeface="+mn-lt"/>
                <a:ea typeface="+mn-ea"/>
                <a:cs typeface="+mn-ea"/>
                <a:sym typeface="+mn-lt"/>
              </a:rPr>
              <a:t>注释：</a:t>
            </a:r>
            <a:r>
              <a:rPr lang="zh-CN" altLang="zh-CN" sz="2400">
                <a:solidFill>
                  <a:srgbClr val="C00000"/>
                </a:solidFill>
                <a:latin typeface="+mn-lt"/>
                <a:ea typeface="+mn-ea"/>
                <a:cs typeface="+mn-ea"/>
                <a:sym typeface="+mn-lt"/>
              </a:rPr>
              <a:t> </a:t>
            </a:r>
            <a:endParaRPr lang="zh-CN" altLang="en-US" sz="2400" b="1">
              <a:solidFill>
                <a:srgbClr val="C00000"/>
              </a:solidFill>
              <a:latin typeface="+mn-lt"/>
              <a:ea typeface="+mn-ea"/>
              <a:cs typeface="+mn-ea"/>
              <a:sym typeface="+mn-lt"/>
            </a:endParaRPr>
          </a:p>
        </p:txBody>
      </p:sp>
      <p:sp>
        <p:nvSpPr>
          <p:cNvPr id="13322" name="文本框 13"/>
          <p:cNvSpPr txBox="1">
            <a:spLocks noChangeArrowheads="1"/>
          </p:cNvSpPr>
          <p:nvPr/>
        </p:nvSpPr>
        <p:spPr bwMode="auto">
          <a:xfrm>
            <a:off x="13717588" y="28225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13323" name="文本框 14"/>
          <p:cNvSpPr txBox="1">
            <a:spLocks noChangeArrowheads="1"/>
          </p:cNvSpPr>
          <p:nvPr/>
        </p:nvSpPr>
        <p:spPr bwMode="auto">
          <a:xfrm>
            <a:off x="13517563" y="6084889"/>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17" name="TextBox 16"/>
          <p:cNvSpPr txBox="1">
            <a:spLocks noChangeArrowheads="1"/>
          </p:cNvSpPr>
          <p:nvPr/>
        </p:nvSpPr>
        <p:spPr bwMode="auto">
          <a:xfrm>
            <a:off x="2338388" y="4683126"/>
            <a:ext cx="7510462"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5000"/>
              </a:lnSpc>
            </a:pPr>
            <a:r>
              <a:rPr lang="zh-CN" altLang="en-US" sz="2200" b="1">
                <a:solidFill>
                  <a:srgbClr val="0C9337"/>
                </a:solidFill>
                <a:latin typeface="+mn-lt"/>
                <a:ea typeface="+mn-ea"/>
                <a:cs typeface="+mn-ea"/>
                <a:sym typeface="+mn-lt"/>
              </a:rPr>
              <a:t>      国都中的人纷纷讲述这件事</a:t>
            </a:r>
            <a:r>
              <a:rPr lang="en-US" altLang="zh-CN" sz="2200" b="1">
                <a:solidFill>
                  <a:srgbClr val="0C9337"/>
                </a:solidFill>
                <a:latin typeface="+mn-lt"/>
                <a:ea typeface="+mn-ea"/>
                <a:cs typeface="+mn-ea"/>
                <a:sym typeface="+mn-lt"/>
              </a:rPr>
              <a:t>,</a:t>
            </a:r>
            <a:r>
              <a:rPr lang="zh-CN" altLang="en-US" sz="2200" b="1">
                <a:solidFill>
                  <a:srgbClr val="0C9337"/>
                </a:solidFill>
                <a:latin typeface="+mn-lt"/>
                <a:ea typeface="+mn-ea"/>
                <a:cs typeface="+mn-ea"/>
                <a:sym typeface="+mn-lt"/>
              </a:rPr>
              <a:t>使宋国的国君知道这件事。宋国的国君让人向丁氏问明情况</a:t>
            </a:r>
            <a:r>
              <a:rPr lang="en-US" altLang="zh-CN" sz="2200" b="1">
                <a:solidFill>
                  <a:srgbClr val="0C9337"/>
                </a:solidFill>
                <a:latin typeface="+mn-lt"/>
                <a:ea typeface="+mn-ea"/>
                <a:cs typeface="+mn-ea"/>
                <a:sym typeface="+mn-lt"/>
              </a:rPr>
              <a:t>, </a:t>
            </a:r>
            <a:r>
              <a:rPr lang="zh-CN" altLang="en-US" sz="2200" b="1">
                <a:solidFill>
                  <a:srgbClr val="0C9337"/>
                </a:solidFill>
                <a:latin typeface="+mn-lt"/>
                <a:ea typeface="+mn-ea"/>
                <a:cs typeface="+mn-ea"/>
                <a:sym typeface="+mn-lt"/>
              </a:rPr>
              <a:t>丁氏回答说</a:t>
            </a:r>
            <a:r>
              <a:rPr lang="en-US" altLang="zh-CN" sz="2200" b="1">
                <a:solidFill>
                  <a:srgbClr val="0C9337"/>
                </a:solidFill>
                <a:latin typeface="+mn-lt"/>
                <a:ea typeface="+mn-ea"/>
                <a:cs typeface="+mn-ea"/>
                <a:sym typeface="+mn-lt"/>
              </a:rPr>
              <a:t>:“</a:t>
            </a:r>
            <a:r>
              <a:rPr lang="zh-CN" altLang="en-US" sz="2200" b="1">
                <a:solidFill>
                  <a:srgbClr val="0C9337"/>
                </a:solidFill>
                <a:latin typeface="+mn-lt"/>
                <a:ea typeface="+mn-ea"/>
                <a:cs typeface="+mn-ea"/>
                <a:sym typeface="+mn-lt"/>
              </a:rPr>
              <a:t>得到一个人的劳力</a:t>
            </a:r>
            <a:r>
              <a:rPr lang="en-US" altLang="zh-CN" sz="2200" b="1">
                <a:solidFill>
                  <a:srgbClr val="0C9337"/>
                </a:solidFill>
                <a:latin typeface="+mn-lt"/>
                <a:ea typeface="+mn-ea"/>
                <a:cs typeface="+mn-ea"/>
                <a:sym typeface="+mn-lt"/>
              </a:rPr>
              <a:t>, </a:t>
            </a:r>
            <a:r>
              <a:rPr lang="zh-CN" altLang="en-US" sz="2200" b="1">
                <a:solidFill>
                  <a:srgbClr val="0C9337"/>
                </a:solidFill>
                <a:latin typeface="+mn-lt"/>
                <a:ea typeface="+mn-ea"/>
                <a:cs typeface="+mn-ea"/>
                <a:sym typeface="+mn-lt"/>
              </a:rPr>
              <a:t>并非在井中得到一个人。 ” </a:t>
            </a:r>
          </a:p>
        </p:txBody>
      </p:sp>
      <p:sp>
        <p:nvSpPr>
          <p:cNvPr id="13325" name="矩形 13"/>
          <p:cNvSpPr>
            <a:spLocks noChangeArrowheads="1"/>
          </p:cNvSpPr>
          <p:nvPr/>
        </p:nvSpPr>
        <p:spPr bwMode="auto">
          <a:xfrm>
            <a:off x="2270125" y="4719638"/>
            <a:ext cx="1098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C00000"/>
                </a:solidFill>
                <a:latin typeface="+mn-lt"/>
                <a:ea typeface="+mn-ea"/>
                <a:cs typeface="+mn-ea"/>
                <a:sym typeface="+mn-lt"/>
              </a:rPr>
              <a:t>译文： </a:t>
            </a:r>
            <a:r>
              <a:rPr lang="en-US" altLang="zh-CN" sz="2400" b="1">
                <a:solidFill>
                  <a:srgbClr val="C00000"/>
                </a:solidFill>
                <a:latin typeface="+mn-lt"/>
                <a:ea typeface="+mn-ea"/>
                <a:cs typeface="+mn-ea"/>
                <a:sym typeface="+mn-lt"/>
              </a:rPr>
              <a:t> </a:t>
            </a:r>
            <a:endParaRPr lang="zh-CN" altLang="en-US" sz="2400" b="1">
              <a:solidFill>
                <a:srgbClr val="C00000"/>
              </a:solidFill>
              <a:latin typeface="+mn-lt"/>
              <a:ea typeface="+mn-ea"/>
              <a:cs typeface="+mn-ea"/>
              <a:sym typeface="+mn-lt"/>
            </a:endParaRPr>
          </a:p>
        </p:txBody>
      </p:sp>
      <p:pic>
        <p:nvPicPr>
          <p:cNvPr id="13326" name="Picture 22" descr="D:\我的文档\Tencent Files\923213587\FileRecv\初读感知.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6314" y="496889"/>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1" end="1"/>
                                            </p:txEl>
                                          </p:spTgt>
                                        </p:tgtEl>
                                        <p:attrNameLst>
                                          <p:attrName>style.visibility</p:attrName>
                                        </p:attrNameLst>
                                      </p:cBhvr>
                                      <p:to>
                                        <p:strVal val="visible"/>
                                      </p:to>
                                    </p:set>
                                    <p:anim calcmode="lin" valueType="num">
                                      <p:cBhvr additive="base">
                                        <p:cTn id="13"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 calcmode="lin" valueType="num">
                                      <p:cBhvr additive="base">
                                        <p:cTn id="19"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矩形 11"/>
          <p:cNvSpPr>
            <a:spLocks noChangeArrowheads="1"/>
          </p:cNvSpPr>
          <p:nvPr/>
        </p:nvSpPr>
        <p:spPr bwMode="auto">
          <a:xfrm>
            <a:off x="2317751" y="2378076"/>
            <a:ext cx="7578725"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buFont typeface="Arial" pitchFamily="34" charset="0"/>
              <a:buNone/>
            </a:pPr>
            <a:r>
              <a:rPr lang="zh-CN" altLang="en-US" sz="2400" b="1">
                <a:solidFill>
                  <a:srgbClr val="C00000"/>
                </a:solidFill>
                <a:latin typeface="+mn-lt"/>
                <a:ea typeface="+mn-ea"/>
                <a:cs typeface="+mn-ea"/>
                <a:sym typeface="+mn-lt"/>
              </a:rPr>
              <a:t>原文：</a:t>
            </a:r>
            <a:r>
              <a:rPr lang="zh-CN" altLang="en-US" sz="2400" b="1">
                <a:latin typeface="+mn-lt"/>
                <a:ea typeface="+mn-ea"/>
                <a:cs typeface="+mn-ea"/>
                <a:sym typeface="+mn-lt"/>
              </a:rPr>
              <a:t>求闻之若此，不若无闻也。</a:t>
            </a:r>
          </a:p>
        </p:txBody>
      </p:sp>
      <p:cxnSp>
        <p:nvCxnSpPr>
          <p:cNvPr id="18"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14344" name="文本框 13"/>
          <p:cNvSpPr txBox="1">
            <a:spLocks noChangeArrowheads="1"/>
          </p:cNvSpPr>
          <p:nvPr/>
        </p:nvSpPr>
        <p:spPr bwMode="auto">
          <a:xfrm>
            <a:off x="13717588" y="28225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14345" name="文本框 14"/>
          <p:cNvSpPr txBox="1">
            <a:spLocks noChangeArrowheads="1"/>
          </p:cNvSpPr>
          <p:nvPr/>
        </p:nvSpPr>
        <p:spPr bwMode="auto">
          <a:xfrm>
            <a:off x="13517563" y="6084889"/>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17" name="TextBox 16"/>
          <p:cNvSpPr txBox="1">
            <a:spLocks noChangeArrowheads="1"/>
          </p:cNvSpPr>
          <p:nvPr/>
        </p:nvSpPr>
        <p:spPr bwMode="auto">
          <a:xfrm>
            <a:off x="2390775" y="3514726"/>
            <a:ext cx="769778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400" b="1">
                <a:solidFill>
                  <a:srgbClr val="0C9337"/>
                </a:solidFill>
                <a:latin typeface="+mn-lt"/>
                <a:ea typeface="+mn-ea"/>
                <a:cs typeface="+mn-ea"/>
                <a:sym typeface="+mn-lt"/>
              </a:rPr>
              <a:t>像这样听信传闻</a:t>
            </a:r>
            <a:r>
              <a:rPr lang="en-US" altLang="zh-CN" sz="2400" b="1">
                <a:solidFill>
                  <a:srgbClr val="0C9337"/>
                </a:solidFill>
                <a:latin typeface="+mn-lt"/>
                <a:ea typeface="+mn-ea"/>
                <a:cs typeface="+mn-ea"/>
                <a:sym typeface="+mn-lt"/>
              </a:rPr>
              <a:t>,</a:t>
            </a:r>
            <a:r>
              <a:rPr lang="zh-CN" altLang="en-US" sz="2400" b="1">
                <a:solidFill>
                  <a:srgbClr val="0C9337"/>
                </a:solidFill>
                <a:latin typeface="+mn-lt"/>
                <a:ea typeface="+mn-ea"/>
                <a:cs typeface="+mn-ea"/>
                <a:sym typeface="+mn-lt"/>
              </a:rPr>
              <a:t>不如不听。</a:t>
            </a:r>
          </a:p>
        </p:txBody>
      </p:sp>
      <p:sp>
        <p:nvSpPr>
          <p:cNvPr id="14347" name="矩形 13"/>
          <p:cNvSpPr>
            <a:spLocks noChangeArrowheads="1"/>
          </p:cNvSpPr>
          <p:nvPr/>
        </p:nvSpPr>
        <p:spPr bwMode="auto">
          <a:xfrm>
            <a:off x="2317750" y="3036888"/>
            <a:ext cx="1098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C00000"/>
                </a:solidFill>
                <a:latin typeface="+mn-lt"/>
                <a:ea typeface="+mn-ea"/>
                <a:cs typeface="+mn-ea"/>
                <a:sym typeface="+mn-lt"/>
              </a:rPr>
              <a:t>译文： </a:t>
            </a:r>
            <a:r>
              <a:rPr lang="en-US" altLang="zh-CN" sz="2400" b="1">
                <a:solidFill>
                  <a:srgbClr val="C00000"/>
                </a:solidFill>
                <a:latin typeface="+mn-lt"/>
                <a:ea typeface="+mn-ea"/>
                <a:cs typeface="+mn-ea"/>
                <a:sym typeface="+mn-lt"/>
              </a:rPr>
              <a:t> </a:t>
            </a:r>
            <a:endParaRPr lang="zh-CN" altLang="en-US" sz="2400" b="1">
              <a:solidFill>
                <a:srgbClr val="C00000"/>
              </a:solidFill>
              <a:latin typeface="+mn-lt"/>
              <a:ea typeface="+mn-ea"/>
              <a:cs typeface="+mn-ea"/>
              <a:sym typeface="+mn-lt"/>
            </a:endParaRPr>
          </a:p>
        </p:txBody>
      </p:sp>
      <p:pic>
        <p:nvPicPr>
          <p:cNvPr id="14348" name="Picture 22" descr="D:\我的文档\Tencent Files\923213587\FileRecv\初读感知.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6314" y="496889"/>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8483600" y="1477964"/>
            <a:ext cx="1930400" cy="350837"/>
          </a:xfrm>
          <a:prstGeom prst="rect">
            <a:avLst/>
          </a:prstGeom>
          <a:solidFill>
            <a:schemeClr val="accent5">
              <a:lumMod val="20000"/>
              <a:lumOff val="80000"/>
            </a:schemeClr>
          </a:solidFill>
          <a:ln w="9525" cmpd="sng">
            <a:solidFill>
              <a:schemeClr val="tx2">
                <a:lumMod val="40000"/>
                <a:lumOff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15367" name="文本框 22"/>
          <p:cNvSpPr txBox="1">
            <a:spLocks noChangeArrowheads="1"/>
          </p:cNvSpPr>
          <p:nvPr/>
        </p:nvSpPr>
        <p:spPr bwMode="auto">
          <a:xfrm>
            <a:off x="8583613" y="1477964"/>
            <a:ext cx="20431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1600" b="1">
                <a:latin typeface="+mn-lt"/>
                <a:ea typeface="+mn-ea"/>
                <a:cs typeface="+mn-ea"/>
                <a:sym typeface="+mn-lt"/>
              </a:rPr>
              <a:t>部分来自</a:t>
            </a:r>
            <a:r>
              <a:rPr kumimoji="1" lang="en-US" altLang="zh-CN" sz="1600" b="1">
                <a:latin typeface="+mn-lt"/>
                <a:ea typeface="+mn-ea"/>
                <a:cs typeface="+mn-ea"/>
                <a:sym typeface="+mn-lt"/>
              </a:rPr>
              <a:t>《</a:t>
            </a:r>
            <a:r>
              <a:rPr kumimoji="1" lang="zh-CN" altLang="en-US" sz="1600" b="1">
                <a:latin typeface="+mn-lt"/>
                <a:ea typeface="+mn-ea"/>
                <a:cs typeface="+mn-ea"/>
                <a:sym typeface="+mn-lt"/>
              </a:rPr>
              <a:t>点拨</a:t>
            </a:r>
            <a:r>
              <a:rPr kumimoji="1" lang="en-US" altLang="zh-CN" sz="1600" b="1">
                <a:latin typeface="+mn-lt"/>
                <a:ea typeface="+mn-ea"/>
                <a:cs typeface="+mn-ea"/>
                <a:sym typeface="+mn-lt"/>
              </a:rPr>
              <a:t>》</a:t>
            </a:r>
            <a:endParaRPr kumimoji="1" lang="zh-CN" altLang="en-US" sz="1600" b="1">
              <a:latin typeface="+mn-lt"/>
              <a:ea typeface="+mn-ea"/>
              <a:cs typeface="+mn-ea"/>
              <a:sym typeface="+mn-lt"/>
            </a:endParaRPr>
          </a:p>
        </p:txBody>
      </p:sp>
      <p:sp>
        <p:nvSpPr>
          <p:cNvPr id="24590" name="Rectangle 14"/>
          <p:cNvSpPr>
            <a:spLocks noChangeArrowheads="1"/>
          </p:cNvSpPr>
          <p:nvPr/>
        </p:nvSpPr>
        <p:spPr bwMode="auto">
          <a:xfrm>
            <a:off x="2428875" y="2343836"/>
            <a:ext cx="7577138" cy="646331"/>
          </a:xfrm>
          <a:prstGeom prst="rect">
            <a:avLst/>
          </a:prstGeom>
          <a:noFill/>
          <a:ln w="9525">
            <a:noFill/>
            <a:miter lim="800000"/>
            <a:headEnd/>
            <a:tailEnd/>
          </a:ln>
          <a:effectLst/>
        </p:spPr>
        <p:txBody>
          <a:bodyPr anchor="ctr">
            <a:spAutoFit/>
          </a:bodyPr>
          <a:lstStyle/>
          <a:p>
            <a:pPr>
              <a:lnSpc>
                <a:spcPct val="150000"/>
              </a:lnSpc>
              <a:defRPr/>
            </a:pPr>
            <a:r>
              <a:rPr lang="en-US" altLang="zh-CN" sz="2400" b="1" dirty="0">
                <a:latin typeface="+mn-lt"/>
                <a:ea typeface="+mn-ea"/>
                <a:cs typeface="+mn-ea"/>
                <a:sym typeface="+mn-lt"/>
              </a:rPr>
              <a:t>1.</a:t>
            </a:r>
            <a:r>
              <a:rPr lang="zh-CN" altLang="en-US" sz="2400" b="1" dirty="0">
                <a:latin typeface="+mn-lt"/>
                <a:ea typeface="+mn-ea"/>
                <a:cs typeface="+mn-ea"/>
                <a:sym typeface="+mn-lt"/>
              </a:rPr>
              <a:t>开头一句话有什么作用</a:t>
            </a:r>
            <a:r>
              <a:rPr lang="en-US" altLang="zh-CN" sz="2400" b="1" dirty="0">
                <a:latin typeface="+mn-lt"/>
                <a:ea typeface="+mn-ea"/>
                <a:cs typeface="+mn-ea"/>
                <a:sym typeface="+mn-lt"/>
              </a:rPr>
              <a:t>?</a:t>
            </a:r>
          </a:p>
        </p:txBody>
      </p:sp>
      <p:sp>
        <p:nvSpPr>
          <p:cNvPr id="14" name="矩形 13"/>
          <p:cNvSpPr/>
          <p:nvPr/>
        </p:nvSpPr>
        <p:spPr>
          <a:xfrm>
            <a:off x="2668589" y="2992439"/>
            <a:ext cx="7069137" cy="1200329"/>
          </a:xfrm>
          <a:prstGeom prst="rect">
            <a:avLst/>
          </a:prstGeom>
        </p:spPr>
        <p:txBody>
          <a:bodyPr>
            <a:spAutoFit/>
          </a:bodyPr>
          <a:lstStyle/>
          <a:p>
            <a:pPr>
              <a:lnSpc>
                <a:spcPct val="150000"/>
              </a:lnSpc>
              <a:defRPr/>
            </a:pPr>
            <a:r>
              <a:rPr lang="en-US" altLang="zh-CN" sz="2400" b="1" dirty="0">
                <a:solidFill>
                  <a:srgbClr val="FF0000"/>
                </a:solidFill>
                <a:latin typeface="+mn-lt"/>
                <a:ea typeface="+mn-ea"/>
                <a:cs typeface="+mn-ea"/>
                <a:sym typeface="+mn-lt"/>
              </a:rPr>
              <a:t>【</a:t>
            </a:r>
            <a:r>
              <a:rPr lang="zh-CN" altLang="en-US" sz="2400" b="1" dirty="0">
                <a:solidFill>
                  <a:srgbClr val="FF0000"/>
                </a:solidFill>
                <a:latin typeface="+mn-lt"/>
                <a:ea typeface="+mn-ea"/>
                <a:cs typeface="+mn-ea"/>
                <a:sym typeface="+mn-lt"/>
              </a:rPr>
              <a:t>答案</a:t>
            </a:r>
            <a:r>
              <a:rPr lang="en-US" altLang="zh-CN" sz="2400" b="1" dirty="0">
                <a:solidFill>
                  <a:srgbClr val="FF0000"/>
                </a:solidFill>
                <a:latin typeface="+mn-lt"/>
                <a:ea typeface="+mn-ea"/>
                <a:cs typeface="+mn-ea"/>
                <a:sym typeface="+mn-lt"/>
              </a:rPr>
              <a:t>】</a:t>
            </a:r>
            <a:r>
              <a:rPr lang="zh-CN" altLang="en-US" sz="2400" b="1" dirty="0">
                <a:solidFill>
                  <a:srgbClr val="0000FF"/>
                </a:solidFill>
                <a:latin typeface="+mn-lt"/>
                <a:ea typeface="+mn-ea"/>
                <a:cs typeface="+mn-ea"/>
                <a:sym typeface="+mn-lt"/>
              </a:rPr>
              <a:t>交代故事的背景</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是全文的引子</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为下文“穿井”引发的内容作铺垫。</a:t>
            </a:r>
          </a:p>
        </p:txBody>
      </p:sp>
      <p:cxnSp>
        <p:nvCxnSpPr>
          <p:cNvPr id="18"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15371" name="Picture 11" descr="D:\我的文档\Tencent Files\923213587\FileRecv\精读品味.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7900" y="508001"/>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8483600" y="1477964"/>
            <a:ext cx="1930400" cy="350837"/>
          </a:xfrm>
          <a:prstGeom prst="rect">
            <a:avLst/>
          </a:prstGeom>
          <a:solidFill>
            <a:schemeClr val="accent5">
              <a:lumMod val="20000"/>
              <a:lumOff val="80000"/>
            </a:schemeClr>
          </a:solidFill>
          <a:ln w="9525" cmpd="sng">
            <a:solidFill>
              <a:schemeClr val="tx2">
                <a:lumMod val="40000"/>
                <a:lumOff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16391" name="文本框 22"/>
          <p:cNvSpPr txBox="1">
            <a:spLocks noChangeArrowheads="1"/>
          </p:cNvSpPr>
          <p:nvPr/>
        </p:nvSpPr>
        <p:spPr bwMode="auto">
          <a:xfrm>
            <a:off x="8583613" y="1477964"/>
            <a:ext cx="20431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1600" b="1">
                <a:latin typeface="+mn-lt"/>
                <a:ea typeface="+mn-ea"/>
                <a:cs typeface="+mn-ea"/>
                <a:sym typeface="+mn-lt"/>
              </a:rPr>
              <a:t>部分来自</a:t>
            </a:r>
            <a:r>
              <a:rPr kumimoji="1" lang="en-US" altLang="zh-CN" sz="1600" b="1">
                <a:latin typeface="+mn-lt"/>
                <a:ea typeface="+mn-ea"/>
                <a:cs typeface="+mn-ea"/>
                <a:sym typeface="+mn-lt"/>
              </a:rPr>
              <a:t>《</a:t>
            </a:r>
            <a:r>
              <a:rPr kumimoji="1" lang="zh-CN" altLang="en-US" sz="1600" b="1">
                <a:latin typeface="+mn-lt"/>
                <a:ea typeface="+mn-ea"/>
                <a:cs typeface="+mn-ea"/>
                <a:sym typeface="+mn-lt"/>
              </a:rPr>
              <a:t>点拨</a:t>
            </a:r>
            <a:r>
              <a:rPr kumimoji="1" lang="en-US" altLang="zh-CN" sz="1600" b="1">
                <a:latin typeface="+mn-lt"/>
                <a:ea typeface="+mn-ea"/>
                <a:cs typeface="+mn-ea"/>
                <a:sym typeface="+mn-lt"/>
              </a:rPr>
              <a:t>》</a:t>
            </a:r>
            <a:endParaRPr kumimoji="1" lang="zh-CN" altLang="en-US" sz="1600" b="1">
              <a:latin typeface="+mn-lt"/>
              <a:ea typeface="+mn-ea"/>
              <a:cs typeface="+mn-ea"/>
              <a:sym typeface="+mn-lt"/>
            </a:endParaRPr>
          </a:p>
        </p:txBody>
      </p:sp>
      <p:sp>
        <p:nvSpPr>
          <p:cNvPr id="24590" name="Rectangle 14"/>
          <p:cNvSpPr>
            <a:spLocks noChangeArrowheads="1"/>
          </p:cNvSpPr>
          <p:nvPr/>
        </p:nvSpPr>
        <p:spPr bwMode="auto">
          <a:xfrm>
            <a:off x="1697039" y="2123967"/>
            <a:ext cx="7388225" cy="646331"/>
          </a:xfrm>
          <a:prstGeom prst="rect">
            <a:avLst/>
          </a:prstGeom>
          <a:noFill/>
          <a:ln w="9525">
            <a:noFill/>
            <a:miter lim="800000"/>
            <a:headEnd/>
            <a:tailEnd/>
          </a:ln>
          <a:effectLst/>
        </p:spPr>
        <p:txBody>
          <a:bodyPr anchor="ctr">
            <a:spAutoFit/>
          </a:bodyPr>
          <a:lstStyle/>
          <a:p>
            <a:pPr>
              <a:lnSpc>
                <a:spcPct val="150000"/>
              </a:lnSpc>
              <a:defRPr/>
            </a:pPr>
            <a:r>
              <a:rPr lang="en-US" altLang="zh-CN" sz="2400" b="1" dirty="0">
                <a:latin typeface="+mn-lt"/>
                <a:ea typeface="+mn-ea"/>
                <a:cs typeface="+mn-ea"/>
                <a:sym typeface="+mn-lt"/>
              </a:rPr>
              <a:t>2.</a:t>
            </a:r>
            <a:r>
              <a:rPr lang="zh-CN" altLang="en-US" sz="2400" b="1" dirty="0">
                <a:latin typeface="+mn-lt"/>
                <a:ea typeface="+mn-ea"/>
                <a:cs typeface="+mn-ea"/>
                <a:sym typeface="+mn-lt"/>
              </a:rPr>
              <a:t> “丁氏穿井得一人”这句话在表述上有什么问题</a:t>
            </a:r>
            <a:r>
              <a:rPr lang="en-US" altLang="zh-CN" sz="2400" b="1" dirty="0">
                <a:latin typeface="+mn-lt"/>
                <a:ea typeface="+mn-ea"/>
                <a:cs typeface="+mn-ea"/>
                <a:sym typeface="+mn-lt"/>
              </a:rPr>
              <a:t>?</a:t>
            </a:r>
          </a:p>
        </p:txBody>
      </p:sp>
      <p:sp>
        <p:nvSpPr>
          <p:cNvPr id="14" name="矩形 13"/>
          <p:cNvSpPr/>
          <p:nvPr/>
        </p:nvSpPr>
        <p:spPr>
          <a:xfrm>
            <a:off x="2414588" y="2681289"/>
            <a:ext cx="7104062" cy="2308225"/>
          </a:xfrm>
          <a:prstGeom prst="rect">
            <a:avLst/>
          </a:prstGeom>
        </p:spPr>
        <p:txBody>
          <a:bodyPr>
            <a:spAutoFit/>
          </a:bodyPr>
          <a:lstStyle/>
          <a:p>
            <a:pPr>
              <a:lnSpc>
                <a:spcPct val="150000"/>
              </a:lnSpc>
              <a:defRPr/>
            </a:pPr>
            <a:r>
              <a:rPr lang="en-US" altLang="zh-CN" sz="2400" b="1" dirty="0">
                <a:solidFill>
                  <a:srgbClr val="FF0000"/>
                </a:solidFill>
                <a:latin typeface="+mn-lt"/>
                <a:ea typeface="+mn-ea"/>
                <a:cs typeface="+mn-ea"/>
                <a:sym typeface="+mn-lt"/>
              </a:rPr>
              <a:t>【</a:t>
            </a:r>
            <a:r>
              <a:rPr lang="zh-CN" altLang="en-US" sz="2400" b="1" dirty="0">
                <a:solidFill>
                  <a:srgbClr val="FF0000"/>
                </a:solidFill>
                <a:latin typeface="+mn-lt"/>
                <a:ea typeface="+mn-ea"/>
                <a:cs typeface="+mn-ea"/>
                <a:sym typeface="+mn-lt"/>
              </a:rPr>
              <a:t>答案</a:t>
            </a:r>
            <a:r>
              <a:rPr lang="en-US" altLang="zh-CN" sz="2400" b="1" dirty="0">
                <a:solidFill>
                  <a:srgbClr val="FF0000"/>
                </a:solidFill>
                <a:latin typeface="+mn-lt"/>
                <a:ea typeface="+mn-ea"/>
                <a:cs typeface="+mn-ea"/>
                <a:sym typeface="+mn-lt"/>
              </a:rPr>
              <a:t>】</a:t>
            </a:r>
            <a:r>
              <a:rPr lang="zh-CN" altLang="en-US" sz="2400" b="1" dirty="0">
                <a:solidFill>
                  <a:srgbClr val="0000FF"/>
                </a:solidFill>
                <a:latin typeface="+mn-lt"/>
                <a:ea typeface="+mn-ea"/>
                <a:cs typeface="+mn-ea"/>
                <a:sym typeface="+mn-lt"/>
              </a:rPr>
              <a:t>这句话有歧义</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丁氏本来表达的意思是“我打了水井省下了一个劳力”</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如果这句话在当时的情境当中可能不会出现理解的偏差</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但一旦离开情境</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传着传着别人就容易理解成“打水井得到一个人”。</a:t>
            </a:r>
            <a:endParaRPr lang="en-US" altLang="zh-CN" sz="2400" b="1" dirty="0">
              <a:solidFill>
                <a:srgbClr val="0000FF"/>
              </a:solidFill>
              <a:latin typeface="+mn-lt"/>
              <a:ea typeface="+mn-ea"/>
              <a:cs typeface="+mn-ea"/>
              <a:sym typeface="+mn-lt"/>
            </a:endParaRPr>
          </a:p>
        </p:txBody>
      </p:sp>
      <p:cxnSp>
        <p:nvCxnSpPr>
          <p:cNvPr id="16"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16395" name="Picture 11" descr="D:\我的文档\Tencent Files\923213587\FileRecv\精读品味.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7900" y="508001"/>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8483600" y="1477964"/>
            <a:ext cx="1930400" cy="350837"/>
          </a:xfrm>
          <a:prstGeom prst="rect">
            <a:avLst/>
          </a:prstGeom>
          <a:solidFill>
            <a:schemeClr val="accent5">
              <a:lumMod val="20000"/>
              <a:lumOff val="80000"/>
            </a:schemeClr>
          </a:solidFill>
          <a:ln w="9525" cmpd="sng">
            <a:solidFill>
              <a:schemeClr val="tx2">
                <a:lumMod val="40000"/>
                <a:lumOff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17415" name="文本框 26"/>
          <p:cNvSpPr txBox="1">
            <a:spLocks noChangeArrowheads="1"/>
          </p:cNvSpPr>
          <p:nvPr/>
        </p:nvSpPr>
        <p:spPr bwMode="auto">
          <a:xfrm>
            <a:off x="8572501" y="1477964"/>
            <a:ext cx="20431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1600" b="1">
                <a:latin typeface="+mn-lt"/>
                <a:ea typeface="+mn-ea"/>
                <a:cs typeface="+mn-ea"/>
                <a:sym typeface="+mn-lt"/>
              </a:rPr>
              <a:t>部分来自</a:t>
            </a:r>
            <a:r>
              <a:rPr kumimoji="1" lang="en-US" altLang="zh-CN" sz="1600" b="1">
                <a:latin typeface="+mn-lt"/>
                <a:ea typeface="+mn-ea"/>
                <a:cs typeface="+mn-ea"/>
                <a:sym typeface="+mn-lt"/>
              </a:rPr>
              <a:t>《</a:t>
            </a:r>
            <a:r>
              <a:rPr kumimoji="1" lang="zh-CN" altLang="en-US" sz="1600" b="1">
                <a:latin typeface="+mn-lt"/>
                <a:ea typeface="+mn-ea"/>
                <a:cs typeface="+mn-ea"/>
                <a:sym typeface="+mn-lt"/>
              </a:rPr>
              <a:t>点拨</a:t>
            </a:r>
            <a:r>
              <a:rPr kumimoji="1" lang="en-US" altLang="zh-CN" sz="1600" b="1">
                <a:latin typeface="+mn-lt"/>
                <a:ea typeface="+mn-ea"/>
                <a:cs typeface="+mn-ea"/>
                <a:sym typeface="+mn-lt"/>
              </a:rPr>
              <a:t>》</a:t>
            </a:r>
            <a:endParaRPr kumimoji="1" lang="zh-CN" altLang="en-US" sz="1600" b="1">
              <a:latin typeface="+mn-lt"/>
              <a:ea typeface="+mn-ea"/>
              <a:cs typeface="+mn-ea"/>
              <a:sym typeface="+mn-lt"/>
            </a:endParaRPr>
          </a:p>
        </p:txBody>
      </p:sp>
      <p:sp>
        <p:nvSpPr>
          <p:cNvPr id="25614" name="Rectangle 14"/>
          <p:cNvSpPr>
            <a:spLocks noChangeArrowheads="1"/>
          </p:cNvSpPr>
          <p:nvPr/>
        </p:nvSpPr>
        <p:spPr bwMode="auto">
          <a:xfrm>
            <a:off x="2338388" y="2198579"/>
            <a:ext cx="7620000" cy="646331"/>
          </a:xfrm>
          <a:prstGeom prst="rect">
            <a:avLst/>
          </a:prstGeom>
          <a:noFill/>
          <a:ln w="9525">
            <a:noFill/>
            <a:miter lim="800000"/>
            <a:headEnd/>
            <a:tailEnd/>
          </a:ln>
          <a:effectLst/>
        </p:spPr>
        <p:txBody>
          <a:bodyPr anchor="ctr">
            <a:spAutoFit/>
          </a:bodyPr>
          <a:lstStyle/>
          <a:p>
            <a:pPr>
              <a:lnSpc>
                <a:spcPct val="150000"/>
              </a:lnSpc>
              <a:defRPr/>
            </a:pPr>
            <a:r>
              <a:rPr lang="en-US" altLang="zh-CN" sz="2400" b="1" dirty="0">
                <a:latin typeface="+mn-lt"/>
                <a:ea typeface="+mn-ea"/>
                <a:cs typeface="+mn-ea"/>
                <a:sym typeface="+mn-lt"/>
              </a:rPr>
              <a:t>3.</a:t>
            </a:r>
            <a:r>
              <a:rPr lang="zh-CN" altLang="en-US" sz="2400" b="1" dirty="0">
                <a:latin typeface="+mn-lt"/>
                <a:ea typeface="+mn-ea"/>
                <a:cs typeface="+mn-ea"/>
                <a:sym typeface="+mn-lt"/>
              </a:rPr>
              <a:t>如何理解宋国国君的行为</a:t>
            </a:r>
            <a:r>
              <a:rPr lang="en-US" altLang="zh-CN" sz="2400" b="1" dirty="0">
                <a:latin typeface="+mn-lt"/>
                <a:ea typeface="+mn-ea"/>
                <a:cs typeface="+mn-ea"/>
                <a:sym typeface="+mn-lt"/>
              </a:rPr>
              <a:t>?</a:t>
            </a:r>
          </a:p>
        </p:txBody>
      </p:sp>
      <p:sp>
        <p:nvSpPr>
          <p:cNvPr id="15" name="矩形 14"/>
          <p:cNvSpPr/>
          <p:nvPr/>
        </p:nvSpPr>
        <p:spPr>
          <a:xfrm>
            <a:off x="2657476" y="2686051"/>
            <a:ext cx="7077075" cy="1200329"/>
          </a:xfrm>
          <a:prstGeom prst="rect">
            <a:avLst/>
          </a:prstGeom>
        </p:spPr>
        <p:txBody>
          <a:bodyPr>
            <a:spAutoFit/>
          </a:bodyPr>
          <a:lstStyle/>
          <a:p>
            <a:pPr>
              <a:lnSpc>
                <a:spcPct val="150000"/>
              </a:lnSpc>
              <a:defRPr/>
            </a:pPr>
            <a:r>
              <a:rPr lang="en-US" altLang="zh-CN" sz="2400" b="1" dirty="0">
                <a:solidFill>
                  <a:srgbClr val="FF0000"/>
                </a:solidFill>
                <a:latin typeface="+mn-lt"/>
                <a:ea typeface="+mn-ea"/>
                <a:cs typeface="+mn-ea"/>
                <a:sym typeface="+mn-lt"/>
              </a:rPr>
              <a:t>【</a:t>
            </a:r>
            <a:r>
              <a:rPr lang="zh-CN" altLang="en-US" sz="2400" b="1" dirty="0">
                <a:solidFill>
                  <a:srgbClr val="FF0000"/>
                </a:solidFill>
                <a:latin typeface="+mn-lt"/>
                <a:ea typeface="+mn-ea"/>
                <a:cs typeface="+mn-ea"/>
                <a:sym typeface="+mn-lt"/>
              </a:rPr>
              <a:t>答案</a:t>
            </a:r>
            <a:r>
              <a:rPr lang="en-US" altLang="zh-CN" sz="2400" b="1" dirty="0">
                <a:solidFill>
                  <a:srgbClr val="FF0000"/>
                </a:solidFill>
                <a:latin typeface="+mn-lt"/>
                <a:ea typeface="+mn-ea"/>
                <a:cs typeface="+mn-ea"/>
                <a:sym typeface="+mn-lt"/>
              </a:rPr>
              <a:t>】</a:t>
            </a:r>
            <a:r>
              <a:rPr lang="zh-CN" altLang="en-US" sz="2400" b="1" dirty="0">
                <a:solidFill>
                  <a:srgbClr val="0000FF"/>
                </a:solidFill>
                <a:latin typeface="+mn-lt"/>
                <a:ea typeface="+mn-ea"/>
                <a:cs typeface="+mn-ea"/>
                <a:sym typeface="+mn-lt"/>
              </a:rPr>
              <a:t>宋国国君不太相信穿井得到一个人的事情</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他觉得奇怪</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想求证一下。</a:t>
            </a:r>
          </a:p>
        </p:txBody>
      </p:sp>
      <p:cxnSp>
        <p:nvCxnSpPr>
          <p:cNvPr id="17"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17419" name="Picture 11" descr="D:\我的文档\Tencent Files\923213587\FileRecv\精读品味.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7900" y="508001"/>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11"/>
          <p:cNvSpPr/>
          <p:nvPr/>
        </p:nvSpPr>
        <p:spPr>
          <a:xfrm>
            <a:off x="8483600" y="1477964"/>
            <a:ext cx="1930400" cy="350837"/>
          </a:xfrm>
          <a:prstGeom prst="rect">
            <a:avLst/>
          </a:prstGeom>
          <a:solidFill>
            <a:schemeClr val="accent5">
              <a:lumMod val="20000"/>
              <a:lumOff val="80000"/>
            </a:schemeClr>
          </a:solidFill>
          <a:ln w="9525" cmpd="sng">
            <a:solidFill>
              <a:schemeClr val="tx2">
                <a:lumMod val="40000"/>
                <a:lumOff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18439" name="文本框 20"/>
          <p:cNvSpPr txBox="1">
            <a:spLocks noChangeArrowheads="1"/>
          </p:cNvSpPr>
          <p:nvPr/>
        </p:nvSpPr>
        <p:spPr bwMode="auto">
          <a:xfrm>
            <a:off x="8583613" y="1477964"/>
            <a:ext cx="20431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1600" b="1">
                <a:latin typeface="+mn-lt"/>
                <a:ea typeface="+mn-ea"/>
                <a:cs typeface="+mn-ea"/>
                <a:sym typeface="+mn-lt"/>
              </a:rPr>
              <a:t>部分来自</a:t>
            </a:r>
            <a:r>
              <a:rPr kumimoji="1" lang="en-US" altLang="zh-CN" sz="1600" b="1">
                <a:latin typeface="+mn-lt"/>
                <a:ea typeface="+mn-ea"/>
                <a:cs typeface="+mn-ea"/>
                <a:sym typeface="+mn-lt"/>
              </a:rPr>
              <a:t>《</a:t>
            </a:r>
            <a:r>
              <a:rPr kumimoji="1" lang="zh-CN" altLang="en-US" sz="1600" b="1">
                <a:latin typeface="+mn-lt"/>
                <a:ea typeface="+mn-ea"/>
                <a:cs typeface="+mn-ea"/>
                <a:sym typeface="+mn-lt"/>
              </a:rPr>
              <a:t>点拨</a:t>
            </a:r>
            <a:r>
              <a:rPr kumimoji="1" lang="en-US" altLang="zh-CN" sz="1600" b="1">
                <a:latin typeface="+mn-lt"/>
                <a:ea typeface="+mn-ea"/>
                <a:cs typeface="+mn-ea"/>
                <a:sym typeface="+mn-lt"/>
              </a:rPr>
              <a:t>》</a:t>
            </a:r>
            <a:endParaRPr kumimoji="1" lang="zh-CN" altLang="en-US" sz="1600" b="1">
              <a:latin typeface="+mn-lt"/>
              <a:ea typeface="+mn-ea"/>
              <a:cs typeface="+mn-ea"/>
              <a:sym typeface="+mn-lt"/>
            </a:endParaRPr>
          </a:p>
        </p:txBody>
      </p:sp>
      <p:sp>
        <p:nvSpPr>
          <p:cNvPr id="30734" name="Rectangle 14"/>
          <p:cNvSpPr>
            <a:spLocks noChangeArrowheads="1"/>
          </p:cNvSpPr>
          <p:nvPr/>
        </p:nvSpPr>
        <p:spPr bwMode="auto">
          <a:xfrm>
            <a:off x="2451101" y="2909858"/>
            <a:ext cx="7758113" cy="2862322"/>
          </a:xfrm>
          <a:prstGeom prst="rect">
            <a:avLst/>
          </a:prstGeom>
          <a:noFill/>
          <a:ln w="9525">
            <a:noFill/>
            <a:miter lim="800000"/>
            <a:headEnd/>
            <a:tailEnd/>
          </a:ln>
          <a:effectLst/>
        </p:spPr>
        <p:txBody>
          <a:bodyPr anchor="ctr">
            <a:spAutoFit/>
          </a:bodyPr>
          <a:lstStyle/>
          <a:p>
            <a:pPr>
              <a:lnSpc>
                <a:spcPct val="150000"/>
              </a:lnSpc>
              <a:defRPr/>
            </a:pPr>
            <a:r>
              <a:rPr lang="zh-CN" altLang="zh-CN" sz="2400" b="1" dirty="0">
                <a:solidFill>
                  <a:srgbClr val="FF0000"/>
                </a:solidFill>
                <a:latin typeface="+mn-lt"/>
                <a:ea typeface="+mn-ea"/>
                <a:cs typeface="+mn-ea"/>
                <a:sym typeface="+mn-lt"/>
              </a:rPr>
              <a:t>【答案】</a:t>
            </a:r>
            <a:r>
              <a:rPr lang="zh-CN" altLang="en-US" sz="2400" b="1" dirty="0">
                <a:solidFill>
                  <a:srgbClr val="0000FF"/>
                </a:solidFill>
                <a:latin typeface="+mn-lt"/>
                <a:ea typeface="+mn-ea"/>
                <a:cs typeface="+mn-ea"/>
                <a:sym typeface="+mn-lt"/>
              </a:rPr>
              <a:t>传之者的角度</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不要听到什么传闻之后就外传</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要动脑筋想一想是否合乎情理</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不要人云亦云</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听到风就是雨</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以致以讹传讹。</a:t>
            </a:r>
          </a:p>
          <a:p>
            <a:pPr>
              <a:lnSpc>
                <a:spcPct val="150000"/>
              </a:lnSpc>
              <a:defRPr/>
            </a:pPr>
            <a:r>
              <a:rPr lang="zh-CN" altLang="en-US" sz="2400" b="1" dirty="0">
                <a:solidFill>
                  <a:srgbClr val="0000FF"/>
                </a:solidFill>
                <a:latin typeface="+mn-lt"/>
                <a:ea typeface="+mn-ea"/>
                <a:cs typeface="+mn-ea"/>
                <a:sym typeface="+mn-lt"/>
              </a:rPr>
              <a:t>    丁氏的角度</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在交际中</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语言的表达很重要</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必须做到表达准确、清晰</a:t>
            </a:r>
            <a:r>
              <a:rPr lang="en-US" altLang="zh-CN" sz="2400" b="1" dirty="0">
                <a:solidFill>
                  <a:srgbClr val="0000FF"/>
                </a:solidFill>
                <a:latin typeface="+mn-lt"/>
                <a:ea typeface="+mn-ea"/>
                <a:cs typeface="+mn-ea"/>
                <a:sym typeface="+mn-lt"/>
              </a:rPr>
              <a:t>,</a:t>
            </a:r>
            <a:r>
              <a:rPr lang="zh-CN" altLang="en-US" sz="2400" b="1" dirty="0">
                <a:solidFill>
                  <a:srgbClr val="0000FF"/>
                </a:solidFill>
                <a:latin typeface="+mn-lt"/>
                <a:ea typeface="+mn-ea"/>
                <a:cs typeface="+mn-ea"/>
                <a:sym typeface="+mn-lt"/>
              </a:rPr>
              <a:t>以避免不必要的误会和歧义。</a:t>
            </a:r>
          </a:p>
        </p:txBody>
      </p:sp>
      <p:sp>
        <p:nvSpPr>
          <p:cNvPr id="30735" name="Rectangle 15"/>
          <p:cNvSpPr>
            <a:spLocks noChangeArrowheads="1"/>
          </p:cNvSpPr>
          <p:nvPr/>
        </p:nvSpPr>
        <p:spPr bwMode="auto">
          <a:xfrm>
            <a:off x="1757363" y="1982746"/>
            <a:ext cx="7916862" cy="1052596"/>
          </a:xfrm>
          <a:prstGeom prst="rect">
            <a:avLst/>
          </a:prstGeom>
          <a:noFill/>
          <a:ln w="9525">
            <a:noFill/>
            <a:miter lim="800000"/>
            <a:headEnd/>
            <a:tailEnd/>
          </a:ln>
          <a:effectLst/>
        </p:spPr>
        <p:txBody>
          <a:bodyPr anchor="ctr">
            <a:spAutoFit/>
          </a:bodyPr>
          <a:lstStyle/>
          <a:p>
            <a:pPr>
              <a:lnSpc>
                <a:spcPct val="130000"/>
              </a:lnSpc>
              <a:defRPr/>
            </a:pPr>
            <a:r>
              <a:rPr lang="en-US" altLang="zh-CN" sz="2400" b="1" dirty="0">
                <a:solidFill>
                  <a:srgbClr val="FF0000"/>
                </a:solidFill>
                <a:latin typeface="+mn-lt"/>
                <a:ea typeface="+mn-ea"/>
                <a:cs typeface="+mn-ea"/>
                <a:sym typeface="+mn-lt"/>
              </a:rPr>
              <a:t> </a:t>
            </a:r>
            <a:r>
              <a:rPr lang="en-US" altLang="zh-CN" sz="2400" b="1" dirty="0">
                <a:latin typeface="+mn-lt"/>
                <a:ea typeface="+mn-ea"/>
                <a:cs typeface="+mn-ea"/>
                <a:sym typeface="+mn-lt"/>
              </a:rPr>
              <a:t>   </a:t>
            </a:r>
            <a:r>
              <a:rPr lang="zh-CN" altLang="zh-CN" sz="2400" b="1" dirty="0">
                <a:solidFill>
                  <a:srgbClr val="FF0000"/>
                </a:solidFill>
                <a:latin typeface="+mn-lt"/>
                <a:ea typeface="+mn-ea"/>
                <a:cs typeface="+mn-ea"/>
                <a:sym typeface="+mn-lt"/>
              </a:rPr>
              <a:t>【难点探究】</a:t>
            </a:r>
            <a:r>
              <a:rPr lang="zh-CN" altLang="en-US" sz="2400" b="1" dirty="0">
                <a:latin typeface="+mn-lt"/>
                <a:ea typeface="+mn-ea"/>
                <a:cs typeface="+mn-ea"/>
                <a:sym typeface="+mn-lt"/>
              </a:rPr>
              <a:t>分别从传之者、丁氏的角度来说说本文</a:t>
            </a:r>
            <a:endParaRPr lang="en-US" altLang="zh-CN" sz="2400" b="1" dirty="0">
              <a:latin typeface="+mn-lt"/>
              <a:ea typeface="+mn-ea"/>
              <a:cs typeface="+mn-ea"/>
              <a:sym typeface="+mn-lt"/>
            </a:endParaRPr>
          </a:p>
          <a:p>
            <a:pPr>
              <a:lnSpc>
                <a:spcPct val="130000"/>
              </a:lnSpc>
              <a:defRPr/>
            </a:pPr>
            <a:r>
              <a:rPr lang="en-US" altLang="zh-CN" sz="2400" b="1" dirty="0">
                <a:latin typeface="+mn-lt"/>
                <a:ea typeface="+mn-ea"/>
                <a:cs typeface="+mn-ea"/>
                <a:sym typeface="+mn-lt"/>
              </a:rPr>
              <a:t>     </a:t>
            </a:r>
            <a:r>
              <a:rPr lang="zh-CN" altLang="en-US" sz="2400" b="1" dirty="0">
                <a:latin typeface="+mn-lt"/>
                <a:ea typeface="+mn-ea"/>
                <a:cs typeface="+mn-ea"/>
                <a:sym typeface="+mn-lt"/>
              </a:rPr>
              <a:t>带给你的启示。</a:t>
            </a:r>
            <a:endParaRPr lang="en-US" altLang="zh-CN" sz="2400" b="1" dirty="0">
              <a:latin typeface="+mn-lt"/>
              <a:ea typeface="+mn-ea"/>
              <a:cs typeface="+mn-ea"/>
              <a:sym typeface="+mn-lt"/>
            </a:endParaRPr>
          </a:p>
        </p:txBody>
      </p:sp>
      <p:cxnSp>
        <p:nvCxnSpPr>
          <p:cNvPr id="15"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18443" name="Picture 10" descr="D:\我的文档\Tencent Files\923213587\FileRecv\研读探究.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6000" y="487364"/>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34"/>
                                        </p:tgtEl>
                                        <p:attrNameLst>
                                          <p:attrName>style.visibility</p:attrName>
                                        </p:attrNameLst>
                                      </p:cBhvr>
                                      <p:to>
                                        <p:strVal val="visible"/>
                                      </p:to>
                                    </p:set>
                                    <p:animEffect transition="in" filter="blinds(horizontal)">
                                      <p:cBhvr>
                                        <p:cTn id="7" dur="500"/>
                                        <p:tgtEl>
                                          <p:spTgt spid="30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AutoShape 9"/>
          <p:cNvSpPr>
            <a:spLocks noChangeArrowheads="1"/>
          </p:cNvSpPr>
          <p:nvPr/>
        </p:nvSpPr>
        <p:spPr bwMode="auto">
          <a:xfrm>
            <a:off x="3733801" y="2359026"/>
            <a:ext cx="563563" cy="1984375"/>
          </a:xfrm>
          <a:prstGeom prst="roundRect">
            <a:avLst>
              <a:gd name="adj" fmla="val 13125"/>
            </a:avLst>
          </a:prstGeom>
          <a:solidFill>
            <a:srgbClr val="FFFF00"/>
          </a:solidFill>
          <a:ln>
            <a:noFill/>
          </a:ln>
          <a:effectLst/>
          <a:extLst/>
        </p:spPr>
        <p:txBody>
          <a:bodyPr wrap="none" anchor="ctr"/>
          <a:lstStyle/>
          <a:p>
            <a:pPr defTabSz="914400" fontAlgn="auto">
              <a:spcBef>
                <a:spcPts val="0"/>
              </a:spcBef>
              <a:spcAft>
                <a:spcPts val="0"/>
              </a:spcAft>
              <a:defRPr/>
            </a:pPr>
            <a:endParaRPr lang="zh-CN" altLang="en-US" sz="2800" b="1" kern="0">
              <a:solidFill>
                <a:sysClr val="windowText" lastClr="000000"/>
              </a:solidFill>
              <a:latin typeface="+mn-lt"/>
              <a:ea typeface="+mn-ea"/>
              <a:cs typeface="+mn-ea"/>
              <a:sym typeface="+mn-lt"/>
            </a:endParaRPr>
          </a:p>
        </p:txBody>
      </p:sp>
      <p:sp>
        <p:nvSpPr>
          <p:cNvPr id="19463" name="文本框 13"/>
          <p:cNvSpPr txBox="1">
            <a:spLocks noChangeArrowheads="1"/>
          </p:cNvSpPr>
          <p:nvPr/>
        </p:nvSpPr>
        <p:spPr bwMode="auto">
          <a:xfrm>
            <a:off x="13589000" y="2182814"/>
            <a:ext cx="1841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sz="2800">
              <a:latin typeface="+mn-lt"/>
              <a:ea typeface="+mn-ea"/>
              <a:cs typeface="+mn-ea"/>
              <a:sym typeface="+mn-lt"/>
            </a:endParaRPr>
          </a:p>
        </p:txBody>
      </p:sp>
      <p:sp>
        <p:nvSpPr>
          <p:cNvPr id="33801" name="TextBox 46"/>
          <p:cNvSpPr txBox="1">
            <a:spLocks noChangeArrowheads="1"/>
          </p:cNvSpPr>
          <p:nvPr/>
        </p:nvSpPr>
        <p:spPr bwMode="auto">
          <a:xfrm>
            <a:off x="3704036" y="2414589"/>
            <a:ext cx="615553" cy="2181225"/>
          </a:xfrm>
          <a:prstGeom prst="rect">
            <a:avLst/>
          </a:prstGeom>
          <a:noFill/>
          <a:ln w="9525">
            <a:noFill/>
            <a:miter lim="800000"/>
            <a:headEnd/>
            <a:tailEnd/>
          </a:ln>
        </p:spPr>
        <p:txBody>
          <a:bodyPr vert="eaVert">
            <a:spAutoFit/>
          </a:bodyPr>
          <a:lstStyle/>
          <a:p>
            <a:pPr>
              <a:spcBef>
                <a:spcPct val="50000"/>
              </a:spcBef>
              <a:defRPr/>
            </a:pPr>
            <a:r>
              <a:rPr lang="zh-CN" altLang="en-US" sz="2800" b="1" dirty="0">
                <a:solidFill>
                  <a:srgbClr val="0C9337"/>
                </a:solidFill>
                <a:latin typeface="+mn-lt"/>
                <a:ea typeface="+mn-ea"/>
                <a:cs typeface="+mn-ea"/>
                <a:sym typeface="+mn-lt"/>
              </a:rPr>
              <a:t>穿井得一人</a:t>
            </a:r>
          </a:p>
        </p:txBody>
      </p:sp>
      <p:sp>
        <p:nvSpPr>
          <p:cNvPr id="32" name="左大括号 31"/>
          <p:cNvSpPr/>
          <p:nvPr/>
        </p:nvSpPr>
        <p:spPr>
          <a:xfrm>
            <a:off x="4429126" y="2700338"/>
            <a:ext cx="309563" cy="1547812"/>
          </a:xfrm>
          <a:prstGeom prst="leftBrace">
            <a:avLst>
              <a:gd name="adj1" fmla="val 8333"/>
              <a:gd name="adj2" fmla="val 49022"/>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eaLnBrk="0" hangingPunct="0">
              <a:defRPr/>
            </a:pPr>
            <a:endParaRPr lang="zh-CN" altLang="zh-CN" sz="2800" b="1" dirty="0">
              <a:cs typeface="+mn-ea"/>
              <a:sym typeface="+mn-lt"/>
            </a:endParaRPr>
          </a:p>
        </p:txBody>
      </p:sp>
      <p:sp>
        <p:nvSpPr>
          <p:cNvPr id="23" name="TextBox 22"/>
          <p:cNvSpPr txBox="1"/>
          <p:nvPr/>
        </p:nvSpPr>
        <p:spPr>
          <a:xfrm>
            <a:off x="4738689" y="2524126"/>
            <a:ext cx="1627187" cy="523875"/>
          </a:xfrm>
          <a:prstGeom prst="rect">
            <a:avLst/>
          </a:prstGeom>
          <a:noFill/>
        </p:spPr>
        <p:txBody>
          <a:bodyPr wrap="none">
            <a:spAutoFit/>
          </a:bodyPr>
          <a:lstStyle/>
          <a:p>
            <a:pPr>
              <a:defRPr/>
            </a:pPr>
            <a:r>
              <a:rPr lang="zh-CN" altLang="en-US" sz="2800" b="1" dirty="0">
                <a:latin typeface="+mn-lt"/>
                <a:ea typeface="+mn-ea"/>
                <a:cs typeface="+mn-ea"/>
                <a:sym typeface="+mn-lt"/>
              </a:rPr>
              <a:t>丁氏说话</a:t>
            </a:r>
          </a:p>
        </p:txBody>
      </p:sp>
      <p:sp>
        <p:nvSpPr>
          <p:cNvPr id="27" name="TextBox 26"/>
          <p:cNvSpPr txBox="1"/>
          <p:nvPr/>
        </p:nvSpPr>
        <p:spPr>
          <a:xfrm>
            <a:off x="4741864" y="3189289"/>
            <a:ext cx="1627187" cy="523875"/>
          </a:xfrm>
          <a:prstGeom prst="rect">
            <a:avLst/>
          </a:prstGeom>
          <a:noFill/>
        </p:spPr>
        <p:txBody>
          <a:bodyPr wrap="none">
            <a:spAutoFit/>
          </a:bodyPr>
          <a:lstStyle/>
          <a:p>
            <a:pPr>
              <a:defRPr/>
            </a:pPr>
            <a:r>
              <a:rPr lang="zh-CN" altLang="en-US" sz="2800" b="1" dirty="0">
                <a:latin typeface="+mn-lt"/>
                <a:ea typeface="+mn-ea"/>
                <a:cs typeface="+mn-ea"/>
                <a:sym typeface="+mn-lt"/>
              </a:rPr>
              <a:t>别人传话</a:t>
            </a:r>
          </a:p>
        </p:txBody>
      </p:sp>
      <p:sp>
        <p:nvSpPr>
          <p:cNvPr id="29" name="TextBox 28"/>
          <p:cNvSpPr txBox="1"/>
          <p:nvPr/>
        </p:nvSpPr>
        <p:spPr>
          <a:xfrm>
            <a:off x="4741864" y="3857625"/>
            <a:ext cx="1627187" cy="522288"/>
          </a:xfrm>
          <a:prstGeom prst="rect">
            <a:avLst/>
          </a:prstGeom>
          <a:noFill/>
        </p:spPr>
        <p:txBody>
          <a:bodyPr wrap="none">
            <a:spAutoFit/>
          </a:bodyPr>
          <a:lstStyle/>
          <a:p>
            <a:pPr>
              <a:defRPr/>
            </a:pPr>
            <a:r>
              <a:rPr lang="zh-CN" altLang="en-US" sz="2800" b="1" dirty="0">
                <a:latin typeface="+mn-lt"/>
                <a:ea typeface="+mn-ea"/>
                <a:cs typeface="+mn-ea"/>
                <a:sym typeface="+mn-lt"/>
              </a:rPr>
              <a:t>国君问话</a:t>
            </a:r>
            <a:endParaRPr lang="en-US" altLang="zh-CN" sz="2800" b="1" dirty="0">
              <a:latin typeface="+mn-lt"/>
              <a:ea typeface="+mn-ea"/>
              <a:cs typeface="+mn-ea"/>
              <a:sym typeface="+mn-lt"/>
            </a:endParaRPr>
          </a:p>
        </p:txBody>
      </p:sp>
      <p:sp>
        <p:nvSpPr>
          <p:cNvPr id="21" name="TextBox 20"/>
          <p:cNvSpPr txBox="1"/>
          <p:nvPr/>
        </p:nvSpPr>
        <p:spPr>
          <a:xfrm>
            <a:off x="6748861" y="2749550"/>
            <a:ext cx="615553" cy="1657350"/>
          </a:xfrm>
          <a:prstGeom prst="rect">
            <a:avLst/>
          </a:prstGeom>
          <a:noFill/>
          <a:ln w="3175">
            <a:solidFill>
              <a:schemeClr val="tx1"/>
            </a:solidFill>
          </a:ln>
        </p:spPr>
        <p:txBody>
          <a:bodyPr vert="eaVert">
            <a:spAutoFit/>
          </a:bodyPr>
          <a:lstStyle/>
          <a:p>
            <a:pPr>
              <a:defRPr/>
            </a:pPr>
            <a:r>
              <a:rPr lang="zh-CN" altLang="en-US" sz="2800" b="1" dirty="0">
                <a:solidFill>
                  <a:srgbClr val="FF0000"/>
                </a:solidFill>
                <a:latin typeface="+mn-lt"/>
                <a:ea typeface="+mn-ea"/>
                <a:cs typeface="+mn-ea"/>
                <a:sym typeface="+mn-lt"/>
              </a:rPr>
              <a:t>以讹传讹</a:t>
            </a:r>
            <a:endParaRPr lang="en-US" altLang="zh-CN" sz="2800" b="1" dirty="0">
              <a:solidFill>
                <a:srgbClr val="FF0000"/>
              </a:solidFill>
              <a:latin typeface="+mn-lt"/>
              <a:ea typeface="+mn-ea"/>
              <a:cs typeface="+mn-ea"/>
              <a:sym typeface="+mn-lt"/>
            </a:endParaRPr>
          </a:p>
        </p:txBody>
      </p:sp>
      <p:cxnSp>
        <p:nvCxnSpPr>
          <p:cNvPr id="19"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19471" name="Picture 11" descr="D:\我的文档\Tencent Files\923213587\FileRecv\归纳总结.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76800" y="484189"/>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2" name="Picture 1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28839" y="1582739"/>
            <a:ext cx="40354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33803" name="Rectangle 11"/>
          <p:cNvSpPr>
            <a:spLocks noChangeArrowheads="1"/>
          </p:cNvSpPr>
          <p:nvPr/>
        </p:nvSpPr>
        <p:spPr bwMode="auto">
          <a:xfrm>
            <a:off x="2473326" y="2612976"/>
            <a:ext cx="7478713" cy="2308324"/>
          </a:xfrm>
          <a:prstGeom prst="rect">
            <a:avLst/>
          </a:prstGeom>
          <a:noFill/>
          <a:ln w="9525">
            <a:noFill/>
            <a:miter lim="800000"/>
            <a:headEnd/>
            <a:tailEnd/>
          </a:ln>
          <a:effectLst/>
        </p:spPr>
        <p:txBody>
          <a:bodyPr anchor="ctr">
            <a:spAutoFit/>
          </a:bodyPr>
          <a:lstStyle/>
          <a:p>
            <a:pPr indent="457200">
              <a:lnSpc>
                <a:spcPct val="150000"/>
              </a:lnSpc>
              <a:defRPr/>
            </a:pPr>
            <a:r>
              <a:rPr kumimoji="1" lang="en-US" altLang="zh-CN" sz="2400" b="1" dirty="0">
                <a:solidFill>
                  <a:srgbClr val="800000"/>
                </a:solidFill>
                <a:latin typeface="+mn-lt"/>
                <a:ea typeface="+mn-ea"/>
                <a:cs typeface="+mn-ea"/>
                <a:sym typeface="+mn-lt"/>
              </a:rPr>
              <a:t>《</a:t>
            </a:r>
            <a:r>
              <a:rPr kumimoji="1" lang="zh-CN" altLang="en-US" sz="2400" b="1" dirty="0">
                <a:solidFill>
                  <a:srgbClr val="800000"/>
                </a:solidFill>
                <a:latin typeface="+mn-lt"/>
                <a:ea typeface="+mn-ea"/>
                <a:cs typeface="+mn-ea"/>
                <a:sym typeface="+mn-lt"/>
              </a:rPr>
              <a:t>穿井得一人</a:t>
            </a:r>
            <a:r>
              <a:rPr kumimoji="1" lang="en-US" altLang="zh-CN" sz="2400" b="1" dirty="0">
                <a:solidFill>
                  <a:srgbClr val="800000"/>
                </a:solidFill>
                <a:latin typeface="+mn-lt"/>
                <a:ea typeface="+mn-ea"/>
                <a:cs typeface="+mn-ea"/>
                <a:sym typeface="+mn-lt"/>
              </a:rPr>
              <a:t>》</a:t>
            </a:r>
            <a:r>
              <a:rPr kumimoji="1" lang="zh-CN" altLang="en-US" sz="2400" b="1" dirty="0">
                <a:solidFill>
                  <a:srgbClr val="800000"/>
                </a:solidFill>
                <a:latin typeface="+mn-lt"/>
                <a:ea typeface="+mn-ea"/>
                <a:cs typeface="+mn-ea"/>
                <a:sym typeface="+mn-lt"/>
              </a:rPr>
              <a:t>通过一个姓丁的人家打井节省了一个劳动力误传为从井里挖出了一个人的故事，告 诉我们对于传闻不要轻信，也不要瞎传，一定要详察的道理。</a:t>
            </a:r>
          </a:p>
        </p:txBody>
      </p:sp>
      <p:cxnSp>
        <p:nvCxnSpPr>
          <p:cNvPr id="13"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20489" name="Picture 11" descr="D:\我的文档\Tencent Files\923213587\FileRecv\归纳总结.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76800" y="484189"/>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1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92339" y="1797050"/>
            <a:ext cx="4035425"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3077"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2054" name="矩形 3"/>
          <p:cNvSpPr>
            <a:spLocks noChangeArrowheads="1"/>
          </p:cNvSpPr>
          <p:nvPr/>
        </p:nvSpPr>
        <p:spPr bwMode="auto">
          <a:xfrm>
            <a:off x="2360613" y="2087563"/>
            <a:ext cx="7505700" cy="3416300"/>
          </a:xfrm>
          <a:prstGeom prst="rect">
            <a:avLst/>
          </a:prstGeom>
          <a:noFill/>
          <a:ln w="9525">
            <a:noFill/>
            <a:miter lim="800000"/>
            <a:headEnd/>
            <a:tailEnd/>
          </a:ln>
        </p:spPr>
        <p:txBody>
          <a:bodyPr>
            <a:spAutoFit/>
          </a:bodyPr>
          <a:lstStyle/>
          <a:p>
            <a:pPr indent="457200">
              <a:lnSpc>
                <a:spcPct val="150000"/>
              </a:lnSpc>
              <a:defRPr/>
            </a:pPr>
            <a:r>
              <a:rPr kumimoji="1" lang="zh-CN" altLang="en-US" sz="2400" b="1" dirty="0">
                <a:solidFill>
                  <a:srgbClr val="800000"/>
                </a:solidFill>
                <a:latin typeface="+mn-lt"/>
                <a:ea typeface="+mn-ea"/>
                <a:cs typeface="+mn-ea"/>
                <a:sym typeface="+mn-lt"/>
              </a:rPr>
              <a:t>凡出言，信为先，诈与妄，奚可焉？</a:t>
            </a:r>
          </a:p>
          <a:p>
            <a:pPr indent="457200">
              <a:lnSpc>
                <a:spcPct val="150000"/>
              </a:lnSpc>
              <a:defRPr/>
            </a:pPr>
            <a:r>
              <a:rPr kumimoji="1" lang="zh-CN" altLang="en-US" sz="2400" b="1" dirty="0">
                <a:solidFill>
                  <a:srgbClr val="800000"/>
                </a:solidFill>
                <a:latin typeface="+mn-lt"/>
                <a:ea typeface="+mn-ea"/>
                <a:cs typeface="+mn-ea"/>
                <a:sym typeface="+mn-lt"/>
              </a:rPr>
              <a:t>话说多，不如少，惟其是，勿佞巧。</a:t>
            </a:r>
          </a:p>
          <a:p>
            <a:pPr indent="457200">
              <a:lnSpc>
                <a:spcPct val="150000"/>
              </a:lnSpc>
              <a:defRPr/>
            </a:pPr>
            <a:r>
              <a:rPr kumimoji="1" lang="zh-CN" altLang="en-US" sz="2400" b="1" dirty="0">
                <a:solidFill>
                  <a:srgbClr val="800000"/>
                </a:solidFill>
                <a:latin typeface="+mn-lt"/>
                <a:ea typeface="+mn-ea"/>
                <a:cs typeface="+mn-ea"/>
                <a:sym typeface="+mn-lt"/>
              </a:rPr>
              <a:t>奸巧语，秽污词，市井气，切戒之。</a:t>
            </a:r>
          </a:p>
          <a:p>
            <a:pPr indent="457200">
              <a:lnSpc>
                <a:spcPct val="150000"/>
              </a:lnSpc>
              <a:defRPr/>
            </a:pPr>
            <a:r>
              <a:rPr kumimoji="1" lang="zh-CN" altLang="en-US" sz="2400" b="1" dirty="0">
                <a:solidFill>
                  <a:srgbClr val="800000"/>
                </a:solidFill>
                <a:latin typeface="+mn-lt"/>
                <a:ea typeface="+mn-ea"/>
                <a:cs typeface="+mn-ea"/>
                <a:sym typeface="+mn-lt"/>
              </a:rPr>
              <a:t>见未真，勿轻言，知未的，勿轻传。</a:t>
            </a:r>
            <a:endParaRPr kumimoji="1" lang="en-US" altLang="zh-CN" sz="2400" b="1" dirty="0">
              <a:solidFill>
                <a:srgbClr val="800000"/>
              </a:solidFill>
              <a:latin typeface="+mn-lt"/>
              <a:ea typeface="+mn-ea"/>
              <a:cs typeface="+mn-ea"/>
              <a:sym typeface="+mn-lt"/>
            </a:endParaRPr>
          </a:p>
          <a:p>
            <a:pPr indent="457200">
              <a:lnSpc>
                <a:spcPct val="150000"/>
              </a:lnSpc>
              <a:defRPr/>
            </a:pPr>
            <a:r>
              <a:rPr kumimoji="1" lang="zh-CN" altLang="en-US" sz="2400" b="1" dirty="0">
                <a:solidFill>
                  <a:srgbClr val="800000"/>
                </a:solidFill>
                <a:latin typeface="+mn-lt"/>
                <a:ea typeface="+mn-ea"/>
                <a:cs typeface="+mn-ea"/>
                <a:sym typeface="+mn-lt"/>
              </a:rPr>
              <a:t>同学们读懂这些话的意思了吗？今天我们来学习一篇关于对待传言的寓言故事。</a:t>
            </a:r>
          </a:p>
        </p:txBody>
      </p:sp>
      <p:pic>
        <p:nvPicPr>
          <p:cNvPr id="3080"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3082" name="图片 1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8682273" y="1801640"/>
            <a:ext cx="1946495"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masterClrMapping/>
  </p:clrMapOvr>
  <p:transition spd="slow">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21511"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21512" name="AutoShape 9"/>
          <p:cNvSpPr>
            <a:spLocks noChangeArrowheads="1"/>
          </p:cNvSpPr>
          <p:nvPr/>
        </p:nvSpPr>
        <p:spPr bwMode="auto">
          <a:xfrm>
            <a:off x="2459038" y="2281238"/>
            <a:ext cx="1871662" cy="455612"/>
          </a:xfrm>
          <a:prstGeom prst="homePlate">
            <a:avLst>
              <a:gd name="adj" fmla="val 37048"/>
            </a:avLst>
          </a:prstGeom>
          <a:gradFill rotWithShape="1">
            <a:gsLst>
              <a:gs pos="0">
                <a:srgbClr val="FFFF00"/>
              </a:gs>
              <a:gs pos="100000">
                <a:schemeClr val="bg1"/>
              </a:gs>
            </a:gsLst>
            <a:lin ang="2700000" scaled="1"/>
          </a:gradFill>
          <a:ln w="9525">
            <a:solidFill>
              <a:srgbClr val="FFC517"/>
            </a:solidFill>
            <a:miter lim="800000"/>
            <a:headEnd/>
            <a:tailEnd/>
          </a:ln>
        </p:spPr>
        <p:txBody>
          <a:bodyPr anchor="ctr"/>
          <a:lstStyle/>
          <a:p>
            <a:pPr>
              <a:lnSpc>
                <a:spcPct val="150000"/>
              </a:lnSpc>
            </a:pPr>
            <a:endParaRPr lang="en-US" altLang="zh-CN">
              <a:latin typeface="+mn-lt"/>
              <a:ea typeface="+mn-ea"/>
              <a:cs typeface="+mn-ea"/>
              <a:sym typeface="+mn-lt"/>
            </a:endParaRPr>
          </a:p>
        </p:txBody>
      </p:sp>
      <p:sp>
        <p:nvSpPr>
          <p:cNvPr id="34828" name="Rectangle 13"/>
          <p:cNvSpPr>
            <a:spLocks noChangeArrowheads="1"/>
          </p:cNvSpPr>
          <p:nvPr/>
        </p:nvSpPr>
        <p:spPr bwMode="auto">
          <a:xfrm>
            <a:off x="2389188" y="2697133"/>
            <a:ext cx="7180262" cy="2862322"/>
          </a:xfrm>
          <a:prstGeom prst="rect">
            <a:avLst/>
          </a:prstGeom>
          <a:noFill/>
          <a:ln w="9525">
            <a:noFill/>
            <a:miter lim="800000"/>
            <a:headEnd/>
            <a:tailEnd/>
          </a:ln>
        </p:spPr>
        <p:txBody>
          <a:bodyPr anchor="ctr">
            <a:spAutoFit/>
          </a:bodyPr>
          <a:lstStyle/>
          <a:p>
            <a:pPr eaLnBrk="0" hangingPunct="0">
              <a:lnSpc>
                <a:spcPct val="150000"/>
              </a:lnSpc>
              <a:defRPr/>
            </a:pPr>
            <a:r>
              <a:rPr lang="zh-CN" altLang="en-US" sz="2400" b="1" dirty="0">
                <a:latin typeface="+mn-lt"/>
                <a:ea typeface="+mn-ea"/>
                <a:cs typeface="+mn-ea"/>
                <a:sym typeface="+mn-lt"/>
              </a:rPr>
              <a:t>以生活中的趣闻为素材，以“得一人”这个具有歧义的词语为展开情节的契机，以众人的盲从衬托宋君的清醒，娓娓道来，既生动亲切，引人入胜，又启发人掩卷沉思，悟出一番治国方略和生活哲理。这种以形见理的论说技巧很是高明。</a:t>
            </a:r>
            <a:endParaRPr lang="zh-CN" altLang="zh-CN" sz="2400" b="1" dirty="0">
              <a:latin typeface="+mn-lt"/>
              <a:ea typeface="+mn-ea"/>
              <a:cs typeface="+mn-ea"/>
              <a:sym typeface="+mn-lt"/>
            </a:endParaRPr>
          </a:p>
        </p:txBody>
      </p:sp>
      <p:sp>
        <p:nvSpPr>
          <p:cNvPr id="15" name="矩形 14"/>
          <p:cNvSpPr/>
          <p:nvPr/>
        </p:nvSpPr>
        <p:spPr>
          <a:xfrm>
            <a:off x="2459039" y="2193926"/>
            <a:ext cx="1723549" cy="646331"/>
          </a:xfrm>
          <a:prstGeom prst="rect">
            <a:avLst/>
          </a:prstGeom>
        </p:spPr>
        <p:txBody>
          <a:bodyPr wrap="none">
            <a:spAutoFit/>
          </a:bodyPr>
          <a:lstStyle/>
          <a:p>
            <a:pPr eaLnBrk="0" hangingPunct="0">
              <a:lnSpc>
                <a:spcPct val="150000"/>
              </a:lnSpc>
              <a:defRPr/>
            </a:pPr>
            <a:r>
              <a:rPr lang="zh-CN" altLang="zh-CN" sz="2400" b="1" dirty="0">
                <a:solidFill>
                  <a:srgbClr val="FF0000"/>
                </a:solidFill>
                <a:latin typeface="+mn-lt"/>
                <a:ea typeface="+mn-ea"/>
                <a:cs typeface="+mn-ea"/>
                <a:sym typeface="+mn-lt"/>
              </a:rPr>
              <a:t>构思精巧</a:t>
            </a:r>
            <a:r>
              <a:rPr lang="zh-CN" altLang="en-US" sz="2400" b="1" dirty="0">
                <a:solidFill>
                  <a:srgbClr val="FF0000"/>
                </a:solidFill>
                <a:latin typeface="+mn-lt"/>
                <a:ea typeface="+mn-ea"/>
                <a:cs typeface="+mn-ea"/>
                <a:sym typeface="+mn-lt"/>
              </a:rPr>
              <a:t>。</a:t>
            </a:r>
            <a:endParaRPr lang="en-US" altLang="zh-CN" sz="2400" b="1" dirty="0">
              <a:solidFill>
                <a:srgbClr val="FF0000"/>
              </a:solidFill>
              <a:latin typeface="+mn-lt"/>
              <a:ea typeface="+mn-ea"/>
              <a:cs typeface="+mn-ea"/>
              <a:sym typeface="+mn-lt"/>
            </a:endParaRPr>
          </a:p>
        </p:txBody>
      </p:sp>
      <p:cxnSp>
        <p:nvCxnSpPr>
          <p:cNvPr id="17"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21516" name="Picture 11" descr="D:\我的文档\Tencent Files\923213587\FileRecv\归纳总结.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76800" y="484189"/>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7" name="Picture 1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28839" y="1520825"/>
            <a:ext cx="4816475"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35849" name="Rectangle 10"/>
          <p:cNvSpPr>
            <a:spLocks noChangeArrowheads="1"/>
          </p:cNvSpPr>
          <p:nvPr/>
        </p:nvSpPr>
        <p:spPr bwMode="auto">
          <a:xfrm>
            <a:off x="2343151" y="1879352"/>
            <a:ext cx="7408863" cy="4154984"/>
          </a:xfrm>
          <a:prstGeom prst="rect">
            <a:avLst/>
          </a:prstGeom>
          <a:noFill/>
          <a:ln w="9525">
            <a:noFill/>
            <a:miter lim="800000"/>
            <a:headEnd/>
            <a:tailEnd/>
          </a:ln>
        </p:spPr>
        <p:txBody>
          <a:bodyPr anchor="ctr">
            <a:spAutoFit/>
          </a:bodyPr>
          <a:lstStyle/>
          <a:p>
            <a:pPr>
              <a:lnSpc>
                <a:spcPct val="150000"/>
              </a:lnSpc>
              <a:defRPr/>
            </a:pPr>
            <a:r>
              <a:rPr kumimoji="1" lang="en-US" altLang="zh-CN" sz="2200" b="1" dirty="0">
                <a:solidFill>
                  <a:srgbClr val="800000"/>
                </a:solidFill>
                <a:latin typeface="+mn-lt"/>
                <a:ea typeface="+mn-ea"/>
                <a:cs typeface="+mn-ea"/>
                <a:sym typeface="+mn-lt"/>
              </a:rPr>
              <a:t>    </a:t>
            </a:r>
            <a:r>
              <a:rPr kumimoji="1" lang="zh-CN" altLang="en-US" sz="2200" b="1" dirty="0">
                <a:solidFill>
                  <a:srgbClr val="800000"/>
                </a:solidFill>
                <a:latin typeface="+mn-lt"/>
                <a:ea typeface="+mn-ea"/>
                <a:cs typeface="+mn-ea"/>
                <a:sym typeface="+mn-lt"/>
              </a:rPr>
              <a:t>在人人都是自媒体的时代，你觉得怎样消除“穿井得一人”的现象再次发生？</a:t>
            </a:r>
          </a:p>
          <a:p>
            <a:pPr>
              <a:lnSpc>
                <a:spcPct val="150000"/>
              </a:lnSpc>
              <a:defRPr/>
            </a:pPr>
            <a:r>
              <a:rPr kumimoji="1" lang="zh-CN" altLang="en-US" sz="2200" b="1" dirty="0">
                <a:solidFill>
                  <a:srgbClr val="800000"/>
                </a:solidFill>
                <a:latin typeface="+mn-lt"/>
                <a:ea typeface="+mn-ea"/>
                <a:cs typeface="+mn-ea"/>
                <a:sym typeface="+mn-lt"/>
              </a:rPr>
              <a:t>    对待传闻，应采取审慎的态度，调查研究，不轻信盲从，不以讹传讹。不传播未经自己考证的话。具备一定的科学知识，练就一双慧眼。</a:t>
            </a:r>
          </a:p>
          <a:p>
            <a:pPr>
              <a:lnSpc>
                <a:spcPct val="150000"/>
              </a:lnSpc>
              <a:defRPr/>
            </a:pPr>
            <a:r>
              <a:rPr kumimoji="1" lang="zh-CN" altLang="en-US" sz="2200" b="1" dirty="0">
                <a:solidFill>
                  <a:srgbClr val="800000"/>
                </a:solidFill>
                <a:latin typeface="+mn-lt"/>
                <a:ea typeface="+mn-ea"/>
                <a:cs typeface="+mn-ea"/>
                <a:sym typeface="+mn-lt"/>
              </a:rPr>
              <a:t>   “谣言止于智者”这句话绝对正确！智者不会轻信传言，更不会传播谣言。但是，天下智者何其少！如果寄希望于智者，那是无济于事的。辟谣的重要法宝，是让事实说话</a:t>
            </a:r>
            <a:r>
              <a:rPr kumimoji="1" lang="en-US" altLang="zh-CN" sz="2200" b="1" dirty="0">
                <a:solidFill>
                  <a:srgbClr val="800000"/>
                </a:solidFill>
                <a:latin typeface="+mn-lt"/>
                <a:ea typeface="+mn-ea"/>
                <a:cs typeface="+mn-ea"/>
                <a:sym typeface="+mn-lt"/>
              </a:rPr>
              <a:t>!</a:t>
            </a:r>
            <a:endParaRPr kumimoji="1" lang="zh-CN" altLang="en-US" sz="2200" b="1" dirty="0">
              <a:solidFill>
                <a:srgbClr val="800000"/>
              </a:solidFill>
              <a:latin typeface="+mn-lt"/>
              <a:ea typeface="+mn-ea"/>
              <a:cs typeface="+mn-ea"/>
              <a:sym typeface="+mn-lt"/>
            </a:endParaRPr>
          </a:p>
        </p:txBody>
      </p:sp>
      <p:pic>
        <p:nvPicPr>
          <p:cNvPr id="22536" name="图片 10"/>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539751"/>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1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73289" y="1306513"/>
            <a:ext cx="4822825"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23558"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17" name="Rectangle 11"/>
          <p:cNvSpPr>
            <a:spLocks noChangeArrowheads="1"/>
          </p:cNvSpPr>
          <p:nvPr/>
        </p:nvSpPr>
        <p:spPr bwMode="auto">
          <a:xfrm>
            <a:off x="3094038" y="3397251"/>
            <a:ext cx="5810250" cy="798513"/>
          </a:xfrm>
          <a:prstGeom prst="rect">
            <a:avLst/>
          </a:prstGeom>
          <a:solidFill>
            <a:srgbClr val="FFFF00"/>
          </a:solidFill>
          <a:ln>
            <a:noFill/>
          </a:ln>
          <a:extLst/>
        </p:spPr>
        <p:style>
          <a:lnRef idx="2">
            <a:schemeClr val="dk1"/>
          </a:lnRef>
          <a:fillRef idx="1">
            <a:schemeClr val="lt1"/>
          </a:fillRef>
          <a:effectRef idx="0">
            <a:schemeClr val="dk1"/>
          </a:effectRef>
          <a:fontRef idx="minor">
            <a:schemeClr val="dk1"/>
          </a:fontRef>
        </p:style>
        <p:txBody>
          <a:bodyPr wrap="none" anchor="ctr"/>
          <a:lstStyle/>
          <a:p>
            <a:pPr algn="ctr" defTabSz="914400" fontAlgn="auto">
              <a:spcBef>
                <a:spcPts val="0"/>
              </a:spcBef>
              <a:spcAft>
                <a:spcPts val="0"/>
              </a:spcAft>
              <a:defRPr/>
            </a:pPr>
            <a:endParaRPr lang="zh-CN" altLang="en-US" sz="3200" b="1" kern="0" dirty="0">
              <a:solidFill>
                <a:srgbClr val="FFFFFF"/>
              </a:solidFill>
              <a:cs typeface="+mn-ea"/>
              <a:sym typeface="+mn-lt"/>
            </a:endParaRPr>
          </a:p>
        </p:txBody>
      </p:sp>
      <p:grpSp>
        <p:nvGrpSpPr>
          <p:cNvPr id="23561" name="组 1"/>
          <p:cNvGrpSpPr>
            <a:grpSpLocks/>
          </p:cNvGrpSpPr>
          <p:nvPr/>
        </p:nvGrpSpPr>
        <p:grpSpPr bwMode="auto">
          <a:xfrm>
            <a:off x="1611314" y="2286001"/>
            <a:ext cx="8332787" cy="798513"/>
            <a:chOff x="2487303" y="2352564"/>
            <a:chExt cx="7730705" cy="798522"/>
          </a:xfrm>
        </p:grpSpPr>
        <p:sp>
          <p:nvSpPr>
            <p:cNvPr id="21" name="Rectangle 11"/>
            <p:cNvSpPr>
              <a:spLocks noChangeArrowheads="1"/>
            </p:cNvSpPr>
            <p:nvPr/>
          </p:nvSpPr>
          <p:spPr bwMode="auto">
            <a:xfrm>
              <a:off x="3859949" y="2352564"/>
              <a:ext cx="5393378" cy="798522"/>
            </a:xfrm>
            <a:prstGeom prst="rect">
              <a:avLst/>
            </a:prstGeom>
            <a:solidFill>
              <a:srgbClr val="FFFF00"/>
            </a:solidFill>
            <a:ln>
              <a:noFill/>
            </a:ln>
            <a:extLst/>
          </p:spPr>
          <p:style>
            <a:lnRef idx="2">
              <a:schemeClr val="dk1"/>
            </a:lnRef>
            <a:fillRef idx="1">
              <a:schemeClr val="lt1"/>
            </a:fillRef>
            <a:effectRef idx="0">
              <a:schemeClr val="dk1"/>
            </a:effectRef>
            <a:fontRef idx="minor">
              <a:schemeClr val="dk1"/>
            </a:fontRef>
          </p:style>
          <p:txBody>
            <a:bodyPr wrap="none" anchor="ctr"/>
            <a:lstStyle/>
            <a:p>
              <a:pPr algn="ctr" defTabSz="914400" fontAlgn="auto">
                <a:spcBef>
                  <a:spcPts val="0"/>
                </a:spcBef>
                <a:spcAft>
                  <a:spcPts val="0"/>
                </a:spcAft>
                <a:defRPr/>
              </a:pPr>
              <a:endParaRPr lang="zh-CN" altLang="en-US" sz="3000" b="1" kern="0" dirty="0">
                <a:solidFill>
                  <a:srgbClr val="FFFFFF"/>
                </a:solidFill>
                <a:cs typeface="+mn-ea"/>
                <a:sym typeface="+mn-lt"/>
              </a:endParaRPr>
            </a:p>
          </p:txBody>
        </p:sp>
        <p:sp>
          <p:nvSpPr>
            <p:cNvPr id="23566" name="文本框 23"/>
            <p:cNvSpPr txBox="1">
              <a:spLocks noChangeArrowheads="1"/>
            </p:cNvSpPr>
            <p:nvPr/>
          </p:nvSpPr>
          <p:spPr bwMode="auto">
            <a:xfrm>
              <a:off x="2487303" y="2443866"/>
              <a:ext cx="7730705" cy="554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000" b="1">
                  <a:latin typeface="+mn-lt"/>
                  <a:ea typeface="+mn-ea"/>
                  <a:cs typeface="+mn-ea"/>
                  <a:sym typeface="+mn-lt"/>
                </a:rPr>
                <a:t>        作业</a:t>
              </a:r>
              <a:r>
                <a:rPr lang="en-US" altLang="zh-CN" sz="3000" b="1">
                  <a:latin typeface="+mn-lt"/>
                  <a:ea typeface="+mn-ea"/>
                  <a:cs typeface="+mn-ea"/>
                  <a:sym typeface="+mn-lt"/>
                </a:rPr>
                <a:t>1</a:t>
              </a:r>
              <a:r>
                <a:rPr lang="zh-CN" altLang="en-US" sz="3000" b="1">
                  <a:latin typeface="+mn-lt"/>
                  <a:ea typeface="+mn-ea"/>
                  <a:cs typeface="+mn-ea"/>
                  <a:sym typeface="+mn-lt"/>
                </a:rPr>
                <a:t>：</a:t>
              </a:r>
              <a:r>
                <a:rPr lang="zh-CN" altLang="en-US" sz="3000" b="1">
                  <a:solidFill>
                    <a:srgbClr val="FF0000"/>
                  </a:solidFill>
                  <a:latin typeface="+mn-lt"/>
                  <a:ea typeface="+mn-ea"/>
                  <a:cs typeface="+mn-ea"/>
                  <a:sym typeface="+mn-lt"/>
                </a:rPr>
                <a:t>完成教材上的课后习题</a:t>
              </a:r>
              <a:endParaRPr lang="en-US" altLang="zh-CN" sz="3000" b="1">
                <a:solidFill>
                  <a:srgbClr val="FF0000"/>
                </a:solidFill>
                <a:latin typeface="+mn-lt"/>
                <a:ea typeface="+mn-ea"/>
                <a:cs typeface="+mn-ea"/>
                <a:sym typeface="+mn-lt"/>
              </a:endParaRPr>
            </a:p>
          </p:txBody>
        </p:sp>
      </p:grpSp>
      <p:sp>
        <p:nvSpPr>
          <p:cNvPr id="23562" name="文本框 23"/>
          <p:cNvSpPr txBox="1">
            <a:spLocks noChangeArrowheads="1"/>
          </p:cNvSpPr>
          <p:nvPr/>
        </p:nvSpPr>
        <p:spPr bwMode="auto">
          <a:xfrm>
            <a:off x="1589089" y="3489325"/>
            <a:ext cx="80422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000" b="1">
                <a:latin typeface="+mn-lt"/>
                <a:ea typeface="+mn-ea"/>
                <a:cs typeface="+mn-ea"/>
                <a:sym typeface="+mn-lt"/>
              </a:rPr>
              <a:t>        作业</a:t>
            </a:r>
            <a:r>
              <a:rPr lang="en-US" altLang="zh-CN" sz="3000" b="1">
                <a:latin typeface="+mn-lt"/>
                <a:ea typeface="+mn-ea"/>
                <a:cs typeface="+mn-ea"/>
                <a:sym typeface="+mn-lt"/>
              </a:rPr>
              <a:t>2</a:t>
            </a:r>
            <a:r>
              <a:rPr lang="zh-CN" altLang="en-US" sz="3000" b="1">
                <a:latin typeface="+mn-lt"/>
                <a:ea typeface="+mn-ea"/>
                <a:cs typeface="+mn-ea"/>
                <a:sym typeface="+mn-lt"/>
              </a:rPr>
              <a:t>：</a:t>
            </a:r>
            <a:r>
              <a:rPr lang="zh-CN" altLang="en-US" sz="3000" b="1">
                <a:solidFill>
                  <a:srgbClr val="FF0000"/>
                </a:solidFill>
                <a:latin typeface="+mn-lt"/>
                <a:ea typeface="+mn-ea"/>
                <a:cs typeface="+mn-ea"/>
                <a:sym typeface="+mn-lt"/>
              </a:rPr>
              <a:t>完成</a:t>
            </a:r>
            <a:r>
              <a:rPr lang="en-US" altLang="zh-CN" sz="3000" b="1">
                <a:solidFill>
                  <a:srgbClr val="FF0000"/>
                </a:solidFill>
                <a:latin typeface="+mn-lt"/>
                <a:ea typeface="+mn-ea"/>
                <a:cs typeface="+mn-ea"/>
                <a:sym typeface="+mn-lt"/>
              </a:rPr>
              <a:t>《</a:t>
            </a:r>
            <a:r>
              <a:rPr lang="zh-CN" altLang="en-US" sz="3000" b="1">
                <a:solidFill>
                  <a:srgbClr val="FF0000"/>
                </a:solidFill>
                <a:latin typeface="+mn-lt"/>
                <a:ea typeface="+mn-ea"/>
                <a:cs typeface="+mn-ea"/>
                <a:sym typeface="+mn-lt"/>
              </a:rPr>
              <a:t>典中点</a:t>
            </a:r>
            <a:r>
              <a:rPr lang="en-US" altLang="zh-CN" sz="3000" b="1">
                <a:solidFill>
                  <a:srgbClr val="FF0000"/>
                </a:solidFill>
                <a:latin typeface="+mn-lt"/>
                <a:ea typeface="+mn-ea"/>
                <a:cs typeface="+mn-ea"/>
                <a:sym typeface="+mn-lt"/>
              </a:rPr>
              <a:t>》</a:t>
            </a:r>
            <a:r>
              <a:rPr lang="zh-CN" altLang="en-US" sz="3000" b="1">
                <a:solidFill>
                  <a:srgbClr val="FF0000"/>
                </a:solidFill>
                <a:latin typeface="+mn-lt"/>
                <a:ea typeface="+mn-ea"/>
                <a:cs typeface="+mn-ea"/>
                <a:sym typeface="+mn-lt"/>
              </a:rPr>
              <a:t>上的习题</a:t>
            </a:r>
            <a:endParaRPr lang="en-US" altLang="zh-CN" sz="3000" b="1">
              <a:solidFill>
                <a:srgbClr val="FF0000"/>
              </a:solidFill>
              <a:latin typeface="+mn-lt"/>
              <a:ea typeface="+mn-ea"/>
              <a:cs typeface="+mn-ea"/>
              <a:sym typeface="+mn-lt"/>
            </a:endParaRPr>
          </a:p>
        </p:txBody>
      </p:sp>
      <p:pic>
        <p:nvPicPr>
          <p:cNvPr id="23563" name="图片 20"/>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29089" y="520701"/>
            <a:ext cx="39338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4" name="TextBox 2"/>
          <p:cNvSpPr txBox="1">
            <a:spLocks noChangeArrowheads="1"/>
          </p:cNvSpPr>
          <p:nvPr/>
        </p:nvSpPr>
        <p:spPr bwMode="auto">
          <a:xfrm>
            <a:off x="3049588" y="4743451"/>
            <a:ext cx="6432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400" b="1">
                <a:solidFill>
                  <a:srgbClr val="C00000"/>
                </a:solidFill>
                <a:latin typeface="+mn-lt"/>
                <a:ea typeface="+mn-ea"/>
                <a:cs typeface="+mn-ea"/>
                <a:sym typeface="+mn-lt"/>
              </a:rPr>
              <a:t>温馨提示：以上作业的课件均见本课文件夹。</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74565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4000" y="-4763"/>
            <a:ext cx="9144000" cy="6296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410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11451" y="2406650"/>
            <a:ext cx="6164263" cy="3328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1" descr="山底5.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2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11"/>
          <p:cNvSpPr>
            <a:spLocks noChangeArrowheads="1"/>
          </p:cNvSpPr>
          <p:nvPr/>
        </p:nvSpPr>
        <p:spPr bwMode="auto">
          <a:xfrm>
            <a:off x="2257425" y="3295651"/>
            <a:ext cx="566738" cy="468313"/>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200" kern="0" dirty="0">
              <a:solidFill>
                <a:srgbClr val="FFFFFF"/>
              </a:solidFill>
              <a:latin typeface="+mn-lt"/>
              <a:ea typeface="+mn-ea"/>
              <a:cs typeface="+mn-ea"/>
              <a:sym typeface="+mn-lt"/>
            </a:endParaRPr>
          </a:p>
        </p:txBody>
      </p:sp>
      <p:sp>
        <p:nvSpPr>
          <p:cNvPr id="23" name="Rectangle 11"/>
          <p:cNvSpPr>
            <a:spLocks noChangeArrowheads="1"/>
          </p:cNvSpPr>
          <p:nvPr/>
        </p:nvSpPr>
        <p:spPr bwMode="auto">
          <a:xfrm>
            <a:off x="2286000" y="4503738"/>
            <a:ext cx="566738" cy="468312"/>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200" kern="0" dirty="0">
              <a:solidFill>
                <a:srgbClr val="FFFFFF"/>
              </a:solidFill>
              <a:latin typeface="+mn-lt"/>
              <a:ea typeface="+mn-ea"/>
              <a:cs typeface="+mn-ea"/>
              <a:sym typeface="+mn-lt"/>
            </a:endParaRPr>
          </a:p>
        </p:txBody>
      </p:sp>
      <p:sp>
        <p:nvSpPr>
          <p:cNvPr id="45" name="Rectangle 11"/>
          <p:cNvSpPr>
            <a:spLocks noChangeArrowheads="1"/>
          </p:cNvSpPr>
          <p:nvPr/>
        </p:nvSpPr>
        <p:spPr bwMode="auto">
          <a:xfrm>
            <a:off x="2257425" y="2206626"/>
            <a:ext cx="566738" cy="468313"/>
          </a:xfrm>
          <a:prstGeom prst="rect">
            <a:avLst/>
          </a:prstGeom>
          <a:solidFill>
            <a:srgbClr val="FFFF00"/>
          </a:solidFill>
          <a:ln>
            <a:noFill/>
          </a:ln>
          <a:effectLst/>
          <a:extLst/>
        </p:spPr>
        <p:txBody>
          <a:bodyPr wrap="none" anchor="ctr"/>
          <a:lstStyle/>
          <a:p>
            <a:pPr algn="ctr" defTabSz="914400" fontAlgn="auto">
              <a:spcBef>
                <a:spcPts val="0"/>
              </a:spcBef>
              <a:spcAft>
                <a:spcPts val="0"/>
              </a:spcAft>
              <a:defRPr/>
            </a:pPr>
            <a:endParaRPr lang="zh-CN" altLang="en-US" sz="1200" kern="0" dirty="0">
              <a:solidFill>
                <a:srgbClr val="FFFFFF"/>
              </a:solidFill>
              <a:latin typeface="+mn-lt"/>
              <a:ea typeface="+mn-ea"/>
              <a:cs typeface="+mn-ea"/>
              <a:sym typeface="+mn-lt"/>
            </a:endParaRPr>
          </a:p>
        </p:txBody>
      </p:sp>
      <p:cxnSp>
        <p:nvCxnSpPr>
          <p:cNvPr id="20"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5137" name="Rectangle 17"/>
          <p:cNvSpPr>
            <a:spLocks noChangeArrowheads="1"/>
          </p:cNvSpPr>
          <p:nvPr/>
        </p:nvSpPr>
        <p:spPr bwMode="auto">
          <a:xfrm>
            <a:off x="1719264" y="4500564"/>
            <a:ext cx="7813675" cy="460375"/>
          </a:xfrm>
          <a:prstGeom prst="rect">
            <a:avLst/>
          </a:prstGeom>
          <a:noFill/>
          <a:ln w="9525">
            <a:noFill/>
            <a:miter lim="800000"/>
            <a:headEnd/>
            <a:tailEnd/>
          </a:ln>
          <a:effectLst/>
        </p:spPr>
        <p:txBody>
          <a:bodyPr anchor="ctr">
            <a:spAutoFit/>
          </a:bodyPr>
          <a:lstStyle/>
          <a:p>
            <a:pPr>
              <a:defRPr/>
            </a:pPr>
            <a:r>
              <a:rPr lang="zh-CN" altLang="en-US" sz="2400" b="1" dirty="0">
                <a:latin typeface="+mn-lt"/>
                <a:ea typeface="+mn-ea"/>
                <a:cs typeface="+mn-ea"/>
                <a:sym typeface="+mn-lt"/>
              </a:rPr>
              <a:t>　　</a:t>
            </a:r>
            <a:r>
              <a:rPr lang="en-US" altLang="zh-CN" sz="2400" b="1" dirty="0">
                <a:latin typeface="+mn-lt"/>
                <a:ea typeface="+mn-ea"/>
                <a:cs typeface="+mn-ea"/>
                <a:sym typeface="+mn-lt"/>
              </a:rPr>
              <a:t>3</a:t>
            </a:r>
            <a:r>
              <a:rPr lang="zh-CN" altLang="en-US" sz="2400" b="1" dirty="0">
                <a:latin typeface="+mn-lt"/>
                <a:ea typeface="+mn-ea"/>
                <a:cs typeface="+mn-ea"/>
                <a:sym typeface="+mn-lt"/>
              </a:rPr>
              <a:t>．理解审慎对待传言的道理，并进行现代审视。</a:t>
            </a:r>
          </a:p>
        </p:txBody>
      </p:sp>
      <p:sp>
        <p:nvSpPr>
          <p:cNvPr id="18" name="矩形 17"/>
          <p:cNvSpPr/>
          <p:nvPr/>
        </p:nvSpPr>
        <p:spPr>
          <a:xfrm>
            <a:off x="2030414" y="2100264"/>
            <a:ext cx="7202487" cy="646331"/>
          </a:xfrm>
          <a:prstGeom prst="rect">
            <a:avLst/>
          </a:prstGeom>
        </p:spPr>
        <p:txBody>
          <a:bodyPr>
            <a:spAutoFit/>
          </a:bodyPr>
          <a:lstStyle/>
          <a:p>
            <a:pPr indent="382588" eaLnBrk="0" hangingPunct="0">
              <a:lnSpc>
                <a:spcPct val="150000"/>
              </a:lnSpc>
              <a:defRPr/>
            </a:pPr>
            <a:r>
              <a:rPr lang="en-US" altLang="zh-CN" sz="2400" b="1" dirty="0">
                <a:latin typeface="+mn-lt"/>
                <a:ea typeface="+mn-ea"/>
                <a:cs typeface="+mn-ea"/>
                <a:sym typeface="+mn-lt"/>
              </a:rPr>
              <a:t>1.</a:t>
            </a:r>
            <a:r>
              <a:rPr lang="zh-CN" altLang="en-US" sz="2400" b="1" dirty="0">
                <a:latin typeface="+mn-lt"/>
                <a:ea typeface="+mn-ea"/>
                <a:cs typeface="+mn-ea"/>
                <a:sym typeface="+mn-lt"/>
              </a:rPr>
              <a:t>分析寓言的故事情节，领悟所蕴含的道理。</a:t>
            </a:r>
            <a:endParaRPr lang="zh-CN" altLang="en-US" sz="1100" b="1" dirty="0">
              <a:latin typeface="+mn-lt"/>
              <a:ea typeface="+mn-ea"/>
              <a:cs typeface="+mn-ea"/>
              <a:sym typeface="+mn-lt"/>
            </a:endParaRPr>
          </a:p>
        </p:txBody>
      </p:sp>
      <p:sp>
        <p:nvSpPr>
          <p:cNvPr id="19" name="矩形 18"/>
          <p:cNvSpPr/>
          <p:nvPr/>
        </p:nvSpPr>
        <p:spPr>
          <a:xfrm>
            <a:off x="2354263" y="3162301"/>
            <a:ext cx="8266112" cy="646331"/>
          </a:xfrm>
          <a:prstGeom prst="rect">
            <a:avLst/>
          </a:prstGeom>
        </p:spPr>
        <p:txBody>
          <a:bodyPr>
            <a:spAutoFit/>
          </a:bodyPr>
          <a:lstStyle/>
          <a:p>
            <a:pPr indent="382588" eaLnBrk="0" hangingPunct="0">
              <a:lnSpc>
                <a:spcPct val="150000"/>
              </a:lnSpc>
              <a:buFontTx/>
              <a:buAutoNum type="arabicPeriod" startAt="2"/>
              <a:defRPr/>
            </a:pPr>
            <a:r>
              <a:rPr lang="zh-CN" altLang="en-US" sz="2400" b="1" dirty="0">
                <a:latin typeface="+mn-lt"/>
                <a:ea typeface="+mn-ea"/>
                <a:cs typeface="+mn-ea"/>
                <a:sym typeface="+mn-lt"/>
              </a:rPr>
              <a:t>学会从不同角度灵活理解寓意，培养学生发散思维能力。</a:t>
            </a:r>
            <a:endParaRPr lang="en-US" altLang="zh-CN" sz="2400" b="1" dirty="0">
              <a:latin typeface="+mn-lt"/>
              <a:ea typeface="+mn-ea"/>
              <a:cs typeface="+mn-ea"/>
              <a:sym typeface="+mn-lt"/>
            </a:endParaRPr>
          </a:p>
        </p:txBody>
      </p:sp>
      <p:sp>
        <p:nvSpPr>
          <p:cNvPr id="17" name="矩形 16"/>
          <p:cNvSpPr/>
          <p:nvPr/>
        </p:nvSpPr>
        <p:spPr>
          <a:xfrm>
            <a:off x="8086725" y="2095501"/>
            <a:ext cx="1802416" cy="646331"/>
          </a:xfrm>
          <a:prstGeom prst="rect">
            <a:avLst/>
          </a:prstGeom>
        </p:spPr>
        <p:txBody>
          <a:bodyPr wrap="none">
            <a:spAutoFit/>
          </a:bodyPr>
          <a:lstStyle/>
          <a:p>
            <a:pPr indent="382588" eaLnBrk="0" hangingPunct="0">
              <a:lnSpc>
                <a:spcPct val="150000"/>
              </a:lnSpc>
              <a:defRPr/>
            </a:pPr>
            <a:r>
              <a:rPr lang="zh-CN" altLang="en-US" sz="2400" b="1" dirty="0">
                <a:solidFill>
                  <a:srgbClr val="FF0000"/>
                </a:solidFill>
                <a:latin typeface="+mn-lt"/>
                <a:ea typeface="+mn-ea"/>
                <a:cs typeface="+mn-ea"/>
                <a:sym typeface="+mn-lt"/>
              </a:rPr>
              <a:t>（重点）</a:t>
            </a:r>
            <a:endParaRPr lang="zh-CN" altLang="en-US" sz="1100" dirty="0">
              <a:latin typeface="+mn-lt"/>
              <a:ea typeface="+mn-ea"/>
              <a:cs typeface="+mn-ea"/>
              <a:sym typeface="+mn-lt"/>
            </a:endParaRPr>
          </a:p>
        </p:txBody>
      </p:sp>
      <p:sp>
        <p:nvSpPr>
          <p:cNvPr id="21" name="矩形 20"/>
          <p:cNvSpPr/>
          <p:nvPr/>
        </p:nvSpPr>
        <p:spPr>
          <a:xfrm>
            <a:off x="8472488" y="3649664"/>
            <a:ext cx="1802416" cy="646331"/>
          </a:xfrm>
          <a:prstGeom prst="rect">
            <a:avLst/>
          </a:prstGeom>
        </p:spPr>
        <p:txBody>
          <a:bodyPr wrap="none">
            <a:spAutoFit/>
          </a:bodyPr>
          <a:lstStyle/>
          <a:p>
            <a:pPr indent="382588" eaLnBrk="0" hangingPunct="0">
              <a:lnSpc>
                <a:spcPct val="150000"/>
              </a:lnSpc>
              <a:defRPr/>
            </a:pPr>
            <a:r>
              <a:rPr lang="zh-CN" altLang="en-US" sz="2400" b="1" dirty="0">
                <a:solidFill>
                  <a:srgbClr val="FF0000"/>
                </a:solidFill>
                <a:latin typeface="+mn-lt"/>
                <a:ea typeface="+mn-ea"/>
                <a:cs typeface="+mn-ea"/>
                <a:sym typeface="+mn-lt"/>
              </a:rPr>
              <a:t>（难点）</a:t>
            </a:r>
            <a:endParaRPr lang="zh-CN" altLang="en-US" sz="2400" b="1" dirty="0">
              <a:latin typeface="+mn-lt"/>
              <a:ea typeface="+mn-ea"/>
              <a:cs typeface="+mn-ea"/>
              <a:sym typeface="+mn-lt"/>
            </a:endParaRPr>
          </a:p>
        </p:txBody>
      </p:sp>
      <p:sp>
        <p:nvSpPr>
          <p:cNvPr id="24" name="矩形 23"/>
          <p:cNvSpPr/>
          <p:nvPr/>
        </p:nvSpPr>
        <p:spPr>
          <a:xfrm>
            <a:off x="8386763" y="4413251"/>
            <a:ext cx="1802416" cy="646331"/>
          </a:xfrm>
          <a:prstGeom prst="rect">
            <a:avLst/>
          </a:prstGeom>
        </p:spPr>
        <p:txBody>
          <a:bodyPr wrap="none">
            <a:spAutoFit/>
          </a:bodyPr>
          <a:lstStyle/>
          <a:p>
            <a:pPr indent="382588" eaLnBrk="0" hangingPunct="0">
              <a:lnSpc>
                <a:spcPct val="150000"/>
              </a:lnSpc>
              <a:defRPr/>
            </a:pPr>
            <a:r>
              <a:rPr lang="zh-CN" altLang="en-US" sz="2400" b="1" dirty="0">
                <a:solidFill>
                  <a:srgbClr val="FF0000"/>
                </a:solidFill>
                <a:latin typeface="+mn-lt"/>
                <a:ea typeface="+mn-ea"/>
                <a:cs typeface="+mn-ea"/>
                <a:sym typeface="+mn-lt"/>
              </a:rPr>
              <a:t>（重点）</a:t>
            </a:r>
            <a:endParaRPr lang="zh-CN" altLang="en-US" sz="1100" dirty="0">
              <a:latin typeface="+mn-lt"/>
              <a:ea typeface="+mn-ea"/>
              <a:cs typeface="+mn-ea"/>
              <a:sym typeface="+mn-lt"/>
            </a:endParaRPr>
          </a:p>
        </p:txBody>
      </p:sp>
      <p:pic>
        <p:nvPicPr>
          <p:cNvPr id="5136" name="Picture 11" descr="D:\我的文档\Tencent Files\923213587\FileRecv\出示目标.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52989" y="496889"/>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6151"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kumimoji="1" lang="zh-CN" altLang="en-US">
              <a:latin typeface="+mn-lt"/>
              <a:ea typeface="+mn-ea"/>
              <a:cs typeface="+mn-ea"/>
              <a:sym typeface="+mn-lt"/>
            </a:endParaRPr>
          </a:p>
        </p:txBody>
      </p:sp>
      <p:sp>
        <p:nvSpPr>
          <p:cNvPr id="16" name="矩形 15"/>
          <p:cNvSpPr/>
          <p:nvPr/>
        </p:nvSpPr>
        <p:spPr>
          <a:xfrm>
            <a:off x="8774113" y="1477964"/>
            <a:ext cx="1651000" cy="350837"/>
          </a:xfrm>
          <a:prstGeom prst="rect">
            <a:avLst/>
          </a:prstGeom>
          <a:solidFill>
            <a:schemeClr val="accent5">
              <a:lumMod val="20000"/>
              <a:lumOff val="80000"/>
            </a:schemeClr>
          </a:solidFill>
          <a:ln w="9525" cmpd="sng">
            <a:solidFill>
              <a:schemeClr val="tx2">
                <a:lumMod val="40000"/>
                <a:lumOff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6154" name="文本框 21"/>
          <p:cNvSpPr txBox="1">
            <a:spLocks noChangeArrowheads="1"/>
          </p:cNvSpPr>
          <p:nvPr/>
        </p:nvSpPr>
        <p:spPr bwMode="auto">
          <a:xfrm>
            <a:off x="8880475" y="1477964"/>
            <a:ext cx="16335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1600" b="1">
                <a:latin typeface="+mn-lt"/>
                <a:ea typeface="+mn-ea"/>
                <a:cs typeface="+mn-ea"/>
                <a:sym typeface="+mn-lt"/>
              </a:rPr>
              <a:t>来自</a:t>
            </a:r>
            <a:r>
              <a:rPr kumimoji="1" lang="en-US" altLang="zh-CN" sz="1600" b="1">
                <a:latin typeface="+mn-lt"/>
                <a:ea typeface="+mn-ea"/>
                <a:cs typeface="+mn-ea"/>
                <a:sym typeface="+mn-lt"/>
              </a:rPr>
              <a:t>《</a:t>
            </a:r>
            <a:r>
              <a:rPr kumimoji="1" lang="zh-CN" altLang="en-US" sz="1600" b="1">
                <a:latin typeface="+mn-lt"/>
                <a:ea typeface="+mn-ea"/>
                <a:cs typeface="+mn-ea"/>
                <a:sym typeface="+mn-lt"/>
              </a:rPr>
              <a:t>点拨</a:t>
            </a:r>
            <a:r>
              <a:rPr kumimoji="1" lang="en-US" altLang="zh-CN" sz="1600" b="1">
                <a:latin typeface="+mn-lt"/>
                <a:ea typeface="+mn-ea"/>
                <a:cs typeface="+mn-ea"/>
                <a:sym typeface="+mn-lt"/>
              </a:rPr>
              <a:t>》</a:t>
            </a:r>
            <a:endParaRPr kumimoji="1" lang="zh-CN" altLang="en-US" sz="1600" b="1">
              <a:latin typeface="+mn-lt"/>
              <a:ea typeface="+mn-ea"/>
              <a:cs typeface="+mn-ea"/>
              <a:sym typeface="+mn-lt"/>
            </a:endParaRPr>
          </a:p>
        </p:txBody>
      </p:sp>
      <p:sp>
        <p:nvSpPr>
          <p:cNvPr id="6161" name="Rectangle 17"/>
          <p:cNvSpPr>
            <a:spLocks noChangeArrowheads="1"/>
          </p:cNvSpPr>
          <p:nvPr/>
        </p:nvSpPr>
        <p:spPr bwMode="auto">
          <a:xfrm>
            <a:off x="6096000" y="2708276"/>
            <a:ext cx="3036888" cy="2308225"/>
          </a:xfrm>
          <a:prstGeom prst="rect">
            <a:avLst/>
          </a:prstGeom>
          <a:noFill/>
          <a:ln w="9525">
            <a:noFill/>
            <a:miter lim="800000"/>
            <a:headEnd/>
            <a:tailEnd/>
          </a:ln>
          <a:effectLst/>
        </p:spPr>
        <p:txBody>
          <a:bodyPr anchor="ctr">
            <a:spAutoFit/>
          </a:bodyPr>
          <a:lstStyle/>
          <a:p>
            <a:pPr>
              <a:lnSpc>
                <a:spcPct val="150000"/>
              </a:lnSpc>
              <a:defRPr/>
            </a:pPr>
            <a:r>
              <a:rPr lang="en-US" altLang="zh-CN" sz="2400" b="1" dirty="0">
                <a:latin typeface="+mn-lt"/>
                <a:ea typeface="+mn-ea"/>
                <a:cs typeface="+mn-ea"/>
                <a:sym typeface="+mn-lt"/>
              </a:rPr>
              <a:t>    </a:t>
            </a:r>
            <a:r>
              <a:rPr lang="zh-CN" altLang="zh-CN" sz="2400" b="1" dirty="0">
                <a:latin typeface="+mn-lt"/>
                <a:ea typeface="+mn-ea"/>
                <a:cs typeface="+mn-ea"/>
                <a:sym typeface="+mn-lt"/>
              </a:rPr>
              <a:t>吕不韦</a:t>
            </a:r>
            <a:r>
              <a:rPr lang="en-US" altLang="zh-CN" sz="2400" b="1" dirty="0">
                <a:latin typeface="+mn-lt"/>
                <a:ea typeface="+mn-ea"/>
                <a:cs typeface="+mn-ea"/>
                <a:sym typeface="+mn-lt"/>
              </a:rPr>
              <a:t>(</a:t>
            </a:r>
            <a:r>
              <a:rPr lang="zh-CN" altLang="zh-CN" sz="2400" b="1" dirty="0">
                <a:latin typeface="+mn-lt"/>
                <a:ea typeface="+mn-ea"/>
                <a:cs typeface="+mn-ea"/>
                <a:sym typeface="+mn-lt"/>
              </a:rPr>
              <a:t>？－前</a:t>
            </a:r>
            <a:r>
              <a:rPr lang="en-US" altLang="zh-CN" sz="2400" b="1" dirty="0">
                <a:latin typeface="+mn-lt"/>
                <a:ea typeface="+mn-ea"/>
                <a:cs typeface="+mn-ea"/>
                <a:sym typeface="+mn-lt"/>
              </a:rPr>
              <a:t>235)</a:t>
            </a:r>
            <a:r>
              <a:rPr lang="zh-CN" altLang="zh-CN" sz="2400" b="1" dirty="0">
                <a:latin typeface="+mn-lt"/>
                <a:ea typeface="+mn-ea"/>
                <a:cs typeface="+mn-ea"/>
                <a:sym typeface="+mn-lt"/>
              </a:rPr>
              <a:t>，战国末年著名</a:t>
            </a:r>
            <a:r>
              <a:rPr lang="zh-CN" altLang="zh-CN" sz="2400" b="1" dirty="0">
                <a:solidFill>
                  <a:srgbClr val="FF0000"/>
                </a:solidFill>
                <a:latin typeface="+mn-lt"/>
                <a:ea typeface="+mn-ea"/>
                <a:cs typeface="+mn-ea"/>
                <a:sym typeface="+mn-lt"/>
              </a:rPr>
              <a:t>商人、政治家、思想家</a:t>
            </a:r>
            <a:r>
              <a:rPr lang="zh-CN" altLang="zh-CN" sz="2400" b="1" dirty="0">
                <a:latin typeface="+mn-lt"/>
                <a:ea typeface="+mn-ea"/>
                <a:cs typeface="+mn-ea"/>
                <a:sym typeface="+mn-lt"/>
              </a:rPr>
              <a:t>，官至秦国丞相。</a:t>
            </a:r>
            <a:endParaRPr lang="en-US" altLang="zh-CN" sz="2400" b="1" dirty="0">
              <a:latin typeface="+mn-lt"/>
              <a:ea typeface="+mn-ea"/>
              <a:cs typeface="+mn-ea"/>
              <a:sym typeface="+mn-lt"/>
            </a:endParaRPr>
          </a:p>
        </p:txBody>
      </p:sp>
      <p:cxnSp>
        <p:nvCxnSpPr>
          <p:cNvPr id="19"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6157" name="Picture 1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28989" y="2339976"/>
            <a:ext cx="2446337" cy="335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8" name="Picture 12" descr="D:\我的文档\Tencent Files\923213587\FileRecv\资料链接.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00600" y="490539"/>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9"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343151" y="1509714"/>
            <a:ext cx="40354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BS00554_"/>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19614" y="1801814"/>
            <a:ext cx="503237"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5" name="组 53"/>
          <p:cNvGrpSpPr>
            <a:grpSpLocks/>
          </p:cNvGrpSpPr>
          <p:nvPr/>
        </p:nvGrpSpPr>
        <p:grpSpPr bwMode="auto">
          <a:xfrm>
            <a:off x="2030413" y="1797051"/>
            <a:ext cx="3122612" cy="461963"/>
            <a:chOff x="4701070" y="1806066"/>
            <a:chExt cx="3123216" cy="462053"/>
          </a:xfrm>
        </p:grpSpPr>
        <p:sp>
          <p:nvSpPr>
            <p:cNvPr id="55" name="圆角矩形 54"/>
            <p:cNvSpPr/>
            <p:nvPr/>
          </p:nvSpPr>
          <p:spPr>
            <a:xfrm>
              <a:off x="5199641" y="1806066"/>
              <a:ext cx="1897429" cy="449351"/>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56" name="椭圆 55"/>
            <p:cNvSpPr/>
            <p:nvPr/>
          </p:nvSpPr>
          <p:spPr>
            <a:xfrm>
              <a:off x="4734413" y="1806066"/>
              <a:ext cx="462052" cy="462053"/>
            </a:xfrm>
            <a:prstGeom prst="ellipse">
              <a:avLst/>
            </a:prstGeom>
            <a:gradFill>
              <a:gsLst>
                <a:gs pos="0">
                  <a:srgbClr val="C3DD96"/>
                </a:gs>
                <a:gs pos="100000">
                  <a:schemeClr val="bg1"/>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7188" name="文本框 56"/>
            <p:cNvSpPr txBox="1">
              <a:spLocks noChangeArrowheads="1"/>
            </p:cNvSpPr>
            <p:nvPr/>
          </p:nvSpPr>
          <p:spPr bwMode="auto">
            <a:xfrm>
              <a:off x="4701070" y="1806158"/>
              <a:ext cx="31232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2400" b="1">
                  <a:latin typeface="+mn-lt"/>
                  <a:ea typeface="+mn-ea"/>
                  <a:cs typeface="+mn-ea"/>
                  <a:sym typeface="+mn-lt"/>
                </a:rPr>
                <a:t>一</a:t>
              </a:r>
              <a:r>
                <a:rPr kumimoji="1" lang="en-US" altLang="zh-CN" sz="2400" b="1">
                  <a:latin typeface="+mn-lt"/>
                  <a:ea typeface="+mn-ea"/>
                  <a:cs typeface="+mn-ea"/>
                  <a:sym typeface="+mn-lt"/>
                </a:rPr>
                <a:t>  </a:t>
              </a:r>
              <a:r>
                <a:rPr kumimoji="1" lang="zh-CN" altLang="en-US" sz="2400" b="1">
                  <a:latin typeface="+mn-lt"/>
                  <a:ea typeface="+mn-ea"/>
                  <a:cs typeface="+mn-ea"/>
                  <a:sym typeface="+mn-lt"/>
                </a:rPr>
                <a:t>读一读字音</a:t>
              </a:r>
            </a:p>
          </p:txBody>
        </p:sp>
      </p:grpSp>
      <p:sp>
        <p:nvSpPr>
          <p:cNvPr id="28" name="矩形 27"/>
          <p:cNvSpPr/>
          <p:nvPr/>
        </p:nvSpPr>
        <p:spPr>
          <a:xfrm>
            <a:off x="8483600" y="1477964"/>
            <a:ext cx="1930400" cy="350837"/>
          </a:xfrm>
          <a:prstGeom prst="rect">
            <a:avLst/>
          </a:prstGeom>
          <a:solidFill>
            <a:schemeClr val="accent5">
              <a:lumMod val="20000"/>
              <a:lumOff val="80000"/>
            </a:schemeClr>
          </a:solidFill>
          <a:ln w="9525" cmpd="sng">
            <a:solidFill>
              <a:schemeClr val="tx2">
                <a:lumMod val="40000"/>
                <a:lumOff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7177" name="文本框 28"/>
          <p:cNvSpPr txBox="1">
            <a:spLocks noChangeArrowheads="1"/>
          </p:cNvSpPr>
          <p:nvPr/>
        </p:nvSpPr>
        <p:spPr bwMode="auto">
          <a:xfrm>
            <a:off x="8583613" y="1477964"/>
            <a:ext cx="20431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1600" b="1">
                <a:latin typeface="+mn-lt"/>
                <a:ea typeface="+mn-ea"/>
                <a:cs typeface="+mn-ea"/>
                <a:sym typeface="+mn-lt"/>
              </a:rPr>
              <a:t>部分来自</a:t>
            </a:r>
            <a:r>
              <a:rPr kumimoji="1" lang="en-US" altLang="zh-CN" sz="1600" b="1">
                <a:latin typeface="+mn-lt"/>
                <a:ea typeface="+mn-ea"/>
                <a:cs typeface="+mn-ea"/>
                <a:sym typeface="+mn-lt"/>
              </a:rPr>
              <a:t>《</a:t>
            </a:r>
            <a:r>
              <a:rPr kumimoji="1" lang="zh-CN" altLang="en-US" sz="1600" b="1">
                <a:latin typeface="+mn-lt"/>
                <a:ea typeface="+mn-ea"/>
                <a:cs typeface="+mn-ea"/>
                <a:sym typeface="+mn-lt"/>
              </a:rPr>
              <a:t>点拨</a:t>
            </a:r>
            <a:r>
              <a:rPr kumimoji="1" lang="en-US" altLang="zh-CN" sz="1600" b="1">
                <a:latin typeface="+mn-lt"/>
                <a:ea typeface="+mn-ea"/>
                <a:cs typeface="+mn-ea"/>
                <a:sym typeface="+mn-lt"/>
              </a:rPr>
              <a:t>》</a:t>
            </a:r>
            <a:endParaRPr kumimoji="1" lang="zh-CN" altLang="en-US" sz="1600" b="1">
              <a:latin typeface="+mn-lt"/>
              <a:ea typeface="+mn-ea"/>
              <a:cs typeface="+mn-ea"/>
              <a:sym typeface="+mn-lt"/>
            </a:endParaRPr>
          </a:p>
        </p:txBody>
      </p:sp>
      <p:sp>
        <p:nvSpPr>
          <p:cNvPr id="7180" name="Rectangle 30"/>
          <p:cNvSpPr>
            <a:spLocks noChangeArrowheads="1"/>
          </p:cNvSpPr>
          <p:nvPr/>
        </p:nvSpPr>
        <p:spPr bwMode="auto">
          <a:xfrm>
            <a:off x="2892425" y="3149601"/>
            <a:ext cx="1169988" cy="523875"/>
          </a:xfrm>
          <a:prstGeom prst="rect">
            <a:avLst/>
          </a:prstGeom>
          <a:noFill/>
          <a:ln w="9525">
            <a:noFill/>
            <a:miter lim="800000"/>
            <a:headEnd/>
            <a:tailEnd/>
          </a:ln>
        </p:spPr>
        <p:txBody>
          <a:bodyPr anchor="ctr">
            <a:spAutoFit/>
          </a:bodyPr>
          <a:lstStyle/>
          <a:p>
            <a:pPr>
              <a:defRPr/>
            </a:pPr>
            <a:r>
              <a:rPr lang="zh-CN" altLang="en-US" sz="2800" b="1" dirty="0">
                <a:latin typeface="+mn-lt"/>
                <a:ea typeface="+mn-ea"/>
                <a:cs typeface="+mn-ea"/>
                <a:sym typeface="+mn-lt"/>
              </a:rPr>
              <a:t>溉</a:t>
            </a:r>
            <a:r>
              <a:rPr lang="zh-CN" altLang="en-US" sz="2800" b="1" dirty="0">
                <a:solidFill>
                  <a:srgbClr val="0C9337"/>
                </a:solidFill>
                <a:latin typeface="+mn-lt"/>
                <a:ea typeface="+mn-ea"/>
                <a:cs typeface="+mn-ea"/>
                <a:sym typeface="+mn-lt"/>
              </a:rPr>
              <a:t>汲</a:t>
            </a:r>
            <a:endParaRPr lang="zh-CN" altLang="en-US" sz="2800" b="1" dirty="0">
              <a:latin typeface="+mn-lt"/>
              <a:ea typeface="+mn-ea"/>
              <a:cs typeface="+mn-ea"/>
              <a:sym typeface="+mn-lt"/>
            </a:endParaRPr>
          </a:p>
        </p:txBody>
      </p:sp>
      <p:sp>
        <p:nvSpPr>
          <p:cNvPr id="27" name="矩形 26"/>
          <p:cNvSpPr>
            <a:spLocks noChangeArrowheads="1"/>
          </p:cNvSpPr>
          <p:nvPr/>
        </p:nvSpPr>
        <p:spPr bwMode="auto">
          <a:xfrm>
            <a:off x="3270250" y="2703514"/>
            <a:ext cx="369012" cy="461665"/>
          </a:xfrm>
          <a:prstGeom prst="rect">
            <a:avLst/>
          </a:prstGeom>
          <a:noFill/>
          <a:ln w="9525">
            <a:noFill/>
            <a:miter lim="800000"/>
            <a:headEnd/>
            <a:tailEnd/>
          </a:ln>
        </p:spPr>
        <p:txBody>
          <a:bodyPr wrap="none">
            <a:spAutoFit/>
          </a:bodyPr>
          <a:lstStyle/>
          <a:p>
            <a:pPr>
              <a:defRPr/>
            </a:pPr>
            <a:r>
              <a:rPr lang="en-US" altLang="zh-CN" sz="2400" b="1" dirty="0" err="1">
                <a:solidFill>
                  <a:srgbClr val="FF0000"/>
                </a:solidFill>
                <a:latin typeface="+mn-lt"/>
                <a:ea typeface="+mn-ea"/>
                <a:cs typeface="+mn-ea"/>
                <a:sym typeface="+mn-lt"/>
              </a:rPr>
              <a:t>jí</a:t>
            </a:r>
            <a:endParaRPr lang="zh-CN" altLang="en-US" sz="2400" b="1" dirty="0">
              <a:solidFill>
                <a:srgbClr val="FF0000"/>
              </a:solidFill>
              <a:latin typeface="+mn-lt"/>
              <a:ea typeface="+mn-ea"/>
              <a:cs typeface="+mn-ea"/>
              <a:sym typeface="+mn-lt"/>
            </a:endParaRPr>
          </a:p>
        </p:txBody>
      </p:sp>
      <p:cxnSp>
        <p:nvCxnSpPr>
          <p:cNvPr id="34"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31" name="Rectangle 30"/>
          <p:cNvSpPr>
            <a:spLocks noChangeArrowheads="1"/>
          </p:cNvSpPr>
          <p:nvPr/>
        </p:nvSpPr>
        <p:spPr bwMode="auto">
          <a:xfrm>
            <a:off x="5676901" y="3195639"/>
            <a:ext cx="1255713" cy="522287"/>
          </a:xfrm>
          <a:prstGeom prst="rect">
            <a:avLst/>
          </a:prstGeom>
          <a:noFill/>
          <a:ln w="9525">
            <a:noFill/>
            <a:miter lim="800000"/>
            <a:headEnd/>
            <a:tailEnd/>
          </a:ln>
        </p:spPr>
        <p:txBody>
          <a:bodyPr anchor="ctr">
            <a:spAutoFit/>
          </a:bodyPr>
          <a:lstStyle/>
          <a:p>
            <a:pPr>
              <a:defRPr/>
            </a:pPr>
            <a:r>
              <a:rPr lang="zh-CN" altLang="en-US" sz="2800" b="1" dirty="0">
                <a:latin typeface="+mn-lt"/>
                <a:ea typeface="+mn-ea"/>
                <a:cs typeface="+mn-ea"/>
                <a:sym typeface="+mn-lt"/>
              </a:rPr>
              <a:t>星</a:t>
            </a:r>
            <a:r>
              <a:rPr lang="zh-CN" altLang="en-US" sz="2800" b="1" dirty="0">
                <a:solidFill>
                  <a:srgbClr val="0C9337"/>
                </a:solidFill>
                <a:latin typeface="+mn-lt"/>
                <a:ea typeface="+mn-ea"/>
                <a:cs typeface="+mn-ea"/>
                <a:sym typeface="+mn-lt"/>
              </a:rPr>
              <a:t>宿</a:t>
            </a:r>
            <a:endParaRPr lang="en-US" altLang="zh-CN" sz="2800" b="1" dirty="0">
              <a:solidFill>
                <a:srgbClr val="0C9337"/>
              </a:solidFill>
              <a:latin typeface="+mn-lt"/>
              <a:ea typeface="+mn-ea"/>
              <a:cs typeface="+mn-ea"/>
              <a:sym typeface="+mn-lt"/>
            </a:endParaRPr>
          </a:p>
        </p:txBody>
      </p:sp>
      <p:sp>
        <p:nvSpPr>
          <p:cNvPr id="35" name="矩形 34"/>
          <p:cNvSpPr>
            <a:spLocks noChangeArrowheads="1"/>
          </p:cNvSpPr>
          <p:nvPr/>
        </p:nvSpPr>
        <p:spPr bwMode="auto">
          <a:xfrm>
            <a:off x="5872164" y="2779714"/>
            <a:ext cx="745717" cy="461665"/>
          </a:xfrm>
          <a:prstGeom prst="rect">
            <a:avLst/>
          </a:prstGeom>
          <a:noFill/>
          <a:ln w="9525">
            <a:noFill/>
            <a:miter lim="800000"/>
            <a:headEnd/>
            <a:tailEnd/>
          </a:ln>
        </p:spPr>
        <p:txBody>
          <a:bodyPr wrap="none">
            <a:spAutoFit/>
          </a:bodyPr>
          <a:lstStyle/>
          <a:p>
            <a:pPr>
              <a:defRPr/>
            </a:pPr>
            <a:r>
              <a:rPr lang="en-US" altLang="zh-CN" sz="2400" b="1" dirty="0" err="1">
                <a:solidFill>
                  <a:srgbClr val="FF0000"/>
                </a:solidFill>
                <a:latin typeface="+mn-lt"/>
                <a:ea typeface="+mn-ea"/>
                <a:cs typeface="+mn-ea"/>
                <a:sym typeface="+mn-lt"/>
              </a:rPr>
              <a:t>xiù</a:t>
            </a:r>
            <a:r>
              <a:rPr lang="zh-CN" altLang="zh-CN" sz="2400" b="1" dirty="0">
                <a:solidFill>
                  <a:srgbClr val="FF0000"/>
                </a:solidFill>
                <a:latin typeface="+mn-lt"/>
                <a:ea typeface="+mn-ea"/>
                <a:cs typeface="+mn-ea"/>
                <a:sym typeface="+mn-lt"/>
              </a:rPr>
              <a:t> </a:t>
            </a:r>
            <a:endParaRPr lang="zh-CN" altLang="en-US" sz="2400" b="1" dirty="0">
              <a:solidFill>
                <a:srgbClr val="FF0000"/>
              </a:solidFill>
              <a:latin typeface="+mn-lt"/>
              <a:ea typeface="+mn-ea"/>
              <a:cs typeface="+mn-ea"/>
              <a:sym typeface="+mn-lt"/>
            </a:endParaRPr>
          </a:p>
        </p:txBody>
      </p:sp>
      <p:pic>
        <p:nvPicPr>
          <p:cNvPr id="7183" name="Picture 10" descr="D:\我的文档\Tencent Files\923213587\FileRecv\预习反馈.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737100" y="492126"/>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ppt_x"/>
                                          </p:val>
                                        </p:tav>
                                        <p:tav tm="100000">
                                          <p:val>
                                            <p:strVal val="#ppt_x"/>
                                          </p:val>
                                        </p:tav>
                                      </p:tavLst>
                                    </p:anim>
                                    <p:anim calcmode="lin" valueType="num">
                                      <p:cBhvr additive="base">
                                        <p:cTn id="1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6" descr="BS00554_"/>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27589" y="1933575"/>
            <a:ext cx="503237"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9" name="组 23"/>
          <p:cNvGrpSpPr>
            <a:grpSpLocks/>
          </p:cNvGrpSpPr>
          <p:nvPr/>
        </p:nvGrpSpPr>
        <p:grpSpPr bwMode="auto">
          <a:xfrm>
            <a:off x="2025651" y="1890713"/>
            <a:ext cx="2703513" cy="493712"/>
            <a:chOff x="4696148" y="1773637"/>
            <a:chExt cx="2705183" cy="494482"/>
          </a:xfrm>
        </p:grpSpPr>
        <p:sp>
          <p:nvSpPr>
            <p:cNvPr id="33" name="圆角矩形 32"/>
            <p:cNvSpPr/>
            <p:nvPr/>
          </p:nvSpPr>
          <p:spPr>
            <a:xfrm>
              <a:off x="5198108" y="1805437"/>
              <a:ext cx="2203223" cy="449963"/>
            </a:xfrm>
            <a:prstGeom prst="roundRect">
              <a:avLst>
                <a:gd name="adj" fmla="val 50000"/>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34" name="椭圆 33"/>
            <p:cNvSpPr/>
            <p:nvPr/>
          </p:nvSpPr>
          <p:spPr>
            <a:xfrm>
              <a:off x="4732684" y="1805437"/>
              <a:ext cx="462247" cy="462682"/>
            </a:xfrm>
            <a:prstGeom prst="ellipse">
              <a:avLst/>
            </a:prstGeom>
            <a:gradFill>
              <a:gsLst>
                <a:gs pos="0">
                  <a:srgbClr val="C3DD96"/>
                </a:gs>
                <a:gs pos="100000">
                  <a:schemeClr val="bg1"/>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8217" name="文本框 34"/>
            <p:cNvSpPr txBox="1">
              <a:spLocks noChangeArrowheads="1"/>
            </p:cNvSpPr>
            <p:nvPr/>
          </p:nvSpPr>
          <p:spPr bwMode="auto">
            <a:xfrm>
              <a:off x="4696148" y="1773637"/>
              <a:ext cx="26608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400" b="1">
                  <a:latin typeface="+mn-lt"/>
                  <a:ea typeface="+mn-ea"/>
                  <a:cs typeface="+mn-ea"/>
                  <a:sym typeface="+mn-lt"/>
                </a:rPr>
                <a:t>二</a:t>
              </a:r>
              <a:r>
                <a:rPr lang="en-US" altLang="zh-CN" sz="2400" b="1">
                  <a:latin typeface="+mn-lt"/>
                  <a:ea typeface="+mn-ea"/>
                  <a:cs typeface="+mn-ea"/>
                  <a:sym typeface="+mn-lt"/>
                </a:rPr>
                <a:t>  </a:t>
              </a:r>
              <a:r>
                <a:rPr lang="zh-CN" altLang="en-US" sz="2400" b="1">
                  <a:latin typeface="+mn-lt"/>
                  <a:ea typeface="+mn-ea"/>
                  <a:cs typeface="+mn-ea"/>
                  <a:sym typeface="+mn-lt"/>
                </a:rPr>
                <a:t>文言知识积累</a:t>
              </a:r>
            </a:p>
          </p:txBody>
        </p:sp>
      </p:grpSp>
      <p:sp>
        <p:nvSpPr>
          <p:cNvPr id="16" name="矩形 15"/>
          <p:cNvSpPr/>
          <p:nvPr/>
        </p:nvSpPr>
        <p:spPr>
          <a:xfrm>
            <a:off x="8483600" y="1477964"/>
            <a:ext cx="1930400" cy="350837"/>
          </a:xfrm>
          <a:prstGeom prst="rect">
            <a:avLst/>
          </a:prstGeom>
          <a:solidFill>
            <a:schemeClr val="accent5">
              <a:lumMod val="20000"/>
              <a:lumOff val="80000"/>
            </a:schemeClr>
          </a:solidFill>
          <a:ln w="9525" cmpd="sng">
            <a:solidFill>
              <a:schemeClr val="tx2">
                <a:lumMod val="40000"/>
                <a:lumOff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8201" name="文本框 16"/>
          <p:cNvSpPr txBox="1">
            <a:spLocks noChangeArrowheads="1"/>
          </p:cNvSpPr>
          <p:nvPr/>
        </p:nvSpPr>
        <p:spPr bwMode="auto">
          <a:xfrm>
            <a:off x="8583613" y="1477964"/>
            <a:ext cx="20431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latin typeface="+mn-lt"/>
                <a:ea typeface="+mn-ea"/>
                <a:cs typeface="+mn-ea"/>
                <a:sym typeface="+mn-lt"/>
              </a:rPr>
              <a:t>部分来自</a:t>
            </a:r>
            <a:r>
              <a:rPr lang="en-US" altLang="zh-CN" sz="1600" b="1">
                <a:latin typeface="+mn-lt"/>
                <a:ea typeface="+mn-ea"/>
                <a:cs typeface="+mn-ea"/>
                <a:sym typeface="+mn-lt"/>
              </a:rPr>
              <a:t>《</a:t>
            </a:r>
            <a:r>
              <a:rPr lang="zh-CN" altLang="en-US" sz="1600" b="1">
                <a:latin typeface="+mn-lt"/>
                <a:ea typeface="+mn-ea"/>
                <a:cs typeface="+mn-ea"/>
                <a:sym typeface="+mn-lt"/>
              </a:rPr>
              <a:t>点拨</a:t>
            </a:r>
            <a:r>
              <a:rPr lang="en-US" altLang="zh-CN" sz="1600" b="1">
                <a:latin typeface="+mn-lt"/>
                <a:ea typeface="+mn-ea"/>
                <a:cs typeface="+mn-ea"/>
                <a:sym typeface="+mn-lt"/>
              </a:rPr>
              <a:t>》</a:t>
            </a:r>
            <a:endParaRPr lang="zh-CN" altLang="en-US" sz="1600" b="1">
              <a:latin typeface="+mn-lt"/>
              <a:ea typeface="+mn-ea"/>
              <a:cs typeface="+mn-ea"/>
              <a:sym typeface="+mn-lt"/>
            </a:endParaRPr>
          </a:p>
        </p:txBody>
      </p:sp>
      <p:cxnSp>
        <p:nvCxnSpPr>
          <p:cNvPr id="22"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8203" name="Rectangle 1"/>
          <p:cNvSpPr>
            <a:spLocks noChangeArrowheads="1"/>
          </p:cNvSpPr>
          <p:nvPr/>
        </p:nvSpPr>
        <p:spPr bwMode="auto">
          <a:xfrm>
            <a:off x="2633664" y="2576825"/>
            <a:ext cx="5018087"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30000"/>
              </a:lnSpc>
            </a:pPr>
            <a:r>
              <a:rPr lang="zh-CN" altLang="zh-CN" sz="2400" b="1">
                <a:solidFill>
                  <a:srgbClr val="C00000"/>
                </a:solidFill>
                <a:latin typeface="+mn-lt"/>
                <a:ea typeface="+mn-ea"/>
                <a:cs typeface="+mn-ea"/>
                <a:sym typeface="+mn-lt"/>
              </a:rPr>
              <a:t>一词多义</a:t>
            </a:r>
            <a:endParaRPr lang="en-US" altLang="zh-CN" sz="2400" b="1">
              <a:solidFill>
                <a:srgbClr val="C00000"/>
              </a:solidFill>
              <a:latin typeface="+mn-lt"/>
              <a:ea typeface="+mn-ea"/>
              <a:cs typeface="+mn-ea"/>
              <a:sym typeface="+mn-lt"/>
            </a:endParaRPr>
          </a:p>
        </p:txBody>
      </p:sp>
      <p:sp>
        <p:nvSpPr>
          <p:cNvPr id="21" name="矩形 20"/>
          <p:cNvSpPr/>
          <p:nvPr/>
        </p:nvSpPr>
        <p:spPr>
          <a:xfrm>
            <a:off x="2841626" y="3581401"/>
            <a:ext cx="492125" cy="461963"/>
          </a:xfrm>
          <a:prstGeom prst="rect">
            <a:avLst/>
          </a:prstGeom>
        </p:spPr>
        <p:txBody>
          <a:bodyPr wrap="none">
            <a:spAutoFit/>
          </a:bodyPr>
          <a:lstStyle/>
          <a:p>
            <a:pPr>
              <a:defRPr/>
            </a:pPr>
            <a:r>
              <a:rPr lang="zh-CN" altLang="en-US" sz="2400" b="1" dirty="0">
                <a:solidFill>
                  <a:srgbClr val="FF0000"/>
                </a:solidFill>
                <a:latin typeface="+mn-lt"/>
                <a:ea typeface="+mn-ea"/>
                <a:cs typeface="+mn-ea"/>
                <a:sym typeface="+mn-lt"/>
              </a:rPr>
              <a:t>之</a:t>
            </a:r>
          </a:p>
        </p:txBody>
      </p:sp>
      <p:sp>
        <p:nvSpPr>
          <p:cNvPr id="23" name="矩形 22"/>
          <p:cNvSpPr/>
          <p:nvPr/>
        </p:nvSpPr>
        <p:spPr>
          <a:xfrm>
            <a:off x="2851150" y="4656138"/>
            <a:ext cx="592138" cy="461962"/>
          </a:xfrm>
          <a:prstGeom prst="rect">
            <a:avLst/>
          </a:prstGeom>
        </p:spPr>
        <p:txBody>
          <a:bodyPr>
            <a:spAutoFit/>
          </a:bodyPr>
          <a:lstStyle/>
          <a:p>
            <a:pPr>
              <a:defRPr/>
            </a:pPr>
            <a:r>
              <a:rPr lang="zh-CN" altLang="en-US" sz="2400" b="1" dirty="0">
                <a:solidFill>
                  <a:srgbClr val="FF0000"/>
                </a:solidFill>
                <a:latin typeface="+mn-lt"/>
                <a:ea typeface="+mn-ea"/>
                <a:cs typeface="+mn-ea"/>
                <a:sym typeface="+mn-lt"/>
              </a:rPr>
              <a:t>者</a:t>
            </a:r>
          </a:p>
        </p:txBody>
      </p:sp>
      <p:sp>
        <p:nvSpPr>
          <p:cNvPr id="24" name="左大括号 23"/>
          <p:cNvSpPr/>
          <p:nvPr/>
        </p:nvSpPr>
        <p:spPr>
          <a:xfrm>
            <a:off x="3278189" y="3502026"/>
            <a:ext cx="236537" cy="658813"/>
          </a:xfrm>
          <a:prstGeom prst="leftBrace">
            <a:avLst>
              <a:gd name="adj1" fmla="val 8333"/>
              <a:gd name="adj2" fmla="val 49022"/>
            </a:avLst>
          </a:prstGeom>
          <a:noFill/>
          <a:ln w="19050">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eaLnBrk="0" hangingPunct="0">
              <a:defRPr/>
            </a:pPr>
            <a:endParaRPr lang="zh-CN" altLang="zh-CN" sz="2800" b="1" dirty="0">
              <a:cs typeface="+mn-ea"/>
              <a:sym typeface="+mn-lt"/>
            </a:endParaRPr>
          </a:p>
        </p:txBody>
      </p:sp>
      <p:sp>
        <p:nvSpPr>
          <p:cNvPr id="25" name="左大括号 24"/>
          <p:cNvSpPr/>
          <p:nvPr/>
        </p:nvSpPr>
        <p:spPr>
          <a:xfrm>
            <a:off x="3333750" y="4624388"/>
            <a:ext cx="173038" cy="627062"/>
          </a:xfrm>
          <a:prstGeom prst="leftBrace">
            <a:avLst>
              <a:gd name="adj1" fmla="val 8333"/>
              <a:gd name="adj2" fmla="val 49022"/>
            </a:avLst>
          </a:prstGeom>
          <a:noFill/>
          <a:ln w="19050">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eaLnBrk="0" hangingPunct="0">
              <a:defRPr/>
            </a:pPr>
            <a:endParaRPr lang="zh-CN" altLang="zh-CN" sz="2800" b="1" dirty="0">
              <a:cs typeface="+mn-ea"/>
              <a:sym typeface="+mn-lt"/>
            </a:endParaRPr>
          </a:p>
        </p:txBody>
      </p:sp>
      <p:sp>
        <p:nvSpPr>
          <p:cNvPr id="27" name="TextBox 26"/>
          <p:cNvSpPr txBox="1"/>
          <p:nvPr/>
        </p:nvSpPr>
        <p:spPr>
          <a:xfrm>
            <a:off x="2468563" y="3549651"/>
            <a:ext cx="461986" cy="461665"/>
          </a:xfrm>
          <a:prstGeom prst="rect">
            <a:avLst/>
          </a:prstGeom>
          <a:noFill/>
        </p:spPr>
        <p:txBody>
          <a:bodyPr wrap="none">
            <a:spAutoFit/>
          </a:bodyPr>
          <a:lstStyle/>
          <a:p>
            <a:pPr>
              <a:defRPr/>
            </a:pPr>
            <a:r>
              <a:rPr lang="en-US" altLang="zh-CN" sz="2400" b="1" dirty="0">
                <a:latin typeface="+mn-lt"/>
                <a:ea typeface="+mn-ea"/>
                <a:cs typeface="+mn-ea"/>
                <a:sym typeface="+mn-lt"/>
              </a:rPr>
              <a:t>1.</a:t>
            </a:r>
            <a:endParaRPr lang="zh-CN" altLang="en-US" sz="2400" b="1" dirty="0">
              <a:latin typeface="+mn-lt"/>
              <a:ea typeface="+mn-ea"/>
              <a:cs typeface="+mn-ea"/>
              <a:sym typeface="+mn-lt"/>
            </a:endParaRPr>
          </a:p>
        </p:txBody>
      </p:sp>
      <p:sp>
        <p:nvSpPr>
          <p:cNvPr id="28" name="TextBox 27"/>
          <p:cNvSpPr txBox="1"/>
          <p:nvPr/>
        </p:nvSpPr>
        <p:spPr>
          <a:xfrm>
            <a:off x="2474913" y="4651376"/>
            <a:ext cx="461986" cy="461665"/>
          </a:xfrm>
          <a:prstGeom prst="rect">
            <a:avLst/>
          </a:prstGeom>
          <a:noFill/>
        </p:spPr>
        <p:txBody>
          <a:bodyPr wrap="none">
            <a:spAutoFit/>
          </a:bodyPr>
          <a:lstStyle/>
          <a:p>
            <a:pPr>
              <a:defRPr/>
            </a:pPr>
            <a:r>
              <a:rPr lang="en-US" altLang="zh-CN" sz="2400" b="1" dirty="0">
                <a:latin typeface="+mn-lt"/>
                <a:ea typeface="+mn-ea"/>
                <a:cs typeface="+mn-ea"/>
                <a:sym typeface="+mn-lt"/>
              </a:rPr>
              <a:t>2.</a:t>
            </a:r>
            <a:endParaRPr lang="zh-CN" altLang="en-US" sz="2400" b="1" dirty="0">
              <a:latin typeface="+mn-lt"/>
              <a:ea typeface="+mn-ea"/>
              <a:cs typeface="+mn-ea"/>
              <a:sym typeface="+mn-lt"/>
            </a:endParaRPr>
          </a:p>
        </p:txBody>
      </p:sp>
      <p:sp>
        <p:nvSpPr>
          <p:cNvPr id="29" name="矩形 28"/>
          <p:cNvSpPr/>
          <p:nvPr/>
        </p:nvSpPr>
        <p:spPr>
          <a:xfrm>
            <a:off x="3535363" y="4384675"/>
            <a:ext cx="4572000" cy="1052596"/>
          </a:xfrm>
          <a:prstGeom prst="rect">
            <a:avLst/>
          </a:prstGeom>
        </p:spPr>
        <p:txBody>
          <a:bodyPr>
            <a:spAutoFit/>
          </a:bodyPr>
          <a:lstStyle/>
          <a:p>
            <a:pPr>
              <a:lnSpc>
                <a:spcPct val="130000"/>
              </a:lnSpc>
              <a:defRPr/>
            </a:pPr>
            <a:r>
              <a:rPr lang="zh-CN" altLang="en-US" sz="2400" b="1" dirty="0">
                <a:latin typeface="+mn-lt"/>
                <a:ea typeface="+mn-ea"/>
                <a:cs typeface="+mn-ea"/>
                <a:sym typeface="+mn-lt"/>
              </a:rPr>
              <a:t>有闻而传之</a:t>
            </a:r>
            <a:r>
              <a:rPr lang="zh-CN" altLang="en-US" sz="2400" b="1" u="sng" dirty="0">
                <a:solidFill>
                  <a:srgbClr val="00B050"/>
                </a:solidFill>
                <a:latin typeface="+mn-lt"/>
                <a:ea typeface="+mn-ea"/>
                <a:cs typeface="+mn-ea"/>
                <a:sym typeface="+mn-lt"/>
              </a:rPr>
              <a:t>者</a:t>
            </a:r>
            <a:r>
              <a:rPr lang="zh-CN" altLang="en-US" sz="2400" b="1" dirty="0">
                <a:latin typeface="+mn-lt"/>
                <a:ea typeface="+mn-ea"/>
                <a:cs typeface="+mn-ea"/>
                <a:sym typeface="+mn-lt"/>
              </a:rPr>
              <a:t>    </a:t>
            </a:r>
            <a:r>
              <a:rPr lang="zh-CN" altLang="en-US" sz="2400" b="1" dirty="0">
                <a:solidFill>
                  <a:srgbClr val="FF0000"/>
                </a:solidFill>
                <a:latin typeface="+mn-lt"/>
                <a:ea typeface="+mn-ea"/>
                <a:cs typeface="+mn-ea"/>
                <a:sym typeface="+mn-lt"/>
              </a:rPr>
              <a:t>的人</a:t>
            </a:r>
            <a:r>
              <a:rPr lang="zh-CN" altLang="en-US" sz="2400" b="1" dirty="0">
                <a:latin typeface="+mn-lt"/>
                <a:ea typeface="+mn-ea"/>
                <a:cs typeface="+mn-ea"/>
                <a:sym typeface="+mn-lt"/>
              </a:rPr>
              <a:t/>
            </a:r>
            <a:br>
              <a:rPr lang="zh-CN" altLang="en-US" sz="2400" b="1" dirty="0">
                <a:latin typeface="+mn-lt"/>
                <a:ea typeface="+mn-ea"/>
                <a:cs typeface="+mn-ea"/>
                <a:sym typeface="+mn-lt"/>
              </a:rPr>
            </a:br>
            <a:r>
              <a:rPr lang="zh-CN" altLang="en-US" sz="2400" b="1" dirty="0">
                <a:latin typeface="+mn-lt"/>
                <a:ea typeface="+mn-ea"/>
                <a:cs typeface="+mn-ea"/>
                <a:sym typeface="+mn-lt"/>
              </a:rPr>
              <a:t>有光耀</a:t>
            </a:r>
            <a:r>
              <a:rPr lang="zh-CN" altLang="en-US" sz="2400" b="1" u="sng" dirty="0">
                <a:solidFill>
                  <a:srgbClr val="00B050"/>
                </a:solidFill>
                <a:latin typeface="+mn-lt"/>
                <a:ea typeface="+mn-ea"/>
                <a:cs typeface="+mn-ea"/>
                <a:sym typeface="+mn-lt"/>
              </a:rPr>
              <a:t>者</a:t>
            </a:r>
            <a:r>
              <a:rPr lang="zh-CN" altLang="en-US" sz="2400" b="1" dirty="0">
                <a:latin typeface="+mn-lt"/>
                <a:ea typeface="+mn-ea"/>
                <a:cs typeface="+mn-ea"/>
                <a:sym typeface="+mn-lt"/>
              </a:rPr>
              <a:t> 󰆺  </a:t>
            </a:r>
            <a:r>
              <a:rPr lang="zh-CN" altLang="en-US" sz="2400" b="1" dirty="0">
                <a:solidFill>
                  <a:srgbClr val="FF0000"/>
                </a:solidFill>
                <a:latin typeface="+mn-lt"/>
                <a:ea typeface="+mn-ea"/>
                <a:cs typeface="+mn-ea"/>
                <a:sym typeface="+mn-lt"/>
              </a:rPr>
              <a:t> 的东西</a:t>
            </a:r>
          </a:p>
        </p:txBody>
      </p:sp>
      <p:sp>
        <p:nvSpPr>
          <p:cNvPr id="30" name="TextBox 29"/>
          <p:cNvSpPr txBox="1"/>
          <p:nvPr/>
        </p:nvSpPr>
        <p:spPr>
          <a:xfrm>
            <a:off x="3492501" y="3238501"/>
            <a:ext cx="5902325" cy="1200329"/>
          </a:xfrm>
          <a:prstGeom prst="rect">
            <a:avLst/>
          </a:prstGeom>
          <a:noFill/>
        </p:spPr>
        <p:txBody>
          <a:bodyPr>
            <a:spAutoFit/>
          </a:bodyPr>
          <a:lstStyle/>
          <a:p>
            <a:pPr>
              <a:lnSpc>
                <a:spcPct val="150000"/>
              </a:lnSpc>
              <a:defRPr/>
            </a:pPr>
            <a:r>
              <a:rPr lang="zh-CN" altLang="en-US" sz="2400" b="1" dirty="0">
                <a:latin typeface="+mn-lt"/>
                <a:ea typeface="+mn-ea"/>
                <a:cs typeface="+mn-ea"/>
                <a:sym typeface="+mn-lt"/>
              </a:rPr>
              <a:t>宋</a:t>
            </a:r>
            <a:r>
              <a:rPr lang="zh-CN" altLang="en-US" sz="2400" b="1" u="sng" dirty="0">
                <a:solidFill>
                  <a:srgbClr val="00B050"/>
                </a:solidFill>
                <a:latin typeface="+mn-lt"/>
                <a:ea typeface="+mn-ea"/>
                <a:cs typeface="+mn-ea"/>
                <a:sym typeface="+mn-lt"/>
              </a:rPr>
              <a:t>之</a:t>
            </a:r>
            <a:r>
              <a:rPr lang="zh-CN" altLang="en-US" sz="2400" b="1" dirty="0">
                <a:latin typeface="+mn-lt"/>
                <a:ea typeface="+mn-ea"/>
                <a:cs typeface="+mn-ea"/>
                <a:sym typeface="+mn-lt"/>
              </a:rPr>
              <a:t>丁氏        </a:t>
            </a:r>
            <a:r>
              <a:rPr lang="zh-CN" altLang="en-US" sz="2400" b="1" dirty="0">
                <a:solidFill>
                  <a:srgbClr val="FF0000"/>
                </a:solidFill>
                <a:latin typeface="+mn-lt"/>
                <a:ea typeface="+mn-ea"/>
                <a:cs typeface="+mn-ea"/>
                <a:sym typeface="+mn-lt"/>
              </a:rPr>
              <a:t>助词</a:t>
            </a:r>
            <a:r>
              <a:rPr lang="en-US" altLang="zh-CN" sz="2400" b="1" dirty="0">
                <a:solidFill>
                  <a:srgbClr val="FF0000"/>
                </a:solidFill>
                <a:latin typeface="+mn-lt"/>
                <a:ea typeface="+mn-ea"/>
                <a:cs typeface="+mn-ea"/>
                <a:sym typeface="+mn-lt"/>
              </a:rPr>
              <a:t>,</a:t>
            </a:r>
            <a:r>
              <a:rPr lang="zh-CN" altLang="en-US" sz="2400" b="1" dirty="0">
                <a:solidFill>
                  <a:srgbClr val="FF0000"/>
                </a:solidFill>
                <a:latin typeface="+mn-lt"/>
                <a:ea typeface="+mn-ea"/>
                <a:cs typeface="+mn-ea"/>
                <a:sym typeface="+mn-lt"/>
              </a:rPr>
              <a:t>的</a:t>
            </a:r>
            <a:r>
              <a:rPr lang="zh-CN" altLang="en-US" sz="2400" b="1" dirty="0">
                <a:latin typeface="+mn-lt"/>
                <a:ea typeface="+mn-ea"/>
                <a:cs typeface="+mn-ea"/>
                <a:sym typeface="+mn-lt"/>
              </a:rPr>
              <a:t/>
            </a:r>
            <a:br>
              <a:rPr lang="zh-CN" altLang="en-US" sz="2400" b="1" dirty="0">
                <a:latin typeface="+mn-lt"/>
                <a:ea typeface="+mn-ea"/>
                <a:cs typeface="+mn-ea"/>
                <a:sym typeface="+mn-lt"/>
              </a:rPr>
            </a:br>
            <a:r>
              <a:rPr lang="zh-CN" altLang="en-US" sz="2400" b="1" dirty="0">
                <a:latin typeface="+mn-lt"/>
                <a:ea typeface="+mn-ea"/>
                <a:cs typeface="+mn-ea"/>
                <a:sym typeface="+mn-lt"/>
              </a:rPr>
              <a:t>国人道</a:t>
            </a:r>
            <a:r>
              <a:rPr lang="zh-CN" altLang="en-US" sz="2400" b="1" u="sng" dirty="0">
                <a:solidFill>
                  <a:srgbClr val="00B050"/>
                </a:solidFill>
                <a:latin typeface="+mn-lt"/>
                <a:ea typeface="+mn-ea"/>
                <a:cs typeface="+mn-ea"/>
                <a:sym typeface="+mn-lt"/>
              </a:rPr>
              <a:t>之</a:t>
            </a:r>
            <a:r>
              <a:rPr lang="zh-CN" altLang="en-US" sz="2400" b="1" dirty="0">
                <a:latin typeface="+mn-lt"/>
                <a:ea typeface="+mn-ea"/>
                <a:cs typeface="+mn-ea"/>
                <a:sym typeface="+mn-lt"/>
              </a:rPr>
              <a:t>        </a:t>
            </a:r>
            <a:r>
              <a:rPr lang="zh-CN" altLang="en-US" sz="2400" b="1" dirty="0">
                <a:solidFill>
                  <a:srgbClr val="FF0000"/>
                </a:solidFill>
                <a:latin typeface="+mn-lt"/>
                <a:ea typeface="+mn-ea"/>
                <a:cs typeface="+mn-ea"/>
                <a:sym typeface="+mn-lt"/>
              </a:rPr>
              <a:t>代词</a:t>
            </a:r>
            <a:r>
              <a:rPr lang="en-US" altLang="zh-CN" sz="2400" b="1" dirty="0">
                <a:solidFill>
                  <a:srgbClr val="FF0000"/>
                </a:solidFill>
                <a:latin typeface="+mn-lt"/>
                <a:ea typeface="+mn-ea"/>
                <a:cs typeface="+mn-ea"/>
                <a:sym typeface="+mn-lt"/>
              </a:rPr>
              <a:t>,</a:t>
            </a:r>
            <a:r>
              <a:rPr lang="zh-CN" altLang="en-US" sz="2400" b="1" dirty="0">
                <a:solidFill>
                  <a:srgbClr val="FF0000"/>
                </a:solidFill>
                <a:latin typeface="+mn-lt"/>
                <a:ea typeface="+mn-ea"/>
                <a:cs typeface="+mn-ea"/>
                <a:sym typeface="+mn-lt"/>
              </a:rPr>
              <a:t>这件事</a:t>
            </a:r>
          </a:p>
        </p:txBody>
      </p:sp>
      <p:pic>
        <p:nvPicPr>
          <p:cNvPr id="8212" name="Picture 10" descr="D:\我的文档\Tencent Files\923213587\FileRecv\预习反馈.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737100" y="492126"/>
            <a:ext cx="25733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sp>
        <p:nvSpPr>
          <p:cNvPr id="71" name="Rectangle 14"/>
          <p:cNvSpPr>
            <a:spLocks noChangeArrowheads="1"/>
          </p:cNvSpPr>
          <p:nvPr/>
        </p:nvSpPr>
        <p:spPr bwMode="auto">
          <a:xfrm>
            <a:off x="2519364" y="2681100"/>
            <a:ext cx="2547937"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30000"/>
              </a:lnSpc>
              <a:buFont typeface="Arial" pitchFamily="34" charset="0"/>
              <a:buNone/>
              <a:defRPr/>
            </a:pPr>
            <a:r>
              <a:rPr lang="zh-CN" altLang="en-US" sz="2000" b="1" dirty="0">
                <a:solidFill>
                  <a:srgbClr val="FF0000"/>
                </a:solidFill>
                <a:latin typeface="+mn-lt"/>
                <a:ea typeface="+mn-ea"/>
                <a:cs typeface="+mn-ea"/>
                <a:sym typeface="+mn-lt"/>
              </a:rPr>
              <a:t>导思</a:t>
            </a:r>
            <a:r>
              <a:rPr lang="en-US" altLang="zh-CN" sz="2000" b="1" dirty="0">
                <a:solidFill>
                  <a:srgbClr val="FF0000"/>
                </a:solidFill>
                <a:latin typeface="+mn-lt"/>
                <a:ea typeface="+mn-ea"/>
                <a:cs typeface="+mn-ea"/>
                <a:sym typeface="+mn-lt"/>
              </a:rPr>
              <a:t>1.</a:t>
            </a:r>
            <a:r>
              <a:rPr lang="zh-CN" altLang="en-US" sz="2000" b="1" dirty="0">
                <a:latin typeface="+mn-lt"/>
                <a:ea typeface="+mn-ea"/>
                <a:cs typeface="+mn-ea"/>
                <a:sym typeface="+mn-lt"/>
              </a:rPr>
              <a:t> 这个故事蕴了怎样的道理？</a:t>
            </a:r>
          </a:p>
        </p:txBody>
      </p:sp>
      <p:cxnSp>
        <p:nvCxnSpPr>
          <p:cNvPr id="73" name="直接连接符 72"/>
          <p:cNvCxnSpPr/>
          <p:nvPr/>
        </p:nvCxnSpPr>
        <p:spPr>
          <a:xfrm>
            <a:off x="2592389" y="2627313"/>
            <a:ext cx="2143125" cy="0"/>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cxnSp>
        <p:nvCxnSpPr>
          <p:cNvPr id="74" name="直接连接符 73"/>
          <p:cNvCxnSpPr/>
          <p:nvPr/>
        </p:nvCxnSpPr>
        <p:spPr>
          <a:xfrm>
            <a:off x="4749800" y="2636839"/>
            <a:ext cx="731838" cy="490537"/>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sp>
        <p:nvSpPr>
          <p:cNvPr id="77" name="矩形 76"/>
          <p:cNvSpPr>
            <a:spLocks noChangeArrowheads="1"/>
          </p:cNvSpPr>
          <p:nvPr/>
        </p:nvSpPr>
        <p:spPr bwMode="auto">
          <a:xfrm>
            <a:off x="2768601" y="2136776"/>
            <a:ext cx="13192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200" b="1">
                <a:solidFill>
                  <a:srgbClr val="C00000"/>
                </a:solidFill>
                <a:latin typeface="+mn-lt"/>
                <a:ea typeface="+mn-ea"/>
                <a:cs typeface="+mn-ea"/>
                <a:sym typeface="+mn-lt"/>
              </a:rPr>
              <a:t>蕴含哲理</a:t>
            </a:r>
          </a:p>
        </p:txBody>
      </p:sp>
      <p:sp>
        <p:nvSpPr>
          <p:cNvPr id="81" name="云形 80"/>
          <p:cNvSpPr/>
          <p:nvPr/>
        </p:nvSpPr>
        <p:spPr>
          <a:xfrm>
            <a:off x="5067299" y="2917039"/>
            <a:ext cx="2190846" cy="1717091"/>
          </a:xfrm>
          <a:prstGeom prst="cloud">
            <a:avLst/>
          </a:prstGeom>
          <a:blipFill dpi="0" rotWithShape="1">
            <a:blip r:embed="rId5" cstate="email">
              <a:extLst>
                <a:ext uri="{28A0092B-C50C-407E-A947-70E740481C1C}">
                  <a14:useLocalDpi xmlns:a14="http://schemas.microsoft.com/office/drawing/2010/main"/>
                </a:ext>
              </a:extLst>
            </a:blip>
            <a:srcRect/>
            <a:stretch>
              <a:fillRect/>
            </a:stretch>
          </a:blipFill>
          <a:ln>
            <a:solidFill>
              <a:srgbClr val="0D933A"/>
            </a:solidFill>
          </a:ln>
        </p:spPr>
        <p:style>
          <a:lnRef idx="1">
            <a:schemeClr val="accent1"/>
          </a:lnRef>
          <a:fillRef idx="3">
            <a:schemeClr val="accent1"/>
          </a:fillRef>
          <a:effectRef idx="2">
            <a:schemeClr val="accent1"/>
          </a:effectRef>
          <a:fontRef idx="minor">
            <a:schemeClr val="lt1"/>
          </a:fontRef>
        </p:style>
        <p:txBody>
          <a:bodyPr anchor="ctr"/>
          <a:lstStyle/>
          <a:p>
            <a:pPr algn="ctr">
              <a:buFont typeface="Arial" pitchFamily="34" charset="0"/>
              <a:buNone/>
              <a:defRPr/>
            </a:pPr>
            <a:endParaRPr lang="zh-CN" altLang="en-US">
              <a:cs typeface="+mn-ea"/>
              <a:sym typeface="+mn-lt"/>
            </a:endParaRPr>
          </a:p>
        </p:txBody>
      </p:sp>
      <p:sp>
        <p:nvSpPr>
          <p:cNvPr id="82" name="矩形 81"/>
          <p:cNvSpPr/>
          <p:nvPr/>
        </p:nvSpPr>
        <p:spPr>
          <a:xfrm>
            <a:off x="5362575" y="3268663"/>
            <a:ext cx="1841500" cy="861774"/>
          </a:xfrm>
          <a:prstGeom prst="rect">
            <a:avLst/>
          </a:prstGeom>
        </p:spPr>
        <p:txBody>
          <a:bodyPr>
            <a:spAutoFit/>
          </a:bodyPr>
          <a:lstStyle/>
          <a:p>
            <a:pPr>
              <a:lnSpc>
                <a:spcPct val="125000"/>
              </a:lnSpc>
              <a:buFont typeface="Arial" pitchFamily="34" charset="0"/>
              <a:buNone/>
              <a:defRPr/>
            </a:pPr>
            <a:r>
              <a:rPr lang="zh-CN" altLang="en-US" sz="2000" b="1" dirty="0">
                <a:solidFill>
                  <a:srgbClr val="C00000"/>
                </a:solidFill>
                <a:latin typeface="+mn-lt"/>
                <a:ea typeface="+mn-ea"/>
                <a:cs typeface="+mn-ea"/>
                <a:sym typeface="+mn-lt"/>
              </a:rPr>
              <a:t>关键词</a:t>
            </a:r>
            <a:r>
              <a:rPr lang="en-US" altLang="zh-CN" sz="2000" b="1" dirty="0">
                <a:solidFill>
                  <a:srgbClr val="C00000"/>
                </a:solidFill>
                <a:latin typeface="+mn-lt"/>
                <a:ea typeface="+mn-ea"/>
                <a:cs typeface="+mn-ea"/>
                <a:sym typeface="+mn-lt"/>
              </a:rPr>
              <a:t>:</a:t>
            </a:r>
          </a:p>
          <a:p>
            <a:pPr>
              <a:lnSpc>
                <a:spcPct val="125000"/>
              </a:lnSpc>
              <a:buFont typeface="Arial" pitchFamily="34" charset="0"/>
              <a:buNone/>
              <a:defRPr/>
            </a:pPr>
            <a:r>
              <a:rPr lang="zh-CN" altLang="en-US" sz="2000" b="1" dirty="0">
                <a:solidFill>
                  <a:prstClr val="black"/>
                </a:solidFill>
                <a:latin typeface="+mn-lt"/>
                <a:ea typeface="+mn-ea"/>
                <a:cs typeface="+mn-ea"/>
                <a:sym typeface="+mn-lt"/>
              </a:rPr>
              <a:t>谦虚、真实</a:t>
            </a:r>
          </a:p>
        </p:txBody>
      </p:sp>
      <p:pic>
        <p:nvPicPr>
          <p:cNvPr id="9231" name="Picture 22" descr="D:\我的文档\Tencent Files\923213587\FileRecv\初读感知.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786314" y="496889"/>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2" name="Picture 23"/>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892301" y="1423989"/>
            <a:ext cx="40354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Rectangle 14"/>
          <p:cNvSpPr>
            <a:spLocks noChangeArrowheads="1"/>
          </p:cNvSpPr>
          <p:nvPr/>
        </p:nvSpPr>
        <p:spPr bwMode="auto">
          <a:xfrm>
            <a:off x="7548564" y="4483676"/>
            <a:ext cx="2376487"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30000"/>
              </a:lnSpc>
              <a:buFont typeface="Arial" pitchFamily="34" charset="0"/>
              <a:buNone/>
              <a:defRPr/>
            </a:pPr>
            <a:r>
              <a:rPr lang="zh-CN" altLang="en-US" sz="2000" b="1" dirty="0">
                <a:solidFill>
                  <a:srgbClr val="FF0000"/>
                </a:solidFill>
                <a:latin typeface="+mn-lt"/>
                <a:ea typeface="+mn-ea"/>
                <a:cs typeface="+mn-ea"/>
                <a:sym typeface="+mn-lt"/>
              </a:rPr>
              <a:t>导思</a:t>
            </a:r>
            <a:r>
              <a:rPr lang="en-US" altLang="zh-CN" sz="2000" b="1" dirty="0">
                <a:solidFill>
                  <a:srgbClr val="FF0000"/>
                </a:solidFill>
                <a:latin typeface="+mn-lt"/>
                <a:ea typeface="+mn-ea"/>
                <a:cs typeface="+mn-ea"/>
                <a:sym typeface="+mn-lt"/>
              </a:rPr>
              <a:t>2</a:t>
            </a:r>
            <a:r>
              <a:rPr lang="zh-CN" altLang="en-US" sz="2000" b="1" dirty="0">
                <a:solidFill>
                  <a:srgbClr val="FF0000"/>
                </a:solidFill>
                <a:latin typeface="+mn-lt"/>
                <a:ea typeface="+mn-ea"/>
                <a:cs typeface="+mn-ea"/>
                <a:sym typeface="+mn-lt"/>
              </a:rPr>
              <a:t>：</a:t>
            </a:r>
            <a:r>
              <a:rPr lang="zh-CN" altLang="en-US" sz="2000" b="1" dirty="0">
                <a:latin typeface="+mn-lt"/>
                <a:ea typeface="+mn-ea"/>
                <a:cs typeface="+mn-ea"/>
                <a:sym typeface="+mn-lt"/>
              </a:rPr>
              <a:t>本文以哪个具有歧义的词语为展开情节的？</a:t>
            </a:r>
          </a:p>
        </p:txBody>
      </p:sp>
      <p:cxnSp>
        <p:nvCxnSpPr>
          <p:cNvPr id="31" name="直接连接符 30"/>
          <p:cNvCxnSpPr/>
          <p:nvPr/>
        </p:nvCxnSpPr>
        <p:spPr>
          <a:xfrm>
            <a:off x="7639050" y="4503738"/>
            <a:ext cx="2076450" cy="0"/>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cxnSp>
        <p:nvCxnSpPr>
          <p:cNvPr id="32" name="直接连接符 31"/>
          <p:cNvCxnSpPr/>
          <p:nvPr/>
        </p:nvCxnSpPr>
        <p:spPr>
          <a:xfrm>
            <a:off x="7124700" y="4035425"/>
            <a:ext cx="495300" cy="465138"/>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sp>
        <p:nvSpPr>
          <p:cNvPr id="33" name="矩形 32"/>
          <p:cNvSpPr>
            <a:spLocks noChangeArrowheads="1"/>
          </p:cNvSpPr>
          <p:nvPr/>
        </p:nvSpPr>
        <p:spPr bwMode="auto">
          <a:xfrm>
            <a:off x="7848601" y="3997326"/>
            <a:ext cx="13192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200" b="1">
                <a:solidFill>
                  <a:srgbClr val="C00000"/>
                </a:solidFill>
                <a:latin typeface="+mn-lt"/>
                <a:ea typeface="+mn-ea"/>
                <a:cs typeface="+mn-ea"/>
                <a:sym typeface="+mn-lt"/>
              </a:rPr>
              <a:t>手法探究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77"/>
                                        </p:tgtEl>
                                        <p:attrNameLst>
                                          <p:attrName>style.visibility</p:attrName>
                                        </p:attrNameLst>
                                      </p:cBhvr>
                                      <p:to>
                                        <p:strVal val="visible"/>
                                      </p:to>
                                    </p:set>
                                    <p:animEffect transition="in" filter="wipe(left)">
                                      <p:cBhvr>
                                        <p:cTn id="14" dur="500"/>
                                        <p:tgtEl>
                                          <p:spTgt spid="7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500" fill="hold"/>
                                        <p:tgtEl>
                                          <p:spTgt spid="71"/>
                                        </p:tgtEl>
                                        <p:attrNameLst>
                                          <p:attrName>ppt_x</p:attrName>
                                        </p:attrNameLst>
                                      </p:cBhvr>
                                      <p:tavLst>
                                        <p:tav tm="0">
                                          <p:val>
                                            <p:strVal val="#ppt_x"/>
                                          </p:val>
                                        </p:tav>
                                        <p:tav tm="100000">
                                          <p:val>
                                            <p:strVal val="#ppt_x"/>
                                          </p:val>
                                        </p:tav>
                                      </p:tavLst>
                                    </p:anim>
                                    <p:anim calcmode="lin" valueType="num">
                                      <p:cBhvr additive="base">
                                        <p:cTn id="2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fill="hold"/>
                                        <p:tgtEl>
                                          <p:spTgt spid="30"/>
                                        </p:tgtEl>
                                        <p:attrNameLst>
                                          <p:attrName>ppt_x</p:attrName>
                                        </p:attrNameLst>
                                      </p:cBhvr>
                                      <p:tavLst>
                                        <p:tav tm="0">
                                          <p:val>
                                            <p:strVal val="#ppt_x"/>
                                          </p:val>
                                        </p:tav>
                                        <p:tav tm="100000">
                                          <p:val>
                                            <p:strVal val="#ppt_x"/>
                                          </p:val>
                                        </p:tav>
                                      </p:tavLst>
                                    </p:anim>
                                    <p:anim calcmode="lin" valueType="num">
                                      <p:cBhvr additive="base">
                                        <p:cTn id="3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7" grpId="0"/>
      <p:bldP spid="82" grpId="0"/>
      <p:bldP spid="30"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1" descr="山底5.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388"/>
            <a:ext cx="121920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121920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72800" y="6184900"/>
            <a:ext cx="12192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文本框 13"/>
          <p:cNvSpPr txBox="1">
            <a:spLocks noChangeArrowheads="1"/>
          </p:cNvSpPr>
          <p:nvPr/>
        </p:nvSpPr>
        <p:spPr bwMode="auto">
          <a:xfrm>
            <a:off x="13809663" y="23399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latin typeface="+mn-lt"/>
              <a:ea typeface="+mn-ea"/>
              <a:cs typeface="+mn-ea"/>
              <a:sym typeface="+mn-lt"/>
            </a:endParaRPr>
          </a:p>
        </p:txBody>
      </p:sp>
      <p:sp>
        <p:nvSpPr>
          <p:cNvPr id="10247" name="文本框 14"/>
          <p:cNvSpPr txBox="1">
            <a:spLocks noChangeArrowheads="1"/>
          </p:cNvSpPr>
          <p:nvPr/>
        </p:nvSpPr>
        <p:spPr bwMode="auto">
          <a:xfrm>
            <a:off x="13609638" y="41703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latin typeface="+mn-lt"/>
              <a:ea typeface="+mn-ea"/>
              <a:cs typeface="+mn-ea"/>
              <a:sym typeface="+mn-lt"/>
            </a:endParaRPr>
          </a:p>
        </p:txBody>
      </p:sp>
      <p:sp>
        <p:nvSpPr>
          <p:cNvPr id="10248" name="Rectangle 4"/>
          <p:cNvSpPr>
            <a:spLocks noChangeArrowheads="1"/>
          </p:cNvSpPr>
          <p:nvPr/>
        </p:nvSpPr>
        <p:spPr bwMode="auto">
          <a:xfrm>
            <a:off x="2492376" y="2243890"/>
            <a:ext cx="7000875"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30000"/>
              </a:lnSpc>
              <a:spcBef>
                <a:spcPct val="50000"/>
              </a:spcBef>
              <a:buClr>
                <a:schemeClr val="folHlink"/>
              </a:buClr>
              <a:buSzPct val="60000"/>
              <a:buFont typeface="Wingdings" pitchFamily="2" charset="2"/>
              <a:buNone/>
            </a:pPr>
            <a:r>
              <a:rPr lang="en-US" altLang="zh-CN" sz="2400" b="1">
                <a:latin typeface="+mn-lt"/>
                <a:ea typeface="+mn-ea"/>
                <a:cs typeface="+mn-ea"/>
                <a:sym typeface="+mn-lt"/>
              </a:rPr>
              <a:t>   </a:t>
            </a:r>
            <a:r>
              <a:rPr lang="zh-CN" altLang="en-US" sz="2400" b="1">
                <a:latin typeface="+mn-lt"/>
                <a:ea typeface="+mn-ea"/>
                <a:cs typeface="+mn-ea"/>
                <a:sym typeface="+mn-lt"/>
              </a:rPr>
              <a:t>请同学们听读课文，并在课本上及时做好旁批和圈点。体会作者感情，感受文章的风格。 </a:t>
            </a:r>
            <a:r>
              <a:rPr lang="en-US" altLang="zh-CN" sz="2400" b="1">
                <a:latin typeface="+mn-lt"/>
                <a:ea typeface="+mn-ea"/>
                <a:cs typeface="+mn-ea"/>
                <a:sym typeface="+mn-lt"/>
              </a:rPr>
              <a:t>         </a:t>
            </a:r>
          </a:p>
        </p:txBody>
      </p:sp>
      <p:cxnSp>
        <p:nvCxnSpPr>
          <p:cNvPr id="21" name="直接连接符 19"/>
          <p:cNvCxnSpPr/>
          <p:nvPr/>
        </p:nvCxnSpPr>
        <p:spPr bwMode="auto">
          <a:xfrm>
            <a:off x="2343150" y="6303963"/>
            <a:ext cx="7505700"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10250" name="Picture 1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892301" y="1481139"/>
            <a:ext cx="40354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1" name="Picture 22" descr="D:\我的文档\Tencent Files\923213587\FileRecv\初读感知.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786314" y="496889"/>
            <a:ext cx="257333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p:cNvSpPr/>
          <p:nvPr/>
        </p:nvSpPr>
        <p:spPr>
          <a:xfrm>
            <a:off x="2790825" y="4276725"/>
            <a:ext cx="6853238" cy="2001838"/>
          </a:xfrm>
          <a:prstGeom prst="rect">
            <a:avLst/>
          </a:prstGeom>
          <a:solidFill>
            <a:srgbClr val="26E606">
              <a:alpha val="15000"/>
            </a:srgb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buFont typeface="Arial" pitchFamily="34" charset="0"/>
              <a:buNone/>
              <a:defRPr/>
            </a:pPr>
            <a:endParaRPr lang="zh-CN" altLang="en-US">
              <a:cs typeface="+mn-ea"/>
              <a:sym typeface="+mn-lt"/>
            </a:endParaRPr>
          </a:p>
        </p:txBody>
      </p:sp>
      <p:sp>
        <p:nvSpPr>
          <p:cNvPr id="10253" name="Rectangle 17"/>
          <p:cNvSpPr>
            <a:spLocks noChangeArrowheads="1"/>
          </p:cNvSpPr>
          <p:nvPr/>
        </p:nvSpPr>
        <p:spPr bwMode="auto">
          <a:xfrm>
            <a:off x="3038475" y="4188666"/>
            <a:ext cx="6683240" cy="201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lnSpc>
                <a:spcPct val="130000"/>
              </a:lnSpc>
            </a:pPr>
            <a:r>
              <a:rPr lang="en-US" altLang="zh-CN" sz="2400" b="1">
                <a:latin typeface="+mn-lt"/>
                <a:ea typeface="+mn-ea"/>
                <a:cs typeface="+mn-ea"/>
                <a:sym typeface="+mn-lt"/>
              </a:rPr>
              <a:t>1.</a:t>
            </a:r>
            <a:r>
              <a:rPr lang="zh-CN" altLang="en-US" sz="2400" b="1">
                <a:latin typeface="+mn-lt"/>
                <a:ea typeface="+mn-ea"/>
                <a:cs typeface="+mn-ea"/>
                <a:sym typeface="+mn-lt"/>
              </a:rPr>
              <a:t>划分文章部分、层次分别用</a:t>
            </a:r>
            <a:r>
              <a:rPr lang="zh-CN" altLang="en-US" sz="2400" b="1">
                <a:solidFill>
                  <a:srgbClr val="FF0000"/>
                </a:solidFill>
                <a:latin typeface="+mn-lt"/>
                <a:ea typeface="+mn-ea"/>
                <a:cs typeface="+mn-ea"/>
                <a:sym typeface="+mn-lt"/>
              </a:rPr>
              <a:t>双竖线、单竖线</a:t>
            </a:r>
            <a:r>
              <a:rPr lang="zh-CN" altLang="en-US" sz="2400" b="1">
                <a:latin typeface="+mn-lt"/>
                <a:ea typeface="+mn-ea"/>
                <a:cs typeface="+mn-ea"/>
                <a:sym typeface="+mn-lt"/>
              </a:rPr>
              <a:t>。</a:t>
            </a:r>
            <a:endParaRPr lang="zh-CN" altLang="en-US" sz="2400">
              <a:latin typeface="+mn-lt"/>
              <a:ea typeface="+mn-ea"/>
              <a:cs typeface="+mn-ea"/>
              <a:sym typeface="+mn-lt"/>
            </a:endParaRPr>
          </a:p>
          <a:p>
            <a:pPr eaLnBrk="0" hangingPunct="0">
              <a:lnSpc>
                <a:spcPct val="130000"/>
              </a:lnSpc>
            </a:pPr>
            <a:r>
              <a:rPr lang="en-US" altLang="zh-CN" sz="2400" b="1">
                <a:latin typeface="+mn-lt"/>
                <a:ea typeface="+mn-ea"/>
                <a:cs typeface="+mn-ea"/>
                <a:sym typeface="+mn-lt"/>
              </a:rPr>
              <a:t>2.</a:t>
            </a:r>
            <a:r>
              <a:rPr lang="zh-CN" altLang="en-US" sz="2400" b="1">
                <a:latin typeface="+mn-lt"/>
                <a:ea typeface="+mn-ea"/>
                <a:cs typeface="+mn-ea"/>
                <a:sym typeface="+mn-lt"/>
              </a:rPr>
              <a:t>认为用得好的词语用</a:t>
            </a:r>
            <a:r>
              <a:rPr lang="zh-CN" altLang="en-US" sz="2400" b="1">
                <a:solidFill>
                  <a:srgbClr val="FF0000"/>
                </a:solidFill>
                <a:latin typeface="+mn-lt"/>
                <a:ea typeface="+mn-ea"/>
                <a:cs typeface="+mn-ea"/>
                <a:sym typeface="+mn-lt"/>
              </a:rPr>
              <a:t>方框</a:t>
            </a:r>
            <a:r>
              <a:rPr lang="zh-CN" altLang="en-US" sz="2400" b="1">
                <a:latin typeface="+mn-lt"/>
                <a:ea typeface="+mn-ea"/>
                <a:cs typeface="+mn-ea"/>
                <a:sym typeface="+mn-lt"/>
              </a:rPr>
              <a:t>。</a:t>
            </a:r>
            <a:endParaRPr lang="zh-CN" altLang="en-US" sz="2400">
              <a:latin typeface="+mn-lt"/>
              <a:ea typeface="+mn-ea"/>
              <a:cs typeface="+mn-ea"/>
              <a:sym typeface="+mn-lt"/>
            </a:endParaRPr>
          </a:p>
          <a:p>
            <a:pPr eaLnBrk="0" hangingPunct="0">
              <a:lnSpc>
                <a:spcPct val="130000"/>
              </a:lnSpc>
            </a:pPr>
            <a:r>
              <a:rPr lang="en-US" altLang="zh-CN" sz="2400" b="1">
                <a:latin typeface="+mn-lt"/>
                <a:ea typeface="+mn-ea"/>
                <a:cs typeface="+mn-ea"/>
                <a:sym typeface="+mn-lt"/>
              </a:rPr>
              <a:t>3.</a:t>
            </a:r>
            <a:r>
              <a:rPr lang="zh-CN" altLang="en-US" sz="2400" b="1">
                <a:latin typeface="+mn-lt"/>
                <a:ea typeface="+mn-ea"/>
                <a:cs typeface="+mn-ea"/>
                <a:sym typeface="+mn-lt"/>
              </a:rPr>
              <a:t>关键语句（或写得好的语句）用</a:t>
            </a:r>
            <a:r>
              <a:rPr lang="zh-CN" altLang="en-US" sz="2400" b="1">
                <a:solidFill>
                  <a:srgbClr val="FF0000"/>
                </a:solidFill>
                <a:latin typeface="+mn-lt"/>
                <a:ea typeface="+mn-ea"/>
                <a:cs typeface="+mn-ea"/>
                <a:sym typeface="+mn-lt"/>
              </a:rPr>
              <a:t>波浪线</a:t>
            </a:r>
            <a:r>
              <a:rPr lang="zh-CN" altLang="en-US" sz="2400" b="1">
                <a:latin typeface="+mn-lt"/>
                <a:ea typeface="+mn-ea"/>
                <a:cs typeface="+mn-ea"/>
                <a:sym typeface="+mn-lt"/>
              </a:rPr>
              <a:t>。</a:t>
            </a:r>
            <a:endParaRPr lang="zh-CN" altLang="en-US" sz="2400">
              <a:latin typeface="+mn-lt"/>
              <a:ea typeface="+mn-ea"/>
              <a:cs typeface="+mn-ea"/>
              <a:sym typeface="+mn-lt"/>
            </a:endParaRPr>
          </a:p>
          <a:p>
            <a:pPr eaLnBrk="0" hangingPunct="0">
              <a:lnSpc>
                <a:spcPct val="130000"/>
              </a:lnSpc>
            </a:pPr>
            <a:r>
              <a:rPr lang="en-US" altLang="zh-CN" sz="2400" b="1">
                <a:latin typeface="+mn-lt"/>
                <a:ea typeface="+mn-ea"/>
                <a:cs typeface="+mn-ea"/>
                <a:sym typeface="+mn-lt"/>
              </a:rPr>
              <a:t>4.</a:t>
            </a:r>
            <a:r>
              <a:rPr lang="zh-CN" altLang="en-US" sz="2400" b="1">
                <a:latin typeface="+mn-lt"/>
                <a:ea typeface="+mn-ea"/>
                <a:cs typeface="+mn-ea"/>
                <a:sym typeface="+mn-lt"/>
              </a:rPr>
              <a:t>有疑问的地方，用</a:t>
            </a:r>
            <a:r>
              <a:rPr lang="zh-CN" altLang="en-US" sz="2400" b="1">
                <a:solidFill>
                  <a:srgbClr val="FF0000"/>
                </a:solidFill>
                <a:latin typeface="+mn-lt"/>
                <a:ea typeface="+mn-ea"/>
                <a:cs typeface="+mn-ea"/>
                <a:sym typeface="+mn-lt"/>
              </a:rPr>
              <a:t>问号</a:t>
            </a:r>
            <a:r>
              <a:rPr lang="zh-CN" altLang="en-US" sz="2400" b="1">
                <a:latin typeface="+mn-lt"/>
                <a:ea typeface="+mn-ea"/>
                <a:cs typeface="+mn-ea"/>
                <a:sym typeface="+mn-lt"/>
              </a:rPr>
              <a:t>标注。</a:t>
            </a:r>
            <a:endParaRPr lang="zh-CN" altLang="en-US" sz="2400">
              <a:latin typeface="+mn-lt"/>
              <a:ea typeface="+mn-ea"/>
              <a:cs typeface="+mn-ea"/>
              <a:sym typeface="+mn-lt"/>
            </a:endParaRPr>
          </a:p>
        </p:txBody>
      </p:sp>
      <p:grpSp>
        <p:nvGrpSpPr>
          <p:cNvPr id="10254" name="组 1"/>
          <p:cNvGrpSpPr>
            <a:grpSpLocks/>
          </p:cNvGrpSpPr>
          <p:nvPr/>
        </p:nvGrpSpPr>
        <p:grpSpPr bwMode="auto">
          <a:xfrm>
            <a:off x="2130425" y="3676651"/>
            <a:ext cx="2579688" cy="625475"/>
            <a:chOff x="5549972" y="3731738"/>
            <a:chExt cx="2578028" cy="626210"/>
          </a:xfrm>
        </p:grpSpPr>
        <p:sp>
          <p:nvSpPr>
            <p:cNvPr id="18" name="圆角矩形 17"/>
            <p:cNvSpPr/>
            <p:nvPr/>
          </p:nvSpPr>
          <p:spPr>
            <a:xfrm>
              <a:off x="6317828" y="3841405"/>
              <a:ext cx="1810172" cy="449790"/>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kumimoji="1" lang="zh-CN" altLang="en-US">
                <a:cs typeface="+mn-ea"/>
                <a:sym typeface="+mn-lt"/>
              </a:endParaRPr>
            </a:p>
          </p:txBody>
        </p:sp>
        <p:sp>
          <p:nvSpPr>
            <p:cNvPr id="10256" name="文本框 30"/>
            <p:cNvSpPr txBox="1">
              <a:spLocks noChangeArrowheads="1"/>
            </p:cNvSpPr>
            <p:nvPr/>
          </p:nvSpPr>
          <p:spPr bwMode="auto">
            <a:xfrm>
              <a:off x="6565743" y="3829427"/>
              <a:ext cx="1550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kumimoji="1" lang="zh-CN" altLang="en-US" sz="2400" b="1">
                  <a:latin typeface="+mn-lt"/>
                  <a:ea typeface="+mn-ea"/>
                  <a:cs typeface="+mn-ea"/>
                  <a:sym typeface="+mn-lt"/>
                </a:rPr>
                <a:t>圈点要求</a:t>
              </a:r>
            </a:p>
          </p:txBody>
        </p:sp>
        <p:pic>
          <p:nvPicPr>
            <p:cNvPr id="10257" name="图片 9" descr="book.gif"/>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549972" y="3731738"/>
              <a:ext cx="1018892" cy="62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mdpepzw">
      <a:majorFont>
        <a:latin typeface="微软雅黑"/>
        <a:ea typeface="微软雅黑"/>
        <a:cs typeface=""/>
      </a:majorFont>
      <a:minorFont>
        <a:latin typeface="微软雅黑"/>
        <a:ea typeface="微软雅黑"/>
        <a:cs typeface=""/>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5628</TotalTime>
  <Words>1256</Words>
  <Application>Microsoft Office PowerPoint</Application>
  <PresentationFormat>宽屏</PresentationFormat>
  <Paragraphs>108</Paragraphs>
  <Slides>23</Slides>
  <Notes>3</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23</vt:i4>
      </vt:variant>
    </vt:vector>
  </HeadingPairs>
  <TitlesOfParts>
    <vt:vector size="32" baseType="lpstr">
      <vt:lpstr>Meiryo</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431</cp:revision>
  <dcterms:created xsi:type="dcterms:W3CDTF">2015-12-09T07:23:26Z</dcterms:created>
  <dcterms:modified xsi:type="dcterms:W3CDTF">2021-12-08T07:05:42Z</dcterms:modified>
</cp:coreProperties>
</file>