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5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6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7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8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9.xml" ContentType="application/vnd.openxmlformats-officedocument.presentationml.notesSlide+xml"/>
  <Override PartName="/ppt/tags/tag25.xml" ContentType="application/vnd.openxmlformats-officedocument.presentationml.tags+xml"/>
  <Override PartName="/ppt/notesSlides/notesSlide10.xml" ContentType="application/vnd.openxmlformats-officedocument.presentationml.notesSlide+xml"/>
  <Override PartName="/ppt/tags/tag26.xml" ContentType="application/vnd.openxmlformats-officedocument.presentationml.tags+xml"/>
  <Override PartName="/ppt/notesSlides/notesSlide11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2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18"/>
  </p:notesMasterIdLst>
  <p:sldIdLst>
    <p:sldId id="256" r:id="rId3"/>
    <p:sldId id="264" r:id="rId4"/>
    <p:sldId id="266" r:id="rId5"/>
    <p:sldId id="267" r:id="rId6"/>
    <p:sldId id="268" r:id="rId7"/>
    <p:sldId id="270" r:id="rId8"/>
    <p:sldId id="271" r:id="rId9"/>
    <p:sldId id="272" r:id="rId10"/>
    <p:sldId id="274" r:id="rId11"/>
    <p:sldId id="275" r:id="rId12"/>
    <p:sldId id="276" r:id="rId13"/>
    <p:sldId id="277" r:id="rId14"/>
    <p:sldId id="279" r:id="rId15"/>
    <p:sldId id="257" r:id="rId16"/>
    <p:sldId id="280" r:id="rId17"/>
  </p:sldIdLst>
  <p:sldSz cx="9144000" cy="5143500" type="screen16x9"/>
  <p:notesSz cx="6858000" cy="9144000"/>
  <p:custDataLst>
    <p:tags r:id="rId1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0">
          <p15:clr>
            <a:srgbClr val="A4A3A4"/>
          </p15:clr>
        </p15:guide>
        <p15:guide id="2" orient="horz" pos="498">
          <p15:clr>
            <a:srgbClr val="A4A3A4"/>
          </p15:clr>
        </p15:guide>
        <p15:guide id="3" orient="horz" pos="2930">
          <p15:clr>
            <a:srgbClr val="A4A3A4"/>
          </p15:clr>
        </p15:guide>
        <p15:guide id="4" orient="horz" pos="2898">
          <p15:clr>
            <a:srgbClr val="A4A3A4"/>
          </p15:clr>
        </p15:guide>
        <p15:guide id="5" pos="312">
          <p15:clr>
            <a:srgbClr val="A4A3A4"/>
          </p15:clr>
        </p15:guide>
        <p15:guide id="6" pos="54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72" y="120"/>
      </p:cViewPr>
      <p:guideLst>
        <p:guide orient="horz" pos="450"/>
        <p:guide orient="horz" pos="498"/>
        <p:guide orient="horz" pos="2930"/>
        <p:guide orient="horz" pos="2898"/>
        <p:guide pos="312"/>
        <p:guide pos="54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731CFE19-E14B-4F07-9CEE-9687FB768385}" type="datetimeFigureOut">
              <a:rPr lang="zh-CN" altLang="en-US" smtClean="0"/>
              <a:t>2021/12/5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AA809609-76FB-46CC-AC94-846DAF316732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4978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09609-76FB-46CC-AC94-846DAF31673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9670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09609-76FB-46CC-AC94-846DAF31673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1570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09609-76FB-46CC-AC94-846DAF31673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37099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09609-76FB-46CC-AC94-846DAF31673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9294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09609-76FB-46CC-AC94-846DAF31673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7991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09609-76FB-46CC-AC94-846DAF31673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99327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2552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09609-76FB-46CC-AC94-846DAF31673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4895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09609-76FB-46CC-AC94-846DAF31673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7787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09609-76FB-46CC-AC94-846DAF31673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3605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09609-76FB-46CC-AC94-846DAF31673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2853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09609-76FB-46CC-AC94-846DAF31673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49346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09609-76FB-46CC-AC94-846DAF31673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99615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09609-76FB-46CC-AC94-846DAF31673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4692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09609-76FB-46CC-AC94-846DAF31673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439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302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9299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748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813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 userDrawn="1"/>
        </p:nvSpPr>
        <p:spPr>
          <a:xfrm>
            <a:off x="415971" y="781862"/>
            <a:ext cx="8439398" cy="4123069"/>
          </a:xfrm>
          <a:prstGeom prst="roundRect">
            <a:avLst/>
          </a:prstGeom>
          <a:solidFill>
            <a:schemeClr val="bg2">
              <a:lumMod val="75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381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202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775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066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06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673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686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672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12" Type="http://schemas.openxmlformats.org/officeDocument/2006/relationships/notesSlide" Target="../notesSlides/notesSlide5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10.xml"/><Relationship Id="rId10" Type="http://schemas.openxmlformats.org/officeDocument/2006/relationships/tags" Target="../tags/tag15.xml"/><Relationship Id="rId4" Type="http://schemas.openxmlformats.org/officeDocument/2006/relationships/tags" Target="../tags/tag9.xml"/><Relationship Id="rId9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 rot="10800000">
            <a:off x="0" y="0"/>
            <a:ext cx="6267450" cy="5143500"/>
          </a:xfrm>
          <a:prstGeom prst="rect">
            <a:avLst/>
          </a:prstGeom>
          <a:gradFill>
            <a:gsLst>
              <a:gs pos="0">
                <a:srgbClr val="0D1206">
                  <a:alpha val="0"/>
                </a:srgbClr>
              </a:gs>
              <a:gs pos="85000">
                <a:srgbClr val="0D120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713266" y="1356708"/>
            <a:ext cx="403615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 defTabSz="342900">
              <a:buNone/>
            </a:pPr>
            <a:r>
              <a:rPr lang="zh-CN" altLang="en-US" sz="5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动</a:t>
            </a:r>
            <a:r>
              <a: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物笑</a:t>
            </a:r>
            <a:r>
              <a:rPr lang="zh-CN" altLang="en-US" sz="5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谈</a:t>
            </a:r>
            <a:endParaRPr lang="en-US" altLang="zh-CN" sz="5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13267" y="2416515"/>
            <a:ext cx="1881765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defTabSz="342900"/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语文 七年级 上册</a:t>
            </a:r>
          </a:p>
        </p:txBody>
      </p:sp>
      <p:cxnSp>
        <p:nvCxnSpPr>
          <p:cNvPr id="13" name="直接连接符 12"/>
          <p:cNvCxnSpPr/>
          <p:nvPr/>
        </p:nvCxnSpPr>
        <p:spPr>
          <a:xfrm rot="10800000">
            <a:off x="713266" y="2324405"/>
            <a:ext cx="4105253" cy="0"/>
          </a:xfrm>
          <a:prstGeom prst="line">
            <a:avLst/>
          </a:prstGeom>
          <a:ln w="25400" cap="rnd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13266" y="3913445"/>
            <a:ext cx="4193103" cy="321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chemeClr val="bg1"/>
                </a:solidFill>
                <a:cs typeface="+mn-ea"/>
                <a:sym typeface="+mn-lt"/>
              </a:rPr>
              <a:t>优品</a:t>
            </a:r>
            <a:r>
              <a:rPr lang="en-US" altLang="zh-CN" sz="1600" kern="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en-US" altLang="zh-CN" sz="16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/>
          <p:nvPr>
            <p:custDataLst>
              <p:tags r:id="rId1"/>
            </p:custDataLst>
          </p:nvPr>
        </p:nvSpPr>
        <p:spPr>
          <a:xfrm>
            <a:off x="1025391" y="1659872"/>
            <a:ext cx="7377545" cy="22787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例二：如果一个人用尽全身之力，把嗓门憋得尖尖的，发出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哦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啊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的叫声，虽说比不上大鹦鹉的气势，听起来也蛮像了。</a:t>
            </a:r>
          </a:p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“憋得尖尖的”一词形象地写出了“我”模仿黄冠大鹦鹉声音时的神态，表达了“我”极高的专业素养。</a:t>
            </a:r>
            <a:endParaRPr lang="zh-CN" altLang="zh-CN" sz="15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0D12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/>
          <p:nvPr>
            <p:custDataLst>
              <p:tags r:id="rId1"/>
            </p:custDataLst>
          </p:nvPr>
        </p:nvSpPr>
        <p:spPr>
          <a:xfrm>
            <a:off x="859914" y="1295504"/>
            <a:ext cx="7422441" cy="295465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例三：可可似乎很清楚那一团团柔软的毛线是干什么用的，它总是一口咬住露在外面的活线头，很快地飞到空中，把一整团线都打开来，就像一个纸风筝拖着一条极长的尾巴。它总是蹿得高高的，然后就绕着我们屋子前面的柠檬树有规则地打起转来。</a:t>
            </a:r>
          </a:p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将可可打开线团缠绕在树上的过程描绘得栩栩如生，让人有身临其境之感。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咬、飞、蹿、打转”等动词运用得准确生动。</a:t>
            </a:r>
            <a:endParaRPr lang="zh-CN" altLang="zh-CN" sz="15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0D12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Box 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26289" y="1199484"/>
            <a:ext cx="399692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zh-CN" altLang="en-US" sz="1800" kern="0" dirty="0">
                <a:solidFill>
                  <a:srgbClr val="0070C0"/>
                </a:solidFill>
                <a:cs typeface="+mn-ea"/>
                <a:sym typeface="+mn-lt"/>
              </a:rPr>
              <a:t>步骤五  总结课文  拓展延伸</a:t>
            </a:r>
          </a:p>
        </p:txBody>
      </p:sp>
      <p:sp>
        <p:nvSpPr>
          <p:cNvPr id="16387" name="TextBox 3"/>
          <p:cNvSpPr/>
          <p:nvPr>
            <p:custDataLst>
              <p:tags r:id="rId2"/>
            </p:custDataLst>
          </p:nvPr>
        </p:nvSpPr>
        <p:spPr>
          <a:xfrm>
            <a:off x="941821" y="1554733"/>
            <a:ext cx="7669916" cy="295465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5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．总结课文</a:t>
            </a:r>
          </a:p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本文通过叙写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我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亲近动物，专注于动物行为研究，而发生的一些趣事、笑话，表明了人与动物是可以和谐相处的，表现了科学工作者专注忘我的精神和极高的专业素养。</a:t>
            </a:r>
          </a:p>
          <a:p>
            <a:pPr>
              <a:lnSpc>
                <a:spcPct val="25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．拓展延伸</a:t>
            </a:r>
          </a:p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模仿课文的写法，写自己和动物之间发生的一件趣事，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200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字左右。</a:t>
            </a:r>
            <a:endParaRPr lang="zh-CN" altLang="zh-CN" sz="15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0D12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26772" y="1270346"/>
            <a:ext cx="195738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800" kern="0" dirty="0">
                <a:solidFill>
                  <a:srgbClr val="0070C0"/>
                </a:solidFill>
                <a:cs typeface="+mn-ea"/>
                <a:sym typeface="+mn-lt"/>
              </a:rPr>
              <a:t>板书设计：</a:t>
            </a:r>
          </a:p>
        </p:txBody>
      </p:sp>
      <p:pic>
        <p:nvPicPr>
          <p:cNvPr id="28675" name="图片 20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9704" y="2072831"/>
            <a:ext cx="5269230" cy="199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0D12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 rot="10800000">
            <a:off x="0" y="0"/>
            <a:ext cx="6267450" cy="5143500"/>
          </a:xfrm>
          <a:prstGeom prst="rect">
            <a:avLst/>
          </a:prstGeom>
          <a:gradFill>
            <a:gsLst>
              <a:gs pos="0">
                <a:srgbClr val="0D1206">
                  <a:alpha val="0"/>
                </a:srgbClr>
              </a:gs>
              <a:gs pos="85000">
                <a:srgbClr val="0D120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713266" y="1356709"/>
            <a:ext cx="37634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 defTabSz="342900">
              <a:buNone/>
            </a:pPr>
            <a:r>
              <a:rPr lang="zh-CN" altLang="en-US" sz="5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感谢聆听</a:t>
            </a:r>
            <a:endParaRPr lang="en-US" altLang="zh-CN" sz="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rot="10800000">
            <a:off x="713266" y="2324405"/>
            <a:ext cx="4105253" cy="0"/>
          </a:xfrm>
          <a:prstGeom prst="line">
            <a:avLst/>
          </a:prstGeom>
          <a:ln w="25400" cap="rnd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279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Box 4"/>
          <p:cNvSpPr/>
          <p:nvPr/>
        </p:nvSpPr>
        <p:spPr>
          <a:xfrm>
            <a:off x="1132522" y="1053149"/>
            <a:ext cx="7648529" cy="353173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5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．知识与技能目标：</a:t>
            </a:r>
          </a:p>
          <a:p>
            <a:pPr>
              <a:lnSpc>
                <a:spcPct val="250000"/>
              </a:lnSpc>
            </a:pP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整体感悟课文，品味课文诙谐风趣的语言，提高审美情趣。</a:t>
            </a:r>
          </a:p>
          <a:p>
            <a:pPr>
              <a:lnSpc>
                <a:spcPct val="25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．过程与方法目标：</a:t>
            </a:r>
          </a:p>
          <a:p>
            <a:pPr>
              <a:lnSpc>
                <a:spcPct val="250000"/>
              </a:lnSpc>
            </a:pP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训练自主、合作、探究的学习方式。</a:t>
            </a:r>
          </a:p>
          <a:p>
            <a:pPr>
              <a:lnSpc>
                <a:spcPct val="25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．情感态度与价值观目标：</a:t>
            </a:r>
          </a:p>
          <a:p>
            <a:pPr>
              <a:lnSpc>
                <a:spcPct val="250000"/>
              </a:lnSpc>
            </a:pP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培养关心动物、热爱动物的情感；学习科学工作者专注、忘我的精神和极高的专业素养。</a:t>
            </a:r>
            <a:endParaRPr lang="zh-CN" altLang="zh-CN" sz="15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0D12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三维目标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244952" y="213360"/>
            <a:ext cx="14483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FFF"/>
                </a:solidFill>
              </a:rPr>
              <a:t>https://www.ypppt.com/</a:t>
            </a:r>
            <a:endParaRPr lang="zh-CN" altLang="en-US" sz="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 fill="hold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 fill="hold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 fill="hold"/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Box 1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10896" y="1032036"/>
            <a:ext cx="399692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zh-CN" altLang="en-US" sz="1800" kern="0">
                <a:solidFill>
                  <a:srgbClr val="0070C0"/>
                </a:solidFill>
                <a:cs typeface="+mn-ea"/>
                <a:sym typeface="+mn-lt"/>
              </a:rPr>
              <a:t>步骤一  知识梳理  夯实基础</a:t>
            </a:r>
          </a:p>
        </p:txBody>
      </p:sp>
      <p:sp>
        <p:nvSpPr>
          <p:cNvPr id="5123" name="TextBox 3"/>
          <p:cNvSpPr/>
          <p:nvPr>
            <p:custDataLst>
              <p:tags r:id="rId2"/>
            </p:custDataLst>
          </p:nvPr>
        </p:nvSpPr>
        <p:spPr>
          <a:xfrm>
            <a:off x="692968" y="1430557"/>
            <a:ext cx="5366637" cy="295465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5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．作者简介</a:t>
            </a:r>
          </a:p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康拉德·劳伦兹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(1903—1989)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，奥地利动物行为学家、科普作家、鸟类学家、动物心理学家，他是世界动物行为学研究的开山鼻祖。代表作有《所罗门王的指环》《狗的家世》《攻击的秘密》《雁语者》。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1973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年获得了诺贝尔生理医学奖。</a:t>
            </a:r>
            <a:endParaRPr lang="zh-CN" altLang="zh-CN" sz="15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0D12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3948" y="1706306"/>
            <a:ext cx="1914525" cy="2678906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Box 1"/>
          <p:cNvSpPr/>
          <p:nvPr>
            <p:custDataLst>
              <p:tags r:id="rId1"/>
            </p:custDataLst>
          </p:nvPr>
        </p:nvSpPr>
        <p:spPr>
          <a:xfrm>
            <a:off x="746548" y="1009126"/>
            <a:ext cx="5347177" cy="330090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0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．背景链接</a:t>
            </a:r>
          </a:p>
          <a:p>
            <a:pPr>
              <a:lnSpc>
                <a:spcPct val="20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劳伦兹说：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根据史料记载，所罗门王能够和鸟兽虫鱼交谈。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”“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所罗门王的指环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是一个魔戒，所罗门王戴着它，就能够听懂鸟兽虫鱼的语言，即使与动物不同种，也能和他们建立互相理解而亲密的关系。生物学家劳伦兹愿意相信这个传说，他将给世人“谈谈动物的私生活”看作</a:t>
            </a:r>
            <a:r>
              <a:rPr lang="zh-CN" altLang="zh-CN" sz="1500" kern="0" dirty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自己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的责任，于是他写了一系列科普作品</a:t>
            </a:r>
            <a:r>
              <a:rPr lang="zh-CN" altLang="zh-CN" sz="1500" kern="0" dirty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，《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所罗门王的指环》是最受欢迎的一部。</a:t>
            </a:r>
            <a:endParaRPr lang="zh-CN" altLang="zh-CN" sz="1500" kern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6387" name="Picture 1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5555" y="1738616"/>
            <a:ext cx="1903449" cy="2505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0D12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9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825458" y="1494675"/>
            <a:ext cx="3575342" cy="2720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zh-CN" sz="1800" u="sng" kern="0" dirty="0">
                <a:solidFill>
                  <a:sysClr val="windowText" lastClr="000000"/>
                </a:solidFill>
                <a:cs typeface="+mn-ea"/>
                <a:sym typeface="+mn-lt"/>
              </a:rPr>
              <a:t>哺</a:t>
            </a:r>
            <a:r>
              <a:rPr lang="zh-CN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乳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（</a:t>
            </a:r>
            <a:r>
              <a:rPr lang="en-US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      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）    </a:t>
            </a:r>
            <a:r>
              <a:rPr lang="zh-CN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羞</a:t>
            </a:r>
            <a:r>
              <a:rPr lang="zh-CN" altLang="zh-CN" sz="1800" u="sng" kern="0" dirty="0">
                <a:solidFill>
                  <a:sysClr val="windowText" lastClr="000000"/>
                </a:solidFill>
                <a:cs typeface="+mn-ea"/>
                <a:sym typeface="+mn-lt"/>
              </a:rPr>
              <a:t>怯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（  </a:t>
            </a:r>
            <a:r>
              <a:rPr lang="en-US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    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）　　　 </a:t>
            </a:r>
          </a:p>
          <a:p>
            <a:pPr>
              <a:lnSpc>
                <a:spcPct val="250000"/>
              </a:lnSpc>
            </a:pPr>
            <a:r>
              <a:rPr lang="zh-CN" altLang="zh-CN" sz="1800" u="sng" kern="0" dirty="0">
                <a:solidFill>
                  <a:sysClr val="windowText" lastClr="000000"/>
                </a:solidFill>
                <a:cs typeface="+mn-ea"/>
                <a:sym typeface="+mn-lt"/>
              </a:rPr>
              <a:t>驯</a:t>
            </a:r>
            <a:r>
              <a:rPr lang="zh-CN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养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（          ）    </a:t>
            </a:r>
            <a:r>
              <a:rPr lang="zh-CN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禁</a:t>
            </a:r>
            <a:r>
              <a:rPr lang="zh-CN" altLang="zh-CN" sz="1800" u="sng" kern="0" dirty="0">
                <a:solidFill>
                  <a:sysClr val="windowText" lastClr="000000"/>
                </a:solidFill>
                <a:cs typeface="+mn-ea"/>
                <a:sym typeface="+mn-lt"/>
              </a:rPr>
              <a:t>锢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（         </a:t>
            </a:r>
            <a:r>
              <a:rPr lang="en-US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）</a:t>
            </a:r>
            <a:r>
              <a:rPr lang="en-US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 </a:t>
            </a:r>
          </a:p>
          <a:p>
            <a:pPr>
              <a:lnSpc>
                <a:spcPct val="250000"/>
              </a:lnSpc>
            </a:pPr>
            <a:r>
              <a:rPr lang="zh-CN" altLang="zh-CN" sz="1800" u="sng" kern="0" dirty="0">
                <a:solidFill>
                  <a:sysClr val="windowText" lastClr="000000"/>
                </a:solidFill>
                <a:cs typeface="+mn-ea"/>
                <a:sym typeface="+mn-lt"/>
              </a:rPr>
              <a:t>匍匐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（   </a:t>
            </a:r>
            <a:r>
              <a:rPr lang="en-US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   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）    </a:t>
            </a:r>
            <a:r>
              <a:rPr lang="zh-CN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障</a:t>
            </a:r>
            <a:r>
              <a:rPr lang="zh-CN" altLang="zh-CN" sz="1800" u="sng" kern="0" dirty="0">
                <a:solidFill>
                  <a:sysClr val="windowText" lastClr="000000"/>
                </a:solidFill>
                <a:cs typeface="+mn-ea"/>
                <a:sym typeface="+mn-lt"/>
              </a:rPr>
              <a:t>碍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（         </a:t>
            </a:r>
            <a:r>
              <a:rPr lang="en-US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）</a:t>
            </a:r>
          </a:p>
          <a:p>
            <a:pPr>
              <a:lnSpc>
                <a:spcPct val="250000"/>
              </a:lnSpc>
            </a:pPr>
            <a:r>
              <a:rPr lang="zh-CN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滑</a:t>
            </a:r>
            <a:r>
              <a:rPr lang="zh-CN" altLang="zh-CN" sz="1800" u="sng" kern="0" dirty="0">
                <a:solidFill>
                  <a:sysClr val="windowText" lastClr="000000"/>
                </a:solidFill>
                <a:cs typeface="+mn-ea"/>
                <a:sym typeface="+mn-lt"/>
              </a:rPr>
              <a:t>翔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（</a:t>
            </a:r>
            <a:r>
              <a:rPr lang="en-US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      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）    </a:t>
            </a:r>
            <a:r>
              <a:rPr lang="zh-CN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收</a:t>
            </a:r>
            <a:r>
              <a:rPr lang="zh-CN" altLang="zh-CN" sz="1800" u="sng" kern="0" dirty="0">
                <a:solidFill>
                  <a:sysClr val="windowText" lastClr="000000"/>
                </a:solidFill>
                <a:cs typeface="+mn-ea"/>
                <a:sym typeface="+mn-lt"/>
              </a:rPr>
              <a:t>敛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（         </a:t>
            </a:r>
            <a:r>
              <a:rPr lang="en-US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）</a:t>
            </a:r>
            <a:r>
              <a:rPr lang="en-US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 </a:t>
            </a:r>
          </a:p>
        </p:txBody>
      </p:sp>
      <p:sp>
        <p:nvSpPr>
          <p:cNvPr id="7170" name="文本框 2"/>
          <p:cNvSpPr/>
          <p:nvPr>
            <p:custDataLst>
              <p:tags r:id="rId2"/>
            </p:custDataLst>
          </p:nvPr>
        </p:nvSpPr>
        <p:spPr>
          <a:xfrm>
            <a:off x="3710136" y="1778841"/>
            <a:ext cx="553641" cy="34624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r>
              <a:rPr lang="en-US" altLang="zh-CN" kern="0" dirty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bǔ</a:t>
            </a:r>
            <a:endParaRPr lang="en-US" altLang="zh-CN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71" name="文本框 3"/>
          <p:cNvSpPr/>
          <p:nvPr>
            <p:custDataLst>
              <p:tags r:id="rId3"/>
            </p:custDataLst>
          </p:nvPr>
        </p:nvSpPr>
        <p:spPr>
          <a:xfrm>
            <a:off x="5445428" y="1778841"/>
            <a:ext cx="754856" cy="34624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r>
              <a:rPr lang="en-US" altLang="zh-CN" ker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qiè</a:t>
            </a:r>
            <a:endParaRPr lang="en-US" altLang="zh-CN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72" name="文本框 4"/>
          <p:cNvSpPr/>
          <p:nvPr>
            <p:custDataLst>
              <p:tags r:id="rId4"/>
            </p:custDataLst>
          </p:nvPr>
        </p:nvSpPr>
        <p:spPr>
          <a:xfrm>
            <a:off x="3661321" y="2481967"/>
            <a:ext cx="651272" cy="34624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r>
              <a:rPr lang="en-US" altLang="zh-CN" kern="0" dirty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xùn</a:t>
            </a:r>
            <a:endParaRPr lang="en-US" altLang="zh-CN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73" name="文本框 5"/>
          <p:cNvSpPr/>
          <p:nvPr>
            <p:custDataLst>
              <p:tags r:id="rId5"/>
            </p:custDataLst>
          </p:nvPr>
        </p:nvSpPr>
        <p:spPr>
          <a:xfrm>
            <a:off x="5496030" y="2481966"/>
            <a:ext cx="507206" cy="34624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r>
              <a:rPr lang="en-US" altLang="zh-CN" kern="0" dirty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gù</a:t>
            </a:r>
            <a:endParaRPr lang="en-US" altLang="zh-CN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74" name="文本框 6"/>
          <p:cNvSpPr/>
          <p:nvPr>
            <p:custDataLst>
              <p:tags r:id="rId6"/>
            </p:custDataLst>
          </p:nvPr>
        </p:nvSpPr>
        <p:spPr>
          <a:xfrm>
            <a:off x="3586337" y="3131997"/>
            <a:ext cx="1025129" cy="34624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r>
              <a:rPr lang="en-US" altLang="zh-CN" kern="0" dirty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pú</a:t>
            </a:r>
            <a:r>
              <a:rPr lang="en-US" altLang="zh-CN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kern="0" dirty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fú</a:t>
            </a:r>
            <a:endParaRPr lang="en-US" altLang="zh-CN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75" name="文本框 7"/>
          <p:cNvSpPr/>
          <p:nvPr>
            <p:custDataLst>
              <p:tags r:id="rId7"/>
            </p:custDataLst>
          </p:nvPr>
        </p:nvSpPr>
        <p:spPr>
          <a:xfrm>
            <a:off x="5518032" y="3131997"/>
            <a:ext cx="540544" cy="34624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r>
              <a:rPr lang="en-US" altLang="zh-CN" ker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ài</a:t>
            </a:r>
            <a:endParaRPr lang="en-US" altLang="zh-CN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76" name="文本框 8"/>
          <p:cNvSpPr/>
          <p:nvPr>
            <p:custDataLst>
              <p:tags r:id="rId8"/>
            </p:custDataLst>
          </p:nvPr>
        </p:nvSpPr>
        <p:spPr>
          <a:xfrm>
            <a:off x="3574431" y="3815508"/>
            <a:ext cx="1037035" cy="34624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r>
              <a:rPr lang="en-US" altLang="zh-CN" ker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xiáng</a:t>
            </a:r>
            <a:endParaRPr lang="en-US" altLang="zh-CN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77" name="文本框 9"/>
          <p:cNvSpPr/>
          <p:nvPr>
            <p:custDataLst>
              <p:tags r:id="rId9"/>
            </p:custDataLst>
          </p:nvPr>
        </p:nvSpPr>
        <p:spPr>
          <a:xfrm>
            <a:off x="5445428" y="3835406"/>
            <a:ext cx="809625" cy="34624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r>
              <a:rPr lang="en-US" altLang="zh-CN" kern="0" dirty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liǎn</a:t>
            </a:r>
            <a:endParaRPr lang="en-US" altLang="zh-CN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419" name="TextBox 19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919974" y="829654"/>
            <a:ext cx="2214563" cy="1014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2. 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生难字词</a:t>
            </a:r>
            <a:endParaRPr lang="en-US" altLang="zh-CN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1</a:t>
            </a: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）字音</a:t>
            </a:r>
            <a:endParaRPr lang="en-US" altLang="zh-CN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2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0D12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3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 fill="hold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 fill="hold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 fill="hold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 fill="hold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1" grpId="0" animBg="1"/>
      <p:bldP spid="7172" grpId="0" animBg="1"/>
      <p:bldP spid="7173" grpId="0" animBg="1"/>
      <p:bldP spid="7174" grpId="0" animBg="1"/>
      <p:bldP spid="7175" grpId="0" animBg="1"/>
      <p:bldP spid="7176" grpId="0" animBg="1"/>
      <p:bldP spid="717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32523" y="1156549"/>
            <a:ext cx="641151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（</a:t>
            </a:r>
            <a:r>
              <a:rPr lang="en-US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2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）词义</a:t>
            </a:r>
            <a:endParaRPr lang="en-US" altLang="zh-CN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9218" name="TextBox 10"/>
          <p:cNvSpPr/>
          <p:nvPr>
            <p:custDataLst>
              <p:tags r:id="rId2"/>
            </p:custDataLst>
          </p:nvPr>
        </p:nvSpPr>
        <p:spPr>
          <a:xfrm>
            <a:off x="2999891" y="1502798"/>
            <a:ext cx="6523434" cy="295465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50000"/>
              </a:lnSpc>
            </a:pP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怪诞不经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】离奇古怪，不合常理。</a:t>
            </a:r>
          </a:p>
          <a:p>
            <a:pPr>
              <a:lnSpc>
                <a:spcPct val="250000"/>
              </a:lnSpc>
            </a:pP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大相径庭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】形容彼此相差很远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或矛盾很大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  <a:p>
            <a:pPr>
              <a:lnSpc>
                <a:spcPct val="250000"/>
              </a:lnSpc>
            </a:pP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神采奕奕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】形容精神饱满，容光焕发。</a:t>
            </a:r>
          </a:p>
          <a:p>
            <a:pPr>
              <a:lnSpc>
                <a:spcPct val="250000"/>
              </a:lnSpc>
            </a:pP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张牙舞爪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】形容猖狂凶恶的样子。</a:t>
            </a:r>
          </a:p>
          <a:p>
            <a:pPr>
              <a:lnSpc>
                <a:spcPct val="250000"/>
              </a:lnSpc>
            </a:pP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恋恋不舍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】形容舍不得离开。</a:t>
            </a:r>
            <a:endParaRPr lang="zh-CN" altLang="zh-CN" sz="15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0D12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 fill="hold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 fill="hold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95300" y="1183293"/>
            <a:ext cx="399692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zh-CN" altLang="en-US" sz="1800" kern="0" dirty="0">
                <a:solidFill>
                  <a:srgbClr val="0070C0"/>
                </a:solidFill>
                <a:cs typeface="+mn-ea"/>
                <a:sym typeface="+mn-lt"/>
              </a:rPr>
              <a:t>步骤二  整体感知  走进文本</a:t>
            </a:r>
          </a:p>
        </p:txBody>
      </p:sp>
      <p:sp>
        <p:nvSpPr>
          <p:cNvPr id="10242" name="TextBox 2"/>
          <p:cNvSpPr/>
          <p:nvPr>
            <p:custDataLst>
              <p:tags r:id="rId2"/>
            </p:custDataLst>
          </p:nvPr>
        </p:nvSpPr>
        <p:spPr>
          <a:xfrm>
            <a:off x="821911" y="1625684"/>
            <a:ext cx="7746821" cy="283923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0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．速读课文，梳理结构。</a:t>
            </a:r>
          </a:p>
          <a:p>
            <a:pPr>
              <a:lnSpc>
                <a:spcPct val="20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一、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(1)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写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我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研究动物行为科学不被人理解。</a:t>
            </a:r>
          </a:p>
          <a:p>
            <a:pPr>
              <a:lnSpc>
                <a:spcPct val="20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二、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(2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～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9)“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我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做水鸭子实验、研究。</a:t>
            </a:r>
          </a:p>
          <a:p>
            <a:pPr>
              <a:lnSpc>
                <a:spcPct val="20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三、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(10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～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19)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写爱搞恶作剧的大鹦鹉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可可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  <a:p>
            <a:pPr>
              <a:lnSpc>
                <a:spcPct val="20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．文章语言风趣幽默，透过这些文字，我们还可以感受到作为一个科学工作者的什么品质？</a:t>
            </a:r>
          </a:p>
          <a:p>
            <a:pPr>
              <a:lnSpc>
                <a:spcPct val="20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专注忘我的精神和极高的专业素养。</a:t>
            </a:r>
            <a:endParaRPr lang="zh-CN" altLang="zh-CN" sz="15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0D12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 fill="hold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 fill="hold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Box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26289" y="1171653"/>
            <a:ext cx="399692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zh-CN" altLang="en-US" sz="1800" kern="0" dirty="0">
                <a:solidFill>
                  <a:srgbClr val="0070C0"/>
                </a:solidFill>
                <a:cs typeface="+mn-ea"/>
                <a:sym typeface="+mn-lt"/>
              </a:rPr>
              <a:t>步骤三  精读课文  局部探究</a:t>
            </a:r>
          </a:p>
        </p:txBody>
      </p:sp>
      <p:sp>
        <p:nvSpPr>
          <p:cNvPr id="11267" name="TextBox 3"/>
          <p:cNvSpPr/>
          <p:nvPr>
            <p:custDataLst>
              <p:tags r:id="rId2"/>
            </p:custDataLst>
          </p:nvPr>
        </p:nvSpPr>
        <p:spPr>
          <a:xfrm>
            <a:off x="920203" y="1633052"/>
            <a:ext cx="7623295" cy="191590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0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．新出生的小水鸭有什么本能？为了让小水鸭跟着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我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走，“我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是怎样做鸭妈妈的？</a:t>
            </a:r>
          </a:p>
          <a:p>
            <a:pPr>
              <a:lnSpc>
                <a:spcPct val="20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小水鸭对叫声特别敏感，跟着叫声走。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我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就学着母水鸭的叫声，不停地唤着它们。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我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匍匐在草中，蹲着走。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屈着膝，弯着腰，低着头在草地上爬着，一边不时回头偷看，一边大声地学着鸭子的叫声。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endParaRPr lang="zh-CN" altLang="zh-CN" sz="15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0D12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  <p:sp>
        <p:nvSpPr>
          <p:cNvPr id="9" name="TextBox 1"/>
          <p:cNvSpPr/>
          <p:nvPr>
            <p:custDataLst>
              <p:tags r:id="rId3"/>
            </p:custDataLst>
          </p:nvPr>
        </p:nvSpPr>
        <p:spPr>
          <a:xfrm>
            <a:off x="904810" y="3468558"/>
            <a:ext cx="7447620" cy="99257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0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．黄冠大鹦鹉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可可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喜欢做什么事？</a:t>
            </a:r>
          </a:p>
          <a:p>
            <a:pPr>
              <a:lnSpc>
                <a:spcPct val="20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喜欢跟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我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在一起；爱搞恶作剧：咬衣服上的扣子，把毛线团缠在树上。</a:t>
            </a:r>
            <a:endParaRPr lang="zh-CN" altLang="zh-CN" sz="15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10896" y="1205884"/>
            <a:ext cx="399692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zh-CN" altLang="en-US" sz="1800" kern="0" dirty="0">
                <a:solidFill>
                  <a:srgbClr val="0070C0"/>
                </a:solidFill>
                <a:cs typeface="+mn-ea"/>
                <a:sym typeface="+mn-lt"/>
              </a:rPr>
              <a:t>步骤四  品析语言  感受魅力</a:t>
            </a:r>
          </a:p>
        </p:txBody>
      </p:sp>
      <p:sp>
        <p:nvSpPr>
          <p:cNvPr id="13314" name="TextBox 2"/>
          <p:cNvSpPr/>
          <p:nvPr>
            <p:custDataLst>
              <p:tags r:id="rId2"/>
            </p:custDataLst>
          </p:nvPr>
        </p:nvSpPr>
        <p:spPr>
          <a:xfrm>
            <a:off x="721389" y="1561133"/>
            <a:ext cx="7802126" cy="295465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50000"/>
              </a:lnSpc>
            </a:pP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本文语言幽默风趣，有时还带有调侃的味道，试举几例赏析。</a:t>
            </a:r>
          </a:p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例一：他们大概被眼前的景象吓呆了，因为他们只看到一个有着大把胡子的大男人，屈着膝，弯着腰，低着头在草地上爬着，一边不时回头偷看，一边大声地学着鸭子的叫声——</a:t>
            </a:r>
          </a:p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屈、弯、低、爬、看、叫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动词，生动形象地描绘出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我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模仿母鸭爬行的姿态；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大把胡子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大男人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具有调侃的意味；也突出了作为科学工作者对工作的专注。</a:t>
            </a:r>
            <a:endParaRPr lang="zh-CN" altLang="zh-CN" sz="15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0D12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null,&quot;Name&quot;:&quot;正常&quot;,&quot;HeaderHeight&quot;:14.0,&quot;FooterHeight&quot;:9.0,&quot;SideMargin&quot;:5.5,&quot;TopMargin&quot;:0.0,&quot;BottomMargin&quot;:0.0,&quot;IntervalMargin&quot;:1.5,&quot;SettingType&quot;:&quot;System&quot;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si2kicn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1102</Words>
  <Application>Microsoft Office PowerPoint</Application>
  <PresentationFormat>全屏显示(16:9)</PresentationFormat>
  <Paragraphs>98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FandolFang R</vt:lpstr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dcterms:created xsi:type="dcterms:W3CDTF">2020-11-17T07:17:45Z</dcterms:created>
  <dcterms:modified xsi:type="dcterms:W3CDTF">2021-12-05T10:15:36Z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