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  <p:sldMasterId id="2147483743" r:id="rId2"/>
  </p:sldMasterIdLst>
  <p:notesMasterIdLst>
    <p:notesMasterId r:id="rId22"/>
  </p:notesMasterIdLst>
  <p:handoutMasterIdLst>
    <p:handoutMasterId r:id="rId23"/>
  </p:handoutMasterIdLst>
  <p:sldIdLst>
    <p:sldId id="369" r:id="rId3"/>
    <p:sldId id="694" r:id="rId4"/>
    <p:sldId id="498" r:id="rId5"/>
    <p:sldId id="671" r:id="rId6"/>
    <p:sldId id="537" r:id="rId7"/>
    <p:sldId id="698" r:id="rId8"/>
    <p:sldId id="699" r:id="rId9"/>
    <p:sldId id="700" r:id="rId10"/>
    <p:sldId id="720" r:id="rId11"/>
    <p:sldId id="701" r:id="rId12"/>
    <p:sldId id="702" r:id="rId13"/>
    <p:sldId id="703" r:id="rId14"/>
    <p:sldId id="704" r:id="rId15"/>
    <p:sldId id="705" r:id="rId16"/>
    <p:sldId id="706" r:id="rId17"/>
    <p:sldId id="707" r:id="rId18"/>
    <p:sldId id="708" r:id="rId19"/>
    <p:sldId id="709" r:id="rId20"/>
    <p:sldId id="721" r:id="rId21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8" userDrawn="1">
          <p15:clr>
            <a:srgbClr val="A4A3A4"/>
          </p15:clr>
        </p15:guide>
        <p15:guide id="2" pos="38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7"/>
    <a:srgbClr val="FFDB93"/>
    <a:srgbClr val="0000FF"/>
    <a:srgbClr val="FF99CC"/>
    <a:srgbClr val="FF7C80"/>
    <a:srgbClr val="99CCFF"/>
    <a:srgbClr val="FF0000"/>
    <a:srgbClr val="FFFFFF"/>
    <a:srgbClr val="FFF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248"/>
        <p:guide pos="384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>
                <a:cs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3FEB3F3-D4BD-4B0E-83C4-FA378C572F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0051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09575" y="754063"/>
            <a:ext cx="58547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5" name="Rectangle 3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
第二级
第三级
第四级
第五级</a:t>
            </a:r>
          </a:p>
        </p:txBody>
      </p:sp>
      <p:sp>
        <p:nvSpPr>
          <p:cNvPr id="2052" name="Rectangle 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3" name="Rectangle 5"/>
          <p:cNvSpPr>
            <a:spLocks noGrp="1"/>
          </p:cNvSpPr>
          <p:nvPr>
            <p:ph type="dt"/>
          </p:nvPr>
        </p:nvSpPr>
        <p:spPr>
          <a:xfrm>
            <a:off x="3883025" y="0"/>
            <a:ext cx="297497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Rectangle 6"/>
          <p:cNvSpPr>
            <a:spLocks noGrp="1"/>
          </p:cNvSpPr>
          <p:nvPr>
            <p:ph type="ftr" sz="quarter"/>
          </p:nvPr>
        </p:nvSpPr>
        <p:spPr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Rectangle 7"/>
          <p:cNvSpPr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4A7E147-D9FA-4B8C-BEE9-2D1D7892F815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07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宋体" panose="02010600030101010101" pitchFamily="2" charset="-122"/>
        <a:cs typeface="+mn-cs"/>
      </a:defRPr>
    </a:lvl1pPr>
    <a:lvl2pPr marL="742950" lvl="1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lvl="2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lvl="3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lvl="4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lvl="5" indent="-228600" algn="l" defTabSz="914400" eaLnBrk="0" fontAlgn="base" latinLnBrk="0" hangingPunct="0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-228600" algn="l" defTabSz="914400" eaLnBrk="0" fontAlgn="base" latinLnBrk="0" hangingPunct="0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-228600" algn="l" defTabSz="914400" eaLnBrk="0" fontAlgn="base" latinLnBrk="0" hangingPunct="0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-228600" algn="l" defTabSz="914400" eaLnBrk="0" fontAlgn="base" latinLnBrk="0" hangingPunct="0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9575" y="754063"/>
            <a:ext cx="5854700" cy="3294062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A7E147-D9FA-4B8C-BEE9-2D1D7892F815}" type="slidenum">
              <a:rPr lang="zh-CN" alt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676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A7E147-D9FA-4B8C-BEE9-2D1D7892F815}" type="slidenum">
              <a:rPr lang="zh-CN" alt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374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A7E147-D9FA-4B8C-BEE9-2D1D7892F815}" type="slidenum">
              <a:rPr lang="zh-CN" alt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293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7545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ea typeface="宋体" panose="02010600030101010101" pitchFamily="2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B07AAA6-A6A3-432E-AE60-3A3F44DA232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9776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70573" cy="5851525"/>
          </a:xfrm>
        </p:spPr>
        <p:txBody>
          <a:bodyPr vert="eaVert"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C76DCBD-8D91-4681-9671-0DA94BFE8AE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994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60C6192-E52A-4220-BEDA-CBE2C25B6D6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269132"/>
      </p:ext>
    </p:extLst>
  </p:cSld>
  <p:clrMapOvr>
    <a:masterClrMapping/>
  </p:clrMapOvr>
  <p:transition spd="med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72200" y="1825628"/>
            <a:ext cx="51816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72200" y="4076703"/>
            <a:ext cx="51816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6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F231848-9397-4E69-B798-D0B18951742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099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F231848-9397-4E69-B798-D0B18951742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579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F65234-10E2-48B2-AE52-4C512F4448B0}" type="datetimeFigureOut">
              <a:rPr lang="zh-CN" altLang="en-US" smtClean="0"/>
              <a:pPr/>
              <a:t>2021/12/5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6DB81-E3F9-43CA-A378-E09298637ECD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65512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4493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0733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7725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6950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6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0DC0B8C-BF0C-440C-8493-B16DF623513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09780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129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8219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9392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0100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6309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30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4500"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  <a:ea typeface="宋体" panose="02010600030101010101" pitchFamily="2" charset="-122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C9AAD0-D9FA-4B85-9994-38F0983015E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7649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76672" cy="4525963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3"/>
            <a:ext cx="5376672" cy="4525963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D912296-AAC1-4B73-B631-18FFADA210B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242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8"/>
            <a:ext cx="10515600" cy="1325563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>
                <a:ea typeface="宋体" panose="02010600030101010101" pitchFamily="2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>
                <a:ea typeface="宋体" panose="02010600030101010101" pitchFamily="2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2BF441-359D-4E74-BFA5-A06B703C11F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616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CF6455F-868D-4A84-A84D-E7B7394D081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4393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2400">
                <a:ea typeface="宋体" panose="02010600030101010101" pitchFamily="2" charset="-122"/>
              </a:defRPr>
            </a:lvl1pPr>
            <a:lvl2pPr>
              <a:defRPr sz="2100">
                <a:ea typeface="宋体" panose="02010600030101010101" pitchFamily="2" charset="-122"/>
              </a:defRPr>
            </a:lvl2pPr>
            <a:lvl3pPr>
              <a:defRPr sz="1800">
                <a:ea typeface="宋体" panose="02010600030101010101" pitchFamily="2" charset="-122"/>
              </a:defRPr>
            </a:lvl3pPr>
            <a:lvl4pPr>
              <a:defRPr sz="1500">
                <a:ea typeface="宋体" panose="02010600030101010101" pitchFamily="2" charset="-122"/>
              </a:defRPr>
            </a:lvl4pPr>
            <a:lvl5pPr>
              <a:defRPr sz="1500">
                <a:ea typeface="宋体" panose="02010600030101010101" pitchFamily="2" charset="-122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>
                <a:ea typeface="宋体" panose="02010600030101010101" pitchFamily="2" charset="-122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9881BA5-F8FC-4535-808A-948478F3D11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59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 smtClean="0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>
                <a:ea typeface="宋体" panose="02010600030101010101" pitchFamily="2" charset="-122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E27B4B5-B5DC-42CB-B1F3-E5CA3F50AF07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572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</p:spPr>
        <p:txBody>
          <a:bodyPr vert="eaVert"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801DC8-FCDC-4CD8-834E-C4452AFAE34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0257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/>
          </p:cNvSpPr>
          <p:nvPr>
            <p:ph type="dt" sz="half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 noProof="1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/>
          </p:cNvSpPr>
          <p:nvPr>
            <p:ph type="ftr" sz="quarter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 noProof="1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F231848-9397-4E69-B798-D0B18951742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437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微软雅黑" panose="020B0503020204020204" pitchFamily="34" charset="-122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742950" lvl="1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lvl="2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lvl="3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lvl="4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24313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MH_Text_1"/>
          <p:cNvSpPr>
            <a:spLocks noChangeArrowheads="1"/>
          </p:cNvSpPr>
          <p:nvPr/>
        </p:nvSpPr>
        <p:spPr bwMode="auto">
          <a:xfrm>
            <a:off x="2259016" y="3876926"/>
            <a:ext cx="1665287" cy="1055687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>
            <a:noFill/>
          </a:ln>
          <a:effectLst>
            <a:outerShdw dist="25401" dir="2700000" algn="ctr" rotWithShape="0">
              <a:srgbClr val="00000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170" tIns="720090" rIns="90170" bIns="46990" anchor="ctr"/>
          <a:lstStyle/>
          <a:p>
            <a:pPr algn="ctr">
              <a:lnSpc>
                <a:spcPct val="130000"/>
              </a:lnSpc>
            </a:pPr>
            <a:endParaRPr lang="zh-CN" altLang="en-US" sz="1600">
              <a:solidFill>
                <a:srgbClr val="4D4D4D"/>
              </a:solidFill>
            </a:endParaRPr>
          </a:p>
        </p:txBody>
      </p:sp>
      <p:sp>
        <p:nvSpPr>
          <p:cNvPr id="16388" name="MH_SubTitle_1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257425" y="4148385"/>
            <a:ext cx="1665288" cy="539750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 sz="1800">
                <a:solidFill>
                  <a:srgbClr val="FFFFFF"/>
                </a:solidFill>
                <a:latin typeface="宋体" pitchFamily="2" charset="-122"/>
              </a:rPr>
              <a:t>导入新课</a:t>
            </a:r>
          </a:p>
        </p:txBody>
      </p:sp>
      <p:sp>
        <p:nvSpPr>
          <p:cNvPr id="16389" name="MH_Other_1"/>
          <p:cNvSpPr>
            <a:spLocks noChangeArrowheads="1"/>
          </p:cNvSpPr>
          <p:nvPr/>
        </p:nvSpPr>
        <p:spPr bwMode="auto">
          <a:xfrm>
            <a:off x="3684591" y="4319835"/>
            <a:ext cx="168275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2E617E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16390" name="MH_Text_2"/>
          <p:cNvSpPr>
            <a:spLocks noChangeArrowheads="1"/>
          </p:cNvSpPr>
          <p:nvPr/>
        </p:nvSpPr>
        <p:spPr bwMode="auto">
          <a:xfrm>
            <a:off x="4224341" y="3861051"/>
            <a:ext cx="1665287" cy="1057275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>
            <a:noFill/>
          </a:ln>
          <a:effectLst>
            <a:outerShdw dist="25401" dir="2700000" algn="ctr" rotWithShape="0">
              <a:srgbClr val="00000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170" tIns="720090" rIns="90170" bIns="46990" anchor="ctr"/>
          <a:lstStyle/>
          <a:p>
            <a:pPr algn="ctr">
              <a:lnSpc>
                <a:spcPct val="130000"/>
              </a:lnSpc>
            </a:pPr>
            <a:endParaRPr lang="zh-CN" altLang="en-US" sz="1600">
              <a:solidFill>
                <a:srgbClr val="4D4D4D"/>
              </a:solidFill>
            </a:endParaRPr>
          </a:p>
        </p:txBody>
      </p:sp>
      <p:sp>
        <p:nvSpPr>
          <p:cNvPr id="16391" name="MH_SubTitle_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246566" y="4148385"/>
            <a:ext cx="1665287" cy="539750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 sz="1800">
                <a:solidFill>
                  <a:srgbClr val="FFFFFF"/>
                </a:solidFill>
                <a:latin typeface="宋体" pitchFamily="2" charset="-122"/>
              </a:rPr>
              <a:t>讲授新课</a:t>
            </a:r>
          </a:p>
        </p:txBody>
      </p:sp>
      <p:sp>
        <p:nvSpPr>
          <p:cNvPr id="16392" name="MH_Other_2"/>
          <p:cNvSpPr>
            <a:spLocks noChangeArrowheads="1"/>
          </p:cNvSpPr>
          <p:nvPr/>
        </p:nvSpPr>
        <p:spPr bwMode="auto">
          <a:xfrm>
            <a:off x="4281491" y="4316660"/>
            <a:ext cx="168275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707C1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16393" name="MH_Other_3"/>
          <p:cNvSpPr>
            <a:spLocks noChangeArrowheads="1"/>
          </p:cNvSpPr>
          <p:nvPr/>
        </p:nvSpPr>
        <p:spPr bwMode="auto">
          <a:xfrm>
            <a:off x="5715003" y="4319835"/>
            <a:ext cx="168275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707C1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16394" name="MH_Text_3"/>
          <p:cNvSpPr>
            <a:spLocks noChangeArrowheads="1"/>
          </p:cNvSpPr>
          <p:nvPr/>
        </p:nvSpPr>
        <p:spPr bwMode="auto">
          <a:xfrm>
            <a:off x="6254753" y="3875338"/>
            <a:ext cx="1666875" cy="1057275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>
            <a:noFill/>
          </a:ln>
          <a:effectLst>
            <a:outerShdw dist="25401" dir="2700000" algn="ctr" rotWithShape="0">
              <a:srgbClr val="00000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170" tIns="720090" rIns="90170" bIns="46990" anchor="ctr"/>
          <a:lstStyle/>
          <a:p>
            <a:pPr algn="ctr">
              <a:lnSpc>
                <a:spcPct val="130000"/>
              </a:lnSpc>
            </a:pPr>
            <a:endParaRPr lang="zh-CN" altLang="en-US" sz="1600">
              <a:solidFill>
                <a:srgbClr val="4D4D4D"/>
              </a:solidFill>
            </a:endParaRPr>
          </a:p>
        </p:txBody>
      </p:sp>
      <p:sp>
        <p:nvSpPr>
          <p:cNvPr id="16395" name="MH_SubTitle_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254750" y="4148385"/>
            <a:ext cx="1665288" cy="539750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 sz="1800">
                <a:solidFill>
                  <a:srgbClr val="FFFFFF"/>
                </a:solidFill>
                <a:latin typeface="宋体" pitchFamily="2" charset="-122"/>
              </a:rPr>
              <a:t>课堂小结</a:t>
            </a:r>
          </a:p>
        </p:txBody>
      </p:sp>
      <p:sp>
        <p:nvSpPr>
          <p:cNvPr id="16396" name="MH_Other_4"/>
          <p:cNvSpPr>
            <a:spLocks noChangeArrowheads="1"/>
          </p:cNvSpPr>
          <p:nvPr/>
        </p:nvSpPr>
        <p:spPr bwMode="auto">
          <a:xfrm>
            <a:off x="6311903" y="4316660"/>
            <a:ext cx="169863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2E617E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16397" name="MH_Other_5"/>
          <p:cNvSpPr>
            <a:spLocks noChangeArrowheads="1"/>
          </p:cNvSpPr>
          <p:nvPr/>
        </p:nvSpPr>
        <p:spPr bwMode="auto">
          <a:xfrm>
            <a:off x="7713666" y="4319835"/>
            <a:ext cx="168275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2E617E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16398" name="MH_Text_4"/>
          <p:cNvSpPr>
            <a:spLocks noChangeArrowheads="1"/>
          </p:cNvSpPr>
          <p:nvPr/>
        </p:nvSpPr>
        <p:spPr bwMode="auto">
          <a:xfrm>
            <a:off x="8262941" y="3875338"/>
            <a:ext cx="1665287" cy="1057275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>
            <a:noFill/>
          </a:ln>
          <a:effectLst>
            <a:outerShdw dist="25401" dir="2700000" algn="ctr" rotWithShape="0">
              <a:srgbClr val="00000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170" tIns="720090" rIns="90170" bIns="46990" anchor="ctr"/>
          <a:lstStyle/>
          <a:p>
            <a:pPr algn="ctr">
              <a:lnSpc>
                <a:spcPct val="130000"/>
              </a:lnSpc>
            </a:pPr>
            <a:endParaRPr lang="zh-CN" altLang="en-US" sz="1600">
              <a:solidFill>
                <a:srgbClr val="4D4D4D"/>
              </a:solidFill>
            </a:endParaRPr>
          </a:p>
        </p:txBody>
      </p:sp>
      <p:sp>
        <p:nvSpPr>
          <p:cNvPr id="16399" name="MH_SubTitle_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262938" y="4148385"/>
            <a:ext cx="1668462" cy="539750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 sz="1800">
                <a:solidFill>
                  <a:srgbClr val="FFFFFF"/>
                </a:solidFill>
                <a:latin typeface="宋体" pitchFamily="2" charset="-122"/>
              </a:rPr>
              <a:t>当堂检测</a:t>
            </a:r>
          </a:p>
        </p:txBody>
      </p:sp>
      <p:sp>
        <p:nvSpPr>
          <p:cNvPr id="16400" name="MH_Other_6"/>
          <p:cNvSpPr>
            <a:spLocks noChangeArrowheads="1"/>
          </p:cNvSpPr>
          <p:nvPr/>
        </p:nvSpPr>
        <p:spPr bwMode="auto">
          <a:xfrm>
            <a:off x="8312153" y="4316660"/>
            <a:ext cx="168275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707C1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grpSp>
        <p:nvGrpSpPr>
          <p:cNvPr id="16401" name="组合 3093"/>
          <p:cNvGrpSpPr>
            <a:grpSpLocks/>
          </p:cNvGrpSpPr>
          <p:nvPr/>
        </p:nvGrpSpPr>
        <p:grpSpPr bwMode="auto">
          <a:xfrm>
            <a:off x="3621091" y="4272210"/>
            <a:ext cx="890587" cy="266700"/>
            <a:chOff x="0" y="0"/>
            <a:chExt cx="561" cy="169"/>
          </a:xfrm>
        </p:grpSpPr>
        <p:pic>
          <p:nvPicPr>
            <p:cNvPr id="16412" name="MH_Other_7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61" cy="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13" name="Text Box 24"/>
            <p:cNvSpPr txBox="1">
              <a:spLocks noChangeArrowheads="1"/>
            </p:cNvSpPr>
            <p:nvPr/>
          </p:nvSpPr>
          <p:spPr bwMode="auto">
            <a:xfrm>
              <a:off x="70" y="65"/>
              <a:ext cx="422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16402" name="MH_Other_8"/>
          <p:cNvSpPr>
            <a:spLocks noChangeArrowheads="1"/>
          </p:cNvSpPr>
          <p:nvPr/>
        </p:nvSpPr>
        <p:spPr bwMode="auto">
          <a:xfrm>
            <a:off x="3719516" y="4361110"/>
            <a:ext cx="695325" cy="88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1999"/>
                </a:srgbClr>
              </a:gs>
              <a:gs pos="28999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71001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>
            <a:outerShdw sx="102000" sy="102000" algn="ctr" rotWithShape="0">
              <a:srgbClr val="000000">
                <a:alpha val="3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grpSp>
        <p:nvGrpSpPr>
          <p:cNvPr id="16403" name="组合 3097"/>
          <p:cNvGrpSpPr>
            <a:grpSpLocks/>
          </p:cNvGrpSpPr>
          <p:nvPr/>
        </p:nvGrpSpPr>
        <p:grpSpPr bwMode="auto">
          <a:xfrm>
            <a:off x="5651500" y="4272210"/>
            <a:ext cx="889000" cy="266700"/>
            <a:chOff x="0" y="0"/>
            <a:chExt cx="560" cy="169"/>
          </a:xfrm>
        </p:grpSpPr>
        <p:pic>
          <p:nvPicPr>
            <p:cNvPr id="16410" name="MH_Other_9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60" cy="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11" name="Text Box 28"/>
            <p:cNvSpPr txBox="1">
              <a:spLocks noChangeArrowheads="1"/>
            </p:cNvSpPr>
            <p:nvPr/>
          </p:nvSpPr>
          <p:spPr bwMode="auto">
            <a:xfrm>
              <a:off x="70" y="65"/>
              <a:ext cx="422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16404" name="MH_Other_10"/>
          <p:cNvSpPr>
            <a:spLocks noChangeArrowheads="1"/>
          </p:cNvSpPr>
          <p:nvPr/>
        </p:nvSpPr>
        <p:spPr bwMode="auto">
          <a:xfrm>
            <a:off x="5749928" y="4361110"/>
            <a:ext cx="695325" cy="88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1999"/>
                </a:srgbClr>
              </a:gs>
              <a:gs pos="28999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71001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>
            <a:outerShdw sx="102000" sy="102000" algn="ctr" rotWithShape="0">
              <a:srgbClr val="000000">
                <a:alpha val="3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pic>
        <p:nvPicPr>
          <p:cNvPr id="16405" name="MH_Other_11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0166" y="4272210"/>
            <a:ext cx="890587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06" name="Text Box 31"/>
          <p:cNvSpPr txBox="1">
            <a:spLocks noChangeArrowheads="1"/>
          </p:cNvSpPr>
          <p:nvPr/>
        </p:nvSpPr>
        <p:spPr bwMode="auto">
          <a:xfrm>
            <a:off x="7761291" y="4373813"/>
            <a:ext cx="669925" cy="6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16407" name="MH_Other_12"/>
          <p:cNvSpPr>
            <a:spLocks noChangeArrowheads="1"/>
          </p:cNvSpPr>
          <p:nvPr/>
        </p:nvSpPr>
        <p:spPr bwMode="auto">
          <a:xfrm>
            <a:off x="7748591" y="4361110"/>
            <a:ext cx="695325" cy="88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1999"/>
                </a:srgbClr>
              </a:gs>
              <a:gs pos="28999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71001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</a:gsLst>
            <a:path path="rect">
              <a:fillToRect l="50000" t="50000" r="50000" b="50000"/>
            </a:path>
          </a:gradFill>
          <a:ln>
            <a:noFill/>
          </a:ln>
          <a:effectLst>
            <a:outerShdw sx="102000" sy="102000" algn="ctr" rotWithShape="0">
              <a:srgbClr val="000000">
                <a:alpha val="3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16409" name="文本框 4130"/>
          <p:cNvSpPr txBox="1">
            <a:spLocks noChangeArrowheads="1"/>
          </p:cNvSpPr>
          <p:nvPr/>
        </p:nvSpPr>
        <p:spPr bwMode="auto">
          <a:xfrm>
            <a:off x="1983581" y="1238253"/>
            <a:ext cx="781208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7200" b="1" dirty="0">
                <a:latin typeface="Times New Roman" pitchFamily="18" charset="0"/>
                <a:ea typeface="隶书" pitchFamily="49" charset="-122"/>
              </a:rPr>
              <a:t>18  </a:t>
            </a:r>
            <a:r>
              <a:rPr lang="zh-CN" altLang="en-US" sz="7200" dirty="0">
                <a:latin typeface="Times New Roman" pitchFamily="18" charset="0"/>
                <a:ea typeface="隶书" pitchFamily="49" charset="-122"/>
              </a:rPr>
              <a:t>鸟</a:t>
            </a:r>
            <a:endParaRPr lang="zh-CN" altLang="en-US" sz="7200" dirty="0">
              <a:latin typeface="Times New Roman" pitchFamily="18" charset="0"/>
              <a:ea typeface="隶书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420177" y="5661249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99"/>
          <p:cNvSpPr txBox="1">
            <a:spLocks noChangeArrowheads="1"/>
          </p:cNvSpPr>
          <p:nvPr/>
        </p:nvSpPr>
        <p:spPr bwMode="auto">
          <a:xfrm>
            <a:off x="1824038" y="747716"/>
            <a:ext cx="874395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b="1" dirty="0">
                <a:latin typeface="Times New Roman" pitchFamily="18" charset="0"/>
              </a:rPr>
              <a:t>1.</a:t>
            </a:r>
            <a:r>
              <a:rPr lang="zh-CN" altLang="en-US" b="1" dirty="0">
                <a:latin typeface="Times New Roman" pitchFamily="18" charset="0"/>
              </a:rPr>
              <a:t>第</a:t>
            </a:r>
            <a:r>
              <a:rPr lang="en-US" altLang="zh-CN" b="1" dirty="0">
                <a:latin typeface="Times New Roman" pitchFamily="18" charset="0"/>
              </a:rPr>
              <a:t>②</a:t>
            </a:r>
            <a:r>
              <a:rPr lang="zh-CN" altLang="en-US" b="1" dirty="0">
                <a:latin typeface="Times New Roman" pitchFamily="18" charset="0"/>
              </a:rPr>
              <a:t>段中作者用了哪几种修辞手法来说明“鸟儿的苦闷”？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latin typeface="Times New Roman" pitchFamily="18" charset="0"/>
              </a:rPr>
              <a:t>   请举例说明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106613" y="1898653"/>
            <a:ext cx="7999412" cy="448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宋体" pitchFamily="2" charset="-122"/>
              </a:rPr>
              <a:t>引用</a:t>
            </a:r>
            <a:r>
              <a:rPr lang="zh-CN" altLang="en-US" b="1" dirty="0">
                <a:latin typeface="宋体" pitchFamily="2" charset="-122"/>
              </a:rPr>
              <a:t>：“抟扶摇而直上”说明鸟儿的自由翱翔与笼子里的鸟对比，表达了作者的同情。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宋体" pitchFamily="2" charset="-122"/>
              </a:rPr>
              <a:t>反问</a:t>
            </a:r>
            <a:r>
              <a:rPr lang="zh-CN" altLang="en-US" b="1" dirty="0">
                <a:latin typeface="宋体" pitchFamily="2" charset="-122"/>
              </a:rPr>
              <a:t>：“胳膊上架着的鹰，有时头上蒙着一块皮子；羽翮不整的蜷伏着不动，哪里有半点瞵视昂藏的神气？”作者对空中霸主“鹰”遭遇的同情。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宋体" pitchFamily="2" charset="-122"/>
              </a:rPr>
              <a:t>类比</a:t>
            </a:r>
            <a:r>
              <a:rPr lang="zh-CN" altLang="en-US" b="1" dirty="0">
                <a:latin typeface="宋体" pitchFamily="2" charset="-122"/>
              </a:rPr>
              <a:t>：“粘在胶纸上的苍蝇” 与“笼子里的鸟”类比，形象直白。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宋体" pitchFamily="2" charset="-122"/>
              </a:rPr>
              <a:t>反语</a:t>
            </a:r>
            <a:r>
              <a:rPr lang="zh-CN" altLang="en-US" b="1" dirty="0">
                <a:latin typeface="宋体" pitchFamily="2" charset="-122"/>
              </a:rPr>
              <a:t>：“优待”。</a:t>
            </a:r>
          </a:p>
        </p:txBody>
      </p:sp>
      <p:sp>
        <p:nvSpPr>
          <p:cNvPr id="25604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99"/>
          <p:cNvSpPr txBox="1">
            <a:spLocks noChangeArrowheads="1"/>
          </p:cNvSpPr>
          <p:nvPr/>
        </p:nvSpPr>
        <p:spPr bwMode="auto">
          <a:xfrm>
            <a:off x="2216150" y="1538288"/>
            <a:ext cx="8185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 dirty="0">
                <a:latin typeface="Times New Roman" pitchFamily="18" charset="0"/>
              </a:rPr>
              <a:t>2.</a:t>
            </a:r>
            <a:r>
              <a:rPr lang="zh-CN" altLang="en-US" b="1" dirty="0">
                <a:latin typeface="Times New Roman" pitchFamily="18" charset="0"/>
              </a:rPr>
              <a:t>文章</a:t>
            </a:r>
            <a:r>
              <a:rPr lang="en-US" altLang="zh-CN" b="1" dirty="0">
                <a:latin typeface="Times New Roman" pitchFamily="18" charset="0"/>
              </a:rPr>
              <a:t>②</a:t>
            </a:r>
            <a:r>
              <a:rPr lang="zh-CN" altLang="en-US" b="1" dirty="0">
                <a:latin typeface="Times New Roman" pitchFamily="18" charset="0"/>
              </a:rPr>
              <a:t>段和第</a:t>
            </a:r>
            <a:r>
              <a:rPr lang="en-US" altLang="zh-CN" b="1" dirty="0">
                <a:latin typeface="Times New Roman" pitchFamily="18" charset="0"/>
              </a:rPr>
              <a:t>⑦</a:t>
            </a:r>
            <a:r>
              <a:rPr lang="zh-CN" altLang="en-US" b="1" dirty="0">
                <a:latin typeface="Times New Roman" pitchFamily="18" charset="0"/>
              </a:rPr>
              <a:t>段运用了什么手法？在文中有什么作用？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457453" y="2279650"/>
            <a:ext cx="743902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latin typeface="宋体" pitchFamily="2" charset="-122"/>
              </a:rPr>
              <a:t>运用</a:t>
            </a:r>
            <a:r>
              <a:rPr lang="zh-CN" altLang="en-US" b="1" dirty="0">
                <a:solidFill>
                  <a:srgbClr val="FF0000"/>
                </a:solidFill>
                <a:latin typeface="宋体" pitchFamily="2" charset="-122"/>
              </a:rPr>
              <a:t>反衬手法</a:t>
            </a:r>
            <a:r>
              <a:rPr lang="zh-CN" altLang="en-US" b="1" dirty="0">
                <a:latin typeface="宋体" pitchFamily="2" charset="-122"/>
              </a:rPr>
              <a:t>，用笼中鸟、寒鸦、鸱枭反衬生活在自由天地中那些鸟的可爱，同时突出的表达了作者不满于囚禁似的笼中养鸟养鸟的做法。</a:t>
            </a:r>
          </a:p>
        </p:txBody>
      </p:sp>
      <p:sp>
        <p:nvSpPr>
          <p:cNvPr id="26628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99"/>
          <p:cNvSpPr txBox="1">
            <a:spLocks noChangeArrowheads="1"/>
          </p:cNvSpPr>
          <p:nvPr/>
        </p:nvSpPr>
        <p:spPr bwMode="auto">
          <a:xfrm>
            <a:off x="1987550" y="1174750"/>
            <a:ext cx="812800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b="1" dirty="0">
                <a:latin typeface="Times New Roman" pitchFamily="18" charset="0"/>
              </a:rPr>
              <a:t>3.</a:t>
            </a:r>
            <a:r>
              <a:rPr lang="zh-CN" altLang="en-US" b="1" dirty="0">
                <a:latin typeface="Times New Roman" pitchFamily="18" charset="0"/>
              </a:rPr>
              <a:t>作者托物寓意。从作者对各种鸟的描写中，你感悟到作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latin typeface="Times New Roman" pitchFamily="18" charset="0"/>
              </a:rPr>
              <a:t>   者希望有怎样的社会和人生？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273300" y="2800350"/>
            <a:ext cx="75819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latin typeface="宋体" pitchFamily="2" charset="-122"/>
              </a:rPr>
              <a:t>作者希望</a:t>
            </a:r>
            <a:r>
              <a:rPr lang="zh-CN" altLang="en-US" b="1" dirty="0">
                <a:solidFill>
                  <a:srgbClr val="FF0000"/>
                </a:solidFill>
                <a:latin typeface="宋体" pitchFamily="2" charset="-122"/>
              </a:rPr>
              <a:t>建立自由、平等、幸福、美好、没有强权、没有欺压、没有贫困的社会</a:t>
            </a:r>
            <a:r>
              <a:rPr lang="zh-CN" altLang="en-US" b="1" dirty="0">
                <a:latin typeface="宋体" pitchFamily="2" charset="-122"/>
              </a:rPr>
              <a:t>。希望有个能够自由地发展个性和才能的人生。 </a:t>
            </a:r>
          </a:p>
        </p:txBody>
      </p:sp>
      <p:sp>
        <p:nvSpPr>
          <p:cNvPr id="27652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3"/>
          <p:cNvGrpSpPr>
            <a:grpSpLocks/>
          </p:cNvGrpSpPr>
          <p:nvPr/>
        </p:nvGrpSpPr>
        <p:grpSpPr bwMode="auto">
          <a:xfrm>
            <a:off x="2208213" y="909638"/>
            <a:ext cx="1714500" cy="500062"/>
            <a:chOff x="1076" y="1998"/>
            <a:chExt cx="2699" cy="788"/>
          </a:xfrm>
        </p:grpSpPr>
        <p:sp>
          <p:nvSpPr>
            <p:cNvPr id="3" name="流程图: 文档 2"/>
            <p:cNvSpPr/>
            <p:nvPr/>
          </p:nvSpPr>
          <p:spPr>
            <a:xfrm>
              <a:off x="1076" y="2071"/>
              <a:ext cx="2632" cy="715"/>
            </a:xfrm>
            <a:prstGeom prst="flowChartDocumen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5125" name="文本框 4101"/>
            <p:cNvSpPr txBox="1"/>
            <p:nvPr/>
          </p:nvSpPr>
          <p:spPr>
            <a:xfrm>
              <a:off x="1076" y="1998"/>
              <a:ext cx="2699" cy="70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300" b="1" noProof="1">
                  <a:solidFill>
                    <a:srgbClr val="FFFFFF"/>
                  </a:solidFill>
                  <a:latin typeface="宋体" panose="02010600030101010101" pitchFamily="2" charset="-122"/>
                  <a:ea typeface="幼圆" panose="02010509060101010101" pitchFamily="49" charset="-122"/>
                  <a:sym typeface="宋体" panose="02010600030101010101" pitchFamily="2" charset="-122"/>
                </a:rPr>
                <a:t>品味语言</a:t>
              </a:r>
            </a:p>
          </p:txBody>
        </p:sp>
      </p:grpSp>
      <p:sp>
        <p:nvSpPr>
          <p:cNvPr id="28675" name="文本框 99"/>
          <p:cNvSpPr txBox="1">
            <a:spLocks noChangeArrowheads="1"/>
          </p:cNvSpPr>
          <p:nvPr/>
        </p:nvSpPr>
        <p:spPr bwMode="auto">
          <a:xfrm>
            <a:off x="2392363" y="1690688"/>
            <a:ext cx="508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 dirty="0">
                <a:latin typeface="Times New Roman" pitchFamily="18" charset="0"/>
              </a:rPr>
              <a:t>1.</a:t>
            </a:r>
            <a:r>
              <a:rPr lang="zh-CN" altLang="en-US" b="1" dirty="0">
                <a:latin typeface="Times New Roman" pitchFamily="18" charset="0"/>
              </a:rPr>
              <a:t>赏析下面语句。</a:t>
            </a:r>
          </a:p>
        </p:txBody>
      </p:sp>
      <p:sp>
        <p:nvSpPr>
          <p:cNvPr id="28676" name="文本框 1"/>
          <p:cNvSpPr txBox="1">
            <a:spLocks noChangeArrowheads="1"/>
          </p:cNvSpPr>
          <p:nvPr/>
        </p:nvSpPr>
        <p:spPr bwMode="auto">
          <a:xfrm>
            <a:off x="2540003" y="2195513"/>
            <a:ext cx="7712075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b="1" dirty="0">
                <a:latin typeface="Times New Roman" pitchFamily="18" charset="0"/>
              </a:rPr>
              <a:t>（</a:t>
            </a:r>
            <a:r>
              <a:rPr lang="en-US" altLang="zh-CN" b="1" dirty="0">
                <a:latin typeface="Times New Roman" pitchFamily="18" charset="0"/>
              </a:rPr>
              <a:t>1</a:t>
            </a:r>
            <a:r>
              <a:rPr lang="zh-CN" altLang="en-US" b="1" dirty="0">
                <a:latin typeface="Times New Roman" pitchFamily="18" charset="0"/>
              </a:rPr>
              <a:t>）鸟的身躯都是玲珑饱满的，细瘦而不干瘪、丰腴而不臃肿，真是减一分则太瘦，增一分则太肥那样的秾纤合度。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765425" y="3800475"/>
            <a:ext cx="725328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细瘦而不干瘪、丰腴而不臃肿”是说鸟的身躯玲珑饱满，“减一分则太瘦，增一分则太肥”写出鸟儿的身体比例匀称。作者生动地表现了鸟美妙的体形，字里行间透露着作者对鸟儿的喜爱之情。</a:t>
            </a:r>
            <a:endParaRPr lang="zh-CN" altLang="en-US" b="1" dirty="0"/>
          </a:p>
        </p:txBody>
      </p:sp>
      <p:sp>
        <p:nvSpPr>
          <p:cNvPr id="28678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文本框 99"/>
          <p:cNvSpPr txBox="1">
            <a:spLocks noChangeArrowheads="1"/>
          </p:cNvSpPr>
          <p:nvPr/>
        </p:nvSpPr>
        <p:spPr bwMode="auto">
          <a:xfrm>
            <a:off x="2195513" y="1057278"/>
            <a:ext cx="8096250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latin typeface="Times New Roman" pitchFamily="18" charset="0"/>
              </a:rPr>
              <a:t>（</a:t>
            </a:r>
            <a:r>
              <a:rPr lang="en-US" altLang="zh-CN" b="1" dirty="0">
                <a:latin typeface="Times New Roman" pitchFamily="18" charset="0"/>
              </a:rPr>
              <a:t>2</a:t>
            </a:r>
            <a:r>
              <a:rPr lang="zh-CN" altLang="en-US" b="1" dirty="0">
                <a:latin typeface="Times New Roman" pitchFamily="18" charset="0"/>
              </a:rPr>
              <a:t>）多少样不知名的小鸟，在枝头跳跃，有的曳着长长的尾巴，有的翘着尖尖的长喙，有的是胸襟上带着一块照眼的颜色，有的是飞起来的时候才闪露一下斑烂的花彩。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622553" y="3500438"/>
            <a:ext cx="7604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0000FF"/>
                </a:solidFill>
                <a:latin typeface="宋体" pitchFamily="2" charset="-122"/>
              </a:rPr>
              <a:t> </a:t>
            </a:r>
            <a:r>
              <a:rPr lang="zh-CN" altLang="en-US" b="1" dirty="0">
                <a:solidFill>
                  <a:srgbClr val="0000FF"/>
                </a:solidFill>
                <a:latin typeface="宋体" pitchFamily="2" charset="-122"/>
              </a:rPr>
              <a:t>作者观察细致</a:t>
            </a:r>
            <a:r>
              <a:rPr lang="en-US" altLang="zh-CN" b="1" dirty="0">
                <a:solidFill>
                  <a:srgbClr val="0000FF"/>
                </a:solidFill>
                <a:latin typeface="宋体" pitchFamily="2" charset="-122"/>
              </a:rPr>
              <a:t>,</a:t>
            </a:r>
            <a:r>
              <a:rPr lang="zh-CN" altLang="en-US" b="1" dirty="0">
                <a:solidFill>
                  <a:srgbClr val="0000FF"/>
                </a:solidFill>
                <a:latin typeface="宋体" pitchFamily="2" charset="-122"/>
              </a:rPr>
              <a:t>运用排比修辞</a:t>
            </a:r>
            <a:r>
              <a:rPr lang="en-US" altLang="zh-CN" b="1" dirty="0">
                <a:solidFill>
                  <a:srgbClr val="0000FF"/>
                </a:solidFill>
                <a:latin typeface="宋体" pitchFamily="2" charset="-122"/>
              </a:rPr>
              <a:t>,</a:t>
            </a:r>
            <a:r>
              <a:rPr lang="zh-CN" altLang="en-US" b="1" dirty="0">
                <a:solidFill>
                  <a:srgbClr val="0000FF"/>
                </a:solidFill>
                <a:latin typeface="宋体" pitchFamily="2" charset="-122"/>
              </a:rPr>
              <a:t>显得鸟儿的种类繁多。 </a:t>
            </a:r>
            <a:endParaRPr lang="zh-CN" altLang="en-US" b="1" dirty="0">
              <a:latin typeface="宋体" pitchFamily="2" charset="-122"/>
            </a:endParaRPr>
          </a:p>
        </p:txBody>
      </p:sp>
      <p:sp>
        <p:nvSpPr>
          <p:cNvPr id="29700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文本框 99"/>
          <p:cNvSpPr txBox="1">
            <a:spLocks noChangeArrowheads="1"/>
          </p:cNvSpPr>
          <p:nvPr/>
        </p:nvSpPr>
        <p:spPr bwMode="auto">
          <a:xfrm>
            <a:off x="2032000" y="1533528"/>
            <a:ext cx="82931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latin typeface="Times New Roman" pitchFamily="18" charset="0"/>
              </a:rPr>
              <a:t>（</a:t>
            </a:r>
            <a:r>
              <a:rPr lang="en-US" altLang="zh-CN" b="1" dirty="0">
                <a:latin typeface="Times New Roman" pitchFamily="18" charset="0"/>
              </a:rPr>
              <a:t>3</a:t>
            </a:r>
            <a:r>
              <a:rPr lang="zh-CN" altLang="en-US" b="1" dirty="0">
                <a:latin typeface="Times New Roman" pitchFamily="18" charset="0"/>
              </a:rPr>
              <a:t>）我想济慈的“夜莺”，雪莱的“云雀”，还不都是诗人自我的幻想。与鸟何干？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349503" y="3222628"/>
            <a:ext cx="7800975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作者善于发挥联想，在写鸟的各种情态时，十分自然地联想到了济慈、雪莱、哈代有关鸟的作品，丰富了描写的内容，增加了文章的厚度。</a:t>
            </a:r>
          </a:p>
        </p:txBody>
      </p:sp>
      <p:sp>
        <p:nvSpPr>
          <p:cNvPr id="30724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文本框 99"/>
          <p:cNvSpPr txBox="1">
            <a:spLocks noChangeArrowheads="1"/>
          </p:cNvSpPr>
          <p:nvPr/>
        </p:nvSpPr>
        <p:spPr bwMode="auto">
          <a:xfrm>
            <a:off x="2349500" y="1273175"/>
            <a:ext cx="508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 dirty="0">
                <a:latin typeface="Times New Roman" pitchFamily="18" charset="0"/>
              </a:rPr>
              <a:t>2.</a:t>
            </a:r>
            <a:r>
              <a:rPr lang="zh-CN" altLang="en-US" b="1" dirty="0">
                <a:latin typeface="Times New Roman" pitchFamily="18" charset="0"/>
              </a:rPr>
              <a:t>体会下面句子所表达的感情。</a:t>
            </a:r>
          </a:p>
        </p:txBody>
      </p:sp>
      <p:sp>
        <p:nvSpPr>
          <p:cNvPr id="31747" name="文本框 1"/>
          <p:cNvSpPr txBox="1">
            <a:spLocks noChangeArrowheads="1"/>
          </p:cNvSpPr>
          <p:nvPr/>
        </p:nvSpPr>
        <p:spPr bwMode="auto">
          <a:xfrm>
            <a:off x="2622553" y="1851025"/>
            <a:ext cx="754856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latin typeface="Times New Roman" pitchFamily="18" charset="0"/>
              </a:rPr>
              <a:t>（</a:t>
            </a:r>
            <a:r>
              <a:rPr lang="en-US" altLang="zh-CN" b="1" dirty="0">
                <a:latin typeface="Times New Roman" pitchFamily="18" charset="0"/>
              </a:rPr>
              <a:t>1</a:t>
            </a:r>
            <a:r>
              <a:rPr lang="zh-CN" altLang="en-US" b="1" dirty="0">
                <a:latin typeface="Times New Roman" pitchFamily="18" charset="0"/>
              </a:rPr>
              <a:t>）鸟到了这种地步，我想它的苦闷，大概是仅次于贴在胶纸上的苍蝇，它的快乐，大概是仅优于标本室里住着罢。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589213" y="3811588"/>
            <a:ext cx="738346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鸟的快乐都被那些闲人闲情禁锢成了苦闷，作者在这里用看似平缓实则严峻的语气斥责了那些束缚鸟类“自由”的闲人闲情。</a:t>
            </a:r>
            <a:endParaRPr lang="zh-CN" altLang="en-US" b="1" dirty="0"/>
          </a:p>
        </p:txBody>
      </p:sp>
      <p:sp>
        <p:nvSpPr>
          <p:cNvPr id="31749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文本框 99"/>
          <p:cNvSpPr txBox="1">
            <a:spLocks noChangeArrowheads="1"/>
          </p:cNvSpPr>
          <p:nvPr/>
        </p:nvSpPr>
        <p:spPr bwMode="auto">
          <a:xfrm>
            <a:off x="1735138" y="1206500"/>
            <a:ext cx="871220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latin typeface="Times New Roman" pitchFamily="18" charset="0"/>
              </a:rPr>
              <a:t>（</a:t>
            </a:r>
            <a:r>
              <a:rPr lang="en-US" altLang="zh-CN" b="1" dirty="0">
                <a:latin typeface="Times New Roman" pitchFamily="18" charset="0"/>
              </a:rPr>
              <a:t>2</a:t>
            </a:r>
            <a:r>
              <a:rPr lang="zh-CN" altLang="en-US" b="1" dirty="0">
                <a:latin typeface="Times New Roman" pitchFamily="18" charset="0"/>
              </a:rPr>
              <a:t>）再令人触目的就是那些偶然一见的囚在笼里的小鸟儿了，但是我不忍看。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108203" y="2751138"/>
            <a:ext cx="7953375" cy="173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现实社会的悲哀是人类造成的</a:t>
            </a:r>
            <a:r>
              <a:rPr lang="en-US" altLang="zh-CN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人类囚禁了鸟儿</a:t>
            </a:r>
            <a:r>
              <a:rPr lang="en-US" altLang="zh-CN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囚禁了自由</a:t>
            </a:r>
            <a:r>
              <a:rPr lang="en-US" altLang="zh-CN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总有一天当天空中再没有鸟儿飞过的时候</a:t>
            </a:r>
            <a:r>
              <a:rPr lang="en-US" altLang="zh-CN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人类会知道是我们自己囚禁了自己。</a:t>
            </a:r>
            <a:endParaRPr lang="zh-CN" altLang="en-US" b="1" dirty="0"/>
          </a:p>
        </p:txBody>
      </p:sp>
      <p:sp>
        <p:nvSpPr>
          <p:cNvPr id="32772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1"/>
          <p:cNvSpPr txBox="1">
            <a:spLocks noChangeArrowheads="1"/>
          </p:cNvSpPr>
          <p:nvPr/>
        </p:nvSpPr>
        <p:spPr bwMode="auto">
          <a:xfrm>
            <a:off x="1843088" y="2995616"/>
            <a:ext cx="14398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/>
              <a:t>  </a:t>
            </a:r>
            <a:r>
              <a:rPr lang="zh-CN" altLang="en-US" b="1"/>
              <a:t>我爱鸟</a:t>
            </a:r>
          </a:p>
          <a:p>
            <a:pPr eaLnBrk="1" hangingPunct="1"/>
            <a:r>
              <a:rPr lang="zh-CN" altLang="en-US" b="1"/>
              <a:t>（文眼）</a:t>
            </a:r>
          </a:p>
        </p:txBody>
      </p:sp>
      <p:sp>
        <p:nvSpPr>
          <p:cNvPr id="3" name="左大括号 2"/>
          <p:cNvSpPr/>
          <p:nvPr/>
        </p:nvSpPr>
        <p:spPr>
          <a:xfrm>
            <a:off x="3128963" y="1239841"/>
            <a:ext cx="76200" cy="4465637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33796" name="文本框 3"/>
          <p:cNvSpPr txBox="1">
            <a:spLocks noChangeArrowheads="1"/>
          </p:cNvSpPr>
          <p:nvPr/>
        </p:nvSpPr>
        <p:spPr bwMode="auto">
          <a:xfrm>
            <a:off x="3522666" y="1085850"/>
            <a:ext cx="45037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/>
              <a:t>处境：蜷伏  无法高飞</a:t>
            </a:r>
            <a:r>
              <a:rPr lang="en-US" altLang="zh-CN" b="1" dirty="0"/>
              <a:t>—     </a:t>
            </a:r>
            <a:r>
              <a:rPr lang="zh-CN" altLang="en-US" b="1" dirty="0"/>
              <a:t>苦闷</a:t>
            </a:r>
          </a:p>
        </p:txBody>
      </p:sp>
      <p:sp>
        <p:nvSpPr>
          <p:cNvPr id="33797" name="文本框 4"/>
          <p:cNvSpPr txBox="1">
            <a:spLocks noChangeArrowheads="1"/>
          </p:cNvSpPr>
          <p:nvPr/>
        </p:nvSpPr>
        <p:spPr bwMode="auto">
          <a:xfrm>
            <a:off x="3238540" y="2019303"/>
            <a:ext cx="553998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/>
              <a:t>鸟    鸣</a:t>
            </a:r>
          </a:p>
        </p:txBody>
      </p:sp>
      <p:sp>
        <p:nvSpPr>
          <p:cNvPr id="6" name="左大括号 5"/>
          <p:cNvSpPr/>
          <p:nvPr/>
        </p:nvSpPr>
        <p:spPr>
          <a:xfrm>
            <a:off x="3790953" y="1989138"/>
            <a:ext cx="74613" cy="122396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33799" name="文本框 6"/>
          <p:cNvSpPr txBox="1">
            <a:spLocks noChangeArrowheads="1"/>
          </p:cNvSpPr>
          <p:nvPr/>
        </p:nvSpPr>
        <p:spPr bwMode="auto">
          <a:xfrm>
            <a:off x="4103691" y="1865313"/>
            <a:ext cx="31321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/>
              <a:t>清脆  嘹亮</a:t>
            </a:r>
            <a:r>
              <a:rPr lang="en-US" altLang="zh-CN" b="1"/>
              <a:t>—</a:t>
            </a:r>
            <a:r>
              <a:rPr lang="zh-CN" altLang="en-US" b="1"/>
              <a:t>交响乐</a:t>
            </a:r>
          </a:p>
        </p:txBody>
      </p:sp>
      <p:sp>
        <p:nvSpPr>
          <p:cNvPr id="33800" name="文本框 7"/>
          <p:cNvSpPr txBox="1">
            <a:spLocks noChangeArrowheads="1"/>
          </p:cNvSpPr>
          <p:nvPr/>
        </p:nvSpPr>
        <p:spPr bwMode="auto">
          <a:xfrm>
            <a:off x="4159250" y="2709866"/>
            <a:ext cx="31321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/>
              <a:t>凄绝  酸楚</a:t>
            </a:r>
            <a:r>
              <a:rPr lang="en-US" altLang="zh-CN" b="1"/>
              <a:t>—</a:t>
            </a:r>
            <a:r>
              <a:rPr lang="zh-CN" altLang="en-US" b="1"/>
              <a:t>哀乐</a:t>
            </a:r>
          </a:p>
          <a:p>
            <a:pPr eaLnBrk="1" hangingPunct="1"/>
            <a:r>
              <a:rPr lang="zh-CN" altLang="en-US" b="1"/>
              <a:t>                 （对比）</a:t>
            </a:r>
          </a:p>
        </p:txBody>
      </p:sp>
      <p:sp>
        <p:nvSpPr>
          <p:cNvPr id="33801" name="文本框 8"/>
          <p:cNvSpPr txBox="1">
            <a:spLocks noChangeArrowheads="1"/>
          </p:cNvSpPr>
          <p:nvPr/>
        </p:nvSpPr>
        <p:spPr bwMode="auto">
          <a:xfrm>
            <a:off x="4143375" y="3482978"/>
            <a:ext cx="405288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/>
              <a:t>优美俊俏的形体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b="1" dirty="0"/>
              <a:t>一只鸟的死去</a:t>
            </a:r>
            <a:r>
              <a:rPr lang="en-US" altLang="zh-CN" b="1" dirty="0"/>
              <a:t>—           </a:t>
            </a:r>
            <a:r>
              <a:rPr lang="zh-CN" altLang="en-US" b="1" dirty="0"/>
              <a:t>悲哀</a:t>
            </a:r>
          </a:p>
        </p:txBody>
      </p:sp>
      <p:sp>
        <p:nvSpPr>
          <p:cNvPr id="33802" name="文本框 9"/>
          <p:cNvSpPr txBox="1">
            <a:spLocks noChangeArrowheads="1"/>
          </p:cNvSpPr>
          <p:nvPr/>
        </p:nvSpPr>
        <p:spPr bwMode="auto">
          <a:xfrm>
            <a:off x="3390900" y="4662488"/>
            <a:ext cx="1530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/>
              <a:t>生存状态：</a:t>
            </a:r>
          </a:p>
        </p:txBody>
      </p:sp>
      <p:sp>
        <p:nvSpPr>
          <p:cNvPr id="33803" name="文本框 10"/>
          <p:cNvSpPr txBox="1">
            <a:spLocks noChangeArrowheads="1"/>
          </p:cNvSpPr>
          <p:nvPr/>
        </p:nvSpPr>
        <p:spPr bwMode="auto">
          <a:xfrm>
            <a:off x="5026025" y="4722813"/>
            <a:ext cx="164623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/>
              <a:t>孤苦伶仃</a:t>
            </a:r>
          </a:p>
          <a:p>
            <a:pPr eaLnBrk="1" hangingPunct="1"/>
            <a:r>
              <a:rPr lang="zh-CN" altLang="en-US" b="1" dirty="0"/>
              <a:t>寒鸦鼓噪</a:t>
            </a:r>
          </a:p>
          <a:p>
            <a:pPr eaLnBrk="1" hangingPunct="1"/>
            <a:r>
              <a:rPr lang="zh-CN" altLang="en-US" b="1" dirty="0"/>
              <a:t>鸱枭怪叫</a:t>
            </a:r>
          </a:p>
          <a:p>
            <a:pPr eaLnBrk="1" hangingPunct="1"/>
            <a:r>
              <a:rPr lang="zh-CN" altLang="en-US" b="1" dirty="0"/>
              <a:t>囚在笼</a:t>
            </a:r>
            <a:r>
              <a:rPr lang="zh-CN" altLang="en-US" b="1" dirty="0"/>
              <a:t>里 </a:t>
            </a:r>
            <a:endParaRPr lang="zh-CN" altLang="en-US" b="1" dirty="0"/>
          </a:p>
        </p:txBody>
      </p:sp>
      <p:sp>
        <p:nvSpPr>
          <p:cNvPr id="12" name="右大括号 11"/>
          <p:cNvSpPr/>
          <p:nvPr/>
        </p:nvSpPr>
        <p:spPr>
          <a:xfrm>
            <a:off x="6672263" y="4797425"/>
            <a:ext cx="74612" cy="129540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cxnSp>
        <p:nvCxnSpPr>
          <p:cNvPr id="13" name="直接箭头连接符 12"/>
          <p:cNvCxnSpPr/>
          <p:nvPr/>
        </p:nvCxnSpPr>
        <p:spPr>
          <a:xfrm>
            <a:off x="7604128" y="1524003"/>
            <a:ext cx="3175" cy="53657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806" name="文本框 13"/>
          <p:cNvSpPr txBox="1">
            <a:spLocks noChangeArrowheads="1"/>
          </p:cNvSpPr>
          <p:nvPr/>
        </p:nvSpPr>
        <p:spPr bwMode="auto">
          <a:xfrm>
            <a:off x="7177088" y="2632078"/>
            <a:ext cx="9398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/>
              <a:t>欣赏喜爱</a:t>
            </a:r>
          </a:p>
        </p:txBody>
      </p:sp>
      <p:sp>
        <p:nvSpPr>
          <p:cNvPr id="15" name="右大括号 14"/>
          <p:cNvSpPr/>
          <p:nvPr/>
        </p:nvSpPr>
        <p:spPr>
          <a:xfrm>
            <a:off x="6886575" y="2060575"/>
            <a:ext cx="76200" cy="185420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cxnSp>
        <p:nvCxnSpPr>
          <p:cNvPr id="16" name="直接箭头连接符 15"/>
          <p:cNvCxnSpPr/>
          <p:nvPr/>
        </p:nvCxnSpPr>
        <p:spPr>
          <a:xfrm>
            <a:off x="7631113" y="3478216"/>
            <a:ext cx="4762" cy="53657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7653341" y="4619628"/>
            <a:ext cx="3175" cy="53657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810" name="文本框 18"/>
          <p:cNvSpPr txBox="1">
            <a:spLocks noChangeArrowheads="1"/>
          </p:cNvSpPr>
          <p:nvPr/>
        </p:nvSpPr>
        <p:spPr bwMode="auto">
          <a:xfrm>
            <a:off x="7231063" y="5294313"/>
            <a:ext cx="952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/>
              <a:t>悲苦</a:t>
            </a:r>
          </a:p>
        </p:txBody>
      </p:sp>
      <p:sp>
        <p:nvSpPr>
          <p:cNvPr id="20" name="右大括号 19"/>
          <p:cNvSpPr/>
          <p:nvPr/>
        </p:nvSpPr>
        <p:spPr>
          <a:xfrm>
            <a:off x="8183563" y="1196978"/>
            <a:ext cx="76200" cy="4608513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33812" name="文本框 20"/>
          <p:cNvSpPr txBox="1">
            <a:spLocks noChangeArrowheads="1"/>
          </p:cNvSpPr>
          <p:nvPr/>
        </p:nvSpPr>
        <p:spPr bwMode="auto">
          <a:xfrm>
            <a:off x="8493720" y="1630366"/>
            <a:ext cx="923330" cy="482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/>
              <a:t>对无拘无束生活向往</a:t>
            </a:r>
            <a:endParaRPr lang="en-US" altLang="zh-CN" b="1"/>
          </a:p>
          <a:p>
            <a:pPr eaLnBrk="1" hangingPunct="1"/>
            <a:r>
              <a:rPr lang="zh-CN" altLang="en-US" b="1"/>
              <a:t>对囚笼般的现实不满</a:t>
            </a:r>
          </a:p>
        </p:txBody>
      </p:sp>
      <p:sp>
        <p:nvSpPr>
          <p:cNvPr id="33813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006666"/>
                </a:solidFill>
                <a:ea typeface="方正姚体" pitchFamily="2" charset="-122"/>
              </a:rPr>
              <a:t>课堂小结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895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1524000" y="4865688"/>
            <a:ext cx="9144000" cy="1687512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97721 h 1688812"/>
              <a:gd name="connsiteX1-245" fmla="*/ 9144000 w 9144000"/>
              <a:gd name="connsiteY1-246" fmla="*/ 1640898 h 1688812"/>
              <a:gd name="connsiteX2-247" fmla="*/ 9144000 w 9144000"/>
              <a:gd name="connsiteY2-248" fmla="*/ 1688812 h 1688812"/>
              <a:gd name="connsiteX3-249" fmla="*/ 0 w 9144000"/>
              <a:gd name="connsiteY3-250" fmla="*/ 907323 h 1688812"/>
              <a:gd name="connsiteX4-251" fmla="*/ 0 w 9144000"/>
              <a:gd name="connsiteY4-252" fmla="*/ 797721 h 1688812"/>
              <a:gd name="connsiteX0-253" fmla="*/ 0 w 9144000"/>
              <a:gd name="connsiteY0-254" fmla="*/ 797721 h 1688812"/>
              <a:gd name="connsiteX1-255" fmla="*/ 9144000 w 9144000"/>
              <a:gd name="connsiteY1-256" fmla="*/ 1640898 h 1688812"/>
              <a:gd name="connsiteX2-257" fmla="*/ 9144000 w 9144000"/>
              <a:gd name="connsiteY2-258" fmla="*/ 1688812 h 1688812"/>
              <a:gd name="connsiteX3-259" fmla="*/ 0 w 9144000"/>
              <a:gd name="connsiteY3-260" fmla="*/ 907323 h 1688812"/>
              <a:gd name="connsiteX4-261" fmla="*/ 0 w 9144000"/>
              <a:gd name="connsiteY4-262" fmla="*/ 797721 h 1688812"/>
              <a:gd name="connsiteX0-263" fmla="*/ 0 w 9144000"/>
              <a:gd name="connsiteY0-264" fmla="*/ 797721 h 1688812"/>
              <a:gd name="connsiteX1-265" fmla="*/ 9144000 w 9144000"/>
              <a:gd name="connsiteY1-266" fmla="*/ 1640898 h 1688812"/>
              <a:gd name="connsiteX2-267" fmla="*/ 9144000 w 9144000"/>
              <a:gd name="connsiteY2-268" fmla="*/ 1688812 h 1688812"/>
              <a:gd name="connsiteX3-269" fmla="*/ 0 w 9144000"/>
              <a:gd name="connsiteY3-270" fmla="*/ 907323 h 1688812"/>
              <a:gd name="connsiteX4-271" fmla="*/ 0 w 9144000"/>
              <a:gd name="connsiteY4-272" fmla="*/ 797721 h 1688812"/>
            </a:gdLst>
            <a:ahLst/>
            <a:cxnLst>
              <a:cxn ang="0">
                <a:pos x="connsiteX0-263" y="connsiteY0-264"/>
              </a:cxn>
              <a:cxn ang="0">
                <a:pos x="connsiteX1-265" y="connsiteY1-266"/>
              </a:cxn>
              <a:cxn ang="0">
                <a:pos x="connsiteX2-267" y="connsiteY2-268"/>
              </a:cxn>
              <a:cxn ang="0">
                <a:pos x="connsiteX3-269" y="connsiteY3-270"/>
              </a:cxn>
              <a:cxn ang="0">
                <a:pos x="connsiteX4-271" y="connsiteY4-272"/>
              </a:cxn>
            </a:cxnLst>
            <a:rect l="l" t="t" r="r" b="b"/>
            <a:pathLst>
              <a:path w="9144000" h="1688812">
                <a:moveTo>
                  <a:pt x="0" y="797721"/>
                </a:moveTo>
                <a:cubicBezTo>
                  <a:pt x="1714500" y="-118242"/>
                  <a:pt x="5314950" y="-688842"/>
                  <a:pt x="9144000" y="1640898"/>
                </a:cubicBezTo>
                <a:lnTo>
                  <a:pt x="9144000" y="1688812"/>
                </a:lnTo>
                <a:cubicBezTo>
                  <a:pt x="6400800" y="428191"/>
                  <a:pt x="3457575" y="-346656"/>
                  <a:pt x="0" y="907323"/>
                </a:cubicBezTo>
                <a:lnTo>
                  <a:pt x="0" y="797721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7" name="任意多边形 6"/>
          <p:cNvSpPr/>
          <p:nvPr/>
        </p:nvSpPr>
        <p:spPr>
          <a:xfrm>
            <a:off x="1524003" y="5122863"/>
            <a:ext cx="9153525" cy="1504950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31570 h 1622661"/>
              <a:gd name="connsiteX1-245" fmla="*/ 9144000 w 9144000"/>
              <a:gd name="connsiteY1-246" fmla="*/ 1574747 h 1622661"/>
              <a:gd name="connsiteX2-247" fmla="*/ 9144000 w 9144000"/>
              <a:gd name="connsiteY2-248" fmla="*/ 1622661 h 1622661"/>
              <a:gd name="connsiteX3-249" fmla="*/ 0 w 9144000"/>
              <a:gd name="connsiteY3-250" fmla="*/ 841172 h 1622661"/>
              <a:gd name="connsiteX4-251" fmla="*/ 0 w 9144000"/>
              <a:gd name="connsiteY4-252" fmla="*/ 731570 h 1622661"/>
              <a:gd name="connsiteX0-253" fmla="*/ 0 w 9144000"/>
              <a:gd name="connsiteY0-254" fmla="*/ 709886 h 1600977"/>
              <a:gd name="connsiteX1-255" fmla="*/ 9144000 w 9144000"/>
              <a:gd name="connsiteY1-256" fmla="*/ 1553063 h 1600977"/>
              <a:gd name="connsiteX2-257" fmla="*/ 9144000 w 9144000"/>
              <a:gd name="connsiteY2-258" fmla="*/ 1600977 h 1600977"/>
              <a:gd name="connsiteX3-259" fmla="*/ 0 w 9144000"/>
              <a:gd name="connsiteY3-260" fmla="*/ 819488 h 1600977"/>
              <a:gd name="connsiteX4-261" fmla="*/ 0 w 9144000"/>
              <a:gd name="connsiteY4-262" fmla="*/ 709886 h 1600977"/>
              <a:gd name="connsiteX0-263" fmla="*/ 0 w 9144000"/>
              <a:gd name="connsiteY0-264" fmla="*/ 709886 h 1600977"/>
              <a:gd name="connsiteX1-265" fmla="*/ 9144000 w 9144000"/>
              <a:gd name="connsiteY1-266" fmla="*/ 1553063 h 1600977"/>
              <a:gd name="connsiteX2-267" fmla="*/ 9144000 w 9144000"/>
              <a:gd name="connsiteY2-268" fmla="*/ 1600977 h 1600977"/>
              <a:gd name="connsiteX3-269" fmla="*/ 0 w 9144000"/>
              <a:gd name="connsiteY3-270" fmla="*/ 819488 h 1600977"/>
              <a:gd name="connsiteX4-271" fmla="*/ 0 w 9144000"/>
              <a:gd name="connsiteY4-272" fmla="*/ 709886 h 1600977"/>
              <a:gd name="connsiteX0-273" fmla="*/ 0 w 9144000"/>
              <a:gd name="connsiteY0-274" fmla="*/ 596494 h 1487585"/>
              <a:gd name="connsiteX1-275" fmla="*/ 9144000 w 9144000"/>
              <a:gd name="connsiteY1-276" fmla="*/ 1439671 h 1487585"/>
              <a:gd name="connsiteX2-277" fmla="*/ 9144000 w 9144000"/>
              <a:gd name="connsiteY2-278" fmla="*/ 1487585 h 1487585"/>
              <a:gd name="connsiteX3-279" fmla="*/ 0 w 9144000"/>
              <a:gd name="connsiteY3-280" fmla="*/ 706096 h 1487585"/>
              <a:gd name="connsiteX4-281" fmla="*/ 0 w 9144000"/>
              <a:gd name="connsiteY4-282" fmla="*/ 596494 h 1487585"/>
              <a:gd name="connsiteX0-283" fmla="*/ 0 w 9153525"/>
              <a:gd name="connsiteY0-284" fmla="*/ 613807 h 1504898"/>
              <a:gd name="connsiteX1-285" fmla="*/ 9153525 w 9153525"/>
              <a:gd name="connsiteY1-286" fmla="*/ 1418884 h 1504898"/>
              <a:gd name="connsiteX2-287" fmla="*/ 9144000 w 9153525"/>
              <a:gd name="connsiteY2-288" fmla="*/ 1504898 h 1504898"/>
              <a:gd name="connsiteX3-289" fmla="*/ 0 w 9153525"/>
              <a:gd name="connsiteY3-290" fmla="*/ 723409 h 1504898"/>
              <a:gd name="connsiteX4-291" fmla="*/ 0 w 9153525"/>
              <a:gd name="connsiteY4-292" fmla="*/ 613807 h 1504898"/>
              <a:gd name="connsiteX0-293" fmla="*/ 0 w 9153525"/>
              <a:gd name="connsiteY0-294" fmla="*/ 613807 h 1504898"/>
              <a:gd name="connsiteX1-295" fmla="*/ 9153525 w 9153525"/>
              <a:gd name="connsiteY1-296" fmla="*/ 1418884 h 1504898"/>
              <a:gd name="connsiteX2-297" fmla="*/ 9144000 w 9153525"/>
              <a:gd name="connsiteY2-298" fmla="*/ 1504898 h 1504898"/>
              <a:gd name="connsiteX3-299" fmla="*/ 0 w 9153525"/>
              <a:gd name="connsiteY3-300" fmla="*/ 723409 h 1504898"/>
              <a:gd name="connsiteX4-301" fmla="*/ 0 w 9153525"/>
              <a:gd name="connsiteY4-302" fmla="*/ 613807 h 1504898"/>
              <a:gd name="connsiteX0-303" fmla="*/ 0 w 9153525"/>
              <a:gd name="connsiteY0-304" fmla="*/ 613807 h 1504898"/>
              <a:gd name="connsiteX1-305" fmla="*/ 9153525 w 9153525"/>
              <a:gd name="connsiteY1-306" fmla="*/ 1418884 h 1504898"/>
              <a:gd name="connsiteX2-307" fmla="*/ 9144000 w 9153525"/>
              <a:gd name="connsiteY2-308" fmla="*/ 1504898 h 1504898"/>
              <a:gd name="connsiteX3-309" fmla="*/ 0 w 9153525"/>
              <a:gd name="connsiteY3-310" fmla="*/ 723409 h 1504898"/>
              <a:gd name="connsiteX4-311" fmla="*/ 0 w 9153525"/>
              <a:gd name="connsiteY4-312" fmla="*/ 613807 h 1504898"/>
              <a:gd name="connsiteX0-313" fmla="*/ 0 w 9153525"/>
              <a:gd name="connsiteY0-314" fmla="*/ 613807 h 1504898"/>
              <a:gd name="connsiteX1-315" fmla="*/ 9153525 w 9153525"/>
              <a:gd name="connsiteY1-316" fmla="*/ 1418884 h 1504898"/>
              <a:gd name="connsiteX2-317" fmla="*/ 9144000 w 9153525"/>
              <a:gd name="connsiteY2-318" fmla="*/ 1504898 h 1504898"/>
              <a:gd name="connsiteX3-319" fmla="*/ 0 w 9153525"/>
              <a:gd name="connsiteY3-320" fmla="*/ 723409 h 1504898"/>
              <a:gd name="connsiteX4-321" fmla="*/ 0 w 9153525"/>
              <a:gd name="connsiteY4-322" fmla="*/ 613807 h 1504898"/>
              <a:gd name="connsiteX0-323" fmla="*/ 0 w 9153525"/>
              <a:gd name="connsiteY0-324" fmla="*/ 613807 h 1504898"/>
              <a:gd name="connsiteX1-325" fmla="*/ 9153525 w 9153525"/>
              <a:gd name="connsiteY1-326" fmla="*/ 1418884 h 1504898"/>
              <a:gd name="connsiteX2-327" fmla="*/ 9144000 w 9153525"/>
              <a:gd name="connsiteY2-328" fmla="*/ 1504898 h 1504898"/>
              <a:gd name="connsiteX3-329" fmla="*/ 0 w 9153525"/>
              <a:gd name="connsiteY3-330" fmla="*/ 723409 h 1504898"/>
              <a:gd name="connsiteX4-331" fmla="*/ 0 w 9153525"/>
              <a:gd name="connsiteY4-332" fmla="*/ 613807 h 1504898"/>
              <a:gd name="connsiteX0-333" fmla="*/ 0 w 9153525"/>
              <a:gd name="connsiteY0-334" fmla="*/ 613807 h 1504898"/>
              <a:gd name="connsiteX1-335" fmla="*/ 9153525 w 9153525"/>
              <a:gd name="connsiteY1-336" fmla="*/ 1418884 h 1504898"/>
              <a:gd name="connsiteX2-337" fmla="*/ 9144000 w 9153525"/>
              <a:gd name="connsiteY2-338" fmla="*/ 1504898 h 1504898"/>
              <a:gd name="connsiteX3-339" fmla="*/ 0 w 9153525"/>
              <a:gd name="connsiteY3-340" fmla="*/ 723409 h 1504898"/>
              <a:gd name="connsiteX4-341" fmla="*/ 0 w 9153525"/>
              <a:gd name="connsiteY4-342" fmla="*/ 613807 h 1504898"/>
              <a:gd name="connsiteX0-343" fmla="*/ 0 w 9153525"/>
              <a:gd name="connsiteY0-344" fmla="*/ 613807 h 1504898"/>
              <a:gd name="connsiteX1-345" fmla="*/ 9153525 w 9153525"/>
              <a:gd name="connsiteY1-346" fmla="*/ 1418884 h 1504898"/>
              <a:gd name="connsiteX2-347" fmla="*/ 9144000 w 9153525"/>
              <a:gd name="connsiteY2-348" fmla="*/ 1504898 h 1504898"/>
              <a:gd name="connsiteX3-349" fmla="*/ 0 w 9153525"/>
              <a:gd name="connsiteY3-350" fmla="*/ 723409 h 1504898"/>
              <a:gd name="connsiteX4-351" fmla="*/ 0 w 9153525"/>
              <a:gd name="connsiteY4-352" fmla="*/ 613807 h 1504898"/>
            </a:gdLst>
            <a:ahLst/>
            <a:cxnLst>
              <a:cxn ang="0">
                <a:pos x="connsiteX0-343" y="connsiteY0-344"/>
              </a:cxn>
              <a:cxn ang="0">
                <a:pos x="connsiteX1-345" y="connsiteY1-346"/>
              </a:cxn>
              <a:cxn ang="0">
                <a:pos x="connsiteX2-347" y="connsiteY2-348"/>
              </a:cxn>
              <a:cxn ang="0">
                <a:pos x="connsiteX3-349" y="connsiteY3-350"/>
              </a:cxn>
              <a:cxn ang="0">
                <a:pos x="connsiteX4-351" y="connsiteY4-352"/>
              </a:cxn>
            </a:cxnLst>
            <a:rect l="l" t="t" r="r" b="b"/>
            <a:pathLst>
              <a:path w="9153525" h="1504898">
                <a:moveTo>
                  <a:pt x="0" y="613807"/>
                </a:moveTo>
                <a:cubicBezTo>
                  <a:pt x="1933575" y="-73556"/>
                  <a:pt x="4972050" y="-596531"/>
                  <a:pt x="9153525" y="1418884"/>
                </a:cubicBezTo>
                <a:lnTo>
                  <a:pt x="9144000" y="1504898"/>
                </a:lnTo>
                <a:cubicBezTo>
                  <a:pt x="7581900" y="720527"/>
                  <a:pt x="3390900" y="-368645"/>
                  <a:pt x="0" y="723409"/>
                </a:cubicBezTo>
                <a:lnTo>
                  <a:pt x="0" y="61380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grpSp>
        <p:nvGrpSpPr>
          <p:cNvPr id="17412" name="组合 3"/>
          <p:cNvGrpSpPr>
            <a:grpSpLocks/>
          </p:cNvGrpSpPr>
          <p:nvPr/>
        </p:nvGrpSpPr>
        <p:grpSpPr bwMode="auto">
          <a:xfrm>
            <a:off x="2208213" y="909638"/>
            <a:ext cx="1714500" cy="500062"/>
            <a:chOff x="1076" y="1998"/>
            <a:chExt cx="2699" cy="788"/>
          </a:xfrm>
        </p:grpSpPr>
        <p:sp>
          <p:nvSpPr>
            <p:cNvPr id="3" name="流程图: 文档 2"/>
            <p:cNvSpPr/>
            <p:nvPr/>
          </p:nvSpPr>
          <p:spPr>
            <a:xfrm>
              <a:off x="1076" y="2071"/>
              <a:ext cx="2632" cy="715"/>
            </a:xfrm>
            <a:prstGeom prst="flowChartDocumen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5125" name="文本框 4101"/>
            <p:cNvSpPr txBox="1"/>
            <p:nvPr/>
          </p:nvSpPr>
          <p:spPr>
            <a:xfrm>
              <a:off x="1076" y="1998"/>
              <a:ext cx="2699" cy="70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300" b="1" noProof="1">
                  <a:solidFill>
                    <a:srgbClr val="FFFFFF"/>
                  </a:solidFill>
                  <a:latin typeface="宋体" panose="02010600030101010101" pitchFamily="2" charset="-122"/>
                  <a:ea typeface="幼圆" panose="02010509060101010101" pitchFamily="49" charset="-122"/>
                  <a:sym typeface="宋体" panose="02010600030101010101" pitchFamily="2" charset="-122"/>
                </a:rPr>
                <a:t>学习目标</a:t>
              </a:r>
            </a:p>
          </p:txBody>
        </p:sp>
      </p:grpSp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2159000" y="1668463"/>
            <a:ext cx="508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F0000"/>
                </a:solidFill>
                <a:latin typeface="宋体" pitchFamily="2" charset="-122"/>
              </a:rPr>
              <a:t>知识目标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146303" y="2119313"/>
            <a:ext cx="71866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latin typeface="宋体" pitchFamily="2" charset="-122"/>
              </a:rPr>
              <a:t>理解内容，把握鸟的形象，体会作者对鸟的感情。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179638" y="2536825"/>
            <a:ext cx="508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F0000"/>
                </a:solidFill>
                <a:latin typeface="宋体" pitchFamily="2" charset="-122"/>
              </a:rPr>
              <a:t>能力目标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141541" y="2941638"/>
            <a:ext cx="84470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latin typeface="宋体" pitchFamily="2" charset="-122"/>
              </a:rPr>
              <a:t>了解状物散文的特点，学习运用多种修辞和衬托的写作方法。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192338" y="3446463"/>
            <a:ext cx="508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FF0000"/>
                </a:solidFill>
                <a:latin typeface="宋体" pitchFamily="2" charset="-122"/>
              </a:rPr>
              <a:t>情感态度与价值观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189163" y="3951288"/>
            <a:ext cx="77136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latin typeface="宋体" pitchFamily="2" charset="-122"/>
              </a:rPr>
              <a:t>把握作者希望建立自由、平等、幸福的社会的愿望。</a:t>
            </a:r>
            <a:endParaRPr lang="zh-CN" altLang="en-US" b="1" dirty="0"/>
          </a:p>
        </p:txBody>
      </p:sp>
      <p:sp>
        <p:nvSpPr>
          <p:cNvPr id="17419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006666"/>
                </a:solidFill>
                <a:ea typeface="方正姚体" pitchFamily="2" charset="-122"/>
              </a:rPr>
              <a:t>导入新课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392144" y="764704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7"/>
                </a:solidFill>
              </a:rPr>
              <a:t>https://www.ypppt.com/</a:t>
            </a:r>
            <a:endParaRPr lang="zh-CN" altLang="en-US" sz="1200" dirty="0">
              <a:solidFill>
                <a:srgbClr val="FFFFF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4" grpId="0"/>
      <p:bldP spid="5" grpId="0"/>
      <p:bldP spid="6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1524000" y="4865688"/>
            <a:ext cx="9144000" cy="1687512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97721 h 1688812"/>
              <a:gd name="connsiteX1-245" fmla="*/ 9144000 w 9144000"/>
              <a:gd name="connsiteY1-246" fmla="*/ 1640898 h 1688812"/>
              <a:gd name="connsiteX2-247" fmla="*/ 9144000 w 9144000"/>
              <a:gd name="connsiteY2-248" fmla="*/ 1688812 h 1688812"/>
              <a:gd name="connsiteX3-249" fmla="*/ 0 w 9144000"/>
              <a:gd name="connsiteY3-250" fmla="*/ 907323 h 1688812"/>
              <a:gd name="connsiteX4-251" fmla="*/ 0 w 9144000"/>
              <a:gd name="connsiteY4-252" fmla="*/ 797721 h 1688812"/>
              <a:gd name="connsiteX0-253" fmla="*/ 0 w 9144000"/>
              <a:gd name="connsiteY0-254" fmla="*/ 797721 h 1688812"/>
              <a:gd name="connsiteX1-255" fmla="*/ 9144000 w 9144000"/>
              <a:gd name="connsiteY1-256" fmla="*/ 1640898 h 1688812"/>
              <a:gd name="connsiteX2-257" fmla="*/ 9144000 w 9144000"/>
              <a:gd name="connsiteY2-258" fmla="*/ 1688812 h 1688812"/>
              <a:gd name="connsiteX3-259" fmla="*/ 0 w 9144000"/>
              <a:gd name="connsiteY3-260" fmla="*/ 907323 h 1688812"/>
              <a:gd name="connsiteX4-261" fmla="*/ 0 w 9144000"/>
              <a:gd name="connsiteY4-262" fmla="*/ 797721 h 1688812"/>
              <a:gd name="connsiteX0-263" fmla="*/ 0 w 9144000"/>
              <a:gd name="connsiteY0-264" fmla="*/ 797721 h 1688812"/>
              <a:gd name="connsiteX1-265" fmla="*/ 9144000 w 9144000"/>
              <a:gd name="connsiteY1-266" fmla="*/ 1640898 h 1688812"/>
              <a:gd name="connsiteX2-267" fmla="*/ 9144000 w 9144000"/>
              <a:gd name="connsiteY2-268" fmla="*/ 1688812 h 1688812"/>
              <a:gd name="connsiteX3-269" fmla="*/ 0 w 9144000"/>
              <a:gd name="connsiteY3-270" fmla="*/ 907323 h 1688812"/>
              <a:gd name="connsiteX4-271" fmla="*/ 0 w 9144000"/>
              <a:gd name="connsiteY4-272" fmla="*/ 797721 h 1688812"/>
            </a:gdLst>
            <a:ahLst/>
            <a:cxnLst>
              <a:cxn ang="0">
                <a:pos x="connsiteX0-263" y="connsiteY0-264"/>
              </a:cxn>
              <a:cxn ang="0">
                <a:pos x="connsiteX1-265" y="connsiteY1-266"/>
              </a:cxn>
              <a:cxn ang="0">
                <a:pos x="connsiteX2-267" y="connsiteY2-268"/>
              </a:cxn>
              <a:cxn ang="0">
                <a:pos x="connsiteX3-269" y="connsiteY3-270"/>
              </a:cxn>
              <a:cxn ang="0">
                <a:pos x="connsiteX4-271" y="connsiteY4-272"/>
              </a:cxn>
            </a:cxnLst>
            <a:rect l="l" t="t" r="r" b="b"/>
            <a:pathLst>
              <a:path w="9144000" h="1688812">
                <a:moveTo>
                  <a:pt x="0" y="797721"/>
                </a:moveTo>
                <a:cubicBezTo>
                  <a:pt x="1714500" y="-118242"/>
                  <a:pt x="5314950" y="-688842"/>
                  <a:pt x="9144000" y="1640898"/>
                </a:cubicBezTo>
                <a:lnTo>
                  <a:pt x="9144000" y="1688812"/>
                </a:lnTo>
                <a:cubicBezTo>
                  <a:pt x="6400800" y="428191"/>
                  <a:pt x="3457575" y="-346656"/>
                  <a:pt x="0" y="907323"/>
                </a:cubicBezTo>
                <a:lnTo>
                  <a:pt x="0" y="797721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7" name="任意多边形 6"/>
          <p:cNvSpPr/>
          <p:nvPr/>
        </p:nvSpPr>
        <p:spPr>
          <a:xfrm>
            <a:off x="1524003" y="5122863"/>
            <a:ext cx="9153525" cy="1504950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31570 h 1622661"/>
              <a:gd name="connsiteX1-245" fmla="*/ 9144000 w 9144000"/>
              <a:gd name="connsiteY1-246" fmla="*/ 1574747 h 1622661"/>
              <a:gd name="connsiteX2-247" fmla="*/ 9144000 w 9144000"/>
              <a:gd name="connsiteY2-248" fmla="*/ 1622661 h 1622661"/>
              <a:gd name="connsiteX3-249" fmla="*/ 0 w 9144000"/>
              <a:gd name="connsiteY3-250" fmla="*/ 841172 h 1622661"/>
              <a:gd name="connsiteX4-251" fmla="*/ 0 w 9144000"/>
              <a:gd name="connsiteY4-252" fmla="*/ 731570 h 1622661"/>
              <a:gd name="connsiteX0-253" fmla="*/ 0 w 9144000"/>
              <a:gd name="connsiteY0-254" fmla="*/ 709886 h 1600977"/>
              <a:gd name="connsiteX1-255" fmla="*/ 9144000 w 9144000"/>
              <a:gd name="connsiteY1-256" fmla="*/ 1553063 h 1600977"/>
              <a:gd name="connsiteX2-257" fmla="*/ 9144000 w 9144000"/>
              <a:gd name="connsiteY2-258" fmla="*/ 1600977 h 1600977"/>
              <a:gd name="connsiteX3-259" fmla="*/ 0 w 9144000"/>
              <a:gd name="connsiteY3-260" fmla="*/ 819488 h 1600977"/>
              <a:gd name="connsiteX4-261" fmla="*/ 0 w 9144000"/>
              <a:gd name="connsiteY4-262" fmla="*/ 709886 h 1600977"/>
              <a:gd name="connsiteX0-263" fmla="*/ 0 w 9144000"/>
              <a:gd name="connsiteY0-264" fmla="*/ 709886 h 1600977"/>
              <a:gd name="connsiteX1-265" fmla="*/ 9144000 w 9144000"/>
              <a:gd name="connsiteY1-266" fmla="*/ 1553063 h 1600977"/>
              <a:gd name="connsiteX2-267" fmla="*/ 9144000 w 9144000"/>
              <a:gd name="connsiteY2-268" fmla="*/ 1600977 h 1600977"/>
              <a:gd name="connsiteX3-269" fmla="*/ 0 w 9144000"/>
              <a:gd name="connsiteY3-270" fmla="*/ 819488 h 1600977"/>
              <a:gd name="connsiteX4-271" fmla="*/ 0 w 9144000"/>
              <a:gd name="connsiteY4-272" fmla="*/ 709886 h 1600977"/>
              <a:gd name="connsiteX0-273" fmla="*/ 0 w 9144000"/>
              <a:gd name="connsiteY0-274" fmla="*/ 596494 h 1487585"/>
              <a:gd name="connsiteX1-275" fmla="*/ 9144000 w 9144000"/>
              <a:gd name="connsiteY1-276" fmla="*/ 1439671 h 1487585"/>
              <a:gd name="connsiteX2-277" fmla="*/ 9144000 w 9144000"/>
              <a:gd name="connsiteY2-278" fmla="*/ 1487585 h 1487585"/>
              <a:gd name="connsiteX3-279" fmla="*/ 0 w 9144000"/>
              <a:gd name="connsiteY3-280" fmla="*/ 706096 h 1487585"/>
              <a:gd name="connsiteX4-281" fmla="*/ 0 w 9144000"/>
              <a:gd name="connsiteY4-282" fmla="*/ 596494 h 1487585"/>
              <a:gd name="connsiteX0-283" fmla="*/ 0 w 9153525"/>
              <a:gd name="connsiteY0-284" fmla="*/ 613807 h 1504898"/>
              <a:gd name="connsiteX1-285" fmla="*/ 9153525 w 9153525"/>
              <a:gd name="connsiteY1-286" fmla="*/ 1418884 h 1504898"/>
              <a:gd name="connsiteX2-287" fmla="*/ 9144000 w 9153525"/>
              <a:gd name="connsiteY2-288" fmla="*/ 1504898 h 1504898"/>
              <a:gd name="connsiteX3-289" fmla="*/ 0 w 9153525"/>
              <a:gd name="connsiteY3-290" fmla="*/ 723409 h 1504898"/>
              <a:gd name="connsiteX4-291" fmla="*/ 0 w 9153525"/>
              <a:gd name="connsiteY4-292" fmla="*/ 613807 h 1504898"/>
              <a:gd name="connsiteX0-293" fmla="*/ 0 w 9153525"/>
              <a:gd name="connsiteY0-294" fmla="*/ 613807 h 1504898"/>
              <a:gd name="connsiteX1-295" fmla="*/ 9153525 w 9153525"/>
              <a:gd name="connsiteY1-296" fmla="*/ 1418884 h 1504898"/>
              <a:gd name="connsiteX2-297" fmla="*/ 9144000 w 9153525"/>
              <a:gd name="connsiteY2-298" fmla="*/ 1504898 h 1504898"/>
              <a:gd name="connsiteX3-299" fmla="*/ 0 w 9153525"/>
              <a:gd name="connsiteY3-300" fmla="*/ 723409 h 1504898"/>
              <a:gd name="connsiteX4-301" fmla="*/ 0 w 9153525"/>
              <a:gd name="connsiteY4-302" fmla="*/ 613807 h 1504898"/>
              <a:gd name="connsiteX0-303" fmla="*/ 0 w 9153525"/>
              <a:gd name="connsiteY0-304" fmla="*/ 613807 h 1504898"/>
              <a:gd name="connsiteX1-305" fmla="*/ 9153525 w 9153525"/>
              <a:gd name="connsiteY1-306" fmla="*/ 1418884 h 1504898"/>
              <a:gd name="connsiteX2-307" fmla="*/ 9144000 w 9153525"/>
              <a:gd name="connsiteY2-308" fmla="*/ 1504898 h 1504898"/>
              <a:gd name="connsiteX3-309" fmla="*/ 0 w 9153525"/>
              <a:gd name="connsiteY3-310" fmla="*/ 723409 h 1504898"/>
              <a:gd name="connsiteX4-311" fmla="*/ 0 w 9153525"/>
              <a:gd name="connsiteY4-312" fmla="*/ 613807 h 1504898"/>
              <a:gd name="connsiteX0-313" fmla="*/ 0 w 9153525"/>
              <a:gd name="connsiteY0-314" fmla="*/ 613807 h 1504898"/>
              <a:gd name="connsiteX1-315" fmla="*/ 9153525 w 9153525"/>
              <a:gd name="connsiteY1-316" fmla="*/ 1418884 h 1504898"/>
              <a:gd name="connsiteX2-317" fmla="*/ 9144000 w 9153525"/>
              <a:gd name="connsiteY2-318" fmla="*/ 1504898 h 1504898"/>
              <a:gd name="connsiteX3-319" fmla="*/ 0 w 9153525"/>
              <a:gd name="connsiteY3-320" fmla="*/ 723409 h 1504898"/>
              <a:gd name="connsiteX4-321" fmla="*/ 0 w 9153525"/>
              <a:gd name="connsiteY4-322" fmla="*/ 613807 h 1504898"/>
              <a:gd name="connsiteX0-323" fmla="*/ 0 w 9153525"/>
              <a:gd name="connsiteY0-324" fmla="*/ 613807 h 1504898"/>
              <a:gd name="connsiteX1-325" fmla="*/ 9153525 w 9153525"/>
              <a:gd name="connsiteY1-326" fmla="*/ 1418884 h 1504898"/>
              <a:gd name="connsiteX2-327" fmla="*/ 9144000 w 9153525"/>
              <a:gd name="connsiteY2-328" fmla="*/ 1504898 h 1504898"/>
              <a:gd name="connsiteX3-329" fmla="*/ 0 w 9153525"/>
              <a:gd name="connsiteY3-330" fmla="*/ 723409 h 1504898"/>
              <a:gd name="connsiteX4-331" fmla="*/ 0 w 9153525"/>
              <a:gd name="connsiteY4-332" fmla="*/ 613807 h 1504898"/>
              <a:gd name="connsiteX0-333" fmla="*/ 0 w 9153525"/>
              <a:gd name="connsiteY0-334" fmla="*/ 613807 h 1504898"/>
              <a:gd name="connsiteX1-335" fmla="*/ 9153525 w 9153525"/>
              <a:gd name="connsiteY1-336" fmla="*/ 1418884 h 1504898"/>
              <a:gd name="connsiteX2-337" fmla="*/ 9144000 w 9153525"/>
              <a:gd name="connsiteY2-338" fmla="*/ 1504898 h 1504898"/>
              <a:gd name="connsiteX3-339" fmla="*/ 0 w 9153525"/>
              <a:gd name="connsiteY3-340" fmla="*/ 723409 h 1504898"/>
              <a:gd name="connsiteX4-341" fmla="*/ 0 w 9153525"/>
              <a:gd name="connsiteY4-342" fmla="*/ 613807 h 1504898"/>
              <a:gd name="connsiteX0-343" fmla="*/ 0 w 9153525"/>
              <a:gd name="connsiteY0-344" fmla="*/ 613807 h 1504898"/>
              <a:gd name="connsiteX1-345" fmla="*/ 9153525 w 9153525"/>
              <a:gd name="connsiteY1-346" fmla="*/ 1418884 h 1504898"/>
              <a:gd name="connsiteX2-347" fmla="*/ 9144000 w 9153525"/>
              <a:gd name="connsiteY2-348" fmla="*/ 1504898 h 1504898"/>
              <a:gd name="connsiteX3-349" fmla="*/ 0 w 9153525"/>
              <a:gd name="connsiteY3-350" fmla="*/ 723409 h 1504898"/>
              <a:gd name="connsiteX4-351" fmla="*/ 0 w 9153525"/>
              <a:gd name="connsiteY4-352" fmla="*/ 613807 h 1504898"/>
            </a:gdLst>
            <a:ahLst/>
            <a:cxnLst>
              <a:cxn ang="0">
                <a:pos x="connsiteX0-343" y="connsiteY0-344"/>
              </a:cxn>
              <a:cxn ang="0">
                <a:pos x="connsiteX1-345" y="connsiteY1-346"/>
              </a:cxn>
              <a:cxn ang="0">
                <a:pos x="connsiteX2-347" y="connsiteY2-348"/>
              </a:cxn>
              <a:cxn ang="0">
                <a:pos x="connsiteX3-349" y="connsiteY3-350"/>
              </a:cxn>
              <a:cxn ang="0">
                <a:pos x="connsiteX4-351" y="connsiteY4-352"/>
              </a:cxn>
            </a:cxnLst>
            <a:rect l="l" t="t" r="r" b="b"/>
            <a:pathLst>
              <a:path w="9153525" h="1504898">
                <a:moveTo>
                  <a:pt x="0" y="613807"/>
                </a:moveTo>
                <a:cubicBezTo>
                  <a:pt x="1933575" y="-73556"/>
                  <a:pt x="4972050" y="-596531"/>
                  <a:pt x="9153525" y="1418884"/>
                </a:cubicBezTo>
                <a:lnTo>
                  <a:pt x="9144000" y="1504898"/>
                </a:lnTo>
                <a:cubicBezTo>
                  <a:pt x="7581900" y="720527"/>
                  <a:pt x="3390900" y="-368645"/>
                  <a:pt x="0" y="723409"/>
                </a:cubicBezTo>
                <a:lnTo>
                  <a:pt x="0" y="61380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pic>
        <p:nvPicPr>
          <p:cNvPr id="18437" name="图片 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1575" y="1598613"/>
            <a:ext cx="4768850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Rectangle 2"/>
          <p:cNvSpPr txBox="1">
            <a:spLocks noChangeArrowheads="1"/>
          </p:cNvSpPr>
          <p:nvPr/>
        </p:nvSpPr>
        <p:spPr bwMode="auto">
          <a:xfrm>
            <a:off x="3571878" y="3287716"/>
            <a:ext cx="511651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3600" b="1" dirty="0">
                <a:solidFill>
                  <a:srgbClr val="196666"/>
                </a:solidFill>
                <a:latin typeface="微软雅黑" pitchFamily="34" charset="-122"/>
                <a:ea typeface="微软雅黑" pitchFamily="34" charset="-122"/>
              </a:rPr>
              <a:t>预习课文    相关介绍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3187707" y="3140971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grpSp>
        <p:nvGrpSpPr>
          <p:cNvPr id="19458" name="组合 6147"/>
          <p:cNvGrpSpPr>
            <a:grpSpLocks/>
          </p:cNvGrpSpPr>
          <p:nvPr/>
        </p:nvGrpSpPr>
        <p:grpSpPr bwMode="auto">
          <a:xfrm>
            <a:off x="1849441" y="334963"/>
            <a:ext cx="2232025" cy="793750"/>
            <a:chOff x="0" y="0"/>
            <a:chExt cx="3516" cy="1249"/>
          </a:xfrm>
        </p:grpSpPr>
        <p:sp>
          <p:nvSpPr>
            <p:cNvPr id="19465" name="矩形 7"/>
            <p:cNvSpPr>
              <a:spLocks noChangeArrowheads="1"/>
            </p:cNvSpPr>
            <p:nvPr/>
          </p:nvSpPr>
          <p:spPr bwMode="auto">
            <a:xfrm>
              <a:off x="882" y="0"/>
              <a:ext cx="2634" cy="1200"/>
            </a:xfrm>
            <a:custGeom>
              <a:avLst/>
              <a:gdLst>
                <a:gd name="T0" fmla="*/ 0 w 2520280"/>
                <a:gd name="T1" fmla="*/ 1200 h 1872208"/>
                <a:gd name="T2" fmla="*/ 2634 w 2520280"/>
                <a:gd name="T3" fmla="*/ 1200 h 1872208"/>
                <a:gd name="T4" fmla="*/ 0 w 2520280"/>
                <a:gd name="T5" fmla="*/ 1200 h 1872208"/>
                <a:gd name="T6" fmla="*/ 0 w 2520280"/>
                <a:gd name="T7" fmla="*/ 0 h 1872208"/>
                <a:gd name="T8" fmla="*/ 1 w 2520280"/>
                <a:gd name="T9" fmla="*/ 0 h 1872208"/>
                <a:gd name="T10" fmla="*/ 0 w 2520280"/>
                <a:gd name="T11" fmla="*/ 0 h 18722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sq">
              <a:solidFill>
                <a:srgbClr val="DDDDD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66" name="任意多边形 16"/>
            <p:cNvSpPr>
              <a:spLocks noChangeArrowheads="1"/>
            </p:cNvSpPr>
            <p:nvPr/>
          </p:nvSpPr>
          <p:spPr bwMode="auto">
            <a:xfrm>
              <a:off x="0" y="454"/>
              <a:ext cx="826" cy="760"/>
            </a:xfrm>
            <a:custGeom>
              <a:avLst/>
              <a:gdLst>
                <a:gd name="T0" fmla="*/ 0 w 696310"/>
                <a:gd name="T1" fmla="*/ 0 h 696310"/>
                <a:gd name="T2" fmla="*/ 545 w 696310"/>
                <a:gd name="T3" fmla="*/ 0 h 696310"/>
                <a:gd name="T4" fmla="*/ 545 w 696310"/>
                <a:gd name="T5" fmla="*/ 258 h 696310"/>
                <a:gd name="T6" fmla="*/ 826 w 696310"/>
                <a:gd name="T7" fmla="*/ 258 h 696310"/>
                <a:gd name="T8" fmla="*/ 826 w 696310"/>
                <a:gd name="T9" fmla="*/ 760 h 696310"/>
                <a:gd name="T10" fmla="*/ 0 w 696310"/>
                <a:gd name="T11" fmla="*/ 760 h 696310"/>
                <a:gd name="T12" fmla="*/ 0 w 696310"/>
                <a:gd name="T13" fmla="*/ 0 h 6963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96310" h="696310">
                  <a:moveTo>
                    <a:pt x="0" y="0"/>
                  </a:moveTo>
                  <a:lnTo>
                    <a:pt x="459827" y="0"/>
                  </a:lnTo>
                  <a:lnTo>
                    <a:pt x="459827" y="236483"/>
                  </a:lnTo>
                  <a:lnTo>
                    <a:pt x="696310" y="236483"/>
                  </a:lnTo>
                  <a:lnTo>
                    <a:pt x="696310" y="696310"/>
                  </a:lnTo>
                  <a:lnTo>
                    <a:pt x="0" y="6963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67" name="矩形 17"/>
            <p:cNvSpPr>
              <a:spLocks noChangeArrowheads="1"/>
            </p:cNvSpPr>
            <p:nvPr/>
          </p:nvSpPr>
          <p:spPr bwMode="auto">
            <a:xfrm>
              <a:off x="570" y="374"/>
              <a:ext cx="258" cy="265"/>
            </a:xfrm>
            <a:prstGeom prst="rect">
              <a:avLst/>
            </a:prstGeom>
            <a:solidFill>
              <a:srgbClr val="008080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215900" rIns="179705" bIns="0" anchor="ctr"/>
            <a:lstStyle/>
            <a:p>
              <a:pPr algn="ctr"/>
              <a:endParaRPr lang="zh-CN" altLang="en-US" sz="400">
                <a:solidFill>
                  <a:srgbClr val="FFFFFF"/>
                </a:solidFill>
              </a:endParaRPr>
            </a:p>
          </p:txBody>
        </p:sp>
        <p:sp>
          <p:nvSpPr>
            <p:cNvPr id="19468" name="文本框 6151"/>
            <p:cNvSpPr txBox="1">
              <a:spLocks noChangeArrowheads="1"/>
            </p:cNvSpPr>
            <p:nvPr/>
          </p:nvSpPr>
          <p:spPr bwMode="auto">
            <a:xfrm>
              <a:off x="878" y="432"/>
              <a:ext cx="2530" cy="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006666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检查预习</a:t>
              </a:r>
            </a:p>
          </p:txBody>
        </p:sp>
      </p:grpSp>
      <p:sp>
        <p:nvSpPr>
          <p:cNvPr id="19459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  <p:grpSp>
        <p:nvGrpSpPr>
          <p:cNvPr id="19460" name="组合 3"/>
          <p:cNvGrpSpPr>
            <a:grpSpLocks/>
          </p:cNvGrpSpPr>
          <p:nvPr/>
        </p:nvGrpSpPr>
        <p:grpSpPr bwMode="auto">
          <a:xfrm>
            <a:off x="2208213" y="1268413"/>
            <a:ext cx="1714500" cy="500062"/>
            <a:chOff x="1076" y="1998"/>
            <a:chExt cx="2699" cy="788"/>
          </a:xfrm>
        </p:grpSpPr>
        <p:sp>
          <p:nvSpPr>
            <p:cNvPr id="3" name="流程图: 文档 2"/>
            <p:cNvSpPr/>
            <p:nvPr/>
          </p:nvSpPr>
          <p:spPr>
            <a:xfrm>
              <a:off x="1076" y="2071"/>
              <a:ext cx="2632" cy="715"/>
            </a:xfrm>
            <a:prstGeom prst="flowChartDocumen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5125" name="文本框 4101"/>
            <p:cNvSpPr txBox="1"/>
            <p:nvPr/>
          </p:nvSpPr>
          <p:spPr>
            <a:xfrm>
              <a:off x="1076" y="1998"/>
              <a:ext cx="2699" cy="70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300" b="1" noProof="1">
                  <a:solidFill>
                    <a:srgbClr val="FFFFFF"/>
                  </a:solidFill>
                  <a:latin typeface="宋体" panose="02010600030101010101" pitchFamily="2" charset="-122"/>
                  <a:ea typeface="幼圆" panose="02010509060101010101" pitchFamily="49" charset="-122"/>
                  <a:sym typeface="宋体" panose="02010600030101010101" pitchFamily="2" charset="-122"/>
                </a:rPr>
                <a:t>走近作者</a:t>
              </a:r>
            </a:p>
          </p:txBody>
        </p:sp>
      </p:grpSp>
      <p:pic>
        <p:nvPicPr>
          <p:cNvPr id="19461" name="图片 1" descr="ac6eddc451da81cb9ad199405566d0160924310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6288" y="2019300"/>
            <a:ext cx="2971800" cy="413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199063" y="2165350"/>
            <a:ext cx="49657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latin typeface="Times New Roman" pitchFamily="18" charset="0"/>
              </a:rPr>
              <a:t>梁实秋，原名梁治华，1903年1月6日出生于北京，浙江杭县（今余杭）人。笔名子佳、秋郎、程淑等。中国著名的散文家、学者、文学批评家、翻译家，国内第一个研究莎士比亚的权威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1524000" y="4865688"/>
            <a:ext cx="9144000" cy="1687512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97721 h 1688812"/>
              <a:gd name="connsiteX1-245" fmla="*/ 9144000 w 9144000"/>
              <a:gd name="connsiteY1-246" fmla="*/ 1640898 h 1688812"/>
              <a:gd name="connsiteX2-247" fmla="*/ 9144000 w 9144000"/>
              <a:gd name="connsiteY2-248" fmla="*/ 1688812 h 1688812"/>
              <a:gd name="connsiteX3-249" fmla="*/ 0 w 9144000"/>
              <a:gd name="connsiteY3-250" fmla="*/ 907323 h 1688812"/>
              <a:gd name="connsiteX4-251" fmla="*/ 0 w 9144000"/>
              <a:gd name="connsiteY4-252" fmla="*/ 797721 h 1688812"/>
              <a:gd name="connsiteX0-253" fmla="*/ 0 w 9144000"/>
              <a:gd name="connsiteY0-254" fmla="*/ 797721 h 1688812"/>
              <a:gd name="connsiteX1-255" fmla="*/ 9144000 w 9144000"/>
              <a:gd name="connsiteY1-256" fmla="*/ 1640898 h 1688812"/>
              <a:gd name="connsiteX2-257" fmla="*/ 9144000 w 9144000"/>
              <a:gd name="connsiteY2-258" fmla="*/ 1688812 h 1688812"/>
              <a:gd name="connsiteX3-259" fmla="*/ 0 w 9144000"/>
              <a:gd name="connsiteY3-260" fmla="*/ 907323 h 1688812"/>
              <a:gd name="connsiteX4-261" fmla="*/ 0 w 9144000"/>
              <a:gd name="connsiteY4-262" fmla="*/ 797721 h 1688812"/>
              <a:gd name="connsiteX0-263" fmla="*/ 0 w 9144000"/>
              <a:gd name="connsiteY0-264" fmla="*/ 797721 h 1688812"/>
              <a:gd name="connsiteX1-265" fmla="*/ 9144000 w 9144000"/>
              <a:gd name="connsiteY1-266" fmla="*/ 1640898 h 1688812"/>
              <a:gd name="connsiteX2-267" fmla="*/ 9144000 w 9144000"/>
              <a:gd name="connsiteY2-268" fmla="*/ 1688812 h 1688812"/>
              <a:gd name="connsiteX3-269" fmla="*/ 0 w 9144000"/>
              <a:gd name="connsiteY3-270" fmla="*/ 907323 h 1688812"/>
              <a:gd name="connsiteX4-271" fmla="*/ 0 w 9144000"/>
              <a:gd name="connsiteY4-272" fmla="*/ 797721 h 1688812"/>
            </a:gdLst>
            <a:ahLst/>
            <a:cxnLst>
              <a:cxn ang="0">
                <a:pos x="connsiteX0-263" y="connsiteY0-264"/>
              </a:cxn>
              <a:cxn ang="0">
                <a:pos x="connsiteX1-265" y="connsiteY1-266"/>
              </a:cxn>
              <a:cxn ang="0">
                <a:pos x="connsiteX2-267" y="connsiteY2-268"/>
              </a:cxn>
              <a:cxn ang="0">
                <a:pos x="connsiteX3-269" y="connsiteY3-270"/>
              </a:cxn>
              <a:cxn ang="0">
                <a:pos x="connsiteX4-271" y="connsiteY4-272"/>
              </a:cxn>
            </a:cxnLst>
            <a:rect l="l" t="t" r="r" b="b"/>
            <a:pathLst>
              <a:path w="9144000" h="1688812">
                <a:moveTo>
                  <a:pt x="0" y="797721"/>
                </a:moveTo>
                <a:cubicBezTo>
                  <a:pt x="1714500" y="-118242"/>
                  <a:pt x="5314950" y="-688842"/>
                  <a:pt x="9144000" y="1640898"/>
                </a:cubicBezTo>
                <a:lnTo>
                  <a:pt x="9144000" y="1688812"/>
                </a:lnTo>
                <a:cubicBezTo>
                  <a:pt x="6400800" y="428191"/>
                  <a:pt x="3457575" y="-346656"/>
                  <a:pt x="0" y="907323"/>
                </a:cubicBezTo>
                <a:lnTo>
                  <a:pt x="0" y="797721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7" name="任意多边形 6"/>
          <p:cNvSpPr/>
          <p:nvPr/>
        </p:nvSpPr>
        <p:spPr>
          <a:xfrm>
            <a:off x="1524003" y="5122863"/>
            <a:ext cx="9153525" cy="1504950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31570 h 1622661"/>
              <a:gd name="connsiteX1-245" fmla="*/ 9144000 w 9144000"/>
              <a:gd name="connsiteY1-246" fmla="*/ 1574747 h 1622661"/>
              <a:gd name="connsiteX2-247" fmla="*/ 9144000 w 9144000"/>
              <a:gd name="connsiteY2-248" fmla="*/ 1622661 h 1622661"/>
              <a:gd name="connsiteX3-249" fmla="*/ 0 w 9144000"/>
              <a:gd name="connsiteY3-250" fmla="*/ 841172 h 1622661"/>
              <a:gd name="connsiteX4-251" fmla="*/ 0 w 9144000"/>
              <a:gd name="connsiteY4-252" fmla="*/ 731570 h 1622661"/>
              <a:gd name="connsiteX0-253" fmla="*/ 0 w 9144000"/>
              <a:gd name="connsiteY0-254" fmla="*/ 709886 h 1600977"/>
              <a:gd name="connsiteX1-255" fmla="*/ 9144000 w 9144000"/>
              <a:gd name="connsiteY1-256" fmla="*/ 1553063 h 1600977"/>
              <a:gd name="connsiteX2-257" fmla="*/ 9144000 w 9144000"/>
              <a:gd name="connsiteY2-258" fmla="*/ 1600977 h 1600977"/>
              <a:gd name="connsiteX3-259" fmla="*/ 0 w 9144000"/>
              <a:gd name="connsiteY3-260" fmla="*/ 819488 h 1600977"/>
              <a:gd name="connsiteX4-261" fmla="*/ 0 w 9144000"/>
              <a:gd name="connsiteY4-262" fmla="*/ 709886 h 1600977"/>
              <a:gd name="connsiteX0-263" fmla="*/ 0 w 9144000"/>
              <a:gd name="connsiteY0-264" fmla="*/ 709886 h 1600977"/>
              <a:gd name="connsiteX1-265" fmla="*/ 9144000 w 9144000"/>
              <a:gd name="connsiteY1-266" fmla="*/ 1553063 h 1600977"/>
              <a:gd name="connsiteX2-267" fmla="*/ 9144000 w 9144000"/>
              <a:gd name="connsiteY2-268" fmla="*/ 1600977 h 1600977"/>
              <a:gd name="connsiteX3-269" fmla="*/ 0 w 9144000"/>
              <a:gd name="connsiteY3-270" fmla="*/ 819488 h 1600977"/>
              <a:gd name="connsiteX4-271" fmla="*/ 0 w 9144000"/>
              <a:gd name="connsiteY4-272" fmla="*/ 709886 h 1600977"/>
              <a:gd name="connsiteX0-273" fmla="*/ 0 w 9144000"/>
              <a:gd name="connsiteY0-274" fmla="*/ 596494 h 1487585"/>
              <a:gd name="connsiteX1-275" fmla="*/ 9144000 w 9144000"/>
              <a:gd name="connsiteY1-276" fmla="*/ 1439671 h 1487585"/>
              <a:gd name="connsiteX2-277" fmla="*/ 9144000 w 9144000"/>
              <a:gd name="connsiteY2-278" fmla="*/ 1487585 h 1487585"/>
              <a:gd name="connsiteX3-279" fmla="*/ 0 w 9144000"/>
              <a:gd name="connsiteY3-280" fmla="*/ 706096 h 1487585"/>
              <a:gd name="connsiteX4-281" fmla="*/ 0 w 9144000"/>
              <a:gd name="connsiteY4-282" fmla="*/ 596494 h 1487585"/>
              <a:gd name="connsiteX0-283" fmla="*/ 0 w 9153525"/>
              <a:gd name="connsiteY0-284" fmla="*/ 613807 h 1504898"/>
              <a:gd name="connsiteX1-285" fmla="*/ 9153525 w 9153525"/>
              <a:gd name="connsiteY1-286" fmla="*/ 1418884 h 1504898"/>
              <a:gd name="connsiteX2-287" fmla="*/ 9144000 w 9153525"/>
              <a:gd name="connsiteY2-288" fmla="*/ 1504898 h 1504898"/>
              <a:gd name="connsiteX3-289" fmla="*/ 0 w 9153525"/>
              <a:gd name="connsiteY3-290" fmla="*/ 723409 h 1504898"/>
              <a:gd name="connsiteX4-291" fmla="*/ 0 w 9153525"/>
              <a:gd name="connsiteY4-292" fmla="*/ 613807 h 1504898"/>
              <a:gd name="connsiteX0-293" fmla="*/ 0 w 9153525"/>
              <a:gd name="connsiteY0-294" fmla="*/ 613807 h 1504898"/>
              <a:gd name="connsiteX1-295" fmla="*/ 9153525 w 9153525"/>
              <a:gd name="connsiteY1-296" fmla="*/ 1418884 h 1504898"/>
              <a:gd name="connsiteX2-297" fmla="*/ 9144000 w 9153525"/>
              <a:gd name="connsiteY2-298" fmla="*/ 1504898 h 1504898"/>
              <a:gd name="connsiteX3-299" fmla="*/ 0 w 9153525"/>
              <a:gd name="connsiteY3-300" fmla="*/ 723409 h 1504898"/>
              <a:gd name="connsiteX4-301" fmla="*/ 0 w 9153525"/>
              <a:gd name="connsiteY4-302" fmla="*/ 613807 h 1504898"/>
              <a:gd name="connsiteX0-303" fmla="*/ 0 w 9153525"/>
              <a:gd name="connsiteY0-304" fmla="*/ 613807 h 1504898"/>
              <a:gd name="connsiteX1-305" fmla="*/ 9153525 w 9153525"/>
              <a:gd name="connsiteY1-306" fmla="*/ 1418884 h 1504898"/>
              <a:gd name="connsiteX2-307" fmla="*/ 9144000 w 9153525"/>
              <a:gd name="connsiteY2-308" fmla="*/ 1504898 h 1504898"/>
              <a:gd name="connsiteX3-309" fmla="*/ 0 w 9153525"/>
              <a:gd name="connsiteY3-310" fmla="*/ 723409 h 1504898"/>
              <a:gd name="connsiteX4-311" fmla="*/ 0 w 9153525"/>
              <a:gd name="connsiteY4-312" fmla="*/ 613807 h 1504898"/>
              <a:gd name="connsiteX0-313" fmla="*/ 0 w 9153525"/>
              <a:gd name="connsiteY0-314" fmla="*/ 613807 h 1504898"/>
              <a:gd name="connsiteX1-315" fmla="*/ 9153525 w 9153525"/>
              <a:gd name="connsiteY1-316" fmla="*/ 1418884 h 1504898"/>
              <a:gd name="connsiteX2-317" fmla="*/ 9144000 w 9153525"/>
              <a:gd name="connsiteY2-318" fmla="*/ 1504898 h 1504898"/>
              <a:gd name="connsiteX3-319" fmla="*/ 0 w 9153525"/>
              <a:gd name="connsiteY3-320" fmla="*/ 723409 h 1504898"/>
              <a:gd name="connsiteX4-321" fmla="*/ 0 w 9153525"/>
              <a:gd name="connsiteY4-322" fmla="*/ 613807 h 1504898"/>
              <a:gd name="connsiteX0-323" fmla="*/ 0 w 9153525"/>
              <a:gd name="connsiteY0-324" fmla="*/ 613807 h 1504898"/>
              <a:gd name="connsiteX1-325" fmla="*/ 9153525 w 9153525"/>
              <a:gd name="connsiteY1-326" fmla="*/ 1418884 h 1504898"/>
              <a:gd name="connsiteX2-327" fmla="*/ 9144000 w 9153525"/>
              <a:gd name="connsiteY2-328" fmla="*/ 1504898 h 1504898"/>
              <a:gd name="connsiteX3-329" fmla="*/ 0 w 9153525"/>
              <a:gd name="connsiteY3-330" fmla="*/ 723409 h 1504898"/>
              <a:gd name="connsiteX4-331" fmla="*/ 0 w 9153525"/>
              <a:gd name="connsiteY4-332" fmla="*/ 613807 h 1504898"/>
              <a:gd name="connsiteX0-333" fmla="*/ 0 w 9153525"/>
              <a:gd name="connsiteY0-334" fmla="*/ 613807 h 1504898"/>
              <a:gd name="connsiteX1-335" fmla="*/ 9153525 w 9153525"/>
              <a:gd name="connsiteY1-336" fmla="*/ 1418884 h 1504898"/>
              <a:gd name="connsiteX2-337" fmla="*/ 9144000 w 9153525"/>
              <a:gd name="connsiteY2-338" fmla="*/ 1504898 h 1504898"/>
              <a:gd name="connsiteX3-339" fmla="*/ 0 w 9153525"/>
              <a:gd name="connsiteY3-340" fmla="*/ 723409 h 1504898"/>
              <a:gd name="connsiteX4-341" fmla="*/ 0 w 9153525"/>
              <a:gd name="connsiteY4-342" fmla="*/ 613807 h 1504898"/>
              <a:gd name="connsiteX0-343" fmla="*/ 0 w 9153525"/>
              <a:gd name="connsiteY0-344" fmla="*/ 613807 h 1504898"/>
              <a:gd name="connsiteX1-345" fmla="*/ 9153525 w 9153525"/>
              <a:gd name="connsiteY1-346" fmla="*/ 1418884 h 1504898"/>
              <a:gd name="connsiteX2-347" fmla="*/ 9144000 w 9153525"/>
              <a:gd name="connsiteY2-348" fmla="*/ 1504898 h 1504898"/>
              <a:gd name="connsiteX3-349" fmla="*/ 0 w 9153525"/>
              <a:gd name="connsiteY3-350" fmla="*/ 723409 h 1504898"/>
              <a:gd name="connsiteX4-351" fmla="*/ 0 w 9153525"/>
              <a:gd name="connsiteY4-352" fmla="*/ 613807 h 1504898"/>
            </a:gdLst>
            <a:ahLst/>
            <a:cxnLst>
              <a:cxn ang="0">
                <a:pos x="connsiteX0-343" y="connsiteY0-344"/>
              </a:cxn>
              <a:cxn ang="0">
                <a:pos x="connsiteX1-345" y="connsiteY1-346"/>
              </a:cxn>
              <a:cxn ang="0">
                <a:pos x="connsiteX2-347" y="connsiteY2-348"/>
              </a:cxn>
              <a:cxn ang="0">
                <a:pos x="connsiteX3-349" y="connsiteY3-350"/>
              </a:cxn>
              <a:cxn ang="0">
                <a:pos x="connsiteX4-351" y="connsiteY4-352"/>
              </a:cxn>
            </a:cxnLst>
            <a:rect l="l" t="t" r="r" b="b"/>
            <a:pathLst>
              <a:path w="9153525" h="1504898">
                <a:moveTo>
                  <a:pt x="0" y="613807"/>
                </a:moveTo>
                <a:cubicBezTo>
                  <a:pt x="1933575" y="-73556"/>
                  <a:pt x="4972050" y="-596531"/>
                  <a:pt x="9153525" y="1418884"/>
                </a:cubicBezTo>
                <a:lnTo>
                  <a:pt x="9144000" y="1504898"/>
                </a:lnTo>
                <a:cubicBezTo>
                  <a:pt x="7581900" y="720527"/>
                  <a:pt x="3390900" y="-368645"/>
                  <a:pt x="0" y="723409"/>
                </a:cubicBezTo>
                <a:lnTo>
                  <a:pt x="0" y="61380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pic>
        <p:nvPicPr>
          <p:cNvPr id="20485" name="图片 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1575" y="1598613"/>
            <a:ext cx="4768850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Rectangle 2"/>
          <p:cNvSpPr txBox="1">
            <a:spLocks noChangeArrowheads="1"/>
          </p:cNvSpPr>
          <p:nvPr/>
        </p:nvSpPr>
        <p:spPr bwMode="auto">
          <a:xfrm>
            <a:off x="3571878" y="3287716"/>
            <a:ext cx="511651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3600" b="1" dirty="0">
                <a:solidFill>
                  <a:srgbClr val="196666"/>
                </a:solidFill>
                <a:latin typeface="微软雅黑" pitchFamily="34" charset="-122"/>
                <a:ea typeface="微软雅黑" pitchFamily="34" charset="-122"/>
              </a:rPr>
              <a:t>初读课文    整体感知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99"/>
          <p:cNvSpPr txBox="1">
            <a:spLocks noChangeArrowheads="1"/>
          </p:cNvSpPr>
          <p:nvPr/>
        </p:nvSpPr>
        <p:spPr bwMode="auto">
          <a:xfrm>
            <a:off x="2436813" y="1208088"/>
            <a:ext cx="508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000000"/>
                </a:solidFill>
                <a:latin typeface="Times New Roman" pitchFamily="18" charset="0"/>
              </a:rPr>
              <a:t>1.</a:t>
            </a:r>
            <a:r>
              <a:rPr lang="zh-CN" altLang="en-US" b="1" dirty="0">
                <a:solidFill>
                  <a:srgbClr val="000000"/>
                </a:solidFill>
                <a:latin typeface="Times New Roman" pitchFamily="18" charset="0"/>
              </a:rPr>
              <a:t>这篇散文的文眼是哪一句？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749550" y="1952625"/>
            <a:ext cx="508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0000FF"/>
                </a:solidFill>
                <a:latin typeface="宋体" pitchFamily="2" charset="-122"/>
              </a:rPr>
              <a:t>我爱鸟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486025" y="2667003"/>
            <a:ext cx="76469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000000"/>
                </a:solidFill>
                <a:latin typeface="Times New Roman" pitchFamily="18" charset="0"/>
              </a:rPr>
              <a:t>2.</a:t>
            </a:r>
            <a:r>
              <a:rPr lang="zh-CN" altLang="en-US" b="1" dirty="0">
                <a:solidFill>
                  <a:srgbClr val="000000"/>
                </a:solidFill>
                <a:latin typeface="Times New Roman" pitchFamily="18" charset="0"/>
              </a:rPr>
              <a:t>本文写的是鸟，但作者对鸟的思想感情有一个变化的过程，请你加以梳理。</a:t>
            </a: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720978" y="3868738"/>
            <a:ext cx="7077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0000FF"/>
                </a:solidFill>
                <a:latin typeface="宋体" pitchFamily="2" charset="-122"/>
              </a:rPr>
              <a:t>为鸟苦闷</a:t>
            </a:r>
            <a:r>
              <a:rPr lang="en-US" altLang="zh-CN" b="1" dirty="0">
                <a:solidFill>
                  <a:srgbClr val="0000FF"/>
                </a:solidFill>
                <a:latin typeface="宋体" pitchFamily="2" charset="-122"/>
              </a:rPr>
              <a:t>——</a:t>
            </a:r>
            <a:r>
              <a:rPr lang="zh-CN" altLang="en-US" b="1" dirty="0">
                <a:solidFill>
                  <a:srgbClr val="0000FF"/>
                </a:solidFill>
                <a:latin typeface="宋体" pitchFamily="2" charset="-122"/>
              </a:rPr>
              <a:t>欣赏鸟</a:t>
            </a:r>
            <a:r>
              <a:rPr lang="en-US" altLang="zh-CN" b="1" dirty="0">
                <a:solidFill>
                  <a:srgbClr val="0000FF"/>
                </a:solidFill>
                <a:latin typeface="宋体" pitchFamily="2" charset="-122"/>
              </a:rPr>
              <a:t>----</a:t>
            </a:r>
            <a:r>
              <a:rPr lang="zh-CN" altLang="en-US" b="1" dirty="0">
                <a:solidFill>
                  <a:srgbClr val="0000FF"/>
                </a:solidFill>
                <a:latin typeface="宋体" pitchFamily="2" charset="-122"/>
              </a:rPr>
              <a:t>喜爱鸟</a:t>
            </a:r>
            <a:r>
              <a:rPr lang="en-US" altLang="zh-CN" b="1" dirty="0">
                <a:solidFill>
                  <a:srgbClr val="0000FF"/>
                </a:solidFill>
                <a:latin typeface="宋体" pitchFamily="2" charset="-122"/>
              </a:rPr>
              <a:t>——</a:t>
            </a:r>
            <a:r>
              <a:rPr lang="zh-CN" altLang="en-US" b="1" dirty="0">
                <a:solidFill>
                  <a:srgbClr val="0000FF"/>
                </a:solidFill>
                <a:latin typeface="宋体" pitchFamily="2" charset="-122"/>
              </a:rPr>
              <a:t>因鸟悲苦。</a:t>
            </a:r>
            <a:endParaRPr lang="zh-CN" altLang="en-US" b="1" dirty="0"/>
          </a:p>
        </p:txBody>
      </p:sp>
      <p:sp>
        <p:nvSpPr>
          <p:cNvPr id="21510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99"/>
          <p:cNvSpPr txBox="1">
            <a:spLocks noChangeArrowheads="1"/>
          </p:cNvSpPr>
          <p:nvPr/>
        </p:nvSpPr>
        <p:spPr bwMode="auto">
          <a:xfrm>
            <a:off x="1849441" y="1393825"/>
            <a:ext cx="6308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rgbClr val="000000"/>
                </a:solidFill>
                <a:latin typeface="Times New Roman" pitchFamily="18" charset="0"/>
              </a:rPr>
              <a:t>3.</a:t>
            </a:r>
            <a:r>
              <a:rPr lang="zh-CN" altLang="en-US" b="1" dirty="0">
                <a:latin typeface="Times New Roman" pitchFamily="18" charset="0"/>
              </a:rPr>
              <a:t>通读全文，请分条概括作者喜爱鸟的原因。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816103" y="2152650"/>
            <a:ext cx="8755063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latin typeface="Times New Roman" pitchFamily="18" charset="0"/>
              </a:rPr>
              <a:t>（</a:t>
            </a:r>
            <a:r>
              <a:rPr lang="en-US" altLang="zh-CN" b="1" dirty="0">
                <a:solidFill>
                  <a:srgbClr val="0000FF"/>
                </a:solidFill>
                <a:latin typeface="Times New Roman" pitchFamily="18" charset="0"/>
              </a:rPr>
              <a:t>1</a:t>
            </a:r>
            <a:r>
              <a:rPr lang="zh-CN" altLang="en-US" b="1" dirty="0">
                <a:solidFill>
                  <a:srgbClr val="0000FF"/>
                </a:solidFill>
                <a:latin typeface="Times New Roman" pitchFamily="18" charset="0"/>
              </a:rPr>
              <a:t>）“我”爱鸟的声音。声音，如交响乐，如哀乐，让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latin typeface="Times New Roman" pitchFamily="18" charset="0"/>
              </a:rPr>
              <a:t>              我的心情为之沉醉；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latin typeface="Times New Roman" pitchFamily="18" charset="0"/>
              </a:rPr>
              <a:t>（</a:t>
            </a:r>
            <a:r>
              <a:rPr lang="en-US" altLang="zh-CN" b="1" dirty="0">
                <a:solidFill>
                  <a:srgbClr val="0000FF"/>
                </a:solidFill>
                <a:latin typeface="Times New Roman" pitchFamily="18" charset="0"/>
              </a:rPr>
              <a:t>2</a:t>
            </a:r>
            <a:r>
              <a:rPr lang="zh-CN" altLang="en-US" b="1" dirty="0">
                <a:solidFill>
                  <a:srgbClr val="0000FF"/>
                </a:solidFill>
                <a:latin typeface="Times New Roman" pitchFamily="18" charset="0"/>
              </a:rPr>
              <a:t>）“我”也爱鸟的形体。鸟的形体较之世界其他生物，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latin typeface="Times New Roman" pitchFamily="18" charset="0"/>
              </a:rPr>
              <a:t>              更俊俏，就是盘旋着的鸢鹰亦是一种令人喜悦的雄姿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latin typeface="Times New Roman" pitchFamily="18" charset="0"/>
              </a:rPr>
              <a:t>（</a:t>
            </a:r>
            <a:r>
              <a:rPr lang="en-US" altLang="zh-CN" b="1" dirty="0">
                <a:solidFill>
                  <a:srgbClr val="0000FF"/>
                </a:solidFill>
                <a:latin typeface="Times New Roman" pitchFamily="18" charset="0"/>
              </a:rPr>
              <a:t>3</a:t>
            </a:r>
            <a:r>
              <a:rPr lang="zh-CN" altLang="en-US" b="1" dirty="0">
                <a:solidFill>
                  <a:srgbClr val="0000FF"/>
                </a:solidFill>
                <a:latin typeface="Times New Roman" pitchFamily="18" charset="0"/>
              </a:rPr>
              <a:t>）鸟给“我”的悲苦也是让“我”喜爱鸟的原因之一。</a:t>
            </a: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22532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99"/>
          <p:cNvSpPr txBox="1">
            <a:spLocks noChangeArrowheads="1"/>
          </p:cNvSpPr>
          <p:nvPr/>
        </p:nvSpPr>
        <p:spPr bwMode="auto">
          <a:xfrm>
            <a:off x="1855788" y="1808163"/>
            <a:ext cx="85137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 dirty="0">
                <a:latin typeface="Times New Roman" pitchFamily="18" charset="0"/>
              </a:rPr>
              <a:t>4.</a:t>
            </a:r>
            <a:r>
              <a:rPr lang="zh-CN" altLang="en-US" b="1" dirty="0">
                <a:latin typeface="Times New Roman" pitchFamily="18" charset="0"/>
              </a:rPr>
              <a:t>文章依照不同的鸟给予自己的不同感受，把鸟分为哪四类</a:t>
            </a:r>
            <a:r>
              <a:rPr lang="en-US" altLang="zh-CN" b="1" dirty="0">
                <a:latin typeface="Times New Roman" pitchFamily="18" charset="0"/>
              </a:rPr>
              <a:t>?</a:t>
            </a: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101850" y="2444753"/>
            <a:ext cx="80978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latin typeface="宋体" pitchFamily="2" charset="-122"/>
              </a:rPr>
              <a:t>令人触目惊心的笼中鸟</a:t>
            </a:r>
            <a:r>
              <a:rPr lang="en-US" altLang="zh-CN" b="1" dirty="0">
                <a:solidFill>
                  <a:srgbClr val="0000FF"/>
                </a:solidFill>
                <a:latin typeface="宋体" pitchFamily="2" charset="-122"/>
              </a:rPr>
              <a:t>,</a:t>
            </a:r>
            <a:r>
              <a:rPr lang="zh-CN" altLang="en-US" b="1" dirty="0">
                <a:solidFill>
                  <a:srgbClr val="0000FF"/>
                </a:solidFill>
                <a:latin typeface="宋体" pitchFamily="2" charset="-122"/>
              </a:rPr>
              <a:t>令人喜悦的鸟</a:t>
            </a:r>
            <a:r>
              <a:rPr lang="en-US" altLang="zh-CN" b="1" dirty="0">
                <a:solidFill>
                  <a:srgbClr val="0000FF"/>
                </a:solidFill>
                <a:latin typeface="宋体" pitchFamily="2" charset="-122"/>
              </a:rPr>
              <a:t>,</a:t>
            </a:r>
            <a:r>
              <a:rPr lang="zh-CN" altLang="en-US" b="1" dirty="0">
                <a:solidFill>
                  <a:srgbClr val="0000FF"/>
                </a:solidFill>
                <a:latin typeface="宋体" pitchFamily="2" charset="-122"/>
              </a:rPr>
              <a:t>令人憎恶的鸟</a:t>
            </a:r>
            <a:r>
              <a:rPr lang="en-US" altLang="zh-CN" b="1" dirty="0">
                <a:solidFill>
                  <a:srgbClr val="0000FF"/>
                </a:solidFill>
                <a:latin typeface="宋体" pitchFamily="2" charset="-122"/>
              </a:rPr>
              <a:t>,</a:t>
            </a:r>
            <a:r>
              <a:rPr lang="zh-CN" altLang="en-US" b="1" dirty="0">
                <a:solidFill>
                  <a:srgbClr val="0000FF"/>
                </a:solidFill>
                <a:latin typeface="宋体" pitchFamily="2" charset="-122"/>
              </a:rPr>
              <a:t>令人悲苦的鸟。</a:t>
            </a:r>
            <a:endParaRPr lang="zh-CN" altLang="en-US" b="1" dirty="0">
              <a:latin typeface="宋体" pitchFamily="2" charset="-122"/>
            </a:endParaRPr>
          </a:p>
        </p:txBody>
      </p:sp>
      <p:sp>
        <p:nvSpPr>
          <p:cNvPr id="23556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1524000" y="4865688"/>
            <a:ext cx="9144000" cy="1687512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97721 h 1688812"/>
              <a:gd name="connsiteX1-245" fmla="*/ 9144000 w 9144000"/>
              <a:gd name="connsiteY1-246" fmla="*/ 1640898 h 1688812"/>
              <a:gd name="connsiteX2-247" fmla="*/ 9144000 w 9144000"/>
              <a:gd name="connsiteY2-248" fmla="*/ 1688812 h 1688812"/>
              <a:gd name="connsiteX3-249" fmla="*/ 0 w 9144000"/>
              <a:gd name="connsiteY3-250" fmla="*/ 907323 h 1688812"/>
              <a:gd name="connsiteX4-251" fmla="*/ 0 w 9144000"/>
              <a:gd name="connsiteY4-252" fmla="*/ 797721 h 1688812"/>
              <a:gd name="connsiteX0-253" fmla="*/ 0 w 9144000"/>
              <a:gd name="connsiteY0-254" fmla="*/ 797721 h 1688812"/>
              <a:gd name="connsiteX1-255" fmla="*/ 9144000 w 9144000"/>
              <a:gd name="connsiteY1-256" fmla="*/ 1640898 h 1688812"/>
              <a:gd name="connsiteX2-257" fmla="*/ 9144000 w 9144000"/>
              <a:gd name="connsiteY2-258" fmla="*/ 1688812 h 1688812"/>
              <a:gd name="connsiteX3-259" fmla="*/ 0 w 9144000"/>
              <a:gd name="connsiteY3-260" fmla="*/ 907323 h 1688812"/>
              <a:gd name="connsiteX4-261" fmla="*/ 0 w 9144000"/>
              <a:gd name="connsiteY4-262" fmla="*/ 797721 h 1688812"/>
              <a:gd name="connsiteX0-263" fmla="*/ 0 w 9144000"/>
              <a:gd name="connsiteY0-264" fmla="*/ 797721 h 1688812"/>
              <a:gd name="connsiteX1-265" fmla="*/ 9144000 w 9144000"/>
              <a:gd name="connsiteY1-266" fmla="*/ 1640898 h 1688812"/>
              <a:gd name="connsiteX2-267" fmla="*/ 9144000 w 9144000"/>
              <a:gd name="connsiteY2-268" fmla="*/ 1688812 h 1688812"/>
              <a:gd name="connsiteX3-269" fmla="*/ 0 w 9144000"/>
              <a:gd name="connsiteY3-270" fmla="*/ 907323 h 1688812"/>
              <a:gd name="connsiteX4-271" fmla="*/ 0 w 9144000"/>
              <a:gd name="connsiteY4-272" fmla="*/ 797721 h 1688812"/>
            </a:gdLst>
            <a:ahLst/>
            <a:cxnLst>
              <a:cxn ang="0">
                <a:pos x="connsiteX0-263" y="connsiteY0-264"/>
              </a:cxn>
              <a:cxn ang="0">
                <a:pos x="connsiteX1-265" y="connsiteY1-266"/>
              </a:cxn>
              <a:cxn ang="0">
                <a:pos x="connsiteX2-267" y="connsiteY2-268"/>
              </a:cxn>
              <a:cxn ang="0">
                <a:pos x="connsiteX3-269" y="connsiteY3-270"/>
              </a:cxn>
              <a:cxn ang="0">
                <a:pos x="connsiteX4-271" y="connsiteY4-272"/>
              </a:cxn>
            </a:cxnLst>
            <a:rect l="l" t="t" r="r" b="b"/>
            <a:pathLst>
              <a:path w="9144000" h="1688812">
                <a:moveTo>
                  <a:pt x="0" y="797721"/>
                </a:moveTo>
                <a:cubicBezTo>
                  <a:pt x="1714500" y="-118242"/>
                  <a:pt x="5314950" y="-688842"/>
                  <a:pt x="9144000" y="1640898"/>
                </a:cubicBezTo>
                <a:lnTo>
                  <a:pt x="9144000" y="1688812"/>
                </a:lnTo>
                <a:cubicBezTo>
                  <a:pt x="6400800" y="428191"/>
                  <a:pt x="3457575" y="-346656"/>
                  <a:pt x="0" y="907323"/>
                </a:cubicBezTo>
                <a:lnTo>
                  <a:pt x="0" y="797721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7" name="任意多边形 6"/>
          <p:cNvSpPr/>
          <p:nvPr/>
        </p:nvSpPr>
        <p:spPr>
          <a:xfrm>
            <a:off x="1524003" y="5122863"/>
            <a:ext cx="9153525" cy="1504950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31570 h 1622661"/>
              <a:gd name="connsiteX1-245" fmla="*/ 9144000 w 9144000"/>
              <a:gd name="connsiteY1-246" fmla="*/ 1574747 h 1622661"/>
              <a:gd name="connsiteX2-247" fmla="*/ 9144000 w 9144000"/>
              <a:gd name="connsiteY2-248" fmla="*/ 1622661 h 1622661"/>
              <a:gd name="connsiteX3-249" fmla="*/ 0 w 9144000"/>
              <a:gd name="connsiteY3-250" fmla="*/ 841172 h 1622661"/>
              <a:gd name="connsiteX4-251" fmla="*/ 0 w 9144000"/>
              <a:gd name="connsiteY4-252" fmla="*/ 731570 h 1622661"/>
              <a:gd name="connsiteX0-253" fmla="*/ 0 w 9144000"/>
              <a:gd name="connsiteY0-254" fmla="*/ 709886 h 1600977"/>
              <a:gd name="connsiteX1-255" fmla="*/ 9144000 w 9144000"/>
              <a:gd name="connsiteY1-256" fmla="*/ 1553063 h 1600977"/>
              <a:gd name="connsiteX2-257" fmla="*/ 9144000 w 9144000"/>
              <a:gd name="connsiteY2-258" fmla="*/ 1600977 h 1600977"/>
              <a:gd name="connsiteX3-259" fmla="*/ 0 w 9144000"/>
              <a:gd name="connsiteY3-260" fmla="*/ 819488 h 1600977"/>
              <a:gd name="connsiteX4-261" fmla="*/ 0 w 9144000"/>
              <a:gd name="connsiteY4-262" fmla="*/ 709886 h 1600977"/>
              <a:gd name="connsiteX0-263" fmla="*/ 0 w 9144000"/>
              <a:gd name="connsiteY0-264" fmla="*/ 709886 h 1600977"/>
              <a:gd name="connsiteX1-265" fmla="*/ 9144000 w 9144000"/>
              <a:gd name="connsiteY1-266" fmla="*/ 1553063 h 1600977"/>
              <a:gd name="connsiteX2-267" fmla="*/ 9144000 w 9144000"/>
              <a:gd name="connsiteY2-268" fmla="*/ 1600977 h 1600977"/>
              <a:gd name="connsiteX3-269" fmla="*/ 0 w 9144000"/>
              <a:gd name="connsiteY3-270" fmla="*/ 819488 h 1600977"/>
              <a:gd name="connsiteX4-271" fmla="*/ 0 w 9144000"/>
              <a:gd name="connsiteY4-272" fmla="*/ 709886 h 1600977"/>
              <a:gd name="connsiteX0-273" fmla="*/ 0 w 9144000"/>
              <a:gd name="connsiteY0-274" fmla="*/ 596494 h 1487585"/>
              <a:gd name="connsiteX1-275" fmla="*/ 9144000 w 9144000"/>
              <a:gd name="connsiteY1-276" fmla="*/ 1439671 h 1487585"/>
              <a:gd name="connsiteX2-277" fmla="*/ 9144000 w 9144000"/>
              <a:gd name="connsiteY2-278" fmla="*/ 1487585 h 1487585"/>
              <a:gd name="connsiteX3-279" fmla="*/ 0 w 9144000"/>
              <a:gd name="connsiteY3-280" fmla="*/ 706096 h 1487585"/>
              <a:gd name="connsiteX4-281" fmla="*/ 0 w 9144000"/>
              <a:gd name="connsiteY4-282" fmla="*/ 596494 h 1487585"/>
              <a:gd name="connsiteX0-283" fmla="*/ 0 w 9153525"/>
              <a:gd name="connsiteY0-284" fmla="*/ 613807 h 1504898"/>
              <a:gd name="connsiteX1-285" fmla="*/ 9153525 w 9153525"/>
              <a:gd name="connsiteY1-286" fmla="*/ 1418884 h 1504898"/>
              <a:gd name="connsiteX2-287" fmla="*/ 9144000 w 9153525"/>
              <a:gd name="connsiteY2-288" fmla="*/ 1504898 h 1504898"/>
              <a:gd name="connsiteX3-289" fmla="*/ 0 w 9153525"/>
              <a:gd name="connsiteY3-290" fmla="*/ 723409 h 1504898"/>
              <a:gd name="connsiteX4-291" fmla="*/ 0 w 9153525"/>
              <a:gd name="connsiteY4-292" fmla="*/ 613807 h 1504898"/>
              <a:gd name="connsiteX0-293" fmla="*/ 0 w 9153525"/>
              <a:gd name="connsiteY0-294" fmla="*/ 613807 h 1504898"/>
              <a:gd name="connsiteX1-295" fmla="*/ 9153525 w 9153525"/>
              <a:gd name="connsiteY1-296" fmla="*/ 1418884 h 1504898"/>
              <a:gd name="connsiteX2-297" fmla="*/ 9144000 w 9153525"/>
              <a:gd name="connsiteY2-298" fmla="*/ 1504898 h 1504898"/>
              <a:gd name="connsiteX3-299" fmla="*/ 0 w 9153525"/>
              <a:gd name="connsiteY3-300" fmla="*/ 723409 h 1504898"/>
              <a:gd name="connsiteX4-301" fmla="*/ 0 w 9153525"/>
              <a:gd name="connsiteY4-302" fmla="*/ 613807 h 1504898"/>
              <a:gd name="connsiteX0-303" fmla="*/ 0 w 9153525"/>
              <a:gd name="connsiteY0-304" fmla="*/ 613807 h 1504898"/>
              <a:gd name="connsiteX1-305" fmla="*/ 9153525 w 9153525"/>
              <a:gd name="connsiteY1-306" fmla="*/ 1418884 h 1504898"/>
              <a:gd name="connsiteX2-307" fmla="*/ 9144000 w 9153525"/>
              <a:gd name="connsiteY2-308" fmla="*/ 1504898 h 1504898"/>
              <a:gd name="connsiteX3-309" fmla="*/ 0 w 9153525"/>
              <a:gd name="connsiteY3-310" fmla="*/ 723409 h 1504898"/>
              <a:gd name="connsiteX4-311" fmla="*/ 0 w 9153525"/>
              <a:gd name="connsiteY4-312" fmla="*/ 613807 h 1504898"/>
              <a:gd name="connsiteX0-313" fmla="*/ 0 w 9153525"/>
              <a:gd name="connsiteY0-314" fmla="*/ 613807 h 1504898"/>
              <a:gd name="connsiteX1-315" fmla="*/ 9153525 w 9153525"/>
              <a:gd name="connsiteY1-316" fmla="*/ 1418884 h 1504898"/>
              <a:gd name="connsiteX2-317" fmla="*/ 9144000 w 9153525"/>
              <a:gd name="connsiteY2-318" fmla="*/ 1504898 h 1504898"/>
              <a:gd name="connsiteX3-319" fmla="*/ 0 w 9153525"/>
              <a:gd name="connsiteY3-320" fmla="*/ 723409 h 1504898"/>
              <a:gd name="connsiteX4-321" fmla="*/ 0 w 9153525"/>
              <a:gd name="connsiteY4-322" fmla="*/ 613807 h 1504898"/>
              <a:gd name="connsiteX0-323" fmla="*/ 0 w 9153525"/>
              <a:gd name="connsiteY0-324" fmla="*/ 613807 h 1504898"/>
              <a:gd name="connsiteX1-325" fmla="*/ 9153525 w 9153525"/>
              <a:gd name="connsiteY1-326" fmla="*/ 1418884 h 1504898"/>
              <a:gd name="connsiteX2-327" fmla="*/ 9144000 w 9153525"/>
              <a:gd name="connsiteY2-328" fmla="*/ 1504898 h 1504898"/>
              <a:gd name="connsiteX3-329" fmla="*/ 0 w 9153525"/>
              <a:gd name="connsiteY3-330" fmla="*/ 723409 h 1504898"/>
              <a:gd name="connsiteX4-331" fmla="*/ 0 w 9153525"/>
              <a:gd name="connsiteY4-332" fmla="*/ 613807 h 1504898"/>
              <a:gd name="connsiteX0-333" fmla="*/ 0 w 9153525"/>
              <a:gd name="connsiteY0-334" fmla="*/ 613807 h 1504898"/>
              <a:gd name="connsiteX1-335" fmla="*/ 9153525 w 9153525"/>
              <a:gd name="connsiteY1-336" fmla="*/ 1418884 h 1504898"/>
              <a:gd name="connsiteX2-337" fmla="*/ 9144000 w 9153525"/>
              <a:gd name="connsiteY2-338" fmla="*/ 1504898 h 1504898"/>
              <a:gd name="connsiteX3-339" fmla="*/ 0 w 9153525"/>
              <a:gd name="connsiteY3-340" fmla="*/ 723409 h 1504898"/>
              <a:gd name="connsiteX4-341" fmla="*/ 0 w 9153525"/>
              <a:gd name="connsiteY4-342" fmla="*/ 613807 h 1504898"/>
              <a:gd name="connsiteX0-343" fmla="*/ 0 w 9153525"/>
              <a:gd name="connsiteY0-344" fmla="*/ 613807 h 1504898"/>
              <a:gd name="connsiteX1-345" fmla="*/ 9153525 w 9153525"/>
              <a:gd name="connsiteY1-346" fmla="*/ 1418884 h 1504898"/>
              <a:gd name="connsiteX2-347" fmla="*/ 9144000 w 9153525"/>
              <a:gd name="connsiteY2-348" fmla="*/ 1504898 h 1504898"/>
              <a:gd name="connsiteX3-349" fmla="*/ 0 w 9153525"/>
              <a:gd name="connsiteY3-350" fmla="*/ 723409 h 1504898"/>
              <a:gd name="connsiteX4-351" fmla="*/ 0 w 9153525"/>
              <a:gd name="connsiteY4-352" fmla="*/ 613807 h 1504898"/>
            </a:gdLst>
            <a:ahLst/>
            <a:cxnLst>
              <a:cxn ang="0">
                <a:pos x="connsiteX0-343" y="connsiteY0-344"/>
              </a:cxn>
              <a:cxn ang="0">
                <a:pos x="connsiteX1-345" y="connsiteY1-346"/>
              </a:cxn>
              <a:cxn ang="0">
                <a:pos x="connsiteX2-347" y="connsiteY2-348"/>
              </a:cxn>
              <a:cxn ang="0">
                <a:pos x="connsiteX3-349" y="connsiteY3-350"/>
              </a:cxn>
              <a:cxn ang="0">
                <a:pos x="connsiteX4-351" y="connsiteY4-352"/>
              </a:cxn>
            </a:cxnLst>
            <a:rect l="l" t="t" r="r" b="b"/>
            <a:pathLst>
              <a:path w="9153525" h="1504898">
                <a:moveTo>
                  <a:pt x="0" y="613807"/>
                </a:moveTo>
                <a:cubicBezTo>
                  <a:pt x="1933575" y="-73556"/>
                  <a:pt x="4972050" y="-596531"/>
                  <a:pt x="9153525" y="1418884"/>
                </a:cubicBezTo>
                <a:lnTo>
                  <a:pt x="9144000" y="1504898"/>
                </a:lnTo>
                <a:cubicBezTo>
                  <a:pt x="7581900" y="720527"/>
                  <a:pt x="3390900" y="-368645"/>
                  <a:pt x="0" y="723409"/>
                </a:cubicBezTo>
                <a:lnTo>
                  <a:pt x="0" y="61380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pic>
        <p:nvPicPr>
          <p:cNvPr id="24581" name="图片 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1575" y="1598613"/>
            <a:ext cx="4768850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Rectangle 2"/>
          <p:cNvSpPr txBox="1">
            <a:spLocks noChangeArrowheads="1"/>
          </p:cNvSpPr>
          <p:nvPr/>
        </p:nvSpPr>
        <p:spPr bwMode="auto">
          <a:xfrm>
            <a:off x="3571878" y="3287716"/>
            <a:ext cx="511651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3600" b="1" dirty="0">
                <a:solidFill>
                  <a:srgbClr val="196666"/>
                </a:solidFill>
                <a:latin typeface="微软雅黑" pitchFamily="34" charset="-122"/>
                <a:ea typeface="微软雅黑" pitchFamily="34" charset="-122"/>
              </a:rPr>
              <a:t>精读课文    细节探究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主题2">
  <a:themeElements>
    <a:clrScheme name="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7B7"/>
      </a:accent6>
      <a:hlink>
        <a:srgbClr val="FF5050"/>
      </a:hlink>
      <a:folHlink>
        <a:srgbClr val="FF99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主题2" id="{347CA7AC-E3CE-42E0-A9D2-8517D28DC89B}" vid="{3C6C77DE-9FC9-4DD5-8AAC-BA0D7B704E8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主题2</Template>
  <TotalTime>15</TotalTime>
  <Pages>0</Pages>
  <Words>1286</Words>
  <Characters>0</Characters>
  <Application>Microsoft Office PowerPoint</Application>
  <DocSecurity>0</DocSecurity>
  <PresentationFormat>宽屏</PresentationFormat>
  <Lines>0</Lines>
  <Paragraphs>115</Paragraphs>
  <Slides>19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Meiryo</vt:lpstr>
      <vt:lpstr>方正姚体</vt:lpstr>
      <vt:lpstr>楷体</vt:lpstr>
      <vt:lpstr>隶书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主题2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</cp:revision>
  <dcterms:created xsi:type="dcterms:W3CDTF">2015-07-09T08:14:18Z</dcterms:created>
  <dcterms:modified xsi:type="dcterms:W3CDTF">2021-12-05T04:55:22Z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