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6.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notesSlides/notesSlide7.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notesSlides/notesSlide8.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notesSlides/notesSlide9.xml" ContentType="application/vnd.openxmlformats-officedocument.presentationml.notesSlide+xml"/>
  <Override PartName="/ppt/tags/tag22.xml" ContentType="application/vnd.openxmlformats-officedocument.presentationml.tags+xml"/>
  <Override PartName="/ppt/notesSlides/notesSlide10.xml" ContentType="application/vnd.openxmlformats-officedocument.presentationml.notesSlide+xml"/>
  <Override PartName="/ppt/tags/tag23.xml" ContentType="application/vnd.openxmlformats-officedocument.presentationml.tags+xml"/>
  <Override PartName="/ppt/notesSlides/notesSlide11.xml" ContentType="application/vnd.openxmlformats-officedocument.presentationml.notesSlide+xml"/>
  <Override PartName="/ppt/tags/tag24.xml" ContentType="application/vnd.openxmlformats-officedocument.presentationml.tags+xml"/>
  <Override PartName="/ppt/notesSlides/notesSlide12.xml" ContentType="application/vnd.openxmlformats-officedocument.presentationml.notesSlide+xml"/>
  <Override PartName="/ppt/tags/tag25.xml" ContentType="application/vnd.openxmlformats-officedocument.presentationml.tags+xml"/>
  <Override PartName="/ppt/notesSlides/notesSlide13.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notesSlides/notesSlide14.xml" ContentType="application/vnd.openxmlformats-officedocument.presentationml.notesSlide+xml"/>
  <Override PartName="/ppt/tags/tag28.xml" ContentType="application/vnd.openxmlformats-officedocument.presentationml.tags+xml"/>
  <Override PartName="/ppt/notesSlides/notesSlide15.xml" ContentType="application/vnd.openxmlformats-officedocument.presentationml.notesSlide+xml"/>
  <Override PartName="/ppt/tags/tag29.xml" ContentType="application/vnd.openxmlformats-officedocument.presentationml.tags+xml"/>
  <Override PartName="/ppt/notesSlides/notesSlide16.xml" ContentType="application/vnd.openxmlformats-officedocument.presentationml.notesSlide+xml"/>
  <Override PartName="/ppt/tags/tag30.xml" ContentType="application/vnd.openxmlformats-officedocument.presentationml.tags+xml"/>
  <Override PartName="/ppt/tags/tag31.xml" ContentType="application/vnd.openxmlformats-officedocument.presentationml.tags+xml"/>
  <Override PartName="/ppt/notesSlides/notesSlide17.xml" ContentType="application/vnd.openxmlformats-officedocument.presentationml.notesSlide+xml"/>
  <Override PartName="/ppt/tags/tag32.xml" ContentType="application/vnd.openxmlformats-officedocument.presentationml.tags+xml"/>
  <Override PartName="/ppt/notesSlides/notesSlide18.xml" ContentType="application/vnd.openxmlformats-officedocument.presentationml.notesSlide+xml"/>
  <Override PartName="/ppt/tags/tag33.xml" ContentType="application/vnd.openxmlformats-officedocument.presentationml.tags+xml"/>
  <Override PartName="/ppt/notesSlides/notesSlide19.xml" ContentType="application/vnd.openxmlformats-officedocument.presentationml.notesSlide+xml"/>
  <Override PartName="/ppt/tags/tag34.xml" ContentType="application/vnd.openxmlformats-officedocument.presentationml.tags+xml"/>
  <Override PartName="/ppt/notesSlides/notesSlide20.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Lst>
  <p:notesMasterIdLst>
    <p:notesMasterId r:id="rId26"/>
  </p:notesMasterIdLst>
  <p:sldIdLst>
    <p:sldId id="256" r:id="rId3"/>
    <p:sldId id="264" r:id="rId4"/>
    <p:sldId id="265" r:id="rId5"/>
    <p:sldId id="266" r:id="rId6"/>
    <p:sldId id="267" r:id="rId7"/>
    <p:sldId id="269" r:id="rId8"/>
    <p:sldId id="271" r:id="rId9"/>
    <p:sldId id="272" r:id="rId10"/>
    <p:sldId id="273" r:id="rId11"/>
    <p:sldId id="274" r:id="rId12"/>
    <p:sldId id="275" r:id="rId13"/>
    <p:sldId id="276" r:id="rId14"/>
    <p:sldId id="277" r:id="rId15"/>
    <p:sldId id="278" r:id="rId16"/>
    <p:sldId id="279" r:id="rId17"/>
    <p:sldId id="280" r:id="rId18"/>
    <p:sldId id="281" r:id="rId19"/>
    <p:sldId id="282" r:id="rId20"/>
    <p:sldId id="283" r:id="rId21"/>
    <p:sldId id="284" r:id="rId22"/>
    <p:sldId id="286" r:id="rId23"/>
    <p:sldId id="257" r:id="rId24"/>
    <p:sldId id="287" r:id="rId25"/>
  </p:sldIdLst>
  <p:sldSz cx="9144000" cy="5143500" type="screen16x9"/>
  <p:notesSz cx="6858000" cy="9144000"/>
  <p:custDataLst>
    <p:tags r:id="rId27"/>
  </p:custData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15:clr>
            <a:srgbClr val="A4A3A4"/>
          </p15:clr>
        </p15:guide>
        <p15:guide id="2" orient="horz" pos="515">
          <p15:clr>
            <a:srgbClr val="A4A3A4"/>
          </p15:clr>
        </p15:guide>
        <p15:guide id="3" orient="horz" pos="2946">
          <p15:clr>
            <a:srgbClr val="A4A3A4"/>
          </p15:clr>
        </p15:guide>
        <p15:guide id="4" orient="horz" pos="2898">
          <p15:clr>
            <a:srgbClr val="A4A3A4"/>
          </p15:clr>
        </p15:guide>
        <p15:guide id="5" pos="312">
          <p15:clr>
            <a:srgbClr val="A4A3A4"/>
          </p15:clr>
        </p15:guide>
        <p15:guide id="6" pos="544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54823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6314" autoAdjust="0"/>
  </p:normalViewPr>
  <p:slideViewPr>
    <p:cSldViewPr snapToGrid="0">
      <p:cViewPr varScale="1">
        <p:scale>
          <a:sx n="143" d="100"/>
          <a:sy n="143" d="100"/>
        </p:scale>
        <p:origin x="666" y="120"/>
      </p:cViewPr>
      <p:guideLst>
        <p:guide orient="horz"/>
        <p:guide orient="horz" pos="515"/>
        <p:guide orient="horz" pos="2946"/>
        <p:guide orient="horz" pos="2898"/>
        <p:guide pos="312"/>
        <p:guide pos="544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gs" Target="tags/tag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FandolFang R" panose="00000500000000000000" pitchFamily="50" charset="-122"/>
                <a:ea typeface="FandolFang R" panose="00000500000000000000" pitchFamily="50"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FandolFang R" panose="00000500000000000000" pitchFamily="50" charset="-122"/>
                <a:ea typeface="FandolFang R" panose="00000500000000000000" pitchFamily="50" charset="-122"/>
              </a:defRPr>
            </a:lvl1pPr>
          </a:lstStyle>
          <a:p>
            <a:fld id="{937C7A67-25A3-46D3-B11E-4957FDCDF773}" type="datetimeFigureOut">
              <a:rPr lang="zh-CN" altLang="en-US" smtClean="0"/>
              <a:t>2021/12/4</a:t>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FandolFang R" panose="00000500000000000000" pitchFamily="50" charset="-122"/>
                <a:ea typeface="FandolFang R" panose="00000500000000000000" pitchFamily="50"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FandolFang R" panose="00000500000000000000" pitchFamily="50" charset="-122"/>
                <a:ea typeface="FandolFang R" panose="00000500000000000000" pitchFamily="50" charset="-122"/>
              </a:defRPr>
            </a:lvl1pPr>
          </a:lstStyle>
          <a:p>
            <a:fld id="{08F561AB-CB6A-4B07-B262-95C9B8B982F9}" type="slidenum">
              <a:rPr lang="zh-CN" altLang="en-US" smtClean="0"/>
              <a:t>‹#›</a:t>
            </a:fld>
            <a:endParaRPr lang="zh-CN" altLang="en-US" dirty="0"/>
          </a:p>
        </p:txBody>
      </p:sp>
    </p:spTree>
    <p:extLst>
      <p:ext uri="{BB962C8B-B14F-4D97-AF65-F5344CB8AC3E}">
        <p14:creationId xmlns:p14="http://schemas.microsoft.com/office/powerpoint/2010/main" val="2589290258"/>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FandolFang R" panose="00000500000000000000" pitchFamily="50" charset="-122"/>
        <a:ea typeface="FandolFang R" panose="00000500000000000000" pitchFamily="50" charset="-122"/>
        <a:cs typeface="+mn-cs"/>
      </a:defRPr>
    </a:lvl1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8F561AB-CB6A-4B07-B262-95C9B8B982F9}" type="slidenum">
              <a:rPr lang="zh-CN" altLang="en-US" smtClean="0"/>
              <a:t>1</a:t>
            </a:fld>
            <a:endParaRPr lang="zh-CN" altLang="en-US"/>
          </a:p>
        </p:txBody>
      </p:sp>
    </p:spTree>
    <p:extLst>
      <p:ext uri="{BB962C8B-B14F-4D97-AF65-F5344CB8AC3E}">
        <p14:creationId xmlns:p14="http://schemas.microsoft.com/office/powerpoint/2010/main" val="8078249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8F561AB-CB6A-4B07-B262-95C9B8B982F9}" type="slidenum">
              <a:rPr lang="zh-CN" altLang="en-US" smtClean="0"/>
              <a:t>10</a:t>
            </a:fld>
            <a:endParaRPr lang="zh-CN" altLang="en-US"/>
          </a:p>
        </p:txBody>
      </p:sp>
    </p:spTree>
    <p:extLst>
      <p:ext uri="{BB962C8B-B14F-4D97-AF65-F5344CB8AC3E}">
        <p14:creationId xmlns:p14="http://schemas.microsoft.com/office/powerpoint/2010/main" val="19148843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5"/>
          </p:nvPr>
        </p:nvSpPr>
        <p:spPr/>
        <p:txBody>
          <a:bodyPr/>
          <a:lstStyle/>
          <a:p>
            <a:fld id="{08F561AB-CB6A-4B07-B262-95C9B8B982F9}" type="slidenum">
              <a:rPr lang="zh-CN" altLang="en-US" smtClean="0"/>
              <a:t>11</a:t>
            </a:fld>
            <a:endParaRPr lang="zh-CN" altLang="en-US"/>
          </a:p>
        </p:txBody>
      </p:sp>
    </p:spTree>
    <p:extLst>
      <p:ext uri="{BB962C8B-B14F-4D97-AF65-F5344CB8AC3E}">
        <p14:creationId xmlns:p14="http://schemas.microsoft.com/office/powerpoint/2010/main" val="20410284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8F561AB-CB6A-4B07-B262-95C9B8B982F9}" type="slidenum">
              <a:rPr lang="zh-CN" altLang="en-US" smtClean="0"/>
              <a:t>12</a:t>
            </a:fld>
            <a:endParaRPr lang="zh-CN" altLang="en-US"/>
          </a:p>
        </p:txBody>
      </p:sp>
    </p:spTree>
    <p:extLst>
      <p:ext uri="{BB962C8B-B14F-4D97-AF65-F5344CB8AC3E}">
        <p14:creationId xmlns:p14="http://schemas.microsoft.com/office/powerpoint/2010/main" val="1363415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8F561AB-CB6A-4B07-B262-95C9B8B982F9}" type="slidenum">
              <a:rPr lang="zh-CN" altLang="en-US" smtClean="0"/>
              <a:t>13</a:t>
            </a:fld>
            <a:endParaRPr lang="zh-CN" altLang="en-US"/>
          </a:p>
        </p:txBody>
      </p:sp>
    </p:spTree>
    <p:extLst>
      <p:ext uri="{BB962C8B-B14F-4D97-AF65-F5344CB8AC3E}">
        <p14:creationId xmlns:p14="http://schemas.microsoft.com/office/powerpoint/2010/main" val="11597870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8F561AB-CB6A-4B07-B262-95C9B8B982F9}" type="slidenum">
              <a:rPr lang="zh-CN" altLang="en-US" smtClean="0"/>
              <a:t>14</a:t>
            </a:fld>
            <a:endParaRPr lang="zh-CN" altLang="en-US"/>
          </a:p>
        </p:txBody>
      </p:sp>
    </p:spTree>
    <p:extLst>
      <p:ext uri="{BB962C8B-B14F-4D97-AF65-F5344CB8AC3E}">
        <p14:creationId xmlns:p14="http://schemas.microsoft.com/office/powerpoint/2010/main" val="3535170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8F561AB-CB6A-4B07-B262-95C9B8B982F9}" type="slidenum">
              <a:rPr lang="zh-CN" altLang="en-US" smtClean="0"/>
              <a:t>15</a:t>
            </a:fld>
            <a:endParaRPr lang="zh-CN" altLang="en-US"/>
          </a:p>
        </p:txBody>
      </p:sp>
    </p:spTree>
    <p:extLst>
      <p:ext uri="{BB962C8B-B14F-4D97-AF65-F5344CB8AC3E}">
        <p14:creationId xmlns:p14="http://schemas.microsoft.com/office/powerpoint/2010/main" val="27126718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8F561AB-CB6A-4B07-B262-95C9B8B982F9}" type="slidenum">
              <a:rPr lang="zh-CN" altLang="en-US" smtClean="0"/>
              <a:t>16</a:t>
            </a:fld>
            <a:endParaRPr lang="zh-CN" altLang="en-US"/>
          </a:p>
        </p:txBody>
      </p:sp>
    </p:spTree>
    <p:extLst>
      <p:ext uri="{BB962C8B-B14F-4D97-AF65-F5344CB8AC3E}">
        <p14:creationId xmlns:p14="http://schemas.microsoft.com/office/powerpoint/2010/main" val="33946972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8F561AB-CB6A-4B07-B262-95C9B8B982F9}" type="slidenum">
              <a:rPr lang="zh-CN" altLang="en-US" smtClean="0"/>
              <a:t>17</a:t>
            </a:fld>
            <a:endParaRPr lang="zh-CN" altLang="en-US"/>
          </a:p>
        </p:txBody>
      </p:sp>
    </p:spTree>
    <p:extLst>
      <p:ext uri="{BB962C8B-B14F-4D97-AF65-F5344CB8AC3E}">
        <p14:creationId xmlns:p14="http://schemas.microsoft.com/office/powerpoint/2010/main" val="26164274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8F561AB-CB6A-4B07-B262-95C9B8B982F9}" type="slidenum">
              <a:rPr lang="zh-CN" altLang="en-US" smtClean="0"/>
              <a:t>18</a:t>
            </a:fld>
            <a:endParaRPr lang="zh-CN" altLang="en-US"/>
          </a:p>
        </p:txBody>
      </p:sp>
    </p:spTree>
    <p:extLst>
      <p:ext uri="{BB962C8B-B14F-4D97-AF65-F5344CB8AC3E}">
        <p14:creationId xmlns:p14="http://schemas.microsoft.com/office/powerpoint/2010/main" val="13289630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8F561AB-CB6A-4B07-B262-95C9B8B982F9}" type="slidenum">
              <a:rPr lang="zh-CN" altLang="en-US" smtClean="0"/>
              <a:t>19</a:t>
            </a:fld>
            <a:endParaRPr lang="zh-CN" altLang="en-US"/>
          </a:p>
        </p:txBody>
      </p:sp>
    </p:spTree>
    <p:extLst>
      <p:ext uri="{BB962C8B-B14F-4D97-AF65-F5344CB8AC3E}">
        <p14:creationId xmlns:p14="http://schemas.microsoft.com/office/powerpoint/2010/main" val="10337066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8F561AB-CB6A-4B07-B262-95C9B8B982F9}" type="slidenum">
              <a:rPr lang="zh-CN" altLang="en-US" smtClean="0"/>
              <a:t>2</a:t>
            </a:fld>
            <a:endParaRPr lang="zh-CN" altLang="en-US"/>
          </a:p>
        </p:txBody>
      </p:sp>
    </p:spTree>
    <p:extLst>
      <p:ext uri="{BB962C8B-B14F-4D97-AF65-F5344CB8AC3E}">
        <p14:creationId xmlns:p14="http://schemas.microsoft.com/office/powerpoint/2010/main" val="31885310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8F561AB-CB6A-4B07-B262-95C9B8B982F9}" type="slidenum">
              <a:rPr lang="zh-CN" altLang="en-US" smtClean="0"/>
              <a:t>20</a:t>
            </a:fld>
            <a:endParaRPr lang="zh-CN" altLang="en-US"/>
          </a:p>
        </p:txBody>
      </p:sp>
    </p:spTree>
    <p:extLst>
      <p:ext uri="{BB962C8B-B14F-4D97-AF65-F5344CB8AC3E}">
        <p14:creationId xmlns:p14="http://schemas.microsoft.com/office/powerpoint/2010/main" val="12935614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8F561AB-CB6A-4B07-B262-95C9B8B982F9}" type="slidenum">
              <a:rPr lang="zh-CN" altLang="en-US" smtClean="0"/>
              <a:t>21</a:t>
            </a:fld>
            <a:endParaRPr lang="zh-CN" altLang="en-US"/>
          </a:p>
        </p:txBody>
      </p:sp>
    </p:spTree>
    <p:extLst>
      <p:ext uri="{BB962C8B-B14F-4D97-AF65-F5344CB8AC3E}">
        <p14:creationId xmlns:p14="http://schemas.microsoft.com/office/powerpoint/2010/main" val="241310136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8F561AB-CB6A-4B07-B262-95C9B8B982F9}" type="slidenum">
              <a:rPr lang="zh-CN" altLang="en-US" smtClean="0"/>
              <a:t>22</a:t>
            </a:fld>
            <a:endParaRPr lang="zh-CN" altLang="en-US"/>
          </a:p>
        </p:txBody>
      </p:sp>
    </p:spTree>
    <p:extLst>
      <p:ext uri="{BB962C8B-B14F-4D97-AF65-F5344CB8AC3E}">
        <p14:creationId xmlns:p14="http://schemas.microsoft.com/office/powerpoint/2010/main" val="23350966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23</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1091132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8F561AB-CB6A-4B07-B262-95C9B8B982F9}" type="slidenum">
              <a:rPr lang="zh-CN" altLang="en-US" smtClean="0"/>
              <a:t>3</a:t>
            </a:fld>
            <a:endParaRPr lang="zh-CN" altLang="en-US"/>
          </a:p>
        </p:txBody>
      </p:sp>
    </p:spTree>
    <p:extLst>
      <p:ext uri="{BB962C8B-B14F-4D97-AF65-F5344CB8AC3E}">
        <p14:creationId xmlns:p14="http://schemas.microsoft.com/office/powerpoint/2010/main" val="11298416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8F561AB-CB6A-4B07-B262-95C9B8B982F9}" type="slidenum">
              <a:rPr lang="zh-CN" altLang="en-US" smtClean="0"/>
              <a:t>4</a:t>
            </a:fld>
            <a:endParaRPr lang="zh-CN" altLang="en-US"/>
          </a:p>
        </p:txBody>
      </p:sp>
    </p:spTree>
    <p:extLst>
      <p:ext uri="{BB962C8B-B14F-4D97-AF65-F5344CB8AC3E}">
        <p14:creationId xmlns:p14="http://schemas.microsoft.com/office/powerpoint/2010/main" val="4385805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8F561AB-CB6A-4B07-B262-95C9B8B982F9}" type="slidenum">
              <a:rPr lang="zh-CN" altLang="en-US" smtClean="0"/>
              <a:t>5</a:t>
            </a:fld>
            <a:endParaRPr lang="zh-CN" altLang="en-US"/>
          </a:p>
        </p:txBody>
      </p:sp>
    </p:spTree>
    <p:extLst>
      <p:ext uri="{BB962C8B-B14F-4D97-AF65-F5344CB8AC3E}">
        <p14:creationId xmlns:p14="http://schemas.microsoft.com/office/powerpoint/2010/main" val="41159206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8F561AB-CB6A-4B07-B262-95C9B8B982F9}" type="slidenum">
              <a:rPr lang="zh-CN" altLang="en-US" smtClean="0"/>
              <a:t>6</a:t>
            </a:fld>
            <a:endParaRPr lang="zh-CN" altLang="en-US"/>
          </a:p>
        </p:txBody>
      </p:sp>
    </p:spTree>
    <p:extLst>
      <p:ext uri="{BB962C8B-B14F-4D97-AF65-F5344CB8AC3E}">
        <p14:creationId xmlns:p14="http://schemas.microsoft.com/office/powerpoint/2010/main" val="33082865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8F561AB-CB6A-4B07-B262-95C9B8B982F9}" type="slidenum">
              <a:rPr lang="zh-CN" altLang="en-US" smtClean="0"/>
              <a:t>7</a:t>
            </a:fld>
            <a:endParaRPr lang="zh-CN" altLang="en-US"/>
          </a:p>
        </p:txBody>
      </p:sp>
    </p:spTree>
    <p:extLst>
      <p:ext uri="{BB962C8B-B14F-4D97-AF65-F5344CB8AC3E}">
        <p14:creationId xmlns:p14="http://schemas.microsoft.com/office/powerpoint/2010/main" val="37022507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8F561AB-CB6A-4B07-B262-95C9B8B982F9}" type="slidenum">
              <a:rPr lang="zh-CN" altLang="en-US" smtClean="0"/>
              <a:t>8</a:t>
            </a:fld>
            <a:endParaRPr lang="zh-CN" altLang="en-US"/>
          </a:p>
        </p:txBody>
      </p:sp>
    </p:spTree>
    <p:extLst>
      <p:ext uri="{BB962C8B-B14F-4D97-AF65-F5344CB8AC3E}">
        <p14:creationId xmlns:p14="http://schemas.microsoft.com/office/powerpoint/2010/main" val="20754086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8F561AB-CB6A-4B07-B262-95C9B8B982F9}" type="slidenum">
              <a:rPr lang="zh-CN" altLang="en-US" smtClean="0"/>
              <a:t>9</a:t>
            </a:fld>
            <a:endParaRPr lang="zh-CN" altLang="en-US"/>
          </a:p>
        </p:txBody>
      </p:sp>
    </p:spTree>
    <p:extLst>
      <p:ext uri="{BB962C8B-B14F-4D97-AF65-F5344CB8AC3E}">
        <p14:creationId xmlns:p14="http://schemas.microsoft.com/office/powerpoint/2010/main" val="32205888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7" name="圆角矩形 6"/>
          <p:cNvSpPr/>
          <p:nvPr userDrawn="1"/>
        </p:nvSpPr>
        <p:spPr>
          <a:xfrm>
            <a:off x="415971" y="781862"/>
            <a:ext cx="8439398" cy="4123069"/>
          </a:xfrm>
          <a:prstGeom prst="roundRect">
            <a:avLst/>
          </a:prstGeom>
          <a:solidFill>
            <a:srgbClr val="548235">
              <a:alpha val="1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681717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380894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713147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975485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494883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455773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87057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658925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76914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833856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34245636"/>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68580" tIns="34290" rIns="68580" bIns="34290" rtlCol="0" anchor="ctr">
            <a:normAutofit/>
          </a:bodyPr>
          <a:lstStyle/>
          <a:p>
            <a:r>
              <a:rPr lang="zh-CN" altLang="en-US"/>
              <a:t>单击此处编辑母版标题样式</a:t>
            </a:r>
          </a:p>
        </p:txBody>
      </p:sp>
      <p:sp>
        <p:nvSpPr>
          <p:cNvPr id="3" name="文本占位符 2"/>
          <p:cNvSpPr>
            <a:spLocks noGrp="1"/>
          </p:cNvSpPr>
          <p:nvPr>
            <p:ph type="body" idx="1"/>
          </p:nvPr>
        </p:nvSpPr>
        <p:spPr>
          <a:xfrm>
            <a:off x="628650" y="1369219"/>
            <a:ext cx="7886700" cy="3263504"/>
          </a:xfrm>
          <a:prstGeom prst="rect">
            <a:avLst/>
          </a:prstGeom>
        </p:spPr>
        <p:txBody>
          <a:bodyPr vert="horz" lIns="68580" tIns="34290" rIns="68580" bIns="3429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28650" y="4767263"/>
            <a:ext cx="2057400" cy="273844"/>
          </a:xfrm>
          <a:prstGeom prst="rect">
            <a:avLst/>
          </a:prstGeom>
        </p:spPr>
        <p:txBody>
          <a:bodyPr vert="horz" lIns="68580" tIns="34290" rIns="68580" bIns="34290" rtlCol="0" anchor="ctr"/>
          <a:lstStyle>
            <a:lvl1pPr algn="l">
              <a:defRPr sz="900">
                <a:solidFill>
                  <a:schemeClr val="tx1">
                    <a:tint val="75000"/>
                  </a:schemeClr>
                </a:solidFill>
              </a:defRPr>
            </a:lvl1pPr>
          </a:lstStyle>
          <a:p>
            <a:fld id="{D997B5FA-0921-464F-AAE1-844C04324D75}" type="datetimeFigureOut">
              <a:rPr lang="zh-CN" altLang="en-US" smtClean="0"/>
              <a:t>2021/12/4</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68580" tIns="34290" rIns="68580" bIns="3429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68580" tIns="34290" rIns="68580" bIns="34290" rtlCol="0" anchor="ctr"/>
          <a:lstStyle>
            <a:lvl1pPr algn="r">
              <a:defRPr sz="900">
                <a:solidFill>
                  <a:schemeClr val="tx1">
                    <a:tint val="75000"/>
                  </a:schemeClr>
                </a:solidFill>
              </a:defRPr>
            </a:lvl1pPr>
          </a:lstStyle>
          <a:p>
            <a:fld id="{565CE74E-AB26-4998-AD42-012C4C1AD076}"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2021/12/4</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4534057"/>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ags" Target="../tags/tag2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tags" Target="../tags/tag23.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tags" Target="../tags/tag24.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tags" Target="../tags/tag25.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7.xml"/><Relationship Id="rId1" Type="http://schemas.openxmlformats.org/officeDocument/2006/relationships/tags" Target="../tags/tag26.xml"/><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tags" Target="../tags/tag28.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tags" Target="../tags/tag29.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1.xml"/><Relationship Id="rId1" Type="http://schemas.openxmlformats.org/officeDocument/2006/relationships/tags" Target="../tags/tag30.xml"/><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3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tags" Target="../tags/tag3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tags" Target="../tags/tag34.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6.xml"/><Relationship Id="rId1" Type="http://schemas.openxmlformats.org/officeDocument/2006/relationships/tags" Target="../tags/tag35.xml"/><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3.xml"/><Relationship Id="rId1" Type="http://schemas.openxmlformats.org/officeDocument/2006/relationships/slideLayout" Target="../slideLayouts/slideLayout8.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4.xml"/><Relationship Id="rId1" Type="http://schemas.openxmlformats.org/officeDocument/2006/relationships/tags" Target="../tags/tag3.xml"/><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ags" Target="../tags/tag5.xml"/></Relationships>
</file>

<file path=ppt/slides/_rels/slide6.xml.rels><?xml version="1.0" encoding="UTF-8" standalone="yes"?>
<Relationships xmlns="http://schemas.openxmlformats.org/package/2006/relationships"><Relationship Id="rId8" Type="http://schemas.openxmlformats.org/officeDocument/2006/relationships/tags" Target="../tags/tag13.xml"/><Relationship Id="rId3" Type="http://schemas.openxmlformats.org/officeDocument/2006/relationships/tags" Target="../tags/tag8.xml"/><Relationship Id="rId7" Type="http://schemas.openxmlformats.org/officeDocument/2006/relationships/tags" Target="../tags/tag12.xml"/><Relationship Id="rId12" Type="http://schemas.openxmlformats.org/officeDocument/2006/relationships/notesSlide" Target="../notesSlides/notesSlide6.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tags" Target="../tags/tag11.xml"/><Relationship Id="rId11" Type="http://schemas.openxmlformats.org/officeDocument/2006/relationships/slideLayout" Target="../slideLayouts/slideLayout1.xml"/><Relationship Id="rId5" Type="http://schemas.openxmlformats.org/officeDocument/2006/relationships/tags" Target="../tags/tag10.xml"/><Relationship Id="rId10" Type="http://schemas.openxmlformats.org/officeDocument/2006/relationships/tags" Target="../tags/tag15.xml"/><Relationship Id="rId4" Type="http://schemas.openxmlformats.org/officeDocument/2006/relationships/tags" Target="../tags/tag9.xml"/><Relationship Id="rId9" Type="http://schemas.openxmlformats.org/officeDocument/2006/relationships/tags" Target="../tags/tag14.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7.xml"/><Relationship Id="rId1" Type="http://schemas.openxmlformats.org/officeDocument/2006/relationships/tags" Target="../tags/tag16.xml"/><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9.xml"/><Relationship Id="rId1" Type="http://schemas.openxmlformats.org/officeDocument/2006/relationships/tags" Target="../tags/tag18.xml"/><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1.xml"/><Relationship Id="rId1" Type="http://schemas.openxmlformats.org/officeDocument/2006/relationships/tags" Target="../tags/tag20.xml"/><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3" cstate="email">
            <a:extLst>
              <a:ext uri="{28A0092B-C50C-407E-A947-70E740481C1C}">
                <a14:useLocalDpi xmlns:a14="http://schemas.microsoft.com/office/drawing/2010/main"/>
              </a:ext>
            </a:extLst>
          </a:blip>
          <a:srcRect/>
          <a:stretch>
            <a:fillRect/>
          </a:stretch>
        </p:blipFill>
        <p:spPr>
          <a:xfrm>
            <a:off x="0" y="0"/>
            <a:ext cx="9144000" cy="5143500"/>
          </a:xfrm>
          <a:prstGeom prst="rect">
            <a:avLst/>
          </a:prstGeom>
        </p:spPr>
      </p:pic>
      <p:sp>
        <p:nvSpPr>
          <p:cNvPr id="6" name="矩形 5"/>
          <p:cNvSpPr/>
          <p:nvPr/>
        </p:nvSpPr>
        <p:spPr>
          <a:xfrm rot="16200000">
            <a:off x="2852058" y="-2852058"/>
            <a:ext cx="3439885" cy="9144000"/>
          </a:xfrm>
          <a:prstGeom prst="rect">
            <a:avLst/>
          </a:prstGeom>
          <a:gradFill>
            <a:gsLst>
              <a:gs pos="0">
                <a:schemeClr val="accent6">
                  <a:lumMod val="75000"/>
                  <a:alpha val="0"/>
                </a:schemeClr>
              </a:gs>
              <a:gs pos="100000">
                <a:schemeClr val="accent6">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cs typeface="+mn-ea"/>
              <a:sym typeface="+mn-lt"/>
            </a:endParaRPr>
          </a:p>
        </p:txBody>
      </p:sp>
      <p:sp>
        <p:nvSpPr>
          <p:cNvPr id="9" name="矩形 259"/>
          <p:cNvSpPr>
            <a:spLocks noChangeArrowheads="1"/>
          </p:cNvSpPr>
          <p:nvPr/>
        </p:nvSpPr>
        <p:spPr bwMode="auto">
          <a:xfrm>
            <a:off x="1698172" y="1110728"/>
            <a:ext cx="574765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dist" defTabSz="342900">
              <a:buNone/>
            </a:pPr>
            <a:r>
              <a:rPr lang="en-US" altLang="zh-CN" sz="5400" b="1" dirty="0">
                <a:solidFill>
                  <a:schemeClr val="bg1"/>
                </a:solidFill>
                <a:effectLst>
                  <a:outerShdw blurRad="38100" dist="38100" dir="2700000" algn="tl">
                    <a:srgbClr val="000000">
                      <a:alpha val="43137"/>
                    </a:srgbClr>
                  </a:outerShdw>
                </a:effectLst>
                <a:latin typeface="+mn-lt"/>
                <a:ea typeface="+mn-ea"/>
                <a:cs typeface="+mn-ea"/>
                <a:sym typeface="+mn-lt"/>
              </a:rPr>
              <a:t>《</a:t>
            </a:r>
            <a:r>
              <a:rPr lang="zh-CN" altLang="en-US" sz="5400" b="1" dirty="0">
                <a:solidFill>
                  <a:schemeClr val="bg1"/>
                </a:solidFill>
                <a:effectLst>
                  <a:outerShdw blurRad="38100" dist="38100" dir="2700000" algn="tl">
                    <a:srgbClr val="000000">
                      <a:alpha val="43137"/>
                    </a:srgbClr>
                  </a:outerShdw>
                </a:effectLst>
                <a:latin typeface="+mn-lt"/>
                <a:ea typeface="+mn-ea"/>
                <a:cs typeface="+mn-ea"/>
                <a:sym typeface="+mn-lt"/>
              </a:rPr>
              <a:t>植树的牧羊人</a:t>
            </a:r>
            <a:r>
              <a:rPr lang="en-US" altLang="zh-CN" sz="5400" b="1" dirty="0">
                <a:solidFill>
                  <a:schemeClr val="bg1"/>
                </a:solidFill>
                <a:effectLst>
                  <a:outerShdw blurRad="38100" dist="38100" dir="2700000" algn="tl">
                    <a:srgbClr val="000000">
                      <a:alpha val="43137"/>
                    </a:srgbClr>
                  </a:outerShdw>
                </a:effectLst>
                <a:latin typeface="+mn-lt"/>
                <a:ea typeface="+mn-ea"/>
                <a:cs typeface="+mn-ea"/>
                <a:sym typeface="+mn-lt"/>
              </a:rPr>
              <a:t>》</a:t>
            </a:r>
          </a:p>
        </p:txBody>
      </p:sp>
      <p:sp>
        <p:nvSpPr>
          <p:cNvPr id="10" name="矩形 9"/>
          <p:cNvSpPr/>
          <p:nvPr/>
        </p:nvSpPr>
        <p:spPr>
          <a:xfrm>
            <a:off x="3631117" y="2258326"/>
            <a:ext cx="1881765" cy="346249"/>
          </a:xfrm>
          <a:prstGeom prst="rect">
            <a:avLst/>
          </a:prstGeom>
        </p:spPr>
        <p:txBody>
          <a:bodyPr wrap="none" lIns="68580" tIns="34290" rIns="68580" bIns="34290">
            <a:spAutoFit/>
          </a:bodyPr>
          <a:lstStyle/>
          <a:p>
            <a:pPr defTabSz="342900"/>
            <a:r>
              <a:rPr lang="zh-CN" altLang="en-US" sz="1800" b="1" dirty="0">
                <a:solidFill>
                  <a:schemeClr val="bg1"/>
                </a:solidFill>
                <a:effectLst>
                  <a:outerShdw blurRad="38100" dist="38100" dir="2700000" algn="tl">
                    <a:srgbClr val="000000">
                      <a:alpha val="43137"/>
                    </a:srgbClr>
                  </a:outerShdw>
                </a:effectLst>
                <a:cs typeface="+mn-ea"/>
                <a:sym typeface="+mn-lt"/>
              </a:rPr>
              <a:t>语文 七年级 上册</a:t>
            </a:r>
          </a:p>
        </p:txBody>
      </p:sp>
      <p:cxnSp>
        <p:nvCxnSpPr>
          <p:cNvPr id="11" name="直接连接符 10"/>
          <p:cNvCxnSpPr/>
          <p:nvPr/>
        </p:nvCxnSpPr>
        <p:spPr>
          <a:xfrm rot="10800000">
            <a:off x="2409880" y="2166216"/>
            <a:ext cx="4105253" cy="0"/>
          </a:xfrm>
          <a:prstGeom prst="line">
            <a:avLst/>
          </a:prstGeom>
          <a:ln w="25400" cap="rnd">
            <a:gradFill flip="none" rotWithShape="1">
              <a:gsLst>
                <a:gs pos="50000">
                  <a:srgbClr val="FFFFFF"/>
                </a:gs>
                <a:gs pos="0">
                  <a:schemeClr val="bg1">
                    <a:alpha val="0"/>
                  </a:schemeClr>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2" y="4499889"/>
            <a:ext cx="9144001" cy="375809"/>
          </a:xfrm>
          <a:prstGeom prst="rect">
            <a:avLst/>
          </a:prstGeom>
        </p:spPr>
        <p:txBody>
          <a:bodyPr wrap="square">
            <a:spAutoFit/>
          </a:bodyPr>
          <a:lstStyle/>
          <a:p>
            <a:pPr marL="342900" lvl="0" indent="-342900" algn="ctr" fontAlgn="base">
              <a:lnSpc>
                <a:spcPct val="110000"/>
              </a:lnSpc>
              <a:spcBef>
                <a:spcPct val="0"/>
              </a:spcBef>
              <a:spcAft>
                <a:spcPct val="0"/>
              </a:spcAft>
            </a:pPr>
            <a:r>
              <a:rPr lang="zh-CN" altLang="en-US" sz="1800" kern="0"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1800" kern="0"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endParaRPr lang="en-US" altLang="zh-CN" sz="1800" kern="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ppt_x"/>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Box 1"/>
          <p:cNvSpPr/>
          <p:nvPr>
            <p:custDataLst>
              <p:tags r:id="rId1"/>
            </p:custDataLst>
          </p:nvPr>
        </p:nvSpPr>
        <p:spPr>
          <a:xfrm>
            <a:off x="980173" y="1510701"/>
            <a:ext cx="7498124" cy="2146742"/>
          </a:xfrm>
          <a:prstGeom prst="rect">
            <a:avLst/>
          </a:prstGeom>
          <a:noFill/>
          <a:ln>
            <a:noFill/>
            <a:miter lim="800000"/>
          </a:ln>
        </p:spPr>
        <p:txBody>
          <a:bodyPr wrap="square" lIns="68580" tIns="34290" rIns="68580" bIns="34290">
            <a:spAutoFit/>
          </a:bodyPr>
          <a:lstStyle>
            <a:defPPr>
              <a:defRPr lang="zh-CN"/>
            </a:defPPr>
            <a:lvl1pPr marL="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5pPr>
          </a:lstStyle>
          <a:p>
            <a:pPr>
              <a:lnSpc>
                <a:spcPct val="300000"/>
              </a:lnSpc>
            </a:pPr>
            <a:r>
              <a:rPr lang="en-US" altLang="zh-CN" sz="1500" b="1" kern="0" dirty="0">
                <a:ln w="9525" cap="flat" cmpd="sng" algn="ctr">
                  <a:noFill/>
                  <a:prstDash val="solid"/>
                  <a:round/>
                  <a:headEnd type="none" w="med" len="med"/>
                  <a:tailEnd type="none" w="med" len="med"/>
                </a:ln>
                <a:solidFill>
                  <a:srgbClr val="000000"/>
                </a:solidFill>
                <a:latin typeface="+mn-lt"/>
                <a:ea typeface="+mn-ea"/>
                <a:cs typeface="+mn-ea"/>
                <a:sym typeface="+mn-lt"/>
              </a:rPr>
              <a:t>2</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．在我眼里，他就像这块不毛之地上涌出的神秘泉水。</a:t>
            </a: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品析句子</a:t>
            </a: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a:t>
            </a:r>
            <a:endPar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endParaRPr>
          </a:p>
          <a:p>
            <a:pPr>
              <a:lnSpc>
                <a:spcPct val="300000"/>
              </a:lnSpc>
            </a:pP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    </a:t>
            </a:r>
            <a:r>
              <a:rPr lang="zh-CN" altLang="zh-CN" sz="1500" kern="0" dirty="0">
                <a:ln w="9525" cap="flat" cmpd="sng" algn="ctr">
                  <a:noFill/>
                  <a:prstDash val="solid"/>
                  <a:round/>
                  <a:headEnd type="none" w="med" len="med"/>
                  <a:tailEnd type="none" w="med" len="med"/>
                </a:ln>
                <a:solidFill>
                  <a:srgbClr val="FF0000"/>
                </a:solidFill>
                <a:latin typeface="+mn-lt"/>
                <a:ea typeface="+mn-ea"/>
                <a:cs typeface="+mn-ea"/>
                <a:sym typeface="+mn-lt"/>
              </a:rPr>
              <a:t>这句话运用比喻的修辞手法，把</a:t>
            </a:r>
            <a:r>
              <a:rPr lang="en-US" altLang="zh-CN" sz="1500" kern="0" dirty="0">
                <a:ln w="9525" cap="flat" cmpd="sng" algn="ctr">
                  <a:noFill/>
                  <a:prstDash val="solid"/>
                  <a:round/>
                  <a:headEnd type="none" w="med" len="med"/>
                  <a:tailEnd type="none" w="med" len="med"/>
                </a:ln>
                <a:solidFill>
                  <a:srgbClr val="FF0000"/>
                </a:solidFill>
                <a:latin typeface="+mn-lt"/>
                <a:ea typeface="+mn-ea"/>
                <a:cs typeface="+mn-ea"/>
                <a:sym typeface="+mn-lt"/>
              </a:rPr>
              <a:t>“</a:t>
            </a:r>
            <a:r>
              <a:rPr lang="zh-CN" altLang="zh-CN" sz="1500" kern="0" dirty="0">
                <a:ln w="9525" cap="flat" cmpd="sng" algn="ctr">
                  <a:noFill/>
                  <a:prstDash val="solid"/>
                  <a:round/>
                  <a:headEnd type="none" w="med" len="med"/>
                  <a:tailEnd type="none" w="med" len="med"/>
                </a:ln>
                <a:solidFill>
                  <a:srgbClr val="FF0000"/>
                </a:solidFill>
                <a:latin typeface="+mn-lt"/>
                <a:ea typeface="+mn-ea"/>
                <a:cs typeface="+mn-ea"/>
                <a:sym typeface="+mn-lt"/>
              </a:rPr>
              <a:t>牧羊人</a:t>
            </a:r>
            <a:r>
              <a:rPr lang="en-US" altLang="zh-CN" sz="1500" kern="0" dirty="0">
                <a:ln w="9525" cap="flat" cmpd="sng" algn="ctr">
                  <a:noFill/>
                  <a:prstDash val="solid"/>
                  <a:round/>
                  <a:headEnd type="none" w="med" len="med"/>
                  <a:tailEnd type="none" w="med" len="med"/>
                </a:ln>
                <a:solidFill>
                  <a:srgbClr val="FF0000"/>
                </a:solidFill>
                <a:latin typeface="+mn-lt"/>
                <a:ea typeface="+mn-ea"/>
                <a:cs typeface="+mn-ea"/>
                <a:sym typeface="+mn-lt"/>
              </a:rPr>
              <a:t>”</a:t>
            </a:r>
            <a:r>
              <a:rPr lang="zh-CN" altLang="zh-CN" sz="1500" kern="0" dirty="0">
                <a:ln w="9525" cap="flat" cmpd="sng" algn="ctr">
                  <a:noFill/>
                  <a:prstDash val="solid"/>
                  <a:round/>
                  <a:headEnd type="none" w="med" len="med"/>
                  <a:tailEnd type="none" w="med" len="med"/>
                </a:ln>
                <a:solidFill>
                  <a:srgbClr val="FF0000"/>
                </a:solidFill>
                <a:latin typeface="+mn-lt"/>
                <a:ea typeface="+mn-ea"/>
                <a:cs typeface="+mn-ea"/>
                <a:sym typeface="+mn-lt"/>
              </a:rPr>
              <a:t>比作</a:t>
            </a:r>
            <a:r>
              <a:rPr lang="en-US" altLang="zh-CN" sz="1500" kern="0" dirty="0">
                <a:ln w="9525" cap="flat" cmpd="sng" algn="ctr">
                  <a:noFill/>
                  <a:prstDash val="solid"/>
                  <a:round/>
                  <a:headEnd type="none" w="med" len="med"/>
                  <a:tailEnd type="none" w="med" len="med"/>
                </a:ln>
                <a:solidFill>
                  <a:srgbClr val="FF0000"/>
                </a:solidFill>
                <a:latin typeface="+mn-lt"/>
                <a:ea typeface="+mn-ea"/>
                <a:cs typeface="+mn-ea"/>
                <a:sym typeface="+mn-lt"/>
              </a:rPr>
              <a:t>“</a:t>
            </a:r>
            <a:r>
              <a:rPr lang="zh-CN" altLang="zh-CN" sz="1500" kern="0" dirty="0">
                <a:ln w="9525" cap="flat" cmpd="sng" algn="ctr">
                  <a:noFill/>
                  <a:prstDash val="solid"/>
                  <a:round/>
                  <a:headEnd type="none" w="med" len="med"/>
                  <a:tailEnd type="none" w="med" len="med"/>
                </a:ln>
                <a:solidFill>
                  <a:srgbClr val="FF0000"/>
                </a:solidFill>
                <a:latin typeface="+mn-lt"/>
                <a:ea typeface="+mn-ea"/>
                <a:cs typeface="+mn-ea"/>
                <a:sym typeface="+mn-lt"/>
              </a:rPr>
              <a:t>不毛之地涌出的神秘泉水</a:t>
            </a:r>
            <a:r>
              <a:rPr lang="en-US" altLang="zh-CN" sz="1500" kern="0" dirty="0">
                <a:ln w="9525" cap="flat" cmpd="sng" algn="ctr">
                  <a:noFill/>
                  <a:prstDash val="solid"/>
                  <a:round/>
                  <a:headEnd type="none" w="med" len="med"/>
                  <a:tailEnd type="none" w="med" len="med"/>
                </a:ln>
                <a:solidFill>
                  <a:srgbClr val="FF0000"/>
                </a:solidFill>
                <a:latin typeface="+mn-lt"/>
                <a:ea typeface="+mn-ea"/>
                <a:cs typeface="+mn-ea"/>
                <a:sym typeface="+mn-lt"/>
              </a:rPr>
              <a:t>”</a:t>
            </a:r>
            <a:r>
              <a:rPr lang="zh-CN" altLang="zh-CN" sz="1500" kern="0" dirty="0">
                <a:ln w="9525" cap="flat" cmpd="sng" algn="ctr">
                  <a:noFill/>
                  <a:prstDash val="solid"/>
                  <a:round/>
                  <a:headEnd type="none" w="med" len="med"/>
                  <a:tailEnd type="none" w="med" len="med"/>
                </a:ln>
                <a:solidFill>
                  <a:srgbClr val="FF0000"/>
                </a:solidFill>
                <a:latin typeface="+mn-lt"/>
                <a:ea typeface="+mn-ea"/>
                <a:cs typeface="+mn-ea"/>
                <a:sym typeface="+mn-lt"/>
              </a:rPr>
              <a:t>，生动形象地表现了</a:t>
            </a:r>
            <a:r>
              <a:rPr lang="en-US" altLang="zh-CN" sz="1500" kern="0" dirty="0">
                <a:ln w="9525" cap="flat" cmpd="sng" algn="ctr">
                  <a:noFill/>
                  <a:prstDash val="solid"/>
                  <a:round/>
                  <a:headEnd type="none" w="med" len="med"/>
                  <a:tailEnd type="none" w="med" len="med"/>
                </a:ln>
                <a:solidFill>
                  <a:srgbClr val="FF0000"/>
                </a:solidFill>
                <a:latin typeface="+mn-lt"/>
                <a:ea typeface="+mn-ea"/>
                <a:cs typeface="+mn-ea"/>
                <a:sym typeface="+mn-lt"/>
              </a:rPr>
              <a:t>“</a:t>
            </a:r>
            <a:r>
              <a:rPr lang="zh-CN" altLang="zh-CN" sz="1500" kern="0" dirty="0">
                <a:ln w="9525" cap="flat" cmpd="sng" algn="ctr">
                  <a:noFill/>
                  <a:prstDash val="solid"/>
                  <a:round/>
                  <a:headEnd type="none" w="med" len="med"/>
                  <a:tailEnd type="none" w="med" len="med"/>
                </a:ln>
                <a:solidFill>
                  <a:srgbClr val="FF0000"/>
                </a:solidFill>
                <a:latin typeface="+mn-lt"/>
                <a:ea typeface="+mn-ea"/>
                <a:cs typeface="+mn-ea"/>
                <a:sym typeface="+mn-lt"/>
              </a:rPr>
              <a:t>我</a:t>
            </a:r>
            <a:r>
              <a:rPr lang="en-US" altLang="zh-CN" sz="1500" kern="0" dirty="0">
                <a:ln w="9525" cap="flat" cmpd="sng" algn="ctr">
                  <a:noFill/>
                  <a:prstDash val="solid"/>
                  <a:round/>
                  <a:headEnd type="none" w="med" len="med"/>
                  <a:tailEnd type="none" w="med" len="med"/>
                </a:ln>
                <a:solidFill>
                  <a:srgbClr val="FF0000"/>
                </a:solidFill>
                <a:latin typeface="+mn-lt"/>
                <a:ea typeface="+mn-ea"/>
                <a:cs typeface="+mn-ea"/>
                <a:sym typeface="+mn-lt"/>
              </a:rPr>
              <a:t>”</a:t>
            </a:r>
            <a:r>
              <a:rPr lang="zh-CN" altLang="zh-CN" sz="1500" kern="0" dirty="0">
                <a:ln w="9525" cap="flat" cmpd="sng" algn="ctr">
                  <a:noFill/>
                  <a:prstDash val="solid"/>
                  <a:round/>
                  <a:headEnd type="none" w="med" len="med"/>
                  <a:tailEnd type="none" w="med" len="med"/>
                </a:ln>
                <a:solidFill>
                  <a:srgbClr val="FF0000"/>
                </a:solidFill>
                <a:latin typeface="+mn-lt"/>
                <a:ea typeface="+mn-ea"/>
                <a:cs typeface="+mn-ea"/>
                <a:sym typeface="+mn-lt"/>
              </a:rPr>
              <a:t>在喝到了水后对牧羊人的感激赞美之情。</a:t>
            </a:r>
            <a:endParaRPr lang="en-US" altLang="zh-CN" sz="1500" kern="0" dirty="0">
              <a:solidFill>
                <a:srgbClr val="FF0000"/>
              </a:solidFill>
              <a:latin typeface="+mn-lt"/>
              <a:ea typeface="+mn-ea"/>
              <a:cs typeface="+mn-ea"/>
              <a:sym typeface="+mn-lt"/>
            </a:endParaRPr>
          </a:p>
        </p:txBody>
      </p:sp>
      <p:sp>
        <p:nvSpPr>
          <p:cNvPr id="4" name="矩形: 圆角 1"/>
          <p:cNvSpPr/>
          <p:nvPr/>
        </p:nvSpPr>
        <p:spPr>
          <a:xfrm>
            <a:off x="121920" y="213360"/>
            <a:ext cx="2021205" cy="478542"/>
          </a:xfrm>
          <a:prstGeom prst="roundRect">
            <a:avLst>
              <a:gd name="adj" fmla="val 50000"/>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dirty="0">
              <a:solidFill>
                <a:prstClr val="white"/>
              </a:solidFill>
              <a:cs typeface="+mn-ea"/>
              <a:sym typeface="+mn-lt"/>
            </a:endParaRPr>
          </a:p>
        </p:txBody>
      </p:sp>
      <p:sp>
        <p:nvSpPr>
          <p:cNvPr id="5" name="smiling-tooth-with-hands_33918"/>
          <p:cNvSpPr>
            <a:spLocks noChangeAspect="1"/>
          </p:cNvSpPr>
          <p:nvPr/>
        </p:nvSpPr>
        <p:spPr bwMode="auto">
          <a:xfrm>
            <a:off x="355423" y="340287"/>
            <a:ext cx="255473" cy="255473"/>
          </a:xfrm>
          <a:custGeom>
            <a:avLst/>
            <a:gdLst>
              <a:gd name="T0" fmla="*/ 12000 w 12800"/>
              <a:gd name="T1" fmla="*/ 11200 h 12800"/>
              <a:gd name="T2" fmla="*/ 7176 w 12800"/>
              <a:gd name="T3" fmla="*/ 12121 h 12800"/>
              <a:gd name="T4" fmla="*/ 6400 w 12800"/>
              <a:gd name="T5" fmla="*/ 12800 h 12800"/>
              <a:gd name="T6" fmla="*/ 5624 w 12800"/>
              <a:gd name="T7" fmla="*/ 12121 h 12800"/>
              <a:gd name="T8" fmla="*/ 800 w 12800"/>
              <a:gd name="T9" fmla="*/ 11200 h 12800"/>
              <a:gd name="T10" fmla="*/ 0 w 12800"/>
              <a:gd name="T11" fmla="*/ 10400 h 12800"/>
              <a:gd name="T12" fmla="*/ 0 w 12800"/>
              <a:gd name="T13" fmla="*/ 800 h 12800"/>
              <a:gd name="T14" fmla="*/ 800 w 12800"/>
              <a:gd name="T15" fmla="*/ 0 h 12800"/>
              <a:gd name="T16" fmla="*/ 879 w 12800"/>
              <a:gd name="T17" fmla="*/ 16 h 12800"/>
              <a:gd name="T18" fmla="*/ 6400 w 12800"/>
              <a:gd name="T19" fmla="*/ 1600 h 12800"/>
              <a:gd name="T20" fmla="*/ 11921 w 12800"/>
              <a:gd name="T21" fmla="*/ 16 h 12800"/>
              <a:gd name="T22" fmla="*/ 12000 w 12800"/>
              <a:gd name="T23" fmla="*/ 0 h 12800"/>
              <a:gd name="T24" fmla="*/ 12800 w 12800"/>
              <a:gd name="T25" fmla="*/ 800 h 12800"/>
              <a:gd name="T26" fmla="*/ 12800 w 12800"/>
              <a:gd name="T27" fmla="*/ 10400 h 12800"/>
              <a:gd name="T28" fmla="*/ 12000 w 12800"/>
              <a:gd name="T29" fmla="*/ 11200 h 12800"/>
              <a:gd name="T30" fmla="*/ 5600 w 12800"/>
              <a:gd name="T31" fmla="*/ 2507 h 12800"/>
              <a:gd name="T32" fmla="*/ 1600 w 12800"/>
              <a:gd name="T33" fmla="*/ 1670 h 12800"/>
              <a:gd name="T34" fmla="*/ 1600 w 12800"/>
              <a:gd name="T35" fmla="*/ 9643 h 12800"/>
              <a:gd name="T36" fmla="*/ 5600 w 12800"/>
              <a:gd name="T37" fmla="*/ 10400 h 12800"/>
              <a:gd name="T38" fmla="*/ 5600 w 12800"/>
              <a:gd name="T39" fmla="*/ 2507 h 12800"/>
              <a:gd name="T40" fmla="*/ 11200 w 12800"/>
              <a:gd name="T41" fmla="*/ 1670 h 12800"/>
              <a:gd name="T42" fmla="*/ 7200 w 12800"/>
              <a:gd name="T43" fmla="*/ 2506 h 12800"/>
              <a:gd name="T44" fmla="*/ 7200 w 12800"/>
              <a:gd name="T45" fmla="*/ 10400 h 12800"/>
              <a:gd name="T46" fmla="*/ 11200 w 12800"/>
              <a:gd name="T47" fmla="*/ 9644 h 12800"/>
              <a:gd name="T48" fmla="*/ 11200 w 12800"/>
              <a:gd name="T49" fmla="*/ 1670 h 1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800" h="12800">
                <a:moveTo>
                  <a:pt x="12000" y="11200"/>
                </a:moveTo>
                <a:cubicBezTo>
                  <a:pt x="10776" y="11254"/>
                  <a:pt x="8442" y="11463"/>
                  <a:pt x="7176" y="12121"/>
                </a:cubicBezTo>
                <a:cubicBezTo>
                  <a:pt x="7116" y="12503"/>
                  <a:pt x="6799" y="12800"/>
                  <a:pt x="6400" y="12800"/>
                </a:cubicBezTo>
                <a:cubicBezTo>
                  <a:pt x="6002" y="12800"/>
                  <a:pt x="5684" y="12503"/>
                  <a:pt x="5624" y="12121"/>
                </a:cubicBezTo>
                <a:cubicBezTo>
                  <a:pt x="4358" y="11463"/>
                  <a:pt x="2024" y="11254"/>
                  <a:pt x="800" y="11200"/>
                </a:cubicBezTo>
                <a:cubicBezTo>
                  <a:pt x="358" y="11200"/>
                  <a:pt x="0" y="10842"/>
                  <a:pt x="0" y="10400"/>
                </a:cubicBezTo>
                <a:lnTo>
                  <a:pt x="0" y="800"/>
                </a:lnTo>
                <a:cubicBezTo>
                  <a:pt x="0" y="358"/>
                  <a:pt x="358" y="0"/>
                  <a:pt x="800" y="0"/>
                </a:cubicBezTo>
                <a:cubicBezTo>
                  <a:pt x="828" y="0"/>
                  <a:pt x="851" y="14"/>
                  <a:pt x="879" y="16"/>
                </a:cubicBezTo>
                <a:cubicBezTo>
                  <a:pt x="6381" y="158"/>
                  <a:pt x="6400" y="1600"/>
                  <a:pt x="6400" y="1600"/>
                </a:cubicBezTo>
                <a:cubicBezTo>
                  <a:pt x="6400" y="1600"/>
                  <a:pt x="6419" y="158"/>
                  <a:pt x="11921" y="16"/>
                </a:cubicBezTo>
                <a:cubicBezTo>
                  <a:pt x="11949" y="14"/>
                  <a:pt x="11972" y="0"/>
                  <a:pt x="12000" y="0"/>
                </a:cubicBezTo>
                <a:cubicBezTo>
                  <a:pt x="12442" y="0"/>
                  <a:pt x="12800" y="358"/>
                  <a:pt x="12800" y="800"/>
                </a:cubicBezTo>
                <a:lnTo>
                  <a:pt x="12800" y="10400"/>
                </a:lnTo>
                <a:cubicBezTo>
                  <a:pt x="12800" y="10842"/>
                  <a:pt x="12442" y="11200"/>
                  <a:pt x="12000" y="11200"/>
                </a:cubicBezTo>
                <a:close/>
                <a:moveTo>
                  <a:pt x="5600" y="2507"/>
                </a:moveTo>
                <a:cubicBezTo>
                  <a:pt x="4568" y="1982"/>
                  <a:pt x="2861" y="1764"/>
                  <a:pt x="1600" y="1670"/>
                </a:cubicBezTo>
                <a:lnTo>
                  <a:pt x="1600" y="9643"/>
                </a:lnTo>
                <a:cubicBezTo>
                  <a:pt x="3747" y="9753"/>
                  <a:pt x="4949" y="10074"/>
                  <a:pt x="5600" y="10400"/>
                </a:cubicBezTo>
                <a:lnTo>
                  <a:pt x="5600" y="2507"/>
                </a:lnTo>
                <a:close/>
                <a:moveTo>
                  <a:pt x="11200" y="1670"/>
                </a:moveTo>
                <a:cubicBezTo>
                  <a:pt x="9940" y="1764"/>
                  <a:pt x="8232" y="1982"/>
                  <a:pt x="7200" y="2506"/>
                </a:cubicBezTo>
                <a:lnTo>
                  <a:pt x="7200" y="10400"/>
                </a:lnTo>
                <a:cubicBezTo>
                  <a:pt x="7851" y="10074"/>
                  <a:pt x="9052" y="9753"/>
                  <a:pt x="11200" y="9644"/>
                </a:cubicBezTo>
                <a:lnTo>
                  <a:pt x="11200" y="1670"/>
                </a:lnTo>
                <a:close/>
              </a:path>
            </a:pathLst>
          </a:custGeom>
          <a:solidFill>
            <a:schemeClr val="bg1"/>
          </a:solidFill>
          <a:ln>
            <a:noFill/>
          </a:ln>
        </p:spPr>
        <p:txBody>
          <a:bodyPr lIns="68580" tIns="34290" rIns="68580" bIns="3429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400" dirty="0">
              <a:solidFill>
                <a:prstClr val="black"/>
              </a:solidFill>
              <a:cs typeface="+mn-ea"/>
              <a:sym typeface="+mn-lt"/>
            </a:endParaRPr>
          </a:p>
        </p:txBody>
      </p:sp>
      <p:sp>
        <p:nvSpPr>
          <p:cNvPr id="6" name="文本框 5"/>
          <p:cNvSpPr txBox="1"/>
          <p:nvPr/>
        </p:nvSpPr>
        <p:spPr>
          <a:xfrm>
            <a:off x="626289" y="244321"/>
            <a:ext cx="1400966" cy="438581"/>
          </a:xfrm>
          <a:prstGeom prst="rect">
            <a:avLst/>
          </a:prstGeom>
          <a:noFill/>
        </p:spPr>
        <p:txBody>
          <a:bodyPr wrap="square" lIns="68580" tIns="34290" rIns="68580" bIns="34290" rtlCol="0">
            <a:spAutoFit/>
          </a:bodyPr>
          <a:lstStyle/>
          <a:p>
            <a:pPr lvl="0" algn="dist">
              <a:defRPr/>
            </a:pPr>
            <a:r>
              <a:rPr lang="zh-CN" altLang="en-US" sz="2400" dirty="0">
                <a:solidFill>
                  <a:prstClr val="white"/>
                </a:solidFill>
                <a:cs typeface="+mn-ea"/>
                <a:sym typeface="+mn-lt"/>
              </a:rPr>
              <a:t>精彩课堂</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13313">
                                            <p:txEl>
                                              <p:pRg st="0" end="0"/>
                                            </p:txEl>
                                          </p:spTgt>
                                        </p:tgtEl>
                                        <p:attrNameLst>
                                          <p:attrName>style.visibility</p:attrName>
                                        </p:attrNameLst>
                                      </p:cBhvr>
                                      <p:to>
                                        <p:strVal val="visible"/>
                                      </p:to>
                                    </p:set>
                                    <p:animEffect transition="in" filter="blinds(horizontal)">
                                      <p:cBhvr>
                                        <p:cTn id="7" dur="500" fill="hold"/>
                                        <p:tgtEl>
                                          <p:spTgt spid="1331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3313">
                                            <p:txEl>
                                              <p:pRg st="1" end="1"/>
                                            </p:txEl>
                                          </p:spTgt>
                                        </p:tgtEl>
                                        <p:attrNameLst>
                                          <p:attrName>style.visibility</p:attrName>
                                        </p:attrNameLst>
                                      </p:cBhvr>
                                      <p:to>
                                        <p:strVal val="visible"/>
                                      </p:to>
                                    </p:set>
                                    <p:animEffect transition="in" filter="dissolve">
                                      <p:cBhvr>
                                        <p:cTn id="12" dur="500" fill="hold"/>
                                        <p:tgtEl>
                                          <p:spTgt spid="1331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extBox 1"/>
          <p:cNvSpPr/>
          <p:nvPr>
            <p:custDataLst>
              <p:tags r:id="rId1"/>
            </p:custDataLst>
          </p:nvPr>
        </p:nvSpPr>
        <p:spPr>
          <a:xfrm>
            <a:off x="1010697" y="1376512"/>
            <a:ext cx="7377165" cy="2839239"/>
          </a:xfrm>
          <a:prstGeom prst="rect">
            <a:avLst/>
          </a:prstGeom>
          <a:noFill/>
          <a:ln>
            <a:noFill/>
            <a:miter lim="800000"/>
          </a:ln>
        </p:spPr>
        <p:txBody>
          <a:bodyPr wrap="square" lIns="68580" tIns="34290" rIns="68580" bIns="34290">
            <a:spAutoFit/>
          </a:bodyPr>
          <a:lstStyle>
            <a:defPPr>
              <a:defRPr lang="zh-CN"/>
            </a:defPPr>
            <a:lvl1pPr marL="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5pPr>
          </a:lstStyle>
          <a:p>
            <a:pPr>
              <a:lnSpc>
                <a:spcPct val="300000"/>
              </a:lnSpc>
            </a:pPr>
            <a:r>
              <a:rPr lang="en-US" altLang="zh-CN" sz="1500" b="1" kern="0" dirty="0">
                <a:ln w="9525" cap="flat" cmpd="sng" algn="ctr">
                  <a:noFill/>
                  <a:prstDash val="solid"/>
                  <a:round/>
                  <a:headEnd type="none" w="med" len="med"/>
                  <a:tailEnd type="none" w="med" len="med"/>
                </a:ln>
                <a:solidFill>
                  <a:srgbClr val="000000"/>
                </a:solidFill>
                <a:latin typeface="+mn-lt"/>
                <a:ea typeface="+mn-ea"/>
                <a:cs typeface="+mn-ea"/>
                <a:sym typeface="+mn-lt"/>
              </a:rPr>
              <a:t>3</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．他停了下来，用铁棍在地上戳了一个坑。然后，他轻轻地往坑里放一颗橡子，再仔细盖上泥土。</a:t>
            </a: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品析句子</a:t>
            </a: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a:t>
            </a:r>
            <a:endPar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endParaRPr>
          </a:p>
          <a:p>
            <a:pPr>
              <a:lnSpc>
                <a:spcPct val="300000"/>
              </a:lnSpc>
            </a:pP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    </a:t>
            </a:r>
            <a:r>
              <a:rPr lang="zh-CN" altLang="zh-CN" sz="1500" kern="0" dirty="0">
                <a:ln w="9525" cap="flat" cmpd="sng" algn="ctr">
                  <a:noFill/>
                  <a:prstDash val="solid"/>
                  <a:round/>
                  <a:headEnd type="none" w="med" len="med"/>
                  <a:tailEnd type="none" w="med" len="med"/>
                </a:ln>
                <a:solidFill>
                  <a:srgbClr val="FF0000"/>
                </a:solidFill>
                <a:latin typeface="+mn-lt"/>
                <a:ea typeface="+mn-ea"/>
                <a:cs typeface="+mn-ea"/>
                <a:sym typeface="+mn-lt"/>
              </a:rPr>
              <a:t>这句话运用了动作描写，一连串的动词生动形象地描写出牧羊人种橡子的细心认真，表达了</a:t>
            </a:r>
            <a:r>
              <a:rPr lang="en-US" altLang="zh-CN" sz="1500" kern="0" dirty="0">
                <a:ln w="9525" cap="flat" cmpd="sng" algn="ctr">
                  <a:noFill/>
                  <a:prstDash val="solid"/>
                  <a:round/>
                  <a:headEnd type="none" w="med" len="med"/>
                  <a:tailEnd type="none" w="med" len="med"/>
                </a:ln>
                <a:solidFill>
                  <a:srgbClr val="FF0000"/>
                </a:solidFill>
                <a:latin typeface="+mn-lt"/>
                <a:ea typeface="+mn-ea"/>
                <a:cs typeface="+mn-ea"/>
                <a:sym typeface="+mn-lt"/>
              </a:rPr>
              <a:t>“</a:t>
            </a:r>
            <a:r>
              <a:rPr lang="zh-CN" altLang="zh-CN" sz="1500" kern="0" dirty="0">
                <a:ln w="9525" cap="flat" cmpd="sng" algn="ctr">
                  <a:noFill/>
                  <a:prstDash val="solid"/>
                  <a:round/>
                  <a:headEnd type="none" w="med" len="med"/>
                  <a:tailEnd type="none" w="med" len="med"/>
                </a:ln>
                <a:solidFill>
                  <a:srgbClr val="FF0000"/>
                </a:solidFill>
                <a:latin typeface="+mn-lt"/>
                <a:ea typeface="+mn-ea"/>
                <a:cs typeface="+mn-ea"/>
                <a:sym typeface="+mn-lt"/>
              </a:rPr>
              <a:t>我</a:t>
            </a:r>
            <a:r>
              <a:rPr lang="en-US" altLang="zh-CN" sz="1500" kern="0" dirty="0">
                <a:ln w="9525" cap="flat" cmpd="sng" algn="ctr">
                  <a:noFill/>
                  <a:prstDash val="solid"/>
                  <a:round/>
                  <a:headEnd type="none" w="med" len="med"/>
                  <a:tailEnd type="none" w="med" len="med"/>
                </a:ln>
                <a:solidFill>
                  <a:srgbClr val="FF0000"/>
                </a:solidFill>
                <a:latin typeface="+mn-lt"/>
                <a:ea typeface="+mn-ea"/>
                <a:cs typeface="+mn-ea"/>
                <a:sym typeface="+mn-lt"/>
              </a:rPr>
              <a:t>”</a:t>
            </a:r>
            <a:r>
              <a:rPr lang="zh-CN" altLang="zh-CN" sz="1500" kern="0" dirty="0">
                <a:ln w="9525" cap="flat" cmpd="sng" algn="ctr">
                  <a:noFill/>
                  <a:prstDash val="solid"/>
                  <a:round/>
                  <a:headEnd type="none" w="med" len="med"/>
                  <a:tailEnd type="none" w="med" len="med"/>
                </a:ln>
                <a:solidFill>
                  <a:srgbClr val="FF0000"/>
                </a:solidFill>
                <a:latin typeface="+mn-lt"/>
                <a:ea typeface="+mn-ea"/>
                <a:cs typeface="+mn-ea"/>
                <a:sym typeface="+mn-lt"/>
              </a:rPr>
              <a:t>对他的赞美之情。</a:t>
            </a:r>
            <a:endParaRPr lang="zh-CN" altLang="zh-CN" sz="1500" kern="0" dirty="0">
              <a:solidFill>
                <a:srgbClr val="FF0000"/>
              </a:solidFill>
              <a:latin typeface="+mn-lt"/>
              <a:ea typeface="+mn-ea"/>
              <a:cs typeface="+mn-ea"/>
              <a:sym typeface="+mn-lt"/>
            </a:endParaRPr>
          </a:p>
        </p:txBody>
      </p:sp>
      <p:sp>
        <p:nvSpPr>
          <p:cNvPr id="4" name="矩形: 圆角 1"/>
          <p:cNvSpPr/>
          <p:nvPr/>
        </p:nvSpPr>
        <p:spPr>
          <a:xfrm>
            <a:off x="121920" y="213360"/>
            <a:ext cx="2021205" cy="478542"/>
          </a:xfrm>
          <a:prstGeom prst="roundRect">
            <a:avLst>
              <a:gd name="adj" fmla="val 50000"/>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dirty="0">
              <a:solidFill>
                <a:prstClr val="white"/>
              </a:solidFill>
              <a:cs typeface="+mn-ea"/>
              <a:sym typeface="+mn-lt"/>
            </a:endParaRPr>
          </a:p>
        </p:txBody>
      </p:sp>
      <p:sp>
        <p:nvSpPr>
          <p:cNvPr id="5" name="smiling-tooth-with-hands_33918"/>
          <p:cNvSpPr>
            <a:spLocks noChangeAspect="1"/>
          </p:cNvSpPr>
          <p:nvPr/>
        </p:nvSpPr>
        <p:spPr bwMode="auto">
          <a:xfrm>
            <a:off x="355423" y="340287"/>
            <a:ext cx="255473" cy="255473"/>
          </a:xfrm>
          <a:custGeom>
            <a:avLst/>
            <a:gdLst>
              <a:gd name="T0" fmla="*/ 12000 w 12800"/>
              <a:gd name="T1" fmla="*/ 11200 h 12800"/>
              <a:gd name="T2" fmla="*/ 7176 w 12800"/>
              <a:gd name="T3" fmla="*/ 12121 h 12800"/>
              <a:gd name="T4" fmla="*/ 6400 w 12800"/>
              <a:gd name="T5" fmla="*/ 12800 h 12800"/>
              <a:gd name="T6" fmla="*/ 5624 w 12800"/>
              <a:gd name="T7" fmla="*/ 12121 h 12800"/>
              <a:gd name="T8" fmla="*/ 800 w 12800"/>
              <a:gd name="T9" fmla="*/ 11200 h 12800"/>
              <a:gd name="T10" fmla="*/ 0 w 12800"/>
              <a:gd name="T11" fmla="*/ 10400 h 12800"/>
              <a:gd name="T12" fmla="*/ 0 w 12800"/>
              <a:gd name="T13" fmla="*/ 800 h 12800"/>
              <a:gd name="T14" fmla="*/ 800 w 12800"/>
              <a:gd name="T15" fmla="*/ 0 h 12800"/>
              <a:gd name="T16" fmla="*/ 879 w 12800"/>
              <a:gd name="T17" fmla="*/ 16 h 12800"/>
              <a:gd name="T18" fmla="*/ 6400 w 12800"/>
              <a:gd name="T19" fmla="*/ 1600 h 12800"/>
              <a:gd name="T20" fmla="*/ 11921 w 12800"/>
              <a:gd name="T21" fmla="*/ 16 h 12800"/>
              <a:gd name="T22" fmla="*/ 12000 w 12800"/>
              <a:gd name="T23" fmla="*/ 0 h 12800"/>
              <a:gd name="T24" fmla="*/ 12800 w 12800"/>
              <a:gd name="T25" fmla="*/ 800 h 12800"/>
              <a:gd name="T26" fmla="*/ 12800 w 12800"/>
              <a:gd name="T27" fmla="*/ 10400 h 12800"/>
              <a:gd name="T28" fmla="*/ 12000 w 12800"/>
              <a:gd name="T29" fmla="*/ 11200 h 12800"/>
              <a:gd name="T30" fmla="*/ 5600 w 12800"/>
              <a:gd name="T31" fmla="*/ 2507 h 12800"/>
              <a:gd name="T32" fmla="*/ 1600 w 12800"/>
              <a:gd name="T33" fmla="*/ 1670 h 12800"/>
              <a:gd name="T34" fmla="*/ 1600 w 12800"/>
              <a:gd name="T35" fmla="*/ 9643 h 12800"/>
              <a:gd name="T36" fmla="*/ 5600 w 12800"/>
              <a:gd name="T37" fmla="*/ 10400 h 12800"/>
              <a:gd name="T38" fmla="*/ 5600 w 12800"/>
              <a:gd name="T39" fmla="*/ 2507 h 12800"/>
              <a:gd name="T40" fmla="*/ 11200 w 12800"/>
              <a:gd name="T41" fmla="*/ 1670 h 12800"/>
              <a:gd name="T42" fmla="*/ 7200 w 12800"/>
              <a:gd name="T43" fmla="*/ 2506 h 12800"/>
              <a:gd name="T44" fmla="*/ 7200 w 12800"/>
              <a:gd name="T45" fmla="*/ 10400 h 12800"/>
              <a:gd name="T46" fmla="*/ 11200 w 12800"/>
              <a:gd name="T47" fmla="*/ 9644 h 12800"/>
              <a:gd name="T48" fmla="*/ 11200 w 12800"/>
              <a:gd name="T49" fmla="*/ 1670 h 1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800" h="12800">
                <a:moveTo>
                  <a:pt x="12000" y="11200"/>
                </a:moveTo>
                <a:cubicBezTo>
                  <a:pt x="10776" y="11254"/>
                  <a:pt x="8442" y="11463"/>
                  <a:pt x="7176" y="12121"/>
                </a:cubicBezTo>
                <a:cubicBezTo>
                  <a:pt x="7116" y="12503"/>
                  <a:pt x="6799" y="12800"/>
                  <a:pt x="6400" y="12800"/>
                </a:cubicBezTo>
                <a:cubicBezTo>
                  <a:pt x="6002" y="12800"/>
                  <a:pt x="5684" y="12503"/>
                  <a:pt x="5624" y="12121"/>
                </a:cubicBezTo>
                <a:cubicBezTo>
                  <a:pt x="4358" y="11463"/>
                  <a:pt x="2024" y="11254"/>
                  <a:pt x="800" y="11200"/>
                </a:cubicBezTo>
                <a:cubicBezTo>
                  <a:pt x="358" y="11200"/>
                  <a:pt x="0" y="10842"/>
                  <a:pt x="0" y="10400"/>
                </a:cubicBezTo>
                <a:lnTo>
                  <a:pt x="0" y="800"/>
                </a:lnTo>
                <a:cubicBezTo>
                  <a:pt x="0" y="358"/>
                  <a:pt x="358" y="0"/>
                  <a:pt x="800" y="0"/>
                </a:cubicBezTo>
                <a:cubicBezTo>
                  <a:pt x="828" y="0"/>
                  <a:pt x="851" y="14"/>
                  <a:pt x="879" y="16"/>
                </a:cubicBezTo>
                <a:cubicBezTo>
                  <a:pt x="6381" y="158"/>
                  <a:pt x="6400" y="1600"/>
                  <a:pt x="6400" y="1600"/>
                </a:cubicBezTo>
                <a:cubicBezTo>
                  <a:pt x="6400" y="1600"/>
                  <a:pt x="6419" y="158"/>
                  <a:pt x="11921" y="16"/>
                </a:cubicBezTo>
                <a:cubicBezTo>
                  <a:pt x="11949" y="14"/>
                  <a:pt x="11972" y="0"/>
                  <a:pt x="12000" y="0"/>
                </a:cubicBezTo>
                <a:cubicBezTo>
                  <a:pt x="12442" y="0"/>
                  <a:pt x="12800" y="358"/>
                  <a:pt x="12800" y="800"/>
                </a:cubicBezTo>
                <a:lnTo>
                  <a:pt x="12800" y="10400"/>
                </a:lnTo>
                <a:cubicBezTo>
                  <a:pt x="12800" y="10842"/>
                  <a:pt x="12442" y="11200"/>
                  <a:pt x="12000" y="11200"/>
                </a:cubicBezTo>
                <a:close/>
                <a:moveTo>
                  <a:pt x="5600" y="2507"/>
                </a:moveTo>
                <a:cubicBezTo>
                  <a:pt x="4568" y="1982"/>
                  <a:pt x="2861" y="1764"/>
                  <a:pt x="1600" y="1670"/>
                </a:cubicBezTo>
                <a:lnTo>
                  <a:pt x="1600" y="9643"/>
                </a:lnTo>
                <a:cubicBezTo>
                  <a:pt x="3747" y="9753"/>
                  <a:pt x="4949" y="10074"/>
                  <a:pt x="5600" y="10400"/>
                </a:cubicBezTo>
                <a:lnTo>
                  <a:pt x="5600" y="2507"/>
                </a:lnTo>
                <a:close/>
                <a:moveTo>
                  <a:pt x="11200" y="1670"/>
                </a:moveTo>
                <a:cubicBezTo>
                  <a:pt x="9940" y="1764"/>
                  <a:pt x="8232" y="1982"/>
                  <a:pt x="7200" y="2506"/>
                </a:cubicBezTo>
                <a:lnTo>
                  <a:pt x="7200" y="10400"/>
                </a:lnTo>
                <a:cubicBezTo>
                  <a:pt x="7851" y="10074"/>
                  <a:pt x="9052" y="9753"/>
                  <a:pt x="11200" y="9644"/>
                </a:cubicBezTo>
                <a:lnTo>
                  <a:pt x="11200" y="1670"/>
                </a:lnTo>
                <a:close/>
              </a:path>
            </a:pathLst>
          </a:custGeom>
          <a:solidFill>
            <a:schemeClr val="bg1"/>
          </a:solidFill>
          <a:ln>
            <a:noFill/>
          </a:ln>
        </p:spPr>
        <p:txBody>
          <a:bodyPr lIns="68580" tIns="34290" rIns="68580" bIns="3429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400" dirty="0">
              <a:solidFill>
                <a:prstClr val="black"/>
              </a:solidFill>
              <a:cs typeface="+mn-ea"/>
              <a:sym typeface="+mn-lt"/>
            </a:endParaRPr>
          </a:p>
        </p:txBody>
      </p:sp>
      <p:sp>
        <p:nvSpPr>
          <p:cNvPr id="6" name="文本框 5"/>
          <p:cNvSpPr txBox="1"/>
          <p:nvPr/>
        </p:nvSpPr>
        <p:spPr>
          <a:xfrm>
            <a:off x="626289" y="244321"/>
            <a:ext cx="1400966" cy="438581"/>
          </a:xfrm>
          <a:prstGeom prst="rect">
            <a:avLst/>
          </a:prstGeom>
          <a:noFill/>
        </p:spPr>
        <p:txBody>
          <a:bodyPr wrap="square" lIns="68580" tIns="34290" rIns="68580" bIns="34290" rtlCol="0">
            <a:spAutoFit/>
          </a:bodyPr>
          <a:lstStyle/>
          <a:p>
            <a:pPr lvl="0" algn="dist">
              <a:defRPr/>
            </a:pPr>
            <a:r>
              <a:rPr lang="zh-CN" altLang="en-US" sz="2400" dirty="0">
                <a:solidFill>
                  <a:prstClr val="white"/>
                </a:solidFill>
                <a:cs typeface="+mn-ea"/>
                <a:sym typeface="+mn-lt"/>
              </a:rPr>
              <a:t>精彩课堂</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14337">
                                            <p:txEl>
                                              <p:pRg st="0" end="0"/>
                                            </p:txEl>
                                          </p:spTgt>
                                        </p:tgtEl>
                                        <p:attrNameLst>
                                          <p:attrName>style.visibility</p:attrName>
                                        </p:attrNameLst>
                                      </p:cBhvr>
                                      <p:to>
                                        <p:strVal val="visible"/>
                                      </p:to>
                                    </p:set>
                                    <p:animEffect transition="in" filter="blinds(horizontal)">
                                      <p:cBhvr>
                                        <p:cTn id="7" dur="500" fill="hold"/>
                                        <p:tgtEl>
                                          <p:spTgt spid="1433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4337">
                                            <p:txEl>
                                              <p:pRg st="1" end="1"/>
                                            </p:txEl>
                                          </p:spTgt>
                                        </p:tgtEl>
                                        <p:attrNameLst>
                                          <p:attrName>style.visibility</p:attrName>
                                        </p:attrNameLst>
                                      </p:cBhvr>
                                      <p:to>
                                        <p:strVal val="visible"/>
                                      </p:to>
                                    </p:set>
                                    <p:animEffect transition="in" filter="dissolve">
                                      <p:cBhvr>
                                        <p:cTn id="12" dur="500" fill="hold"/>
                                        <p:tgtEl>
                                          <p:spTgt spid="1433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extBox 1"/>
          <p:cNvSpPr/>
          <p:nvPr>
            <p:custDataLst>
              <p:tags r:id="rId1"/>
            </p:custDataLst>
          </p:nvPr>
        </p:nvSpPr>
        <p:spPr>
          <a:xfrm>
            <a:off x="1040463" y="1068840"/>
            <a:ext cx="7392616" cy="3531736"/>
          </a:xfrm>
          <a:prstGeom prst="rect">
            <a:avLst/>
          </a:prstGeom>
          <a:noFill/>
          <a:ln>
            <a:noFill/>
            <a:miter lim="800000"/>
          </a:ln>
        </p:spPr>
        <p:txBody>
          <a:bodyPr wrap="square" lIns="68580" tIns="34290" rIns="68580" bIns="34290">
            <a:spAutoFit/>
          </a:bodyPr>
          <a:lstStyle>
            <a:defPPr>
              <a:defRPr lang="zh-CN"/>
            </a:defPPr>
            <a:lvl1pPr marL="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5pPr>
          </a:lstStyle>
          <a:p>
            <a:pPr>
              <a:lnSpc>
                <a:spcPct val="300000"/>
              </a:lnSpc>
            </a:pPr>
            <a:r>
              <a:rPr lang="en-US" altLang="zh-CN" sz="1500" b="1" kern="0" dirty="0">
                <a:ln w="9525" cap="flat" cmpd="sng" algn="ctr">
                  <a:noFill/>
                  <a:prstDash val="solid"/>
                  <a:round/>
                  <a:headEnd type="none" w="med" len="med"/>
                  <a:tailEnd type="none" w="med" len="med"/>
                </a:ln>
                <a:solidFill>
                  <a:srgbClr val="000000"/>
                </a:solidFill>
                <a:latin typeface="+mn-lt"/>
                <a:ea typeface="+mn-ea"/>
                <a:cs typeface="+mn-ea"/>
                <a:sym typeface="+mn-lt"/>
              </a:rPr>
              <a:t>4</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．狂风呼啸着穿过破房子的缝隙，像一只饥饿的野兽发出吼叫。</a:t>
            </a: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品析句子</a:t>
            </a: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a:t>
            </a:r>
            <a:endPar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endParaRPr>
          </a:p>
          <a:p>
            <a:pPr>
              <a:lnSpc>
                <a:spcPct val="300000"/>
              </a:lnSpc>
            </a:pP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    </a:t>
            </a:r>
            <a:r>
              <a:rPr lang="zh-CN" altLang="zh-CN" sz="1500" kern="0" dirty="0">
                <a:ln w="9525" cap="flat" cmpd="sng" algn="ctr">
                  <a:noFill/>
                  <a:prstDash val="solid"/>
                  <a:round/>
                  <a:headEnd type="none" w="med" len="med"/>
                  <a:tailEnd type="none" w="med" len="med"/>
                </a:ln>
                <a:solidFill>
                  <a:srgbClr val="FF0000"/>
                </a:solidFill>
                <a:latin typeface="+mn-lt"/>
                <a:ea typeface="+mn-ea"/>
                <a:cs typeface="+mn-ea"/>
                <a:sym typeface="+mn-lt"/>
              </a:rPr>
              <a:t>这句话运用比喻的修辞手法，生动形象地写出了高原的荒凉和令人恐怖的气氛。</a:t>
            </a:r>
          </a:p>
          <a:p>
            <a:pPr>
              <a:lnSpc>
                <a:spcPct val="300000"/>
              </a:lnSpc>
            </a:pPr>
            <a:r>
              <a:rPr lang="en-US" altLang="zh-CN" sz="1500" b="1" kern="0" dirty="0">
                <a:ln w="9525" cap="flat" cmpd="sng" algn="ctr">
                  <a:noFill/>
                  <a:prstDash val="solid"/>
                  <a:round/>
                  <a:headEnd type="none" w="med" len="med"/>
                  <a:tailEnd type="none" w="med" len="med"/>
                </a:ln>
                <a:solidFill>
                  <a:srgbClr val="000000"/>
                </a:solidFill>
                <a:latin typeface="+mn-lt"/>
                <a:ea typeface="+mn-ea"/>
                <a:cs typeface="+mn-ea"/>
                <a:sym typeface="+mn-lt"/>
              </a:rPr>
              <a:t>5</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．房顶很严实，一滴雨水也不漏。风吹在瓦上，发出海浪拍打沙滩的声音。</a:t>
            </a: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品析句子</a:t>
            </a: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a:t>
            </a:r>
            <a:endPar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endParaRPr>
          </a:p>
          <a:p>
            <a:pPr>
              <a:lnSpc>
                <a:spcPct val="300000"/>
              </a:lnSpc>
            </a:pPr>
            <a:r>
              <a:rPr lang="en-US" altLang="zh-CN" sz="1500" kern="0" dirty="0">
                <a:ln w="9525" cap="flat" cmpd="sng" algn="ctr">
                  <a:noFill/>
                  <a:prstDash val="solid"/>
                  <a:round/>
                  <a:headEnd type="none" w="med" len="med"/>
                  <a:tailEnd type="none" w="med" len="med"/>
                </a:ln>
                <a:solidFill>
                  <a:srgbClr val="FF0000"/>
                </a:solidFill>
                <a:latin typeface="+mn-lt"/>
                <a:ea typeface="+mn-ea"/>
                <a:cs typeface="+mn-ea"/>
                <a:sym typeface="+mn-lt"/>
              </a:rPr>
              <a:t>    </a:t>
            </a:r>
            <a:r>
              <a:rPr lang="zh-CN" altLang="zh-CN" sz="1500" kern="0" dirty="0">
                <a:ln w="9525" cap="flat" cmpd="sng" algn="ctr">
                  <a:noFill/>
                  <a:prstDash val="solid"/>
                  <a:round/>
                  <a:headEnd type="none" w="med" len="med"/>
                  <a:tailEnd type="none" w="med" len="med"/>
                </a:ln>
                <a:solidFill>
                  <a:srgbClr val="FF0000"/>
                </a:solidFill>
                <a:latin typeface="+mn-lt"/>
                <a:ea typeface="+mn-ea"/>
                <a:cs typeface="+mn-ea"/>
                <a:sym typeface="+mn-lt"/>
              </a:rPr>
              <a:t>环境描写。第一句烘托了牧羊人严谨、勤劳的性格，为下文写牧羊人种树作了铺垫。第二句渲染了高原荒凉的气氛。与原文高原的变化形成了对比。</a:t>
            </a:r>
            <a:endParaRPr lang="zh-CN" altLang="zh-CN" sz="1500" kern="0" dirty="0">
              <a:solidFill>
                <a:srgbClr val="FF0000"/>
              </a:solidFill>
              <a:latin typeface="+mn-lt"/>
              <a:ea typeface="+mn-ea"/>
              <a:cs typeface="+mn-ea"/>
              <a:sym typeface="+mn-lt"/>
            </a:endParaRPr>
          </a:p>
        </p:txBody>
      </p:sp>
      <p:sp>
        <p:nvSpPr>
          <p:cNvPr id="3" name="矩形: 圆角 1"/>
          <p:cNvSpPr/>
          <p:nvPr/>
        </p:nvSpPr>
        <p:spPr>
          <a:xfrm>
            <a:off x="121920" y="213360"/>
            <a:ext cx="2021205" cy="478542"/>
          </a:xfrm>
          <a:prstGeom prst="roundRect">
            <a:avLst>
              <a:gd name="adj" fmla="val 50000"/>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dirty="0">
              <a:solidFill>
                <a:prstClr val="white"/>
              </a:solidFill>
              <a:cs typeface="+mn-ea"/>
              <a:sym typeface="+mn-lt"/>
            </a:endParaRPr>
          </a:p>
        </p:txBody>
      </p:sp>
      <p:sp>
        <p:nvSpPr>
          <p:cNvPr id="4" name="smiling-tooth-with-hands_33918"/>
          <p:cNvSpPr>
            <a:spLocks noChangeAspect="1"/>
          </p:cNvSpPr>
          <p:nvPr/>
        </p:nvSpPr>
        <p:spPr bwMode="auto">
          <a:xfrm>
            <a:off x="355423" y="340287"/>
            <a:ext cx="255473" cy="255473"/>
          </a:xfrm>
          <a:custGeom>
            <a:avLst/>
            <a:gdLst>
              <a:gd name="T0" fmla="*/ 12000 w 12800"/>
              <a:gd name="T1" fmla="*/ 11200 h 12800"/>
              <a:gd name="T2" fmla="*/ 7176 w 12800"/>
              <a:gd name="T3" fmla="*/ 12121 h 12800"/>
              <a:gd name="T4" fmla="*/ 6400 w 12800"/>
              <a:gd name="T5" fmla="*/ 12800 h 12800"/>
              <a:gd name="T6" fmla="*/ 5624 w 12800"/>
              <a:gd name="T7" fmla="*/ 12121 h 12800"/>
              <a:gd name="T8" fmla="*/ 800 w 12800"/>
              <a:gd name="T9" fmla="*/ 11200 h 12800"/>
              <a:gd name="T10" fmla="*/ 0 w 12800"/>
              <a:gd name="T11" fmla="*/ 10400 h 12800"/>
              <a:gd name="T12" fmla="*/ 0 w 12800"/>
              <a:gd name="T13" fmla="*/ 800 h 12800"/>
              <a:gd name="T14" fmla="*/ 800 w 12800"/>
              <a:gd name="T15" fmla="*/ 0 h 12800"/>
              <a:gd name="T16" fmla="*/ 879 w 12800"/>
              <a:gd name="T17" fmla="*/ 16 h 12800"/>
              <a:gd name="T18" fmla="*/ 6400 w 12800"/>
              <a:gd name="T19" fmla="*/ 1600 h 12800"/>
              <a:gd name="T20" fmla="*/ 11921 w 12800"/>
              <a:gd name="T21" fmla="*/ 16 h 12800"/>
              <a:gd name="T22" fmla="*/ 12000 w 12800"/>
              <a:gd name="T23" fmla="*/ 0 h 12800"/>
              <a:gd name="T24" fmla="*/ 12800 w 12800"/>
              <a:gd name="T25" fmla="*/ 800 h 12800"/>
              <a:gd name="T26" fmla="*/ 12800 w 12800"/>
              <a:gd name="T27" fmla="*/ 10400 h 12800"/>
              <a:gd name="T28" fmla="*/ 12000 w 12800"/>
              <a:gd name="T29" fmla="*/ 11200 h 12800"/>
              <a:gd name="T30" fmla="*/ 5600 w 12800"/>
              <a:gd name="T31" fmla="*/ 2507 h 12800"/>
              <a:gd name="T32" fmla="*/ 1600 w 12800"/>
              <a:gd name="T33" fmla="*/ 1670 h 12800"/>
              <a:gd name="T34" fmla="*/ 1600 w 12800"/>
              <a:gd name="T35" fmla="*/ 9643 h 12800"/>
              <a:gd name="T36" fmla="*/ 5600 w 12800"/>
              <a:gd name="T37" fmla="*/ 10400 h 12800"/>
              <a:gd name="T38" fmla="*/ 5600 w 12800"/>
              <a:gd name="T39" fmla="*/ 2507 h 12800"/>
              <a:gd name="T40" fmla="*/ 11200 w 12800"/>
              <a:gd name="T41" fmla="*/ 1670 h 12800"/>
              <a:gd name="T42" fmla="*/ 7200 w 12800"/>
              <a:gd name="T43" fmla="*/ 2506 h 12800"/>
              <a:gd name="T44" fmla="*/ 7200 w 12800"/>
              <a:gd name="T45" fmla="*/ 10400 h 12800"/>
              <a:gd name="T46" fmla="*/ 11200 w 12800"/>
              <a:gd name="T47" fmla="*/ 9644 h 12800"/>
              <a:gd name="T48" fmla="*/ 11200 w 12800"/>
              <a:gd name="T49" fmla="*/ 1670 h 1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800" h="12800">
                <a:moveTo>
                  <a:pt x="12000" y="11200"/>
                </a:moveTo>
                <a:cubicBezTo>
                  <a:pt x="10776" y="11254"/>
                  <a:pt x="8442" y="11463"/>
                  <a:pt x="7176" y="12121"/>
                </a:cubicBezTo>
                <a:cubicBezTo>
                  <a:pt x="7116" y="12503"/>
                  <a:pt x="6799" y="12800"/>
                  <a:pt x="6400" y="12800"/>
                </a:cubicBezTo>
                <a:cubicBezTo>
                  <a:pt x="6002" y="12800"/>
                  <a:pt x="5684" y="12503"/>
                  <a:pt x="5624" y="12121"/>
                </a:cubicBezTo>
                <a:cubicBezTo>
                  <a:pt x="4358" y="11463"/>
                  <a:pt x="2024" y="11254"/>
                  <a:pt x="800" y="11200"/>
                </a:cubicBezTo>
                <a:cubicBezTo>
                  <a:pt x="358" y="11200"/>
                  <a:pt x="0" y="10842"/>
                  <a:pt x="0" y="10400"/>
                </a:cubicBezTo>
                <a:lnTo>
                  <a:pt x="0" y="800"/>
                </a:lnTo>
                <a:cubicBezTo>
                  <a:pt x="0" y="358"/>
                  <a:pt x="358" y="0"/>
                  <a:pt x="800" y="0"/>
                </a:cubicBezTo>
                <a:cubicBezTo>
                  <a:pt x="828" y="0"/>
                  <a:pt x="851" y="14"/>
                  <a:pt x="879" y="16"/>
                </a:cubicBezTo>
                <a:cubicBezTo>
                  <a:pt x="6381" y="158"/>
                  <a:pt x="6400" y="1600"/>
                  <a:pt x="6400" y="1600"/>
                </a:cubicBezTo>
                <a:cubicBezTo>
                  <a:pt x="6400" y="1600"/>
                  <a:pt x="6419" y="158"/>
                  <a:pt x="11921" y="16"/>
                </a:cubicBezTo>
                <a:cubicBezTo>
                  <a:pt x="11949" y="14"/>
                  <a:pt x="11972" y="0"/>
                  <a:pt x="12000" y="0"/>
                </a:cubicBezTo>
                <a:cubicBezTo>
                  <a:pt x="12442" y="0"/>
                  <a:pt x="12800" y="358"/>
                  <a:pt x="12800" y="800"/>
                </a:cubicBezTo>
                <a:lnTo>
                  <a:pt x="12800" y="10400"/>
                </a:lnTo>
                <a:cubicBezTo>
                  <a:pt x="12800" y="10842"/>
                  <a:pt x="12442" y="11200"/>
                  <a:pt x="12000" y="11200"/>
                </a:cubicBezTo>
                <a:close/>
                <a:moveTo>
                  <a:pt x="5600" y="2507"/>
                </a:moveTo>
                <a:cubicBezTo>
                  <a:pt x="4568" y="1982"/>
                  <a:pt x="2861" y="1764"/>
                  <a:pt x="1600" y="1670"/>
                </a:cubicBezTo>
                <a:lnTo>
                  <a:pt x="1600" y="9643"/>
                </a:lnTo>
                <a:cubicBezTo>
                  <a:pt x="3747" y="9753"/>
                  <a:pt x="4949" y="10074"/>
                  <a:pt x="5600" y="10400"/>
                </a:cubicBezTo>
                <a:lnTo>
                  <a:pt x="5600" y="2507"/>
                </a:lnTo>
                <a:close/>
                <a:moveTo>
                  <a:pt x="11200" y="1670"/>
                </a:moveTo>
                <a:cubicBezTo>
                  <a:pt x="9940" y="1764"/>
                  <a:pt x="8232" y="1982"/>
                  <a:pt x="7200" y="2506"/>
                </a:cubicBezTo>
                <a:lnTo>
                  <a:pt x="7200" y="10400"/>
                </a:lnTo>
                <a:cubicBezTo>
                  <a:pt x="7851" y="10074"/>
                  <a:pt x="9052" y="9753"/>
                  <a:pt x="11200" y="9644"/>
                </a:cubicBezTo>
                <a:lnTo>
                  <a:pt x="11200" y="1670"/>
                </a:lnTo>
                <a:close/>
              </a:path>
            </a:pathLst>
          </a:custGeom>
          <a:solidFill>
            <a:schemeClr val="bg1"/>
          </a:solidFill>
          <a:ln>
            <a:noFill/>
          </a:ln>
        </p:spPr>
        <p:txBody>
          <a:bodyPr lIns="68580" tIns="34290" rIns="68580" bIns="3429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400" dirty="0">
              <a:solidFill>
                <a:prstClr val="black"/>
              </a:solidFill>
              <a:cs typeface="+mn-ea"/>
              <a:sym typeface="+mn-lt"/>
            </a:endParaRPr>
          </a:p>
        </p:txBody>
      </p:sp>
      <p:sp>
        <p:nvSpPr>
          <p:cNvPr id="5" name="文本框 4"/>
          <p:cNvSpPr txBox="1"/>
          <p:nvPr/>
        </p:nvSpPr>
        <p:spPr>
          <a:xfrm>
            <a:off x="626289" y="244321"/>
            <a:ext cx="1400966" cy="438581"/>
          </a:xfrm>
          <a:prstGeom prst="rect">
            <a:avLst/>
          </a:prstGeom>
          <a:noFill/>
        </p:spPr>
        <p:txBody>
          <a:bodyPr wrap="square" lIns="68580" tIns="34290" rIns="68580" bIns="34290" rtlCol="0">
            <a:spAutoFit/>
          </a:bodyPr>
          <a:lstStyle/>
          <a:p>
            <a:pPr lvl="0" algn="dist">
              <a:defRPr/>
            </a:pPr>
            <a:r>
              <a:rPr lang="zh-CN" altLang="en-US" sz="2400" dirty="0">
                <a:solidFill>
                  <a:prstClr val="white"/>
                </a:solidFill>
                <a:cs typeface="+mn-ea"/>
                <a:sym typeface="+mn-lt"/>
              </a:rPr>
              <a:t>精彩课堂</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15361">
                                            <p:txEl>
                                              <p:pRg st="0" end="0"/>
                                            </p:txEl>
                                          </p:spTgt>
                                        </p:tgtEl>
                                        <p:attrNameLst>
                                          <p:attrName>style.visibility</p:attrName>
                                        </p:attrNameLst>
                                      </p:cBhvr>
                                      <p:to>
                                        <p:strVal val="visible"/>
                                      </p:to>
                                    </p:set>
                                    <p:animEffect transition="in" filter="blinds(horizontal)">
                                      <p:cBhvr>
                                        <p:cTn id="7" dur="500" fill="hold"/>
                                        <p:tgtEl>
                                          <p:spTgt spid="1536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5361">
                                            <p:txEl>
                                              <p:pRg st="1" end="1"/>
                                            </p:txEl>
                                          </p:spTgt>
                                        </p:tgtEl>
                                        <p:attrNameLst>
                                          <p:attrName>style.visibility</p:attrName>
                                        </p:attrNameLst>
                                      </p:cBhvr>
                                      <p:to>
                                        <p:strVal val="visible"/>
                                      </p:to>
                                    </p:set>
                                    <p:animEffect transition="in" filter="dissolve">
                                      <p:cBhvr>
                                        <p:cTn id="12" dur="500" fill="hold"/>
                                        <p:tgtEl>
                                          <p:spTgt spid="1536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5361">
                                            <p:txEl>
                                              <p:pRg st="2" end="2"/>
                                            </p:txEl>
                                          </p:spTgt>
                                        </p:tgtEl>
                                        <p:attrNameLst>
                                          <p:attrName>style.visibility</p:attrName>
                                        </p:attrNameLst>
                                      </p:cBhvr>
                                      <p:to>
                                        <p:strVal val="visible"/>
                                      </p:to>
                                    </p:set>
                                    <p:animEffect transition="in" filter="blinds(horizontal)">
                                      <p:cBhvr>
                                        <p:cTn id="17" dur="500" fill="hold"/>
                                        <p:tgtEl>
                                          <p:spTgt spid="1536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15361">
                                            <p:txEl>
                                              <p:pRg st="3" end="3"/>
                                            </p:txEl>
                                          </p:spTgt>
                                        </p:tgtEl>
                                        <p:attrNameLst>
                                          <p:attrName>style.visibility</p:attrName>
                                        </p:attrNameLst>
                                      </p:cBhvr>
                                      <p:to>
                                        <p:strVal val="visible"/>
                                      </p:to>
                                    </p:set>
                                    <p:animEffect transition="in" filter="dissolve">
                                      <p:cBhvr>
                                        <p:cTn id="22" dur="500" fill="hold"/>
                                        <p:tgtEl>
                                          <p:spTgt spid="1536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extBox 1"/>
          <p:cNvSpPr/>
          <p:nvPr>
            <p:custDataLst>
              <p:tags r:id="rId1"/>
            </p:custDataLst>
          </p:nvPr>
        </p:nvSpPr>
        <p:spPr>
          <a:xfrm>
            <a:off x="635643" y="1068840"/>
            <a:ext cx="8003533" cy="3531736"/>
          </a:xfrm>
          <a:prstGeom prst="rect">
            <a:avLst/>
          </a:prstGeom>
          <a:noFill/>
          <a:ln>
            <a:noFill/>
            <a:miter lim="800000"/>
          </a:ln>
        </p:spPr>
        <p:txBody>
          <a:bodyPr wrap="square" lIns="68580" tIns="34290" rIns="68580" bIns="34290">
            <a:spAutoFit/>
          </a:bodyPr>
          <a:lstStyle>
            <a:defPPr>
              <a:defRPr lang="zh-CN"/>
            </a:defPPr>
            <a:lvl1pPr marL="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5pPr>
          </a:lstStyle>
          <a:p>
            <a:pPr>
              <a:lnSpc>
                <a:spcPct val="250000"/>
              </a:lnSpc>
            </a:pPr>
            <a:r>
              <a:rPr lang="en-US" altLang="zh-CN" sz="1500" b="1" kern="0" dirty="0">
                <a:ln w="9525" cap="flat" cmpd="sng" algn="ctr">
                  <a:noFill/>
                  <a:prstDash val="solid"/>
                  <a:round/>
                  <a:headEnd type="none" w="med" len="med"/>
                  <a:tailEnd type="none" w="med" len="med"/>
                </a:ln>
                <a:solidFill>
                  <a:srgbClr val="000000"/>
                </a:solidFill>
                <a:latin typeface="+mn-lt"/>
                <a:ea typeface="+mn-ea"/>
                <a:cs typeface="+mn-ea"/>
                <a:sym typeface="+mn-lt"/>
              </a:rPr>
              <a:t>6</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．牧羊人拿出一个袋子，从里面倒出一堆橡子，散在桌上。接着，一颗一颗仔细地挑选起来</a:t>
            </a: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过了一会儿，他挑出了一小堆好的橡子，每一颗都很饱满。接着，他按十个一堆把它们分开。他一边数，一边又把个儿小的，或者有裂缝的拣了出去。最后，挑出了一百颗又大又好的橡子，他停下手来，我们就去睡了。</a:t>
            </a: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品析句子</a:t>
            </a: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a:t>
            </a:r>
            <a:endPar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endParaRPr>
          </a:p>
          <a:p>
            <a:pPr>
              <a:lnSpc>
                <a:spcPct val="250000"/>
              </a:lnSpc>
            </a:pP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    </a:t>
            </a:r>
            <a:r>
              <a:rPr lang="zh-CN" altLang="zh-CN" sz="1500" kern="0" dirty="0">
                <a:ln w="9525" cap="flat" cmpd="sng" algn="ctr">
                  <a:noFill/>
                  <a:prstDash val="solid"/>
                  <a:round/>
                  <a:headEnd type="none" w="med" len="med"/>
                  <a:tailEnd type="none" w="med" len="med"/>
                </a:ln>
                <a:solidFill>
                  <a:srgbClr val="FF0000"/>
                </a:solidFill>
                <a:latin typeface="+mn-lt"/>
                <a:ea typeface="+mn-ea"/>
                <a:cs typeface="+mn-ea"/>
                <a:sym typeface="+mn-lt"/>
              </a:rPr>
              <a:t>动作描写。一连串的动作具体细致地写出牧羊人挑选橡子的过程，表现了牧羊人做事认真、仔细的特点。</a:t>
            </a:r>
            <a:endParaRPr lang="zh-CN" altLang="zh-CN" sz="1500" kern="0" dirty="0">
              <a:solidFill>
                <a:srgbClr val="FF0000"/>
              </a:solidFill>
              <a:latin typeface="+mn-lt"/>
              <a:ea typeface="+mn-ea"/>
              <a:cs typeface="+mn-ea"/>
              <a:sym typeface="+mn-lt"/>
            </a:endParaRPr>
          </a:p>
        </p:txBody>
      </p:sp>
      <p:sp>
        <p:nvSpPr>
          <p:cNvPr id="3" name="矩形: 圆角 1"/>
          <p:cNvSpPr/>
          <p:nvPr/>
        </p:nvSpPr>
        <p:spPr>
          <a:xfrm>
            <a:off x="121920" y="213360"/>
            <a:ext cx="2021205" cy="478542"/>
          </a:xfrm>
          <a:prstGeom prst="roundRect">
            <a:avLst>
              <a:gd name="adj" fmla="val 50000"/>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dirty="0">
              <a:solidFill>
                <a:prstClr val="white"/>
              </a:solidFill>
              <a:cs typeface="+mn-ea"/>
              <a:sym typeface="+mn-lt"/>
            </a:endParaRPr>
          </a:p>
        </p:txBody>
      </p:sp>
      <p:sp>
        <p:nvSpPr>
          <p:cNvPr id="4" name="smiling-tooth-with-hands_33918"/>
          <p:cNvSpPr>
            <a:spLocks noChangeAspect="1"/>
          </p:cNvSpPr>
          <p:nvPr/>
        </p:nvSpPr>
        <p:spPr bwMode="auto">
          <a:xfrm>
            <a:off x="355423" y="340287"/>
            <a:ext cx="255473" cy="255473"/>
          </a:xfrm>
          <a:custGeom>
            <a:avLst/>
            <a:gdLst>
              <a:gd name="T0" fmla="*/ 12000 w 12800"/>
              <a:gd name="T1" fmla="*/ 11200 h 12800"/>
              <a:gd name="T2" fmla="*/ 7176 w 12800"/>
              <a:gd name="T3" fmla="*/ 12121 h 12800"/>
              <a:gd name="T4" fmla="*/ 6400 w 12800"/>
              <a:gd name="T5" fmla="*/ 12800 h 12800"/>
              <a:gd name="T6" fmla="*/ 5624 w 12800"/>
              <a:gd name="T7" fmla="*/ 12121 h 12800"/>
              <a:gd name="T8" fmla="*/ 800 w 12800"/>
              <a:gd name="T9" fmla="*/ 11200 h 12800"/>
              <a:gd name="T10" fmla="*/ 0 w 12800"/>
              <a:gd name="T11" fmla="*/ 10400 h 12800"/>
              <a:gd name="T12" fmla="*/ 0 w 12800"/>
              <a:gd name="T13" fmla="*/ 800 h 12800"/>
              <a:gd name="T14" fmla="*/ 800 w 12800"/>
              <a:gd name="T15" fmla="*/ 0 h 12800"/>
              <a:gd name="T16" fmla="*/ 879 w 12800"/>
              <a:gd name="T17" fmla="*/ 16 h 12800"/>
              <a:gd name="T18" fmla="*/ 6400 w 12800"/>
              <a:gd name="T19" fmla="*/ 1600 h 12800"/>
              <a:gd name="T20" fmla="*/ 11921 w 12800"/>
              <a:gd name="T21" fmla="*/ 16 h 12800"/>
              <a:gd name="T22" fmla="*/ 12000 w 12800"/>
              <a:gd name="T23" fmla="*/ 0 h 12800"/>
              <a:gd name="T24" fmla="*/ 12800 w 12800"/>
              <a:gd name="T25" fmla="*/ 800 h 12800"/>
              <a:gd name="T26" fmla="*/ 12800 w 12800"/>
              <a:gd name="T27" fmla="*/ 10400 h 12800"/>
              <a:gd name="T28" fmla="*/ 12000 w 12800"/>
              <a:gd name="T29" fmla="*/ 11200 h 12800"/>
              <a:gd name="T30" fmla="*/ 5600 w 12800"/>
              <a:gd name="T31" fmla="*/ 2507 h 12800"/>
              <a:gd name="T32" fmla="*/ 1600 w 12800"/>
              <a:gd name="T33" fmla="*/ 1670 h 12800"/>
              <a:gd name="T34" fmla="*/ 1600 w 12800"/>
              <a:gd name="T35" fmla="*/ 9643 h 12800"/>
              <a:gd name="T36" fmla="*/ 5600 w 12800"/>
              <a:gd name="T37" fmla="*/ 10400 h 12800"/>
              <a:gd name="T38" fmla="*/ 5600 w 12800"/>
              <a:gd name="T39" fmla="*/ 2507 h 12800"/>
              <a:gd name="T40" fmla="*/ 11200 w 12800"/>
              <a:gd name="T41" fmla="*/ 1670 h 12800"/>
              <a:gd name="T42" fmla="*/ 7200 w 12800"/>
              <a:gd name="T43" fmla="*/ 2506 h 12800"/>
              <a:gd name="T44" fmla="*/ 7200 w 12800"/>
              <a:gd name="T45" fmla="*/ 10400 h 12800"/>
              <a:gd name="T46" fmla="*/ 11200 w 12800"/>
              <a:gd name="T47" fmla="*/ 9644 h 12800"/>
              <a:gd name="T48" fmla="*/ 11200 w 12800"/>
              <a:gd name="T49" fmla="*/ 1670 h 1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800" h="12800">
                <a:moveTo>
                  <a:pt x="12000" y="11200"/>
                </a:moveTo>
                <a:cubicBezTo>
                  <a:pt x="10776" y="11254"/>
                  <a:pt x="8442" y="11463"/>
                  <a:pt x="7176" y="12121"/>
                </a:cubicBezTo>
                <a:cubicBezTo>
                  <a:pt x="7116" y="12503"/>
                  <a:pt x="6799" y="12800"/>
                  <a:pt x="6400" y="12800"/>
                </a:cubicBezTo>
                <a:cubicBezTo>
                  <a:pt x="6002" y="12800"/>
                  <a:pt x="5684" y="12503"/>
                  <a:pt x="5624" y="12121"/>
                </a:cubicBezTo>
                <a:cubicBezTo>
                  <a:pt x="4358" y="11463"/>
                  <a:pt x="2024" y="11254"/>
                  <a:pt x="800" y="11200"/>
                </a:cubicBezTo>
                <a:cubicBezTo>
                  <a:pt x="358" y="11200"/>
                  <a:pt x="0" y="10842"/>
                  <a:pt x="0" y="10400"/>
                </a:cubicBezTo>
                <a:lnTo>
                  <a:pt x="0" y="800"/>
                </a:lnTo>
                <a:cubicBezTo>
                  <a:pt x="0" y="358"/>
                  <a:pt x="358" y="0"/>
                  <a:pt x="800" y="0"/>
                </a:cubicBezTo>
                <a:cubicBezTo>
                  <a:pt x="828" y="0"/>
                  <a:pt x="851" y="14"/>
                  <a:pt x="879" y="16"/>
                </a:cubicBezTo>
                <a:cubicBezTo>
                  <a:pt x="6381" y="158"/>
                  <a:pt x="6400" y="1600"/>
                  <a:pt x="6400" y="1600"/>
                </a:cubicBezTo>
                <a:cubicBezTo>
                  <a:pt x="6400" y="1600"/>
                  <a:pt x="6419" y="158"/>
                  <a:pt x="11921" y="16"/>
                </a:cubicBezTo>
                <a:cubicBezTo>
                  <a:pt x="11949" y="14"/>
                  <a:pt x="11972" y="0"/>
                  <a:pt x="12000" y="0"/>
                </a:cubicBezTo>
                <a:cubicBezTo>
                  <a:pt x="12442" y="0"/>
                  <a:pt x="12800" y="358"/>
                  <a:pt x="12800" y="800"/>
                </a:cubicBezTo>
                <a:lnTo>
                  <a:pt x="12800" y="10400"/>
                </a:lnTo>
                <a:cubicBezTo>
                  <a:pt x="12800" y="10842"/>
                  <a:pt x="12442" y="11200"/>
                  <a:pt x="12000" y="11200"/>
                </a:cubicBezTo>
                <a:close/>
                <a:moveTo>
                  <a:pt x="5600" y="2507"/>
                </a:moveTo>
                <a:cubicBezTo>
                  <a:pt x="4568" y="1982"/>
                  <a:pt x="2861" y="1764"/>
                  <a:pt x="1600" y="1670"/>
                </a:cubicBezTo>
                <a:lnTo>
                  <a:pt x="1600" y="9643"/>
                </a:lnTo>
                <a:cubicBezTo>
                  <a:pt x="3747" y="9753"/>
                  <a:pt x="4949" y="10074"/>
                  <a:pt x="5600" y="10400"/>
                </a:cubicBezTo>
                <a:lnTo>
                  <a:pt x="5600" y="2507"/>
                </a:lnTo>
                <a:close/>
                <a:moveTo>
                  <a:pt x="11200" y="1670"/>
                </a:moveTo>
                <a:cubicBezTo>
                  <a:pt x="9940" y="1764"/>
                  <a:pt x="8232" y="1982"/>
                  <a:pt x="7200" y="2506"/>
                </a:cubicBezTo>
                <a:lnTo>
                  <a:pt x="7200" y="10400"/>
                </a:lnTo>
                <a:cubicBezTo>
                  <a:pt x="7851" y="10074"/>
                  <a:pt x="9052" y="9753"/>
                  <a:pt x="11200" y="9644"/>
                </a:cubicBezTo>
                <a:lnTo>
                  <a:pt x="11200" y="1670"/>
                </a:lnTo>
                <a:close/>
              </a:path>
            </a:pathLst>
          </a:custGeom>
          <a:solidFill>
            <a:schemeClr val="bg1"/>
          </a:solidFill>
          <a:ln>
            <a:noFill/>
          </a:ln>
        </p:spPr>
        <p:txBody>
          <a:bodyPr lIns="68580" tIns="34290" rIns="68580" bIns="3429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400" dirty="0">
              <a:solidFill>
                <a:prstClr val="black"/>
              </a:solidFill>
              <a:cs typeface="+mn-ea"/>
              <a:sym typeface="+mn-lt"/>
            </a:endParaRPr>
          </a:p>
        </p:txBody>
      </p:sp>
      <p:sp>
        <p:nvSpPr>
          <p:cNvPr id="5" name="文本框 4"/>
          <p:cNvSpPr txBox="1"/>
          <p:nvPr/>
        </p:nvSpPr>
        <p:spPr>
          <a:xfrm>
            <a:off x="626289" y="244321"/>
            <a:ext cx="1400966" cy="438581"/>
          </a:xfrm>
          <a:prstGeom prst="rect">
            <a:avLst/>
          </a:prstGeom>
          <a:noFill/>
        </p:spPr>
        <p:txBody>
          <a:bodyPr wrap="square" lIns="68580" tIns="34290" rIns="68580" bIns="34290" rtlCol="0">
            <a:spAutoFit/>
          </a:bodyPr>
          <a:lstStyle/>
          <a:p>
            <a:pPr lvl="0" algn="dist">
              <a:defRPr/>
            </a:pPr>
            <a:r>
              <a:rPr lang="zh-CN" altLang="en-US" sz="2400" dirty="0">
                <a:solidFill>
                  <a:prstClr val="white"/>
                </a:solidFill>
                <a:cs typeface="+mn-ea"/>
                <a:sym typeface="+mn-lt"/>
              </a:rPr>
              <a:t>精彩课堂</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16385">
                                            <p:txEl>
                                              <p:pRg st="0" end="0"/>
                                            </p:txEl>
                                          </p:spTgt>
                                        </p:tgtEl>
                                        <p:attrNameLst>
                                          <p:attrName>style.visibility</p:attrName>
                                        </p:attrNameLst>
                                      </p:cBhvr>
                                      <p:to>
                                        <p:strVal val="visible"/>
                                      </p:to>
                                    </p:set>
                                    <p:animEffect transition="in" filter="blinds(horizontal)">
                                      <p:cBhvr>
                                        <p:cTn id="7" dur="500" fill="hold"/>
                                        <p:tgtEl>
                                          <p:spTgt spid="1638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6385">
                                            <p:txEl>
                                              <p:pRg st="1" end="1"/>
                                            </p:txEl>
                                          </p:spTgt>
                                        </p:tgtEl>
                                        <p:attrNameLst>
                                          <p:attrName>style.visibility</p:attrName>
                                        </p:attrNameLst>
                                      </p:cBhvr>
                                      <p:to>
                                        <p:strVal val="visible"/>
                                      </p:to>
                                    </p:set>
                                    <p:animEffect transition="in" filter="dissolve">
                                      <p:cBhvr>
                                        <p:cTn id="12" dur="500" fill="hold"/>
                                        <p:tgtEl>
                                          <p:spTgt spid="1638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8"/>
          <p:cNvSpPr>
            <a:spLocks noChangeArrowheads="1"/>
          </p:cNvSpPr>
          <p:nvPr>
            <p:custDataLst>
              <p:tags r:id="rId1"/>
            </p:custDataLst>
          </p:nvPr>
        </p:nvSpPr>
        <p:spPr bwMode="auto">
          <a:xfrm>
            <a:off x="495300" y="1093705"/>
            <a:ext cx="3996928"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buFont typeface="Wingdings" panose="05000000000000000000" pitchFamily="2" charset="2"/>
              <a:buChar char="u"/>
            </a:pPr>
            <a:r>
              <a:rPr lang="zh-CN" altLang="en-US" sz="1800" kern="0" dirty="0">
                <a:solidFill>
                  <a:srgbClr val="0070C0"/>
                </a:solidFill>
                <a:cs typeface="+mn-ea"/>
                <a:sym typeface="+mn-lt"/>
              </a:rPr>
              <a:t>步骤四  精读课文  探究人物</a:t>
            </a:r>
          </a:p>
        </p:txBody>
      </p:sp>
      <p:sp>
        <p:nvSpPr>
          <p:cNvPr id="17410" name="TextBox 2"/>
          <p:cNvSpPr/>
          <p:nvPr>
            <p:custDataLst>
              <p:tags r:id="rId2"/>
            </p:custDataLst>
          </p:nvPr>
        </p:nvSpPr>
        <p:spPr>
          <a:xfrm>
            <a:off x="1473027" y="1275830"/>
            <a:ext cx="6801792" cy="3531736"/>
          </a:xfrm>
          <a:prstGeom prst="rect">
            <a:avLst/>
          </a:prstGeom>
          <a:noFill/>
          <a:ln>
            <a:noFill/>
            <a:miter lim="800000"/>
          </a:ln>
        </p:spPr>
        <p:txBody>
          <a:bodyPr wrap="square" lIns="68580" tIns="34290" rIns="68580" bIns="34290">
            <a:spAutoFit/>
          </a:bodyPr>
          <a:lstStyle>
            <a:defPPr>
              <a:defRPr lang="zh-CN"/>
            </a:defPPr>
            <a:lvl1pPr marL="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5pPr>
          </a:lstStyle>
          <a:p>
            <a:pPr>
              <a:lnSpc>
                <a:spcPct val="250000"/>
              </a:lnSpc>
            </a:pPr>
            <a:r>
              <a:rPr lang="en-US" altLang="zh-CN" sz="1500" b="1" kern="0" dirty="0">
                <a:ln w="9525" cap="flat" cmpd="sng" algn="ctr">
                  <a:noFill/>
                  <a:prstDash val="solid"/>
                  <a:round/>
                  <a:headEnd type="none" w="med" len="med"/>
                  <a:tailEnd type="none" w="med" len="med"/>
                </a:ln>
                <a:solidFill>
                  <a:srgbClr val="000000"/>
                </a:solidFill>
                <a:latin typeface="+mn-lt"/>
                <a:ea typeface="+mn-ea"/>
                <a:cs typeface="+mn-ea"/>
                <a:sym typeface="+mn-lt"/>
              </a:rPr>
              <a:t>1</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．分析下列语句，概括牧羊人的性格特征。</a:t>
            </a:r>
          </a:p>
          <a:p>
            <a:pPr>
              <a:lnSpc>
                <a:spcPct val="250000"/>
              </a:lnSpc>
            </a:pP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(1)</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牧羊人让我喝了水壶里的水，又带我去了他山上的小屋。他从一口深井里给我打了一些水，井水甜丝丝的。</a:t>
            </a:r>
          </a:p>
          <a:p>
            <a:pPr>
              <a:lnSpc>
                <a:spcPct val="250000"/>
              </a:lnSpc>
            </a:pP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    </a:t>
            </a:r>
            <a:r>
              <a:rPr lang="zh-CN" altLang="zh-CN" sz="1500" kern="0" dirty="0">
                <a:ln w="9525" cap="flat" cmpd="sng" algn="ctr">
                  <a:noFill/>
                  <a:prstDash val="solid"/>
                  <a:round/>
                  <a:headEnd type="none" w="med" len="med"/>
                  <a:tailEnd type="none" w="med" len="med"/>
                </a:ln>
                <a:solidFill>
                  <a:srgbClr val="FF0000"/>
                </a:solidFill>
                <a:latin typeface="+mn-lt"/>
                <a:ea typeface="+mn-ea"/>
                <a:cs typeface="+mn-ea"/>
                <a:sym typeface="+mn-lt"/>
              </a:rPr>
              <a:t>牧羊人乐于助人，对人热心。</a:t>
            </a:r>
          </a:p>
          <a:p>
            <a:pPr>
              <a:lnSpc>
                <a:spcPct val="250000"/>
              </a:lnSpc>
            </a:pP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(2)</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地板上没有一点儿灰尘，猎枪也上过了油。</a:t>
            </a:r>
          </a:p>
          <a:p>
            <a:pPr>
              <a:lnSpc>
                <a:spcPct val="250000"/>
              </a:lnSpc>
            </a:pP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    </a:t>
            </a:r>
            <a:r>
              <a:rPr lang="zh-CN" altLang="zh-CN" sz="1500" kern="0" dirty="0">
                <a:ln w="9525" cap="flat" cmpd="sng" algn="ctr">
                  <a:noFill/>
                  <a:prstDash val="solid"/>
                  <a:round/>
                  <a:headEnd type="none" w="med" len="med"/>
                  <a:tailEnd type="none" w="med" len="med"/>
                </a:ln>
                <a:solidFill>
                  <a:srgbClr val="FF0000"/>
                </a:solidFill>
                <a:latin typeface="+mn-lt"/>
                <a:ea typeface="+mn-ea"/>
                <a:cs typeface="+mn-ea"/>
                <a:sym typeface="+mn-lt"/>
              </a:rPr>
              <a:t>牧羊人讲卫生，爱干净，会料理。</a:t>
            </a:r>
            <a:endParaRPr lang="zh-CN" altLang="zh-CN" sz="1500" kern="0" dirty="0">
              <a:solidFill>
                <a:srgbClr val="FF0000"/>
              </a:solidFill>
              <a:latin typeface="+mn-lt"/>
              <a:ea typeface="+mn-ea"/>
              <a:cs typeface="+mn-ea"/>
              <a:sym typeface="+mn-lt"/>
            </a:endParaRPr>
          </a:p>
        </p:txBody>
      </p:sp>
      <p:sp>
        <p:nvSpPr>
          <p:cNvPr id="4" name="矩形: 圆角 1"/>
          <p:cNvSpPr/>
          <p:nvPr/>
        </p:nvSpPr>
        <p:spPr>
          <a:xfrm>
            <a:off x="121920" y="213360"/>
            <a:ext cx="2021205" cy="478542"/>
          </a:xfrm>
          <a:prstGeom prst="roundRect">
            <a:avLst>
              <a:gd name="adj" fmla="val 50000"/>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dirty="0">
              <a:solidFill>
                <a:prstClr val="white"/>
              </a:solidFill>
              <a:cs typeface="+mn-ea"/>
              <a:sym typeface="+mn-lt"/>
            </a:endParaRPr>
          </a:p>
        </p:txBody>
      </p:sp>
      <p:sp>
        <p:nvSpPr>
          <p:cNvPr id="5" name="smiling-tooth-with-hands_33918"/>
          <p:cNvSpPr>
            <a:spLocks noChangeAspect="1"/>
          </p:cNvSpPr>
          <p:nvPr/>
        </p:nvSpPr>
        <p:spPr bwMode="auto">
          <a:xfrm>
            <a:off x="355423" y="340287"/>
            <a:ext cx="255473" cy="255473"/>
          </a:xfrm>
          <a:custGeom>
            <a:avLst/>
            <a:gdLst>
              <a:gd name="T0" fmla="*/ 12000 w 12800"/>
              <a:gd name="T1" fmla="*/ 11200 h 12800"/>
              <a:gd name="T2" fmla="*/ 7176 w 12800"/>
              <a:gd name="T3" fmla="*/ 12121 h 12800"/>
              <a:gd name="T4" fmla="*/ 6400 w 12800"/>
              <a:gd name="T5" fmla="*/ 12800 h 12800"/>
              <a:gd name="T6" fmla="*/ 5624 w 12800"/>
              <a:gd name="T7" fmla="*/ 12121 h 12800"/>
              <a:gd name="T8" fmla="*/ 800 w 12800"/>
              <a:gd name="T9" fmla="*/ 11200 h 12800"/>
              <a:gd name="T10" fmla="*/ 0 w 12800"/>
              <a:gd name="T11" fmla="*/ 10400 h 12800"/>
              <a:gd name="T12" fmla="*/ 0 w 12800"/>
              <a:gd name="T13" fmla="*/ 800 h 12800"/>
              <a:gd name="T14" fmla="*/ 800 w 12800"/>
              <a:gd name="T15" fmla="*/ 0 h 12800"/>
              <a:gd name="T16" fmla="*/ 879 w 12800"/>
              <a:gd name="T17" fmla="*/ 16 h 12800"/>
              <a:gd name="T18" fmla="*/ 6400 w 12800"/>
              <a:gd name="T19" fmla="*/ 1600 h 12800"/>
              <a:gd name="T20" fmla="*/ 11921 w 12800"/>
              <a:gd name="T21" fmla="*/ 16 h 12800"/>
              <a:gd name="T22" fmla="*/ 12000 w 12800"/>
              <a:gd name="T23" fmla="*/ 0 h 12800"/>
              <a:gd name="T24" fmla="*/ 12800 w 12800"/>
              <a:gd name="T25" fmla="*/ 800 h 12800"/>
              <a:gd name="T26" fmla="*/ 12800 w 12800"/>
              <a:gd name="T27" fmla="*/ 10400 h 12800"/>
              <a:gd name="T28" fmla="*/ 12000 w 12800"/>
              <a:gd name="T29" fmla="*/ 11200 h 12800"/>
              <a:gd name="T30" fmla="*/ 5600 w 12800"/>
              <a:gd name="T31" fmla="*/ 2507 h 12800"/>
              <a:gd name="T32" fmla="*/ 1600 w 12800"/>
              <a:gd name="T33" fmla="*/ 1670 h 12800"/>
              <a:gd name="T34" fmla="*/ 1600 w 12800"/>
              <a:gd name="T35" fmla="*/ 9643 h 12800"/>
              <a:gd name="T36" fmla="*/ 5600 w 12800"/>
              <a:gd name="T37" fmla="*/ 10400 h 12800"/>
              <a:gd name="T38" fmla="*/ 5600 w 12800"/>
              <a:gd name="T39" fmla="*/ 2507 h 12800"/>
              <a:gd name="T40" fmla="*/ 11200 w 12800"/>
              <a:gd name="T41" fmla="*/ 1670 h 12800"/>
              <a:gd name="T42" fmla="*/ 7200 w 12800"/>
              <a:gd name="T43" fmla="*/ 2506 h 12800"/>
              <a:gd name="T44" fmla="*/ 7200 w 12800"/>
              <a:gd name="T45" fmla="*/ 10400 h 12800"/>
              <a:gd name="T46" fmla="*/ 11200 w 12800"/>
              <a:gd name="T47" fmla="*/ 9644 h 12800"/>
              <a:gd name="T48" fmla="*/ 11200 w 12800"/>
              <a:gd name="T49" fmla="*/ 1670 h 1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800" h="12800">
                <a:moveTo>
                  <a:pt x="12000" y="11200"/>
                </a:moveTo>
                <a:cubicBezTo>
                  <a:pt x="10776" y="11254"/>
                  <a:pt x="8442" y="11463"/>
                  <a:pt x="7176" y="12121"/>
                </a:cubicBezTo>
                <a:cubicBezTo>
                  <a:pt x="7116" y="12503"/>
                  <a:pt x="6799" y="12800"/>
                  <a:pt x="6400" y="12800"/>
                </a:cubicBezTo>
                <a:cubicBezTo>
                  <a:pt x="6002" y="12800"/>
                  <a:pt x="5684" y="12503"/>
                  <a:pt x="5624" y="12121"/>
                </a:cubicBezTo>
                <a:cubicBezTo>
                  <a:pt x="4358" y="11463"/>
                  <a:pt x="2024" y="11254"/>
                  <a:pt x="800" y="11200"/>
                </a:cubicBezTo>
                <a:cubicBezTo>
                  <a:pt x="358" y="11200"/>
                  <a:pt x="0" y="10842"/>
                  <a:pt x="0" y="10400"/>
                </a:cubicBezTo>
                <a:lnTo>
                  <a:pt x="0" y="800"/>
                </a:lnTo>
                <a:cubicBezTo>
                  <a:pt x="0" y="358"/>
                  <a:pt x="358" y="0"/>
                  <a:pt x="800" y="0"/>
                </a:cubicBezTo>
                <a:cubicBezTo>
                  <a:pt x="828" y="0"/>
                  <a:pt x="851" y="14"/>
                  <a:pt x="879" y="16"/>
                </a:cubicBezTo>
                <a:cubicBezTo>
                  <a:pt x="6381" y="158"/>
                  <a:pt x="6400" y="1600"/>
                  <a:pt x="6400" y="1600"/>
                </a:cubicBezTo>
                <a:cubicBezTo>
                  <a:pt x="6400" y="1600"/>
                  <a:pt x="6419" y="158"/>
                  <a:pt x="11921" y="16"/>
                </a:cubicBezTo>
                <a:cubicBezTo>
                  <a:pt x="11949" y="14"/>
                  <a:pt x="11972" y="0"/>
                  <a:pt x="12000" y="0"/>
                </a:cubicBezTo>
                <a:cubicBezTo>
                  <a:pt x="12442" y="0"/>
                  <a:pt x="12800" y="358"/>
                  <a:pt x="12800" y="800"/>
                </a:cubicBezTo>
                <a:lnTo>
                  <a:pt x="12800" y="10400"/>
                </a:lnTo>
                <a:cubicBezTo>
                  <a:pt x="12800" y="10842"/>
                  <a:pt x="12442" y="11200"/>
                  <a:pt x="12000" y="11200"/>
                </a:cubicBezTo>
                <a:close/>
                <a:moveTo>
                  <a:pt x="5600" y="2507"/>
                </a:moveTo>
                <a:cubicBezTo>
                  <a:pt x="4568" y="1982"/>
                  <a:pt x="2861" y="1764"/>
                  <a:pt x="1600" y="1670"/>
                </a:cubicBezTo>
                <a:lnTo>
                  <a:pt x="1600" y="9643"/>
                </a:lnTo>
                <a:cubicBezTo>
                  <a:pt x="3747" y="9753"/>
                  <a:pt x="4949" y="10074"/>
                  <a:pt x="5600" y="10400"/>
                </a:cubicBezTo>
                <a:lnTo>
                  <a:pt x="5600" y="2507"/>
                </a:lnTo>
                <a:close/>
                <a:moveTo>
                  <a:pt x="11200" y="1670"/>
                </a:moveTo>
                <a:cubicBezTo>
                  <a:pt x="9940" y="1764"/>
                  <a:pt x="8232" y="1982"/>
                  <a:pt x="7200" y="2506"/>
                </a:cubicBezTo>
                <a:lnTo>
                  <a:pt x="7200" y="10400"/>
                </a:lnTo>
                <a:cubicBezTo>
                  <a:pt x="7851" y="10074"/>
                  <a:pt x="9052" y="9753"/>
                  <a:pt x="11200" y="9644"/>
                </a:cubicBezTo>
                <a:lnTo>
                  <a:pt x="11200" y="1670"/>
                </a:lnTo>
                <a:close/>
              </a:path>
            </a:pathLst>
          </a:custGeom>
          <a:solidFill>
            <a:schemeClr val="bg1"/>
          </a:solidFill>
          <a:ln>
            <a:noFill/>
          </a:ln>
        </p:spPr>
        <p:txBody>
          <a:bodyPr lIns="68580" tIns="34290" rIns="68580" bIns="3429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400" dirty="0">
              <a:solidFill>
                <a:prstClr val="black"/>
              </a:solidFill>
              <a:cs typeface="+mn-ea"/>
              <a:sym typeface="+mn-lt"/>
            </a:endParaRPr>
          </a:p>
        </p:txBody>
      </p:sp>
      <p:sp>
        <p:nvSpPr>
          <p:cNvPr id="6" name="文本框 5"/>
          <p:cNvSpPr txBox="1"/>
          <p:nvPr/>
        </p:nvSpPr>
        <p:spPr>
          <a:xfrm>
            <a:off x="626289" y="244321"/>
            <a:ext cx="1400966" cy="438581"/>
          </a:xfrm>
          <a:prstGeom prst="rect">
            <a:avLst/>
          </a:prstGeom>
          <a:noFill/>
        </p:spPr>
        <p:txBody>
          <a:bodyPr wrap="square" lIns="68580" tIns="34290" rIns="68580" bIns="34290" rtlCol="0">
            <a:spAutoFit/>
          </a:bodyPr>
          <a:lstStyle/>
          <a:p>
            <a:pPr lvl="0" algn="dist">
              <a:defRPr/>
            </a:pPr>
            <a:r>
              <a:rPr lang="zh-CN" altLang="en-US" sz="2400" dirty="0">
                <a:solidFill>
                  <a:prstClr val="white"/>
                </a:solidFill>
                <a:cs typeface="+mn-ea"/>
                <a:sym typeface="+mn-lt"/>
              </a:rPr>
              <a:t>精彩课堂</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7410">
                                            <p:txEl>
                                              <p:pRg st="1" end="1"/>
                                            </p:txEl>
                                          </p:spTgt>
                                        </p:tgtEl>
                                        <p:attrNameLst>
                                          <p:attrName>style.visibility</p:attrName>
                                        </p:attrNameLst>
                                      </p:cBhvr>
                                      <p:to>
                                        <p:strVal val="visible"/>
                                      </p:to>
                                    </p:set>
                                    <p:animEffect transition="in" filter="blinds(horizontal)">
                                      <p:cBhvr>
                                        <p:cTn id="7" dur="500" fill="hold"/>
                                        <p:tgtEl>
                                          <p:spTgt spid="17410">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7410">
                                            <p:txEl>
                                              <p:pRg st="2" end="2"/>
                                            </p:txEl>
                                          </p:spTgt>
                                        </p:tgtEl>
                                        <p:attrNameLst>
                                          <p:attrName>style.visibility</p:attrName>
                                        </p:attrNameLst>
                                      </p:cBhvr>
                                      <p:to>
                                        <p:strVal val="visible"/>
                                      </p:to>
                                    </p:set>
                                    <p:animEffect transition="in" filter="dissolve">
                                      <p:cBhvr>
                                        <p:cTn id="12" dur="500" fill="hold"/>
                                        <p:tgtEl>
                                          <p:spTgt spid="17410">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7410">
                                            <p:txEl>
                                              <p:pRg st="3" end="3"/>
                                            </p:txEl>
                                          </p:spTgt>
                                        </p:tgtEl>
                                        <p:attrNameLst>
                                          <p:attrName>style.visibility</p:attrName>
                                        </p:attrNameLst>
                                      </p:cBhvr>
                                      <p:to>
                                        <p:strVal val="visible"/>
                                      </p:to>
                                    </p:set>
                                    <p:animEffect transition="in" filter="blinds(horizontal)">
                                      <p:cBhvr>
                                        <p:cTn id="17" dur="500" fill="hold"/>
                                        <p:tgtEl>
                                          <p:spTgt spid="17410">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17410">
                                            <p:txEl>
                                              <p:pRg st="4" end="4"/>
                                            </p:txEl>
                                          </p:spTgt>
                                        </p:tgtEl>
                                        <p:attrNameLst>
                                          <p:attrName>style.visibility</p:attrName>
                                        </p:attrNameLst>
                                      </p:cBhvr>
                                      <p:to>
                                        <p:strVal val="visible"/>
                                      </p:to>
                                    </p:set>
                                    <p:animEffect transition="in" filter="dissolve">
                                      <p:cBhvr>
                                        <p:cTn id="22" dur="500" fill="hold"/>
                                        <p:tgtEl>
                                          <p:spTgt spid="1741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extBox 1"/>
          <p:cNvSpPr/>
          <p:nvPr>
            <p:custDataLst>
              <p:tags r:id="rId1"/>
            </p:custDataLst>
          </p:nvPr>
        </p:nvSpPr>
        <p:spPr>
          <a:xfrm>
            <a:off x="1803363" y="1376855"/>
            <a:ext cx="6426994" cy="2839239"/>
          </a:xfrm>
          <a:prstGeom prst="rect">
            <a:avLst/>
          </a:prstGeom>
          <a:noFill/>
          <a:ln>
            <a:noFill/>
            <a:miter lim="800000"/>
          </a:ln>
        </p:spPr>
        <p:txBody>
          <a:bodyPr lIns="68580" tIns="34290" rIns="68580" bIns="34290">
            <a:spAutoFit/>
          </a:bodyPr>
          <a:lstStyle>
            <a:defPPr>
              <a:defRPr lang="zh-CN"/>
            </a:defPPr>
            <a:lvl1pPr marL="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5pPr>
          </a:lstStyle>
          <a:p>
            <a:pPr>
              <a:lnSpc>
                <a:spcPct val="300000"/>
              </a:lnSpc>
            </a:pP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(3)</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他的衣服扣子缝得结结实实，补丁的针脚也很细，几乎看不出来。</a:t>
            </a:r>
          </a:p>
          <a:p>
            <a:pPr>
              <a:lnSpc>
                <a:spcPct val="300000"/>
              </a:lnSpc>
            </a:pP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    </a:t>
            </a:r>
            <a:r>
              <a:rPr lang="zh-CN" altLang="zh-CN" sz="1500" kern="0" dirty="0">
                <a:ln w="9525" cap="flat" cmpd="sng" algn="ctr">
                  <a:noFill/>
                  <a:prstDash val="solid"/>
                  <a:round/>
                  <a:headEnd type="none" w="med" len="med"/>
                  <a:tailEnd type="none" w="med" len="med"/>
                </a:ln>
                <a:solidFill>
                  <a:srgbClr val="FF0000"/>
                </a:solidFill>
                <a:latin typeface="+mn-lt"/>
                <a:ea typeface="+mn-ea"/>
                <a:cs typeface="+mn-ea"/>
                <a:sym typeface="+mn-lt"/>
              </a:rPr>
              <a:t>牧羊人穿着朴素，生活节俭。</a:t>
            </a:r>
          </a:p>
          <a:p>
            <a:pPr>
              <a:lnSpc>
                <a:spcPct val="300000"/>
              </a:lnSpc>
            </a:pP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(4)</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他决定，既然没有重要的事情做，就动手种树吧。</a:t>
            </a:r>
          </a:p>
          <a:p>
            <a:pPr>
              <a:lnSpc>
                <a:spcPct val="300000"/>
              </a:lnSpc>
            </a:pP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    </a:t>
            </a:r>
            <a:r>
              <a:rPr lang="zh-CN" altLang="zh-CN" sz="1500" kern="0" dirty="0">
                <a:ln w="9525" cap="flat" cmpd="sng" algn="ctr">
                  <a:noFill/>
                  <a:prstDash val="solid"/>
                  <a:round/>
                  <a:headEnd type="none" w="med" len="med"/>
                  <a:tailEnd type="none" w="med" len="med"/>
                </a:ln>
                <a:solidFill>
                  <a:srgbClr val="FF0000"/>
                </a:solidFill>
                <a:latin typeface="+mn-lt"/>
                <a:ea typeface="+mn-ea"/>
                <a:cs typeface="+mn-ea"/>
                <a:sym typeface="+mn-lt"/>
              </a:rPr>
              <a:t>牧羊人爱劳动，乐于奉献。</a:t>
            </a:r>
            <a:endParaRPr lang="zh-CN" altLang="zh-CN" sz="1500" kern="0" dirty="0">
              <a:solidFill>
                <a:srgbClr val="FF0000"/>
              </a:solidFill>
              <a:latin typeface="+mn-lt"/>
              <a:ea typeface="+mn-ea"/>
              <a:cs typeface="+mn-ea"/>
              <a:sym typeface="+mn-lt"/>
            </a:endParaRPr>
          </a:p>
        </p:txBody>
      </p:sp>
      <p:sp>
        <p:nvSpPr>
          <p:cNvPr id="4" name="矩形: 圆角 1"/>
          <p:cNvSpPr/>
          <p:nvPr/>
        </p:nvSpPr>
        <p:spPr>
          <a:xfrm>
            <a:off x="121920" y="213360"/>
            <a:ext cx="2021205" cy="478542"/>
          </a:xfrm>
          <a:prstGeom prst="roundRect">
            <a:avLst>
              <a:gd name="adj" fmla="val 50000"/>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dirty="0">
              <a:solidFill>
                <a:prstClr val="white"/>
              </a:solidFill>
              <a:cs typeface="+mn-ea"/>
              <a:sym typeface="+mn-lt"/>
            </a:endParaRPr>
          </a:p>
        </p:txBody>
      </p:sp>
      <p:sp>
        <p:nvSpPr>
          <p:cNvPr id="5" name="smiling-tooth-with-hands_33918"/>
          <p:cNvSpPr>
            <a:spLocks noChangeAspect="1"/>
          </p:cNvSpPr>
          <p:nvPr/>
        </p:nvSpPr>
        <p:spPr bwMode="auto">
          <a:xfrm>
            <a:off x="355423" y="340287"/>
            <a:ext cx="255473" cy="255473"/>
          </a:xfrm>
          <a:custGeom>
            <a:avLst/>
            <a:gdLst>
              <a:gd name="T0" fmla="*/ 12000 w 12800"/>
              <a:gd name="T1" fmla="*/ 11200 h 12800"/>
              <a:gd name="T2" fmla="*/ 7176 w 12800"/>
              <a:gd name="T3" fmla="*/ 12121 h 12800"/>
              <a:gd name="T4" fmla="*/ 6400 w 12800"/>
              <a:gd name="T5" fmla="*/ 12800 h 12800"/>
              <a:gd name="T6" fmla="*/ 5624 w 12800"/>
              <a:gd name="T7" fmla="*/ 12121 h 12800"/>
              <a:gd name="T8" fmla="*/ 800 w 12800"/>
              <a:gd name="T9" fmla="*/ 11200 h 12800"/>
              <a:gd name="T10" fmla="*/ 0 w 12800"/>
              <a:gd name="T11" fmla="*/ 10400 h 12800"/>
              <a:gd name="T12" fmla="*/ 0 w 12800"/>
              <a:gd name="T13" fmla="*/ 800 h 12800"/>
              <a:gd name="T14" fmla="*/ 800 w 12800"/>
              <a:gd name="T15" fmla="*/ 0 h 12800"/>
              <a:gd name="T16" fmla="*/ 879 w 12800"/>
              <a:gd name="T17" fmla="*/ 16 h 12800"/>
              <a:gd name="T18" fmla="*/ 6400 w 12800"/>
              <a:gd name="T19" fmla="*/ 1600 h 12800"/>
              <a:gd name="T20" fmla="*/ 11921 w 12800"/>
              <a:gd name="T21" fmla="*/ 16 h 12800"/>
              <a:gd name="T22" fmla="*/ 12000 w 12800"/>
              <a:gd name="T23" fmla="*/ 0 h 12800"/>
              <a:gd name="T24" fmla="*/ 12800 w 12800"/>
              <a:gd name="T25" fmla="*/ 800 h 12800"/>
              <a:gd name="T26" fmla="*/ 12800 w 12800"/>
              <a:gd name="T27" fmla="*/ 10400 h 12800"/>
              <a:gd name="T28" fmla="*/ 12000 w 12800"/>
              <a:gd name="T29" fmla="*/ 11200 h 12800"/>
              <a:gd name="T30" fmla="*/ 5600 w 12800"/>
              <a:gd name="T31" fmla="*/ 2507 h 12800"/>
              <a:gd name="T32" fmla="*/ 1600 w 12800"/>
              <a:gd name="T33" fmla="*/ 1670 h 12800"/>
              <a:gd name="T34" fmla="*/ 1600 w 12800"/>
              <a:gd name="T35" fmla="*/ 9643 h 12800"/>
              <a:gd name="T36" fmla="*/ 5600 w 12800"/>
              <a:gd name="T37" fmla="*/ 10400 h 12800"/>
              <a:gd name="T38" fmla="*/ 5600 w 12800"/>
              <a:gd name="T39" fmla="*/ 2507 h 12800"/>
              <a:gd name="T40" fmla="*/ 11200 w 12800"/>
              <a:gd name="T41" fmla="*/ 1670 h 12800"/>
              <a:gd name="T42" fmla="*/ 7200 w 12800"/>
              <a:gd name="T43" fmla="*/ 2506 h 12800"/>
              <a:gd name="T44" fmla="*/ 7200 w 12800"/>
              <a:gd name="T45" fmla="*/ 10400 h 12800"/>
              <a:gd name="T46" fmla="*/ 11200 w 12800"/>
              <a:gd name="T47" fmla="*/ 9644 h 12800"/>
              <a:gd name="T48" fmla="*/ 11200 w 12800"/>
              <a:gd name="T49" fmla="*/ 1670 h 1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800" h="12800">
                <a:moveTo>
                  <a:pt x="12000" y="11200"/>
                </a:moveTo>
                <a:cubicBezTo>
                  <a:pt x="10776" y="11254"/>
                  <a:pt x="8442" y="11463"/>
                  <a:pt x="7176" y="12121"/>
                </a:cubicBezTo>
                <a:cubicBezTo>
                  <a:pt x="7116" y="12503"/>
                  <a:pt x="6799" y="12800"/>
                  <a:pt x="6400" y="12800"/>
                </a:cubicBezTo>
                <a:cubicBezTo>
                  <a:pt x="6002" y="12800"/>
                  <a:pt x="5684" y="12503"/>
                  <a:pt x="5624" y="12121"/>
                </a:cubicBezTo>
                <a:cubicBezTo>
                  <a:pt x="4358" y="11463"/>
                  <a:pt x="2024" y="11254"/>
                  <a:pt x="800" y="11200"/>
                </a:cubicBezTo>
                <a:cubicBezTo>
                  <a:pt x="358" y="11200"/>
                  <a:pt x="0" y="10842"/>
                  <a:pt x="0" y="10400"/>
                </a:cubicBezTo>
                <a:lnTo>
                  <a:pt x="0" y="800"/>
                </a:lnTo>
                <a:cubicBezTo>
                  <a:pt x="0" y="358"/>
                  <a:pt x="358" y="0"/>
                  <a:pt x="800" y="0"/>
                </a:cubicBezTo>
                <a:cubicBezTo>
                  <a:pt x="828" y="0"/>
                  <a:pt x="851" y="14"/>
                  <a:pt x="879" y="16"/>
                </a:cubicBezTo>
                <a:cubicBezTo>
                  <a:pt x="6381" y="158"/>
                  <a:pt x="6400" y="1600"/>
                  <a:pt x="6400" y="1600"/>
                </a:cubicBezTo>
                <a:cubicBezTo>
                  <a:pt x="6400" y="1600"/>
                  <a:pt x="6419" y="158"/>
                  <a:pt x="11921" y="16"/>
                </a:cubicBezTo>
                <a:cubicBezTo>
                  <a:pt x="11949" y="14"/>
                  <a:pt x="11972" y="0"/>
                  <a:pt x="12000" y="0"/>
                </a:cubicBezTo>
                <a:cubicBezTo>
                  <a:pt x="12442" y="0"/>
                  <a:pt x="12800" y="358"/>
                  <a:pt x="12800" y="800"/>
                </a:cubicBezTo>
                <a:lnTo>
                  <a:pt x="12800" y="10400"/>
                </a:lnTo>
                <a:cubicBezTo>
                  <a:pt x="12800" y="10842"/>
                  <a:pt x="12442" y="11200"/>
                  <a:pt x="12000" y="11200"/>
                </a:cubicBezTo>
                <a:close/>
                <a:moveTo>
                  <a:pt x="5600" y="2507"/>
                </a:moveTo>
                <a:cubicBezTo>
                  <a:pt x="4568" y="1982"/>
                  <a:pt x="2861" y="1764"/>
                  <a:pt x="1600" y="1670"/>
                </a:cubicBezTo>
                <a:lnTo>
                  <a:pt x="1600" y="9643"/>
                </a:lnTo>
                <a:cubicBezTo>
                  <a:pt x="3747" y="9753"/>
                  <a:pt x="4949" y="10074"/>
                  <a:pt x="5600" y="10400"/>
                </a:cubicBezTo>
                <a:lnTo>
                  <a:pt x="5600" y="2507"/>
                </a:lnTo>
                <a:close/>
                <a:moveTo>
                  <a:pt x="11200" y="1670"/>
                </a:moveTo>
                <a:cubicBezTo>
                  <a:pt x="9940" y="1764"/>
                  <a:pt x="8232" y="1982"/>
                  <a:pt x="7200" y="2506"/>
                </a:cubicBezTo>
                <a:lnTo>
                  <a:pt x="7200" y="10400"/>
                </a:lnTo>
                <a:cubicBezTo>
                  <a:pt x="7851" y="10074"/>
                  <a:pt x="9052" y="9753"/>
                  <a:pt x="11200" y="9644"/>
                </a:cubicBezTo>
                <a:lnTo>
                  <a:pt x="11200" y="1670"/>
                </a:lnTo>
                <a:close/>
              </a:path>
            </a:pathLst>
          </a:custGeom>
          <a:solidFill>
            <a:schemeClr val="bg1"/>
          </a:solidFill>
          <a:ln>
            <a:noFill/>
          </a:ln>
        </p:spPr>
        <p:txBody>
          <a:bodyPr lIns="68580" tIns="34290" rIns="68580" bIns="3429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400" dirty="0">
              <a:solidFill>
                <a:prstClr val="black"/>
              </a:solidFill>
              <a:cs typeface="+mn-ea"/>
              <a:sym typeface="+mn-lt"/>
            </a:endParaRPr>
          </a:p>
        </p:txBody>
      </p:sp>
      <p:sp>
        <p:nvSpPr>
          <p:cNvPr id="6" name="文本框 5"/>
          <p:cNvSpPr txBox="1"/>
          <p:nvPr/>
        </p:nvSpPr>
        <p:spPr>
          <a:xfrm>
            <a:off x="626289" y="244321"/>
            <a:ext cx="1400966" cy="438581"/>
          </a:xfrm>
          <a:prstGeom prst="rect">
            <a:avLst/>
          </a:prstGeom>
          <a:noFill/>
        </p:spPr>
        <p:txBody>
          <a:bodyPr wrap="square" lIns="68580" tIns="34290" rIns="68580" bIns="34290" rtlCol="0">
            <a:spAutoFit/>
          </a:bodyPr>
          <a:lstStyle/>
          <a:p>
            <a:pPr lvl="0" algn="dist">
              <a:defRPr/>
            </a:pPr>
            <a:r>
              <a:rPr lang="zh-CN" altLang="en-US" sz="2400" dirty="0">
                <a:solidFill>
                  <a:prstClr val="white"/>
                </a:solidFill>
                <a:cs typeface="+mn-ea"/>
                <a:sym typeface="+mn-lt"/>
              </a:rPr>
              <a:t>精彩课堂</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18433">
                                            <p:txEl>
                                              <p:pRg st="0" end="0"/>
                                            </p:txEl>
                                          </p:spTgt>
                                        </p:tgtEl>
                                        <p:attrNameLst>
                                          <p:attrName>style.visibility</p:attrName>
                                        </p:attrNameLst>
                                      </p:cBhvr>
                                      <p:to>
                                        <p:strVal val="visible"/>
                                      </p:to>
                                    </p:set>
                                    <p:animEffect transition="in" filter="blinds(horizontal)">
                                      <p:cBhvr>
                                        <p:cTn id="7" dur="500" fill="hold"/>
                                        <p:tgtEl>
                                          <p:spTgt spid="1843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8433">
                                            <p:txEl>
                                              <p:pRg st="1" end="1"/>
                                            </p:txEl>
                                          </p:spTgt>
                                        </p:tgtEl>
                                        <p:attrNameLst>
                                          <p:attrName>style.visibility</p:attrName>
                                        </p:attrNameLst>
                                      </p:cBhvr>
                                      <p:to>
                                        <p:strVal val="visible"/>
                                      </p:to>
                                    </p:set>
                                    <p:animEffect transition="in" filter="dissolve">
                                      <p:cBhvr>
                                        <p:cTn id="12" dur="500" fill="hold"/>
                                        <p:tgtEl>
                                          <p:spTgt spid="1843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8433">
                                            <p:txEl>
                                              <p:pRg st="2" end="2"/>
                                            </p:txEl>
                                          </p:spTgt>
                                        </p:tgtEl>
                                        <p:attrNameLst>
                                          <p:attrName>style.visibility</p:attrName>
                                        </p:attrNameLst>
                                      </p:cBhvr>
                                      <p:to>
                                        <p:strVal val="visible"/>
                                      </p:to>
                                    </p:set>
                                    <p:animEffect transition="in" filter="blinds(horizontal)">
                                      <p:cBhvr>
                                        <p:cTn id="17" dur="500" fill="hold"/>
                                        <p:tgtEl>
                                          <p:spTgt spid="1843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18433">
                                            <p:txEl>
                                              <p:pRg st="3" end="3"/>
                                            </p:txEl>
                                          </p:spTgt>
                                        </p:tgtEl>
                                        <p:attrNameLst>
                                          <p:attrName>style.visibility</p:attrName>
                                        </p:attrNameLst>
                                      </p:cBhvr>
                                      <p:to>
                                        <p:strVal val="visible"/>
                                      </p:to>
                                    </p:set>
                                    <p:animEffect transition="in" filter="dissolve">
                                      <p:cBhvr>
                                        <p:cTn id="22" dur="500" fill="hold"/>
                                        <p:tgtEl>
                                          <p:spTgt spid="1843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extBox 1"/>
          <p:cNvSpPr/>
          <p:nvPr>
            <p:custDataLst>
              <p:tags r:id="rId1"/>
            </p:custDataLst>
          </p:nvPr>
        </p:nvSpPr>
        <p:spPr>
          <a:xfrm>
            <a:off x="1075593" y="986455"/>
            <a:ext cx="7327342" cy="3531736"/>
          </a:xfrm>
          <a:prstGeom prst="rect">
            <a:avLst/>
          </a:prstGeom>
          <a:noFill/>
          <a:ln>
            <a:noFill/>
            <a:miter lim="800000"/>
          </a:ln>
        </p:spPr>
        <p:txBody>
          <a:bodyPr wrap="square" lIns="68580" tIns="34290" rIns="68580" bIns="34290">
            <a:spAutoFit/>
          </a:bodyPr>
          <a:lstStyle>
            <a:defPPr>
              <a:defRPr lang="zh-CN"/>
            </a:defPPr>
            <a:lvl1pPr marL="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5pPr>
          </a:lstStyle>
          <a:p>
            <a:pPr>
              <a:lnSpc>
                <a:spcPct val="300000"/>
              </a:lnSpc>
            </a:pPr>
            <a:r>
              <a:rPr lang="en-US" altLang="zh-CN" sz="1500" b="1" kern="0" dirty="0">
                <a:ln w="9525" cap="flat" cmpd="sng" algn="ctr">
                  <a:noFill/>
                  <a:prstDash val="solid"/>
                  <a:round/>
                  <a:headEnd type="none" w="med" len="med"/>
                  <a:tailEnd type="none" w="med" len="med"/>
                </a:ln>
                <a:solidFill>
                  <a:srgbClr val="000000"/>
                </a:solidFill>
                <a:latin typeface="+mn-lt"/>
                <a:ea typeface="+mn-ea"/>
                <a:cs typeface="+mn-ea"/>
                <a:sym typeface="+mn-lt"/>
              </a:rPr>
              <a:t>2</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．归纳总结牧羊人的精神。</a:t>
            </a:r>
          </a:p>
          <a:p>
            <a:pPr>
              <a:lnSpc>
                <a:spcPct val="300000"/>
              </a:lnSpc>
            </a:pP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    </a:t>
            </a:r>
            <a:r>
              <a:rPr lang="zh-CN" altLang="zh-CN" sz="1500" kern="0" dirty="0">
                <a:ln w="9525" cap="flat" cmpd="sng" algn="ctr">
                  <a:noFill/>
                  <a:prstDash val="solid"/>
                  <a:round/>
                  <a:headEnd type="none" w="med" len="med"/>
                  <a:tailEnd type="none" w="med" len="med"/>
                </a:ln>
                <a:solidFill>
                  <a:srgbClr val="FF0000"/>
                </a:solidFill>
                <a:latin typeface="+mn-lt"/>
                <a:ea typeface="+mn-ea"/>
                <a:cs typeface="+mn-ea"/>
                <a:sym typeface="+mn-lt"/>
              </a:rPr>
              <a:t>牧羊人始终默默无闻，无私给予，不求名利和回报，心怀谦卑、感激，心中充满着喜悦和希望。在事业成功时悄然离世，人们享受到了他的赐予却没有感觉到他的存在。他的奉献精神和坚持不懈，乐观向上的生活观念相对于众生喧哗，唯利是图的现代社会，更具有现实意义。</a:t>
            </a:r>
            <a:endParaRPr lang="zh-CN" altLang="zh-CN" sz="1500" kern="0" dirty="0">
              <a:solidFill>
                <a:srgbClr val="FF0000"/>
              </a:solidFill>
              <a:latin typeface="+mn-lt"/>
              <a:ea typeface="+mn-ea"/>
              <a:cs typeface="+mn-ea"/>
              <a:sym typeface="+mn-lt"/>
            </a:endParaRPr>
          </a:p>
        </p:txBody>
      </p:sp>
      <p:sp>
        <p:nvSpPr>
          <p:cNvPr id="3" name="矩形: 圆角 1"/>
          <p:cNvSpPr/>
          <p:nvPr/>
        </p:nvSpPr>
        <p:spPr>
          <a:xfrm>
            <a:off x="121920" y="213360"/>
            <a:ext cx="2021205" cy="478542"/>
          </a:xfrm>
          <a:prstGeom prst="roundRect">
            <a:avLst>
              <a:gd name="adj" fmla="val 50000"/>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dirty="0">
              <a:solidFill>
                <a:prstClr val="white"/>
              </a:solidFill>
              <a:cs typeface="+mn-ea"/>
              <a:sym typeface="+mn-lt"/>
            </a:endParaRPr>
          </a:p>
        </p:txBody>
      </p:sp>
      <p:sp>
        <p:nvSpPr>
          <p:cNvPr id="4" name="smiling-tooth-with-hands_33918"/>
          <p:cNvSpPr>
            <a:spLocks noChangeAspect="1"/>
          </p:cNvSpPr>
          <p:nvPr/>
        </p:nvSpPr>
        <p:spPr bwMode="auto">
          <a:xfrm>
            <a:off x="355423" y="340287"/>
            <a:ext cx="255473" cy="255473"/>
          </a:xfrm>
          <a:custGeom>
            <a:avLst/>
            <a:gdLst>
              <a:gd name="T0" fmla="*/ 12000 w 12800"/>
              <a:gd name="T1" fmla="*/ 11200 h 12800"/>
              <a:gd name="T2" fmla="*/ 7176 w 12800"/>
              <a:gd name="T3" fmla="*/ 12121 h 12800"/>
              <a:gd name="T4" fmla="*/ 6400 w 12800"/>
              <a:gd name="T5" fmla="*/ 12800 h 12800"/>
              <a:gd name="T6" fmla="*/ 5624 w 12800"/>
              <a:gd name="T7" fmla="*/ 12121 h 12800"/>
              <a:gd name="T8" fmla="*/ 800 w 12800"/>
              <a:gd name="T9" fmla="*/ 11200 h 12800"/>
              <a:gd name="T10" fmla="*/ 0 w 12800"/>
              <a:gd name="T11" fmla="*/ 10400 h 12800"/>
              <a:gd name="T12" fmla="*/ 0 w 12800"/>
              <a:gd name="T13" fmla="*/ 800 h 12800"/>
              <a:gd name="T14" fmla="*/ 800 w 12800"/>
              <a:gd name="T15" fmla="*/ 0 h 12800"/>
              <a:gd name="T16" fmla="*/ 879 w 12800"/>
              <a:gd name="T17" fmla="*/ 16 h 12800"/>
              <a:gd name="T18" fmla="*/ 6400 w 12800"/>
              <a:gd name="T19" fmla="*/ 1600 h 12800"/>
              <a:gd name="T20" fmla="*/ 11921 w 12800"/>
              <a:gd name="T21" fmla="*/ 16 h 12800"/>
              <a:gd name="T22" fmla="*/ 12000 w 12800"/>
              <a:gd name="T23" fmla="*/ 0 h 12800"/>
              <a:gd name="T24" fmla="*/ 12800 w 12800"/>
              <a:gd name="T25" fmla="*/ 800 h 12800"/>
              <a:gd name="T26" fmla="*/ 12800 w 12800"/>
              <a:gd name="T27" fmla="*/ 10400 h 12800"/>
              <a:gd name="T28" fmla="*/ 12000 w 12800"/>
              <a:gd name="T29" fmla="*/ 11200 h 12800"/>
              <a:gd name="T30" fmla="*/ 5600 w 12800"/>
              <a:gd name="T31" fmla="*/ 2507 h 12800"/>
              <a:gd name="T32" fmla="*/ 1600 w 12800"/>
              <a:gd name="T33" fmla="*/ 1670 h 12800"/>
              <a:gd name="T34" fmla="*/ 1600 w 12800"/>
              <a:gd name="T35" fmla="*/ 9643 h 12800"/>
              <a:gd name="T36" fmla="*/ 5600 w 12800"/>
              <a:gd name="T37" fmla="*/ 10400 h 12800"/>
              <a:gd name="T38" fmla="*/ 5600 w 12800"/>
              <a:gd name="T39" fmla="*/ 2507 h 12800"/>
              <a:gd name="T40" fmla="*/ 11200 w 12800"/>
              <a:gd name="T41" fmla="*/ 1670 h 12800"/>
              <a:gd name="T42" fmla="*/ 7200 w 12800"/>
              <a:gd name="T43" fmla="*/ 2506 h 12800"/>
              <a:gd name="T44" fmla="*/ 7200 w 12800"/>
              <a:gd name="T45" fmla="*/ 10400 h 12800"/>
              <a:gd name="T46" fmla="*/ 11200 w 12800"/>
              <a:gd name="T47" fmla="*/ 9644 h 12800"/>
              <a:gd name="T48" fmla="*/ 11200 w 12800"/>
              <a:gd name="T49" fmla="*/ 1670 h 1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800" h="12800">
                <a:moveTo>
                  <a:pt x="12000" y="11200"/>
                </a:moveTo>
                <a:cubicBezTo>
                  <a:pt x="10776" y="11254"/>
                  <a:pt x="8442" y="11463"/>
                  <a:pt x="7176" y="12121"/>
                </a:cubicBezTo>
                <a:cubicBezTo>
                  <a:pt x="7116" y="12503"/>
                  <a:pt x="6799" y="12800"/>
                  <a:pt x="6400" y="12800"/>
                </a:cubicBezTo>
                <a:cubicBezTo>
                  <a:pt x="6002" y="12800"/>
                  <a:pt x="5684" y="12503"/>
                  <a:pt x="5624" y="12121"/>
                </a:cubicBezTo>
                <a:cubicBezTo>
                  <a:pt x="4358" y="11463"/>
                  <a:pt x="2024" y="11254"/>
                  <a:pt x="800" y="11200"/>
                </a:cubicBezTo>
                <a:cubicBezTo>
                  <a:pt x="358" y="11200"/>
                  <a:pt x="0" y="10842"/>
                  <a:pt x="0" y="10400"/>
                </a:cubicBezTo>
                <a:lnTo>
                  <a:pt x="0" y="800"/>
                </a:lnTo>
                <a:cubicBezTo>
                  <a:pt x="0" y="358"/>
                  <a:pt x="358" y="0"/>
                  <a:pt x="800" y="0"/>
                </a:cubicBezTo>
                <a:cubicBezTo>
                  <a:pt x="828" y="0"/>
                  <a:pt x="851" y="14"/>
                  <a:pt x="879" y="16"/>
                </a:cubicBezTo>
                <a:cubicBezTo>
                  <a:pt x="6381" y="158"/>
                  <a:pt x="6400" y="1600"/>
                  <a:pt x="6400" y="1600"/>
                </a:cubicBezTo>
                <a:cubicBezTo>
                  <a:pt x="6400" y="1600"/>
                  <a:pt x="6419" y="158"/>
                  <a:pt x="11921" y="16"/>
                </a:cubicBezTo>
                <a:cubicBezTo>
                  <a:pt x="11949" y="14"/>
                  <a:pt x="11972" y="0"/>
                  <a:pt x="12000" y="0"/>
                </a:cubicBezTo>
                <a:cubicBezTo>
                  <a:pt x="12442" y="0"/>
                  <a:pt x="12800" y="358"/>
                  <a:pt x="12800" y="800"/>
                </a:cubicBezTo>
                <a:lnTo>
                  <a:pt x="12800" y="10400"/>
                </a:lnTo>
                <a:cubicBezTo>
                  <a:pt x="12800" y="10842"/>
                  <a:pt x="12442" y="11200"/>
                  <a:pt x="12000" y="11200"/>
                </a:cubicBezTo>
                <a:close/>
                <a:moveTo>
                  <a:pt x="5600" y="2507"/>
                </a:moveTo>
                <a:cubicBezTo>
                  <a:pt x="4568" y="1982"/>
                  <a:pt x="2861" y="1764"/>
                  <a:pt x="1600" y="1670"/>
                </a:cubicBezTo>
                <a:lnTo>
                  <a:pt x="1600" y="9643"/>
                </a:lnTo>
                <a:cubicBezTo>
                  <a:pt x="3747" y="9753"/>
                  <a:pt x="4949" y="10074"/>
                  <a:pt x="5600" y="10400"/>
                </a:cubicBezTo>
                <a:lnTo>
                  <a:pt x="5600" y="2507"/>
                </a:lnTo>
                <a:close/>
                <a:moveTo>
                  <a:pt x="11200" y="1670"/>
                </a:moveTo>
                <a:cubicBezTo>
                  <a:pt x="9940" y="1764"/>
                  <a:pt x="8232" y="1982"/>
                  <a:pt x="7200" y="2506"/>
                </a:cubicBezTo>
                <a:lnTo>
                  <a:pt x="7200" y="10400"/>
                </a:lnTo>
                <a:cubicBezTo>
                  <a:pt x="7851" y="10074"/>
                  <a:pt x="9052" y="9753"/>
                  <a:pt x="11200" y="9644"/>
                </a:cubicBezTo>
                <a:lnTo>
                  <a:pt x="11200" y="1670"/>
                </a:lnTo>
                <a:close/>
              </a:path>
            </a:pathLst>
          </a:custGeom>
          <a:solidFill>
            <a:schemeClr val="bg1"/>
          </a:solidFill>
          <a:ln>
            <a:noFill/>
          </a:ln>
        </p:spPr>
        <p:txBody>
          <a:bodyPr lIns="68580" tIns="34290" rIns="68580" bIns="3429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400" dirty="0">
              <a:solidFill>
                <a:prstClr val="black"/>
              </a:solidFill>
              <a:cs typeface="+mn-ea"/>
              <a:sym typeface="+mn-lt"/>
            </a:endParaRPr>
          </a:p>
        </p:txBody>
      </p:sp>
      <p:sp>
        <p:nvSpPr>
          <p:cNvPr id="5" name="文本框 4"/>
          <p:cNvSpPr txBox="1"/>
          <p:nvPr/>
        </p:nvSpPr>
        <p:spPr>
          <a:xfrm>
            <a:off x="626289" y="244321"/>
            <a:ext cx="1400966" cy="438581"/>
          </a:xfrm>
          <a:prstGeom prst="rect">
            <a:avLst/>
          </a:prstGeom>
          <a:noFill/>
        </p:spPr>
        <p:txBody>
          <a:bodyPr wrap="square" lIns="68580" tIns="34290" rIns="68580" bIns="34290" rtlCol="0">
            <a:spAutoFit/>
          </a:bodyPr>
          <a:lstStyle/>
          <a:p>
            <a:pPr lvl="0" algn="dist">
              <a:defRPr/>
            </a:pPr>
            <a:r>
              <a:rPr lang="zh-CN" altLang="en-US" sz="2400" dirty="0">
                <a:solidFill>
                  <a:prstClr val="white"/>
                </a:solidFill>
                <a:cs typeface="+mn-ea"/>
                <a:sym typeface="+mn-lt"/>
              </a:rPr>
              <a:t>精彩课堂</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19457">
                                            <p:txEl>
                                              <p:pRg st="0" end="0"/>
                                            </p:txEl>
                                          </p:spTgt>
                                        </p:tgtEl>
                                        <p:attrNameLst>
                                          <p:attrName>style.visibility</p:attrName>
                                        </p:attrNameLst>
                                      </p:cBhvr>
                                      <p:to>
                                        <p:strVal val="visible"/>
                                      </p:to>
                                    </p:set>
                                    <p:animEffect transition="in" filter="blinds(horizontal)">
                                      <p:cBhvr>
                                        <p:cTn id="7" dur="500" fill="hold"/>
                                        <p:tgtEl>
                                          <p:spTgt spid="1945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9457">
                                            <p:txEl>
                                              <p:pRg st="1" end="1"/>
                                            </p:txEl>
                                          </p:spTgt>
                                        </p:tgtEl>
                                        <p:attrNameLst>
                                          <p:attrName>style.visibility</p:attrName>
                                        </p:attrNameLst>
                                      </p:cBhvr>
                                      <p:to>
                                        <p:strVal val="visible"/>
                                      </p:to>
                                    </p:set>
                                    <p:animEffect transition="in" filter="dissolve">
                                      <p:cBhvr>
                                        <p:cTn id="12" dur="500" fill="hold"/>
                                        <p:tgtEl>
                                          <p:spTgt spid="1945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TextBox 8"/>
          <p:cNvSpPr>
            <a:spLocks noChangeArrowheads="1"/>
          </p:cNvSpPr>
          <p:nvPr>
            <p:custDataLst>
              <p:tags r:id="rId1"/>
            </p:custDataLst>
          </p:nvPr>
        </p:nvSpPr>
        <p:spPr bwMode="auto">
          <a:xfrm>
            <a:off x="555591" y="945778"/>
            <a:ext cx="3996928"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buFont typeface="Wingdings" panose="05000000000000000000" pitchFamily="2" charset="2"/>
              <a:buChar char="u"/>
            </a:pPr>
            <a:r>
              <a:rPr lang="zh-CN" altLang="en-US" sz="1800" kern="0" dirty="0">
                <a:solidFill>
                  <a:srgbClr val="0070C0"/>
                </a:solidFill>
                <a:cs typeface="+mn-ea"/>
                <a:sym typeface="+mn-lt"/>
              </a:rPr>
              <a:t>步骤五  总结课文  拓展延伸</a:t>
            </a:r>
          </a:p>
        </p:txBody>
      </p:sp>
      <p:sp>
        <p:nvSpPr>
          <p:cNvPr id="20483" name="TextBox 3"/>
          <p:cNvSpPr/>
          <p:nvPr>
            <p:custDataLst>
              <p:tags r:id="rId2"/>
            </p:custDataLst>
          </p:nvPr>
        </p:nvSpPr>
        <p:spPr>
          <a:xfrm>
            <a:off x="1132522" y="1215045"/>
            <a:ext cx="7249049" cy="3531736"/>
          </a:xfrm>
          <a:prstGeom prst="rect">
            <a:avLst/>
          </a:prstGeom>
          <a:noFill/>
          <a:ln>
            <a:noFill/>
            <a:miter lim="800000"/>
          </a:ln>
        </p:spPr>
        <p:txBody>
          <a:bodyPr wrap="square" lIns="68580" tIns="34290" rIns="68580" bIns="34290">
            <a:spAutoFit/>
          </a:bodyPr>
          <a:lstStyle>
            <a:defPPr>
              <a:defRPr lang="zh-CN"/>
            </a:defPPr>
            <a:lvl1pPr marL="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5pPr>
          </a:lstStyle>
          <a:p>
            <a:pPr>
              <a:lnSpc>
                <a:spcPct val="250000"/>
              </a:lnSpc>
            </a:pPr>
            <a:r>
              <a:rPr lang="en-US" altLang="zh-CN" sz="1500" b="1" kern="0" dirty="0">
                <a:ln w="9525" cap="flat" cmpd="sng" algn="ctr">
                  <a:noFill/>
                  <a:prstDash val="solid"/>
                  <a:round/>
                  <a:headEnd type="none" w="med" len="med"/>
                  <a:tailEnd type="none" w="med" len="med"/>
                </a:ln>
                <a:solidFill>
                  <a:srgbClr val="000000"/>
                </a:solidFill>
                <a:latin typeface="+mn-lt"/>
                <a:ea typeface="+mn-ea"/>
                <a:cs typeface="+mn-ea"/>
                <a:sym typeface="+mn-lt"/>
              </a:rPr>
              <a:t>1</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．总结课文</a:t>
            </a:r>
          </a:p>
          <a:p>
            <a:pPr>
              <a:lnSpc>
                <a:spcPct val="250000"/>
              </a:lnSpc>
            </a:pP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    </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《植树的牧羊人》通过讲述</a:t>
            </a: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我</a:t>
            </a: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的一段跨越四十年的回忆，讲述了牧羊人默默无闻的种树，用双手把荒漠变成绿洲，使万人享受幸福生活的故事，表达了牧羊人执着坚持自己的信念——上帝如果赋予我生命，我就应该去种树，而最终人定胜天的思想，赞扬了他无私给予的奉献精神，探寻了人类幸福的根源以及什么才是生命中真正重要的东西的问题。</a:t>
            </a:r>
            <a:endParaRPr lang="zh-CN" altLang="zh-CN" sz="1500" kern="0" dirty="0">
              <a:latin typeface="+mn-lt"/>
              <a:ea typeface="+mn-ea"/>
              <a:cs typeface="+mn-ea"/>
              <a:sym typeface="+mn-lt"/>
            </a:endParaRPr>
          </a:p>
        </p:txBody>
      </p:sp>
      <p:sp>
        <p:nvSpPr>
          <p:cNvPr id="5" name="矩形: 圆角 1"/>
          <p:cNvSpPr/>
          <p:nvPr/>
        </p:nvSpPr>
        <p:spPr>
          <a:xfrm>
            <a:off x="121920" y="213360"/>
            <a:ext cx="2021205" cy="478542"/>
          </a:xfrm>
          <a:prstGeom prst="roundRect">
            <a:avLst>
              <a:gd name="adj" fmla="val 50000"/>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dirty="0">
              <a:solidFill>
                <a:prstClr val="white"/>
              </a:solidFill>
              <a:cs typeface="+mn-ea"/>
              <a:sym typeface="+mn-lt"/>
            </a:endParaRPr>
          </a:p>
        </p:txBody>
      </p:sp>
      <p:sp>
        <p:nvSpPr>
          <p:cNvPr id="6" name="smiling-tooth-with-hands_33918"/>
          <p:cNvSpPr>
            <a:spLocks noChangeAspect="1"/>
          </p:cNvSpPr>
          <p:nvPr/>
        </p:nvSpPr>
        <p:spPr bwMode="auto">
          <a:xfrm>
            <a:off x="355423" y="340287"/>
            <a:ext cx="255473" cy="255473"/>
          </a:xfrm>
          <a:custGeom>
            <a:avLst/>
            <a:gdLst>
              <a:gd name="T0" fmla="*/ 12000 w 12800"/>
              <a:gd name="T1" fmla="*/ 11200 h 12800"/>
              <a:gd name="T2" fmla="*/ 7176 w 12800"/>
              <a:gd name="T3" fmla="*/ 12121 h 12800"/>
              <a:gd name="T4" fmla="*/ 6400 w 12800"/>
              <a:gd name="T5" fmla="*/ 12800 h 12800"/>
              <a:gd name="T6" fmla="*/ 5624 w 12800"/>
              <a:gd name="T7" fmla="*/ 12121 h 12800"/>
              <a:gd name="T8" fmla="*/ 800 w 12800"/>
              <a:gd name="T9" fmla="*/ 11200 h 12800"/>
              <a:gd name="T10" fmla="*/ 0 w 12800"/>
              <a:gd name="T11" fmla="*/ 10400 h 12800"/>
              <a:gd name="T12" fmla="*/ 0 w 12800"/>
              <a:gd name="T13" fmla="*/ 800 h 12800"/>
              <a:gd name="T14" fmla="*/ 800 w 12800"/>
              <a:gd name="T15" fmla="*/ 0 h 12800"/>
              <a:gd name="T16" fmla="*/ 879 w 12800"/>
              <a:gd name="T17" fmla="*/ 16 h 12800"/>
              <a:gd name="T18" fmla="*/ 6400 w 12800"/>
              <a:gd name="T19" fmla="*/ 1600 h 12800"/>
              <a:gd name="T20" fmla="*/ 11921 w 12800"/>
              <a:gd name="T21" fmla="*/ 16 h 12800"/>
              <a:gd name="T22" fmla="*/ 12000 w 12800"/>
              <a:gd name="T23" fmla="*/ 0 h 12800"/>
              <a:gd name="T24" fmla="*/ 12800 w 12800"/>
              <a:gd name="T25" fmla="*/ 800 h 12800"/>
              <a:gd name="T26" fmla="*/ 12800 w 12800"/>
              <a:gd name="T27" fmla="*/ 10400 h 12800"/>
              <a:gd name="T28" fmla="*/ 12000 w 12800"/>
              <a:gd name="T29" fmla="*/ 11200 h 12800"/>
              <a:gd name="T30" fmla="*/ 5600 w 12800"/>
              <a:gd name="T31" fmla="*/ 2507 h 12800"/>
              <a:gd name="T32" fmla="*/ 1600 w 12800"/>
              <a:gd name="T33" fmla="*/ 1670 h 12800"/>
              <a:gd name="T34" fmla="*/ 1600 w 12800"/>
              <a:gd name="T35" fmla="*/ 9643 h 12800"/>
              <a:gd name="T36" fmla="*/ 5600 w 12800"/>
              <a:gd name="T37" fmla="*/ 10400 h 12800"/>
              <a:gd name="T38" fmla="*/ 5600 w 12800"/>
              <a:gd name="T39" fmla="*/ 2507 h 12800"/>
              <a:gd name="T40" fmla="*/ 11200 w 12800"/>
              <a:gd name="T41" fmla="*/ 1670 h 12800"/>
              <a:gd name="T42" fmla="*/ 7200 w 12800"/>
              <a:gd name="T43" fmla="*/ 2506 h 12800"/>
              <a:gd name="T44" fmla="*/ 7200 w 12800"/>
              <a:gd name="T45" fmla="*/ 10400 h 12800"/>
              <a:gd name="T46" fmla="*/ 11200 w 12800"/>
              <a:gd name="T47" fmla="*/ 9644 h 12800"/>
              <a:gd name="T48" fmla="*/ 11200 w 12800"/>
              <a:gd name="T49" fmla="*/ 1670 h 1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800" h="12800">
                <a:moveTo>
                  <a:pt x="12000" y="11200"/>
                </a:moveTo>
                <a:cubicBezTo>
                  <a:pt x="10776" y="11254"/>
                  <a:pt x="8442" y="11463"/>
                  <a:pt x="7176" y="12121"/>
                </a:cubicBezTo>
                <a:cubicBezTo>
                  <a:pt x="7116" y="12503"/>
                  <a:pt x="6799" y="12800"/>
                  <a:pt x="6400" y="12800"/>
                </a:cubicBezTo>
                <a:cubicBezTo>
                  <a:pt x="6002" y="12800"/>
                  <a:pt x="5684" y="12503"/>
                  <a:pt x="5624" y="12121"/>
                </a:cubicBezTo>
                <a:cubicBezTo>
                  <a:pt x="4358" y="11463"/>
                  <a:pt x="2024" y="11254"/>
                  <a:pt x="800" y="11200"/>
                </a:cubicBezTo>
                <a:cubicBezTo>
                  <a:pt x="358" y="11200"/>
                  <a:pt x="0" y="10842"/>
                  <a:pt x="0" y="10400"/>
                </a:cubicBezTo>
                <a:lnTo>
                  <a:pt x="0" y="800"/>
                </a:lnTo>
                <a:cubicBezTo>
                  <a:pt x="0" y="358"/>
                  <a:pt x="358" y="0"/>
                  <a:pt x="800" y="0"/>
                </a:cubicBezTo>
                <a:cubicBezTo>
                  <a:pt x="828" y="0"/>
                  <a:pt x="851" y="14"/>
                  <a:pt x="879" y="16"/>
                </a:cubicBezTo>
                <a:cubicBezTo>
                  <a:pt x="6381" y="158"/>
                  <a:pt x="6400" y="1600"/>
                  <a:pt x="6400" y="1600"/>
                </a:cubicBezTo>
                <a:cubicBezTo>
                  <a:pt x="6400" y="1600"/>
                  <a:pt x="6419" y="158"/>
                  <a:pt x="11921" y="16"/>
                </a:cubicBezTo>
                <a:cubicBezTo>
                  <a:pt x="11949" y="14"/>
                  <a:pt x="11972" y="0"/>
                  <a:pt x="12000" y="0"/>
                </a:cubicBezTo>
                <a:cubicBezTo>
                  <a:pt x="12442" y="0"/>
                  <a:pt x="12800" y="358"/>
                  <a:pt x="12800" y="800"/>
                </a:cubicBezTo>
                <a:lnTo>
                  <a:pt x="12800" y="10400"/>
                </a:lnTo>
                <a:cubicBezTo>
                  <a:pt x="12800" y="10842"/>
                  <a:pt x="12442" y="11200"/>
                  <a:pt x="12000" y="11200"/>
                </a:cubicBezTo>
                <a:close/>
                <a:moveTo>
                  <a:pt x="5600" y="2507"/>
                </a:moveTo>
                <a:cubicBezTo>
                  <a:pt x="4568" y="1982"/>
                  <a:pt x="2861" y="1764"/>
                  <a:pt x="1600" y="1670"/>
                </a:cubicBezTo>
                <a:lnTo>
                  <a:pt x="1600" y="9643"/>
                </a:lnTo>
                <a:cubicBezTo>
                  <a:pt x="3747" y="9753"/>
                  <a:pt x="4949" y="10074"/>
                  <a:pt x="5600" y="10400"/>
                </a:cubicBezTo>
                <a:lnTo>
                  <a:pt x="5600" y="2507"/>
                </a:lnTo>
                <a:close/>
                <a:moveTo>
                  <a:pt x="11200" y="1670"/>
                </a:moveTo>
                <a:cubicBezTo>
                  <a:pt x="9940" y="1764"/>
                  <a:pt x="8232" y="1982"/>
                  <a:pt x="7200" y="2506"/>
                </a:cubicBezTo>
                <a:lnTo>
                  <a:pt x="7200" y="10400"/>
                </a:lnTo>
                <a:cubicBezTo>
                  <a:pt x="7851" y="10074"/>
                  <a:pt x="9052" y="9753"/>
                  <a:pt x="11200" y="9644"/>
                </a:cubicBezTo>
                <a:lnTo>
                  <a:pt x="11200" y="1670"/>
                </a:lnTo>
                <a:close/>
              </a:path>
            </a:pathLst>
          </a:custGeom>
          <a:solidFill>
            <a:schemeClr val="bg1"/>
          </a:solidFill>
          <a:ln>
            <a:noFill/>
          </a:ln>
        </p:spPr>
        <p:txBody>
          <a:bodyPr lIns="68580" tIns="34290" rIns="68580" bIns="3429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400" dirty="0">
              <a:solidFill>
                <a:prstClr val="black"/>
              </a:solidFill>
              <a:cs typeface="+mn-ea"/>
              <a:sym typeface="+mn-lt"/>
            </a:endParaRPr>
          </a:p>
        </p:txBody>
      </p:sp>
      <p:sp>
        <p:nvSpPr>
          <p:cNvPr id="7" name="文本框 6"/>
          <p:cNvSpPr txBox="1"/>
          <p:nvPr/>
        </p:nvSpPr>
        <p:spPr>
          <a:xfrm>
            <a:off x="626289" y="244321"/>
            <a:ext cx="1400966" cy="438581"/>
          </a:xfrm>
          <a:prstGeom prst="rect">
            <a:avLst/>
          </a:prstGeom>
          <a:noFill/>
        </p:spPr>
        <p:txBody>
          <a:bodyPr wrap="square" lIns="68580" tIns="34290" rIns="68580" bIns="34290" rtlCol="0">
            <a:spAutoFit/>
          </a:bodyPr>
          <a:lstStyle/>
          <a:p>
            <a:pPr lvl="0" algn="dist">
              <a:defRPr/>
            </a:pPr>
            <a:r>
              <a:rPr lang="zh-CN" altLang="en-US" sz="2400" dirty="0">
                <a:solidFill>
                  <a:prstClr val="white"/>
                </a:solidFill>
                <a:cs typeface="+mn-ea"/>
                <a:sym typeface="+mn-lt"/>
              </a:rPr>
              <a:t>精彩课堂</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0483">
                                            <p:txEl>
                                              <p:pRg st="1" end="1"/>
                                            </p:txEl>
                                          </p:spTgt>
                                        </p:tgtEl>
                                        <p:attrNameLst>
                                          <p:attrName>style.visibility</p:attrName>
                                        </p:attrNameLst>
                                      </p:cBhvr>
                                      <p:to>
                                        <p:strVal val="visible"/>
                                      </p:to>
                                    </p:set>
                                    <p:animEffect transition="in" filter="blinds(horizontal)">
                                      <p:cBhvr>
                                        <p:cTn id="7" dur="500" fill="hold"/>
                                        <p:tgtEl>
                                          <p:spTgt spid="2048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extBox 1"/>
          <p:cNvSpPr/>
          <p:nvPr>
            <p:custDataLst>
              <p:tags r:id="rId1"/>
            </p:custDataLst>
          </p:nvPr>
        </p:nvSpPr>
        <p:spPr>
          <a:xfrm>
            <a:off x="952644" y="1112743"/>
            <a:ext cx="7686531" cy="3300904"/>
          </a:xfrm>
          <a:prstGeom prst="rect">
            <a:avLst/>
          </a:prstGeom>
          <a:noFill/>
          <a:ln>
            <a:noFill/>
            <a:miter lim="800000"/>
          </a:ln>
        </p:spPr>
        <p:txBody>
          <a:bodyPr wrap="square" lIns="68580" tIns="34290" rIns="68580" bIns="34290">
            <a:spAutoFit/>
          </a:bodyPr>
          <a:lstStyle>
            <a:defPPr>
              <a:defRPr lang="zh-CN"/>
            </a:defPPr>
            <a:lvl1pPr marL="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5pPr>
          </a:lstStyle>
          <a:p>
            <a:pPr>
              <a:lnSpc>
                <a:spcPct val="200000"/>
              </a:lnSpc>
            </a:pPr>
            <a:r>
              <a:rPr lang="en-US" altLang="zh-CN" sz="1500" b="1" kern="0" dirty="0">
                <a:ln w="9525" cap="flat" cmpd="sng" algn="ctr">
                  <a:noFill/>
                  <a:prstDash val="solid"/>
                  <a:round/>
                  <a:headEnd type="none" w="med" len="med"/>
                  <a:tailEnd type="none" w="med" len="med"/>
                </a:ln>
                <a:solidFill>
                  <a:srgbClr val="000000"/>
                </a:solidFill>
                <a:latin typeface="+mn-lt"/>
                <a:ea typeface="+mn-ea"/>
                <a:cs typeface="+mn-ea"/>
                <a:sym typeface="+mn-lt"/>
              </a:rPr>
              <a:t>2</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．拓展延伸</a:t>
            </a:r>
          </a:p>
          <a:p>
            <a:pPr>
              <a:lnSpc>
                <a:spcPct val="200000"/>
              </a:lnSpc>
            </a:pP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    </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读下面的材料，补全对联。</a:t>
            </a:r>
          </a:p>
          <a:p>
            <a:pPr>
              <a:lnSpc>
                <a:spcPct val="200000"/>
              </a:lnSpc>
            </a:pP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    </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有这样八位老人，他们在海拔</a:t>
            </a: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2000</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米以上的喀斯特山区，植树护林</a:t>
            </a: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31</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年，建成了</a:t>
            </a: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7400</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亩林场，累计承包荒山，植树造林</a:t>
            </a: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13.6</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万亩；又用</a:t>
            </a: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20</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年时间守护着这片繁茂的森林。他们种下的</a:t>
            </a: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13.6</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万亩树林已全部无偿捐献给当地政府。</a:t>
            </a:r>
          </a:p>
          <a:p>
            <a:pPr>
              <a:lnSpc>
                <a:spcPct val="200000"/>
              </a:lnSpc>
            </a:pP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    </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他们，就是云南省曲靖市陆良县龙海乡</a:t>
            </a: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8</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位年逾古稀的老者，当地人亲切地称呼他们为</a:t>
            </a: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陆良八老</a:t>
            </a: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。在喀斯特山区石漠化严重的</a:t>
            </a: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渣子山</a:t>
            </a: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石头山</a:t>
            </a: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上，</a:t>
            </a:r>
            <a:endParaRPr lang="zh-CN" altLang="zh-CN" sz="1500" kern="0" dirty="0">
              <a:latin typeface="+mn-lt"/>
              <a:ea typeface="+mn-ea"/>
              <a:cs typeface="+mn-ea"/>
              <a:sym typeface="+mn-lt"/>
            </a:endParaRPr>
          </a:p>
        </p:txBody>
      </p:sp>
      <p:sp>
        <p:nvSpPr>
          <p:cNvPr id="3" name="矩形: 圆角 1"/>
          <p:cNvSpPr/>
          <p:nvPr/>
        </p:nvSpPr>
        <p:spPr>
          <a:xfrm>
            <a:off x="121920" y="213360"/>
            <a:ext cx="2021205" cy="478542"/>
          </a:xfrm>
          <a:prstGeom prst="roundRect">
            <a:avLst>
              <a:gd name="adj" fmla="val 50000"/>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dirty="0">
              <a:solidFill>
                <a:prstClr val="white"/>
              </a:solidFill>
              <a:cs typeface="+mn-ea"/>
              <a:sym typeface="+mn-lt"/>
            </a:endParaRPr>
          </a:p>
        </p:txBody>
      </p:sp>
      <p:sp>
        <p:nvSpPr>
          <p:cNvPr id="4" name="smiling-tooth-with-hands_33918"/>
          <p:cNvSpPr>
            <a:spLocks noChangeAspect="1"/>
          </p:cNvSpPr>
          <p:nvPr/>
        </p:nvSpPr>
        <p:spPr bwMode="auto">
          <a:xfrm>
            <a:off x="355423" y="340287"/>
            <a:ext cx="255473" cy="255473"/>
          </a:xfrm>
          <a:custGeom>
            <a:avLst/>
            <a:gdLst>
              <a:gd name="T0" fmla="*/ 12000 w 12800"/>
              <a:gd name="T1" fmla="*/ 11200 h 12800"/>
              <a:gd name="T2" fmla="*/ 7176 w 12800"/>
              <a:gd name="T3" fmla="*/ 12121 h 12800"/>
              <a:gd name="T4" fmla="*/ 6400 w 12800"/>
              <a:gd name="T5" fmla="*/ 12800 h 12800"/>
              <a:gd name="T6" fmla="*/ 5624 w 12800"/>
              <a:gd name="T7" fmla="*/ 12121 h 12800"/>
              <a:gd name="T8" fmla="*/ 800 w 12800"/>
              <a:gd name="T9" fmla="*/ 11200 h 12800"/>
              <a:gd name="T10" fmla="*/ 0 w 12800"/>
              <a:gd name="T11" fmla="*/ 10400 h 12800"/>
              <a:gd name="T12" fmla="*/ 0 w 12800"/>
              <a:gd name="T13" fmla="*/ 800 h 12800"/>
              <a:gd name="T14" fmla="*/ 800 w 12800"/>
              <a:gd name="T15" fmla="*/ 0 h 12800"/>
              <a:gd name="T16" fmla="*/ 879 w 12800"/>
              <a:gd name="T17" fmla="*/ 16 h 12800"/>
              <a:gd name="T18" fmla="*/ 6400 w 12800"/>
              <a:gd name="T19" fmla="*/ 1600 h 12800"/>
              <a:gd name="T20" fmla="*/ 11921 w 12800"/>
              <a:gd name="T21" fmla="*/ 16 h 12800"/>
              <a:gd name="T22" fmla="*/ 12000 w 12800"/>
              <a:gd name="T23" fmla="*/ 0 h 12800"/>
              <a:gd name="T24" fmla="*/ 12800 w 12800"/>
              <a:gd name="T25" fmla="*/ 800 h 12800"/>
              <a:gd name="T26" fmla="*/ 12800 w 12800"/>
              <a:gd name="T27" fmla="*/ 10400 h 12800"/>
              <a:gd name="T28" fmla="*/ 12000 w 12800"/>
              <a:gd name="T29" fmla="*/ 11200 h 12800"/>
              <a:gd name="T30" fmla="*/ 5600 w 12800"/>
              <a:gd name="T31" fmla="*/ 2507 h 12800"/>
              <a:gd name="T32" fmla="*/ 1600 w 12800"/>
              <a:gd name="T33" fmla="*/ 1670 h 12800"/>
              <a:gd name="T34" fmla="*/ 1600 w 12800"/>
              <a:gd name="T35" fmla="*/ 9643 h 12800"/>
              <a:gd name="T36" fmla="*/ 5600 w 12800"/>
              <a:gd name="T37" fmla="*/ 10400 h 12800"/>
              <a:gd name="T38" fmla="*/ 5600 w 12800"/>
              <a:gd name="T39" fmla="*/ 2507 h 12800"/>
              <a:gd name="T40" fmla="*/ 11200 w 12800"/>
              <a:gd name="T41" fmla="*/ 1670 h 12800"/>
              <a:gd name="T42" fmla="*/ 7200 w 12800"/>
              <a:gd name="T43" fmla="*/ 2506 h 12800"/>
              <a:gd name="T44" fmla="*/ 7200 w 12800"/>
              <a:gd name="T45" fmla="*/ 10400 h 12800"/>
              <a:gd name="T46" fmla="*/ 11200 w 12800"/>
              <a:gd name="T47" fmla="*/ 9644 h 12800"/>
              <a:gd name="T48" fmla="*/ 11200 w 12800"/>
              <a:gd name="T49" fmla="*/ 1670 h 1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800" h="12800">
                <a:moveTo>
                  <a:pt x="12000" y="11200"/>
                </a:moveTo>
                <a:cubicBezTo>
                  <a:pt x="10776" y="11254"/>
                  <a:pt x="8442" y="11463"/>
                  <a:pt x="7176" y="12121"/>
                </a:cubicBezTo>
                <a:cubicBezTo>
                  <a:pt x="7116" y="12503"/>
                  <a:pt x="6799" y="12800"/>
                  <a:pt x="6400" y="12800"/>
                </a:cubicBezTo>
                <a:cubicBezTo>
                  <a:pt x="6002" y="12800"/>
                  <a:pt x="5684" y="12503"/>
                  <a:pt x="5624" y="12121"/>
                </a:cubicBezTo>
                <a:cubicBezTo>
                  <a:pt x="4358" y="11463"/>
                  <a:pt x="2024" y="11254"/>
                  <a:pt x="800" y="11200"/>
                </a:cubicBezTo>
                <a:cubicBezTo>
                  <a:pt x="358" y="11200"/>
                  <a:pt x="0" y="10842"/>
                  <a:pt x="0" y="10400"/>
                </a:cubicBezTo>
                <a:lnTo>
                  <a:pt x="0" y="800"/>
                </a:lnTo>
                <a:cubicBezTo>
                  <a:pt x="0" y="358"/>
                  <a:pt x="358" y="0"/>
                  <a:pt x="800" y="0"/>
                </a:cubicBezTo>
                <a:cubicBezTo>
                  <a:pt x="828" y="0"/>
                  <a:pt x="851" y="14"/>
                  <a:pt x="879" y="16"/>
                </a:cubicBezTo>
                <a:cubicBezTo>
                  <a:pt x="6381" y="158"/>
                  <a:pt x="6400" y="1600"/>
                  <a:pt x="6400" y="1600"/>
                </a:cubicBezTo>
                <a:cubicBezTo>
                  <a:pt x="6400" y="1600"/>
                  <a:pt x="6419" y="158"/>
                  <a:pt x="11921" y="16"/>
                </a:cubicBezTo>
                <a:cubicBezTo>
                  <a:pt x="11949" y="14"/>
                  <a:pt x="11972" y="0"/>
                  <a:pt x="12000" y="0"/>
                </a:cubicBezTo>
                <a:cubicBezTo>
                  <a:pt x="12442" y="0"/>
                  <a:pt x="12800" y="358"/>
                  <a:pt x="12800" y="800"/>
                </a:cubicBezTo>
                <a:lnTo>
                  <a:pt x="12800" y="10400"/>
                </a:lnTo>
                <a:cubicBezTo>
                  <a:pt x="12800" y="10842"/>
                  <a:pt x="12442" y="11200"/>
                  <a:pt x="12000" y="11200"/>
                </a:cubicBezTo>
                <a:close/>
                <a:moveTo>
                  <a:pt x="5600" y="2507"/>
                </a:moveTo>
                <a:cubicBezTo>
                  <a:pt x="4568" y="1982"/>
                  <a:pt x="2861" y="1764"/>
                  <a:pt x="1600" y="1670"/>
                </a:cubicBezTo>
                <a:lnTo>
                  <a:pt x="1600" y="9643"/>
                </a:lnTo>
                <a:cubicBezTo>
                  <a:pt x="3747" y="9753"/>
                  <a:pt x="4949" y="10074"/>
                  <a:pt x="5600" y="10400"/>
                </a:cubicBezTo>
                <a:lnTo>
                  <a:pt x="5600" y="2507"/>
                </a:lnTo>
                <a:close/>
                <a:moveTo>
                  <a:pt x="11200" y="1670"/>
                </a:moveTo>
                <a:cubicBezTo>
                  <a:pt x="9940" y="1764"/>
                  <a:pt x="8232" y="1982"/>
                  <a:pt x="7200" y="2506"/>
                </a:cubicBezTo>
                <a:lnTo>
                  <a:pt x="7200" y="10400"/>
                </a:lnTo>
                <a:cubicBezTo>
                  <a:pt x="7851" y="10074"/>
                  <a:pt x="9052" y="9753"/>
                  <a:pt x="11200" y="9644"/>
                </a:cubicBezTo>
                <a:lnTo>
                  <a:pt x="11200" y="1670"/>
                </a:lnTo>
                <a:close/>
              </a:path>
            </a:pathLst>
          </a:custGeom>
          <a:solidFill>
            <a:schemeClr val="bg1"/>
          </a:solidFill>
          <a:ln>
            <a:noFill/>
          </a:ln>
        </p:spPr>
        <p:txBody>
          <a:bodyPr lIns="68580" tIns="34290" rIns="68580" bIns="3429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400" dirty="0">
              <a:solidFill>
                <a:prstClr val="black"/>
              </a:solidFill>
              <a:cs typeface="+mn-ea"/>
              <a:sym typeface="+mn-lt"/>
            </a:endParaRPr>
          </a:p>
        </p:txBody>
      </p:sp>
      <p:sp>
        <p:nvSpPr>
          <p:cNvPr id="5" name="文本框 4"/>
          <p:cNvSpPr txBox="1"/>
          <p:nvPr/>
        </p:nvSpPr>
        <p:spPr>
          <a:xfrm>
            <a:off x="626289" y="244321"/>
            <a:ext cx="1400966" cy="438581"/>
          </a:xfrm>
          <a:prstGeom prst="rect">
            <a:avLst/>
          </a:prstGeom>
          <a:noFill/>
        </p:spPr>
        <p:txBody>
          <a:bodyPr wrap="square" lIns="68580" tIns="34290" rIns="68580" bIns="34290" rtlCol="0">
            <a:spAutoFit/>
          </a:bodyPr>
          <a:lstStyle/>
          <a:p>
            <a:pPr lvl="0" algn="dist">
              <a:defRPr/>
            </a:pPr>
            <a:r>
              <a:rPr lang="zh-CN" altLang="en-US" sz="2400" dirty="0">
                <a:solidFill>
                  <a:prstClr val="white"/>
                </a:solidFill>
                <a:cs typeface="+mn-ea"/>
                <a:sym typeface="+mn-lt"/>
              </a:rPr>
              <a:t>精彩课堂</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1505">
                                            <p:txEl>
                                              <p:pRg st="1" end="1"/>
                                            </p:txEl>
                                          </p:spTgt>
                                        </p:tgtEl>
                                        <p:attrNameLst>
                                          <p:attrName>style.visibility</p:attrName>
                                        </p:attrNameLst>
                                      </p:cBhvr>
                                      <p:to>
                                        <p:strVal val="visible"/>
                                      </p:to>
                                    </p:set>
                                    <p:animEffect transition="in" filter="blinds(horizontal)">
                                      <p:cBhvr>
                                        <p:cTn id="7" dur="500" fill="hold"/>
                                        <p:tgtEl>
                                          <p:spTgt spid="21505">
                                            <p:txEl>
                                              <p:pRg st="1" end="1"/>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21505">
                                            <p:txEl>
                                              <p:pRg st="2" end="2"/>
                                            </p:txEl>
                                          </p:spTgt>
                                        </p:tgtEl>
                                        <p:attrNameLst>
                                          <p:attrName>style.visibility</p:attrName>
                                        </p:attrNameLst>
                                      </p:cBhvr>
                                      <p:to>
                                        <p:strVal val="visible"/>
                                      </p:to>
                                    </p:set>
                                    <p:animEffect transition="in" filter="blinds(horizontal)">
                                      <p:cBhvr>
                                        <p:cTn id="10" dur="500" fill="hold"/>
                                        <p:tgtEl>
                                          <p:spTgt spid="21505">
                                            <p:txEl>
                                              <p:pRg st="2" end="2"/>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21505">
                                            <p:txEl>
                                              <p:pRg st="3" end="3"/>
                                            </p:txEl>
                                          </p:spTgt>
                                        </p:tgtEl>
                                        <p:attrNameLst>
                                          <p:attrName>style.visibility</p:attrName>
                                        </p:attrNameLst>
                                      </p:cBhvr>
                                      <p:to>
                                        <p:strVal val="visible"/>
                                      </p:to>
                                    </p:set>
                                    <p:animEffect transition="in" filter="blinds(horizontal)">
                                      <p:cBhvr>
                                        <p:cTn id="13" dur="500" fill="hold"/>
                                        <p:tgtEl>
                                          <p:spTgt spid="2150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extBox 2"/>
          <p:cNvSpPr/>
          <p:nvPr>
            <p:custDataLst>
              <p:tags r:id="rId1"/>
            </p:custDataLst>
          </p:nvPr>
        </p:nvSpPr>
        <p:spPr>
          <a:xfrm>
            <a:off x="769537" y="1049083"/>
            <a:ext cx="7776587" cy="3531736"/>
          </a:xfrm>
          <a:prstGeom prst="rect">
            <a:avLst/>
          </a:prstGeom>
          <a:noFill/>
          <a:ln>
            <a:noFill/>
            <a:miter lim="800000"/>
          </a:ln>
        </p:spPr>
        <p:txBody>
          <a:bodyPr wrap="square" lIns="68580" tIns="34290" rIns="68580" bIns="34290">
            <a:spAutoFit/>
          </a:bodyPr>
          <a:lstStyle>
            <a:defPPr>
              <a:defRPr lang="zh-CN"/>
            </a:defPPr>
            <a:lvl1pPr marL="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5pPr>
          </a:lstStyle>
          <a:p>
            <a:pPr>
              <a:lnSpc>
                <a:spcPct val="250000"/>
              </a:lnSpc>
            </a:pP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“八老</a:t>
            </a: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坚持了</a:t>
            </a: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31</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年。如今，当年的壮汉已全部白发苍苍。</a:t>
            </a:r>
          </a:p>
          <a:p>
            <a:pPr>
              <a:lnSpc>
                <a:spcPct val="250000"/>
              </a:lnSpc>
            </a:pP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    3</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月</a:t>
            </a: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29</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日，曲靖市委、市政府决定奖励</a:t>
            </a: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陆良八老</a:t>
            </a: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每人</a:t>
            </a: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6</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万元，共计</a:t>
            </a: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48</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万元；并决定授予</a:t>
            </a: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八老</a:t>
            </a: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带头人王小苗</a:t>
            </a: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当代愚公</a:t>
            </a: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荣誉称号。</a:t>
            </a:r>
          </a:p>
          <a:p>
            <a:pPr>
              <a:lnSpc>
                <a:spcPct val="250000"/>
              </a:lnSpc>
            </a:pP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    4</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月</a:t>
            </a: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6</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日，云南省委书记秦光荣驱车</a:t>
            </a: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3</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个多小时来到陆良县花木山林场，专程看望慰问并重奖</a:t>
            </a: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8</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位坚持造林护林</a:t>
            </a: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31</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年的老人，秦光荣代表云南省委向</a:t>
            </a: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陆良八老</a:t>
            </a: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颁发现金奖励，并盛赞：陆良八老，当代愚公，高原情怀，大山品质。</a:t>
            </a:r>
            <a:endParaRPr lang="zh-CN" altLang="zh-CN" sz="1500" kern="0" dirty="0">
              <a:latin typeface="+mn-lt"/>
              <a:ea typeface="+mn-ea"/>
              <a:cs typeface="+mn-ea"/>
              <a:sym typeface="+mn-lt"/>
            </a:endParaRPr>
          </a:p>
        </p:txBody>
      </p:sp>
      <p:sp>
        <p:nvSpPr>
          <p:cNvPr id="3" name="矩形: 圆角 1"/>
          <p:cNvSpPr/>
          <p:nvPr/>
        </p:nvSpPr>
        <p:spPr>
          <a:xfrm>
            <a:off x="121920" y="213360"/>
            <a:ext cx="2021205" cy="478542"/>
          </a:xfrm>
          <a:prstGeom prst="roundRect">
            <a:avLst>
              <a:gd name="adj" fmla="val 50000"/>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dirty="0">
              <a:solidFill>
                <a:prstClr val="white"/>
              </a:solidFill>
              <a:cs typeface="+mn-ea"/>
              <a:sym typeface="+mn-lt"/>
            </a:endParaRPr>
          </a:p>
        </p:txBody>
      </p:sp>
      <p:sp>
        <p:nvSpPr>
          <p:cNvPr id="4" name="smiling-tooth-with-hands_33918"/>
          <p:cNvSpPr>
            <a:spLocks noChangeAspect="1"/>
          </p:cNvSpPr>
          <p:nvPr/>
        </p:nvSpPr>
        <p:spPr bwMode="auto">
          <a:xfrm>
            <a:off x="355423" y="340287"/>
            <a:ext cx="255473" cy="255473"/>
          </a:xfrm>
          <a:custGeom>
            <a:avLst/>
            <a:gdLst>
              <a:gd name="T0" fmla="*/ 12000 w 12800"/>
              <a:gd name="T1" fmla="*/ 11200 h 12800"/>
              <a:gd name="T2" fmla="*/ 7176 w 12800"/>
              <a:gd name="T3" fmla="*/ 12121 h 12800"/>
              <a:gd name="T4" fmla="*/ 6400 w 12800"/>
              <a:gd name="T5" fmla="*/ 12800 h 12800"/>
              <a:gd name="T6" fmla="*/ 5624 w 12800"/>
              <a:gd name="T7" fmla="*/ 12121 h 12800"/>
              <a:gd name="T8" fmla="*/ 800 w 12800"/>
              <a:gd name="T9" fmla="*/ 11200 h 12800"/>
              <a:gd name="T10" fmla="*/ 0 w 12800"/>
              <a:gd name="T11" fmla="*/ 10400 h 12800"/>
              <a:gd name="T12" fmla="*/ 0 w 12800"/>
              <a:gd name="T13" fmla="*/ 800 h 12800"/>
              <a:gd name="T14" fmla="*/ 800 w 12800"/>
              <a:gd name="T15" fmla="*/ 0 h 12800"/>
              <a:gd name="T16" fmla="*/ 879 w 12800"/>
              <a:gd name="T17" fmla="*/ 16 h 12800"/>
              <a:gd name="T18" fmla="*/ 6400 w 12800"/>
              <a:gd name="T19" fmla="*/ 1600 h 12800"/>
              <a:gd name="T20" fmla="*/ 11921 w 12800"/>
              <a:gd name="T21" fmla="*/ 16 h 12800"/>
              <a:gd name="T22" fmla="*/ 12000 w 12800"/>
              <a:gd name="T23" fmla="*/ 0 h 12800"/>
              <a:gd name="T24" fmla="*/ 12800 w 12800"/>
              <a:gd name="T25" fmla="*/ 800 h 12800"/>
              <a:gd name="T26" fmla="*/ 12800 w 12800"/>
              <a:gd name="T27" fmla="*/ 10400 h 12800"/>
              <a:gd name="T28" fmla="*/ 12000 w 12800"/>
              <a:gd name="T29" fmla="*/ 11200 h 12800"/>
              <a:gd name="T30" fmla="*/ 5600 w 12800"/>
              <a:gd name="T31" fmla="*/ 2507 h 12800"/>
              <a:gd name="T32" fmla="*/ 1600 w 12800"/>
              <a:gd name="T33" fmla="*/ 1670 h 12800"/>
              <a:gd name="T34" fmla="*/ 1600 w 12800"/>
              <a:gd name="T35" fmla="*/ 9643 h 12800"/>
              <a:gd name="T36" fmla="*/ 5600 w 12800"/>
              <a:gd name="T37" fmla="*/ 10400 h 12800"/>
              <a:gd name="T38" fmla="*/ 5600 w 12800"/>
              <a:gd name="T39" fmla="*/ 2507 h 12800"/>
              <a:gd name="T40" fmla="*/ 11200 w 12800"/>
              <a:gd name="T41" fmla="*/ 1670 h 12800"/>
              <a:gd name="T42" fmla="*/ 7200 w 12800"/>
              <a:gd name="T43" fmla="*/ 2506 h 12800"/>
              <a:gd name="T44" fmla="*/ 7200 w 12800"/>
              <a:gd name="T45" fmla="*/ 10400 h 12800"/>
              <a:gd name="T46" fmla="*/ 11200 w 12800"/>
              <a:gd name="T47" fmla="*/ 9644 h 12800"/>
              <a:gd name="T48" fmla="*/ 11200 w 12800"/>
              <a:gd name="T49" fmla="*/ 1670 h 1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800" h="12800">
                <a:moveTo>
                  <a:pt x="12000" y="11200"/>
                </a:moveTo>
                <a:cubicBezTo>
                  <a:pt x="10776" y="11254"/>
                  <a:pt x="8442" y="11463"/>
                  <a:pt x="7176" y="12121"/>
                </a:cubicBezTo>
                <a:cubicBezTo>
                  <a:pt x="7116" y="12503"/>
                  <a:pt x="6799" y="12800"/>
                  <a:pt x="6400" y="12800"/>
                </a:cubicBezTo>
                <a:cubicBezTo>
                  <a:pt x="6002" y="12800"/>
                  <a:pt x="5684" y="12503"/>
                  <a:pt x="5624" y="12121"/>
                </a:cubicBezTo>
                <a:cubicBezTo>
                  <a:pt x="4358" y="11463"/>
                  <a:pt x="2024" y="11254"/>
                  <a:pt x="800" y="11200"/>
                </a:cubicBezTo>
                <a:cubicBezTo>
                  <a:pt x="358" y="11200"/>
                  <a:pt x="0" y="10842"/>
                  <a:pt x="0" y="10400"/>
                </a:cubicBezTo>
                <a:lnTo>
                  <a:pt x="0" y="800"/>
                </a:lnTo>
                <a:cubicBezTo>
                  <a:pt x="0" y="358"/>
                  <a:pt x="358" y="0"/>
                  <a:pt x="800" y="0"/>
                </a:cubicBezTo>
                <a:cubicBezTo>
                  <a:pt x="828" y="0"/>
                  <a:pt x="851" y="14"/>
                  <a:pt x="879" y="16"/>
                </a:cubicBezTo>
                <a:cubicBezTo>
                  <a:pt x="6381" y="158"/>
                  <a:pt x="6400" y="1600"/>
                  <a:pt x="6400" y="1600"/>
                </a:cubicBezTo>
                <a:cubicBezTo>
                  <a:pt x="6400" y="1600"/>
                  <a:pt x="6419" y="158"/>
                  <a:pt x="11921" y="16"/>
                </a:cubicBezTo>
                <a:cubicBezTo>
                  <a:pt x="11949" y="14"/>
                  <a:pt x="11972" y="0"/>
                  <a:pt x="12000" y="0"/>
                </a:cubicBezTo>
                <a:cubicBezTo>
                  <a:pt x="12442" y="0"/>
                  <a:pt x="12800" y="358"/>
                  <a:pt x="12800" y="800"/>
                </a:cubicBezTo>
                <a:lnTo>
                  <a:pt x="12800" y="10400"/>
                </a:lnTo>
                <a:cubicBezTo>
                  <a:pt x="12800" y="10842"/>
                  <a:pt x="12442" y="11200"/>
                  <a:pt x="12000" y="11200"/>
                </a:cubicBezTo>
                <a:close/>
                <a:moveTo>
                  <a:pt x="5600" y="2507"/>
                </a:moveTo>
                <a:cubicBezTo>
                  <a:pt x="4568" y="1982"/>
                  <a:pt x="2861" y="1764"/>
                  <a:pt x="1600" y="1670"/>
                </a:cubicBezTo>
                <a:lnTo>
                  <a:pt x="1600" y="9643"/>
                </a:lnTo>
                <a:cubicBezTo>
                  <a:pt x="3747" y="9753"/>
                  <a:pt x="4949" y="10074"/>
                  <a:pt x="5600" y="10400"/>
                </a:cubicBezTo>
                <a:lnTo>
                  <a:pt x="5600" y="2507"/>
                </a:lnTo>
                <a:close/>
                <a:moveTo>
                  <a:pt x="11200" y="1670"/>
                </a:moveTo>
                <a:cubicBezTo>
                  <a:pt x="9940" y="1764"/>
                  <a:pt x="8232" y="1982"/>
                  <a:pt x="7200" y="2506"/>
                </a:cubicBezTo>
                <a:lnTo>
                  <a:pt x="7200" y="10400"/>
                </a:lnTo>
                <a:cubicBezTo>
                  <a:pt x="7851" y="10074"/>
                  <a:pt x="9052" y="9753"/>
                  <a:pt x="11200" y="9644"/>
                </a:cubicBezTo>
                <a:lnTo>
                  <a:pt x="11200" y="1670"/>
                </a:lnTo>
                <a:close/>
              </a:path>
            </a:pathLst>
          </a:custGeom>
          <a:solidFill>
            <a:schemeClr val="bg1"/>
          </a:solidFill>
          <a:ln>
            <a:noFill/>
          </a:ln>
        </p:spPr>
        <p:txBody>
          <a:bodyPr lIns="68580" tIns="34290" rIns="68580" bIns="3429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400" dirty="0">
              <a:solidFill>
                <a:prstClr val="black"/>
              </a:solidFill>
              <a:cs typeface="+mn-ea"/>
              <a:sym typeface="+mn-lt"/>
            </a:endParaRPr>
          </a:p>
        </p:txBody>
      </p:sp>
      <p:sp>
        <p:nvSpPr>
          <p:cNvPr id="5" name="文本框 4"/>
          <p:cNvSpPr txBox="1"/>
          <p:nvPr/>
        </p:nvSpPr>
        <p:spPr>
          <a:xfrm>
            <a:off x="626289" y="244321"/>
            <a:ext cx="1400966" cy="438581"/>
          </a:xfrm>
          <a:prstGeom prst="rect">
            <a:avLst/>
          </a:prstGeom>
          <a:noFill/>
        </p:spPr>
        <p:txBody>
          <a:bodyPr wrap="square" lIns="68580" tIns="34290" rIns="68580" bIns="34290" rtlCol="0">
            <a:spAutoFit/>
          </a:bodyPr>
          <a:lstStyle/>
          <a:p>
            <a:pPr lvl="0" algn="dist">
              <a:defRPr/>
            </a:pPr>
            <a:r>
              <a:rPr lang="zh-CN" altLang="en-US" sz="2400" dirty="0">
                <a:solidFill>
                  <a:prstClr val="white"/>
                </a:solidFill>
                <a:cs typeface="+mn-ea"/>
                <a:sym typeface="+mn-lt"/>
              </a:rPr>
              <a:t>精彩课堂</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2529"/>
                                        </p:tgtEl>
                                        <p:attrNameLst>
                                          <p:attrName>style.visibility</p:attrName>
                                        </p:attrNameLst>
                                      </p:cBhvr>
                                      <p:to>
                                        <p:strVal val="visible"/>
                                      </p:to>
                                    </p:set>
                                    <p:animEffect transition="in" filter="blinds(horizontal)">
                                      <p:cBhvr>
                                        <p:cTn id="7" dur="500" fill="hold"/>
                                        <p:tgtEl>
                                          <p:spTgt spid="225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2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TextBox 4"/>
          <p:cNvSpPr/>
          <p:nvPr/>
        </p:nvSpPr>
        <p:spPr>
          <a:xfrm>
            <a:off x="1132522" y="971446"/>
            <a:ext cx="7264121" cy="3531736"/>
          </a:xfrm>
          <a:prstGeom prst="rect">
            <a:avLst/>
          </a:prstGeom>
          <a:noFill/>
          <a:ln>
            <a:noFill/>
            <a:miter lim="800000"/>
          </a:ln>
        </p:spPr>
        <p:txBody>
          <a:bodyPr wrap="square" lIns="68580" tIns="34290" rIns="68580" bIns="34290">
            <a:spAutoFit/>
          </a:bodyPr>
          <a:lstStyle>
            <a:defPPr>
              <a:defRPr lang="zh-CN"/>
            </a:defPPr>
            <a:lvl1pPr marL="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5pPr>
          </a:lstStyle>
          <a:p>
            <a:pPr>
              <a:lnSpc>
                <a:spcPct val="250000"/>
              </a:lnSpc>
            </a:pPr>
            <a:r>
              <a:rPr lang="en-US" altLang="zh-CN" sz="1500" b="1" kern="0" dirty="0">
                <a:ln w="9525" cap="flat" cmpd="sng" algn="ctr">
                  <a:noFill/>
                  <a:prstDash val="solid"/>
                  <a:round/>
                  <a:headEnd type="none" w="med" len="med"/>
                  <a:tailEnd type="none" w="med" len="med"/>
                </a:ln>
                <a:solidFill>
                  <a:srgbClr val="000000"/>
                </a:solidFill>
                <a:latin typeface="+mn-lt"/>
                <a:ea typeface="+mn-ea"/>
                <a:cs typeface="+mn-ea"/>
                <a:sym typeface="+mn-lt"/>
              </a:rPr>
              <a:t>1</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．知识与技能目标：</a:t>
            </a:r>
          </a:p>
          <a:p>
            <a:pPr>
              <a:lnSpc>
                <a:spcPct val="250000"/>
              </a:lnSpc>
            </a:pP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速读课文，理清小说思路。抓住文章线索，把握文章情感。</a:t>
            </a:r>
          </a:p>
          <a:p>
            <a:pPr>
              <a:lnSpc>
                <a:spcPct val="250000"/>
              </a:lnSpc>
            </a:pPr>
            <a:r>
              <a:rPr lang="en-US" altLang="zh-CN" sz="1500" b="1" kern="0" dirty="0">
                <a:ln w="9525" cap="flat" cmpd="sng" algn="ctr">
                  <a:noFill/>
                  <a:prstDash val="solid"/>
                  <a:round/>
                  <a:headEnd type="none" w="med" len="med"/>
                  <a:tailEnd type="none" w="med" len="med"/>
                </a:ln>
                <a:solidFill>
                  <a:srgbClr val="000000"/>
                </a:solidFill>
                <a:latin typeface="+mn-lt"/>
                <a:ea typeface="+mn-ea"/>
                <a:cs typeface="+mn-ea"/>
                <a:sym typeface="+mn-lt"/>
              </a:rPr>
              <a:t>2</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．过程与方法目标：</a:t>
            </a:r>
          </a:p>
          <a:p>
            <a:pPr>
              <a:lnSpc>
                <a:spcPct val="250000"/>
              </a:lnSpc>
            </a:pP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利用读书指导法、自主学习法，学习本文细致生动的叙述和描写以及用词准确的特点。</a:t>
            </a:r>
          </a:p>
          <a:p>
            <a:pPr>
              <a:lnSpc>
                <a:spcPct val="250000"/>
              </a:lnSpc>
            </a:pPr>
            <a:r>
              <a:rPr lang="en-US" altLang="zh-CN" sz="1500" b="1" kern="0" dirty="0">
                <a:ln w="9525" cap="flat" cmpd="sng" algn="ctr">
                  <a:noFill/>
                  <a:prstDash val="solid"/>
                  <a:round/>
                  <a:headEnd type="none" w="med" len="med"/>
                  <a:tailEnd type="none" w="med" len="med"/>
                </a:ln>
                <a:solidFill>
                  <a:srgbClr val="000000"/>
                </a:solidFill>
                <a:latin typeface="+mn-lt"/>
                <a:ea typeface="+mn-ea"/>
                <a:cs typeface="+mn-ea"/>
                <a:sym typeface="+mn-lt"/>
              </a:rPr>
              <a:t>3</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．情感态度与价值观目标：</a:t>
            </a:r>
          </a:p>
          <a:p>
            <a:pPr>
              <a:lnSpc>
                <a:spcPct val="250000"/>
              </a:lnSpc>
            </a:pP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珍惜我们拥有的绿色环境，提高我们对环保的认识。</a:t>
            </a:r>
            <a:endParaRPr lang="zh-CN" altLang="zh-CN" sz="1500" kern="0" dirty="0">
              <a:latin typeface="+mn-lt"/>
              <a:ea typeface="+mn-ea"/>
              <a:cs typeface="+mn-ea"/>
              <a:sym typeface="+mn-lt"/>
            </a:endParaRPr>
          </a:p>
        </p:txBody>
      </p:sp>
      <p:sp>
        <p:nvSpPr>
          <p:cNvPr id="6" name="矩形: 圆角 1"/>
          <p:cNvSpPr/>
          <p:nvPr/>
        </p:nvSpPr>
        <p:spPr>
          <a:xfrm>
            <a:off x="121920" y="213360"/>
            <a:ext cx="2021205" cy="478542"/>
          </a:xfrm>
          <a:prstGeom prst="roundRect">
            <a:avLst>
              <a:gd name="adj" fmla="val 50000"/>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dirty="0">
              <a:solidFill>
                <a:prstClr val="white"/>
              </a:solidFill>
              <a:cs typeface="+mn-ea"/>
              <a:sym typeface="+mn-lt"/>
            </a:endParaRPr>
          </a:p>
        </p:txBody>
      </p:sp>
      <p:sp>
        <p:nvSpPr>
          <p:cNvPr id="7" name="smiling-tooth-with-hands_33918"/>
          <p:cNvSpPr>
            <a:spLocks noChangeAspect="1"/>
          </p:cNvSpPr>
          <p:nvPr/>
        </p:nvSpPr>
        <p:spPr bwMode="auto">
          <a:xfrm>
            <a:off x="355423" y="340287"/>
            <a:ext cx="255473" cy="255473"/>
          </a:xfrm>
          <a:custGeom>
            <a:avLst/>
            <a:gdLst>
              <a:gd name="T0" fmla="*/ 12000 w 12800"/>
              <a:gd name="T1" fmla="*/ 11200 h 12800"/>
              <a:gd name="T2" fmla="*/ 7176 w 12800"/>
              <a:gd name="T3" fmla="*/ 12121 h 12800"/>
              <a:gd name="T4" fmla="*/ 6400 w 12800"/>
              <a:gd name="T5" fmla="*/ 12800 h 12800"/>
              <a:gd name="T6" fmla="*/ 5624 w 12800"/>
              <a:gd name="T7" fmla="*/ 12121 h 12800"/>
              <a:gd name="T8" fmla="*/ 800 w 12800"/>
              <a:gd name="T9" fmla="*/ 11200 h 12800"/>
              <a:gd name="T10" fmla="*/ 0 w 12800"/>
              <a:gd name="T11" fmla="*/ 10400 h 12800"/>
              <a:gd name="T12" fmla="*/ 0 w 12800"/>
              <a:gd name="T13" fmla="*/ 800 h 12800"/>
              <a:gd name="T14" fmla="*/ 800 w 12800"/>
              <a:gd name="T15" fmla="*/ 0 h 12800"/>
              <a:gd name="T16" fmla="*/ 879 w 12800"/>
              <a:gd name="T17" fmla="*/ 16 h 12800"/>
              <a:gd name="T18" fmla="*/ 6400 w 12800"/>
              <a:gd name="T19" fmla="*/ 1600 h 12800"/>
              <a:gd name="T20" fmla="*/ 11921 w 12800"/>
              <a:gd name="T21" fmla="*/ 16 h 12800"/>
              <a:gd name="T22" fmla="*/ 12000 w 12800"/>
              <a:gd name="T23" fmla="*/ 0 h 12800"/>
              <a:gd name="T24" fmla="*/ 12800 w 12800"/>
              <a:gd name="T25" fmla="*/ 800 h 12800"/>
              <a:gd name="T26" fmla="*/ 12800 w 12800"/>
              <a:gd name="T27" fmla="*/ 10400 h 12800"/>
              <a:gd name="T28" fmla="*/ 12000 w 12800"/>
              <a:gd name="T29" fmla="*/ 11200 h 12800"/>
              <a:gd name="T30" fmla="*/ 5600 w 12800"/>
              <a:gd name="T31" fmla="*/ 2507 h 12800"/>
              <a:gd name="T32" fmla="*/ 1600 w 12800"/>
              <a:gd name="T33" fmla="*/ 1670 h 12800"/>
              <a:gd name="T34" fmla="*/ 1600 w 12800"/>
              <a:gd name="T35" fmla="*/ 9643 h 12800"/>
              <a:gd name="T36" fmla="*/ 5600 w 12800"/>
              <a:gd name="T37" fmla="*/ 10400 h 12800"/>
              <a:gd name="T38" fmla="*/ 5600 w 12800"/>
              <a:gd name="T39" fmla="*/ 2507 h 12800"/>
              <a:gd name="T40" fmla="*/ 11200 w 12800"/>
              <a:gd name="T41" fmla="*/ 1670 h 12800"/>
              <a:gd name="T42" fmla="*/ 7200 w 12800"/>
              <a:gd name="T43" fmla="*/ 2506 h 12800"/>
              <a:gd name="T44" fmla="*/ 7200 w 12800"/>
              <a:gd name="T45" fmla="*/ 10400 h 12800"/>
              <a:gd name="T46" fmla="*/ 11200 w 12800"/>
              <a:gd name="T47" fmla="*/ 9644 h 12800"/>
              <a:gd name="T48" fmla="*/ 11200 w 12800"/>
              <a:gd name="T49" fmla="*/ 1670 h 1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800" h="12800">
                <a:moveTo>
                  <a:pt x="12000" y="11200"/>
                </a:moveTo>
                <a:cubicBezTo>
                  <a:pt x="10776" y="11254"/>
                  <a:pt x="8442" y="11463"/>
                  <a:pt x="7176" y="12121"/>
                </a:cubicBezTo>
                <a:cubicBezTo>
                  <a:pt x="7116" y="12503"/>
                  <a:pt x="6799" y="12800"/>
                  <a:pt x="6400" y="12800"/>
                </a:cubicBezTo>
                <a:cubicBezTo>
                  <a:pt x="6002" y="12800"/>
                  <a:pt x="5684" y="12503"/>
                  <a:pt x="5624" y="12121"/>
                </a:cubicBezTo>
                <a:cubicBezTo>
                  <a:pt x="4358" y="11463"/>
                  <a:pt x="2024" y="11254"/>
                  <a:pt x="800" y="11200"/>
                </a:cubicBezTo>
                <a:cubicBezTo>
                  <a:pt x="358" y="11200"/>
                  <a:pt x="0" y="10842"/>
                  <a:pt x="0" y="10400"/>
                </a:cubicBezTo>
                <a:lnTo>
                  <a:pt x="0" y="800"/>
                </a:lnTo>
                <a:cubicBezTo>
                  <a:pt x="0" y="358"/>
                  <a:pt x="358" y="0"/>
                  <a:pt x="800" y="0"/>
                </a:cubicBezTo>
                <a:cubicBezTo>
                  <a:pt x="828" y="0"/>
                  <a:pt x="851" y="14"/>
                  <a:pt x="879" y="16"/>
                </a:cubicBezTo>
                <a:cubicBezTo>
                  <a:pt x="6381" y="158"/>
                  <a:pt x="6400" y="1600"/>
                  <a:pt x="6400" y="1600"/>
                </a:cubicBezTo>
                <a:cubicBezTo>
                  <a:pt x="6400" y="1600"/>
                  <a:pt x="6419" y="158"/>
                  <a:pt x="11921" y="16"/>
                </a:cubicBezTo>
                <a:cubicBezTo>
                  <a:pt x="11949" y="14"/>
                  <a:pt x="11972" y="0"/>
                  <a:pt x="12000" y="0"/>
                </a:cubicBezTo>
                <a:cubicBezTo>
                  <a:pt x="12442" y="0"/>
                  <a:pt x="12800" y="358"/>
                  <a:pt x="12800" y="800"/>
                </a:cubicBezTo>
                <a:lnTo>
                  <a:pt x="12800" y="10400"/>
                </a:lnTo>
                <a:cubicBezTo>
                  <a:pt x="12800" y="10842"/>
                  <a:pt x="12442" y="11200"/>
                  <a:pt x="12000" y="11200"/>
                </a:cubicBezTo>
                <a:close/>
                <a:moveTo>
                  <a:pt x="5600" y="2507"/>
                </a:moveTo>
                <a:cubicBezTo>
                  <a:pt x="4568" y="1982"/>
                  <a:pt x="2861" y="1764"/>
                  <a:pt x="1600" y="1670"/>
                </a:cubicBezTo>
                <a:lnTo>
                  <a:pt x="1600" y="9643"/>
                </a:lnTo>
                <a:cubicBezTo>
                  <a:pt x="3747" y="9753"/>
                  <a:pt x="4949" y="10074"/>
                  <a:pt x="5600" y="10400"/>
                </a:cubicBezTo>
                <a:lnTo>
                  <a:pt x="5600" y="2507"/>
                </a:lnTo>
                <a:close/>
                <a:moveTo>
                  <a:pt x="11200" y="1670"/>
                </a:moveTo>
                <a:cubicBezTo>
                  <a:pt x="9940" y="1764"/>
                  <a:pt x="8232" y="1982"/>
                  <a:pt x="7200" y="2506"/>
                </a:cubicBezTo>
                <a:lnTo>
                  <a:pt x="7200" y="10400"/>
                </a:lnTo>
                <a:cubicBezTo>
                  <a:pt x="7851" y="10074"/>
                  <a:pt x="9052" y="9753"/>
                  <a:pt x="11200" y="9644"/>
                </a:cubicBezTo>
                <a:lnTo>
                  <a:pt x="11200" y="1670"/>
                </a:lnTo>
                <a:close/>
              </a:path>
            </a:pathLst>
          </a:custGeom>
          <a:solidFill>
            <a:schemeClr val="bg1"/>
          </a:solidFill>
          <a:ln>
            <a:noFill/>
          </a:ln>
        </p:spPr>
        <p:txBody>
          <a:bodyPr lIns="68580" tIns="34290" rIns="68580" bIns="3429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400" dirty="0">
              <a:solidFill>
                <a:prstClr val="black"/>
              </a:solidFill>
              <a:cs typeface="+mn-ea"/>
              <a:sym typeface="+mn-lt"/>
            </a:endParaRPr>
          </a:p>
        </p:txBody>
      </p:sp>
      <p:sp>
        <p:nvSpPr>
          <p:cNvPr id="8" name="文本框 7"/>
          <p:cNvSpPr txBox="1"/>
          <p:nvPr/>
        </p:nvSpPr>
        <p:spPr>
          <a:xfrm>
            <a:off x="626289" y="244321"/>
            <a:ext cx="1400966" cy="438581"/>
          </a:xfrm>
          <a:prstGeom prst="rect">
            <a:avLst/>
          </a:prstGeom>
          <a:noFill/>
        </p:spPr>
        <p:txBody>
          <a:bodyPr wrap="square" lIns="68580" tIns="34290" rIns="68580" bIns="34290" rtlCol="0">
            <a:spAutoFit/>
          </a:bodyPr>
          <a:lstStyle/>
          <a:p>
            <a:pPr lvl="0" algn="dist">
              <a:defRPr/>
            </a:pPr>
            <a:r>
              <a:rPr lang="zh-CN" altLang="en-US" sz="2400" dirty="0">
                <a:solidFill>
                  <a:prstClr val="white"/>
                </a:solidFill>
                <a:cs typeface="+mn-ea"/>
                <a:sym typeface="+mn-lt"/>
              </a:rPr>
              <a:t>三维目标</a:t>
            </a:r>
          </a:p>
        </p:txBody>
      </p:sp>
      <p:sp>
        <p:nvSpPr>
          <p:cNvPr id="2" name="文本框 1"/>
          <p:cNvSpPr txBox="1"/>
          <p:nvPr/>
        </p:nvSpPr>
        <p:spPr>
          <a:xfrm>
            <a:off x="3710996" y="244321"/>
            <a:ext cx="1575170" cy="230832"/>
          </a:xfrm>
          <a:prstGeom prst="rect">
            <a:avLst/>
          </a:prstGeom>
          <a:noFill/>
        </p:spPr>
        <p:txBody>
          <a:bodyPr wrap="square" rtlCol="0">
            <a:spAutoFit/>
          </a:bodyPr>
          <a:lstStyle/>
          <a:p>
            <a:r>
              <a:rPr lang="en-US" altLang="zh-CN" sz="900" dirty="0">
                <a:solidFill>
                  <a:srgbClr val="FFFFFF"/>
                </a:solidFill>
              </a:rPr>
              <a:t>https://www.ypppt.com/</a:t>
            </a:r>
            <a:endParaRPr lang="zh-CN" altLang="en-US" sz="900" dirty="0">
              <a:solidFill>
                <a:srgbClr val="FFFFFF"/>
              </a:solidFill>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076">
                                            <p:txEl>
                                              <p:pRg st="0" end="0"/>
                                            </p:txEl>
                                          </p:spTgt>
                                        </p:tgtEl>
                                        <p:attrNameLst>
                                          <p:attrName>style.visibility</p:attrName>
                                        </p:attrNameLst>
                                      </p:cBhvr>
                                      <p:to>
                                        <p:strVal val="visible"/>
                                      </p:to>
                                    </p:set>
                                    <p:animEffect transition="in" filter="blinds(horizontal)">
                                      <p:cBhvr>
                                        <p:cTn id="7" dur="500" fill="hold"/>
                                        <p:tgtEl>
                                          <p:spTgt spid="3076">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076">
                                            <p:txEl>
                                              <p:pRg st="1" end="1"/>
                                            </p:txEl>
                                          </p:spTgt>
                                        </p:tgtEl>
                                        <p:attrNameLst>
                                          <p:attrName>style.visibility</p:attrName>
                                        </p:attrNameLst>
                                      </p:cBhvr>
                                      <p:to>
                                        <p:strVal val="visible"/>
                                      </p:to>
                                    </p:set>
                                    <p:animEffect transition="in" filter="blinds(horizontal)">
                                      <p:cBhvr>
                                        <p:cTn id="10" dur="500" fill="hold"/>
                                        <p:tgtEl>
                                          <p:spTgt spid="3076">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3076">
                                            <p:txEl>
                                              <p:pRg st="2" end="2"/>
                                            </p:txEl>
                                          </p:spTgt>
                                        </p:tgtEl>
                                        <p:attrNameLst>
                                          <p:attrName>style.visibility</p:attrName>
                                        </p:attrNameLst>
                                      </p:cBhvr>
                                      <p:to>
                                        <p:strVal val="visible"/>
                                      </p:to>
                                    </p:set>
                                    <p:animEffect transition="in" filter="blinds(horizontal)">
                                      <p:cBhvr>
                                        <p:cTn id="15" dur="500" fill="hold"/>
                                        <p:tgtEl>
                                          <p:spTgt spid="3076">
                                            <p:txEl>
                                              <p:pRg st="2" end="2"/>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3076">
                                            <p:txEl>
                                              <p:pRg st="3" end="3"/>
                                            </p:txEl>
                                          </p:spTgt>
                                        </p:tgtEl>
                                        <p:attrNameLst>
                                          <p:attrName>style.visibility</p:attrName>
                                        </p:attrNameLst>
                                      </p:cBhvr>
                                      <p:to>
                                        <p:strVal val="visible"/>
                                      </p:to>
                                    </p:set>
                                    <p:animEffect transition="in" filter="blinds(horizontal)">
                                      <p:cBhvr>
                                        <p:cTn id="18" dur="500" fill="hold"/>
                                        <p:tgtEl>
                                          <p:spTgt spid="3076">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3076">
                                            <p:txEl>
                                              <p:pRg st="4" end="4"/>
                                            </p:txEl>
                                          </p:spTgt>
                                        </p:tgtEl>
                                        <p:attrNameLst>
                                          <p:attrName>style.visibility</p:attrName>
                                        </p:attrNameLst>
                                      </p:cBhvr>
                                      <p:to>
                                        <p:strVal val="visible"/>
                                      </p:to>
                                    </p:set>
                                    <p:animEffect transition="in" filter="blinds(horizontal)">
                                      <p:cBhvr>
                                        <p:cTn id="23" dur="500" fill="hold"/>
                                        <p:tgtEl>
                                          <p:spTgt spid="3076">
                                            <p:txEl>
                                              <p:pRg st="4" end="4"/>
                                            </p:txEl>
                                          </p:spTgt>
                                        </p:tgtEl>
                                      </p:cBhvr>
                                    </p:animEffect>
                                  </p:childTnLst>
                                </p:cTn>
                              </p:par>
                              <p:par>
                                <p:cTn id="24" presetID="3" presetClass="entr" presetSubtype="10" fill="hold" nodeType="withEffect">
                                  <p:stCondLst>
                                    <p:cond delay="0"/>
                                  </p:stCondLst>
                                  <p:childTnLst>
                                    <p:set>
                                      <p:cBhvr>
                                        <p:cTn id="25" dur="1" fill="hold">
                                          <p:stCondLst>
                                            <p:cond delay="0"/>
                                          </p:stCondLst>
                                        </p:cTn>
                                        <p:tgtEl>
                                          <p:spTgt spid="3076">
                                            <p:txEl>
                                              <p:pRg st="5" end="5"/>
                                            </p:txEl>
                                          </p:spTgt>
                                        </p:tgtEl>
                                        <p:attrNameLst>
                                          <p:attrName>style.visibility</p:attrName>
                                        </p:attrNameLst>
                                      </p:cBhvr>
                                      <p:to>
                                        <p:strVal val="visible"/>
                                      </p:to>
                                    </p:set>
                                    <p:animEffect transition="in" filter="blinds(horizontal)">
                                      <p:cBhvr>
                                        <p:cTn id="26" dur="500" fill="hold"/>
                                        <p:tgtEl>
                                          <p:spTgt spid="307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extBox 1"/>
          <p:cNvSpPr/>
          <p:nvPr>
            <p:custDataLst>
              <p:tags r:id="rId1"/>
            </p:custDataLst>
          </p:nvPr>
        </p:nvSpPr>
        <p:spPr>
          <a:xfrm>
            <a:off x="483158" y="1506728"/>
            <a:ext cx="8156017" cy="2531462"/>
          </a:xfrm>
          <a:prstGeom prst="rect">
            <a:avLst/>
          </a:prstGeom>
          <a:noFill/>
          <a:ln>
            <a:noFill/>
            <a:miter lim="800000"/>
          </a:ln>
        </p:spPr>
        <p:txBody>
          <a:bodyPr wrap="square" lIns="68580" tIns="34290" rIns="68580" bIns="34290">
            <a:spAutoFit/>
          </a:bodyPr>
          <a:lstStyle>
            <a:defPPr>
              <a:defRPr lang="zh-CN"/>
            </a:defPPr>
            <a:lvl1pPr marL="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5pPr>
          </a:lstStyle>
          <a:p>
            <a:pPr>
              <a:lnSpc>
                <a:spcPct val="200000"/>
              </a:lnSpc>
            </a:pPr>
            <a:r>
              <a:rPr lang="zh-CN" altLang="zh-CN" sz="2000" kern="0" dirty="0">
                <a:ln w="9525" cap="flat" cmpd="sng" algn="ctr">
                  <a:noFill/>
                  <a:prstDash val="solid"/>
                  <a:round/>
                  <a:headEnd type="none" w="med" len="med"/>
                  <a:tailEnd type="none" w="med" len="med"/>
                </a:ln>
                <a:solidFill>
                  <a:srgbClr val="000000"/>
                </a:solidFill>
                <a:latin typeface="+mn-lt"/>
                <a:ea typeface="+mn-ea"/>
                <a:cs typeface="+mn-ea"/>
                <a:sym typeface="+mn-lt"/>
              </a:rPr>
              <a:t>为下面的对联补出下联。</a:t>
            </a:r>
          </a:p>
          <a:p>
            <a:pPr>
              <a:lnSpc>
                <a:spcPct val="200000"/>
              </a:lnSpc>
            </a:pPr>
            <a:r>
              <a:rPr lang="en-US" altLang="zh-CN" sz="2000" kern="0" dirty="0">
                <a:ln w="9525" cap="flat" cmpd="sng" algn="ctr">
                  <a:noFill/>
                  <a:prstDash val="solid"/>
                  <a:round/>
                  <a:headEnd type="none" w="med" len="med"/>
                  <a:tailEnd type="none" w="med" len="med"/>
                </a:ln>
                <a:solidFill>
                  <a:srgbClr val="000000"/>
                </a:solidFill>
                <a:latin typeface="+mn-lt"/>
                <a:ea typeface="+mn-ea"/>
                <a:cs typeface="+mn-ea"/>
                <a:sym typeface="+mn-lt"/>
              </a:rPr>
              <a:t>    </a:t>
            </a:r>
            <a:r>
              <a:rPr lang="zh-CN" altLang="zh-CN" sz="2000" kern="0" dirty="0">
                <a:ln w="9525" cap="flat" cmpd="sng" algn="ctr">
                  <a:noFill/>
                  <a:prstDash val="solid"/>
                  <a:round/>
                  <a:headEnd type="none" w="med" len="med"/>
                  <a:tailEnd type="none" w="med" len="med"/>
                </a:ln>
                <a:solidFill>
                  <a:srgbClr val="000000"/>
                </a:solidFill>
                <a:latin typeface="+mn-lt"/>
                <a:ea typeface="+mn-ea"/>
                <a:cs typeface="+mn-ea"/>
                <a:sym typeface="+mn-lt"/>
              </a:rPr>
              <a:t>陆良八老，当代愚公，三十余载矢志坚守。</a:t>
            </a:r>
          </a:p>
          <a:p>
            <a:pPr>
              <a:lnSpc>
                <a:spcPct val="200000"/>
              </a:lnSpc>
            </a:pPr>
            <a:r>
              <a:rPr lang="zh-CN" altLang="zh-CN" sz="2000" kern="0" dirty="0">
                <a:ln w="9525" cap="flat" cmpd="sng" algn="ctr">
                  <a:noFill/>
                  <a:prstDash val="solid"/>
                  <a:round/>
                  <a:headEnd type="none" w="med" len="med"/>
                  <a:tailEnd type="none" w="med" len="med"/>
                </a:ln>
                <a:solidFill>
                  <a:srgbClr val="FF0000"/>
                </a:solidFill>
                <a:latin typeface="+mn-lt"/>
                <a:ea typeface="+mn-ea"/>
                <a:cs typeface="+mn-ea"/>
                <a:sym typeface="+mn-lt"/>
              </a:rPr>
              <a:t>示例：</a:t>
            </a:r>
            <a:endParaRPr lang="en-US" altLang="zh-CN" sz="2000" kern="0" dirty="0">
              <a:ln w="9525" cap="flat" cmpd="sng" algn="ctr">
                <a:noFill/>
                <a:prstDash val="solid"/>
                <a:round/>
                <a:headEnd type="none" w="med" len="med"/>
                <a:tailEnd type="none" w="med" len="med"/>
              </a:ln>
              <a:solidFill>
                <a:srgbClr val="FF0000"/>
              </a:solidFill>
              <a:latin typeface="+mn-lt"/>
              <a:ea typeface="+mn-ea"/>
              <a:cs typeface="+mn-ea"/>
              <a:sym typeface="+mn-lt"/>
            </a:endParaRPr>
          </a:p>
          <a:p>
            <a:pPr>
              <a:lnSpc>
                <a:spcPct val="200000"/>
              </a:lnSpc>
            </a:pPr>
            <a:r>
              <a:rPr lang="en-US" altLang="zh-CN" sz="2000" kern="0" dirty="0">
                <a:ln w="9525" cap="flat" cmpd="sng" algn="ctr">
                  <a:noFill/>
                  <a:prstDash val="solid"/>
                  <a:round/>
                  <a:headEnd type="none" w="med" len="med"/>
                  <a:tailEnd type="none" w="med" len="med"/>
                </a:ln>
                <a:solidFill>
                  <a:srgbClr val="FF0000"/>
                </a:solidFill>
                <a:latin typeface="+mn-lt"/>
                <a:ea typeface="+mn-ea"/>
                <a:cs typeface="+mn-ea"/>
                <a:sym typeface="+mn-lt"/>
              </a:rPr>
              <a:t>    </a:t>
            </a:r>
            <a:r>
              <a:rPr lang="zh-CN" altLang="zh-CN" sz="2000" kern="0" dirty="0">
                <a:ln w="9525" cap="flat" cmpd="sng" algn="ctr">
                  <a:noFill/>
                  <a:prstDash val="solid"/>
                  <a:round/>
                  <a:headEnd type="none" w="med" len="med"/>
                  <a:tailEnd type="none" w="med" len="med"/>
                </a:ln>
                <a:solidFill>
                  <a:srgbClr val="FF0000"/>
                </a:solidFill>
                <a:latin typeface="+mn-lt"/>
                <a:ea typeface="+mn-ea"/>
                <a:cs typeface="+mn-ea"/>
                <a:sym typeface="+mn-lt"/>
              </a:rPr>
              <a:t>高原情怀，大山品质，十三万亩无偿奉献。</a:t>
            </a:r>
            <a:endParaRPr lang="zh-CN" altLang="zh-CN" sz="2000" kern="0" dirty="0">
              <a:solidFill>
                <a:srgbClr val="FF0000"/>
              </a:solidFill>
              <a:latin typeface="+mn-lt"/>
              <a:ea typeface="+mn-ea"/>
              <a:cs typeface="+mn-ea"/>
              <a:sym typeface="+mn-lt"/>
            </a:endParaRPr>
          </a:p>
        </p:txBody>
      </p:sp>
      <p:sp>
        <p:nvSpPr>
          <p:cNvPr id="3" name="矩形: 圆角 1"/>
          <p:cNvSpPr/>
          <p:nvPr/>
        </p:nvSpPr>
        <p:spPr>
          <a:xfrm>
            <a:off x="121920" y="213360"/>
            <a:ext cx="2021205" cy="478542"/>
          </a:xfrm>
          <a:prstGeom prst="roundRect">
            <a:avLst>
              <a:gd name="adj" fmla="val 50000"/>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dirty="0">
              <a:solidFill>
                <a:prstClr val="white"/>
              </a:solidFill>
              <a:cs typeface="+mn-ea"/>
              <a:sym typeface="+mn-lt"/>
            </a:endParaRPr>
          </a:p>
        </p:txBody>
      </p:sp>
      <p:sp>
        <p:nvSpPr>
          <p:cNvPr id="4" name="smiling-tooth-with-hands_33918"/>
          <p:cNvSpPr>
            <a:spLocks noChangeAspect="1"/>
          </p:cNvSpPr>
          <p:nvPr/>
        </p:nvSpPr>
        <p:spPr bwMode="auto">
          <a:xfrm>
            <a:off x="355423" y="340287"/>
            <a:ext cx="255473" cy="255473"/>
          </a:xfrm>
          <a:custGeom>
            <a:avLst/>
            <a:gdLst>
              <a:gd name="T0" fmla="*/ 12000 w 12800"/>
              <a:gd name="T1" fmla="*/ 11200 h 12800"/>
              <a:gd name="T2" fmla="*/ 7176 w 12800"/>
              <a:gd name="T3" fmla="*/ 12121 h 12800"/>
              <a:gd name="T4" fmla="*/ 6400 w 12800"/>
              <a:gd name="T5" fmla="*/ 12800 h 12800"/>
              <a:gd name="T6" fmla="*/ 5624 w 12800"/>
              <a:gd name="T7" fmla="*/ 12121 h 12800"/>
              <a:gd name="T8" fmla="*/ 800 w 12800"/>
              <a:gd name="T9" fmla="*/ 11200 h 12800"/>
              <a:gd name="T10" fmla="*/ 0 w 12800"/>
              <a:gd name="T11" fmla="*/ 10400 h 12800"/>
              <a:gd name="T12" fmla="*/ 0 w 12800"/>
              <a:gd name="T13" fmla="*/ 800 h 12800"/>
              <a:gd name="T14" fmla="*/ 800 w 12800"/>
              <a:gd name="T15" fmla="*/ 0 h 12800"/>
              <a:gd name="T16" fmla="*/ 879 w 12800"/>
              <a:gd name="T17" fmla="*/ 16 h 12800"/>
              <a:gd name="T18" fmla="*/ 6400 w 12800"/>
              <a:gd name="T19" fmla="*/ 1600 h 12800"/>
              <a:gd name="T20" fmla="*/ 11921 w 12800"/>
              <a:gd name="T21" fmla="*/ 16 h 12800"/>
              <a:gd name="T22" fmla="*/ 12000 w 12800"/>
              <a:gd name="T23" fmla="*/ 0 h 12800"/>
              <a:gd name="T24" fmla="*/ 12800 w 12800"/>
              <a:gd name="T25" fmla="*/ 800 h 12800"/>
              <a:gd name="T26" fmla="*/ 12800 w 12800"/>
              <a:gd name="T27" fmla="*/ 10400 h 12800"/>
              <a:gd name="T28" fmla="*/ 12000 w 12800"/>
              <a:gd name="T29" fmla="*/ 11200 h 12800"/>
              <a:gd name="T30" fmla="*/ 5600 w 12800"/>
              <a:gd name="T31" fmla="*/ 2507 h 12800"/>
              <a:gd name="T32" fmla="*/ 1600 w 12800"/>
              <a:gd name="T33" fmla="*/ 1670 h 12800"/>
              <a:gd name="T34" fmla="*/ 1600 w 12800"/>
              <a:gd name="T35" fmla="*/ 9643 h 12800"/>
              <a:gd name="T36" fmla="*/ 5600 w 12800"/>
              <a:gd name="T37" fmla="*/ 10400 h 12800"/>
              <a:gd name="T38" fmla="*/ 5600 w 12800"/>
              <a:gd name="T39" fmla="*/ 2507 h 12800"/>
              <a:gd name="T40" fmla="*/ 11200 w 12800"/>
              <a:gd name="T41" fmla="*/ 1670 h 12800"/>
              <a:gd name="T42" fmla="*/ 7200 w 12800"/>
              <a:gd name="T43" fmla="*/ 2506 h 12800"/>
              <a:gd name="T44" fmla="*/ 7200 w 12800"/>
              <a:gd name="T45" fmla="*/ 10400 h 12800"/>
              <a:gd name="T46" fmla="*/ 11200 w 12800"/>
              <a:gd name="T47" fmla="*/ 9644 h 12800"/>
              <a:gd name="T48" fmla="*/ 11200 w 12800"/>
              <a:gd name="T49" fmla="*/ 1670 h 1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800" h="12800">
                <a:moveTo>
                  <a:pt x="12000" y="11200"/>
                </a:moveTo>
                <a:cubicBezTo>
                  <a:pt x="10776" y="11254"/>
                  <a:pt x="8442" y="11463"/>
                  <a:pt x="7176" y="12121"/>
                </a:cubicBezTo>
                <a:cubicBezTo>
                  <a:pt x="7116" y="12503"/>
                  <a:pt x="6799" y="12800"/>
                  <a:pt x="6400" y="12800"/>
                </a:cubicBezTo>
                <a:cubicBezTo>
                  <a:pt x="6002" y="12800"/>
                  <a:pt x="5684" y="12503"/>
                  <a:pt x="5624" y="12121"/>
                </a:cubicBezTo>
                <a:cubicBezTo>
                  <a:pt x="4358" y="11463"/>
                  <a:pt x="2024" y="11254"/>
                  <a:pt x="800" y="11200"/>
                </a:cubicBezTo>
                <a:cubicBezTo>
                  <a:pt x="358" y="11200"/>
                  <a:pt x="0" y="10842"/>
                  <a:pt x="0" y="10400"/>
                </a:cubicBezTo>
                <a:lnTo>
                  <a:pt x="0" y="800"/>
                </a:lnTo>
                <a:cubicBezTo>
                  <a:pt x="0" y="358"/>
                  <a:pt x="358" y="0"/>
                  <a:pt x="800" y="0"/>
                </a:cubicBezTo>
                <a:cubicBezTo>
                  <a:pt x="828" y="0"/>
                  <a:pt x="851" y="14"/>
                  <a:pt x="879" y="16"/>
                </a:cubicBezTo>
                <a:cubicBezTo>
                  <a:pt x="6381" y="158"/>
                  <a:pt x="6400" y="1600"/>
                  <a:pt x="6400" y="1600"/>
                </a:cubicBezTo>
                <a:cubicBezTo>
                  <a:pt x="6400" y="1600"/>
                  <a:pt x="6419" y="158"/>
                  <a:pt x="11921" y="16"/>
                </a:cubicBezTo>
                <a:cubicBezTo>
                  <a:pt x="11949" y="14"/>
                  <a:pt x="11972" y="0"/>
                  <a:pt x="12000" y="0"/>
                </a:cubicBezTo>
                <a:cubicBezTo>
                  <a:pt x="12442" y="0"/>
                  <a:pt x="12800" y="358"/>
                  <a:pt x="12800" y="800"/>
                </a:cubicBezTo>
                <a:lnTo>
                  <a:pt x="12800" y="10400"/>
                </a:lnTo>
                <a:cubicBezTo>
                  <a:pt x="12800" y="10842"/>
                  <a:pt x="12442" y="11200"/>
                  <a:pt x="12000" y="11200"/>
                </a:cubicBezTo>
                <a:close/>
                <a:moveTo>
                  <a:pt x="5600" y="2507"/>
                </a:moveTo>
                <a:cubicBezTo>
                  <a:pt x="4568" y="1982"/>
                  <a:pt x="2861" y="1764"/>
                  <a:pt x="1600" y="1670"/>
                </a:cubicBezTo>
                <a:lnTo>
                  <a:pt x="1600" y="9643"/>
                </a:lnTo>
                <a:cubicBezTo>
                  <a:pt x="3747" y="9753"/>
                  <a:pt x="4949" y="10074"/>
                  <a:pt x="5600" y="10400"/>
                </a:cubicBezTo>
                <a:lnTo>
                  <a:pt x="5600" y="2507"/>
                </a:lnTo>
                <a:close/>
                <a:moveTo>
                  <a:pt x="11200" y="1670"/>
                </a:moveTo>
                <a:cubicBezTo>
                  <a:pt x="9940" y="1764"/>
                  <a:pt x="8232" y="1982"/>
                  <a:pt x="7200" y="2506"/>
                </a:cubicBezTo>
                <a:lnTo>
                  <a:pt x="7200" y="10400"/>
                </a:lnTo>
                <a:cubicBezTo>
                  <a:pt x="7851" y="10074"/>
                  <a:pt x="9052" y="9753"/>
                  <a:pt x="11200" y="9644"/>
                </a:cubicBezTo>
                <a:lnTo>
                  <a:pt x="11200" y="1670"/>
                </a:lnTo>
                <a:close/>
              </a:path>
            </a:pathLst>
          </a:custGeom>
          <a:solidFill>
            <a:schemeClr val="bg1"/>
          </a:solidFill>
          <a:ln>
            <a:noFill/>
          </a:ln>
        </p:spPr>
        <p:txBody>
          <a:bodyPr lIns="68580" tIns="34290" rIns="68580" bIns="3429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400" dirty="0">
              <a:solidFill>
                <a:prstClr val="black"/>
              </a:solidFill>
              <a:cs typeface="+mn-ea"/>
              <a:sym typeface="+mn-lt"/>
            </a:endParaRPr>
          </a:p>
        </p:txBody>
      </p:sp>
      <p:sp>
        <p:nvSpPr>
          <p:cNvPr id="5" name="文本框 4"/>
          <p:cNvSpPr txBox="1"/>
          <p:nvPr/>
        </p:nvSpPr>
        <p:spPr>
          <a:xfrm>
            <a:off x="626289" y="244321"/>
            <a:ext cx="1400966" cy="438581"/>
          </a:xfrm>
          <a:prstGeom prst="rect">
            <a:avLst/>
          </a:prstGeom>
          <a:noFill/>
        </p:spPr>
        <p:txBody>
          <a:bodyPr wrap="square" lIns="68580" tIns="34290" rIns="68580" bIns="34290" rtlCol="0">
            <a:spAutoFit/>
          </a:bodyPr>
          <a:lstStyle/>
          <a:p>
            <a:pPr lvl="0" algn="dist">
              <a:defRPr/>
            </a:pPr>
            <a:r>
              <a:rPr lang="zh-CN" altLang="en-US" sz="2400" dirty="0">
                <a:solidFill>
                  <a:prstClr val="white"/>
                </a:solidFill>
                <a:cs typeface="+mn-ea"/>
                <a:sym typeface="+mn-lt"/>
              </a:rPr>
              <a:t>精彩课堂</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23553">
                                            <p:txEl>
                                              <p:pRg st="0" end="0"/>
                                            </p:txEl>
                                          </p:spTgt>
                                        </p:tgtEl>
                                        <p:attrNameLst>
                                          <p:attrName>style.visibility</p:attrName>
                                        </p:attrNameLst>
                                      </p:cBhvr>
                                      <p:to>
                                        <p:strVal val="visible"/>
                                      </p:to>
                                    </p:set>
                                    <p:animEffect transition="in" filter="blinds(horizontal)">
                                      <p:cBhvr>
                                        <p:cTn id="7" dur="500" fill="hold"/>
                                        <p:tgtEl>
                                          <p:spTgt spid="2355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3553">
                                            <p:txEl>
                                              <p:pRg st="1" end="1"/>
                                            </p:txEl>
                                          </p:spTgt>
                                        </p:tgtEl>
                                        <p:attrNameLst>
                                          <p:attrName>style.visibility</p:attrName>
                                        </p:attrNameLst>
                                      </p:cBhvr>
                                      <p:to>
                                        <p:strVal val="visible"/>
                                      </p:to>
                                    </p:set>
                                    <p:animEffect transition="in" filter="blinds(horizontal)">
                                      <p:cBhvr>
                                        <p:cTn id="12" dur="500" fill="hold"/>
                                        <p:tgtEl>
                                          <p:spTgt spid="2355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3553">
                                            <p:txEl>
                                              <p:pRg st="2" end="2"/>
                                            </p:txEl>
                                          </p:spTgt>
                                        </p:tgtEl>
                                        <p:attrNameLst>
                                          <p:attrName>style.visibility</p:attrName>
                                        </p:attrNameLst>
                                      </p:cBhvr>
                                      <p:to>
                                        <p:strVal val="visible"/>
                                      </p:to>
                                    </p:set>
                                    <p:animEffect transition="in" filter="blinds(horizontal)">
                                      <p:cBhvr>
                                        <p:cTn id="17" dur="500" fill="hold"/>
                                        <p:tgtEl>
                                          <p:spTgt spid="2355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23553">
                                            <p:txEl>
                                              <p:pRg st="3" end="3"/>
                                            </p:txEl>
                                          </p:spTgt>
                                        </p:tgtEl>
                                        <p:attrNameLst>
                                          <p:attrName>style.visibility</p:attrName>
                                        </p:attrNameLst>
                                      </p:cBhvr>
                                      <p:to>
                                        <p:strVal val="visible"/>
                                      </p:to>
                                    </p:set>
                                    <p:animEffect transition="in" filter="blinds(horizontal)">
                                      <p:cBhvr>
                                        <p:cTn id="22" dur="500" fill="hold"/>
                                        <p:tgtEl>
                                          <p:spTgt spid="2355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Box 12"/>
          <p:cNvSpPr>
            <a:spLocks noChangeArrowheads="1"/>
          </p:cNvSpPr>
          <p:nvPr>
            <p:custDataLst>
              <p:tags r:id="rId1"/>
            </p:custDataLst>
          </p:nvPr>
        </p:nvSpPr>
        <p:spPr bwMode="auto">
          <a:xfrm>
            <a:off x="897877" y="1024254"/>
            <a:ext cx="1957388"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800" kern="0" dirty="0">
                <a:solidFill>
                  <a:srgbClr val="0070C0"/>
                </a:solidFill>
                <a:cs typeface="+mn-ea"/>
                <a:sym typeface="+mn-lt"/>
              </a:rPr>
              <a:t>板书设计：</a:t>
            </a:r>
          </a:p>
        </p:txBody>
      </p:sp>
      <p:graphicFrame>
        <p:nvGraphicFramePr>
          <p:cNvPr id="35843" name="表格 2"/>
          <p:cNvGraphicFramePr>
            <a:graphicFrameLocks noGrp="1"/>
          </p:cNvGraphicFramePr>
          <p:nvPr/>
        </p:nvGraphicFramePr>
        <p:xfrm>
          <a:off x="1326772" y="1958817"/>
          <a:ext cx="6424374" cy="2232185"/>
        </p:xfrm>
        <a:graphic>
          <a:graphicData uri="http://schemas.openxmlformats.org/drawingml/2006/table">
            <a:tbl>
              <a:tblPr/>
              <a:tblGrid>
                <a:gridCol w="1728083"/>
                <a:gridCol w="2105357"/>
                <a:gridCol w="2590934"/>
              </a:tblGrid>
              <a:tr h="319010">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Pct val="100000"/>
                        <a:buFontTx/>
                        <a:buNone/>
                      </a:pPr>
                      <a:r>
                        <a:rPr kumimoji="0" lang="zh-CN" altLang="zh-CN" sz="1500" b="0" i="0" u="none" strike="noStrike" cap="none" normalizeH="0" baseline="0">
                          <a:ln>
                            <a:noFill/>
                          </a:ln>
                          <a:solidFill>
                            <a:schemeClr val="tx1"/>
                          </a:solidFill>
                          <a:effectLst/>
                          <a:latin typeface="+mn-lt"/>
                          <a:ea typeface="+mn-ea"/>
                          <a:cs typeface="+mn-ea"/>
                          <a:sym typeface="+mn-lt"/>
                        </a:rPr>
                        <a:t>时间顺序</a:t>
                      </a:r>
                    </a:p>
                  </a:txBody>
                  <a:tcPr marL="51435" marR="5143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Pct val="100000"/>
                        <a:buFontTx/>
                        <a:buNone/>
                      </a:pPr>
                      <a:r>
                        <a:rPr kumimoji="0" lang="zh-CN" altLang="zh-CN" sz="1500" b="0" i="0" u="none" strike="noStrike" cap="none" normalizeH="0" baseline="0">
                          <a:ln>
                            <a:noFill/>
                          </a:ln>
                          <a:solidFill>
                            <a:schemeClr val="tx1"/>
                          </a:solidFill>
                          <a:effectLst/>
                          <a:latin typeface="+mn-lt"/>
                          <a:ea typeface="+mn-ea"/>
                          <a:cs typeface="+mn-ea"/>
                          <a:sym typeface="+mn-lt"/>
                        </a:rPr>
                        <a:t>人物概况</a:t>
                      </a:r>
                    </a:p>
                  </a:txBody>
                  <a:tcPr marL="51435" marR="5143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Pct val="100000"/>
                        <a:buFontTx/>
                        <a:buNone/>
                      </a:pPr>
                      <a:r>
                        <a:rPr kumimoji="0" lang="zh-CN" altLang="zh-CN" sz="1500" b="0" i="0" u="none" strike="noStrike" cap="none" normalizeH="0" baseline="0">
                          <a:ln>
                            <a:noFill/>
                          </a:ln>
                          <a:solidFill>
                            <a:schemeClr val="tx1"/>
                          </a:solidFill>
                          <a:effectLst/>
                          <a:latin typeface="+mn-lt"/>
                          <a:ea typeface="+mn-ea"/>
                          <a:cs typeface="+mn-ea"/>
                          <a:sym typeface="+mn-lt"/>
                        </a:rPr>
                        <a:t>环境</a:t>
                      </a:r>
                    </a:p>
                  </a:txBody>
                  <a:tcPr marL="51435" marR="5143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38018">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Pct val="100000"/>
                        <a:buFontTx/>
                        <a:buNone/>
                      </a:pPr>
                      <a:r>
                        <a:rPr kumimoji="0" lang="zh-CN" altLang="zh-CN" sz="1500" b="0" i="0" u="none" strike="noStrike" cap="none" normalizeH="0" baseline="0">
                          <a:ln>
                            <a:noFill/>
                          </a:ln>
                          <a:solidFill>
                            <a:schemeClr val="tx1"/>
                          </a:solidFill>
                          <a:effectLst/>
                          <a:latin typeface="+mn-lt"/>
                          <a:ea typeface="+mn-ea"/>
                          <a:cs typeface="+mn-ea"/>
                          <a:sym typeface="+mn-lt"/>
                        </a:rPr>
                        <a:t>初遇牧羊人</a:t>
                      </a:r>
                    </a:p>
                    <a:p>
                      <a:pPr marL="0" marR="0" lvl="0" indent="0" algn="ctr" defTabSz="914400" rtl="0" eaLnBrk="1" fontAlgn="base" latinLnBrk="0" hangingPunct="1">
                        <a:lnSpc>
                          <a:spcPct val="100000"/>
                        </a:lnSpc>
                        <a:spcBef>
                          <a:spcPct val="0"/>
                        </a:spcBef>
                        <a:spcAft>
                          <a:spcPct val="0"/>
                        </a:spcAft>
                        <a:buClrTx/>
                        <a:buSzPct val="100000"/>
                        <a:buFontTx/>
                        <a:buNone/>
                      </a:pPr>
                      <a:r>
                        <a:rPr kumimoji="0" lang="en-US" altLang="zh-CN" sz="1500" b="0" i="0" u="none" strike="noStrike" cap="none" normalizeH="0" baseline="0">
                          <a:ln>
                            <a:noFill/>
                          </a:ln>
                          <a:solidFill>
                            <a:schemeClr val="tx1"/>
                          </a:solidFill>
                          <a:effectLst/>
                          <a:latin typeface="+mn-lt"/>
                          <a:ea typeface="+mn-ea"/>
                          <a:cs typeface="+mn-ea"/>
                          <a:sym typeface="+mn-lt"/>
                        </a:rPr>
                        <a:t>(1</a:t>
                      </a:r>
                      <a:r>
                        <a:rPr kumimoji="0" lang="zh-CN" altLang="zh-CN" sz="1500" b="0" i="0" u="none" strike="noStrike" cap="none" normalizeH="0" baseline="0">
                          <a:ln>
                            <a:noFill/>
                          </a:ln>
                          <a:solidFill>
                            <a:schemeClr val="tx1"/>
                          </a:solidFill>
                          <a:effectLst/>
                          <a:latin typeface="+mn-lt"/>
                          <a:ea typeface="+mn-ea"/>
                          <a:cs typeface="+mn-ea"/>
                          <a:sym typeface="+mn-lt"/>
                        </a:rPr>
                        <a:t>～</a:t>
                      </a:r>
                      <a:r>
                        <a:rPr kumimoji="0" lang="en-US" altLang="zh-CN" sz="1500" b="0" i="0" u="none" strike="noStrike" cap="none" normalizeH="0" baseline="0">
                          <a:ln>
                            <a:noFill/>
                          </a:ln>
                          <a:solidFill>
                            <a:schemeClr val="tx1"/>
                          </a:solidFill>
                          <a:effectLst/>
                          <a:latin typeface="+mn-lt"/>
                          <a:ea typeface="+mn-ea"/>
                          <a:cs typeface="+mn-ea"/>
                          <a:sym typeface="+mn-lt"/>
                        </a:rPr>
                        <a:t>12)</a:t>
                      </a:r>
                      <a:endParaRPr kumimoji="0" lang="zh-CN" altLang="zh-CN" sz="1500" b="0" i="0" u="none" strike="noStrike" cap="none" normalizeH="0" baseline="0">
                        <a:ln>
                          <a:noFill/>
                        </a:ln>
                        <a:solidFill>
                          <a:schemeClr val="tx1"/>
                        </a:solidFill>
                        <a:effectLst/>
                        <a:latin typeface="+mn-lt"/>
                        <a:ea typeface="+mn-ea"/>
                        <a:cs typeface="+mn-ea"/>
                        <a:sym typeface="+mn-lt"/>
                      </a:endParaRPr>
                    </a:p>
                  </a:txBody>
                  <a:tcPr marL="51435" marR="5143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Pct val="100000"/>
                        <a:buFontTx/>
                        <a:buNone/>
                      </a:pPr>
                      <a:r>
                        <a:rPr kumimoji="0" lang="zh-CN" altLang="zh-CN" sz="1500" b="0" i="0" u="none" strike="noStrike" cap="none" normalizeH="0" baseline="0" dirty="0">
                          <a:ln>
                            <a:noFill/>
                          </a:ln>
                          <a:solidFill>
                            <a:schemeClr val="tx1"/>
                          </a:solidFill>
                          <a:effectLst/>
                          <a:latin typeface="+mn-lt"/>
                          <a:ea typeface="+mn-ea"/>
                          <a:cs typeface="+mn-ea"/>
                          <a:sym typeface="+mn-lt"/>
                        </a:rPr>
                        <a:t>自信、安静、忠厚、养羊、种树</a:t>
                      </a:r>
                    </a:p>
                  </a:txBody>
                  <a:tcPr marL="51435" marR="5143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Pct val="100000"/>
                        <a:buFontTx/>
                        <a:buNone/>
                      </a:pPr>
                      <a:r>
                        <a:rPr kumimoji="0" lang="zh-CN" altLang="zh-CN" sz="1500" b="0" i="0" u="none" strike="noStrike" cap="none" normalizeH="0" baseline="0">
                          <a:ln>
                            <a:noFill/>
                          </a:ln>
                          <a:solidFill>
                            <a:schemeClr val="tx1"/>
                          </a:solidFill>
                          <a:effectLst/>
                          <a:latin typeface="+mn-lt"/>
                          <a:ea typeface="+mn-ea"/>
                          <a:cs typeface="+mn-ea"/>
                          <a:sym typeface="+mn-lt"/>
                        </a:rPr>
                        <a:t>荒地废墟，没有水</a:t>
                      </a:r>
                    </a:p>
                  </a:txBody>
                  <a:tcPr marL="51435" marR="5143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37139">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Pct val="100000"/>
                        <a:buFontTx/>
                        <a:buNone/>
                      </a:pPr>
                      <a:r>
                        <a:rPr kumimoji="0" lang="zh-CN" altLang="zh-CN" sz="1500" b="0" i="0" u="none" strike="noStrike" cap="none" normalizeH="0" baseline="0">
                          <a:ln>
                            <a:noFill/>
                          </a:ln>
                          <a:solidFill>
                            <a:schemeClr val="tx1"/>
                          </a:solidFill>
                          <a:effectLst/>
                          <a:latin typeface="+mn-lt"/>
                          <a:ea typeface="+mn-ea"/>
                          <a:cs typeface="+mn-ea"/>
                          <a:sym typeface="+mn-lt"/>
                        </a:rPr>
                        <a:t>再见牧羊人</a:t>
                      </a:r>
                    </a:p>
                    <a:p>
                      <a:pPr marL="0" marR="0" lvl="0" indent="0" algn="ctr" defTabSz="914400" rtl="0" eaLnBrk="1" fontAlgn="base" latinLnBrk="0" hangingPunct="1">
                        <a:lnSpc>
                          <a:spcPct val="100000"/>
                        </a:lnSpc>
                        <a:spcBef>
                          <a:spcPct val="0"/>
                        </a:spcBef>
                        <a:spcAft>
                          <a:spcPct val="0"/>
                        </a:spcAft>
                        <a:buClrTx/>
                        <a:buSzPct val="100000"/>
                        <a:buFontTx/>
                        <a:buNone/>
                      </a:pPr>
                      <a:r>
                        <a:rPr kumimoji="0" lang="en-US" altLang="zh-CN" sz="1500" b="0" i="0" u="none" strike="noStrike" cap="none" normalizeH="0" baseline="0">
                          <a:ln>
                            <a:noFill/>
                          </a:ln>
                          <a:solidFill>
                            <a:schemeClr val="tx1"/>
                          </a:solidFill>
                          <a:effectLst/>
                          <a:latin typeface="+mn-lt"/>
                          <a:ea typeface="+mn-ea"/>
                          <a:cs typeface="+mn-ea"/>
                          <a:sym typeface="+mn-lt"/>
                        </a:rPr>
                        <a:t>(13</a:t>
                      </a:r>
                      <a:r>
                        <a:rPr kumimoji="0" lang="zh-CN" altLang="zh-CN" sz="1500" b="0" i="0" u="none" strike="noStrike" cap="none" normalizeH="0" baseline="0">
                          <a:ln>
                            <a:noFill/>
                          </a:ln>
                          <a:solidFill>
                            <a:schemeClr val="tx1"/>
                          </a:solidFill>
                          <a:effectLst/>
                          <a:latin typeface="+mn-lt"/>
                          <a:ea typeface="+mn-ea"/>
                          <a:cs typeface="+mn-ea"/>
                          <a:sym typeface="+mn-lt"/>
                        </a:rPr>
                        <a:t>～</a:t>
                      </a:r>
                      <a:r>
                        <a:rPr kumimoji="0" lang="en-US" altLang="zh-CN" sz="1500" b="0" i="0" u="none" strike="noStrike" cap="none" normalizeH="0" baseline="0">
                          <a:ln>
                            <a:noFill/>
                          </a:ln>
                          <a:solidFill>
                            <a:schemeClr val="tx1"/>
                          </a:solidFill>
                          <a:effectLst/>
                          <a:latin typeface="+mn-lt"/>
                          <a:ea typeface="+mn-ea"/>
                          <a:cs typeface="+mn-ea"/>
                          <a:sym typeface="+mn-lt"/>
                        </a:rPr>
                        <a:t>18)</a:t>
                      </a:r>
                      <a:endParaRPr kumimoji="0" lang="zh-CN" altLang="zh-CN" sz="1500" b="0" i="0" u="none" strike="noStrike" cap="none" normalizeH="0" baseline="0">
                        <a:ln>
                          <a:noFill/>
                        </a:ln>
                        <a:solidFill>
                          <a:schemeClr val="tx1"/>
                        </a:solidFill>
                        <a:effectLst/>
                        <a:latin typeface="+mn-lt"/>
                        <a:ea typeface="+mn-ea"/>
                        <a:cs typeface="+mn-ea"/>
                        <a:sym typeface="+mn-lt"/>
                      </a:endParaRPr>
                    </a:p>
                  </a:txBody>
                  <a:tcPr marL="51435" marR="5143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Pct val="100000"/>
                        <a:buFontTx/>
                        <a:buNone/>
                      </a:pPr>
                      <a:r>
                        <a:rPr kumimoji="0" lang="zh-CN" altLang="zh-CN" sz="1500" b="0" i="0" u="none" strike="noStrike" cap="none" normalizeH="0" baseline="0">
                          <a:ln>
                            <a:noFill/>
                          </a:ln>
                          <a:solidFill>
                            <a:schemeClr val="tx1"/>
                          </a:solidFill>
                          <a:effectLst/>
                          <a:latin typeface="+mn-lt"/>
                          <a:ea typeface="+mn-ea"/>
                          <a:cs typeface="+mn-ea"/>
                          <a:sym typeface="+mn-lt"/>
                        </a:rPr>
                        <a:t>身体硬朗、沉默寡言、养蜂种树</a:t>
                      </a:r>
                    </a:p>
                  </a:txBody>
                  <a:tcPr marL="51435" marR="5143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Pct val="100000"/>
                        <a:buFontTx/>
                        <a:buNone/>
                      </a:pPr>
                      <a:r>
                        <a:rPr kumimoji="0" lang="zh-CN" altLang="zh-CN" sz="1500" b="0" i="0" u="none" strike="noStrike" cap="none" normalizeH="0" baseline="0">
                          <a:ln>
                            <a:noFill/>
                          </a:ln>
                          <a:solidFill>
                            <a:schemeClr val="tx1"/>
                          </a:solidFill>
                          <a:effectLst/>
                          <a:latin typeface="+mn-lt"/>
                          <a:ea typeface="+mn-ea"/>
                          <a:cs typeface="+mn-ea"/>
                          <a:sym typeface="+mn-lt"/>
                        </a:rPr>
                        <a:t>有三块树林</a:t>
                      </a:r>
                    </a:p>
                  </a:txBody>
                  <a:tcPr marL="51435" marR="5143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38018">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Pct val="100000"/>
                        <a:buFontTx/>
                        <a:buNone/>
                      </a:pPr>
                      <a:r>
                        <a:rPr kumimoji="0" lang="zh-CN" altLang="zh-CN" sz="1500" b="0" i="0" u="none" strike="noStrike" cap="none" normalizeH="0" baseline="0" dirty="0">
                          <a:ln>
                            <a:noFill/>
                          </a:ln>
                          <a:solidFill>
                            <a:schemeClr val="tx1"/>
                          </a:solidFill>
                          <a:effectLst/>
                          <a:latin typeface="+mn-lt"/>
                          <a:ea typeface="+mn-ea"/>
                          <a:cs typeface="+mn-ea"/>
                          <a:sym typeface="+mn-lt"/>
                        </a:rPr>
                        <a:t>最后一次相见</a:t>
                      </a:r>
                    </a:p>
                    <a:p>
                      <a:pPr marL="0" marR="0" lvl="0" indent="0" algn="ctr" defTabSz="914400" rtl="0" eaLnBrk="1" fontAlgn="base" latinLnBrk="0" hangingPunct="1">
                        <a:lnSpc>
                          <a:spcPct val="100000"/>
                        </a:lnSpc>
                        <a:spcBef>
                          <a:spcPct val="0"/>
                        </a:spcBef>
                        <a:spcAft>
                          <a:spcPct val="0"/>
                        </a:spcAft>
                        <a:buClrTx/>
                        <a:buSzPct val="100000"/>
                        <a:buFontTx/>
                        <a:buNone/>
                      </a:pPr>
                      <a:r>
                        <a:rPr kumimoji="0" lang="en-US" altLang="zh-CN" sz="1500" b="0" i="0" u="none" strike="noStrike" cap="none" normalizeH="0" baseline="0" dirty="0">
                          <a:ln>
                            <a:noFill/>
                          </a:ln>
                          <a:solidFill>
                            <a:schemeClr val="tx1"/>
                          </a:solidFill>
                          <a:effectLst/>
                          <a:latin typeface="+mn-lt"/>
                          <a:ea typeface="+mn-ea"/>
                          <a:cs typeface="+mn-ea"/>
                          <a:sym typeface="+mn-lt"/>
                        </a:rPr>
                        <a:t>(19</a:t>
                      </a:r>
                      <a:r>
                        <a:rPr kumimoji="0" lang="zh-CN" altLang="zh-CN" sz="1500" b="0" i="0" u="none" strike="noStrike" cap="none" normalizeH="0" baseline="0" dirty="0">
                          <a:ln>
                            <a:noFill/>
                          </a:ln>
                          <a:solidFill>
                            <a:schemeClr val="tx1"/>
                          </a:solidFill>
                          <a:effectLst/>
                          <a:latin typeface="+mn-lt"/>
                          <a:ea typeface="+mn-ea"/>
                          <a:cs typeface="+mn-ea"/>
                          <a:sym typeface="+mn-lt"/>
                        </a:rPr>
                        <a:t>～</a:t>
                      </a:r>
                      <a:r>
                        <a:rPr kumimoji="0" lang="en-US" altLang="zh-CN" sz="1500" b="0" i="0" u="none" strike="noStrike" cap="none" normalizeH="0" baseline="0" dirty="0">
                          <a:ln>
                            <a:noFill/>
                          </a:ln>
                          <a:solidFill>
                            <a:schemeClr val="tx1"/>
                          </a:solidFill>
                          <a:effectLst/>
                          <a:latin typeface="+mn-lt"/>
                          <a:ea typeface="+mn-ea"/>
                          <a:cs typeface="+mn-ea"/>
                          <a:sym typeface="+mn-lt"/>
                        </a:rPr>
                        <a:t>21)</a:t>
                      </a:r>
                      <a:endParaRPr kumimoji="0" lang="zh-CN" altLang="zh-CN" sz="1500" b="0" i="0" u="none" strike="noStrike" cap="none" normalizeH="0" baseline="0" dirty="0">
                        <a:ln>
                          <a:noFill/>
                        </a:ln>
                        <a:solidFill>
                          <a:schemeClr val="tx1"/>
                        </a:solidFill>
                        <a:effectLst/>
                        <a:latin typeface="+mn-lt"/>
                        <a:ea typeface="+mn-ea"/>
                        <a:cs typeface="+mn-ea"/>
                        <a:sym typeface="+mn-lt"/>
                      </a:endParaRPr>
                    </a:p>
                  </a:txBody>
                  <a:tcPr marL="51435" marR="5143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Pct val="100000"/>
                        <a:buFontTx/>
                        <a:buNone/>
                      </a:pPr>
                      <a:r>
                        <a:rPr kumimoji="0" lang="en-US" altLang="zh-CN" sz="1500" b="0" i="0" u="none" strike="noStrike" cap="none" normalizeH="0" baseline="0">
                          <a:ln>
                            <a:noFill/>
                          </a:ln>
                          <a:solidFill>
                            <a:schemeClr val="tx1"/>
                          </a:solidFill>
                          <a:effectLst/>
                          <a:latin typeface="+mn-lt"/>
                          <a:ea typeface="+mn-ea"/>
                          <a:cs typeface="+mn-ea"/>
                          <a:sym typeface="+mn-lt"/>
                        </a:rPr>
                        <a:t>87</a:t>
                      </a:r>
                      <a:r>
                        <a:rPr kumimoji="0" lang="zh-CN" altLang="zh-CN" sz="1500" b="0" i="0" u="none" strike="noStrike" cap="none" normalizeH="0" baseline="0">
                          <a:ln>
                            <a:noFill/>
                          </a:ln>
                          <a:solidFill>
                            <a:schemeClr val="tx1"/>
                          </a:solidFill>
                          <a:effectLst/>
                          <a:latin typeface="+mn-lt"/>
                          <a:ea typeface="+mn-ea"/>
                          <a:cs typeface="+mn-ea"/>
                          <a:sym typeface="+mn-lt"/>
                        </a:rPr>
                        <a:t>岁</a:t>
                      </a:r>
                    </a:p>
                  </a:txBody>
                  <a:tcPr marL="51435" marR="5143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buSzPct val="100000"/>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Pct val="100000"/>
                        <a:buFontTx/>
                        <a:buNone/>
                      </a:pPr>
                      <a:r>
                        <a:rPr kumimoji="0" lang="zh-CN" altLang="zh-CN" sz="1500" b="0" i="0" u="none" strike="noStrike" cap="none" normalizeH="0" baseline="0" dirty="0">
                          <a:ln>
                            <a:noFill/>
                          </a:ln>
                          <a:solidFill>
                            <a:schemeClr val="tx1"/>
                          </a:solidFill>
                          <a:effectLst/>
                          <a:latin typeface="+mn-lt"/>
                          <a:ea typeface="+mn-ea"/>
                          <a:cs typeface="+mn-ea"/>
                          <a:sym typeface="+mn-lt"/>
                        </a:rPr>
                        <a:t>绿洲、一万多人居住</a:t>
                      </a:r>
                    </a:p>
                  </a:txBody>
                  <a:tcPr marL="51435" marR="5143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35865" name="TextBox 3"/>
          <p:cNvSpPr>
            <a:spLocks noChangeArrowheads="1"/>
          </p:cNvSpPr>
          <p:nvPr>
            <p:custDataLst>
              <p:tags r:id="rId2"/>
            </p:custDataLst>
          </p:nvPr>
        </p:nvSpPr>
        <p:spPr bwMode="auto">
          <a:xfrm>
            <a:off x="3648371" y="1365454"/>
            <a:ext cx="1781175" cy="300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500" kern="0" dirty="0">
                <a:solidFill>
                  <a:sysClr val="windowText" lastClr="000000"/>
                </a:solidFill>
                <a:cs typeface="+mn-ea"/>
                <a:sym typeface="+mn-lt"/>
              </a:rPr>
              <a:t>植树的牧羊人</a:t>
            </a:r>
          </a:p>
        </p:txBody>
      </p:sp>
      <p:sp>
        <p:nvSpPr>
          <p:cNvPr id="5" name="矩形: 圆角 1"/>
          <p:cNvSpPr/>
          <p:nvPr/>
        </p:nvSpPr>
        <p:spPr>
          <a:xfrm>
            <a:off x="121920" y="213360"/>
            <a:ext cx="2021205" cy="478542"/>
          </a:xfrm>
          <a:prstGeom prst="roundRect">
            <a:avLst>
              <a:gd name="adj" fmla="val 50000"/>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dirty="0">
              <a:solidFill>
                <a:prstClr val="white"/>
              </a:solidFill>
              <a:cs typeface="+mn-ea"/>
              <a:sym typeface="+mn-lt"/>
            </a:endParaRPr>
          </a:p>
        </p:txBody>
      </p:sp>
      <p:sp>
        <p:nvSpPr>
          <p:cNvPr id="6" name="smiling-tooth-with-hands_33918"/>
          <p:cNvSpPr>
            <a:spLocks noChangeAspect="1"/>
          </p:cNvSpPr>
          <p:nvPr/>
        </p:nvSpPr>
        <p:spPr bwMode="auto">
          <a:xfrm>
            <a:off x="355423" y="340287"/>
            <a:ext cx="255473" cy="255473"/>
          </a:xfrm>
          <a:custGeom>
            <a:avLst/>
            <a:gdLst>
              <a:gd name="T0" fmla="*/ 12000 w 12800"/>
              <a:gd name="T1" fmla="*/ 11200 h 12800"/>
              <a:gd name="T2" fmla="*/ 7176 w 12800"/>
              <a:gd name="T3" fmla="*/ 12121 h 12800"/>
              <a:gd name="T4" fmla="*/ 6400 w 12800"/>
              <a:gd name="T5" fmla="*/ 12800 h 12800"/>
              <a:gd name="T6" fmla="*/ 5624 w 12800"/>
              <a:gd name="T7" fmla="*/ 12121 h 12800"/>
              <a:gd name="T8" fmla="*/ 800 w 12800"/>
              <a:gd name="T9" fmla="*/ 11200 h 12800"/>
              <a:gd name="T10" fmla="*/ 0 w 12800"/>
              <a:gd name="T11" fmla="*/ 10400 h 12800"/>
              <a:gd name="T12" fmla="*/ 0 w 12800"/>
              <a:gd name="T13" fmla="*/ 800 h 12800"/>
              <a:gd name="T14" fmla="*/ 800 w 12800"/>
              <a:gd name="T15" fmla="*/ 0 h 12800"/>
              <a:gd name="T16" fmla="*/ 879 w 12800"/>
              <a:gd name="T17" fmla="*/ 16 h 12800"/>
              <a:gd name="T18" fmla="*/ 6400 w 12800"/>
              <a:gd name="T19" fmla="*/ 1600 h 12800"/>
              <a:gd name="T20" fmla="*/ 11921 w 12800"/>
              <a:gd name="T21" fmla="*/ 16 h 12800"/>
              <a:gd name="T22" fmla="*/ 12000 w 12800"/>
              <a:gd name="T23" fmla="*/ 0 h 12800"/>
              <a:gd name="T24" fmla="*/ 12800 w 12800"/>
              <a:gd name="T25" fmla="*/ 800 h 12800"/>
              <a:gd name="T26" fmla="*/ 12800 w 12800"/>
              <a:gd name="T27" fmla="*/ 10400 h 12800"/>
              <a:gd name="T28" fmla="*/ 12000 w 12800"/>
              <a:gd name="T29" fmla="*/ 11200 h 12800"/>
              <a:gd name="T30" fmla="*/ 5600 w 12800"/>
              <a:gd name="T31" fmla="*/ 2507 h 12800"/>
              <a:gd name="T32" fmla="*/ 1600 w 12800"/>
              <a:gd name="T33" fmla="*/ 1670 h 12800"/>
              <a:gd name="T34" fmla="*/ 1600 w 12800"/>
              <a:gd name="T35" fmla="*/ 9643 h 12800"/>
              <a:gd name="T36" fmla="*/ 5600 w 12800"/>
              <a:gd name="T37" fmla="*/ 10400 h 12800"/>
              <a:gd name="T38" fmla="*/ 5600 w 12800"/>
              <a:gd name="T39" fmla="*/ 2507 h 12800"/>
              <a:gd name="T40" fmla="*/ 11200 w 12800"/>
              <a:gd name="T41" fmla="*/ 1670 h 12800"/>
              <a:gd name="T42" fmla="*/ 7200 w 12800"/>
              <a:gd name="T43" fmla="*/ 2506 h 12800"/>
              <a:gd name="T44" fmla="*/ 7200 w 12800"/>
              <a:gd name="T45" fmla="*/ 10400 h 12800"/>
              <a:gd name="T46" fmla="*/ 11200 w 12800"/>
              <a:gd name="T47" fmla="*/ 9644 h 12800"/>
              <a:gd name="T48" fmla="*/ 11200 w 12800"/>
              <a:gd name="T49" fmla="*/ 1670 h 1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800" h="12800">
                <a:moveTo>
                  <a:pt x="12000" y="11200"/>
                </a:moveTo>
                <a:cubicBezTo>
                  <a:pt x="10776" y="11254"/>
                  <a:pt x="8442" y="11463"/>
                  <a:pt x="7176" y="12121"/>
                </a:cubicBezTo>
                <a:cubicBezTo>
                  <a:pt x="7116" y="12503"/>
                  <a:pt x="6799" y="12800"/>
                  <a:pt x="6400" y="12800"/>
                </a:cubicBezTo>
                <a:cubicBezTo>
                  <a:pt x="6002" y="12800"/>
                  <a:pt x="5684" y="12503"/>
                  <a:pt x="5624" y="12121"/>
                </a:cubicBezTo>
                <a:cubicBezTo>
                  <a:pt x="4358" y="11463"/>
                  <a:pt x="2024" y="11254"/>
                  <a:pt x="800" y="11200"/>
                </a:cubicBezTo>
                <a:cubicBezTo>
                  <a:pt x="358" y="11200"/>
                  <a:pt x="0" y="10842"/>
                  <a:pt x="0" y="10400"/>
                </a:cubicBezTo>
                <a:lnTo>
                  <a:pt x="0" y="800"/>
                </a:lnTo>
                <a:cubicBezTo>
                  <a:pt x="0" y="358"/>
                  <a:pt x="358" y="0"/>
                  <a:pt x="800" y="0"/>
                </a:cubicBezTo>
                <a:cubicBezTo>
                  <a:pt x="828" y="0"/>
                  <a:pt x="851" y="14"/>
                  <a:pt x="879" y="16"/>
                </a:cubicBezTo>
                <a:cubicBezTo>
                  <a:pt x="6381" y="158"/>
                  <a:pt x="6400" y="1600"/>
                  <a:pt x="6400" y="1600"/>
                </a:cubicBezTo>
                <a:cubicBezTo>
                  <a:pt x="6400" y="1600"/>
                  <a:pt x="6419" y="158"/>
                  <a:pt x="11921" y="16"/>
                </a:cubicBezTo>
                <a:cubicBezTo>
                  <a:pt x="11949" y="14"/>
                  <a:pt x="11972" y="0"/>
                  <a:pt x="12000" y="0"/>
                </a:cubicBezTo>
                <a:cubicBezTo>
                  <a:pt x="12442" y="0"/>
                  <a:pt x="12800" y="358"/>
                  <a:pt x="12800" y="800"/>
                </a:cubicBezTo>
                <a:lnTo>
                  <a:pt x="12800" y="10400"/>
                </a:lnTo>
                <a:cubicBezTo>
                  <a:pt x="12800" y="10842"/>
                  <a:pt x="12442" y="11200"/>
                  <a:pt x="12000" y="11200"/>
                </a:cubicBezTo>
                <a:close/>
                <a:moveTo>
                  <a:pt x="5600" y="2507"/>
                </a:moveTo>
                <a:cubicBezTo>
                  <a:pt x="4568" y="1982"/>
                  <a:pt x="2861" y="1764"/>
                  <a:pt x="1600" y="1670"/>
                </a:cubicBezTo>
                <a:lnTo>
                  <a:pt x="1600" y="9643"/>
                </a:lnTo>
                <a:cubicBezTo>
                  <a:pt x="3747" y="9753"/>
                  <a:pt x="4949" y="10074"/>
                  <a:pt x="5600" y="10400"/>
                </a:cubicBezTo>
                <a:lnTo>
                  <a:pt x="5600" y="2507"/>
                </a:lnTo>
                <a:close/>
                <a:moveTo>
                  <a:pt x="11200" y="1670"/>
                </a:moveTo>
                <a:cubicBezTo>
                  <a:pt x="9940" y="1764"/>
                  <a:pt x="8232" y="1982"/>
                  <a:pt x="7200" y="2506"/>
                </a:cubicBezTo>
                <a:lnTo>
                  <a:pt x="7200" y="10400"/>
                </a:lnTo>
                <a:cubicBezTo>
                  <a:pt x="7851" y="10074"/>
                  <a:pt x="9052" y="9753"/>
                  <a:pt x="11200" y="9644"/>
                </a:cubicBezTo>
                <a:lnTo>
                  <a:pt x="11200" y="1670"/>
                </a:lnTo>
                <a:close/>
              </a:path>
            </a:pathLst>
          </a:custGeom>
          <a:solidFill>
            <a:schemeClr val="bg1"/>
          </a:solidFill>
          <a:ln>
            <a:noFill/>
          </a:ln>
        </p:spPr>
        <p:txBody>
          <a:bodyPr lIns="68580" tIns="34290" rIns="68580" bIns="3429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400" dirty="0">
              <a:solidFill>
                <a:prstClr val="black"/>
              </a:solidFill>
              <a:cs typeface="+mn-ea"/>
              <a:sym typeface="+mn-lt"/>
            </a:endParaRPr>
          </a:p>
        </p:txBody>
      </p:sp>
      <p:sp>
        <p:nvSpPr>
          <p:cNvPr id="7" name="文本框 6"/>
          <p:cNvSpPr txBox="1"/>
          <p:nvPr/>
        </p:nvSpPr>
        <p:spPr>
          <a:xfrm>
            <a:off x="626289" y="244321"/>
            <a:ext cx="1400966" cy="438581"/>
          </a:xfrm>
          <a:prstGeom prst="rect">
            <a:avLst/>
          </a:prstGeom>
          <a:noFill/>
        </p:spPr>
        <p:txBody>
          <a:bodyPr wrap="square" lIns="68580" tIns="34290" rIns="68580" bIns="34290" rtlCol="0">
            <a:spAutoFit/>
          </a:bodyPr>
          <a:lstStyle/>
          <a:p>
            <a:pPr lvl="0" algn="dist">
              <a:defRPr/>
            </a:pPr>
            <a:r>
              <a:rPr lang="zh-CN" altLang="en-US" sz="2400" dirty="0">
                <a:solidFill>
                  <a:prstClr val="white"/>
                </a:solidFill>
                <a:cs typeface="+mn-ea"/>
                <a:sym typeface="+mn-lt"/>
              </a:rPr>
              <a:t>精彩课堂</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5843"/>
                                        </p:tgtEl>
                                        <p:attrNameLst>
                                          <p:attrName>style.visibility</p:attrName>
                                        </p:attrNameLst>
                                      </p:cBhvr>
                                      <p:to>
                                        <p:strVal val="visible"/>
                                      </p:to>
                                    </p:set>
                                    <p:animEffect transition="in" filter="blinds(horizontal)">
                                      <p:cBhvr>
                                        <p:cTn id="7" dur="500" fill="hold"/>
                                        <p:tgtEl>
                                          <p:spTgt spid="358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3" cstate="email">
            <a:extLst>
              <a:ext uri="{28A0092B-C50C-407E-A947-70E740481C1C}">
                <a14:useLocalDpi xmlns:a14="http://schemas.microsoft.com/office/drawing/2010/main"/>
              </a:ext>
            </a:extLst>
          </a:blip>
          <a:srcRect/>
          <a:stretch>
            <a:fillRect/>
          </a:stretch>
        </p:blipFill>
        <p:spPr>
          <a:xfrm>
            <a:off x="0" y="0"/>
            <a:ext cx="9144000" cy="5143500"/>
          </a:xfrm>
          <a:prstGeom prst="rect">
            <a:avLst/>
          </a:prstGeom>
        </p:spPr>
      </p:pic>
      <p:sp>
        <p:nvSpPr>
          <p:cNvPr id="6" name="矩形 5"/>
          <p:cNvSpPr/>
          <p:nvPr/>
        </p:nvSpPr>
        <p:spPr>
          <a:xfrm rot="16200000">
            <a:off x="2852058" y="-2852058"/>
            <a:ext cx="3439885" cy="9144000"/>
          </a:xfrm>
          <a:prstGeom prst="rect">
            <a:avLst/>
          </a:prstGeom>
          <a:gradFill>
            <a:gsLst>
              <a:gs pos="0">
                <a:schemeClr val="accent6">
                  <a:lumMod val="75000"/>
                  <a:alpha val="0"/>
                </a:schemeClr>
              </a:gs>
              <a:gs pos="100000">
                <a:schemeClr val="accent6">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cs typeface="+mn-ea"/>
              <a:sym typeface="+mn-lt"/>
            </a:endParaRPr>
          </a:p>
        </p:txBody>
      </p:sp>
      <p:sp>
        <p:nvSpPr>
          <p:cNvPr id="9" name="矩形 259"/>
          <p:cNvSpPr>
            <a:spLocks noChangeArrowheads="1"/>
          </p:cNvSpPr>
          <p:nvPr/>
        </p:nvSpPr>
        <p:spPr bwMode="auto">
          <a:xfrm>
            <a:off x="1975165" y="1110728"/>
            <a:ext cx="497468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dist" defTabSz="342900">
              <a:buNone/>
            </a:pPr>
            <a:r>
              <a:rPr lang="zh-CN" altLang="en-US" sz="5400" dirty="0">
                <a:solidFill>
                  <a:schemeClr val="bg1"/>
                </a:solidFill>
                <a:effectLst>
                  <a:outerShdw blurRad="38100" dist="38100" dir="2700000" algn="tl">
                    <a:srgbClr val="000000">
                      <a:alpha val="43137"/>
                    </a:srgbClr>
                  </a:outerShdw>
                </a:effectLst>
                <a:latin typeface="+mn-lt"/>
                <a:ea typeface="+mn-ea"/>
                <a:cs typeface="+mn-ea"/>
                <a:sym typeface="+mn-lt"/>
              </a:rPr>
              <a:t>感谢各位聆听</a:t>
            </a:r>
            <a:endParaRPr lang="en-US" altLang="zh-CN" sz="5400" dirty="0">
              <a:solidFill>
                <a:schemeClr val="bg1"/>
              </a:solidFill>
              <a:effectLst>
                <a:outerShdw blurRad="38100" dist="38100" dir="2700000" algn="tl">
                  <a:srgbClr val="000000">
                    <a:alpha val="43137"/>
                  </a:srgbClr>
                </a:outerShdw>
              </a:effectLst>
              <a:latin typeface="+mn-lt"/>
              <a:ea typeface="+mn-ea"/>
              <a:cs typeface="+mn-ea"/>
              <a:sym typeface="+mn-lt"/>
            </a:endParaRPr>
          </a:p>
        </p:txBody>
      </p:sp>
      <p:cxnSp>
        <p:nvCxnSpPr>
          <p:cNvPr id="11" name="直接连接符 10"/>
          <p:cNvCxnSpPr/>
          <p:nvPr/>
        </p:nvCxnSpPr>
        <p:spPr>
          <a:xfrm rot="10800000">
            <a:off x="2409880" y="2166216"/>
            <a:ext cx="4105253" cy="0"/>
          </a:xfrm>
          <a:prstGeom prst="line">
            <a:avLst/>
          </a:prstGeom>
          <a:ln w="25400" cap="rnd">
            <a:gradFill flip="none" rotWithShape="1">
              <a:gsLst>
                <a:gs pos="50000">
                  <a:srgbClr val="FFFFFF"/>
                </a:gs>
                <a:gs pos="0">
                  <a:schemeClr val="bg1">
                    <a:alpha val="0"/>
                  </a:schemeClr>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501968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TextBox 5"/>
          <p:cNvSpPr/>
          <p:nvPr>
            <p:custDataLst>
              <p:tags r:id="rId1"/>
            </p:custDataLst>
          </p:nvPr>
        </p:nvSpPr>
        <p:spPr>
          <a:xfrm>
            <a:off x="1010696" y="1406658"/>
            <a:ext cx="7249049" cy="2839239"/>
          </a:xfrm>
          <a:prstGeom prst="rect">
            <a:avLst/>
          </a:prstGeom>
          <a:noFill/>
          <a:ln>
            <a:noFill/>
            <a:miter lim="800000"/>
          </a:ln>
        </p:spPr>
        <p:txBody>
          <a:bodyPr wrap="square" lIns="68580" tIns="34290" rIns="68580" bIns="34290">
            <a:spAutoFit/>
          </a:bodyPr>
          <a:lstStyle>
            <a:defPPr>
              <a:defRPr lang="zh-CN"/>
            </a:defPPr>
            <a:lvl1pPr marL="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5pPr>
          </a:lstStyle>
          <a:p>
            <a:pPr>
              <a:lnSpc>
                <a:spcPct val="300000"/>
              </a:lnSpc>
            </a:pP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    </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曾经在古罗马时代流水淙淙，人们可以垂钓的地方，后来变成了狂风呼啸的荒漠，这大概是大自然对人类破坏自然的严惩。现在牧羊人通过一己之力又把不毛之地变成富裕的村庄。作为一个普通的人，他是怎样和神对抗，创造了伟大的事业？让咱们一起走进《植树的牧羊人》吧！</a:t>
            </a:r>
            <a:endParaRPr lang="zh-CN" altLang="zh-CN" sz="1500" kern="0" dirty="0">
              <a:latin typeface="+mn-lt"/>
              <a:ea typeface="+mn-ea"/>
              <a:cs typeface="+mn-ea"/>
              <a:sym typeface="+mn-lt"/>
            </a:endParaRPr>
          </a:p>
        </p:txBody>
      </p:sp>
      <p:sp>
        <p:nvSpPr>
          <p:cNvPr id="8" name="矩形: 圆角 1"/>
          <p:cNvSpPr/>
          <p:nvPr/>
        </p:nvSpPr>
        <p:spPr>
          <a:xfrm>
            <a:off x="121920" y="213360"/>
            <a:ext cx="2021205" cy="478542"/>
          </a:xfrm>
          <a:prstGeom prst="roundRect">
            <a:avLst>
              <a:gd name="adj" fmla="val 50000"/>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dirty="0">
              <a:solidFill>
                <a:prstClr val="white"/>
              </a:solidFill>
              <a:cs typeface="+mn-ea"/>
              <a:sym typeface="+mn-lt"/>
            </a:endParaRPr>
          </a:p>
        </p:txBody>
      </p:sp>
      <p:sp>
        <p:nvSpPr>
          <p:cNvPr id="9" name="smiling-tooth-with-hands_33918"/>
          <p:cNvSpPr>
            <a:spLocks noChangeAspect="1"/>
          </p:cNvSpPr>
          <p:nvPr/>
        </p:nvSpPr>
        <p:spPr bwMode="auto">
          <a:xfrm>
            <a:off x="355423" y="340287"/>
            <a:ext cx="255473" cy="255473"/>
          </a:xfrm>
          <a:custGeom>
            <a:avLst/>
            <a:gdLst>
              <a:gd name="T0" fmla="*/ 12000 w 12800"/>
              <a:gd name="T1" fmla="*/ 11200 h 12800"/>
              <a:gd name="T2" fmla="*/ 7176 w 12800"/>
              <a:gd name="T3" fmla="*/ 12121 h 12800"/>
              <a:gd name="T4" fmla="*/ 6400 w 12800"/>
              <a:gd name="T5" fmla="*/ 12800 h 12800"/>
              <a:gd name="T6" fmla="*/ 5624 w 12800"/>
              <a:gd name="T7" fmla="*/ 12121 h 12800"/>
              <a:gd name="T8" fmla="*/ 800 w 12800"/>
              <a:gd name="T9" fmla="*/ 11200 h 12800"/>
              <a:gd name="T10" fmla="*/ 0 w 12800"/>
              <a:gd name="T11" fmla="*/ 10400 h 12800"/>
              <a:gd name="T12" fmla="*/ 0 w 12800"/>
              <a:gd name="T13" fmla="*/ 800 h 12800"/>
              <a:gd name="T14" fmla="*/ 800 w 12800"/>
              <a:gd name="T15" fmla="*/ 0 h 12800"/>
              <a:gd name="T16" fmla="*/ 879 w 12800"/>
              <a:gd name="T17" fmla="*/ 16 h 12800"/>
              <a:gd name="T18" fmla="*/ 6400 w 12800"/>
              <a:gd name="T19" fmla="*/ 1600 h 12800"/>
              <a:gd name="T20" fmla="*/ 11921 w 12800"/>
              <a:gd name="T21" fmla="*/ 16 h 12800"/>
              <a:gd name="T22" fmla="*/ 12000 w 12800"/>
              <a:gd name="T23" fmla="*/ 0 h 12800"/>
              <a:gd name="T24" fmla="*/ 12800 w 12800"/>
              <a:gd name="T25" fmla="*/ 800 h 12800"/>
              <a:gd name="T26" fmla="*/ 12800 w 12800"/>
              <a:gd name="T27" fmla="*/ 10400 h 12800"/>
              <a:gd name="T28" fmla="*/ 12000 w 12800"/>
              <a:gd name="T29" fmla="*/ 11200 h 12800"/>
              <a:gd name="T30" fmla="*/ 5600 w 12800"/>
              <a:gd name="T31" fmla="*/ 2507 h 12800"/>
              <a:gd name="T32" fmla="*/ 1600 w 12800"/>
              <a:gd name="T33" fmla="*/ 1670 h 12800"/>
              <a:gd name="T34" fmla="*/ 1600 w 12800"/>
              <a:gd name="T35" fmla="*/ 9643 h 12800"/>
              <a:gd name="T36" fmla="*/ 5600 w 12800"/>
              <a:gd name="T37" fmla="*/ 10400 h 12800"/>
              <a:gd name="T38" fmla="*/ 5600 w 12800"/>
              <a:gd name="T39" fmla="*/ 2507 h 12800"/>
              <a:gd name="T40" fmla="*/ 11200 w 12800"/>
              <a:gd name="T41" fmla="*/ 1670 h 12800"/>
              <a:gd name="T42" fmla="*/ 7200 w 12800"/>
              <a:gd name="T43" fmla="*/ 2506 h 12800"/>
              <a:gd name="T44" fmla="*/ 7200 w 12800"/>
              <a:gd name="T45" fmla="*/ 10400 h 12800"/>
              <a:gd name="T46" fmla="*/ 11200 w 12800"/>
              <a:gd name="T47" fmla="*/ 9644 h 12800"/>
              <a:gd name="T48" fmla="*/ 11200 w 12800"/>
              <a:gd name="T49" fmla="*/ 1670 h 1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800" h="12800">
                <a:moveTo>
                  <a:pt x="12000" y="11200"/>
                </a:moveTo>
                <a:cubicBezTo>
                  <a:pt x="10776" y="11254"/>
                  <a:pt x="8442" y="11463"/>
                  <a:pt x="7176" y="12121"/>
                </a:cubicBezTo>
                <a:cubicBezTo>
                  <a:pt x="7116" y="12503"/>
                  <a:pt x="6799" y="12800"/>
                  <a:pt x="6400" y="12800"/>
                </a:cubicBezTo>
                <a:cubicBezTo>
                  <a:pt x="6002" y="12800"/>
                  <a:pt x="5684" y="12503"/>
                  <a:pt x="5624" y="12121"/>
                </a:cubicBezTo>
                <a:cubicBezTo>
                  <a:pt x="4358" y="11463"/>
                  <a:pt x="2024" y="11254"/>
                  <a:pt x="800" y="11200"/>
                </a:cubicBezTo>
                <a:cubicBezTo>
                  <a:pt x="358" y="11200"/>
                  <a:pt x="0" y="10842"/>
                  <a:pt x="0" y="10400"/>
                </a:cubicBezTo>
                <a:lnTo>
                  <a:pt x="0" y="800"/>
                </a:lnTo>
                <a:cubicBezTo>
                  <a:pt x="0" y="358"/>
                  <a:pt x="358" y="0"/>
                  <a:pt x="800" y="0"/>
                </a:cubicBezTo>
                <a:cubicBezTo>
                  <a:pt x="828" y="0"/>
                  <a:pt x="851" y="14"/>
                  <a:pt x="879" y="16"/>
                </a:cubicBezTo>
                <a:cubicBezTo>
                  <a:pt x="6381" y="158"/>
                  <a:pt x="6400" y="1600"/>
                  <a:pt x="6400" y="1600"/>
                </a:cubicBezTo>
                <a:cubicBezTo>
                  <a:pt x="6400" y="1600"/>
                  <a:pt x="6419" y="158"/>
                  <a:pt x="11921" y="16"/>
                </a:cubicBezTo>
                <a:cubicBezTo>
                  <a:pt x="11949" y="14"/>
                  <a:pt x="11972" y="0"/>
                  <a:pt x="12000" y="0"/>
                </a:cubicBezTo>
                <a:cubicBezTo>
                  <a:pt x="12442" y="0"/>
                  <a:pt x="12800" y="358"/>
                  <a:pt x="12800" y="800"/>
                </a:cubicBezTo>
                <a:lnTo>
                  <a:pt x="12800" y="10400"/>
                </a:lnTo>
                <a:cubicBezTo>
                  <a:pt x="12800" y="10842"/>
                  <a:pt x="12442" y="11200"/>
                  <a:pt x="12000" y="11200"/>
                </a:cubicBezTo>
                <a:close/>
                <a:moveTo>
                  <a:pt x="5600" y="2507"/>
                </a:moveTo>
                <a:cubicBezTo>
                  <a:pt x="4568" y="1982"/>
                  <a:pt x="2861" y="1764"/>
                  <a:pt x="1600" y="1670"/>
                </a:cubicBezTo>
                <a:lnTo>
                  <a:pt x="1600" y="9643"/>
                </a:lnTo>
                <a:cubicBezTo>
                  <a:pt x="3747" y="9753"/>
                  <a:pt x="4949" y="10074"/>
                  <a:pt x="5600" y="10400"/>
                </a:cubicBezTo>
                <a:lnTo>
                  <a:pt x="5600" y="2507"/>
                </a:lnTo>
                <a:close/>
                <a:moveTo>
                  <a:pt x="11200" y="1670"/>
                </a:moveTo>
                <a:cubicBezTo>
                  <a:pt x="9940" y="1764"/>
                  <a:pt x="8232" y="1982"/>
                  <a:pt x="7200" y="2506"/>
                </a:cubicBezTo>
                <a:lnTo>
                  <a:pt x="7200" y="10400"/>
                </a:lnTo>
                <a:cubicBezTo>
                  <a:pt x="7851" y="10074"/>
                  <a:pt x="9052" y="9753"/>
                  <a:pt x="11200" y="9644"/>
                </a:cubicBezTo>
                <a:lnTo>
                  <a:pt x="11200" y="1670"/>
                </a:lnTo>
                <a:close/>
              </a:path>
            </a:pathLst>
          </a:custGeom>
          <a:solidFill>
            <a:schemeClr val="bg1"/>
          </a:solidFill>
          <a:ln>
            <a:noFill/>
          </a:ln>
        </p:spPr>
        <p:txBody>
          <a:bodyPr lIns="68580" tIns="34290" rIns="68580" bIns="3429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400" dirty="0">
              <a:solidFill>
                <a:prstClr val="black"/>
              </a:solidFill>
              <a:cs typeface="+mn-ea"/>
              <a:sym typeface="+mn-lt"/>
            </a:endParaRPr>
          </a:p>
        </p:txBody>
      </p:sp>
      <p:sp>
        <p:nvSpPr>
          <p:cNvPr id="10" name="文本框 9"/>
          <p:cNvSpPr txBox="1"/>
          <p:nvPr/>
        </p:nvSpPr>
        <p:spPr>
          <a:xfrm>
            <a:off x="626289" y="244321"/>
            <a:ext cx="1400966" cy="438581"/>
          </a:xfrm>
          <a:prstGeom prst="rect">
            <a:avLst/>
          </a:prstGeom>
          <a:noFill/>
        </p:spPr>
        <p:txBody>
          <a:bodyPr wrap="square" lIns="68580" tIns="34290" rIns="68580" bIns="34290" rtlCol="0">
            <a:spAutoFit/>
          </a:bodyPr>
          <a:lstStyle/>
          <a:p>
            <a:pPr lvl="0" algn="dist">
              <a:defRPr/>
            </a:pPr>
            <a:r>
              <a:rPr lang="zh-CN" altLang="en-US" sz="2400" dirty="0">
                <a:solidFill>
                  <a:prstClr val="white"/>
                </a:solidFill>
                <a:cs typeface="+mn-ea"/>
                <a:sym typeface="+mn-lt"/>
              </a:rPr>
              <a:t>精彩课堂</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101"/>
                                        </p:tgtEl>
                                        <p:attrNameLst>
                                          <p:attrName>style.visibility</p:attrName>
                                        </p:attrNameLst>
                                      </p:cBhvr>
                                      <p:to>
                                        <p:strVal val="visible"/>
                                      </p:to>
                                    </p:set>
                                    <p:animEffect transition="in" filter="blinds(horizontal)">
                                      <p:cBhvr>
                                        <p:cTn id="7" dur="500" fill="hold"/>
                                        <p:tgtEl>
                                          <p:spTgt spid="4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extBox 11"/>
          <p:cNvSpPr>
            <a:spLocks noChangeArrowheads="1"/>
          </p:cNvSpPr>
          <p:nvPr>
            <p:custDataLst>
              <p:tags r:id="rId1"/>
            </p:custDataLst>
          </p:nvPr>
        </p:nvSpPr>
        <p:spPr bwMode="auto">
          <a:xfrm>
            <a:off x="610896" y="962915"/>
            <a:ext cx="3996928"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buFont typeface="Wingdings" panose="05000000000000000000" pitchFamily="2" charset="2"/>
              <a:buChar char="u"/>
            </a:pPr>
            <a:r>
              <a:rPr lang="zh-CN" altLang="en-US" sz="1800" kern="0" dirty="0">
                <a:solidFill>
                  <a:srgbClr val="0070C0"/>
                </a:solidFill>
                <a:cs typeface="+mn-ea"/>
                <a:sym typeface="+mn-lt"/>
              </a:rPr>
              <a:t>步骤一  知识梳理  夯实基础</a:t>
            </a:r>
          </a:p>
        </p:txBody>
      </p:sp>
      <p:sp>
        <p:nvSpPr>
          <p:cNvPr id="5123" name="TextBox 3"/>
          <p:cNvSpPr/>
          <p:nvPr>
            <p:custDataLst>
              <p:tags r:id="rId2"/>
            </p:custDataLst>
          </p:nvPr>
        </p:nvSpPr>
        <p:spPr>
          <a:xfrm>
            <a:off x="811824" y="1145040"/>
            <a:ext cx="7719227" cy="3531736"/>
          </a:xfrm>
          <a:prstGeom prst="rect">
            <a:avLst/>
          </a:prstGeom>
          <a:noFill/>
          <a:ln>
            <a:noFill/>
            <a:miter lim="800000"/>
          </a:ln>
        </p:spPr>
        <p:txBody>
          <a:bodyPr wrap="square" lIns="68580" tIns="34290" rIns="68580" bIns="34290">
            <a:spAutoFit/>
          </a:bodyPr>
          <a:lstStyle>
            <a:defPPr>
              <a:defRPr lang="zh-CN"/>
            </a:defPPr>
            <a:lvl1pPr marL="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5pPr>
          </a:lstStyle>
          <a:p>
            <a:pPr>
              <a:lnSpc>
                <a:spcPct val="250000"/>
              </a:lnSpc>
            </a:pPr>
            <a:r>
              <a:rPr lang="en-US" altLang="zh-CN" sz="1500" b="1" kern="0" dirty="0">
                <a:ln w="9525" cap="flat" cmpd="sng" algn="ctr">
                  <a:noFill/>
                  <a:prstDash val="solid"/>
                  <a:round/>
                  <a:headEnd type="none" w="med" len="med"/>
                  <a:tailEnd type="none" w="med" len="med"/>
                </a:ln>
                <a:solidFill>
                  <a:srgbClr val="000000"/>
                </a:solidFill>
                <a:latin typeface="+mn-lt"/>
                <a:ea typeface="+mn-ea"/>
                <a:cs typeface="+mn-ea"/>
                <a:sym typeface="+mn-lt"/>
              </a:rPr>
              <a:t>1</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．作者简介</a:t>
            </a:r>
          </a:p>
          <a:p>
            <a:pPr>
              <a:lnSpc>
                <a:spcPct val="250000"/>
              </a:lnSpc>
            </a:pP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   </a:t>
            </a:r>
            <a:r>
              <a:rPr lang="en-US" altLang="zh-CN" sz="1500" kern="0" dirty="0">
                <a:ln w="9525" cap="flat" cmpd="sng" algn="ctr">
                  <a:noFill/>
                  <a:prstDash val="solid"/>
                  <a:round/>
                  <a:headEnd type="none" w="med" len="med"/>
                  <a:tailEnd type="none" w="med" len="med"/>
                </a:ln>
                <a:solidFill>
                  <a:srgbClr val="FF0000"/>
                </a:solidFill>
                <a:latin typeface="+mn-lt"/>
                <a:ea typeface="+mn-ea"/>
                <a:cs typeface="+mn-ea"/>
                <a:sym typeface="+mn-lt"/>
              </a:rPr>
              <a:t> </a:t>
            </a:r>
            <a:r>
              <a:rPr lang="zh-CN" altLang="zh-CN" sz="1500" kern="0" dirty="0">
                <a:ln w="9525" cap="flat" cmpd="sng" algn="ctr">
                  <a:noFill/>
                  <a:prstDash val="solid"/>
                  <a:round/>
                  <a:headEnd type="none" w="med" len="med"/>
                  <a:tailEnd type="none" w="med" len="med"/>
                </a:ln>
                <a:solidFill>
                  <a:srgbClr val="FF0000"/>
                </a:solidFill>
                <a:latin typeface="+mn-lt"/>
                <a:ea typeface="+mn-ea"/>
                <a:cs typeface="+mn-ea"/>
                <a:sym typeface="+mn-lt"/>
              </a:rPr>
              <a:t>让</a:t>
            </a:r>
            <a:r>
              <a:rPr lang="en-US" altLang="zh-CN" sz="1500" kern="0" dirty="0">
                <a:ln w="9525" cap="flat" cmpd="sng" algn="ctr">
                  <a:noFill/>
                  <a:prstDash val="solid"/>
                  <a:round/>
                  <a:headEnd type="none" w="med" len="med"/>
                  <a:tailEnd type="none" w="med" len="med"/>
                </a:ln>
                <a:solidFill>
                  <a:srgbClr val="FF0000"/>
                </a:solidFill>
                <a:latin typeface="+mn-lt"/>
                <a:ea typeface="+mn-ea"/>
                <a:cs typeface="+mn-ea"/>
                <a:sym typeface="+mn-lt"/>
              </a:rPr>
              <a:t>·</a:t>
            </a:r>
            <a:r>
              <a:rPr lang="zh-CN" altLang="zh-CN" sz="1500" kern="0" dirty="0">
                <a:ln w="9525" cap="flat" cmpd="sng" algn="ctr">
                  <a:noFill/>
                  <a:prstDash val="solid"/>
                  <a:round/>
                  <a:headEnd type="none" w="med" len="med"/>
                  <a:tailEnd type="none" w="med" len="med"/>
                </a:ln>
                <a:solidFill>
                  <a:srgbClr val="FF0000"/>
                </a:solidFill>
                <a:latin typeface="+mn-lt"/>
                <a:ea typeface="+mn-ea"/>
                <a:cs typeface="+mn-ea"/>
                <a:sym typeface="+mn-lt"/>
              </a:rPr>
              <a:t>乔诺</a:t>
            </a: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(1895—1970)</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，法国著名作家、电影编剧。在第一次世界大战时曾当过步兵，在经历惨烈战争后成为坚定的和平主义者。让</a:t>
            </a: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乔诺的作品获奖很多，部分作品被搬上银幕，被认为是法国二十世纪最著名的作家之一。</a:t>
            </a: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1932</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年获得法国荣誉勋章，</a:t>
            </a: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1953</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年以全部作品获得摩纳哥王子奖，次年，入选为龚古尔学院成员。他的作品风格多样，很难被人归类，多半作品都是以他的家乡和周边地区</a:t>
            </a: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阿尔卑斯山和普罗旺斯地区为背景。</a:t>
            </a:r>
            <a:endParaRPr lang="zh-CN" altLang="zh-CN" sz="1500" kern="0" dirty="0">
              <a:latin typeface="+mn-lt"/>
              <a:ea typeface="+mn-ea"/>
              <a:cs typeface="+mn-ea"/>
              <a:sym typeface="+mn-lt"/>
            </a:endParaRPr>
          </a:p>
        </p:txBody>
      </p:sp>
      <p:sp>
        <p:nvSpPr>
          <p:cNvPr id="5" name="矩形: 圆角 1"/>
          <p:cNvSpPr/>
          <p:nvPr/>
        </p:nvSpPr>
        <p:spPr>
          <a:xfrm>
            <a:off x="121920" y="213360"/>
            <a:ext cx="2021205" cy="478542"/>
          </a:xfrm>
          <a:prstGeom prst="roundRect">
            <a:avLst>
              <a:gd name="adj" fmla="val 50000"/>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dirty="0">
              <a:solidFill>
                <a:prstClr val="white"/>
              </a:solidFill>
              <a:cs typeface="+mn-ea"/>
              <a:sym typeface="+mn-lt"/>
            </a:endParaRPr>
          </a:p>
        </p:txBody>
      </p:sp>
      <p:sp>
        <p:nvSpPr>
          <p:cNvPr id="6" name="smiling-tooth-with-hands_33918"/>
          <p:cNvSpPr>
            <a:spLocks noChangeAspect="1"/>
          </p:cNvSpPr>
          <p:nvPr/>
        </p:nvSpPr>
        <p:spPr bwMode="auto">
          <a:xfrm>
            <a:off x="355423" y="340287"/>
            <a:ext cx="255473" cy="255473"/>
          </a:xfrm>
          <a:custGeom>
            <a:avLst/>
            <a:gdLst>
              <a:gd name="T0" fmla="*/ 12000 w 12800"/>
              <a:gd name="T1" fmla="*/ 11200 h 12800"/>
              <a:gd name="T2" fmla="*/ 7176 w 12800"/>
              <a:gd name="T3" fmla="*/ 12121 h 12800"/>
              <a:gd name="T4" fmla="*/ 6400 w 12800"/>
              <a:gd name="T5" fmla="*/ 12800 h 12800"/>
              <a:gd name="T6" fmla="*/ 5624 w 12800"/>
              <a:gd name="T7" fmla="*/ 12121 h 12800"/>
              <a:gd name="T8" fmla="*/ 800 w 12800"/>
              <a:gd name="T9" fmla="*/ 11200 h 12800"/>
              <a:gd name="T10" fmla="*/ 0 w 12800"/>
              <a:gd name="T11" fmla="*/ 10400 h 12800"/>
              <a:gd name="T12" fmla="*/ 0 w 12800"/>
              <a:gd name="T13" fmla="*/ 800 h 12800"/>
              <a:gd name="T14" fmla="*/ 800 w 12800"/>
              <a:gd name="T15" fmla="*/ 0 h 12800"/>
              <a:gd name="T16" fmla="*/ 879 w 12800"/>
              <a:gd name="T17" fmla="*/ 16 h 12800"/>
              <a:gd name="T18" fmla="*/ 6400 w 12800"/>
              <a:gd name="T19" fmla="*/ 1600 h 12800"/>
              <a:gd name="T20" fmla="*/ 11921 w 12800"/>
              <a:gd name="T21" fmla="*/ 16 h 12800"/>
              <a:gd name="T22" fmla="*/ 12000 w 12800"/>
              <a:gd name="T23" fmla="*/ 0 h 12800"/>
              <a:gd name="T24" fmla="*/ 12800 w 12800"/>
              <a:gd name="T25" fmla="*/ 800 h 12800"/>
              <a:gd name="T26" fmla="*/ 12800 w 12800"/>
              <a:gd name="T27" fmla="*/ 10400 h 12800"/>
              <a:gd name="T28" fmla="*/ 12000 w 12800"/>
              <a:gd name="T29" fmla="*/ 11200 h 12800"/>
              <a:gd name="T30" fmla="*/ 5600 w 12800"/>
              <a:gd name="T31" fmla="*/ 2507 h 12800"/>
              <a:gd name="T32" fmla="*/ 1600 w 12800"/>
              <a:gd name="T33" fmla="*/ 1670 h 12800"/>
              <a:gd name="T34" fmla="*/ 1600 w 12800"/>
              <a:gd name="T35" fmla="*/ 9643 h 12800"/>
              <a:gd name="T36" fmla="*/ 5600 w 12800"/>
              <a:gd name="T37" fmla="*/ 10400 h 12800"/>
              <a:gd name="T38" fmla="*/ 5600 w 12800"/>
              <a:gd name="T39" fmla="*/ 2507 h 12800"/>
              <a:gd name="T40" fmla="*/ 11200 w 12800"/>
              <a:gd name="T41" fmla="*/ 1670 h 12800"/>
              <a:gd name="T42" fmla="*/ 7200 w 12800"/>
              <a:gd name="T43" fmla="*/ 2506 h 12800"/>
              <a:gd name="T44" fmla="*/ 7200 w 12800"/>
              <a:gd name="T45" fmla="*/ 10400 h 12800"/>
              <a:gd name="T46" fmla="*/ 11200 w 12800"/>
              <a:gd name="T47" fmla="*/ 9644 h 12800"/>
              <a:gd name="T48" fmla="*/ 11200 w 12800"/>
              <a:gd name="T49" fmla="*/ 1670 h 1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800" h="12800">
                <a:moveTo>
                  <a:pt x="12000" y="11200"/>
                </a:moveTo>
                <a:cubicBezTo>
                  <a:pt x="10776" y="11254"/>
                  <a:pt x="8442" y="11463"/>
                  <a:pt x="7176" y="12121"/>
                </a:cubicBezTo>
                <a:cubicBezTo>
                  <a:pt x="7116" y="12503"/>
                  <a:pt x="6799" y="12800"/>
                  <a:pt x="6400" y="12800"/>
                </a:cubicBezTo>
                <a:cubicBezTo>
                  <a:pt x="6002" y="12800"/>
                  <a:pt x="5684" y="12503"/>
                  <a:pt x="5624" y="12121"/>
                </a:cubicBezTo>
                <a:cubicBezTo>
                  <a:pt x="4358" y="11463"/>
                  <a:pt x="2024" y="11254"/>
                  <a:pt x="800" y="11200"/>
                </a:cubicBezTo>
                <a:cubicBezTo>
                  <a:pt x="358" y="11200"/>
                  <a:pt x="0" y="10842"/>
                  <a:pt x="0" y="10400"/>
                </a:cubicBezTo>
                <a:lnTo>
                  <a:pt x="0" y="800"/>
                </a:lnTo>
                <a:cubicBezTo>
                  <a:pt x="0" y="358"/>
                  <a:pt x="358" y="0"/>
                  <a:pt x="800" y="0"/>
                </a:cubicBezTo>
                <a:cubicBezTo>
                  <a:pt x="828" y="0"/>
                  <a:pt x="851" y="14"/>
                  <a:pt x="879" y="16"/>
                </a:cubicBezTo>
                <a:cubicBezTo>
                  <a:pt x="6381" y="158"/>
                  <a:pt x="6400" y="1600"/>
                  <a:pt x="6400" y="1600"/>
                </a:cubicBezTo>
                <a:cubicBezTo>
                  <a:pt x="6400" y="1600"/>
                  <a:pt x="6419" y="158"/>
                  <a:pt x="11921" y="16"/>
                </a:cubicBezTo>
                <a:cubicBezTo>
                  <a:pt x="11949" y="14"/>
                  <a:pt x="11972" y="0"/>
                  <a:pt x="12000" y="0"/>
                </a:cubicBezTo>
                <a:cubicBezTo>
                  <a:pt x="12442" y="0"/>
                  <a:pt x="12800" y="358"/>
                  <a:pt x="12800" y="800"/>
                </a:cubicBezTo>
                <a:lnTo>
                  <a:pt x="12800" y="10400"/>
                </a:lnTo>
                <a:cubicBezTo>
                  <a:pt x="12800" y="10842"/>
                  <a:pt x="12442" y="11200"/>
                  <a:pt x="12000" y="11200"/>
                </a:cubicBezTo>
                <a:close/>
                <a:moveTo>
                  <a:pt x="5600" y="2507"/>
                </a:moveTo>
                <a:cubicBezTo>
                  <a:pt x="4568" y="1982"/>
                  <a:pt x="2861" y="1764"/>
                  <a:pt x="1600" y="1670"/>
                </a:cubicBezTo>
                <a:lnTo>
                  <a:pt x="1600" y="9643"/>
                </a:lnTo>
                <a:cubicBezTo>
                  <a:pt x="3747" y="9753"/>
                  <a:pt x="4949" y="10074"/>
                  <a:pt x="5600" y="10400"/>
                </a:cubicBezTo>
                <a:lnTo>
                  <a:pt x="5600" y="2507"/>
                </a:lnTo>
                <a:close/>
                <a:moveTo>
                  <a:pt x="11200" y="1670"/>
                </a:moveTo>
                <a:cubicBezTo>
                  <a:pt x="9940" y="1764"/>
                  <a:pt x="8232" y="1982"/>
                  <a:pt x="7200" y="2506"/>
                </a:cubicBezTo>
                <a:lnTo>
                  <a:pt x="7200" y="10400"/>
                </a:lnTo>
                <a:cubicBezTo>
                  <a:pt x="7851" y="10074"/>
                  <a:pt x="9052" y="9753"/>
                  <a:pt x="11200" y="9644"/>
                </a:cubicBezTo>
                <a:lnTo>
                  <a:pt x="11200" y="1670"/>
                </a:lnTo>
                <a:close/>
              </a:path>
            </a:pathLst>
          </a:custGeom>
          <a:solidFill>
            <a:schemeClr val="bg1"/>
          </a:solidFill>
          <a:ln>
            <a:noFill/>
          </a:ln>
        </p:spPr>
        <p:txBody>
          <a:bodyPr lIns="68580" tIns="34290" rIns="68580" bIns="3429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400" dirty="0">
              <a:solidFill>
                <a:prstClr val="black"/>
              </a:solidFill>
              <a:cs typeface="+mn-ea"/>
              <a:sym typeface="+mn-lt"/>
            </a:endParaRPr>
          </a:p>
        </p:txBody>
      </p:sp>
      <p:sp>
        <p:nvSpPr>
          <p:cNvPr id="7" name="文本框 6"/>
          <p:cNvSpPr txBox="1"/>
          <p:nvPr/>
        </p:nvSpPr>
        <p:spPr>
          <a:xfrm>
            <a:off x="626289" y="244321"/>
            <a:ext cx="1400966" cy="438581"/>
          </a:xfrm>
          <a:prstGeom prst="rect">
            <a:avLst/>
          </a:prstGeom>
          <a:noFill/>
        </p:spPr>
        <p:txBody>
          <a:bodyPr wrap="square" lIns="68580" tIns="34290" rIns="68580" bIns="34290" rtlCol="0">
            <a:spAutoFit/>
          </a:bodyPr>
          <a:lstStyle/>
          <a:p>
            <a:pPr lvl="0" algn="dist">
              <a:defRPr/>
            </a:pPr>
            <a:r>
              <a:rPr lang="zh-CN" altLang="en-US" sz="2400" dirty="0">
                <a:solidFill>
                  <a:prstClr val="white"/>
                </a:solidFill>
                <a:cs typeface="+mn-ea"/>
                <a:sym typeface="+mn-lt"/>
              </a:rPr>
              <a:t>精彩课堂</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123">
                                            <p:txEl>
                                              <p:pRg st="1" end="1"/>
                                            </p:txEl>
                                          </p:spTgt>
                                        </p:tgtEl>
                                        <p:attrNameLst>
                                          <p:attrName>style.visibility</p:attrName>
                                        </p:attrNameLst>
                                      </p:cBhvr>
                                      <p:to>
                                        <p:strVal val="visible"/>
                                      </p:to>
                                    </p:set>
                                    <p:animEffect transition="in" filter="blinds(horizontal)">
                                      <p:cBhvr>
                                        <p:cTn id="7" dur="500" fill="hold"/>
                                        <p:tgtEl>
                                          <p:spTgt spid="512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TextBox 1"/>
          <p:cNvSpPr/>
          <p:nvPr>
            <p:custDataLst>
              <p:tags r:id="rId1"/>
            </p:custDataLst>
          </p:nvPr>
        </p:nvSpPr>
        <p:spPr>
          <a:xfrm>
            <a:off x="844519" y="933607"/>
            <a:ext cx="7648850" cy="3762568"/>
          </a:xfrm>
          <a:prstGeom prst="rect">
            <a:avLst/>
          </a:prstGeom>
          <a:noFill/>
          <a:ln>
            <a:noFill/>
            <a:miter lim="800000"/>
          </a:ln>
        </p:spPr>
        <p:txBody>
          <a:bodyPr wrap="square" lIns="68580" tIns="34290" rIns="68580" bIns="34290">
            <a:spAutoFit/>
          </a:bodyPr>
          <a:lstStyle>
            <a:defPPr>
              <a:defRPr lang="zh-CN"/>
            </a:defPPr>
            <a:lvl1pPr marL="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5pPr>
          </a:lstStyle>
          <a:p>
            <a:pPr>
              <a:lnSpc>
                <a:spcPct val="150000"/>
              </a:lnSpc>
            </a:pPr>
            <a:r>
              <a:rPr lang="en-US" altLang="zh-CN" sz="1600" kern="0" dirty="0">
                <a:ln w="9525" cap="flat" cmpd="sng" algn="ctr">
                  <a:noFill/>
                  <a:prstDash val="solid"/>
                  <a:round/>
                  <a:headEnd type="none" w="med" len="med"/>
                  <a:tailEnd type="none" w="med" len="med"/>
                </a:ln>
                <a:solidFill>
                  <a:srgbClr val="000000"/>
                </a:solidFill>
                <a:latin typeface="+mn-lt"/>
                <a:ea typeface="+mn-ea"/>
                <a:cs typeface="+mn-ea"/>
                <a:sym typeface="+mn-lt"/>
              </a:rPr>
              <a:t>2</a:t>
            </a:r>
            <a:r>
              <a:rPr lang="zh-CN" altLang="zh-CN" sz="1600" kern="0" dirty="0">
                <a:ln w="9525" cap="flat" cmpd="sng" algn="ctr">
                  <a:noFill/>
                  <a:prstDash val="solid"/>
                  <a:round/>
                  <a:headEnd type="none" w="med" len="med"/>
                  <a:tailEnd type="none" w="med" len="med"/>
                </a:ln>
                <a:solidFill>
                  <a:srgbClr val="000000"/>
                </a:solidFill>
                <a:latin typeface="+mn-lt"/>
                <a:ea typeface="+mn-ea"/>
                <a:cs typeface="+mn-ea"/>
                <a:sym typeface="+mn-lt"/>
              </a:rPr>
              <a:t>．背景链接</a:t>
            </a:r>
          </a:p>
          <a:p>
            <a:pPr>
              <a:lnSpc>
                <a:spcPct val="150000"/>
              </a:lnSpc>
            </a:pPr>
            <a:r>
              <a:rPr lang="en-US" altLang="zh-CN" sz="1600" kern="0" dirty="0">
                <a:ln w="9525" cap="flat" cmpd="sng" algn="ctr">
                  <a:noFill/>
                  <a:prstDash val="solid"/>
                  <a:round/>
                  <a:headEnd type="none" w="med" len="med"/>
                  <a:tailEnd type="none" w="med" len="med"/>
                </a:ln>
                <a:solidFill>
                  <a:srgbClr val="000000"/>
                </a:solidFill>
                <a:latin typeface="+mn-lt"/>
                <a:ea typeface="+mn-ea"/>
                <a:cs typeface="+mn-ea"/>
                <a:sym typeface="+mn-lt"/>
              </a:rPr>
              <a:t>    </a:t>
            </a:r>
            <a:r>
              <a:rPr lang="zh-CN" altLang="zh-CN" sz="1600" kern="0" dirty="0">
                <a:ln w="9525" cap="flat" cmpd="sng" algn="ctr">
                  <a:noFill/>
                  <a:prstDash val="solid"/>
                  <a:round/>
                  <a:headEnd type="none" w="med" len="med"/>
                  <a:tailEnd type="none" w="med" len="med"/>
                </a:ln>
                <a:solidFill>
                  <a:srgbClr val="000000"/>
                </a:solidFill>
                <a:latin typeface="+mn-lt"/>
                <a:ea typeface="+mn-ea"/>
                <a:cs typeface="+mn-ea"/>
                <a:sym typeface="+mn-lt"/>
              </a:rPr>
              <a:t>《植树的牧羊人》是法国作家让</a:t>
            </a:r>
            <a:r>
              <a:rPr lang="en-US" altLang="zh-CN" sz="1600" kern="0" dirty="0">
                <a:ln w="9525" cap="flat" cmpd="sng" algn="ctr">
                  <a:noFill/>
                  <a:prstDash val="solid"/>
                  <a:round/>
                  <a:headEnd type="none" w="med" len="med"/>
                  <a:tailEnd type="none" w="med" len="med"/>
                </a:ln>
                <a:solidFill>
                  <a:srgbClr val="000000"/>
                </a:solidFill>
                <a:latin typeface="+mn-lt"/>
                <a:ea typeface="+mn-ea"/>
                <a:cs typeface="+mn-ea"/>
                <a:sym typeface="+mn-lt"/>
              </a:rPr>
              <a:t>·</a:t>
            </a:r>
            <a:r>
              <a:rPr lang="zh-CN" altLang="zh-CN" sz="1600" kern="0" dirty="0">
                <a:ln w="9525" cap="flat" cmpd="sng" algn="ctr">
                  <a:noFill/>
                  <a:prstDash val="solid"/>
                  <a:round/>
                  <a:headEnd type="none" w="med" len="med"/>
                  <a:tailEnd type="none" w="med" len="med"/>
                </a:ln>
                <a:solidFill>
                  <a:srgbClr val="000000"/>
                </a:solidFill>
                <a:latin typeface="+mn-lt"/>
                <a:ea typeface="+mn-ea"/>
                <a:cs typeface="+mn-ea"/>
                <a:sym typeface="+mn-lt"/>
              </a:rPr>
              <a:t>乔诺用</a:t>
            </a:r>
            <a:r>
              <a:rPr lang="en-US" altLang="zh-CN" sz="1600" kern="0" dirty="0">
                <a:ln w="9525" cap="flat" cmpd="sng" algn="ctr">
                  <a:noFill/>
                  <a:prstDash val="solid"/>
                  <a:round/>
                  <a:headEnd type="none" w="med" len="med"/>
                  <a:tailEnd type="none" w="med" len="med"/>
                </a:ln>
                <a:solidFill>
                  <a:srgbClr val="000000"/>
                </a:solidFill>
                <a:latin typeface="+mn-lt"/>
                <a:ea typeface="+mn-ea"/>
                <a:cs typeface="+mn-ea"/>
                <a:sym typeface="+mn-lt"/>
              </a:rPr>
              <a:t>23</a:t>
            </a:r>
            <a:r>
              <a:rPr lang="zh-CN" altLang="zh-CN" sz="1600" kern="0" dirty="0">
                <a:ln w="9525" cap="flat" cmpd="sng" algn="ctr">
                  <a:noFill/>
                  <a:prstDash val="solid"/>
                  <a:round/>
                  <a:headEnd type="none" w="med" len="med"/>
                  <a:tailEnd type="none" w="med" len="med"/>
                </a:ln>
                <a:solidFill>
                  <a:srgbClr val="000000"/>
                </a:solidFill>
                <a:latin typeface="+mn-lt"/>
                <a:ea typeface="+mn-ea"/>
                <a:cs typeface="+mn-ea"/>
                <a:sym typeface="+mn-lt"/>
              </a:rPr>
              <a:t>年时间为我们写的震撼心灵的环保主题的故事，当这本书送到出版商手里时，仅仅有</a:t>
            </a:r>
            <a:r>
              <a:rPr lang="en-US" altLang="zh-CN" sz="1600" kern="0" dirty="0">
                <a:ln w="9525" cap="flat" cmpd="sng" algn="ctr">
                  <a:noFill/>
                  <a:prstDash val="solid"/>
                  <a:round/>
                  <a:headEnd type="none" w="med" len="med"/>
                  <a:tailEnd type="none" w="med" len="med"/>
                </a:ln>
                <a:solidFill>
                  <a:srgbClr val="000000"/>
                </a:solidFill>
                <a:latin typeface="+mn-lt"/>
                <a:ea typeface="+mn-ea"/>
                <a:cs typeface="+mn-ea"/>
                <a:sym typeface="+mn-lt"/>
              </a:rPr>
              <a:t>7</a:t>
            </a:r>
            <a:r>
              <a:rPr lang="zh-CN" altLang="zh-CN" sz="1600" kern="0" dirty="0">
                <a:ln w="9525" cap="flat" cmpd="sng" algn="ctr">
                  <a:noFill/>
                  <a:prstDash val="solid"/>
                  <a:round/>
                  <a:headEnd type="none" w="med" len="med"/>
                  <a:tailEnd type="none" w="med" len="med"/>
                </a:ln>
                <a:solidFill>
                  <a:srgbClr val="000000"/>
                </a:solidFill>
                <a:latin typeface="+mn-lt"/>
                <a:ea typeface="+mn-ea"/>
                <a:cs typeface="+mn-ea"/>
                <a:sym typeface="+mn-lt"/>
              </a:rPr>
              <a:t>页是打字机打出来的，其余全部是作家一笔一笔手写的。画家弗瑞德里克</a:t>
            </a:r>
            <a:r>
              <a:rPr lang="en-US" altLang="zh-CN" sz="1600" kern="0" dirty="0">
                <a:ln w="9525" cap="flat" cmpd="sng" algn="ctr">
                  <a:noFill/>
                  <a:prstDash val="solid"/>
                  <a:round/>
                  <a:headEnd type="none" w="med" len="med"/>
                  <a:tailEnd type="none" w="med" len="med"/>
                </a:ln>
                <a:solidFill>
                  <a:srgbClr val="000000"/>
                </a:solidFill>
                <a:latin typeface="+mn-lt"/>
                <a:ea typeface="+mn-ea"/>
                <a:cs typeface="+mn-ea"/>
                <a:sym typeface="+mn-lt"/>
              </a:rPr>
              <a:t>·</a:t>
            </a:r>
            <a:r>
              <a:rPr lang="zh-CN" altLang="zh-CN" sz="1600" kern="0" dirty="0">
                <a:ln w="9525" cap="flat" cmpd="sng" algn="ctr">
                  <a:noFill/>
                  <a:prstDash val="solid"/>
                  <a:round/>
                  <a:headEnd type="none" w="med" len="med"/>
                  <a:tailEnd type="none" w="med" len="med"/>
                </a:ln>
                <a:solidFill>
                  <a:srgbClr val="000000"/>
                </a:solidFill>
                <a:latin typeface="+mn-lt"/>
                <a:ea typeface="+mn-ea"/>
                <a:cs typeface="+mn-ea"/>
                <a:sym typeface="+mn-lt"/>
              </a:rPr>
              <a:t>拜克花费了</a:t>
            </a:r>
            <a:r>
              <a:rPr lang="en-US" altLang="zh-CN" sz="1600" kern="0" dirty="0">
                <a:ln w="9525" cap="flat" cmpd="sng" algn="ctr">
                  <a:noFill/>
                  <a:prstDash val="solid"/>
                  <a:round/>
                  <a:headEnd type="none" w="med" len="med"/>
                  <a:tailEnd type="none" w="med" len="med"/>
                </a:ln>
                <a:solidFill>
                  <a:srgbClr val="000000"/>
                </a:solidFill>
                <a:latin typeface="+mn-lt"/>
                <a:ea typeface="+mn-ea"/>
                <a:cs typeface="+mn-ea"/>
                <a:sym typeface="+mn-lt"/>
              </a:rPr>
              <a:t>5</a:t>
            </a:r>
            <a:r>
              <a:rPr lang="zh-CN" altLang="zh-CN" sz="1600" kern="0" dirty="0">
                <a:ln w="9525" cap="flat" cmpd="sng" algn="ctr">
                  <a:noFill/>
                  <a:prstDash val="solid"/>
                  <a:round/>
                  <a:headEnd type="none" w="med" len="med"/>
                  <a:tailEnd type="none" w="med" len="med"/>
                </a:ln>
                <a:solidFill>
                  <a:srgbClr val="000000"/>
                </a:solidFill>
                <a:latin typeface="+mn-lt"/>
                <a:ea typeface="+mn-ea"/>
                <a:cs typeface="+mn-ea"/>
                <a:sym typeface="+mn-lt"/>
              </a:rPr>
              <a:t>年时间以熏瞎一只眼睛为代价来完成这部作品的绘画。让</a:t>
            </a:r>
            <a:r>
              <a:rPr lang="en-US" altLang="zh-CN" sz="1600" kern="0" dirty="0">
                <a:ln w="9525" cap="flat" cmpd="sng" algn="ctr">
                  <a:noFill/>
                  <a:prstDash val="solid"/>
                  <a:round/>
                  <a:headEnd type="none" w="med" len="med"/>
                  <a:tailEnd type="none" w="med" len="med"/>
                </a:ln>
                <a:solidFill>
                  <a:srgbClr val="000000"/>
                </a:solidFill>
                <a:latin typeface="+mn-lt"/>
                <a:ea typeface="+mn-ea"/>
                <a:cs typeface="+mn-ea"/>
                <a:sym typeface="+mn-lt"/>
              </a:rPr>
              <a:t>·</a:t>
            </a:r>
            <a:r>
              <a:rPr lang="zh-CN" altLang="zh-CN" sz="1600" kern="0" dirty="0">
                <a:ln w="9525" cap="flat" cmpd="sng" algn="ctr">
                  <a:noFill/>
                  <a:prstDash val="solid"/>
                  <a:round/>
                  <a:headEnd type="none" w="med" len="med"/>
                  <a:tailEnd type="none" w="med" len="med"/>
                </a:ln>
                <a:solidFill>
                  <a:srgbClr val="000000"/>
                </a:solidFill>
                <a:latin typeface="+mn-lt"/>
                <a:ea typeface="+mn-ea"/>
                <a:cs typeface="+mn-ea"/>
                <a:sym typeface="+mn-lt"/>
              </a:rPr>
              <a:t>乔诺于</a:t>
            </a:r>
            <a:r>
              <a:rPr lang="en-US" altLang="zh-CN" sz="1600" kern="0" dirty="0">
                <a:ln w="9525" cap="flat" cmpd="sng" algn="ctr">
                  <a:noFill/>
                  <a:prstDash val="solid"/>
                  <a:round/>
                  <a:headEnd type="none" w="med" len="med"/>
                  <a:tailEnd type="none" w="med" len="med"/>
                </a:ln>
                <a:solidFill>
                  <a:srgbClr val="000000"/>
                </a:solidFill>
                <a:latin typeface="+mn-lt"/>
                <a:ea typeface="+mn-ea"/>
                <a:cs typeface="+mn-ea"/>
                <a:sym typeface="+mn-lt"/>
              </a:rPr>
              <a:t>1953</a:t>
            </a:r>
            <a:r>
              <a:rPr lang="zh-CN" altLang="zh-CN" sz="1600" kern="0" dirty="0">
                <a:ln w="9525" cap="flat" cmpd="sng" algn="ctr">
                  <a:noFill/>
                  <a:prstDash val="solid"/>
                  <a:round/>
                  <a:headEnd type="none" w="med" len="med"/>
                  <a:tailEnd type="none" w="med" len="med"/>
                </a:ln>
                <a:solidFill>
                  <a:srgbClr val="000000"/>
                </a:solidFill>
                <a:latin typeface="+mn-lt"/>
                <a:ea typeface="+mn-ea"/>
                <a:cs typeface="+mn-ea"/>
                <a:sym typeface="+mn-lt"/>
              </a:rPr>
              <a:t>年应美国一本杂志专题</a:t>
            </a:r>
            <a:r>
              <a:rPr lang="en-US" altLang="zh-CN" sz="1600" kern="0" dirty="0">
                <a:ln w="9525" cap="flat" cmpd="sng" algn="ctr">
                  <a:noFill/>
                  <a:prstDash val="solid"/>
                  <a:round/>
                  <a:headEnd type="none" w="med" len="med"/>
                  <a:tailEnd type="none" w="med" len="med"/>
                </a:ln>
                <a:solidFill>
                  <a:srgbClr val="000000"/>
                </a:solidFill>
                <a:latin typeface="+mn-lt"/>
                <a:ea typeface="+mn-ea"/>
                <a:cs typeface="+mn-ea"/>
                <a:sym typeface="+mn-lt"/>
              </a:rPr>
              <a:t>“</a:t>
            </a:r>
            <a:r>
              <a:rPr lang="zh-CN" altLang="zh-CN" sz="1600" kern="0" dirty="0">
                <a:ln w="9525" cap="flat" cmpd="sng" algn="ctr">
                  <a:noFill/>
                  <a:prstDash val="solid"/>
                  <a:round/>
                  <a:headEnd type="none" w="med" len="med"/>
                  <a:tailEnd type="none" w="med" len="med"/>
                </a:ln>
                <a:solidFill>
                  <a:srgbClr val="000000"/>
                </a:solidFill>
                <a:latin typeface="+mn-lt"/>
                <a:ea typeface="+mn-ea"/>
                <a:cs typeface="+mn-ea"/>
                <a:sym typeface="+mn-lt"/>
              </a:rPr>
              <a:t>你曾经见过的最非凡、难忘的人是谁？</a:t>
            </a:r>
            <a:r>
              <a:rPr lang="en-US" altLang="zh-CN" sz="1600" kern="0" dirty="0">
                <a:ln w="9525" cap="flat" cmpd="sng" algn="ctr">
                  <a:noFill/>
                  <a:prstDash val="solid"/>
                  <a:round/>
                  <a:headEnd type="none" w="med" len="med"/>
                  <a:tailEnd type="none" w="med" len="med"/>
                </a:ln>
                <a:solidFill>
                  <a:srgbClr val="000000"/>
                </a:solidFill>
                <a:latin typeface="+mn-lt"/>
                <a:ea typeface="+mn-ea"/>
                <a:cs typeface="+mn-ea"/>
                <a:sym typeface="+mn-lt"/>
              </a:rPr>
              <a:t>”</a:t>
            </a:r>
            <a:r>
              <a:rPr lang="zh-CN" altLang="zh-CN" sz="1600" kern="0" dirty="0">
                <a:ln w="9525" cap="flat" cmpd="sng" algn="ctr">
                  <a:noFill/>
                  <a:prstDash val="solid"/>
                  <a:round/>
                  <a:headEnd type="none" w="med" len="med"/>
                  <a:tailEnd type="none" w="med" len="med"/>
                </a:ln>
                <a:solidFill>
                  <a:srgbClr val="000000"/>
                </a:solidFill>
                <a:latin typeface="+mn-lt"/>
                <a:ea typeface="+mn-ea"/>
                <a:cs typeface="+mn-ea"/>
                <a:sym typeface="+mn-lt"/>
              </a:rPr>
              <a:t>的约稿而写的。编辑收到这部让人震撼的故事后，调查得知在普罗旺斯山区的小镇巴农的养老院没有死过名叫布菲的人，稿子就被退了回来。第二年在美国《</a:t>
            </a:r>
            <a:r>
              <a:rPr lang="en-US" altLang="zh-CN" sz="1600" kern="0" dirty="0">
                <a:ln w="9525" cap="flat" cmpd="sng" algn="ctr">
                  <a:noFill/>
                  <a:prstDash val="solid"/>
                  <a:round/>
                  <a:headEnd type="none" w="med" len="med"/>
                  <a:tailEnd type="none" w="med" len="med"/>
                </a:ln>
                <a:solidFill>
                  <a:srgbClr val="000000"/>
                </a:solidFill>
                <a:latin typeface="+mn-lt"/>
                <a:ea typeface="+mn-ea"/>
                <a:cs typeface="+mn-ea"/>
                <a:sym typeface="+mn-lt"/>
              </a:rPr>
              <a:t>Vogue</a:t>
            </a:r>
            <a:r>
              <a:rPr lang="zh-CN" altLang="zh-CN" sz="1600" kern="0" dirty="0">
                <a:ln w="9525" cap="flat" cmpd="sng" algn="ctr">
                  <a:noFill/>
                  <a:prstDash val="solid"/>
                  <a:round/>
                  <a:headEnd type="none" w="med" len="med"/>
                  <a:tailEnd type="none" w="med" len="med"/>
                </a:ln>
                <a:solidFill>
                  <a:srgbClr val="000000"/>
                </a:solidFill>
                <a:latin typeface="+mn-lt"/>
                <a:ea typeface="+mn-ea"/>
                <a:cs typeface="+mn-ea"/>
                <a:sym typeface="+mn-lt"/>
              </a:rPr>
              <a:t>》杂志上发表，之后在十多个国家翻译发表。《植树的牧羊人》是让·乔诺晚期的作品，是虚构的小说世界。虽然是虚构的故事，但主人公的精神鼓舞了很多人，为世界各地的森林再生作出了贡献</a:t>
            </a:r>
            <a:r>
              <a:rPr lang="zh-CN" altLang="zh-CN" sz="1600" kern="0" dirty="0" smtClean="0">
                <a:ln w="9525" cap="flat" cmpd="sng" algn="ctr">
                  <a:noFill/>
                  <a:prstDash val="solid"/>
                  <a:round/>
                  <a:headEnd type="none" w="med" len="med"/>
                  <a:tailEnd type="none" w="med" len="med"/>
                </a:ln>
                <a:solidFill>
                  <a:srgbClr val="000000"/>
                </a:solidFill>
                <a:latin typeface="+mn-lt"/>
                <a:ea typeface="+mn-ea"/>
                <a:cs typeface="+mn-ea"/>
                <a:sym typeface="+mn-lt"/>
              </a:rPr>
              <a:t>。</a:t>
            </a:r>
            <a:endParaRPr lang="zh-CN" altLang="zh-CN" sz="1600" kern="0" dirty="0">
              <a:latin typeface="+mn-lt"/>
              <a:ea typeface="+mn-ea"/>
              <a:cs typeface="+mn-ea"/>
              <a:sym typeface="+mn-lt"/>
            </a:endParaRPr>
          </a:p>
        </p:txBody>
      </p:sp>
      <p:sp>
        <p:nvSpPr>
          <p:cNvPr id="3" name="矩形: 圆角 1"/>
          <p:cNvSpPr/>
          <p:nvPr/>
        </p:nvSpPr>
        <p:spPr>
          <a:xfrm>
            <a:off x="121920" y="213360"/>
            <a:ext cx="2021205" cy="478542"/>
          </a:xfrm>
          <a:prstGeom prst="roundRect">
            <a:avLst>
              <a:gd name="adj" fmla="val 50000"/>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dirty="0">
              <a:solidFill>
                <a:prstClr val="white"/>
              </a:solidFill>
              <a:cs typeface="+mn-ea"/>
              <a:sym typeface="+mn-lt"/>
            </a:endParaRPr>
          </a:p>
        </p:txBody>
      </p:sp>
      <p:sp>
        <p:nvSpPr>
          <p:cNvPr id="4" name="smiling-tooth-with-hands_33918"/>
          <p:cNvSpPr>
            <a:spLocks noChangeAspect="1"/>
          </p:cNvSpPr>
          <p:nvPr/>
        </p:nvSpPr>
        <p:spPr bwMode="auto">
          <a:xfrm>
            <a:off x="355423" y="340287"/>
            <a:ext cx="255473" cy="255473"/>
          </a:xfrm>
          <a:custGeom>
            <a:avLst/>
            <a:gdLst>
              <a:gd name="T0" fmla="*/ 12000 w 12800"/>
              <a:gd name="T1" fmla="*/ 11200 h 12800"/>
              <a:gd name="T2" fmla="*/ 7176 w 12800"/>
              <a:gd name="T3" fmla="*/ 12121 h 12800"/>
              <a:gd name="T4" fmla="*/ 6400 w 12800"/>
              <a:gd name="T5" fmla="*/ 12800 h 12800"/>
              <a:gd name="T6" fmla="*/ 5624 w 12800"/>
              <a:gd name="T7" fmla="*/ 12121 h 12800"/>
              <a:gd name="T8" fmla="*/ 800 w 12800"/>
              <a:gd name="T9" fmla="*/ 11200 h 12800"/>
              <a:gd name="T10" fmla="*/ 0 w 12800"/>
              <a:gd name="T11" fmla="*/ 10400 h 12800"/>
              <a:gd name="T12" fmla="*/ 0 w 12800"/>
              <a:gd name="T13" fmla="*/ 800 h 12800"/>
              <a:gd name="T14" fmla="*/ 800 w 12800"/>
              <a:gd name="T15" fmla="*/ 0 h 12800"/>
              <a:gd name="T16" fmla="*/ 879 w 12800"/>
              <a:gd name="T17" fmla="*/ 16 h 12800"/>
              <a:gd name="T18" fmla="*/ 6400 w 12800"/>
              <a:gd name="T19" fmla="*/ 1600 h 12800"/>
              <a:gd name="T20" fmla="*/ 11921 w 12800"/>
              <a:gd name="T21" fmla="*/ 16 h 12800"/>
              <a:gd name="T22" fmla="*/ 12000 w 12800"/>
              <a:gd name="T23" fmla="*/ 0 h 12800"/>
              <a:gd name="T24" fmla="*/ 12800 w 12800"/>
              <a:gd name="T25" fmla="*/ 800 h 12800"/>
              <a:gd name="T26" fmla="*/ 12800 w 12800"/>
              <a:gd name="T27" fmla="*/ 10400 h 12800"/>
              <a:gd name="T28" fmla="*/ 12000 w 12800"/>
              <a:gd name="T29" fmla="*/ 11200 h 12800"/>
              <a:gd name="T30" fmla="*/ 5600 w 12800"/>
              <a:gd name="T31" fmla="*/ 2507 h 12800"/>
              <a:gd name="T32" fmla="*/ 1600 w 12800"/>
              <a:gd name="T33" fmla="*/ 1670 h 12800"/>
              <a:gd name="T34" fmla="*/ 1600 w 12800"/>
              <a:gd name="T35" fmla="*/ 9643 h 12800"/>
              <a:gd name="T36" fmla="*/ 5600 w 12800"/>
              <a:gd name="T37" fmla="*/ 10400 h 12800"/>
              <a:gd name="T38" fmla="*/ 5600 w 12800"/>
              <a:gd name="T39" fmla="*/ 2507 h 12800"/>
              <a:gd name="T40" fmla="*/ 11200 w 12800"/>
              <a:gd name="T41" fmla="*/ 1670 h 12800"/>
              <a:gd name="T42" fmla="*/ 7200 w 12800"/>
              <a:gd name="T43" fmla="*/ 2506 h 12800"/>
              <a:gd name="T44" fmla="*/ 7200 w 12800"/>
              <a:gd name="T45" fmla="*/ 10400 h 12800"/>
              <a:gd name="T46" fmla="*/ 11200 w 12800"/>
              <a:gd name="T47" fmla="*/ 9644 h 12800"/>
              <a:gd name="T48" fmla="*/ 11200 w 12800"/>
              <a:gd name="T49" fmla="*/ 1670 h 1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800" h="12800">
                <a:moveTo>
                  <a:pt x="12000" y="11200"/>
                </a:moveTo>
                <a:cubicBezTo>
                  <a:pt x="10776" y="11254"/>
                  <a:pt x="8442" y="11463"/>
                  <a:pt x="7176" y="12121"/>
                </a:cubicBezTo>
                <a:cubicBezTo>
                  <a:pt x="7116" y="12503"/>
                  <a:pt x="6799" y="12800"/>
                  <a:pt x="6400" y="12800"/>
                </a:cubicBezTo>
                <a:cubicBezTo>
                  <a:pt x="6002" y="12800"/>
                  <a:pt x="5684" y="12503"/>
                  <a:pt x="5624" y="12121"/>
                </a:cubicBezTo>
                <a:cubicBezTo>
                  <a:pt x="4358" y="11463"/>
                  <a:pt x="2024" y="11254"/>
                  <a:pt x="800" y="11200"/>
                </a:cubicBezTo>
                <a:cubicBezTo>
                  <a:pt x="358" y="11200"/>
                  <a:pt x="0" y="10842"/>
                  <a:pt x="0" y="10400"/>
                </a:cubicBezTo>
                <a:lnTo>
                  <a:pt x="0" y="800"/>
                </a:lnTo>
                <a:cubicBezTo>
                  <a:pt x="0" y="358"/>
                  <a:pt x="358" y="0"/>
                  <a:pt x="800" y="0"/>
                </a:cubicBezTo>
                <a:cubicBezTo>
                  <a:pt x="828" y="0"/>
                  <a:pt x="851" y="14"/>
                  <a:pt x="879" y="16"/>
                </a:cubicBezTo>
                <a:cubicBezTo>
                  <a:pt x="6381" y="158"/>
                  <a:pt x="6400" y="1600"/>
                  <a:pt x="6400" y="1600"/>
                </a:cubicBezTo>
                <a:cubicBezTo>
                  <a:pt x="6400" y="1600"/>
                  <a:pt x="6419" y="158"/>
                  <a:pt x="11921" y="16"/>
                </a:cubicBezTo>
                <a:cubicBezTo>
                  <a:pt x="11949" y="14"/>
                  <a:pt x="11972" y="0"/>
                  <a:pt x="12000" y="0"/>
                </a:cubicBezTo>
                <a:cubicBezTo>
                  <a:pt x="12442" y="0"/>
                  <a:pt x="12800" y="358"/>
                  <a:pt x="12800" y="800"/>
                </a:cubicBezTo>
                <a:lnTo>
                  <a:pt x="12800" y="10400"/>
                </a:lnTo>
                <a:cubicBezTo>
                  <a:pt x="12800" y="10842"/>
                  <a:pt x="12442" y="11200"/>
                  <a:pt x="12000" y="11200"/>
                </a:cubicBezTo>
                <a:close/>
                <a:moveTo>
                  <a:pt x="5600" y="2507"/>
                </a:moveTo>
                <a:cubicBezTo>
                  <a:pt x="4568" y="1982"/>
                  <a:pt x="2861" y="1764"/>
                  <a:pt x="1600" y="1670"/>
                </a:cubicBezTo>
                <a:lnTo>
                  <a:pt x="1600" y="9643"/>
                </a:lnTo>
                <a:cubicBezTo>
                  <a:pt x="3747" y="9753"/>
                  <a:pt x="4949" y="10074"/>
                  <a:pt x="5600" y="10400"/>
                </a:cubicBezTo>
                <a:lnTo>
                  <a:pt x="5600" y="2507"/>
                </a:lnTo>
                <a:close/>
                <a:moveTo>
                  <a:pt x="11200" y="1670"/>
                </a:moveTo>
                <a:cubicBezTo>
                  <a:pt x="9940" y="1764"/>
                  <a:pt x="8232" y="1982"/>
                  <a:pt x="7200" y="2506"/>
                </a:cubicBezTo>
                <a:lnTo>
                  <a:pt x="7200" y="10400"/>
                </a:lnTo>
                <a:cubicBezTo>
                  <a:pt x="7851" y="10074"/>
                  <a:pt x="9052" y="9753"/>
                  <a:pt x="11200" y="9644"/>
                </a:cubicBezTo>
                <a:lnTo>
                  <a:pt x="11200" y="1670"/>
                </a:lnTo>
                <a:close/>
              </a:path>
            </a:pathLst>
          </a:custGeom>
          <a:solidFill>
            <a:schemeClr val="bg1"/>
          </a:solidFill>
          <a:ln>
            <a:noFill/>
          </a:ln>
        </p:spPr>
        <p:txBody>
          <a:bodyPr lIns="68580" tIns="34290" rIns="68580" bIns="3429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400" dirty="0">
              <a:solidFill>
                <a:prstClr val="black"/>
              </a:solidFill>
              <a:cs typeface="+mn-ea"/>
              <a:sym typeface="+mn-lt"/>
            </a:endParaRPr>
          </a:p>
        </p:txBody>
      </p:sp>
      <p:sp>
        <p:nvSpPr>
          <p:cNvPr id="5" name="文本框 4"/>
          <p:cNvSpPr txBox="1"/>
          <p:nvPr/>
        </p:nvSpPr>
        <p:spPr>
          <a:xfrm>
            <a:off x="626289" y="244321"/>
            <a:ext cx="1400966" cy="438581"/>
          </a:xfrm>
          <a:prstGeom prst="rect">
            <a:avLst/>
          </a:prstGeom>
          <a:noFill/>
        </p:spPr>
        <p:txBody>
          <a:bodyPr wrap="square" lIns="68580" tIns="34290" rIns="68580" bIns="34290" rtlCol="0">
            <a:spAutoFit/>
          </a:bodyPr>
          <a:lstStyle/>
          <a:p>
            <a:pPr lvl="0" algn="dist">
              <a:defRPr/>
            </a:pPr>
            <a:r>
              <a:rPr lang="zh-CN" altLang="en-US" sz="2400" dirty="0">
                <a:solidFill>
                  <a:prstClr val="white"/>
                </a:solidFill>
                <a:cs typeface="+mn-ea"/>
                <a:sym typeface="+mn-lt"/>
              </a:rPr>
              <a:t>精彩课堂</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145">
                                            <p:txEl>
                                              <p:pRg st="1" end="1"/>
                                            </p:txEl>
                                          </p:spTgt>
                                        </p:tgtEl>
                                        <p:attrNameLst>
                                          <p:attrName>style.visibility</p:attrName>
                                        </p:attrNameLst>
                                      </p:cBhvr>
                                      <p:to>
                                        <p:strVal val="visible"/>
                                      </p:to>
                                    </p:set>
                                    <p:animEffect transition="in" filter="blinds(horizontal)">
                                      <p:cBhvr>
                                        <p:cTn id="7" dur="500" fill="hold"/>
                                        <p:tgtEl>
                                          <p:spTgt spid="614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文本框 99"/>
          <p:cNvSpPr>
            <a:spLocks noChangeArrowheads="1"/>
          </p:cNvSpPr>
          <p:nvPr>
            <p:custDataLst>
              <p:tags r:id="rId1"/>
            </p:custDataLst>
          </p:nvPr>
        </p:nvSpPr>
        <p:spPr bwMode="auto">
          <a:xfrm>
            <a:off x="2324576" y="1642289"/>
            <a:ext cx="5994797" cy="2839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250000"/>
              </a:lnSpc>
            </a:pPr>
            <a:r>
              <a:rPr lang="zh-CN" altLang="zh-CN" sz="1800" u="sng" kern="0" dirty="0">
                <a:solidFill>
                  <a:sysClr val="windowText" lastClr="000000"/>
                </a:solidFill>
                <a:cs typeface="+mn-ea"/>
                <a:sym typeface="+mn-lt"/>
              </a:rPr>
              <a:t>慷慨</a:t>
            </a:r>
            <a:r>
              <a:rPr lang="zh-CN" altLang="en-US" sz="1800" kern="0" dirty="0">
                <a:solidFill>
                  <a:sysClr val="windowText" lastClr="000000"/>
                </a:solidFill>
                <a:cs typeface="+mn-ea"/>
                <a:sym typeface="+mn-lt"/>
              </a:rPr>
              <a:t>（</a:t>
            </a:r>
            <a:r>
              <a:rPr lang="en-US" altLang="zh-CN" sz="1800" kern="0" dirty="0">
                <a:solidFill>
                  <a:sysClr val="windowText" lastClr="000000"/>
                </a:solidFill>
                <a:cs typeface="+mn-ea"/>
                <a:sym typeface="+mn-lt"/>
              </a:rPr>
              <a:t>                 </a:t>
            </a:r>
            <a:r>
              <a:rPr lang="zh-CN" altLang="en-US" sz="1800" kern="0" dirty="0">
                <a:solidFill>
                  <a:sysClr val="windowText" lastClr="000000"/>
                </a:solidFill>
                <a:cs typeface="+mn-ea"/>
                <a:sym typeface="+mn-lt"/>
              </a:rPr>
              <a:t>）      </a:t>
            </a:r>
            <a:r>
              <a:rPr lang="zh-CN" altLang="zh-CN" sz="1800" u="sng" kern="0" dirty="0">
                <a:solidFill>
                  <a:sysClr val="windowText" lastClr="000000"/>
                </a:solidFill>
                <a:cs typeface="+mn-ea"/>
                <a:sym typeface="+mn-lt"/>
              </a:rPr>
              <a:t>薰</a:t>
            </a:r>
            <a:r>
              <a:rPr lang="zh-CN" altLang="zh-CN" sz="1800" kern="0" dirty="0">
                <a:solidFill>
                  <a:sysClr val="windowText" lastClr="000000"/>
                </a:solidFill>
                <a:cs typeface="+mn-ea"/>
                <a:sym typeface="+mn-lt"/>
              </a:rPr>
              <a:t>衣草</a:t>
            </a:r>
            <a:r>
              <a:rPr lang="zh-CN" altLang="en-US" sz="1800" kern="0" dirty="0">
                <a:solidFill>
                  <a:sysClr val="windowText" lastClr="000000"/>
                </a:solidFill>
                <a:cs typeface="+mn-ea"/>
                <a:sym typeface="+mn-lt"/>
              </a:rPr>
              <a:t>（            </a:t>
            </a:r>
            <a:r>
              <a:rPr lang="en-US" altLang="zh-CN" sz="1800" kern="0" dirty="0">
                <a:solidFill>
                  <a:sysClr val="windowText" lastClr="000000"/>
                </a:solidFill>
                <a:cs typeface="+mn-ea"/>
                <a:sym typeface="+mn-lt"/>
              </a:rPr>
              <a:t> </a:t>
            </a:r>
            <a:r>
              <a:rPr lang="zh-CN" altLang="en-US" sz="1800" kern="0" dirty="0">
                <a:solidFill>
                  <a:sysClr val="windowText" lastClr="000000"/>
                </a:solidFill>
                <a:cs typeface="+mn-ea"/>
                <a:sym typeface="+mn-lt"/>
              </a:rPr>
              <a:t>）　　　 </a:t>
            </a:r>
          </a:p>
          <a:p>
            <a:pPr>
              <a:lnSpc>
                <a:spcPct val="250000"/>
              </a:lnSpc>
            </a:pPr>
            <a:r>
              <a:rPr lang="zh-CN" altLang="zh-CN" sz="1800" kern="0" dirty="0">
                <a:solidFill>
                  <a:sysClr val="windowText" lastClr="000000"/>
                </a:solidFill>
                <a:cs typeface="+mn-ea"/>
                <a:sym typeface="+mn-lt"/>
              </a:rPr>
              <a:t>干</a:t>
            </a:r>
            <a:r>
              <a:rPr lang="zh-CN" altLang="zh-CN" sz="1800" u="sng" kern="0" dirty="0">
                <a:solidFill>
                  <a:sysClr val="windowText" lastClr="000000"/>
                </a:solidFill>
                <a:cs typeface="+mn-ea"/>
                <a:sym typeface="+mn-lt"/>
              </a:rPr>
              <a:t>涸</a:t>
            </a:r>
            <a:r>
              <a:rPr lang="zh-CN" altLang="en-US" sz="1800" kern="0" dirty="0">
                <a:solidFill>
                  <a:sysClr val="windowText" lastClr="000000"/>
                </a:solidFill>
                <a:cs typeface="+mn-ea"/>
                <a:sym typeface="+mn-lt"/>
              </a:rPr>
              <a:t>（                 ）       </a:t>
            </a:r>
            <a:r>
              <a:rPr lang="zh-CN" altLang="zh-CN" sz="1800" kern="0" dirty="0">
                <a:solidFill>
                  <a:sysClr val="windowText" lastClr="000000"/>
                </a:solidFill>
                <a:cs typeface="+mn-ea"/>
                <a:sym typeface="+mn-lt"/>
              </a:rPr>
              <a:t>废</a:t>
            </a:r>
            <a:r>
              <a:rPr lang="zh-CN" altLang="zh-CN" sz="1800" u="sng" kern="0" dirty="0">
                <a:solidFill>
                  <a:sysClr val="windowText" lastClr="000000"/>
                </a:solidFill>
                <a:cs typeface="+mn-ea"/>
                <a:sym typeface="+mn-lt"/>
              </a:rPr>
              <a:t>墟</a:t>
            </a:r>
            <a:r>
              <a:rPr lang="zh-CN" altLang="en-US" sz="1800" kern="0" dirty="0">
                <a:solidFill>
                  <a:sysClr val="windowText" lastClr="000000"/>
                </a:solidFill>
                <a:cs typeface="+mn-ea"/>
                <a:sym typeface="+mn-lt"/>
              </a:rPr>
              <a:t>（           </a:t>
            </a:r>
            <a:r>
              <a:rPr lang="en-US" altLang="zh-CN" sz="1800" kern="0" dirty="0">
                <a:solidFill>
                  <a:sysClr val="windowText" lastClr="000000"/>
                </a:solidFill>
                <a:cs typeface="+mn-ea"/>
                <a:sym typeface="+mn-lt"/>
              </a:rPr>
              <a:t> </a:t>
            </a:r>
            <a:r>
              <a:rPr lang="zh-CN" altLang="en-US" sz="1800" kern="0" dirty="0">
                <a:solidFill>
                  <a:sysClr val="windowText" lastClr="000000"/>
                </a:solidFill>
                <a:cs typeface="+mn-ea"/>
                <a:sym typeface="+mn-lt"/>
              </a:rPr>
              <a:t>）</a:t>
            </a:r>
            <a:r>
              <a:rPr lang="en-US" altLang="zh-CN" sz="1800" kern="0" dirty="0">
                <a:solidFill>
                  <a:sysClr val="windowText" lastClr="000000"/>
                </a:solidFill>
                <a:cs typeface="+mn-ea"/>
                <a:sym typeface="+mn-lt"/>
              </a:rPr>
              <a:t>  </a:t>
            </a:r>
          </a:p>
          <a:p>
            <a:pPr>
              <a:lnSpc>
                <a:spcPct val="250000"/>
              </a:lnSpc>
            </a:pPr>
            <a:r>
              <a:rPr lang="zh-CN" altLang="zh-CN" sz="1800" u="sng" kern="0" dirty="0">
                <a:solidFill>
                  <a:sysClr val="windowText" lastClr="000000"/>
                </a:solidFill>
                <a:cs typeface="+mn-ea"/>
                <a:sym typeface="+mn-lt"/>
              </a:rPr>
              <a:t>坍</a:t>
            </a:r>
            <a:r>
              <a:rPr lang="zh-CN" altLang="zh-CN" sz="1800" kern="0" dirty="0">
                <a:solidFill>
                  <a:sysClr val="windowText" lastClr="000000"/>
                </a:solidFill>
                <a:cs typeface="+mn-ea"/>
                <a:sym typeface="+mn-lt"/>
              </a:rPr>
              <a:t>塌</a:t>
            </a:r>
            <a:r>
              <a:rPr lang="zh-CN" altLang="en-US" sz="1800" kern="0" dirty="0">
                <a:solidFill>
                  <a:sysClr val="windowText" lastClr="000000"/>
                </a:solidFill>
                <a:cs typeface="+mn-ea"/>
                <a:sym typeface="+mn-lt"/>
              </a:rPr>
              <a:t>（                </a:t>
            </a:r>
            <a:r>
              <a:rPr lang="en-US" altLang="zh-CN" sz="1800" kern="0" dirty="0">
                <a:solidFill>
                  <a:sysClr val="windowText" lastClr="000000"/>
                </a:solidFill>
                <a:cs typeface="+mn-ea"/>
                <a:sym typeface="+mn-lt"/>
              </a:rPr>
              <a:t> </a:t>
            </a:r>
            <a:r>
              <a:rPr lang="zh-CN" altLang="en-US" sz="1800" kern="0" dirty="0">
                <a:solidFill>
                  <a:sysClr val="windowText" lastClr="000000"/>
                </a:solidFill>
                <a:cs typeface="+mn-ea"/>
                <a:sym typeface="+mn-lt"/>
              </a:rPr>
              <a:t>）       </a:t>
            </a:r>
            <a:r>
              <a:rPr lang="zh-CN" altLang="zh-CN" sz="1800" u="sng" kern="0" dirty="0">
                <a:solidFill>
                  <a:sysClr val="windowText" lastClr="000000"/>
                </a:solidFill>
                <a:cs typeface="+mn-ea"/>
                <a:sym typeface="+mn-lt"/>
              </a:rPr>
              <a:t>戳</a:t>
            </a:r>
            <a:r>
              <a:rPr lang="zh-CN" altLang="en-US" sz="1800" kern="0" dirty="0">
                <a:solidFill>
                  <a:sysClr val="windowText" lastClr="000000"/>
                </a:solidFill>
                <a:cs typeface="+mn-ea"/>
                <a:sym typeface="+mn-lt"/>
              </a:rPr>
              <a:t>（    </a:t>
            </a:r>
            <a:r>
              <a:rPr lang="en-US" altLang="zh-CN" sz="1800" kern="0" dirty="0">
                <a:solidFill>
                  <a:sysClr val="windowText" lastClr="000000"/>
                </a:solidFill>
                <a:cs typeface="+mn-ea"/>
                <a:sym typeface="+mn-lt"/>
              </a:rPr>
              <a:t>          </a:t>
            </a:r>
            <a:r>
              <a:rPr lang="zh-CN" altLang="en-US" sz="1800" kern="0" dirty="0">
                <a:solidFill>
                  <a:sysClr val="windowText" lastClr="000000"/>
                </a:solidFill>
                <a:cs typeface="+mn-ea"/>
                <a:sym typeface="+mn-lt"/>
              </a:rPr>
              <a:t>）</a:t>
            </a:r>
          </a:p>
          <a:p>
            <a:pPr>
              <a:lnSpc>
                <a:spcPct val="250000"/>
              </a:lnSpc>
            </a:pPr>
            <a:r>
              <a:rPr lang="zh-CN" altLang="zh-CN" sz="1800" kern="0" dirty="0">
                <a:solidFill>
                  <a:sysClr val="windowText" lastClr="000000"/>
                </a:solidFill>
                <a:cs typeface="+mn-ea"/>
                <a:sym typeface="+mn-lt"/>
              </a:rPr>
              <a:t>山毛</a:t>
            </a:r>
            <a:r>
              <a:rPr lang="zh-CN" altLang="zh-CN" sz="1800" u="sng" kern="0" dirty="0">
                <a:solidFill>
                  <a:sysClr val="windowText" lastClr="000000"/>
                </a:solidFill>
                <a:cs typeface="+mn-ea"/>
                <a:sym typeface="+mn-lt"/>
              </a:rPr>
              <a:t>榉</a:t>
            </a:r>
            <a:r>
              <a:rPr lang="zh-CN" altLang="en-US" sz="1800" kern="0" dirty="0">
                <a:solidFill>
                  <a:sysClr val="windowText" lastClr="000000"/>
                </a:solidFill>
                <a:cs typeface="+mn-ea"/>
                <a:sym typeface="+mn-lt"/>
              </a:rPr>
              <a:t>（</a:t>
            </a:r>
            <a:r>
              <a:rPr lang="en-US" altLang="zh-CN" sz="1800" kern="0" dirty="0">
                <a:solidFill>
                  <a:sysClr val="windowText" lastClr="000000"/>
                </a:solidFill>
                <a:cs typeface="+mn-ea"/>
                <a:sym typeface="+mn-lt"/>
              </a:rPr>
              <a:t>             </a:t>
            </a:r>
            <a:r>
              <a:rPr lang="zh-CN" altLang="en-US" sz="1800" kern="0" dirty="0">
                <a:solidFill>
                  <a:sysClr val="windowText" lastClr="000000"/>
                </a:solidFill>
                <a:cs typeface="+mn-ea"/>
                <a:sym typeface="+mn-lt"/>
              </a:rPr>
              <a:t>）      </a:t>
            </a:r>
            <a:r>
              <a:rPr lang="zh-CN" altLang="zh-CN" sz="1800" kern="0" dirty="0">
                <a:solidFill>
                  <a:sysClr val="windowText" lastClr="000000"/>
                </a:solidFill>
                <a:cs typeface="+mn-ea"/>
                <a:sym typeface="+mn-lt"/>
              </a:rPr>
              <a:t>帐</a:t>
            </a:r>
            <a:r>
              <a:rPr lang="zh-CN" altLang="zh-CN" sz="1800" u="sng" kern="0" dirty="0">
                <a:solidFill>
                  <a:sysClr val="windowText" lastClr="000000"/>
                </a:solidFill>
                <a:cs typeface="+mn-ea"/>
                <a:sym typeface="+mn-lt"/>
              </a:rPr>
              <a:t>篷</a:t>
            </a:r>
            <a:r>
              <a:rPr lang="zh-CN" altLang="en-US" sz="1800" kern="0" dirty="0">
                <a:solidFill>
                  <a:sysClr val="windowText" lastClr="000000"/>
                </a:solidFill>
                <a:cs typeface="+mn-ea"/>
                <a:sym typeface="+mn-lt"/>
              </a:rPr>
              <a:t>（              </a:t>
            </a:r>
            <a:r>
              <a:rPr lang="en-US" altLang="zh-CN" sz="1800" kern="0" dirty="0">
                <a:solidFill>
                  <a:sysClr val="windowText" lastClr="000000"/>
                </a:solidFill>
                <a:cs typeface="+mn-ea"/>
                <a:sym typeface="+mn-lt"/>
              </a:rPr>
              <a:t> </a:t>
            </a:r>
            <a:r>
              <a:rPr lang="zh-CN" altLang="en-US" sz="1800" kern="0" dirty="0">
                <a:solidFill>
                  <a:sysClr val="windowText" lastClr="000000"/>
                </a:solidFill>
                <a:cs typeface="+mn-ea"/>
                <a:sym typeface="+mn-lt"/>
              </a:rPr>
              <a:t>）</a:t>
            </a:r>
            <a:r>
              <a:rPr lang="en-US" altLang="zh-CN" sz="1800" kern="0" dirty="0">
                <a:solidFill>
                  <a:sysClr val="windowText" lastClr="000000"/>
                </a:solidFill>
                <a:cs typeface="+mn-ea"/>
                <a:sym typeface="+mn-lt"/>
              </a:rPr>
              <a:t>  </a:t>
            </a:r>
          </a:p>
        </p:txBody>
      </p:sp>
      <p:sp>
        <p:nvSpPr>
          <p:cNvPr id="8194" name="文本框 2"/>
          <p:cNvSpPr/>
          <p:nvPr>
            <p:custDataLst>
              <p:tags r:id="rId2"/>
            </p:custDataLst>
          </p:nvPr>
        </p:nvSpPr>
        <p:spPr>
          <a:xfrm>
            <a:off x="3099912" y="1924382"/>
            <a:ext cx="1512094" cy="346249"/>
          </a:xfrm>
          <a:prstGeom prst="rect">
            <a:avLst/>
          </a:prstGeom>
          <a:noFill/>
          <a:ln>
            <a:noFill/>
            <a:miter lim="800000"/>
          </a:ln>
        </p:spPr>
        <p:txBody>
          <a:bodyPr lIns="68580" tIns="34290" rIns="68580" bIns="34290">
            <a:spAutoFit/>
          </a:bodyPr>
          <a:lstStyle>
            <a:defPPr>
              <a:defRPr lang="zh-CN"/>
            </a:defPPr>
            <a:lvl1pPr marL="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5pPr>
          </a:lstStyle>
          <a:p>
            <a:r>
              <a:rPr lang="en-US" altLang="zh-CN" kern="0" dirty="0" err="1">
                <a:ln w="9525" cap="flat" cmpd="sng" algn="ctr">
                  <a:noFill/>
                  <a:prstDash val="solid"/>
                  <a:round/>
                  <a:headEnd type="none" w="med" len="med"/>
                  <a:tailEnd type="none" w="med" len="med"/>
                </a:ln>
                <a:solidFill>
                  <a:srgbClr val="FF0000"/>
                </a:solidFill>
                <a:latin typeface="+mn-lt"/>
                <a:ea typeface="+mn-ea"/>
                <a:cs typeface="+mn-ea"/>
                <a:sym typeface="+mn-lt"/>
              </a:rPr>
              <a:t>kāng</a:t>
            </a:r>
            <a:r>
              <a:rPr lang="en-US" altLang="zh-CN" kern="0" dirty="0">
                <a:ln w="9525" cap="flat" cmpd="sng" algn="ctr">
                  <a:noFill/>
                  <a:prstDash val="solid"/>
                  <a:round/>
                  <a:headEnd type="none" w="med" len="med"/>
                  <a:tailEnd type="none" w="med" len="med"/>
                </a:ln>
                <a:solidFill>
                  <a:srgbClr val="FF0000"/>
                </a:solidFill>
                <a:latin typeface="+mn-lt"/>
                <a:ea typeface="+mn-ea"/>
                <a:cs typeface="+mn-ea"/>
                <a:sym typeface="+mn-lt"/>
              </a:rPr>
              <a:t> </a:t>
            </a:r>
            <a:r>
              <a:rPr lang="en-US" altLang="zh-CN" kern="0" dirty="0" err="1">
                <a:ln w="9525" cap="flat" cmpd="sng" algn="ctr">
                  <a:noFill/>
                  <a:prstDash val="solid"/>
                  <a:round/>
                  <a:headEnd type="none" w="med" len="med"/>
                  <a:tailEnd type="none" w="med" len="med"/>
                </a:ln>
                <a:solidFill>
                  <a:srgbClr val="FF0000"/>
                </a:solidFill>
                <a:latin typeface="+mn-lt"/>
                <a:ea typeface="+mn-ea"/>
                <a:cs typeface="+mn-ea"/>
                <a:sym typeface="+mn-lt"/>
              </a:rPr>
              <a:t>kǎi</a:t>
            </a:r>
            <a:endParaRPr lang="en-US" altLang="zh-CN" kern="0" dirty="0">
              <a:solidFill>
                <a:srgbClr val="FF0000"/>
              </a:solidFill>
              <a:latin typeface="+mn-lt"/>
              <a:ea typeface="+mn-ea"/>
              <a:cs typeface="+mn-ea"/>
              <a:sym typeface="+mn-lt"/>
            </a:endParaRPr>
          </a:p>
        </p:txBody>
      </p:sp>
      <p:sp>
        <p:nvSpPr>
          <p:cNvPr id="8195" name="文本框 3"/>
          <p:cNvSpPr/>
          <p:nvPr>
            <p:custDataLst>
              <p:tags r:id="rId3"/>
            </p:custDataLst>
          </p:nvPr>
        </p:nvSpPr>
        <p:spPr>
          <a:xfrm>
            <a:off x="5859543" y="1924381"/>
            <a:ext cx="754856" cy="346249"/>
          </a:xfrm>
          <a:prstGeom prst="rect">
            <a:avLst/>
          </a:prstGeom>
          <a:noFill/>
          <a:ln>
            <a:noFill/>
            <a:miter lim="800000"/>
          </a:ln>
        </p:spPr>
        <p:txBody>
          <a:bodyPr lIns="68580" tIns="34290" rIns="68580" bIns="34290">
            <a:spAutoFit/>
          </a:bodyPr>
          <a:lstStyle>
            <a:defPPr>
              <a:defRPr lang="zh-CN"/>
            </a:defPPr>
            <a:lvl1pPr marL="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5pPr>
          </a:lstStyle>
          <a:p>
            <a:r>
              <a:rPr lang="en-US" altLang="zh-CN" kern="0" dirty="0" err="1">
                <a:ln w="9525" cap="flat" cmpd="sng" algn="ctr">
                  <a:noFill/>
                  <a:prstDash val="solid"/>
                  <a:round/>
                  <a:headEnd type="none" w="med" len="med"/>
                  <a:tailEnd type="none" w="med" len="med"/>
                </a:ln>
                <a:solidFill>
                  <a:srgbClr val="FF0000"/>
                </a:solidFill>
                <a:latin typeface="+mn-lt"/>
                <a:ea typeface="+mn-ea"/>
                <a:cs typeface="+mn-ea"/>
                <a:sym typeface="+mn-lt"/>
              </a:rPr>
              <a:t>xūn</a:t>
            </a:r>
            <a:endParaRPr lang="en-US" altLang="zh-CN" kern="0" dirty="0">
              <a:solidFill>
                <a:srgbClr val="FF0000"/>
              </a:solidFill>
              <a:latin typeface="+mn-lt"/>
              <a:ea typeface="+mn-ea"/>
              <a:cs typeface="+mn-ea"/>
              <a:sym typeface="+mn-lt"/>
            </a:endParaRPr>
          </a:p>
        </p:txBody>
      </p:sp>
      <p:sp>
        <p:nvSpPr>
          <p:cNvPr id="8196" name="文本框 4"/>
          <p:cNvSpPr/>
          <p:nvPr>
            <p:custDataLst>
              <p:tags r:id="rId4"/>
            </p:custDataLst>
          </p:nvPr>
        </p:nvSpPr>
        <p:spPr>
          <a:xfrm>
            <a:off x="3398521" y="2572082"/>
            <a:ext cx="542925" cy="346249"/>
          </a:xfrm>
          <a:prstGeom prst="rect">
            <a:avLst/>
          </a:prstGeom>
          <a:noFill/>
          <a:ln>
            <a:noFill/>
            <a:miter lim="800000"/>
          </a:ln>
        </p:spPr>
        <p:txBody>
          <a:bodyPr lIns="68580" tIns="34290" rIns="68580" bIns="34290">
            <a:spAutoFit/>
          </a:bodyPr>
          <a:lstStyle>
            <a:defPPr>
              <a:defRPr lang="zh-CN"/>
            </a:defPPr>
            <a:lvl1pPr marL="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5pPr>
          </a:lstStyle>
          <a:p>
            <a:r>
              <a:rPr lang="en-US" altLang="zh-CN" kern="0" dirty="0" err="1">
                <a:ln w="9525" cap="flat" cmpd="sng" algn="ctr">
                  <a:noFill/>
                  <a:prstDash val="solid"/>
                  <a:round/>
                  <a:headEnd type="none" w="med" len="med"/>
                  <a:tailEnd type="none" w="med" len="med"/>
                </a:ln>
                <a:solidFill>
                  <a:srgbClr val="FF0000"/>
                </a:solidFill>
                <a:latin typeface="+mn-lt"/>
                <a:ea typeface="+mn-ea"/>
                <a:cs typeface="+mn-ea"/>
                <a:sym typeface="+mn-lt"/>
              </a:rPr>
              <a:t>hé</a:t>
            </a:r>
            <a:endParaRPr lang="en-US" altLang="zh-CN" kern="0" dirty="0">
              <a:solidFill>
                <a:srgbClr val="FF0000"/>
              </a:solidFill>
              <a:latin typeface="+mn-lt"/>
              <a:ea typeface="+mn-ea"/>
              <a:cs typeface="+mn-ea"/>
              <a:sym typeface="+mn-lt"/>
            </a:endParaRPr>
          </a:p>
        </p:txBody>
      </p:sp>
      <p:sp>
        <p:nvSpPr>
          <p:cNvPr id="8197" name="文本框 5"/>
          <p:cNvSpPr/>
          <p:nvPr>
            <p:custDataLst>
              <p:tags r:id="rId5"/>
            </p:custDataLst>
          </p:nvPr>
        </p:nvSpPr>
        <p:spPr>
          <a:xfrm>
            <a:off x="5658268" y="2569938"/>
            <a:ext cx="507206" cy="346249"/>
          </a:xfrm>
          <a:prstGeom prst="rect">
            <a:avLst/>
          </a:prstGeom>
          <a:noFill/>
          <a:ln>
            <a:noFill/>
            <a:miter lim="800000"/>
          </a:ln>
        </p:spPr>
        <p:txBody>
          <a:bodyPr lIns="68580" tIns="34290" rIns="68580" bIns="34290">
            <a:spAutoFit/>
          </a:bodyPr>
          <a:lstStyle>
            <a:defPPr>
              <a:defRPr lang="zh-CN"/>
            </a:defPPr>
            <a:lvl1pPr marL="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5pPr>
          </a:lstStyle>
          <a:p>
            <a:r>
              <a:rPr lang="en-US" altLang="zh-CN" kern="0" dirty="0" err="1">
                <a:ln w="9525" cap="flat" cmpd="sng" algn="ctr">
                  <a:noFill/>
                  <a:prstDash val="solid"/>
                  <a:round/>
                  <a:headEnd type="none" w="med" len="med"/>
                  <a:tailEnd type="none" w="med" len="med"/>
                </a:ln>
                <a:solidFill>
                  <a:srgbClr val="FF0000"/>
                </a:solidFill>
                <a:latin typeface="+mn-lt"/>
                <a:ea typeface="+mn-ea"/>
                <a:cs typeface="+mn-ea"/>
                <a:sym typeface="+mn-lt"/>
              </a:rPr>
              <a:t>xū</a:t>
            </a:r>
            <a:endParaRPr lang="en-US" altLang="zh-CN" kern="0" dirty="0">
              <a:solidFill>
                <a:srgbClr val="FF0000"/>
              </a:solidFill>
              <a:latin typeface="+mn-lt"/>
              <a:ea typeface="+mn-ea"/>
              <a:cs typeface="+mn-ea"/>
              <a:sym typeface="+mn-lt"/>
            </a:endParaRPr>
          </a:p>
        </p:txBody>
      </p:sp>
      <p:sp>
        <p:nvSpPr>
          <p:cNvPr id="8198" name="文本框 6"/>
          <p:cNvSpPr/>
          <p:nvPr>
            <p:custDataLst>
              <p:tags r:id="rId6"/>
            </p:custDataLst>
          </p:nvPr>
        </p:nvSpPr>
        <p:spPr>
          <a:xfrm>
            <a:off x="3390781" y="3304930"/>
            <a:ext cx="701279" cy="346249"/>
          </a:xfrm>
          <a:prstGeom prst="rect">
            <a:avLst/>
          </a:prstGeom>
          <a:noFill/>
          <a:ln>
            <a:noFill/>
            <a:miter lim="800000"/>
          </a:ln>
        </p:spPr>
        <p:txBody>
          <a:bodyPr lIns="68580" tIns="34290" rIns="68580" bIns="34290">
            <a:spAutoFit/>
          </a:bodyPr>
          <a:lstStyle>
            <a:defPPr>
              <a:defRPr lang="zh-CN"/>
            </a:defPPr>
            <a:lvl1pPr marL="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5pPr>
          </a:lstStyle>
          <a:p>
            <a:r>
              <a:rPr lang="en-US" altLang="zh-CN" kern="0" dirty="0" err="1">
                <a:ln w="9525" cap="flat" cmpd="sng" algn="ctr">
                  <a:noFill/>
                  <a:prstDash val="solid"/>
                  <a:round/>
                  <a:headEnd type="none" w="med" len="med"/>
                  <a:tailEnd type="none" w="med" len="med"/>
                </a:ln>
                <a:solidFill>
                  <a:srgbClr val="FF0000"/>
                </a:solidFill>
                <a:latin typeface="+mn-lt"/>
                <a:ea typeface="+mn-ea"/>
                <a:cs typeface="+mn-ea"/>
                <a:sym typeface="+mn-lt"/>
              </a:rPr>
              <a:t>tān</a:t>
            </a:r>
            <a:endParaRPr lang="en-US" altLang="zh-CN" kern="0" dirty="0">
              <a:solidFill>
                <a:srgbClr val="FF0000"/>
              </a:solidFill>
              <a:latin typeface="+mn-lt"/>
              <a:ea typeface="+mn-ea"/>
              <a:cs typeface="+mn-ea"/>
              <a:sym typeface="+mn-lt"/>
            </a:endParaRPr>
          </a:p>
        </p:txBody>
      </p:sp>
      <p:sp>
        <p:nvSpPr>
          <p:cNvPr id="8199" name="文本框 7"/>
          <p:cNvSpPr/>
          <p:nvPr>
            <p:custDataLst>
              <p:tags r:id="rId7"/>
            </p:custDataLst>
          </p:nvPr>
        </p:nvSpPr>
        <p:spPr>
          <a:xfrm>
            <a:off x="5396091" y="3304929"/>
            <a:ext cx="809625" cy="346249"/>
          </a:xfrm>
          <a:prstGeom prst="rect">
            <a:avLst/>
          </a:prstGeom>
          <a:noFill/>
          <a:ln>
            <a:noFill/>
            <a:miter lim="800000"/>
          </a:ln>
        </p:spPr>
        <p:txBody>
          <a:bodyPr lIns="68580" tIns="34290" rIns="68580" bIns="34290">
            <a:spAutoFit/>
          </a:bodyPr>
          <a:lstStyle>
            <a:defPPr>
              <a:defRPr lang="zh-CN"/>
            </a:defPPr>
            <a:lvl1pPr marL="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5pPr>
          </a:lstStyle>
          <a:p>
            <a:r>
              <a:rPr lang="en-US" altLang="zh-CN" kern="0" dirty="0" err="1">
                <a:ln w="9525" cap="flat" cmpd="sng" algn="ctr">
                  <a:noFill/>
                  <a:prstDash val="solid"/>
                  <a:round/>
                  <a:headEnd type="none" w="med" len="med"/>
                  <a:tailEnd type="none" w="med" len="med"/>
                </a:ln>
                <a:solidFill>
                  <a:srgbClr val="FF0000"/>
                </a:solidFill>
                <a:latin typeface="+mn-lt"/>
                <a:ea typeface="+mn-ea"/>
                <a:cs typeface="+mn-ea"/>
                <a:sym typeface="+mn-lt"/>
              </a:rPr>
              <a:t>chuō</a:t>
            </a:r>
            <a:endParaRPr lang="en-US" altLang="zh-CN" kern="0" dirty="0">
              <a:solidFill>
                <a:srgbClr val="FF0000"/>
              </a:solidFill>
              <a:latin typeface="+mn-lt"/>
              <a:ea typeface="+mn-ea"/>
              <a:cs typeface="+mn-ea"/>
              <a:sym typeface="+mn-lt"/>
            </a:endParaRPr>
          </a:p>
        </p:txBody>
      </p:sp>
      <p:sp>
        <p:nvSpPr>
          <p:cNvPr id="8200" name="文本框 8"/>
          <p:cNvSpPr/>
          <p:nvPr>
            <p:custDataLst>
              <p:tags r:id="rId8"/>
            </p:custDataLst>
          </p:nvPr>
        </p:nvSpPr>
        <p:spPr>
          <a:xfrm>
            <a:off x="3580924" y="3965727"/>
            <a:ext cx="550069" cy="346249"/>
          </a:xfrm>
          <a:prstGeom prst="rect">
            <a:avLst/>
          </a:prstGeom>
          <a:noFill/>
          <a:ln>
            <a:noFill/>
            <a:miter lim="800000"/>
          </a:ln>
        </p:spPr>
        <p:txBody>
          <a:bodyPr lIns="68580" tIns="34290" rIns="68580" bIns="34290">
            <a:spAutoFit/>
          </a:bodyPr>
          <a:lstStyle>
            <a:defPPr>
              <a:defRPr lang="zh-CN"/>
            </a:defPPr>
            <a:lvl1pPr marL="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5pPr>
          </a:lstStyle>
          <a:p>
            <a:r>
              <a:rPr lang="en-US" altLang="zh-CN" kern="0">
                <a:ln w="9525" cap="flat" cmpd="sng" algn="ctr">
                  <a:noFill/>
                  <a:prstDash val="solid"/>
                  <a:round/>
                  <a:headEnd type="none" w="med" len="med"/>
                  <a:tailEnd type="none" w="med" len="med"/>
                </a:ln>
                <a:solidFill>
                  <a:srgbClr val="FF0000"/>
                </a:solidFill>
                <a:latin typeface="+mn-lt"/>
                <a:ea typeface="+mn-ea"/>
                <a:cs typeface="+mn-ea"/>
                <a:sym typeface="+mn-lt"/>
              </a:rPr>
              <a:t>jǔ</a:t>
            </a:r>
            <a:endParaRPr lang="en-US" altLang="zh-CN" kern="0">
              <a:solidFill>
                <a:srgbClr val="FF0000"/>
              </a:solidFill>
              <a:latin typeface="+mn-lt"/>
              <a:ea typeface="+mn-ea"/>
              <a:cs typeface="+mn-ea"/>
              <a:sym typeface="+mn-lt"/>
            </a:endParaRPr>
          </a:p>
        </p:txBody>
      </p:sp>
      <p:sp>
        <p:nvSpPr>
          <p:cNvPr id="8201" name="文本框 9"/>
          <p:cNvSpPr/>
          <p:nvPr>
            <p:custDataLst>
              <p:tags r:id="rId9"/>
            </p:custDataLst>
          </p:nvPr>
        </p:nvSpPr>
        <p:spPr>
          <a:xfrm>
            <a:off x="5581175" y="3965727"/>
            <a:ext cx="864394" cy="346249"/>
          </a:xfrm>
          <a:prstGeom prst="rect">
            <a:avLst/>
          </a:prstGeom>
          <a:noFill/>
          <a:ln>
            <a:noFill/>
            <a:miter lim="800000"/>
          </a:ln>
        </p:spPr>
        <p:txBody>
          <a:bodyPr lIns="68580" tIns="34290" rIns="68580" bIns="34290">
            <a:spAutoFit/>
          </a:bodyPr>
          <a:lstStyle>
            <a:defPPr>
              <a:defRPr lang="zh-CN"/>
            </a:defPPr>
            <a:lvl1pPr marL="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5pPr>
          </a:lstStyle>
          <a:p>
            <a:r>
              <a:rPr lang="en-US" altLang="zh-CN" kern="0" dirty="0" err="1">
                <a:ln w="9525" cap="flat" cmpd="sng" algn="ctr">
                  <a:noFill/>
                  <a:prstDash val="solid"/>
                  <a:round/>
                  <a:headEnd type="none" w="med" len="med"/>
                  <a:tailEnd type="none" w="med" len="med"/>
                </a:ln>
                <a:solidFill>
                  <a:srgbClr val="FF0000"/>
                </a:solidFill>
                <a:latin typeface="+mn-lt"/>
                <a:ea typeface="+mn-ea"/>
                <a:cs typeface="+mn-ea"/>
                <a:sym typeface="+mn-lt"/>
              </a:rPr>
              <a:t>péng</a:t>
            </a:r>
            <a:endParaRPr lang="en-US" altLang="zh-CN" kern="0" dirty="0">
              <a:solidFill>
                <a:srgbClr val="FF0000"/>
              </a:solidFill>
              <a:latin typeface="+mn-lt"/>
              <a:ea typeface="+mn-ea"/>
              <a:cs typeface="+mn-ea"/>
              <a:sym typeface="+mn-lt"/>
            </a:endParaRPr>
          </a:p>
        </p:txBody>
      </p:sp>
      <p:sp>
        <p:nvSpPr>
          <p:cNvPr id="18443" name="TextBox 19"/>
          <p:cNvSpPr>
            <a:spLocks noChangeArrowheads="1"/>
          </p:cNvSpPr>
          <p:nvPr>
            <p:custDataLst>
              <p:tags r:id="rId10"/>
            </p:custDataLst>
          </p:nvPr>
        </p:nvSpPr>
        <p:spPr bwMode="auto">
          <a:xfrm>
            <a:off x="885349" y="839469"/>
            <a:ext cx="2214563" cy="1084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200000"/>
              </a:lnSpc>
            </a:pPr>
            <a:r>
              <a:rPr lang="en-US" altLang="zh-CN" sz="1800" kern="0" dirty="0">
                <a:solidFill>
                  <a:sysClr val="windowText" lastClr="000000"/>
                </a:solidFill>
                <a:cs typeface="+mn-ea"/>
                <a:sym typeface="+mn-lt"/>
              </a:rPr>
              <a:t>2. </a:t>
            </a:r>
            <a:r>
              <a:rPr lang="zh-CN" altLang="en-US" sz="1800" kern="0" dirty="0">
                <a:solidFill>
                  <a:sysClr val="windowText" lastClr="000000"/>
                </a:solidFill>
                <a:cs typeface="+mn-ea"/>
                <a:sym typeface="+mn-lt"/>
              </a:rPr>
              <a:t>生难字词</a:t>
            </a:r>
            <a:endParaRPr lang="en-US" altLang="zh-CN" sz="1800" kern="0" dirty="0">
              <a:solidFill>
                <a:sysClr val="windowText" lastClr="000000"/>
              </a:solidFill>
              <a:cs typeface="+mn-ea"/>
              <a:sym typeface="+mn-lt"/>
            </a:endParaRPr>
          </a:p>
          <a:p>
            <a:pPr>
              <a:lnSpc>
                <a:spcPct val="200000"/>
              </a:lnSpc>
            </a:pPr>
            <a:r>
              <a:rPr lang="zh-CN" altLang="en-US" sz="1500" kern="0" dirty="0">
                <a:solidFill>
                  <a:sysClr val="windowText" lastClr="000000"/>
                </a:solidFill>
                <a:cs typeface="+mn-ea"/>
                <a:sym typeface="+mn-lt"/>
              </a:rPr>
              <a:t>（</a:t>
            </a:r>
            <a:r>
              <a:rPr lang="en-US" altLang="zh-CN" sz="1500" kern="0" dirty="0">
                <a:solidFill>
                  <a:sysClr val="windowText" lastClr="000000"/>
                </a:solidFill>
                <a:cs typeface="+mn-ea"/>
                <a:sym typeface="+mn-lt"/>
              </a:rPr>
              <a:t>1</a:t>
            </a:r>
            <a:r>
              <a:rPr lang="zh-CN" altLang="en-US" sz="1500" kern="0" dirty="0">
                <a:solidFill>
                  <a:sysClr val="windowText" lastClr="000000"/>
                </a:solidFill>
                <a:cs typeface="+mn-ea"/>
                <a:sym typeface="+mn-lt"/>
              </a:rPr>
              <a:t>）字音</a:t>
            </a:r>
            <a:endParaRPr lang="en-US" altLang="zh-CN" sz="1500" kern="0" dirty="0">
              <a:solidFill>
                <a:sysClr val="windowText" lastClr="000000"/>
              </a:solidFill>
              <a:cs typeface="+mn-ea"/>
              <a:sym typeface="+mn-lt"/>
            </a:endParaRPr>
          </a:p>
        </p:txBody>
      </p:sp>
      <p:sp>
        <p:nvSpPr>
          <p:cNvPr id="12" name="矩形: 圆角 1"/>
          <p:cNvSpPr/>
          <p:nvPr/>
        </p:nvSpPr>
        <p:spPr>
          <a:xfrm>
            <a:off x="121920" y="213360"/>
            <a:ext cx="2021205" cy="478542"/>
          </a:xfrm>
          <a:prstGeom prst="roundRect">
            <a:avLst>
              <a:gd name="adj" fmla="val 50000"/>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dirty="0">
              <a:solidFill>
                <a:prstClr val="white"/>
              </a:solidFill>
              <a:cs typeface="+mn-ea"/>
              <a:sym typeface="+mn-lt"/>
            </a:endParaRPr>
          </a:p>
        </p:txBody>
      </p:sp>
      <p:sp>
        <p:nvSpPr>
          <p:cNvPr id="13" name="smiling-tooth-with-hands_33918"/>
          <p:cNvSpPr>
            <a:spLocks noChangeAspect="1"/>
          </p:cNvSpPr>
          <p:nvPr/>
        </p:nvSpPr>
        <p:spPr bwMode="auto">
          <a:xfrm>
            <a:off x="355423" y="340287"/>
            <a:ext cx="255473" cy="255473"/>
          </a:xfrm>
          <a:custGeom>
            <a:avLst/>
            <a:gdLst>
              <a:gd name="T0" fmla="*/ 12000 w 12800"/>
              <a:gd name="T1" fmla="*/ 11200 h 12800"/>
              <a:gd name="T2" fmla="*/ 7176 w 12800"/>
              <a:gd name="T3" fmla="*/ 12121 h 12800"/>
              <a:gd name="T4" fmla="*/ 6400 w 12800"/>
              <a:gd name="T5" fmla="*/ 12800 h 12800"/>
              <a:gd name="T6" fmla="*/ 5624 w 12800"/>
              <a:gd name="T7" fmla="*/ 12121 h 12800"/>
              <a:gd name="T8" fmla="*/ 800 w 12800"/>
              <a:gd name="T9" fmla="*/ 11200 h 12800"/>
              <a:gd name="T10" fmla="*/ 0 w 12800"/>
              <a:gd name="T11" fmla="*/ 10400 h 12800"/>
              <a:gd name="T12" fmla="*/ 0 w 12800"/>
              <a:gd name="T13" fmla="*/ 800 h 12800"/>
              <a:gd name="T14" fmla="*/ 800 w 12800"/>
              <a:gd name="T15" fmla="*/ 0 h 12800"/>
              <a:gd name="T16" fmla="*/ 879 w 12800"/>
              <a:gd name="T17" fmla="*/ 16 h 12800"/>
              <a:gd name="T18" fmla="*/ 6400 w 12800"/>
              <a:gd name="T19" fmla="*/ 1600 h 12800"/>
              <a:gd name="T20" fmla="*/ 11921 w 12800"/>
              <a:gd name="T21" fmla="*/ 16 h 12800"/>
              <a:gd name="T22" fmla="*/ 12000 w 12800"/>
              <a:gd name="T23" fmla="*/ 0 h 12800"/>
              <a:gd name="T24" fmla="*/ 12800 w 12800"/>
              <a:gd name="T25" fmla="*/ 800 h 12800"/>
              <a:gd name="T26" fmla="*/ 12800 w 12800"/>
              <a:gd name="T27" fmla="*/ 10400 h 12800"/>
              <a:gd name="T28" fmla="*/ 12000 w 12800"/>
              <a:gd name="T29" fmla="*/ 11200 h 12800"/>
              <a:gd name="T30" fmla="*/ 5600 w 12800"/>
              <a:gd name="T31" fmla="*/ 2507 h 12800"/>
              <a:gd name="T32" fmla="*/ 1600 w 12800"/>
              <a:gd name="T33" fmla="*/ 1670 h 12800"/>
              <a:gd name="T34" fmla="*/ 1600 w 12800"/>
              <a:gd name="T35" fmla="*/ 9643 h 12800"/>
              <a:gd name="T36" fmla="*/ 5600 w 12800"/>
              <a:gd name="T37" fmla="*/ 10400 h 12800"/>
              <a:gd name="T38" fmla="*/ 5600 w 12800"/>
              <a:gd name="T39" fmla="*/ 2507 h 12800"/>
              <a:gd name="T40" fmla="*/ 11200 w 12800"/>
              <a:gd name="T41" fmla="*/ 1670 h 12800"/>
              <a:gd name="T42" fmla="*/ 7200 w 12800"/>
              <a:gd name="T43" fmla="*/ 2506 h 12800"/>
              <a:gd name="T44" fmla="*/ 7200 w 12800"/>
              <a:gd name="T45" fmla="*/ 10400 h 12800"/>
              <a:gd name="T46" fmla="*/ 11200 w 12800"/>
              <a:gd name="T47" fmla="*/ 9644 h 12800"/>
              <a:gd name="T48" fmla="*/ 11200 w 12800"/>
              <a:gd name="T49" fmla="*/ 1670 h 1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800" h="12800">
                <a:moveTo>
                  <a:pt x="12000" y="11200"/>
                </a:moveTo>
                <a:cubicBezTo>
                  <a:pt x="10776" y="11254"/>
                  <a:pt x="8442" y="11463"/>
                  <a:pt x="7176" y="12121"/>
                </a:cubicBezTo>
                <a:cubicBezTo>
                  <a:pt x="7116" y="12503"/>
                  <a:pt x="6799" y="12800"/>
                  <a:pt x="6400" y="12800"/>
                </a:cubicBezTo>
                <a:cubicBezTo>
                  <a:pt x="6002" y="12800"/>
                  <a:pt x="5684" y="12503"/>
                  <a:pt x="5624" y="12121"/>
                </a:cubicBezTo>
                <a:cubicBezTo>
                  <a:pt x="4358" y="11463"/>
                  <a:pt x="2024" y="11254"/>
                  <a:pt x="800" y="11200"/>
                </a:cubicBezTo>
                <a:cubicBezTo>
                  <a:pt x="358" y="11200"/>
                  <a:pt x="0" y="10842"/>
                  <a:pt x="0" y="10400"/>
                </a:cubicBezTo>
                <a:lnTo>
                  <a:pt x="0" y="800"/>
                </a:lnTo>
                <a:cubicBezTo>
                  <a:pt x="0" y="358"/>
                  <a:pt x="358" y="0"/>
                  <a:pt x="800" y="0"/>
                </a:cubicBezTo>
                <a:cubicBezTo>
                  <a:pt x="828" y="0"/>
                  <a:pt x="851" y="14"/>
                  <a:pt x="879" y="16"/>
                </a:cubicBezTo>
                <a:cubicBezTo>
                  <a:pt x="6381" y="158"/>
                  <a:pt x="6400" y="1600"/>
                  <a:pt x="6400" y="1600"/>
                </a:cubicBezTo>
                <a:cubicBezTo>
                  <a:pt x="6400" y="1600"/>
                  <a:pt x="6419" y="158"/>
                  <a:pt x="11921" y="16"/>
                </a:cubicBezTo>
                <a:cubicBezTo>
                  <a:pt x="11949" y="14"/>
                  <a:pt x="11972" y="0"/>
                  <a:pt x="12000" y="0"/>
                </a:cubicBezTo>
                <a:cubicBezTo>
                  <a:pt x="12442" y="0"/>
                  <a:pt x="12800" y="358"/>
                  <a:pt x="12800" y="800"/>
                </a:cubicBezTo>
                <a:lnTo>
                  <a:pt x="12800" y="10400"/>
                </a:lnTo>
                <a:cubicBezTo>
                  <a:pt x="12800" y="10842"/>
                  <a:pt x="12442" y="11200"/>
                  <a:pt x="12000" y="11200"/>
                </a:cubicBezTo>
                <a:close/>
                <a:moveTo>
                  <a:pt x="5600" y="2507"/>
                </a:moveTo>
                <a:cubicBezTo>
                  <a:pt x="4568" y="1982"/>
                  <a:pt x="2861" y="1764"/>
                  <a:pt x="1600" y="1670"/>
                </a:cubicBezTo>
                <a:lnTo>
                  <a:pt x="1600" y="9643"/>
                </a:lnTo>
                <a:cubicBezTo>
                  <a:pt x="3747" y="9753"/>
                  <a:pt x="4949" y="10074"/>
                  <a:pt x="5600" y="10400"/>
                </a:cubicBezTo>
                <a:lnTo>
                  <a:pt x="5600" y="2507"/>
                </a:lnTo>
                <a:close/>
                <a:moveTo>
                  <a:pt x="11200" y="1670"/>
                </a:moveTo>
                <a:cubicBezTo>
                  <a:pt x="9940" y="1764"/>
                  <a:pt x="8232" y="1982"/>
                  <a:pt x="7200" y="2506"/>
                </a:cubicBezTo>
                <a:lnTo>
                  <a:pt x="7200" y="10400"/>
                </a:lnTo>
                <a:cubicBezTo>
                  <a:pt x="7851" y="10074"/>
                  <a:pt x="9052" y="9753"/>
                  <a:pt x="11200" y="9644"/>
                </a:cubicBezTo>
                <a:lnTo>
                  <a:pt x="11200" y="1670"/>
                </a:lnTo>
                <a:close/>
              </a:path>
            </a:pathLst>
          </a:custGeom>
          <a:solidFill>
            <a:schemeClr val="bg1"/>
          </a:solidFill>
          <a:ln>
            <a:noFill/>
          </a:ln>
        </p:spPr>
        <p:txBody>
          <a:bodyPr lIns="68580" tIns="34290" rIns="68580" bIns="3429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400" dirty="0">
              <a:solidFill>
                <a:prstClr val="black"/>
              </a:solidFill>
              <a:cs typeface="+mn-ea"/>
              <a:sym typeface="+mn-lt"/>
            </a:endParaRPr>
          </a:p>
        </p:txBody>
      </p:sp>
      <p:sp>
        <p:nvSpPr>
          <p:cNvPr id="14" name="文本框 13"/>
          <p:cNvSpPr txBox="1"/>
          <p:nvPr/>
        </p:nvSpPr>
        <p:spPr>
          <a:xfrm>
            <a:off x="626289" y="244321"/>
            <a:ext cx="1400966" cy="438581"/>
          </a:xfrm>
          <a:prstGeom prst="rect">
            <a:avLst/>
          </a:prstGeom>
          <a:noFill/>
        </p:spPr>
        <p:txBody>
          <a:bodyPr wrap="square" lIns="68580" tIns="34290" rIns="68580" bIns="34290" rtlCol="0">
            <a:spAutoFit/>
          </a:bodyPr>
          <a:lstStyle/>
          <a:p>
            <a:pPr lvl="0" algn="dist">
              <a:defRPr/>
            </a:pPr>
            <a:r>
              <a:rPr lang="zh-CN" altLang="en-US" sz="2400" dirty="0">
                <a:solidFill>
                  <a:prstClr val="white"/>
                </a:solidFill>
                <a:cs typeface="+mn-ea"/>
                <a:sym typeface="+mn-lt"/>
              </a:rPr>
              <a:t>精彩课堂</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wipe(left)">
                                      <p:cBhvr>
                                        <p:cTn id="7" dur="500" fill="hold"/>
                                        <p:tgtEl>
                                          <p:spTgt spid="819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195"/>
                                        </p:tgtEl>
                                        <p:attrNameLst>
                                          <p:attrName>style.visibility</p:attrName>
                                        </p:attrNameLst>
                                      </p:cBhvr>
                                      <p:to>
                                        <p:strVal val="visible"/>
                                      </p:to>
                                    </p:set>
                                    <p:animEffect transition="in" filter="wipe(left)">
                                      <p:cBhvr>
                                        <p:cTn id="12" dur="500" fill="hold"/>
                                        <p:tgtEl>
                                          <p:spTgt spid="819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196"/>
                                        </p:tgtEl>
                                        <p:attrNameLst>
                                          <p:attrName>style.visibility</p:attrName>
                                        </p:attrNameLst>
                                      </p:cBhvr>
                                      <p:to>
                                        <p:strVal val="visible"/>
                                      </p:to>
                                    </p:set>
                                    <p:animEffect transition="in" filter="wipe(left)">
                                      <p:cBhvr>
                                        <p:cTn id="17" dur="500" fill="hold"/>
                                        <p:tgtEl>
                                          <p:spTgt spid="819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8197"/>
                                        </p:tgtEl>
                                        <p:attrNameLst>
                                          <p:attrName>style.visibility</p:attrName>
                                        </p:attrNameLst>
                                      </p:cBhvr>
                                      <p:to>
                                        <p:strVal val="visible"/>
                                      </p:to>
                                    </p:set>
                                    <p:animEffect transition="in" filter="wipe(left)">
                                      <p:cBhvr>
                                        <p:cTn id="22" dur="500" fill="hold"/>
                                        <p:tgtEl>
                                          <p:spTgt spid="819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8198"/>
                                        </p:tgtEl>
                                        <p:attrNameLst>
                                          <p:attrName>style.visibility</p:attrName>
                                        </p:attrNameLst>
                                      </p:cBhvr>
                                      <p:to>
                                        <p:strVal val="visible"/>
                                      </p:to>
                                    </p:set>
                                    <p:animEffect transition="in" filter="wipe(left)">
                                      <p:cBhvr>
                                        <p:cTn id="27" dur="500" fill="hold"/>
                                        <p:tgtEl>
                                          <p:spTgt spid="8198"/>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8199"/>
                                        </p:tgtEl>
                                        <p:attrNameLst>
                                          <p:attrName>style.visibility</p:attrName>
                                        </p:attrNameLst>
                                      </p:cBhvr>
                                      <p:to>
                                        <p:strVal val="visible"/>
                                      </p:to>
                                    </p:set>
                                    <p:animEffect transition="in" filter="wipe(left)">
                                      <p:cBhvr>
                                        <p:cTn id="32" dur="500" fill="hold"/>
                                        <p:tgtEl>
                                          <p:spTgt spid="8199"/>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8200"/>
                                        </p:tgtEl>
                                        <p:attrNameLst>
                                          <p:attrName>style.visibility</p:attrName>
                                        </p:attrNameLst>
                                      </p:cBhvr>
                                      <p:to>
                                        <p:strVal val="visible"/>
                                      </p:to>
                                    </p:set>
                                    <p:animEffect transition="in" filter="wipe(left)">
                                      <p:cBhvr>
                                        <p:cTn id="37" dur="500" fill="hold"/>
                                        <p:tgtEl>
                                          <p:spTgt spid="8200"/>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8201"/>
                                        </p:tgtEl>
                                        <p:attrNameLst>
                                          <p:attrName>style.visibility</p:attrName>
                                        </p:attrNameLst>
                                      </p:cBhvr>
                                      <p:to>
                                        <p:strVal val="visible"/>
                                      </p:to>
                                    </p:set>
                                    <p:animEffect transition="in" filter="wipe(left)">
                                      <p:cBhvr>
                                        <p:cTn id="42" dur="500" fill="hold"/>
                                        <p:tgtEl>
                                          <p:spTgt spid="82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animBg="1"/>
      <p:bldP spid="8195" grpId="0" animBg="1"/>
      <p:bldP spid="8196" grpId="0" animBg="1"/>
      <p:bldP spid="8197" grpId="0" animBg="1"/>
      <p:bldP spid="8198" grpId="0" animBg="1"/>
      <p:bldP spid="8199" grpId="0" animBg="1"/>
      <p:bldP spid="8200" grpId="0" animBg="1"/>
      <p:bldP spid="820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Box 16"/>
          <p:cNvSpPr>
            <a:spLocks noChangeArrowheads="1"/>
          </p:cNvSpPr>
          <p:nvPr>
            <p:custDataLst>
              <p:tags r:id="rId1"/>
            </p:custDataLst>
          </p:nvPr>
        </p:nvSpPr>
        <p:spPr bwMode="auto">
          <a:xfrm>
            <a:off x="1048759" y="1089340"/>
            <a:ext cx="6411515" cy="300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500" kern="0" dirty="0">
                <a:solidFill>
                  <a:sysClr val="windowText" lastClr="000000"/>
                </a:solidFill>
                <a:cs typeface="+mn-ea"/>
                <a:sym typeface="+mn-lt"/>
              </a:rPr>
              <a:t>（</a:t>
            </a:r>
            <a:r>
              <a:rPr lang="en-US" altLang="zh-CN" sz="1500" kern="0" dirty="0">
                <a:solidFill>
                  <a:sysClr val="windowText" lastClr="000000"/>
                </a:solidFill>
                <a:cs typeface="+mn-ea"/>
                <a:sym typeface="+mn-lt"/>
              </a:rPr>
              <a:t>2</a:t>
            </a:r>
            <a:r>
              <a:rPr lang="zh-CN" altLang="en-US" sz="1500" kern="0" dirty="0">
                <a:solidFill>
                  <a:sysClr val="windowText" lastClr="000000"/>
                </a:solidFill>
                <a:cs typeface="+mn-ea"/>
                <a:sym typeface="+mn-lt"/>
              </a:rPr>
              <a:t>）词义</a:t>
            </a:r>
            <a:endParaRPr lang="en-US" altLang="zh-CN" sz="1500" kern="0" dirty="0">
              <a:solidFill>
                <a:sysClr val="windowText" lastClr="000000"/>
              </a:solidFill>
              <a:cs typeface="+mn-ea"/>
              <a:sym typeface="+mn-lt"/>
            </a:endParaRPr>
          </a:p>
        </p:txBody>
      </p:sp>
      <p:sp>
        <p:nvSpPr>
          <p:cNvPr id="10242" name="TextBox 10"/>
          <p:cNvSpPr/>
          <p:nvPr>
            <p:custDataLst>
              <p:tags r:id="rId2"/>
            </p:custDataLst>
          </p:nvPr>
        </p:nvSpPr>
        <p:spPr>
          <a:xfrm>
            <a:off x="2706737" y="1333251"/>
            <a:ext cx="6523434" cy="3300904"/>
          </a:xfrm>
          <a:prstGeom prst="rect">
            <a:avLst/>
          </a:prstGeom>
          <a:noFill/>
          <a:ln>
            <a:noFill/>
            <a:miter lim="800000"/>
          </a:ln>
        </p:spPr>
        <p:txBody>
          <a:bodyPr lIns="68580" tIns="34290" rIns="68580" bIns="34290">
            <a:spAutoFit/>
          </a:bodyPr>
          <a:lstStyle>
            <a:defPPr>
              <a:defRPr lang="zh-CN"/>
            </a:defPPr>
            <a:lvl1pPr marL="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5pPr>
          </a:lstStyle>
          <a:p>
            <a:pPr>
              <a:lnSpc>
                <a:spcPct val="200000"/>
              </a:lnSpc>
            </a:pP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a:t>
            </a:r>
            <a:r>
              <a:rPr lang="zh-CN" altLang="zh-CN" sz="1500" kern="0" dirty="0">
                <a:ln w="9525" cap="flat" cmpd="sng" algn="ctr">
                  <a:noFill/>
                  <a:prstDash val="solid"/>
                  <a:round/>
                  <a:headEnd type="none" w="med" len="med"/>
                  <a:tailEnd type="none" w="med" len="med"/>
                </a:ln>
                <a:solidFill>
                  <a:srgbClr val="0070C0"/>
                </a:solidFill>
                <a:latin typeface="+mn-lt"/>
                <a:ea typeface="+mn-ea"/>
                <a:cs typeface="+mn-ea"/>
                <a:sym typeface="+mn-lt"/>
              </a:rPr>
              <a:t>干涸</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】干枯，没有水。</a:t>
            </a:r>
          </a:p>
          <a:p>
            <a:pPr>
              <a:lnSpc>
                <a:spcPct val="200000"/>
              </a:lnSpc>
            </a:pP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a:t>
            </a:r>
            <a:r>
              <a:rPr lang="zh-CN" altLang="zh-CN" sz="1500" kern="0" dirty="0">
                <a:ln w="9525" cap="flat" cmpd="sng" algn="ctr">
                  <a:noFill/>
                  <a:prstDash val="solid"/>
                  <a:round/>
                  <a:headEnd type="none" w="med" len="med"/>
                  <a:tailEnd type="none" w="med" len="med"/>
                </a:ln>
                <a:solidFill>
                  <a:srgbClr val="0070C0"/>
                </a:solidFill>
                <a:latin typeface="+mn-lt"/>
                <a:ea typeface="+mn-ea"/>
                <a:cs typeface="+mn-ea"/>
                <a:sym typeface="+mn-lt"/>
              </a:rPr>
              <a:t>坍塌</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】建筑物或堆积物倒下来。</a:t>
            </a:r>
          </a:p>
          <a:p>
            <a:pPr>
              <a:lnSpc>
                <a:spcPct val="200000"/>
              </a:lnSpc>
            </a:pP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a:t>
            </a:r>
            <a:r>
              <a:rPr lang="zh-CN" altLang="zh-CN" sz="1500" kern="0" dirty="0">
                <a:ln w="9525" cap="flat" cmpd="sng" algn="ctr">
                  <a:noFill/>
                  <a:prstDash val="solid"/>
                  <a:round/>
                  <a:headEnd type="none" w="med" len="med"/>
                  <a:tailEnd type="none" w="med" len="med"/>
                </a:ln>
                <a:solidFill>
                  <a:srgbClr val="0070C0"/>
                </a:solidFill>
                <a:latin typeface="+mn-lt"/>
                <a:ea typeface="+mn-ea"/>
                <a:cs typeface="+mn-ea"/>
                <a:sym typeface="+mn-lt"/>
              </a:rPr>
              <a:t>造就</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】培养使有成就。</a:t>
            </a:r>
          </a:p>
          <a:p>
            <a:pPr>
              <a:lnSpc>
                <a:spcPct val="200000"/>
              </a:lnSpc>
            </a:pP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a:t>
            </a:r>
            <a:r>
              <a:rPr lang="zh-CN" altLang="zh-CN" sz="1500" kern="0" dirty="0">
                <a:ln w="9525" cap="flat" cmpd="sng" algn="ctr">
                  <a:noFill/>
                  <a:prstDash val="solid"/>
                  <a:round/>
                  <a:headEnd type="none" w="med" len="med"/>
                  <a:tailEnd type="none" w="med" len="med"/>
                </a:ln>
                <a:solidFill>
                  <a:srgbClr val="0070C0"/>
                </a:solidFill>
                <a:latin typeface="+mn-lt"/>
                <a:ea typeface="+mn-ea"/>
                <a:cs typeface="+mn-ea"/>
                <a:sym typeface="+mn-lt"/>
              </a:rPr>
              <a:t>硬朗</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a:t>
            </a: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老人</a:t>
            </a: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身体健壮。</a:t>
            </a:r>
          </a:p>
          <a:p>
            <a:pPr>
              <a:lnSpc>
                <a:spcPct val="200000"/>
              </a:lnSpc>
            </a:pP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a:t>
            </a:r>
            <a:r>
              <a:rPr lang="zh-CN" altLang="zh-CN" sz="1500" kern="0" dirty="0">
                <a:ln w="9525" cap="flat" cmpd="sng" algn="ctr">
                  <a:noFill/>
                  <a:prstDash val="solid"/>
                  <a:round/>
                  <a:headEnd type="none" w="med" len="med"/>
                  <a:tailEnd type="none" w="med" len="med"/>
                </a:ln>
                <a:solidFill>
                  <a:srgbClr val="0070C0"/>
                </a:solidFill>
                <a:latin typeface="+mn-lt"/>
                <a:ea typeface="+mn-ea"/>
                <a:cs typeface="+mn-ea"/>
                <a:sym typeface="+mn-lt"/>
              </a:rPr>
              <a:t>溜达</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】散步，闲走。</a:t>
            </a:r>
          </a:p>
          <a:p>
            <a:pPr>
              <a:lnSpc>
                <a:spcPct val="200000"/>
              </a:lnSpc>
            </a:pP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a:t>
            </a:r>
            <a:r>
              <a:rPr lang="zh-CN" altLang="zh-CN" sz="1500" kern="0" dirty="0">
                <a:ln w="9525" cap="flat" cmpd="sng" algn="ctr">
                  <a:noFill/>
                  <a:prstDash val="solid"/>
                  <a:round/>
                  <a:headEnd type="none" w="med" len="med"/>
                  <a:tailEnd type="none" w="med" len="med"/>
                </a:ln>
                <a:solidFill>
                  <a:srgbClr val="0070C0"/>
                </a:solidFill>
                <a:latin typeface="+mn-lt"/>
                <a:ea typeface="+mn-ea"/>
                <a:cs typeface="+mn-ea"/>
                <a:sym typeface="+mn-lt"/>
              </a:rPr>
              <a:t>不毛之地</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】不长庄稼的地方。泛指荒凉、贫瘠的土地。</a:t>
            </a:r>
          </a:p>
          <a:p>
            <a:pPr>
              <a:lnSpc>
                <a:spcPct val="200000"/>
              </a:lnSpc>
            </a:pP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a:t>
            </a:r>
            <a:r>
              <a:rPr lang="zh-CN" altLang="zh-CN" sz="1500" kern="0" dirty="0">
                <a:ln w="9525" cap="flat" cmpd="sng" algn="ctr">
                  <a:noFill/>
                  <a:prstDash val="solid"/>
                  <a:round/>
                  <a:headEnd type="none" w="med" len="med"/>
                  <a:tailEnd type="none" w="med" len="med"/>
                </a:ln>
                <a:solidFill>
                  <a:srgbClr val="0070C0"/>
                </a:solidFill>
                <a:latin typeface="+mn-lt"/>
                <a:ea typeface="+mn-ea"/>
                <a:cs typeface="+mn-ea"/>
                <a:sym typeface="+mn-lt"/>
              </a:rPr>
              <a:t>刨根问底</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】追究底细；寻根究底。</a:t>
            </a:r>
            <a:endParaRPr lang="zh-CN" altLang="zh-CN" sz="1500" kern="0" dirty="0">
              <a:latin typeface="+mn-lt"/>
              <a:ea typeface="+mn-ea"/>
              <a:cs typeface="+mn-ea"/>
              <a:sym typeface="+mn-lt"/>
            </a:endParaRPr>
          </a:p>
        </p:txBody>
      </p:sp>
      <p:sp>
        <p:nvSpPr>
          <p:cNvPr id="4" name="矩形: 圆角 1"/>
          <p:cNvSpPr/>
          <p:nvPr/>
        </p:nvSpPr>
        <p:spPr>
          <a:xfrm>
            <a:off x="121920" y="213360"/>
            <a:ext cx="2021205" cy="478542"/>
          </a:xfrm>
          <a:prstGeom prst="roundRect">
            <a:avLst>
              <a:gd name="adj" fmla="val 50000"/>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dirty="0">
              <a:solidFill>
                <a:prstClr val="white"/>
              </a:solidFill>
              <a:cs typeface="+mn-ea"/>
              <a:sym typeface="+mn-lt"/>
            </a:endParaRPr>
          </a:p>
        </p:txBody>
      </p:sp>
      <p:sp>
        <p:nvSpPr>
          <p:cNvPr id="5" name="smiling-tooth-with-hands_33918"/>
          <p:cNvSpPr>
            <a:spLocks noChangeAspect="1"/>
          </p:cNvSpPr>
          <p:nvPr/>
        </p:nvSpPr>
        <p:spPr bwMode="auto">
          <a:xfrm>
            <a:off x="355423" y="340287"/>
            <a:ext cx="255473" cy="255473"/>
          </a:xfrm>
          <a:custGeom>
            <a:avLst/>
            <a:gdLst>
              <a:gd name="T0" fmla="*/ 12000 w 12800"/>
              <a:gd name="T1" fmla="*/ 11200 h 12800"/>
              <a:gd name="T2" fmla="*/ 7176 w 12800"/>
              <a:gd name="T3" fmla="*/ 12121 h 12800"/>
              <a:gd name="T4" fmla="*/ 6400 w 12800"/>
              <a:gd name="T5" fmla="*/ 12800 h 12800"/>
              <a:gd name="T6" fmla="*/ 5624 w 12800"/>
              <a:gd name="T7" fmla="*/ 12121 h 12800"/>
              <a:gd name="T8" fmla="*/ 800 w 12800"/>
              <a:gd name="T9" fmla="*/ 11200 h 12800"/>
              <a:gd name="T10" fmla="*/ 0 w 12800"/>
              <a:gd name="T11" fmla="*/ 10400 h 12800"/>
              <a:gd name="T12" fmla="*/ 0 w 12800"/>
              <a:gd name="T13" fmla="*/ 800 h 12800"/>
              <a:gd name="T14" fmla="*/ 800 w 12800"/>
              <a:gd name="T15" fmla="*/ 0 h 12800"/>
              <a:gd name="T16" fmla="*/ 879 w 12800"/>
              <a:gd name="T17" fmla="*/ 16 h 12800"/>
              <a:gd name="T18" fmla="*/ 6400 w 12800"/>
              <a:gd name="T19" fmla="*/ 1600 h 12800"/>
              <a:gd name="T20" fmla="*/ 11921 w 12800"/>
              <a:gd name="T21" fmla="*/ 16 h 12800"/>
              <a:gd name="T22" fmla="*/ 12000 w 12800"/>
              <a:gd name="T23" fmla="*/ 0 h 12800"/>
              <a:gd name="T24" fmla="*/ 12800 w 12800"/>
              <a:gd name="T25" fmla="*/ 800 h 12800"/>
              <a:gd name="T26" fmla="*/ 12800 w 12800"/>
              <a:gd name="T27" fmla="*/ 10400 h 12800"/>
              <a:gd name="T28" fmla="*/ 12000 w 12800"/>
              <a:gd name="T29" fmla="*/ 11200 h 12800"/>
              <a:gd name="T30" fmla="*/ 5600 w 12800"/>
              <a:gd name="T31" fmla="*/ 2507 h 12800"/>
              <a:gd name="T32" fmla="*/ 1600 w 12800"/>
              <a:gd name="T33" fmla="*/ 1670 h 12800"/>
              <a:gd name="T34" fmla="*/ 1600 w 12800"/>
              <a:gd name="T35" fmla="*/ 9643 h 12800"/>
              <a:gd name="T36" fmla="*/ 5600 w 12800"/>
              <a:gd name="T37" fmla="*/ 10400 h 12800"/>
              <a:gd name="T38" fmla="*/ 5600 w 12800"/>
              <a:gd name="T39" fmla="*/ 2507 h 12800"/>
              <a:gd name="T40" fmla="*/ 11200 w 12800"/>
              <a:gd name="T41" fmla="*/ 1670 h 12800"/>
              <a:gd name="T42" fmla="*/ 7200 w 12800"/>
              <a:gd name="T43" fmla="*/ 2506 h 12800"/>
              <a:gd name="T44" fmla="*/ 7200 w 12800"/>
              <a:gd name="T45" fmla="*/ 10400 h 12800"/>
              <a:gd name="T46" fmla="*/ 11200 w 12800"/>
              <a:gd name="T47" fmla="*/ 9644 h 12800"/>
              <a:gd name="T48" fmla="*/ 11200 w 12800"/>
              <a:gd name="T49" fmla="*/ 1670 h 1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800" h="12800">
                <a:moveTo>
                  <a:pt x="12000" y="11200"/>
                </a:moveTo>
                <a:cubicBezTo>
                  <a:pt x="10776" y="11254"/>
                  <a:pt x="8442" y="11463"/>
                  <a:pt x="7176" y="12121"/>
                </a:cubicBezTo>
                <a:cubicBezTo>
                  <a:pt x="7116" y="12503"/>
                  <a:pt x="6799" y="12800"/>
                  <a:pt x="6400" y="12800"/>
                </a:cubicBezTo>
                <a:cubicBezTo>
                  <a:pt x="6002" y="12800"/>
                  <a:pt x="5684" y="12503"/>
                  <a:pt x="5624" y="12121"/>
                </a:cubicBezTo>
                <a:cubicBezTo>
                  <a:pt x="4358" y="11463"/>
                  <a:pt x="2024" y="11254"/>
                  <a:pt x="800" y="11200"/>
                </a:cubicBezTo>
                <a:cubicBezTo>
                  <a:pt x="358" y="11200"/>
                  <a:pt x="0" y="10842"/>
                  <a:pt x="0" y="10400"/>
                </a:cubicBezTo>
                <a:lnTo>
                  <a:pt x="0" y="800"/>
                </a:lnTo>
                <a:cubicBezTo>
                  <a:pt x="0" y="358"/>
                  <a:pt x="358" y="0"/>
                  <a:pt x="800" y="0"/>
                </a:cubicBezTo>
                <a:cubicBezTo>
                  <a:pt x="828" y="0"/>
                  <a:pt x="851" y="14"/>
                  <a:pt x="879" y="16"/>
                </a:cubicBezTo>
                <a:cubicBezTo>
                  <a:pt x="6381" y="158"/>
                  <a:pt x="6400" y="1600"/>
                  <a:pt x="6400" y="1600"/>
                </a:cubicBezTo>
                <a:cubicBezTo>
                  <a:pt x="6400" y="1600"/>
                  <a:pt x="6419" y="158"/>
                  <a:pt x="11921" y="16"/>
                </a:cubicBezTo>
                <a:cubicBezTo>
                  <a:pt x="11949" y="14"/>
                  <a:pt x="11972" y="0"/>
                  <a:pt x="12000" y="0"/>
                </a:cubicBezTo>
                <a:cubicBezTo>
                  <a:pt x="12442" y="0"/>
                  <a:pt x="12800" y="358"/>
                  <a:pt x="12800" y="800"/>
                </a:cubicBezTo>
                <a:lnTo>
                  <a:pt x="12800" y="10400"/>
                </a:lnTo>
                <a:cubicBezTo>
                  <a:pt x="12800" y="10842"/>
                  <a:pt x="12442" y="11200"/>
                  <a:pt x="12000" y="11200"/>
                </a:cubicBezTo>
                <a:close/>
                <a:moveTo>
                  <a:pt x="5600" y="2507"/>
                </a:moveTo>
                <a:cubicBezTo>
                  <a:pt x="4568" y="1982"/>
                  <a:pt x="2861" y="1764"/>
                  <a:pt x="1600" y="1670"/>
                </a:cubicBezTo>
                <a:lnTo>
                  <a:pt x="1600" y="9643"/>
                </a:lnTo>
                <a:cubicBezTo>
                  <a:pt x="3747" y="9753"/>
                  <a:pt x="4949" y="10074"/>
                  <a:pt x="5600" y="10400"/>
                </a:cubicBezTo>
                <a:lnTo>
                  <a:pt x="5600" y="2507"/>
                </a:lnTo>
                <a:close/>
                <a:moveTo>
                  <a:pt x="11200" y="1670"/>
                </a:moveTo>
                <a:cubicBezTo>
                  <a:pt x="9940" y="1764"/>
                  <a:pt x="8232" y="1982"/>
                  <a:pt x="7200" y="2506"/>
                </a:cubicBezTo>
                <a:lnTo>
                  <a:pt x="7200" y="10400"/>
                </a:lnTo>
                <a:cubicBezTo>
                  <a:pt x="7851" y="10074"/>
                  <a:pt x="9052" y="9753"/>
                  <a:pt x="11200" y="9644"/>
                </a:cubicBezTo>
                <a:lnTo>
                  <a:pt x="11200" y="1670"/>
                </a:lnTo>
                <a:close/>
              </a:path>
            </a:pathLst>
          </a:custGeom>
          <a:solidFill>
            <a:schemeClr val="bg1"/>
          </a:solidFill>
          <a:ln>
            <a:noFill/>
          </a:ln>
        </p:spPr>
        <p:txBody>
          <a:bodyPr lIns="68580" tIns="34290" rIns="68580" bIns="3429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400" dirty="0">
              <a:solidFill>
                <a:prstClr val="black"/>
              </a:solidFill>
              <a:cs typeface="+mn-ea"/>
              <a:sym typeface="+mn-lt"/>
            </a:endParaRPr>
          </a:p>
        </p:txBody>
      </p:sp>
      <p:sp>
        <p:nvSpPr>
          <p:cNvPr id="6" name="文本框 5"/>
          <p:cNvSpPr txBox="1"/>
          <p:nvPr/>
        </p:nvSpPr>
        <p:spPr>
          <a:xfrm>
            <a:off x="626289" y="244321"/>
            <a:ext cx="1400966" cy="438581"/>
          </a:xfrm>
          <a:prstGeom prst="rect">
            <a:avLst/>
          </a:prstGeom>
          <a:noFill/>
        </p:spPr>
        <p:txBody>
          <a:bodyPr wrap="square" lIns="68580" tIns="34290" rIns="68580" bIns="34290" rtlCol="0">
            <a:spAutoFit/>
          </a:bodyPr>
          <a:lstStyle/>
          <a:p>
            <a:pPr lvl="0" algn="dist">
              <a:defRPr/>
            </a:pPr>
            <a:r>
              <a:rPr lang="zh-CN" altLang="en-US" sz="2400" dirty="0">
                <a:solidFill>
                  <a:prstClr val="white"/>
                </a:solidFill>
                <a:cs typeface="+mn-ea"/>
                <a:sym typeface="+mn-lt"/>
              </a:rPr>
              <a:t>精彩课堂</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10242">
                                            <p:txEl>
                                              <p:pRg st="0" end="0"/>
                                            </p:txEl>
                                          </p:spTgt>
                                        </p:tgtEl>
                                        <p:attrNameLst>
                                          <p:attrName>style.visibility</p:attrName>
                                        </p:attrNameLst>
                                      </p:cBhvr>
                                      <p:to>
                                        <p:strVal val="visible"/>
                                      </p:to>
                                    </p:set>
                                    <p:animEffect transition="in" filter="slide(fromBottom)">
                                      <p:cBhvr>
                                        <p:cTn id="7" dur="500" fill="hold"/>
                                        <p:tgtEl>
                                          <p:spTgt spid="1024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10242">
                                            <p:txEl>
                                              <p:pRg st="1" end="1"/>
                                            </p:txEl>
                                          </p:spTgt>
                                        </p:tgtEl>
                                        <p:attrNameLst>
                                          <p:attrName>style.visibility</p:attrName>
                                        </p:attrNameLst>
                                      </p:cBhvr>
                                      <p:to>
                                        <p:strVal val="visible"/>
                                      </p:to>
                                    </p:set>
                                    <p:animEffect transition="in" filter="slide(fromBottom)">
                                      <p:cBhvr>
                                        <p:cTn id="12" dur="500" fill="hold"/>
                                        <p:tgtEl>
                                          <p:spTgt spid="1024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10242">
                                            <p:txEl>
                                              <p:pRg st="2" end="2"/>
                                            </p:txEl>
                                          </p:spTgt>
                                        </p:tgtEl>
                                        <p:attrNameLst>
                                          <p:attrName>style.visibility</p:attrName>
                                        </p:attrNameLst>
                                      </p:cBhvr>
                                      <p:to>
                                        <p:strVal val="visible"/>
                                      </p:to>
                                    </p:set>
                                    <p:animEffect transition="in" filter="slide(fromBottom)">
                                      <p:cBhvr>
                                        <p:cTn id="17" dur="500" fill="hold"/>
                                        <p:tgtEl>
                                          <p:spTgt spid="1024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10242">
                                            <p:txEl>
                                              <p:pRg st="3" end="3"/>
                                            </p:txEl>
                                          </p:spTgt>
                                        </p:tgtEl>
                                        <p:attrNameLst>
                                          <p:attrName>style.visibility</p:attrName>
                                        </p:attrNameLst>
                                      </p:cBhvr>
                                      <p:to>
                                        <p:strVal val="visible"/>
                                      </p:to>
                                    </p:set>
                                    <p:animEffect transition="in" filter="slide(fromBottom)">
                                      <p:cBhvr>
                                        <p:cTn id="22" dur="500" fill="hold"/>
                                        <p:tgtEl>
                                          <p:spTgt spid="1024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10242">
                                            <p:txEl>
                                              <p:pRg st="4" end="4"/>
                                            </p:txEl>
                                          </p:spTgt>
                                        </p:tgtEl>
                                        <p:attrNameLst>
                                          <p:attrName>style.visibility</p:attrName>
                                        </p:attrNameLst>
                                      </p:cBhvr>
                                      <p:to>
                                        <p:strVal val="visible"/>
                                      </p:to>
                                    </p:set>
                                    <p:animEffect transition="in" filter="slide(fromBottom)">
                                      <p:cBhvr>
                                        <p:cTn id="27" dur="500" fill="hold"/>
                                        <p:tgtEl>
                                          <p:spTgt spid="1024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nodeType="clickEffect">
                                  <p:stCondLst>
                                    <p:cond delay="0"/>
                                  </p:stCondLst>
                                  <p:childTnLst>
                                    <p:set>
                                      <p:cBhvr>
                                        <p:cTn id="31" dur="1" fill="hold">
                                          <p:stCondLst>
                                            <p:cond delay="0"/>
                                          </p:stCondLst>
                                        </p:cTn>
                                        <p:tgtEl>
                                          <p:spTgt spid="10242">
                                            <p:txEl>
                                              <p:pRg st="5" end="5"/>
                                            </p:txEl>
                                          </p:spTgt>
                                        </p:tgtEl>
                                        <p:attrNameLst>
                                          <p:attrName>style.visibility</p:attrName>
                                        </p:attrNameLst>
                                      </p:cBhvr>
                                      <p:to>
                                        <p:strVal val="visible"/>
                                      </p:to>
                                    </p:set>
                                    <p:animEffect transition="in" filter="slide(fromBottom)">
                                      <p:cBhvr>
                                        <p:cTn id="32" dur="500" fill="hold"/>
                                        <p:tgtEl>
                                          <p:spTgt spid="10242">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nodeType="clickEffect">
                                  <p:stCondLst>
                                    <p:cond delay="0"/>
                                  </p:stCondLst>
                                  <p:childTnLst>
                                    <p:set>
                                      <p:cBhvr>
                                        <p:cTn id="36" dur="1" fill="hold">
                                          <p:stCondLst>
                                            <p:cond delay="0"/>
                                          </p:stCondLst>
                                        </p:cTn>
                                        <p:tgtEl>
                                          <p:spTgt spid="10242">
                                            <p:txEl>
                                              <p:pRg st="6" end="6"/>
                                            </p:txEl>
                                          </p:spTgt>
                                        </p:tgtEl>
                                        <p:attrNameLst>
                                          <p:attrName>style.visibility</p:attrName>
                                        </p:attrNameLst>
                                      </p:cBhvr>
                                      <p:to>
                                        <p:strVal val="visible"/>
                                      </p:to>
                                    </p:set>
                                    <p:animEffect transition="in" filter="slide(fromBottom)">
                                      <p:cBhvr>
                                        <p:cTn id="37" dur="500" fill="hold"/>
                                        <p:tgtEl>
                                          <p:spTgt spid="1024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Box 8"/>
          <p:cNvSpPr>
            <a:spLocks noChangeArrowheads="1"/>
          </p:cNvSpPr>
          <p:nvPr>
            <p:custDataLst>
              <p:tags r:id="rId1"/>
            </p:custDataLst>
          </p:nvPr>
        </p:nvSpPr>
        <p:spPr bwMode="auto">
          <a:xfrm>
            <a:off x="610896" y="1110511"/>
            <a:ext cx="3996928"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buFont typeface="Wingdings" panose="05000000000000000000" pitchFamily="2" charset="2"/>
              <a:buChar char="u"/>
            </a:pPr>
            <a:r>
              <a:rPr lang="zh-CN" altLang="en-US" sz="1800" kern="0" dirty="0">
                <a:solidFill>
                  <a:srgbClr val="0070C0"/>
                </a:solidFill>
                <a:cs typeface="+mn-ea"/>
                <a:sym typeface="+mn-lt"/>
              </a:rPr>
              <a:t>步骤二  整体感知  走进文本</a:t>
            </a:r>
          </a:p>
        </p:txBody>
      </p:sp>
      <p:sp>
        <p:nvSpPr>
          <p:cNvPr id="11266" name="TextBox 2"/>
          <p:cNvSpPr/>
          <p:nvPr>
            <p:custDataLst>
              <p:tags r:id="rId2"/>
            </p:custDataLst>
          </p:nvPr>
        </p:nvSpPr>
        <p:spPr>
          <a:xfrm>
            <a:off x="1266551" y="1554731"/>
            <a:ext cx="7204211" cy="2839239"/>
          </a:xfrm>
          <a:prstGeom prst="rect">
            <a:avLst/>
          </a:prstGeom>
          <a:noFill/>
          <a:ln>
            <a:noFill/>
            <a:miter lim="800000"/>
          </a:ln>
        </p:spPr>
        <p:txBody>
          <a:bodyPr wrap="square" lIns="68580" tIns="34290" rIns="68580" bIns="34290">
            <a:spAutoFit/>
          </a:bodyPr>
          <a:lstStyle>
            <a:defPPr>
              <a:defRPr lang="zh-CN"/>
            </a:defPPr>
            <a:lvl1pPr marL="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5pPr>
          </a:lstStyle>
          <a:p>
            <a:pPr>
              <a:lnSpc>
                <a:spcPct val="200000"/>
              </a:lnSpc>
            </a:pPr>
            <a:r>
              <a:rPr lang="en-US" altLang="zh-CN" sz="1500" b="1" kern="0" dirty="0">
                <a:ln w="9525" cap="flat" cmpd="sng" algn="ctr">
                  <a:noFill/>
                  <a:prstDash val="solid"/>
                  <a:round/>
                  <a:headEnd type="none" w="med" len="med"/>
                  <a:tailEnd type="none" w="med" len="med"/>
                </a:ln>
                <a:solidFill>
                  <a:srgbClr val="000000"/>
                </a:solidFill>
                <a:latin typeface="+mn-lt"/>
                <a:ea typeface="+mn-ea"/>
                <a:cs typeface="+mn-ea"/>
                <a:sym typeface="+mn-lt"/>
              </a:rPr>
              <a:t>1</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．学生自由朗读课文。</a:t>
            </a:r>
          </a:p>
          <a:p>
            <a:pPr>
              <a:lnSpc>
                <a:spcPct val="200000"/>
              </a:lnSpc>
            </a:pP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教师要加以指导，学生要有感情地朗读课文。</a:t>
            </a:r>
          </a:p>
          <a:p>
            <a:pPr>
              <a:lnSpc>
                <a:spcPct val="200000"/>
              </a:lnSpc>
            </a:pPr>
            <a:r>
              <a:rPr lang="en-US" altLang="zh-CN" sz="1500" b="1" kern="0" dirty="0">
                <a:ln w="9525" cap="flat" cmpd="sng" algn="ctr">
                  <a:noFill/>
                  <a:prstDash val="solid"/>
                  <a:round/>
                  <a:headEnd type="none" w="med" len="med"/>
                  <a:tailEnd type="none" w="med" len="med"/>
                </a:ln>
                <a:solidFill>
                  <a:srgbClr val="000000"/>
                </a:solidFill>
                <a:latin typeface="+mn-lt"/>
                <a:ea typeface="+mn-ea"/>
                <a:cs typeface="+mn-ea"/>
                <a:sym typeface="+mn-lt"/>
              </a:rPr>
              <a:t>2</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．速读课文完成问题。</a:t>
            </a:r>
          </a:p>
          <a:p>
            <a:pPr>
              <a:lnSpc>
                <a:spcPct val="200000"/>
              </a:lnSpc>
            </a:pP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文章以什么为顺序？叙述了什么事？表达了作者什么感情？</a:t>
            </a:r>
          </a:p>
          <a:p>
            <a:pPr>
              <a:lnSpc>
                <a:spcPct val="200000"/>
              </a:lnSpc>
            </a:pP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    </a:t>
            </a:r>
            <a:r>
              <a:rPr lang="zh-CN" altLang="zh-CN" sz="1500" kern="0" dirty="0">
                <a:ln w="9525" cap="flat" cmpd="sng" algn="ctr">
                  <a:noFill/>
                  <a:prstDash val="solid"/>
                  <a:round/>
                  <a:headEnd type="none" w="med" len="med"/>
                  <a:tailEnd type="none" w="med" len="med"/>
                </a:ln>
                <a:solidFill>
                  <a:srgbClr val="FF0000"/>
                </a:solidFill>
                <a:latin typeface="+mn-lt"/>
                <a:ea typeface="+mn-ea"/>
                <a:cs typeface="+mn-ea"/>
                <a:sym typeface="+mn-lt"/>
              </a:rPr>
              <a:t>本文以时间为顺序，写了</a:t>
            </a:r>
            <a:r>
              <a:rPr lang="en-US" altLang="zh-CN" sz="1500" kern="0" dirty="0">
                <a:ln w="9525" cap="flat" cmpd="sng" algn="ctr">
                  <a:noFill/>
                  <a:prstDash val="solid"/>
                  <a:round/>
                  <a:headEnd type="none" w="med" len="med"/>
                  <a:tailEnd type="none" w="med" len="med"/>
                </a:ln>
                <a:solidFill>
                  <a:srgbClr val="FF0000"/>
                </a:solidFill>
                <a:latin typeface="+mn-lt"/>
                <a:ea typeface="+mn-ea"/>
                <a:cs typeface="+mn-ea"/>
                <a:sym typeface="+mn-lt"/>
              </a:rPr>
              <a:t>“</a:t>
            </a:r>
            <a:r>
              <a:rPr lang="zh-CN" altLang="zh-CN" sz="1500" kern="0" dirty="0">
                <a:ln w="9525" cap="flat" cmpd="sng" algn="ctr">
                  <a:noFill/>
                  <a:prstDash val="solid"/>
                  <a:round/>
                  <a:headEnd type="none" w="med" len="med"/>
                  <a:tailEnd type="none" w="med" len="med"/>
                </a:ln>
                <a:solidFill>
                  <a:srgbClr val="FF0000"/>
                </a:solidFill>
                <a:latin typeface="+mn-lt"/>
                <a:ea typeface="+mn-ea"/>
                <a:cs typeface="+mn-ea"/>
                <a:sym typeface="+mn-lt"/>
              </a:rPr>
              <a:t>我</a:t>
            </a:r>
            <a:r>
              <a:rPr lang="en-US" altLang="zh-CN" sz="1500" kern="0" dirty="0">
                <a:ln w="9525" cap="flat" cmpd="sng" algn="ctr">
                  <a:noFill/>
                  <a:prstDash val="solid"/>
                  <a:round/>
                  <a:headEnd type="none" w="med" len="med"/>
                  <a:tailEnd type="none" w="med" len="med"/>
                </a:ln>
                <a:solidFill>
                  <a:srgbClr val="FF0000"/>
                </a:solidFill>
                <a:latin typeface="+mn-lt"/>
                <a:ea typeface="+mn-ea"/>
                <a:cs typeface="+mn-ea"/>
                <a:sym typeface="+mn-lt"/>
              </a:rPr>
              <a:t>”</a:t>
            </a:r>
            <a:r>
              <a:rPr lang="zh-CN" altLang="zh-CN" sz="1500" kern="0" dirty="0">
                <a:ln w="9525" cap="flat" cmpd="sng" algn="ctr">
                  <a:noFill/>
                  <a:prstDash val="solid"/>
                  <a:round/>
                  <a:headEnd type="none" w="med" len="med"/>
                  <a:tailEnd type="none" w="med" len="med"/>
                </a:ln>
                <a:solidFill>
                  <a:srgbClr val="FF0000"/>
                </a:solidFill>
                <a:latin typeface="+mn-lt"/>
                <a:ea typeface="+mn-ea"/>
                <a:cs typeface="+mn-ea"/>
                <a:sym typeface="+mn-lt"/>
              </a:rPr>
              <a:t>和牧羊人三次见面的情形以及高原上的变化，赞扬了牧羊人无私奉献的精神。</a:t>
            </a:r>
            <a:endParaRPr lang="zh-CN" altLang="zh-CN" sz="1500" kern="0" dirty="0">
              <a:solidFill>
                <a:srgbClr val="FF0000"/>
              </a:solidFill>
              <a:latin typeface="+mn-lt"/>
              <a:ea typeface="+mn-ea"/>
              <a:cs typeface="+mn-ea"/>
              <a:sym typeface="+mn-lt"/>
            </a:endParaRPr>
          </a:p>
        </p:txBody>
      </p:sp>
      <p:sp>
        <p:nvSpPr>
          <p:cNvPr id="5" name="矩形: 圆角 1"/>
          <p:cNvSpPr/>
          <p:nvPr/>
        </p:nvSpPr>
        <p:spPr>
          <a:xfrm>
            <a:off x="121920" y="213360"/>
            <a:ext cx="2021205" cy="478542"/>
          </a:xfrm>
          <a:prstGeom prst="roundRect">
            <a:avLst>
              <a:gd name="adj" fmla="val 50000"/>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dirty="0">
              <a:solidFill>
                <a:prstClr val="white"/>
              </a:solidFill>
              <a:cs typeface="+mn-ea"/>
              <a:sym typeface="+mn-lt"/>
            </a:endParaRPr>
          </a:p>
        </p:txBody>
      </p:sp>
      <p:sp>
        <p:nvSpPr>
          <p:cNvPr id="6" name="smiling-tooth-with-hands_33918"/>
          <p:cNvSpPr>
            <a:spLocks noChangeAspect="1"/>
          </p:cNvSpPr>
          <p:nvPr/>
        </p:nvSpPr>
        <p:spPr bwMode="auto">
          <a:xfrm>
            <a:off x="355423" y="340287"/>
            <a:ext cx="255473" cy="255473"/>
          </a:xfrm>
          <a:custGeom>
            <a:avLst/>
            <a:gdLst>
              <a:gd name="T0" fmla="*/ 12000 w 12800"/>
              <a:gd name="T1" fmla="*/ 11200 h 12800"/>
              <a:gd name="T2" fmla="*/ 7176 w 12800"/>
              <a:gd name="T3" fmla="*/ 12121 h 12800"/>
              <a:gd name="T4" fmla="*/ 6400 w 12800"/>
              <a:gd name="T5" fmla="*/ 12800 h 12800"/>
              <a:gd name="T6" fmla="*/ 5624 w 12800"/>
              <a:gd name="T7" fmla="*/ 12121 h 12800"/>
              <a:gd name="T8" fmla="*/ 800 w 12800"/>
              <a:gd name="T9" fmla="*/ 11200 h 12800"/>
              <a:gd name="T10" fmla="*/ 0 w 12800"/>
              <a:gd name="T11" fmla="*/ 10400 h 12800"/>
              <a:gd name="T12" fmla="*/ 0 w 12800"/>
              <a:gd name="T13" fmla="*/ 800 h 12800"/>
              <a:gd name="T14" fmla="*/ 800 w 12800"/>
              <a:gd name="T15" fmla="*/ 0 h 12800"/>
              <a:gd name="T16" fmla="*/ 879 w 12800"/>
              <a:gd name="T17" fmla="*/ 16 h 12800"/>
              <a:gd name="T18" fmla="*/ 6400 w 12800"/>
              <a:gd name="T19" fmla="*/ 1600 h 12800"/>
              <a:gd name="T20" fmla="*/ 11921 w 12800"/>
              <a:gd name="T21" fmla="*/ 16 h 12800"/>
              <a:gd name="T22" fmla="*/ 12000 w 12800"/>
              <a:gd name="T23" fmla="*/ 0 h 12800"/>
              <a:gd name="T24" fmla="*/ 12800 w 12800"/>
              <a:gd name="T25" fmla="*/ 800 h 12800"/>
              <a:gd name="T26" fmla="*/ 12800 w 12800"/>
              <a:gd name="T27" fmla="*/ 10400 h 12800"/>
              <a:gd name="T28" fmla="*/ 12000 w 12800"/>
              <a:gd name="T29" fmla="*/ 11200 h 12800"/>
              <a:gd name="T30" fmla="*/ 5600 w 12800"/>
              <a:gd name="T31" fmla="*/ 2507 h 12800"/>
              <a:gd name="T32" fmla="*/ 1600 w 12800"/>
              <a:gd name="T33" fmla="*/ 1670 h 12800"/>
              <a:gd name="T34" fmla="*/ 1600 w 12800"/>
              <a:gd name="T35" fmla="*/ 9643 h 12800"/>
              <a:gd name="T36" fmla="*/ 5600 w 12800"/>
              <a:gd name="T37" fmla="*/ 10400 h 12800"/>
              <a:gd name="T38" fmla="*/ 5600 w 12800"/>
              <a:gd name="T39" fmla="*/ 2507 h 12800"/>
              <a:gd name="T40" fmla="*/ 11200 w 12800"/>
              <a:gd name="T41" fmla="*/ 1670 h 12800"/>
              <a:gd name="T42" fmla="*/ 7200 w 12800"/>
              <a:gd name="T43" fmla="*/ 2506 h 12800"/>
              <a:gd name="T44" fmla="*/ 7200 w 12800"/>
              <a:gd name="T45" fmla="*/ 10400 h 12800"/>
              <a:gd name="T46" fmla="*/ 11200 w 12800"/>
              <a:gd name="T47" fmla="*/ 9644 h 12800"/>
              <a:gd name="T48" fmla="*/ 11200 w 12800"/>
              <a:gd name="T49" fmla="*/ 1670 h 1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800" h="12800">
                <a:moveTo>
                  <a:pt x="12000" y="11200"/>
                </a:moveTo>
                <a:cubicBezTo>
                  <a:pt x="10776" y="11254"/>
                  <a:pt x="8442" y="11463"/>
                  <a:pt x="7176" y="12121"/>
                </a:cubicBezTo>
                <a:cubicBezTo>
                  <a:pt x="7116" y="12503"/>
                  <a:pt x="6799" y="12800"/>
                  <a:pt x="6400" y="12800"/>
                </a:cubicBezTo>
                <a:cubicBezTo>
                  <a:pt x="6002" y="12800"/>
                  <a:pt x="5684" y="12503"/>
                  <a:pt x="5624" y="12121"/>
                </a:cubicBezTo>
                <a:cubicBezTo>
                  <a:pt x="4358" y="11463"/>
                  <a:pt x="2024" y="11254"/>
                  <a:pt x="800" y="11200"/>
                </a:cubicBezTo>
                <a:cubicBezTo>
                  <a:pt x="358" y="11200"/>
                  <a:pt x="0" y="10842"/>
                  <a:pt x="0" y="10400"/>
                </a:cubicBezTo>
                <a:lnTo>
                  <a:pt x="0" y="800"/>
                </a:lnTo>
                <a:cubicBezTo>
                  <a:pt x="0" y="358"/>
                  <a:pt x="358" y="0"/>
                  <a:pt x="800" y="0"/>
                </a:cubicBezTo>
                <a:cubicBezTo>
                  <a:pt x="828" y="0"/>
                  <a:pt x="851" y="14"/>
                  <a:pt x="879" y="16"/>
                </a:cubicBezTo>
                <a:cubicBezTo>
                  <a:pt x="6381" y="158"/>
                  <a:pt x="6400" y="1600"/>
                  <a:pt x="6400" y="1600"/>
                </a:cubicBezTo>
                <a:cubicBezTo>
                  <a:pt x="6400" y="1600"/>
                  <a:pt x="6419" y="158"/>
                  <a:pt x="11921" y="16"/>
                </a:cubicBezTo>
                <a:cubicBezTo>
                  <a:pt x="11949" y="14"/>
                  <a:pt x="11972" y="0"/>
                  <a:pt x="12000" y="0"/>
                </a:cubicBezTo>
                <a:cubicBezTo>
                  <a:pt x="12442" y="0"/>
                  <a:pt x="12800" y="358"/>
                  <a:pt x="12800" y="800"/>
                </a:cubicBezTo>
                <a:lnTo>
                  <a:pt x="12800" y="10400"/>
                </a:lnTo>
                <a:cubicBezTo>
                  <a:pt x="12800" y="10842"/>
                  <a:pt x="12442" y="11200"/>
                  <a:pt x="12000" y="11200"/>
                </a:cubicBezTo>
                <a:close/>
                <a:moveTo>
                  <a:pt x="5600" y="2507"/>
                </a:moveTo>
                <a:cubicBezTo>
                  <a:pt x="4568" y="1982"/>
                  <a:pt x="2861" y="1764"/>
                  <a:pt x="1600" y="1670"/>
                </a:cubicBezTo>
                <a:lnTo>
                  <a:pt x="1600" y="9643"/>
                </a:lnTo>
                <a:cubicBezTo>
                  <a:pt x="3747" y="9753"/>
                  <a:pt x="4949" y="10074"/>
                  <a:pt x="5600" y="10400"/>
                </a:cubicBezTo>
                <a:lnTo>
                  <a:pt x="5600" y="2507"/>
                </a:lnTo>
                <a:close/>
                <a:moveTo>
                  <a:pt x="11200" y="1670"/>
                </a:moveTo>
                <a:cubicBezTo>
                  <a:pt x="9940" y="1764"/>
                  <a:pt x="8232" y="1982"/>
                  <a:pt x="7200" y="2506"/>
                </a:cubicBezTo>
                <a:lnTo>
                  <a:pt x="7200" y="10400"/>
                </a:lnTo>
                <a:cubicBezTo>
                  <a:pt x="7851" y="10074"/>
                  <a:pt x="9052" y="9753"/>
                  <a:pt x="11200" y="9644"/>
                </a:cubicBezTo>
                <a:lnTo>
                  <a:pt x="11200" y="1670"/>
                </a:lnTo>
                <a:close/>
              </a:path>
            </a:pathLst>
          </a:custGeom>
          <a:solidFill>
            <a:schemeClr val="bg1"/>
          </a:solidFill>
          <a:ln>
            <a:noFill/>
          </a:ln>
        </p:spPr>
        <p:txBody>
          <a:bodyPr lIns="68580" tIns="34290" rIns="68580" bIns="3429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400" dirty="0">
              <a:solidFill>
                <a:prstClr val="black"/>
              </a:solidFill>
              <a:cs typeface="+mn-ea"/>
              <a:sym typeface="+mn-lt"/>
            </a:endParaRPr>
          </a:p>
        </p:txBody>
      </p:sp>
      <p:sp>
        <p:nvSpPr>
          <p:cNvPr id="7" name="文本框 6"/>
          <p:cNvSpPr txBox="1"/>
          <p:nvPr/>
        </p:nvSpPr>
        <p:spPr>
          <a:xfrm>
            <a:off x="626289" y="244321"/>
            <a:ext cx="1400966" cy="438581"/>
          </a:xfrm>
          <a:prstGeom prst="rect">
            <a:avLst/>
          </a:prstGeom>
          <a:noFill/>
        </p:spPr>
        <p:txBody>
          <a:bodyPr wrap="square" lIns="68580" tIns="34290" rIns="68580" bIns="34290" rtlCol="0">
            <a:spAutoFit/>
          </a:bodyPr>
          <a:lstStyle/>
          <a:p>
            <a:pPr lvl="0" algn="dist">
              <a:defRPr/>
            </a:pPr>
            <a:r>
              <a:rPr lang="zh-CN" altLang="en-US" sz="2400" dirty="0">
                <a:solidFill>
                  <a:prstClr val="white"/>
                </a:solidFill>
                <a:cs typeface="+mn-ea"/>
                <a:sym typeface="+mn-lt"/>
              </a:rPr>
              <a:t>精彩课堂</a:t>
            </a:r>
          </a:p>
        </p:txBody>
      </p:sp>
    </p:spTree>
  </p:cSld>
  <p:clrMapOvr>
    <a:masterClrMapping/>
  </p:clrMapOvr>
  <p:transition>
    <p:random/>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TextBox 2"/>
          <p:cNvSpPr>
            <a:spLocks noChangeArrowheads="1"/>
          </p:cNvSpPr>
          <p:nvPr>
            <p:custDataLst>
              <p:tags r:id="rId1"/>
            </p:custDataLst>
          </p:nvPr>
        </p:nvSpPr>
        <p:spPr bwMode="auto">
          <a:xfrm>
            <a:off x="495300" y="1238401"/>
            <a:ext cx="3996928"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buFont typeface="Wingdings" panose="05000000000000000000" pitchFamily="2" charset="2"/>
              <a:buChar char="u"/>
            </a:pPr>
            <a:r>
              <a:rPr lang="zh-CN" altLang="en-US" sz="1800" kern="0" dirty="0">
                <a:solidFill>
                  <a:srgbClr val="0070C0"/>
                </a:solidFill>
                <a:cs typeface="+mn-ea"/>
                <a:sym typeface="+mn-lt"/>
              </a:rPr>
              <a:t>步骤三  品析语言  感受魅力</a:t>
            </a:r>
          </a:p>
        </p:txBody>
      </p:sp>
      <p:sp>
        <p:nvSpPr>
          <p:cNvPr id="12291" name="TextBox 3"/>
          <p:cNvSpPr/>
          <p:nvPr>
            <p:custDataLst>
              <p:tags r:id="rId2"/>
            </p:custDataLst>
          </p:nvPr>
        </p:nvSpPr>
        <p:spPr>
          <a:xfrm>
            <a:off x="814696" y="1680793"/>
            <a:ext cx="7648529" cy="2146742"/>
          </a:xfrm>
          <a:prstGeom prst="rect">
            <a:avLst/>
          </a:prstGeom>
          <a:noFill/>
          <a:ln>
            <a:noFill/>
            <a:miter lim="800000"/>
          </a:ln>
        </p:spPr>
        <p:txBody>
          <a:bodyPr wrap="square" lIns="68580" tIns="34290" rIns="68580" bIns="34290">
            <a:spAutoFit/>
          </a:bodyPr>
          <a:lstStyle>
            <a:defPPr>
              <a:defRPr lang="zh-CN"/>
            </a:defPPr>
            <a:lvl1pPr marL="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Tx/>
              <a:buNone/>
              <a:defRPr lang="zh-CN" altLang="en-US" sz="1800" b="0" i="0" u="none" baseline="0">
                <a:solidFill>
                  <a:schemeClr val="tx1"/>
                </a:solidFill>
                <a:latin typeface="Arial" panose="020B0604020202020204" pitchFamily="34" charset="0"/>
                <a:ea typeface="宋体" panose="02010600030101010101" pitchFamily="2" charset="-122"/>
              </a:defRPr>
            </a:lvl5pPr>
          </a:lstStyle>
          <a:p>
            <a:pPr>
              <a:lnSpc>
                <a:spcPct val="300000"/>
              </a:lnSpc>
            </a:pPr>
            <a:r>
              <a:rPr lang="en-US" altLang="zh-CN" sz="1500" b="1" kern="0" dirty="0">
                <a:ln w="9525" cap="flat" cmpd="sng" algn="ctr">
                  <a:noFill/>
                  <a:prstDash val="solid"/>
                  <a:round/>
                  <a:headEnd type="none" w="med" len="med"/>
                  <a:tailEnd type="none" w="med" len="med"/>
                </a:ln>
                <a:solidFill>
                  <a:srgbClr val="000000"/>
                </a:solidFill>
                <a:latin typeface="+mn-lt"/>
                <a:ea typeface="+mn-ea"/>
                <a:cs typeface="+mn-ea"/>
                <a:sym typeface="+mn-lt"/>
              </a:rPr>
              <a:t>1</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a:t>
            </a: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我才明白，人类除了毁灭，还可以创造。</a:t>
            </a: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a:t>
            </a:r>
            <a:r>
              <a:rPr lang="zh-CN"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这句话有什么深层含义？</a:t>
            </a:r>
          </a:p>
          <a:p>
            <a:pPr>
              <a:lnSpc>
                <a:spcPct val="300000"/>
              </a:lnSpc>
            </a:pPr>
            <a:r>
              <a:rPr lang="en-US" altLang="zh-CN" sz="1500" kern="0" dirty="0">
                <a:ln w="9525" cap="flat" cmpd="sng" algn="ctr">
                  <a:noFill/>
                  <a:prstDash val="solid"/>
                  <a:round/>
                  <a:headEnd type="none" w="med" len="med"/>
                  <a:tailEnd type="none" w="med" len="med"/>
                </a:ln>
                <a:solidFill>
                  <a:srgbClr val="000000"/>
                </a:solidFill>
                <a:latin typeface="+mn-lt"/>
                <a:ea typeface="+mn-ea"/>
                <a:cs typeface="+mn-ea"/>
                <a:sym typeface="+mn-lt"/>
              </a:rPr>
              <a:t>    </a:t>
            </a:r>
            <a:r>
              <a:rPr lang="zh-CN" altLang="zh-CN" sz="1500" kern="0" dirty="0">
                <a:ln w="9525" cap="flat" cmpd="sng" algn="ctr">
                  <a:noFill/>
                  <a:prstDash val="solid"/>
                  <a:round/>
                  <a:headEnd type="none" w="med" len="med"/>
                  <a:tailEnd type="none" w="med" len="med"/>
                </a:ln>
                <a:solidFill>
                  <a:srgbClr val="FF0000"/>
                </a:solidFill>
                <a:latin typeface="+mn-lt"/>
                <a:ea typeface="+mn-ea"/>
                <a:cs typeface="+mn-ea"/>
                <a:sym typeface="+mn-lt"/>
              </a:rPr>
              <a:t>“毁灭</a:t>
            </a:r>
            <a:r>
              <a:rPr lang="en-US" altLang="zh-CN" sz="1500" kern="0" dirty="0">
                <a:ln w="9525" cap="flat" cmpd="sng" algn="ctr">
                  <a:noFill/>
                  <a:prstDash val="solid"/>
                  <a:round/>
                  <a:headEnd type="none" w="med" len="med"/>
                  <a:tailEnd type="none" w="med" len="med"/>
                </a:ln>
                <a:solidFill>
                  <a:srgbClr val="FF0000"/>
                </a:solidFill>
                <a:latin typeface="+mn-lt"/>
                <a:ea typeface="+mn-ea"/>
                <a:cs typeface="+mn-ea"/>
                <a:sym typeface="+mn-lt"/>
              </a:rPr>
              <a:t>”</a:t>
            </a:r>
            <a:r>
              <a:rPr lang="zh-CN" altLang="zh-CN" sz="1500" kern="0" dirty="0">
                <a:ln w="9525" cap="flat" cmpd="sng" algn="ctr">
                  <a:noFill/>
                  <a:prstDash val="solid"/>
                  <a:round/>
                  <a:headEnd type="none" w="med" len="med"/>
                  <a:tailEnd type="none" w="med" len="med"/>
                </a:ln>
                <a:solidFill>
                  <a:srgbClr val="FF0000"/>
                </a:solidFill>
                <a:latin typeface="+mn-lt"/>
                <a:ea typeface="+mn-ea"/>
                <a:cs typeface="+mn-ea"/>
                <a:sym typeface="+mn-lt"/>
              </a:rPr>
              <a:t>是指一战、二战给人们和环境带来的灾难，“创造</a:t>
            </a:r>
            <a:r>
              <a:rPr lang="en-US" altLang="zh-CN" sz="1500" kern="0" dirty="0">
                <a:ln w="9525" cap="flat" cmpd="sng" algn="ctr">
                  <a:noFill/>
                  <a:prstDash val="solid"/>
                  <a:round/>
                  <a:headEnd type="none" w="med" len="med"/>
                  <a:tailEnd type="none" w="med" len="med"/>
                </a:ln>
                <a:solidFill>
                  <a:srgbClr val="FF0000"/>
                </a:solidFill>
                <a:latin typeface="+mn-lt"/>
                <a:ea typeface="+mn-ea"/>
                <a:cs typeface="+mn-ea"/>
                <a:sym typeface="+mn-lt"/>
              </a:rPr>
              <a:t>”</a:t>
            </a:r>
            <a:r>
              <a:rPr lang="zh-CN" altLang="zh-CN" sz="1500" kern="0" dirty="0">
                <a:ln w="9525" cap="flat" cmpd="sng" algn="ctr">
                  <a:noFill/>
                  <a:prstDash val="solid"/>
                  <a:round/>
                  <a:headEnd type="none" w="med" len="med"/>
                  <a:tailEnd type="none" w="med" len="med"/>
                </a:ln>
                <a:solidFill>
                  <a:srgbClr val="FF0000"/>
                </a:solidFill>
                <a:latin typeface="+mn-lt"/>
                <a:ea typeface="+mn-ea"/>
                <a:cs typeface="+mn-ea"/>
                <a:sym typeface="+mn-lt"/>
              </a:rPr>
              <a:t>指牧羊人植树使生态环境发生了巨大变化，含蓄地表达了作者对战争地批判，对牧羊人植树深切地赞美之情。</a:t>
            </a:r>
            <a:endParaRPr lang="zh-CN" altLang="zh-CN" sz="1500" kern="0" dirty="0">
              <a:solidFill>
                <a:srgbClr val="FF0000"/>
              </a:solidFill>
              <a:latin typeface="+mn-lt"/>
              <a:ea typeface="+mn-ea"/>
              <a:cs typeface="+mn-ea"/>
              <a:sym typeface="+mn-lt"/>
            </a:endParaRPr>
          </a:p>
        </p:txBody>
      </p:sp>
      <p:sp>
        <p:nvSpPr>
          <p:cNvPr id="5" name="矩形: 圆角 1"/>
          <p:cNvSpPr/>
          <p:nvPr/>
        </p:nvSpPr>
        <p:spPr>
          <a:xfrm>
            <a:off x="121920" y="213360"/>
            <a:ext cx="2021205" cy="478542"/>
          </a:xfrm>
          <a:prstGeom prst="roundRect">
            <a:avLst>
              <a:gd name="adj" fmla="val 50000"/>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dirty="0">
              <a:solidFill>
                <a:prstClr val="white"/>
              </a:solidFill>
              <a:cs typeface="+mn-ea"/>
              <a:sym typeface="+mn-lt"/>
            </a:endParaRPr>
          </a:p>
        </p:txBody>
      </p:sp>
      <p:sp>
        <p:nvSpPr>
          <p:cNvPr id="6" name="smiling-tooth-with-hands_33918"/>
          <p:cNvSpPr>
            <a:spLocks noChangeAspect="1"/>
          </p:cNvSpPr>
          <p:nvPr/>
        </p:nvSpPr>
        <p:spPr bwMode="auto">
          <a:xfrm>
            <a:off x="355423" y="340287"/>
            <a:ext cx="255473" cy="255473"/>
          </a:xfrm>
          <a:custGeom>
            <a:avLst/>
            <a:gdLst>
              <a:gd name="T0" fmla="*/ 12000 w 12800"/>
              <a:gd name="T1" fmla="*/ 11200 h 12800"/>
              <a:gd name="T2" fmla="*/ 7176 w 12800"/>
              <a:gd name="T3" fmla="*/ 12121 h 12800"/>
              <a:gd name="T4" fmla="*/ 6400 w 12800"/>
              <a:gd name="T5" fmla="*/ 12800 h 12800"/>
              <a:gd name="T6" fmla="*/ 5624 w 12800"/>
              <a:gd name="T7" fmla="*/ 12121 h 12800"/>
              <a:gd name="T8" fmla="*/ 800 w 12800"/>
              <a:gd name="T9" fmla="*/ 11200 h 12800"/>
              <a:gd name="T10" fmla="*/ 0 w 12800"/>
              <a:gd name="T11" fmla="*/ 10400 h 12800"/>
              <a:gd name="T12" fmla="*/ 0 w 12800"/>
              <a:gd name="T13" fmla="*/ 800 h 12800"/>
              <a:gd name="T14" fmla="*/ 800 w 12800"/>
              <a:gd name="T15" fmla="*/ 0 h 12800"/>
              <a:gd name="T16" fmla="*/ 879 w 12800"/>
              <a:gd name="T17" fmla="*/ 16 h 12800"/>
              <a:gd name="T18" fmla="*/ 6400 w 12800"/>
              <a:gd name="T19" fmla="*/ 1600 h 12800"/>
              <a:gd name="T20" fmla="*/ 11921 w 12800"/>
              <a:gd name="T21" fmla="*/ 16 h 12800"/>
              <a:gd name="T22" fmla="*/ 12000 w 12800"/>
              <a:gd name="T23" fmla="*/ 0 h 12800"/>
              <a:gd name="T24" fmla="*/ 12800 w 12800"/>
              <a:gd name="T25" fmla="*/ 800 h 12800"/>
              <a:gd name="T26" fmla="*/ 12800 w 12800"/>
              <a:gd name="T27" fmla="*/ 10400 h 12800"/>
              <a:gd name="T28" fmla="*/ 12000 w 12800"/>
              <a:gd name="T29" fmla="*/ 11200 h 12800"/>
              <a:gd name="T30" fmla="*/ 5600 w 12800"/>
              <a:gd name="T31" fmla="*/ 2507 h 12800"/>
              <a:gd name="T32" fmla="*/ 1600 w 12800"/>
              <a:gd name="T33" fmla="*/ 1670 h 12800"/>
              <a:gd name="T34" fmla="*/ 1600 w 12800"/>
              <a:gd name="T35" fmla="*/ 9643 h 12800"/>
              <a:gd name="T36" fmla="*/ 5600 w 12800"/>
              <a:gd name="T37" fmla="*/ 10400 h 12800"/>
              <a:gd name="T38" fmla="*/ 5600 w 12800"/>
              <a:gd name="T39" fmla="*/ 2507 h 12800"/>
              <a:gd name="T40" fmla="*/ 11200 w 12800"/>
              <a:gd name="T41" fmla="*/ 1670 h 12800"/>
              <a:gd name="T42" fmla="*/ 7200 w 12800"/>
              <a:gd name="T43" fmla="*/ 2506 h 12800"/>
              <a:gd name="T44" fmla="*/ 7200 w 12800"/>
              <a:gd name="T45" fmla="*/ 10400 h 12800"/>
              <a:gd name="T46" fmla="*/ 11200 w 12800"/>
              <a:gd name="T47" fmla="*/ 9644 h 12800"/>
              <a:gd name="T48" fmla="*/ 11200 w 12800"/>
              <a:gd name="T49" fmla="*/ 1670 h 1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800" h="12800">
                <a:moveTo>
                  <a:pt x="12000" y="11200"/>
                </a:moveTo>
                <a:cubicBezTo>
                  <a:pt x="10776" y="11254"/>
                  <a:pt x="8442" y="11463"/>
                  <a:pt x="7176" y="12121"/>
                </a:cubicBezTo>
                <a:cubicBezTo>
                  <a:pt x="7116" y="12503"/>
                  <a:pt x="6799" y="12800"/>
                  <a:pt x="6400" y="12800"/>
                </a:cubicBezTo>
                <a:cubicBezTo>
                  <a:pt x="6002" y="12800"/>
                  <a:pt x="5684" y="12503"/>
                  <a:pt x="5624" y="12121"/>
                </a:cubicBezTo>
                <a:cubicBezTo>
                  <a:pt x="4358" y="11463"/>
                  <a:pt x="2024" y="11254"/>
                  <a:pt x="800" y="11200"/>
                </a:cubicBezTo>
                <a:cubicBezTo>
                  <a:pt x="358" y="11200"/>
                  <a:pt x="0" y="10842"/>
                  <a:pt x="0" y="10400"/>
                </a:cubicBezTo>
                <a:lnTo>
                  <a:pt x="0" y="800"/>
                </a:lnTo>
                <a:cubicBezTo>
                  <a:pt x="0" y="358"/>
                  <a:pt x="358" y="0"/>
                  <a:pt x="800" y="0"/>
                </a:cubicBezTo>
                <a:cubicBezTo>
                  <a:pt x="828" y="0"/>
                  <a:pt x="851" y="14"/>
                  <a:pt x="879" y="16"/>
                </a:cubicBezTo>
                <a:cubicBezTo>
                  <a:pt x="6381" y="158"/>
                  <a:pt x="6400" y="1600"/>
                  <a:pt x="6400" y="1600"/>
                </a:cubicBezTo>
                <a:cubicBezTo>
                  <a:pt x="6400" y="1600"/>
                  <a:pt x="6419" y="158"/>
                  <a:pt x="11921" y="16"/>
                </a:cubicBezTo>
                <a:cubicBezTo>
                  <a:pt x="11949" y="14"/>
                  <a:pt x="11972" y="0"/>
                  <a:pt x="12000" y="0"/>
                </a:cubicBezTo>
                <a:cubicBezTo>
                  <a:pt x="12442" y="0"/>
                  <a:pt x="12800" y="358"/>
                  <a:pt x="12800" y="800"/>
                </a:cubicBezTo>
                <a:lnTo>
                  <a:pt x="12800" y="10400"/>
                </a:lnTo>
                <a:cubicBezTo>
                  <a:pt x="12800" y="10842"/>
                  <a:pt x="12442" y="11200"/>
                  <a:pt x="12000" y="11200"/>
                </a:cubicBezTo>
                <a:close/>
                <a:moveTo>
                  <a:pt x="5600" y="2507"/>
                </a:moveTo>
                <a:cubicBezTo>
                  <a:pt x="4568" y="1982"/>
                  <a:pt x="2861" y="1764"/>
                  <a:pt x="1600" y="1670"/>
                </a:cubicBezTo>
                <a:lnTo>
                  <a:pt x="1600" y="9643"/>
                </a:lnTo>
                <a:cubicBezTo>
                  <a:pt x="3747" y="9753"/>
                  <a:pt x="4949" y="10074"/>
                  <a:pt x="5600" y="10400"/>
                </a:cubicBezTo>
                <a:lnTo>
                  <a:pt x="5600" y="2507"/>
                </a:lnTo>
                <a:close/>
                <a:moveTo>
                  <a:pt x="11200" y="1670"/>
                </a:moveTo>
                <a:cubicBezTo>
                  <a:pt x="9940" y="1764"/>
                  <a:pt x="8232" y="1982"/>
                  <a:pt x="7200" y="2506"/>
                </a:cubicBezTo>
                <a:lnTo>
                  <a:pt x="7200" y="10400"/>
                </a:lnTo>
                <a:cubicBezTo>
                  <a:pt x="7851" y="10074"/>
                  <a:pt x="9052" y="9753"/>
                  <a:pt x="11200" y="9644"/>
                </a:cubicBezTo>
                <a:lnTo>
                  <a:pt x="11200" y="1670"/>
                </a:lnTo>
                <a:close/>
              </a:path>
            </a:pathLst>
          </a:custGeom>
          <a:solidFill>
            <a:schemeClr val="bg1"/>
          </a:solidFill>
          <a:ln>
            <a:noFill/>
          </a:ln>
        </p:spPr>
        <p:txBody>
          <a:bodyPr lIns="68580" tIns="34290" rIns="68580" bIns="3429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400" dirty="0">
              <a:solidFill>
                <a:prstClr val="black"/>
              </a:solidFill>
              <a:cs typeface="+mn-ea"/>
              <a:sym typeface="+mn-lt"/>
            </a:endParaRPr>
          </a:p>
        </p:txBody>
      </p:sp>
      <p:sp>
        <p:nvSpPr>
          <p:cNvPr id="7" name="文本框 6"/>
          <p:cNvSpPr txBox="1"/>
          <p:nvPr/>
        </p:nvSpPr>
        <p:spPr>
          <a:xfrm>
            <a:off x="626289" y="244321"/>
            <a:ext cx="1400966" cy="438581"/>
          </a:xfrm>
          <a:prstGeom prst="rect">
            <a:avLst/>
          </a:prstGeom>
          <a:noFill/>
        </p:spPr>
        <p:txBody>
          <a:bodyPr wrap="square" lIns="68580" tIns="34290" rIns="68580" bIns="34290" rtlCol="0">
            <a:spAutoFit/>
          </a:bodyPr>
          <a:lstStyle/>
          <a:p>
            <a:pPr lvl="0" algn="dist">
              <a:defRPr/>
            </a:pPr>
            <a:r>
              <a:rPr lang="zh-CN" altLang="en-US" sz="2400" dirty="0">
                <a:solidFill>
                  <a:prstClr val="white"/>
                </a:solidFill>
                <a:cs typeface="+mn-ea"/>
                <a:sym typeface="+mn-lt"/>
              </a:rPr>
              <a:t>精彩课堂</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animEffect transition="in" filter="blinds(horizontal)">
                                      <p:cBhvr>
                                        <p:cTn id="7" dur="500" fill="hold"/>
                                        <p:tgtEl>
                                          <p:spTgt spid="122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2291">
                                            <p:txEl>
                                              <p:pRg st="1" end="1"/>
                                            </p:txEl>
                                          </p:spTgt>
                                        </p:tgtEl>
                                        <p:attrNameLst>
                                          <p:attrName>style.visibility</p:attrName>
                                        </p:attrNameLst>
                                      </p:cBhvr>
                                      <p:to>
                                        <p:strVal val="visible"/>
                                      </p:to>
                                    </p:set>
                                    <p:animEffect transition="in" filter="dissolve">
                                      <p:cBhvr>
                                        <p:cTn id="12" dur="500" fill="hold"/>
                                        <p:tgtEl>
                                          <p:spTgt spid="1229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LIDE.GUIDESSETTING" val="{&quot;Id&quot;:null,&quot;Name&quot;:&quot;正常&quot;,&quot;HeaderHeight&quot;:14.0,&quot;FooterHeight&quot;:9.0,&quot;SideMargin&quot;:5.5,&quot;TopMargin&quot;:0.0,&quot;BottomMargin&quot;:0.0,&quot;IntervalMargin&quot;:1.5,&quot;SettingType&quot;:&quot;System&quot;}"/>
</p:tagLst>
</file>

<file path=ppt/tags/tag10.xml><?xml version="1.0" encoding="utf-8"?>
<p:tagLst xmlns:a="http://schemas.openxmlformats.org/drawingml/2006/main" xmlns:r="http://schemas.openxmlformats.org/officeDocument/2006/relationships" xmlns:p="http://schemas.openxmlformats.org/presentationml/2006/main">
  <p:tag name="AS_UNIQUEID" val="16"/>
</p:tagLst>
</file>

<file path=ppt/tags/tag11.xml><?xml version="1.0" encoding="utf-8"?>
<p:tagLst xmlns:a="http://schemas.openxmlformats.org/drawingml/2006/main" xmlns:r="http://schemas.openxmlformats.org/officeDocument/2006/relationships" xmlns:p="http://schemas.openxmlformats.org/presentationml/2006/main">
  <p:tag name="AS_UNIQUEID" val="17"/>
</p:tagLst>
</file>

<file path=ppt/tags/tag12.xml><?xml version="1.0" encoding="utf-8"?>
<p:tagLst xmlns:a="http://schemas.openxmlformats.org/drawingml/2006/main" xmlns:r="http://schemas.openxmlformats.org/officeDocument/2006/relationships" xmlns:p="http://schemas.openxmlformats.org/presentationml/2006/main">
  <p:tag name="AS_UNIQUEID" val="18"/>
</p:tagLst>
</file>

<file path=ppt/tags/tag13.xml><?xml version="1.0" encoding="utf-8"?>
<p:tagLst xmlns:a="http://schemas.openxmlformats.org/drawingml/2006/main" xmlns:r="http://schemas.openxmlformats.org/officeDocument/2006/relationships" xmlns:p="http://schemas.openxmlformats.org/presentationml/2006/main">
  <p:tag name="AS_UNIQUEID" val="19"/>
</p:tagLst>
</file>

<file path=ppt/tags/tag14.xml><?xml version="1.0" encoding="utf-8"?>
<p:tagLst xmlns:a="http://schemas.openxmlformats.org/drawingml/2006/main" xmlns:r="http://schemas.openxmlformats.org/officeDocument/2006/relationships" xmlns:p="http://schemas.openxmlformats.org/presentationml/2006/main">
  <p:tag name="AS_UNIQUEID" val="20"/>
</p:tagLst>
</file>

<file path=ppt/tags/tag15.xml><?xml version="1.0" encoding="utf-8"?>
<p:tagLst xmlns:a="http://schemas.openxmlformats.org/drawingml/2006/main" xmlns:r="http://schemas.openxmlformats.org/officeDocument/2006/relationships" xmlns:p="http://schemas.openxmlformats.org/presentationml/2006/main">
  <p:tag name="AS_UNIQUEID" val="21"/>
</p:tagLst>
</file>

<file path=ppt/tags/tag16.xml><?xml version="1.0" encoding="utf-8"?>
<p:tagLst xmlns:a="http://schemas.openxmlformats.org/drawingml/2006/main" xmlns:r="http://schemas.openxmlformats.org/officeDocument/2006/relationships" xmlns:p="http://schemas.openxmlformats.org/presentationml/2006/main">
  <p:tag name="AS_UNIQUEID" val="26"/>
</p:tagLst>
</file>

<file path=ppt/tags/tag17.xml><?xml version="1.0" encoding="utf-8"?>
<p:tagLst xmlns:a="http://schemas.openxmlformats.org/drawingml/2006/main" xmlns:r="http://schemas.openxmlformats.org/officeDocument/2006/relationships" xmlns:p="http://schemas.openxmlformats.org/presentationml/2006/main">
  <p:tag name="AS_UNIQUEID" val="27"/>
</p:tagLst>
</file>

<file path=ppt/tags/tag18.xml><?xml version="1.0" encoding="utf-8"?>
<p:tagLst xmlns:a="http://schemas.openxmlformats.org/drawingml/2006/main" xmlns:r="http://schemas.openxmlformats.org/officeDocument/2006/relationships" xmlns:p="http://schemas.openxmlformats.org/presentationml/2006/main">
  <p:tag name="AS_UNIQUEID" val="28"/>
</p:tagLst>
</file>

<file path=ppt/tags/tag19.xml><?xml version="1.0" encoding="utf-8"?>
<p:tagLst xmlns:a="http://schemas.openxmlformats.org/drawingml/2006/main" xmlns:r="http://schemas.openxmlformats.org/officeDocument/2006/relationships" xmlns:p="http://schemas.openxmlformats.org/presentationml/2006/main">
  <p:tag name="AS_UNIQUEID" val="29"/>
</p:tagLst>
</file>

<file path=ppt/tags/tag2.xml><?xml version="1.0" encoding="utf-8"?>
<p:tagLst xmlns:a="http://schemas.openxmlformats.org/drawingml/2006/main" xmlns:r="http://schemas.openxmlformats.org/officeDocument/2006/relationships" xmlns:p="http://schemas.openxmlformats.org/presentationml/2006/main">
  <p:tag name="AS_UNIQUEID" val="5"/>
</p:tagLst>
</file>

<file path=ppt/tags/tag20.xml><?xml version="1.0" encoding="utf-8"?>
<p:tagLst xmlns:a="http://schemas.openxmlformats.org/drawingml/2006/main" xmlns:r="http://schemas.openxmlformats.org/officeDocument/2006/relationships" xmlns:p="http://schemas.openxmlformats.org/presentationml/2006/main">
  <p:tag name="AS_UNIQUEID" val="32"/>
</p:tagLst>
</file>

<file path=ppt/tags/tag21.xml><?xml version="1.0" encoding="utf-8"?>
<p:tagLst xmlns:a="http://schemas.openxmlformats.org/drawingml/2006/main" xmlns:r="http://schemas.openxmlformats.org/officeDocument/2006/relationships" xmlns:p="http://schemas.openxmlformats.org/presentationml/2006/main">
  <p:tag name="AS_UNIQUEID" val="33"/>
</p:tagLst>
</file>

<file path=ppt/tags/tag22.xml><?xml version="1.0" encoding="utf-8"?>
<p:tagLst xmlns:a="http://schemas.openxmlformats.org/drawingml/2006/main" xmlns:r="http://schemas.openxmlformats.org/officeDocument/2006/relationships" xmlns:p="http://schemas.openxmlformats.org/presentationml/2006/main">
  <p:tag name="AS_UNIQUEID" val="34"/>
</p:tagLst>
</file>

<file path=ppt/tags/tag23.xml><?xml version="1.0" encoding="utf-8"?>
<p:tagLst xmlns:a="http://schemas.openxmlformats.org/drawingml/2006/main" xmlns:r="http://schemas.openxmlformats.org/officeDocument/2006/relationships" xmlns:p="http://schemas.openxmlformats.org/presentationml/2006/main">
  <p:tag name="AS_UNIQUEID" val="36"/>
</p:tagLst>
</file>

<file path=ppt/tags/tag24.xml><?xml version="1.0" encoding="utf-8"?>
<p:tagLst xmlns:a="http://schemas.openxmlformats.org/drawingml/2006/main" xmlns:r="http://schemas.openxmlformats.org/officeDocument/2006/relationships" xmlns:p="http://schemas.openxmlformats.org/presentationml/2006/main">
  <p:tag name="AS_UNIQUEID" val="38"/>
</p:tagLst>
</file>

<file path=ppt/tags/tag25.xml><?xml version="1.0" encoding="utf-8"?>
<p:tagLst xmlns:a="http://schemas.openxmlformats.org/drawingml/2006/main" xmlns:r="http://schemas.openxmlformats.org/officeDocument/2006/relationships" xmlns:p="http://schemas.openxmlformats.org/presentationml/2006/main">
  <p:tag name="AS_UNIQUEID" val="39"/>
</p:tagLst>
</file>

<file path=ppt/tags/tag26.xml><?xml version="1.0" encoding="utf-8"?>
<p:tagLst xmlns:a="http://schemas.openxmlformats.org/drawingml/2006/main" xmlns:r="http://schemas.openxmlformats.org/officeDocument/2006/relationships" xmlns:p="http://schemas.openxmlformats.org/presentationml/2006/main">
  <p:tag name="AS_UNIQUEID" val="40"/>
</p:tagLst>
</file>

<file path=ppt/tags/tag27.xml><?xml version="1.0" encoding="utf-8"?>
<p:tagLst xmlns:a="http://schemas.openxmlformats.org/drawingml/2006/main" xmlns:r="http://schemas.openxmlformats.org/officeDocument/2006/relationships" xmlns:p="http://schemas.openxmlformats.org/presentationml/2006/main">
  <p:tag name="AS_UNIQUEID" val="41"/>
</p:tagLst>
</file>

<file path=ppt/tags/tag28.xml><?xml version="1.0" encoding="utf-8"?>
<p:tagLst xmlns:a="http://schemas.openxmlformats.org/drawingml/2006/main" xmlns:r="http://schemas.openxmlformats.org/officeDocument/2006/relationships" xmlns:p="http://schemas.openxmlformats.org/presentationml/2006/main">
  <p:tag name="AS_UNIQUEID" val="42"/>
</p:tagLst>
</file>

<file path=ppt/tags/tag29.xml><?xml version="1.0" encoding="utf-8"?>
<p:tagLst xmlns:a="http://schemas.openxmlformats.org/drawingml/2006/main" xmlns:r="http://schemas.openxmlformats.org/officeDocument/2006/relationships" xmlns:p="http://schemas.openxmlformats.org/presentationml/2006/main">
  <p:tag name="AS_UNIQUEID" val="44"/>
</p:tagLst>
</file>

<file path=ppt/tags/tag3.xml><?xml version="1.0" encoding="utf-8"?>
<p:tagLst xmlns:a="http://schemas.openxmlformats.org/drawingml/2006/main" xmlns:r="http://schemas.openxmlformats.org/officeDocument/2006/relationships" xmlns:p="http://schemas.openxmlformats.org/presentationml/2006/main">
  <p:tag name="AS_UNIQUEID" val="8"/>
</p:tagLst>
</file>

<file path=ppt/tags/tag30.xml><?xml version="1.0" encoding="utf-8"?>
<p:tagLst xmlns:a="http://schemas.openxmlformats.org/drawingml/2006/main" xmlns:r="http://schemas.openxmlformats.org/officeDocument/2006/relationships" xmlns:p="http://schemas.openxmlformats.org/presentationml/2006/main">
  <p:tag name="AS_UNIQUEID" val="46"/>
</p:tagLst>
</file>

<file path=ppt/tags/tag31.xml><?xml version="1.0" encoding="utf-8"?>
<p:tagLst xmlns:a="http://schemas.openxmlformats.org/drawingml/2006/main" xmlns:r="http://schemas.openxmlformats.org/officeDocument/2006/relationships" xmlns:p="http://schemas.openxmlformats.org/presentationml/2006/main">
  <p:tag name="AS_UNIQUEID" val="47"/>
</p:tagLst>
</file>

<file path=ppt/tags/tag32.xml><?xml version="1.0" encoding="utf-8"?>
<p:tagLst xmlns:a="http://schemas.openxmlformats.org/drawingml/2006/main" xmlns:r="http://schemas.openxmlformats.org/officeDocument/2006/relationships" xmlns:p="http://schemas.openxmlformats.org/presentationml/2006/main">
  <p:tag name="AS_UNIQUEID" val="48"/>
</p:tagLst>
</file>

<file path=ppt/tags/tag33.xml><?xml version="1.0" encoding="utf-8"?>
<p:tagLst xmlns:a="http://schemas.openxmlformats.org/drawingml/2006/main" xmlns:r="http://schemas.openxmlformats.org/officeDocument/2006/relationships" xmlns:p="http://schemas.openxmlformats.org/presentationml/2006/main">
  <p:tag name="AS_UNIQUEID" val="49"/>
</p:tagLst>
</file>

<file path=ppt/tags/tag34.xml><?xml version="1.0" encoding="utf-8"?>
<p:tagLst xmlns:a="http://schemas.openxmlformats.org/drawingml/2006/main" xmlns:r="http://schemas.openxmlformats.org/officeDocument/2006/relationships" xmlns:p="http://schemas.openxmlformats.org/presentationml/2006/main">
  <p:tag name="AS_UNIQUEID" val="50"/>
</p:tagLst>
</file>

<file path=ppt/tags/tag35.xml><?xml version="1.0" encoding="utf-8"?>
<p:tagLst xmlns:a="http://schemas.openxmlformats.org/drawingml/2006/main" xmlns:r="http://schemas.openxmlformats.org/officeDocument/2006/relationships" xmlns:p="http://schemas.openxmlformats.org/presentationml/2006/main">
  <p:tag name="AS_UNIQUEID" val="54"/>
</p:tagLst>
</file>

<file path=ppt/tags/tag36.xml><?xml version="1.0" encoding="utf-8"?>
<p:tagLst xmlns:a="http://schemas.openxmlformats.org/drawingml/2006/main" xmlns:r="http://schemas.openxmlformats.org/officeDocument/2006/relationships" xmlns:p="http://schemas.openxmlformats.org/presentationml/2006/main">
  <p:tag name="AS_UNIQUEID" val="55"/>
</p:tagLst>
</file>

<file path=ppt/tags/tag4.xml><?xml version="1.0" encoding="utf-8"?>
<p:tagLst xmlns:a="http://schemas.openxmlformats.org/drawingml/2006/main" xmlns:r="http://schemas.openxmlformats.org/officeDocument/2006/relationships" xmlns:p="http://schemas.openxmlformats.org/presentationml/2006/main">
  <p:tag name="AS_UNIQUEID" val="9"/>
</p:tagLst>
</file>

<file path=ppt/tags/tag5.xml><?xml version="1.0" encoding="utf-8"?>
<p:tagLst xmlns:a="http://schemas.openxmlformats.org/drawingml/2006/main" xmlns:r="http://schemas.openxmlformats.org/officeDocument/2006/relationships" xmlns:p="http://schemas.openxmlformats.org/presentationml/2006/main">
  <p:tag name="AS_UNIQUEID" val="10"/>
</p:tagLst>
</file>

<file path=ppt/tags/tag6.xml><?xml version="1.0" encoding="utf-8"?>
<p:tagLst xmlns:a="http://schemas.openxmlformats.org/drawingml/2006/main" xmlns:r="http://schemas.openxmlformats.org/officeDocument/2006/relationships" xmlns:p="http://schemas.openxmlformats.org/presentationml/2006/main">
  <p:tag name="AS_UNIQUEID" val="12"/>
</p:tagLst>
</file>

<file path=ppt/tags/tag7.xml><?xml version="1.0" encoding="utf-8"?>
<p:tagLst xmlns:a="http://schemas.openxmlformats.org/drawingml/2006/main" xmlns:r="http://schemas.openxmlformats.org/officeDocument/2006/relationships" xmlns:p="http://schemas.openxmlformats.org/presentationml/2006/main">
  <p:tag name="AS_UNIQUEID" val="13"/>
</p:tagLst>
</file>

<file path=ppt/tags/tag8.xml><?xml version="1.0" encoding="utf-8"?>
<p:tagLst xmlns:a="http://schemas.openxmlformats.org/drawingml/2006/main" xmlns:r="http://schemas.openxmlformats.org/officeDocument/2006/relationships" xmlns:p="http://schemas.openxmlformats.org/presentationml/2006/main">
  <p:tag name="AS_UNIQUEID" val="14"/>
</p:tagLst>
</file>

<file path=ppt/tags/tag9.xml><?xml version="1.0" encoding="utf-8"?>
<p:tagLst xmlns:a="http://schemas.openxmlformats.org/drawingml/2006/main" xmlns:r="http://schemas.openxmlformats.org/officeDocument/2006/relationships" xmlns:p="http://schemas.openxmlformats.org/presentationml/2006/main">
  <p:tag name="AS_UNIQUEID" val="15"/>
</p:tagLst>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upnf3go">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TotalTime>
  <Words>1976</Words>
  <Application>Microsoft Office PowerPoint</Application>
  <PresentationFormat>全屏显示(16:9)</PresentationFormat>
  <Paragraphs>153</Paragraphs>
  <Slides>23</Slides>
  <Notes>23</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23</vt:i4>
      </vt:variant>
    </vt:vector>
  </HeadingPairs>
  <TitlesOfParts>
    <vt:vector size="33" baseType="lpstr">
      <vt:lpstr>FandolFang R</vt:lpstr>
      <vt:lpstr>Meiryo</vt:lpstr>
      <vt:lpstr>宋体</vt:lpstr>
      <vt:lpstr>微软雅黑</vt:lpstr>
      <vt:lpstr>Arial</vt:lpstr>
      <vt:lpstr>Calibri</vt:lpstr>
      <vt:lpstr>Calibri Light</vt:lpstr>
      <vt:lpstr>Wingdings</vt:lpstr>
      <vt:lpstr>第一PPT模板网-WWW.1PPT.COM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4</cp:revision>
  <dcterms:created xsi:type="dcterms:W3CDTF">2020-11-17T07:09:23Z</dcterms:created>
  <dcterms:modified xsi:type="dcterms:W3CDTF">2021-12-04T02:44:43Z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2052-11.1.0.10132</vt:lpwstr>
  </property>
</Properties>
</file>