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30"/>
  </p:notesMasterIdLst>
  <p:handoutMasterIdLst>
    <p:handoutMasterId r:id="rId31"/>
  </p:handoutMasterIdLst>
  <p:sldIdLst>
    <p:sldId id="256" r:id="rId3"/>
    <p:sldId id="315" r:id="rId4"/>
    <p:sldId id="316" r:id="rId5"/>
    <p:sldId id="292" r:id="rId6"/>
    <p:sldId id="294" r:id="rId7"/>
    <p:sldId id="295" r:id="rId8"/>
    <p:sldId id="296" r:id="rId9"/>
    <p:sldId id="318" r:id="rId10"/>
    <p:sldId id="297" r:id="rId11"/>
    <p:sldId id="298" r:id="rId12"/>
    <p:sldId id="299" r:id="rId13"/>
    <p:sldId id="300" r:id="rId14"/>
    <p:sldId id="301" r:id="rId15"/>
    <p:sldId id="317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10" r:id="rId25"/>
    <p:sldId id="311" r:id="rId26"/>
    <p:sldId id="312" r:id="rId27"/>
    <p:sldId id="313" r:id="rId28"/>
    <p:sldId id="319" r:id="rId29"/>
  </p:sldIdLst>
  <p:sldSz cx="9144000" cy="5143500" type="screen16x9"/>
  <p:notesSz cx="7104063" cy="10234613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7">
          <p15:clr>
            <a:srgbClr val="A4A3A4"/>
          </p15:clr>
        </p15:guide>
        <p15:guide id="2" pos="28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007370"/>
    <a:srgbClr val="FBE5D6"/>
    <a:srgbClr val="009999"/>
    <a:srgbClr val="4F855D"/>
    <a:srgbClr val="B2B2B2"/>
    <a:srgbClr val="202020"/>
    <a:srgbClr val="323232"/>
    <a:srgbClr val="CC33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0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756" y="120"/>
      </p:cViewPr>
      <p:guideLst>
        <p:guide orient="horz" pos="1627"/>
        <p:guide pos="2873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0" cy="72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627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072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6079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023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443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880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992222"/>
            <a:ext cx="6858000" cy="1640251"/>
          </a:xfrm>
        </p:spPr>
        <p:txBody>
          <a:bodyPr anchor="b">
            <a:normAutofit/>
          </a:bodyPr>
          <a:lstStyle>
            <a:lvl1pPr algn="ctr">
              <a:defRPr sz="45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8"/>
            <a:ext cx="7886700" cy="416922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DAD4A76-C48E-4341-9B5A-50FBCBC2D753}" type="datetime1">
              <a:rPr lang="zh-CN" altLang="en-US"/>
              <a:t>2021/12/4</a:t>
            </a:fld>
            <a:endParaRPr lang="en-US" altLang="zh-CN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该资料由西风瘦马友情提供</a:t>
            </a:r>
            <a:endParaRPr lang="en-US" alt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3A0D897-D077-4E31-9FD5-D77362B599D1}" type="slidenum">
              <a:rPr lang="zh-CN" altLang="en-US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2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5035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34587C4-EAF2-4435-92E9-3640972F539E}" type="datetime1">
              <a:rPr lang="zh-CN" altLang="en-US"/>
              <a:t>2021/12/4</a:t>
            </a:fld>
            <a:endParaRPr lang="en-US" altLang="zh-CN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6553200" y="4767264"/>
            <a:ext cx="2133600" cy="275035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9E3F43C-7D4D-4F87-8F38-231B63B0AD43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pu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139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6798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075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2810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5715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1133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718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193834"/>
            <a:ext cx="7886700" cy="994172"/>
          </a:xfrm>
        </p:spPr>
        <p:txBody>
          <a:bodyPr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775" y="1369219"/>
            <a:ext cx="7886700" cy="3263504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8950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606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2318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83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7" y="2813338"/>
            <a:ext cx="5491163" cy="608518"/>
          </a:xfrm>
        </p:spPr>
        <p:txBody>
          <a:bodyPr anchor="b">
            <a:normAutofit/>
          </a:bodyPr>
          <a:lstStyle>
            <a:lvl1pPr>
              <a:defRPr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7" y="3457522"/>
            <a:ext cx="5491163" cy="485666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193834"/>
            <a:ext cx="7886700" cy="994172"/>
          </a:xfrm>
        </p:spPr>
        <p:txBody>
          <a:bodyPr>
            <a:normAutofit/>
          </a:bodyPr>
          <a:lstStyle>
            <a:lvl1pPr>
              <a:defRPr sz="18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85775" y="1369219"/>
            <a:ext cx="3886200" cy="3263504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86275" y="1369219"/>
            <a:ext cx="3886200" cy="3263504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308721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961707"/>
            <a:ext cx="3868340" cy="26805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08721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61707"/>
            <a:ext cx="3887391" cy="26805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074665"/>
            <a:ext cx="7886700" cy="994172"/>
          </a:xfrm>
        </p:spPr>
        <p:txBody>
          <a:bodyPr>
            <a:normAutofit/>
          </a:bodyPr>
          <a:lstStyle>
            <a:lvl1pPr algn="ctr">
              <a:defRPr sz="3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85060" y="95250"/>
            <a:ext cx="3123900" cy="1200150"/>
          </a:xfrm>
        </p:spPr>
        <p:txBody>
          <a:bodyPr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1" y="574765"/>
            <a:ext cx="4363031" cy="382083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8870" y="1543050"/>
            <a:ext cx="3123900" cy="2858691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2021/12/4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直接连接符 7" hidden="1"/>
          <p:cNvCxnSpPr/>
          <p:nvPr userDrawn="1"/>
        </p:nvCxnSpPr>
        <p:spPr>
          <a:xfrm>
            <a:off x="557213" y="325755"/>
            <a:ext cx="0" cy="1043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273844"/>
            <a:ext cx="1146987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659969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tx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1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64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9998" y="623667"/>
            <a:ext cx="7300085" cy="384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1063256" y="1079303"/>
            <a:ext cx="7134446" cy="761048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4500" b="1" dirty="0">
                <a:ln w="28575">
                  <a:noFill/>
                </a:ln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13 </a:t>
            </a:r>
            <a:r>
              <a:rPr lang="zh-CN" altLang="en-US" sz="4500" b="1" dirty="0">
                <a:ln w="28575">
                  <a:noFill/>
                </a:ln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植树的牧羊人</a:t>
            </a:r>
            <a:endParaRPr sz="4500" b="1" dirty="0">
              <a:ln w="28575">
                <a:noFill/>
              </a:ln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4873466"/>
            <a:ext cx="9144001" cy="270034"/>
          </a:xfrm>
          <a:prstGeom prst="rect">
            <a:avLst/>
          </a:prstGeom>
          <a:solidFill>
            <a:srgbClr val="0073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517125" y="271956"/>
            <a:ext cx="2158365" cy="29908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500" b="1" dirty="0">
                <a:solidFill>
                  <a:srgbClr val="0F5111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第  四  单  元</a:t>
            </a:r>
          </a:p>
        </p:txBody>
      </p:sp>
      <p:grpSp>
        <p:nvGrpSpPr>
          <p:cNvPr id="29" name="组合 28"/>
          <p:cNvGrpSpPr/>
          <p:nvPr/>
        </p:nvGrpSpPr>
        <p:grpSpPr>
          <a:xfrm flipV="1">
            <a:off x="5675965" y="393400"/>
            <a:ext cx="1467803" cy="57150"/>
            <a:chOff x="11867" y="1528"/>
            <a:chExt cx="3966" cy="120"/>
          </a:xfrm>
          <a:solidFill>
            <a:srgbClr val="FBE5D6"/>
          </a:solidFill>
        </p:grpSpPr>
        <p:cxnSp>
          <p:nvCxnSpPr>
            <p:cNvPr id="10" name="直接连接符 9"/>
            <p:cNvCxnSpPr/>
            <p:nvPr/>
          </p:nvCxnSpPr>
          <p:spPr>
            <a:xfrm flipH="1" flipV="1">
              <a:off x="11867" y="1586"/>
              <a:ext cx="3966" cy="3"/>
            </a:xfrm>
            <a:prstGeom prst="line">
              <a:avLst/>
            </a:prstGeom>
            <a:grpFill/>
            <a:ln>
              <a:solidFill>
                <a:srgbClr val="00737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12173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693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312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1354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398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442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1495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533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 flipV="1">
            <a:off x="2024556" y="393400"/>
            <a:ext cx="1467803" cy="57150"/>
            <a:chOff x="11867" y="1528"/>
            <a:chExt cx="3966" cy="120"/>
          </a:xfrm>
          <a:solidFill>
            <a:srgbClr val="FBE5D6"/>
          </a:solidFill>
        </p:grpSpPr>
        <p:cxnSp>
          <p:nvCxnSpPr>
            <p:cNvPr id="18" name="直接连接符 17"/>
            <p:cNvCxnSpPr/>
            <p:nvPr/>
          </p:nvCxnSpPr>
          <p:spPr>
            <a:xfrm flipH="1" flipV="1">
              <a:off x="11867" y="1586"/>
              <a:ext cx="3966" cy="3"/>
            </a:xfrm>
            <a:prstGeom prst="line">
              <a:avLst/>
            </a:prstGeom>
            <a:grpFill/>
            <a:ln>
              <a:solidFill>
                <a:srgbClr val="00737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矩形 18"/>
            <p:cNvSpPr/>
            <p:nvPr/>
          </p:nvSpPr>
          <p:spPr>
            <a:xfrm>
              <a:off x="12173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2693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1312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354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1398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1442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1495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1533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730886" y="1957334"/>
            <a:ext cx="1685210" cy="438581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2400" b="1" dirty="0">
                <a:ln w="28575">
                  <a:noFill/>
                </a:ln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</a:rPr>
              <a:t>让</a:t>
            </a:r>
            <a:r>
              <a:rPr lang="en-US" altLang="zh-CN" sz="2400" b="1" dirty="0">
                <a:ln w="28575">
                  <a:noFill/>
                </a:ln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</a:rPr>
              <a:t>·</a:t>
            </a:r>
            <a:r>
              <a:rPr lang="zh-CN" altLang="en-US" sz="2400" b="1" dirty="0">
                <a:ln w="28575">
                  <a:noFill/>
                </a:ln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</a:rPr>
              <a:t>乔诺</a:t>
            </a:r>
          </a:p>
        </p:txBody>
      </p:sp>
      <p:sp>
        <p:nvSpPr>
          <p:cNvPr id="28" name="矩形 27"/>
          <p:cNvSpPr/>
          <p:nvPr/>
        </p:nvSpPr>
        <p:spPr>
          <a:xfrm>
            <a:off x="0" y="4452694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Text Box 2"/>
          <p:cNvSpPr txBox="1">
            <a:spLocks noChangeArrowheads="1"/>
          </p:cNvSpPr>
          <p:nvPr/>
        </p:nvSpPr>
        <p:spPr bwMode="auto">
          <a:xfrm>
            <a:off x="525464" y="573881"/>
            <a:ext cx="807878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zh-CN" sz="2100" b="1" dirty="0">
                <a:latin typeface="宋体" panose="02010600030101010101" pitchFamily="2" charset="-122"/>
              </a:rPr>
              <a:t>2.</a:t>
            </a:r>
            <a:r>
              <a:rPr lang="zh-CN" altLang="en-US" sz="2100" b="1" dirty="0">
                <a:latin typeface="宋体" panose="02010600030101010101" pitchFamily="2" charset="-122"/>
              </a:rPr>
              <a:t>作者三次见牧羊人，牧羊人和高原的情况分别是怎样的？</a:t>
            </a:r>
          </a:p>
        </p:txBody>
      </p:sp>
      <p:graphicFrame>
        <p:nvGraphicFramePr>
          <p:cNvPr id="20506" name="Group 26"/>
          <p:cNvGraphicFramePr>
            <a:graphicFrameLocks noGrp="1"/>
          </p:cNvGraphicFramePr>
          <p:nvPr/>
        </p:nvGraphicFramePr>
        <p:xfrm>
          <a:off x="525463" y="1411725"/>
          <a:ext cx="8137524" cy="3049191"/>
        </p:xfrm>
        <a:graphic>
          <a:graphicData uri="http://schemas.openxmlformats.org/drawingml/2006/table">
            <a:tbl>
              <a:tblPr/>
              <a:tblGrid>
                <a:gridCol w="1862735"/>
                <a:gridCol w="3119811"/>
                <a:gridCol w="3154978"/>
              </a:tblGrid>
              <a:tr h="4860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9" marR="91439" marT="34287" marB="342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牧羊人的情况</a:t>
                      </a:r>
                    </a:p>
                  </a:txBody>
                  <a:tcPr marL="91439" marR="91439" marT="34287" marB="3428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高原的情况</a:t>
                      </a:r>
                    </a:p>
                  </a:txBody>
                  <a:tcPr marL="91439" marR="91439" marT="34287" marB="3428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3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初遇牧羊人</a:t>
                      </a:r>
                    </a:p>
                  </a:txBody>
                  <a:tcPr marL="91439" marR="91439" marT="34287" marB="3428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9" marR="91439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9" marR="91439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3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再见牧羊人</a:t>
                      </a:r>
                    </a:p>
                  </a:txBody>
                  <a:tcPr marL="91439" marR="91439" marT="34287" marB="3428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9" marR="91439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9" marR="91439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3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最后一次相见</a:t>
                      </a:r>
                    </a:p>
                  </a:txBody>
                  <a:tcPr marL="91439" marR="91439" marT="34287" marB="3428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9" marR="91439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39" marR="91439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609550" y="2103718"/>
            <a:ext cx="230400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55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岁，平和安静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684445" y="2147623"/>
            <a:ext cx="2895600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400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荒地秃山，干旱无比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472392" y="2824846"/>
            <a:ext cx="2909122" cy="80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身体还硬朗，种树养蜂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653089" y="2966506"/>
            <a:ext cx="295116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defRPr/>
            </a:pPr>
            <a:r>
              <a:rPr lang="zh-CN" altLang="en-US" sz="2400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看到溪水，树木长高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545009" y="3899021"/>
            <a:ext cx="2801546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87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岁，信念坚定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631630" y="3818868"/>
            <a:ext cx="2988758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400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充满生气，变得富饶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68314" y="573882"/>
            <a:ext cx="8135937" cy="1188244"/>
          </a:xfrm>
        </p:spPr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</a:rPr>
              <a:t>文中的牧羊人都种了哪些树？他又是怎样种植橡树的？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>
          <a:xfrm>
            <a:off x="468313" y="1869282"/>
            <a:ext cx="8012112" cy="217290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种的树有：橡树、山毛榉、白桦树。</a:t>
            </a:r>
            <a:endParaRPr lang="en-US" altLang="zh-CN" sz="21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种植橡树的过程：先认真地挑选橡子，然后把装着橡子的袋子在水里泡一下，最后用铁棍在地上戳了一个坑，在坑里放进一颗橡子，再仔细埋上泥土。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477964" y="1218980"/>
            <a:ext cx="7126287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defRPr/>
            </a:pPr>
            <a:r>
              <a:rPr lang="zh-CN" altLang="en-US" sz="2100" b="1" dirty="0">
                <a:latin typeface="宋体" panose="02010600030101010101" pitchFamily="2" charset="-122"/>
              </a:rPr>
              <a:t>第一部分（</a:t>
            </a:r>
            <a:r>
              <a:rPr lang="en-US" altLang="zh-CN" sz="2100" b="1" dirty="0">
                <a:latin typeface="宋体" panose="02010600030101010101" pitchFamily="2" charset="-122"/>
              </a:rPr>
              <a:t>1—20</a:t>
            </a:r>
            <a:r>
              <a:rPr lang="zh-CN" altLang="en-US" sz="2100" b="1" dirty="0">
                <a:latin typeface="宋体" panose="02010600030101010101" pitchFamily="2" charset="-122"/>
              </a:rPr>
              <a:t>）：开门见山，作者对牧羊人慷慨无私、不图回报精神的评价。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49401" y="2368974"/>
            <a:ext cx="6985000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defRPr/>
            </a:pPr>
            <a:r>
              <a:rPr lang="zh-CN" altLang="en-US" sz="2100" b="1" dirty="0">
                <a:solidFill>
                  <a:srgbClr val="00B0F0"/>
                </a:solidFill>
                <a:latin typeface="宋体" panose="02010600030101010101" pitchFamily="2" charset="-122"/>
              </a:rPr>
              <a:t>以时间为顺序，写“我” 和牧羊人三次见面的情形以及高原上的变化。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77964" y="3407720"/>
            <a:ext cx="70564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defRPr/>
            </a:pPr>
            <a:r>
              <a:rPr lang="zh-CN" altLang="en-US" sz="2100" b="1" dirty="0">
                <a:latin typeface="宋体" panose="02010600030101010101" pitchFamily="2" charset="-122"/>
              </a:rPr>
              <a:t>第二部分（</a:t>
            </a:r>
            <a:r>
              <a:rPr lang="en-US" altLang="zh-CN" sz="2100" b="1" dirty="0">
                <a:latin typeface="宋体" panose="02010600030101010101" pitchFamily="2" charset="-122"/>
              </a:rPr>
              <a:t>21</a:t>
            </a:r>
            <a:r>
              <a:rPr lang="zh-CN" altLang="en-US" sz="2100" b="1" dirty="0">
                <a:latin typeface="宋体" panose="02010600030101010101" pitchFamily="2" charset="-122"/>
              </a:rPr>
              <a:t>）：赞美老人坚强的毅力和无私奉献的精神。</a:t>
            </a:r>
          </a:p>
        </p:txBody>
      </p:sp>
      <p:sp>
        <p:nvSpPr>
          <p:cNvPr id="31749" name="TextBox 5"/>
          <p:cNvSpPr txBox="1">
            <a:spLocks noChangeArrowheads="1"/>
          </p:cNvSpPr>
          <p:nvPr/>
        </p:nvSpPr>
        <p:spPr bwMode="auto">
          <a:xfrm>
            <a:off x="1" y="1168003"/>
            <a:ext cx="608013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/>
              <a:t>   </a:t>
            </a:r>
            <a:endParaRPr lang="zh-CN" alt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818778" y="1455219"/>
            <a:ext cx="507831" cy="286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</a:rPr>
              <a:t>叙述</a:t>
            </a:r>
            <a:r>
              <a:rPr lang="zh-CN" altLang="en-US" sz="2400" b="1" dirty="0"/>
              <a:t>             </a:t>
            </a:r>
            <a:r>
              <a:rPr lang="zh-CN" altLang="en-US" sz="2400" b="1" dirty="0">
                <a:solidFill>
                  <a:srgbClr val="0000FF"/>
                </a:solidFill>
              </a:rPr>
              <a:t>评价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559118" y="445770"/>
            <a:ext cx="2036924" cy="535305"/>
            <a:chOff x="2356" y="640"/>
            <a:chExt cx="3471" cy="1124"/>
          </a:xfrm>
        </p:grpSpPr>
        <p:sp>
          <p:nvSpPr>
            <p:cNvPr id="10" name="MH_Entry_1"/>
            <p:cNvSpPr>
              <a:spLocks noChangeArrowheads="1"/>
            </p:cNvSpPr>
            <p:nvPr/>
          </p:nvSpPr>
          <p:spPr bwMode="auto">
            <a:xfrm flipH="1">
              <a:off x="2356" y="64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94531" tIns="47265" rIns="94531" bIns="47265"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2200">
                <a:sym typeface="Calibri" panose="020F050202020403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644" y="741"/>
              <a:ext cx="2895" cy="976"/>
            </a:xfrm>
            <a:prstGeom prst="rect">
              <a:avLst/>
            </a:prstGeom>
            <a:noFill/>
          </p:spPr>
          <p:txBody>
            <a:bodyPr wrap="square" lIns="94531" tIns="47265" rIns="94531" bIns="47265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思源宋体 CN SemiBold" panose="02020600000000000000" charset="-122"/>
                  <a:ea typeface="思源宋体 CN SemiBold" panose="02020600000000000000" charset="-122"/>
                </a:rPr>
                <a:t>结构划分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3808" y="1358210"/>
            <a:ext cx="7991475" cy="303897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700" b="1" dirty="0">
                <a:solidFill>
                  <a:srgbClr val="FF0000"/>
                </a:solidFill>
              </a:rPr>
              <a:t>      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这篇小说通过描述在荒芜的阿尔卑斯山下的普罗旺斯地区，一位牧羊人克服了重重困难，三十多年来一直心无旁骛地种树，使一片片荒地蔚然成林的故事，赞美了他慷慨无私、不图回报的精神品质和勤劳执着、积极乐观的生活态度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453808" y="665798"/>
            <a:ext cx="2036924" cy="535305"/>
            <a:chOff x="2356" y="640"/>
            <a:chExt cx="3471" cy="1124"/>
          </a:xfrm>
        </p:grpSpPr>
        <p:sp>
          <p:nvSpPr>
            <p:cNvPr id="6" name="MH_Entry_1"/>
            <p:cNvSpPr>
              <a:spLocks noChangeArrowheads="1"/>
            </p:cNvSpPr>
            <p:nvPr/>
          </p:nvSpPr>
          <p:spPr bwMode="auto">
            <a:xfrm flipH="1">
              <a:off x="2356" y="64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94531" tIns="47265" rIns="94531" bIns="47265"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2200">
                <a:sym typeface="Calibri" panose="020F050202020403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644" y="741"/>
              <a:ext cx="2895" cy="976"/>
            </a:xfrm>
            <a:prstGeom prst="rect">
              <a:avLst/>
            </a:prstGeom>
            <a:noFill/>
          </p:spPr>
          <p:txBody>
            <a:bodyPr wrap="square" lIns="94531" tIns="47265" rIns="94531" bIns="47265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思源宋体 CN SemiBold" panose="02020600000000000000" charset="-122"/>
                  <a:ea typeface="思源宋体 CN SemiBold" panose="02020600000000000000" charset="-122"/>
                </a:rPr>
                <a:t>主题归纳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b="1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第二课时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798" y="815936"/>
            <a:ext cx="8484553" cy="857250"/>
          </a:xfrm>
        </p:spPr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文中的牧羊人给作者留下了怎样的印象？请从文中找出相关语句，并进行概括。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87275" y="1761571"/>
            <a:ext cx="8278010" cy="3131344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）这个男人不太爱说话，独自生活的人往往这样。不过，他显得自信、平和。</a:t>
            </a:r>
            <a:endParaRPr lang="en-US" altLang="zh-CN" sz="21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房间里收拾得很整齐，餐具洗得干干净净，地板上没有一点儿灰尘，猎枪也上过了油。炉子上，还煮着一锅热腾腾的汤。看得出，他刚刚刮过胡子。他的衣服扣子缝得结结实实，补丁的针脚也很细，几乎看不出来。</a:t>
            </a:r>
            <a:endParaRPr lang="en-US" altLang="zh-CN" sz="21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84798" y="183104"/>
            <a:ext cx="2036924" cy="535305"/>
            <a:chOff x="2356" y="640"/>
            <a:chExt cx="3471" cy="1124"/>
          </a:xfrm>
        </p:grpSpPr>
        <p:sp>
          <p:nvSpPr>
            <p:cNvPr id="5" name="MH_Entry_1"/>
            <p:cNvSpPr>
              <a:spLocks noChangeArrowheads="1"/>
            </p:cNvSpPr>
            <p:nvPr/>
          </p:nvSpPr>
          <p:spPr bwMode="auto">
            <a:xfrm flipH="1">
              <a:off x="2356" y="64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94531" tIns="47265" rIns="94531" bIns="47265"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2200">
                <a:sym typeface="Calibri" panose="020F050202020403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644" y="741"/>
              <a:ext cx="2895" cy="976"/>
            </a:xfrm>
            <a:prstGeom prst="rect">
              <a:avLst/>
            </a:prstGeom>
            <a:noFill/>
          </p:spPr>
          <p:txBody>
            <a:bodyPr wrap="square" lIns="94531" tIns="47265" rIns="94531" bIns="47265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思源宋体 CN SemiBold" panose="02020600000000000000" charset="-122"/>
                  <a:ea typeface="思源宋体 CN SemiBold" panose="02020600000000000000" charset="-122"/>
                </a:rPr>
                <a:t>精读探究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2859" y="832065"/>
            <a:ext cx="8135937" cy="3105234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）战争并没有打扰他的生活，他一直在种树。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）眼前的一切，不是靠什么先进的技术，而是靠一个人的双手和毅力造就的。</a:t>
            </a:r>
            <a:endParaRPr lang="en-US" altLang="zh-CN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）每当我想到这个老人，他靠一个人的体力和毅力，把这片荒漠变成了绿洲，我就觉得，人的力量是多么伟大啊！</a:t>
            </a:r>
            <a:endParaRPr lang="en-US" altLang="zh-CN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牧羊人是一个充满自信，意志坚决，外表整洁，心无旁骛，有毅力，有爱心，身体力行，慷慨无私的人。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509337"/>
            <a:ext cx="8229600" cy="975219"/>
          </a:xfrm>
        </p:spPr>
        <p:txBody>
          <a:bodyPr/>
          <a:lstStyle/>
          <a:p>
            <a:pPr algn="just">
              <a:lnSpc>
                <a:spcPct val="150000"/>
              </a:lnSpc>
              <a:defRPr/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下面是文中两处描写环境的句子，请进行赏析。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8313" y="1439396"/>
            <a:ext cx="8229600" cy="178789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  <a:defRPr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）房间里收拾得很整齐，餐具洗得干干净净。地板上没有一点儿灰尘，猎枪也上过了油。炉子上，还煮着一锅热腾腾的汤。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5844" name="文本占位符 2"/>
          <p:cNvSpPr txBox="1"/>
          <p:nvPr/>
        </p:nvSpPr>
        <p:spPr bwMode="auto">
          <a:xfrm>
            <a:off x="468313" y="3308202"/>
            <a:ext cx="8229600" cy="1350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写</a:t>
            </a:r>
            <a:r>
              <a:rPr lang="zh-CN" altLang="en-US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室内的</a:t>
            </a:r>
            <a:r>
              <a:rPr lang="zh-CN" altLang="en-US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环境，突出其洁净，</a:t>
            </a:r>
            <a:r>
              <a:rPr lang="zh-CN" altLang="en-US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侧面衬托</a:t>
            </a:r>
            <a:r>
              <a:rPr lang="zh-CN" altLang="en-US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牧羊人勤劳能干、做事认真仔细、干净利落的性格特征。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43754" y="497806"/>
            <a:ext cx="8173122" cy="226959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）那是六月晴朗的一天，太阳快要把人烤焦了。在毫无遮拦的高地上，风吹得人东倒西歪。狂风呼啸着穿过破房子的缝隙，像一只饥饿的野兽发出的吼叫。（从修辞手法的角度赏析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6867" name="文本占位符 2"/>
          <p:cNvSpPr txBox="1"/>
          <p:nvPr/>
        </p:nvSpPr>
        <p:spPr bwMode="auto">
          <a:xfrm>
            <a:off x="411480" y="2973145"/>
            <a:ext cx="8100508" cy="1559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Calibri" panose="020F0502020204030204" pitchFamily="34" charset="0"/>
              </a:rPr>
              <a:t>        运用</a:t>
            </a:r>
            <a:r>
              <a:rPr lang="zh-CN" altLang="en-US" sz="2100" b="1" dirty="0">
                <a:solidFill>
                  <a:srgbClr val="0000FF"/>
                </a:solidFill>
                <a:latin typeface="Calibri" panose="020F0502020204030204" pitchFamily="34" charset="0"/>
              </a:rPr>
              <a:t>夸张和比喻</a:t>
            </a:r>
            <a:r>
              <a:rPr lang="zh-CN" altLang="en-US" sz="2100" b="1" dirty="0">
                <a:solidFill>
                  <a:srgbClr val="FF0000"/>
                </a:solidFill>
                <a:latin typeface="Calibri" panose="020F0502020204030204" pitchFamily="34" charset="0"/>
              </a:rPr>
              <a:t>的修辞，写出了阿尔卑斯山地恶劣的环境，为“我”继续向前走、寻找水源做铺垫，从</a:t>
            </a:r>
            <a:r>
              <a:rPr lang="zh-CN" altLang="en-US" sz="2100" b="1" dirty="0">
                <a:solidFill>
                  <a:srgbClr val="0000FF"/>
                </a:solidFill>
                <a:latin typeface="Calibri" panose="020F0502020204030204" pitchFamily="34" charset="0"/>
              </a:rPr>
              <a:t>侧面说明</a:t>
            </a:r>
            <a:r>
              <a:rPr lang="zh-CN" altLang="en-US" sz="2100" b="1" dirty="0">
                <a:solidFill>
                  <a:srgbClr val="FF0000"/>
                </a:solidFill>
                <a:latin typeface="Calibri" panose="020F0502020204030204" pitchFamily="34" charset="0"/>
              </a:rPr>
              <a:t>牧羊人植树是一项伟大的工程，衬托了牧羊人慷慨无私、坚持不懈的形象。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176427" y="607193"/>
            <a:ext cx="3455987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700" b="1" dirty="0"/>
              <a:t>环境描写作用：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2095744" y="1137299"/>
            <a:ext cx="4496006" cy="346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defRPr/>
            </a:pP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1.</a:t>
            </a: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表现时代风貌，展现风土人情。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2.</a:t>
            </a: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衬托人物心理，表现人物性格。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3.</a:t>
            </a: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深化主题。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4.</a:t>
            </a: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交代背景，渲染气氛。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5.</a:t>
            </a: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感染读者。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6.</a:t>
            </a: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推动故事情节的发展。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7.</a:t>
            </a: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交代故事发生的时间、地点。</a:t>
            </a:r>
          </a:p>
        </p:txBody>
      </p:sp>
      <p:sp>
        <p:nvSpPr>
          <p:cNvPr id="5" name="MH_Entry_1"/>
          <p:cNvSpPr>
            <a:spLocks noChangeArrowheads="1"/>
          </p:cNvSpPr>
          <p:nvPr/>
        </p:nvSpPr>
        <p:spPr bwMode="auto">
          <a:xfrm flipH="1">
            <a:off x="397331" y="1657846"/>
            <a:ext cx="775051" cy="2090024"/>
          </a:xfrm>
          <a:prstGeom prst="roundRect">
            <a:avLst>
              <a:gd name="adj" fmla="val 19790"/>
            </a:avLst>
          </a:prstGeom>
          <a:solidFill>
            <a:srgbClr val="DF293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70898" tIns="35449" rIns="70898" bIns="35449"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sz="2200">
              <a:sym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4462" y="1782075"/>
            <a:ext cx="507831" cy="1850984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知 识 链 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8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59118" y="445770"/>
            <a:ext cx="2036924" cy="535305"/>
            <a:chOff x="2356" y="640"/>
            <a:chExt cx="3471" cy="1124"/>
          </a:xfrm>
        </p:grpSpPr>
        <p:sp>
          <p:nvSpPr>
            <p:cNvPr id="5" name="MH_Entry_1"/>
            <p:cNvSpPr>
              <a:spLocks noChangeArrowheads="1"/>
            </p:cNvSpPr>
            <p:nvPr/>
          </p:nvSpPr>
          <p:spPr bwMode="auto">
            <a:xfrm flipH="1">
              <a:off x="2356" y="64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94531" tIns="47265" rIns="94531" bIns="47265"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2200">
                <a:sym typeface="Calibri" panose="020F050202020403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644" y="741"/>
              <a:ext cx="2895" cy="976"/>
            </a:xfrm>
            <a:prstGeom prst="rect">
              <a:avLst/>
            </a:prstGeom>
            <a:noFill/>
          </p:spPr>
          <p:txBody>
            <a:bodyPr wrap="square" lIns="94531" tIns="47265" rIns="94531" bIns="47265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思源宋体 CN SemiBold" panose="02020600000000000000" charset="-122"/>
                  <a:ea typeface="思源宋体 CN SemiBold" panose="02020600000000000000" charset="-122"/>
                </a:rPr>
                <a:t>学习目标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59117" y="1202167"/>
            <a:ext cx="8154577" cy="339323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默读课文，整体感知文章基本内容，梳理文章的故事情节。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了解牧羊人的故事，评价牧羊人这一人物形象，感受人物精神和人格魅力。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体会文章精巧的构思，了解对比手法的作用。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结合自己的生活体验，思考牧羊人植树行为的意义，提高我们的环保意识，培养良好的环保习惯。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51509" y="287001"/>
            <a:ext cx="17687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2F2F2"/>
                </a:solidFill>
              </a:rPr>
              <a:t>https://www.ypppt.com/</a:t>
            </a:r>
            <a:endParaRPr lang="zh-CN" altLang="en-US" sz="1050" dirty="0">
              <a:solidFill>
                <a:srgbClr val="F2F2F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6250" y="681037"/>
            <a:ext cx="8229600" cy="1081088"/>
          </a:xfrm>
        </p:spPr>
        <p:txBody>
          <a:bodyPr/>
          <a:lstStyle/>
          <a:p>
            <a:pPr algn="just">
              <a:lnSpc>
                <a:spcPct val="150000"/>
              </a:lnSpc>
              <a:defRPr/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文章结尾段运用了哪种表达方式？有什么作用？</a:t>
            </a:r>
          </a:p>
        </p:txBody>
      </p:sp>
      <p:sp>
        <p:nvSpPr>
          <p:cNvPr id="8" name="标题 1"/>
          <p:cNvSpPr txBox="1"/>
          <p:nvPr/>
        </p:nvSpPr>
        <p:spPr>
          <a:xfrm>
            <a:off x="468313" y="2006205"/>
            <a:ext cx="8229600" cy="1906890"/>
          </a:xfrm>
          <a:prstGeom prst="rect">
            <a:avLst/>
          </a:prstGeom>
        </p:spPr>
        <p:txBody>
          <a:bodyPr lIns="68580" tIns="34290" rIns="68580" bIns="3429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运用了议论、抒情的表达方式，作者直接抒发了对牧羊人的敬佩之情，赞美了牧羊人的毅力和无私奉献的品质，在内容上突出了本文的中心，在结构上同开头段。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68313" y="465535"/>
            <a:ext cx="8229600" cy="475059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根据要求，赏析下面句子中加色的词。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>
          <a:xfrm>
            <a:off x="468313" y="1156351"/>
            <a:ext cx="8026400" cy="169545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）他停了下来，用铁棍在地上戳了一个坑。然后，他</a:t>
            </a:r>
            <a:r>
              <a:rPr lang="zh-CN" altLang="en-US" sz="21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轻轻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地往坑里放一颗橡子，再</a:t>
            </a:r>
            <a:r>
              <a:rPr lang="zh-CN" altLang="en-US" sz="21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仔细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埋上泥土。（句子中的加色的词可不可以删去？说说你的看法。）</a:t>
            </a:r>
          </a:p>
        </p:txBody>
      </p:sp>
      <p:sp>
        <p:nvSpPr>
          <p:cNvPr id="7" name="文本占位符 4"/>
          <p:cNvSpPr txBox="1"/>
          <p:nvPr/>
        </p:nvSpPr>
        <p:spPr bwMode="auto">
          <a:xfrm>
            <a:off x="581026" y="2851801"/>
            <a:ext cx="8094663" cy="1626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不可以删去，“轻轻”一词写出了牧羊人对橡子的爱惜，“仔细”一词写出了牧羊人埋泥土时的认真劲。如果删去，就不能表明牧羊人一心一意地把一百颗橡子都种了下去。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750" y="799792"/>
            <a:ext cx="8135937" cy="2338752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）在这</a:t>
            </a:r>
            <a:r>
              <a:rPr lang="zh-CN" altLang="en-US" sz="21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十万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颗橡子中，有</a:t>
            </a:r>
            <a:r>
              <a:rPr lang="zh-CN" altLang="en-US" sz="21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两万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颗发了芽。而这</a:t>
            </a:r>
            <a:r>
              <a:rPr lang="zh-CN" altLang="en-US" sz="21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两万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棵树苗中，有将近一半，可能会被动物咬坏，或是因为其他原因死掉。剩下的</a:t>
            </a:r>
            <a:r>
              <a:rPr lang="zh-CN" altLang="en-US" sz="21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一万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棵树苗，会在这光秃秃的土地上扎根，长成大树。（句子中加色的数词，有所什么作用？）</a:t>
            </a:r>
            <a:endParaRPr lang="zh-CN" altLang="en-US" sz="2100" dirty="0"/>
          </a:p>
        </p:txBody>
      </p:sp>
      <p:sp>
        <p:nvSpPr>
          <p:cNvPr id="40963" name="TextBox 3"/>
          <p:cNvSpPr txBox="1">
            <a:spLocks noChangeArrowheads="1"/>
          </p:cNvSpPr>
          <p:nvPr/>
        </p:nvSpPr>
        <p:spPr bwMode="auto">
          <a:xfrm>
            <a:off x="539751" y="3219450"/>
            <a:ext cx="8064500" cy="103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</a:rPr>
              <a:t>通过数字的</a:t>
            </a:r>
            <a:r>
              <a:rPr lang="zh-CN" altLang="en-US" sz="2100" b="1" dirty="0">
                <a:solidFill>
                  <a:srgbClr val="0000FF"/>
                </a:solidFill>
              </a:rPr>
              <a:t>对比</a:t>
            </a:r>
            <a:r>
              <a:rPr lang="zh-CN" altLang="en-US" sz="2100" b="1" dirty="0">
                <a:solidFill>
                  <a:srgbClr val="FF0000"/>
                </a:solidFill>
              </a:rPr>
              <a:t>，具体地说明树苗</a:t>
            </a:r>
            <a:r>
              <a:rPr lang="zh-CN" altLang="en-US" sz="2100" b="1" dirty="0">
                <a:solidFill>
                  <a:srgbClr val="0000FF"/>
                </a:solidFill>
              </a:rPr>
              <a:t>成活不易</a:t>
            </a:r>
            <a:r>
              <a:rPr lang="zh-CN" altLang="en-US" sz="2100" b="1" dirty="0">
                <a:solidFill>
                  <a:srgbClr val="FF0000"/>
                </a:solidFill>
              </a:rPr>
              <a:t>，从</a:t>
            </a:r>
            <a:r>
              <a:rPr lang="zh-CN" altLang="en-US" sz="2100" b="1" dirty="0">
                <a:solidFill>
                  <a:srgbClr val="0000FF"/>
                </a:solidFill>
              </a:rPr>
              <a:t>侧面衬托</a:t>
            </a:r>
            <a:r>
              <a:rPr lang="zh-CN" altLang="en-US" sz="2100" b="1" dirty="0">
                <a:solidFill>
                  <a:srgbClr val="FF0000"/>
                </a:solidFill>
              </a:rPr>
              <a:t>了牧羊人植树的艰辛历程。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Box 1"/>
          <p:cNvSpPr txBox="1">
            <a:spLocks noChangeArrowheads="1"/>
          </p:cNvSpPr>
          <p:nvPr/>
        </p:nvSpPr>
        <p:spPr bwMode="auto">
          <a:xfrm>
            <a:off x="468314" y="1170385"/>
            <a:ext cx="8135937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2100" b="1" dirty="0"/>
              <a:t>      当我想到，眼前的一切，不是靠什么先进的技术，而是靠一个人的双手和毅力造就的，我才明白，人类除了毁灭，还可以像上天一样创造。</a:t>
            </a:r>
          </a:p>
        </p:txBody>
      </p:sp>
      <p:sp>
        <p:nvSpPr>
          <p:cNvPr id="41987" name="TextBox 3"/>
          <p:cNvSpPr txBox="1">
            <a:spLocks noChangeArrowheads="1"/>
          </p:cNvSpPr>
          <p:nvPr/>
        </p:nvSpPr>
        <p:spPr bwMode="auto">
          <a:xfrm>
            <a:off x="504032" y="2895601"/>
            <a:ext cx="8064500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</a:rPr>
              <a:t>这句话告诉我们，只要心存美好的愿望，并长期不懈地努力去做，就一定可以改变恶劣的生存环境，人类的命运也会被最终改变。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8314" y="556024"/>
            <a:ext cx="7704137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理解下面句子的含义。</a:t>
            </a:r>
            <a:endParaRPr lang="en-US" altLang="zh-CN" sz="21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内容占位符 2"/>
          <p:cNvSpPr>
            <a:spLocks noGrp="1" noChangeArrowheads="1"/>
          </p:cNvSpPr>
          <p:nvPr>
            <p:ph idx="4294967295"/>
          </p:nvPr>
        </p:nvSpPr>
        <p:spPr bwMode="auto">
          <a:xfrm>
            <a:off x="453807" y="1491855"/>
            <a:ext cx="8135938" cy="2397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我们所处的社会中也有很多默默“种树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的人，他们以非凡的毅力，辛勤耕耘，种植着希望和幸福。你认识或听说过这样的人吗？试为他写一段文字，记录他的事迹，并写出你的评价和感受。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53808" y="549761"/>
            <a:ext cx="2036924" cy="535305"/>
            <a:chOff x="2356" y="640"/>
            <a:chExt cx="3471" cy="1124"/>
          </a:xfrm>
        </p:grpSpPr>
        <p:sp>
          <p:nvSpPr>
            <p:cNvPr id="5" name="MH_Entry_1"/>
            <p:cNvSpPr>
              <a:spLocks noChangeArrowheads="1"/>
            </p:cNvSpPr>
            <p:nvPr/>
          </p:nvSpPr>
          <p:spPr bwMode="auto">
            <a:xfrm flipH="1">
              <a:off x="2356" y="64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94531" tIns="47265" rIns="94531" bIns="47265"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2200">
                <a:sym typeface="Calibri" panose="020F050202020403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644" y="741"/>
              <a:ext cx="2895" cy="976"/>
            </a:xfrm>
            <a:prstGeom prst="rect">
              <a:avLst/>
            </a:prstGeom>
            <a:noFill/>
          </p:spPr>
          <p:txBody>
            <a:bodyPr wrap="square" lIns="94531" tIns="47265" rIns="94531" bIns="47265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思源宋体 CN SemiBold" panose="02020600000000000000" charset="-122"/>
                  <a:ea typeface="思源宋体 CN SemiBold" panose="02020600000000000000" charset="-122"/>
                </a:rPr>
                <a:t>拓展延伸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8313" y="573883"/>
            <a:ext cx="8229600" cy="4212431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sz="17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刘盛兰，山东省烟台市蚕庄镇柳杭村村民，“五保”</a:t>
            </a:r>
            <a:endParaRPr lang="en-US" altLang="zh-CN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老人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1998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年，刘盛兰在报纸上看到了一则救助报道，从</a:t>
            </a:r>
            <a:endParaRPr lang="en-US" altLang="zh-CN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那时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起，他就将自己微薄的生活补贴捐出去。而受捐助的</a:t>
            </a:r>
            <a:endParaRPr lang="en-US" altLang="zh-CN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学生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，也逐渐从周边几个地市“扩张”到全国各地。最多</a:t>
            </a:r>
            <a:endParaRPr lang="en-US" altLang="zh-CN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的时候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，他同时资助着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50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多名学生。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2013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年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月，因为肾病，</a:t>
            </a:r>
            <a:endParaRPr lang="en-US" altLang="zh-CN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刘盛兰住进了医院，但他仍然惦记着捐资助学，担心汇款中断和没到位会断了孩子们的希望。得知老人住院，很多受资助的孩子来看望他，照顾他。</a:t>
            </a:r>
            <a:endParaRPr lang="en-US" altLang="zh-CN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残年风烛，发出微弱的光，苍老的手，在人间写下大爱。病弱的身躯，高贵的心灵，他在九旬的高龄俯视生命。一叠叠汇款，种植着希望和幸福，同时，也让他收获了尊重和敬仰。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7542" y="615134"/>
            <a:ext cx="1822513" cy="20503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8313" y="573883"/>
            <a:ext cx="8229600" cy="4212431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sz="1700" b="1" dirty="0">
                <a:latin typeface="+mn-ea"/>
              </a:rPr>
              <a:t>        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在海拔近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2400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米的喀斯特山区石漠化严重的“渣子山”“石头山”上，“陆良八老”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云南省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位普通的老人，</a:t>
            </a:r>
            <a:endParaRPr lang="en-US" altLang="zh-CN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用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11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年时间建成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7400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亩林场，带领乡亲</a:t>
            </a:r>
            <a:endParaRPr lang="en-US" altLang="zh-CN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们累积承包造林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13.6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万亩，让大山披上</a:t>
            </a:r>
            <a:endParaRPr lang="en-US" altLang="zh-CN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了绿装，又用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20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年时间守护着这片繁茂</a:t>
            </a:r>
            <a:endParaRPr lang="en-US" altLang="zh-CN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的森林。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30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多年来，八老无怨无悔地植</a:t>
            </a:r>
            <a:endParaRPr lang="en-US" altLang="zh-CN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树造林，克服了各种困难。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30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多年过去了，当年的壮汉如今已白发苍苍。他们种下的这片森林，既改善了环境，也涵养了水源。调节了小气候，更为后人创造了巨大的财富。“陆良八老”是当代愚公，是高原情怀、大山品质的典型代表。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5059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314" y="1037624"/>
            <a:ext cx="4103687" cy="1988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739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b="1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第一课时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1196580"/>
            <a:ext cx="4762500" cy="2178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1" y="1177530"/>
            <a:ext cx="2703179" cy="2268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2926" y="3864770"/>
            <a:ext cx="6550025" cy="62324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中国植树节定于每年的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月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559118" y="445770"/>
            <a:ext cx="2036924" cy="535305"/>
            <a:chOff x="2356" y="640"/>
            <a:chExt cx="3471" cy="1124"/>
          </a:xfrm>
        </p:grpSpPr>
        <p:sp>
          <p:nvSpPr>
            <p:cNvPr id="8" name="MH_Entry_1"/>
            <p:cNvSpPr>
              <a:spLocks noChangeArrowheads="1"/>
            </p:cNvSpPr>
            <p:nvPr/>
          </p:nvSpPr>
          <p:spPr bwMode="auto">
            <a:xfrm flipH="1">
              <a:off x="2356" y="64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94531" tIns="47265" rIns="94531" bIns="47265"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2200">
                <a:sym typeface="Calibri" panose="020F050202020403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644" y="741"/>
              <a:ext cx="2895" cy="976"/>
            </a:xfrm>
            <a:prstGeom prst="rect">
              <a:avLst/>
            </a:prstGeom>
            <a:noFill/>
          </p:spPr>
          <p:txBody>
            <a:bodyPr wrap="square" lIns="94531" tIns="47265" rIns="94531" bIns="47265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思源宋体 CN SemiBold" panose="02020600000000000000" charset="-122"/>
                  <a:ea typeface="思源宋体 CN SemiBold" panose="02020600000000000000" charset="-122"/>
                </a:rPr>
                <a:t>导入新课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内容占位符 2"/>
          <p:cNvSpPr>
            <a:spLocks noGrp="1" noChangeArrowheads="1"/>
          </p:cNvSpPr>
          <p:nvPr>
            <p:ph idx="1"/>
          </p:nvPr>
        </p:nvSpPr>
        <p:spPr bwMode="auto">
          <a:xfrm>
            <a:off x="539751" y="1271588"/>
            <a:ext cx="8099425" cy="3124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normAutofit/>
          </a:bodyPr>
          <a:lstStyle/>
          <a:p>
            <a:pPr marL="0" indent="0">
              <a:buNone/>
            </a:pPr>
            <a:r>
              <a:rPr lang="zh-CN" altLang="en-US" sz="21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一、音形识记</a:t>
            </a:r>
            <a:r>
              <a:rPr lang="zh-CN" altLang="en-US" sz="21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     </a:t>
            </a:r>
            <a:endParaRPr lang="en-US" altLang="zh-CN" sz="21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</a:rPr>
              <a:t> </a:t>
            </a:r>
            <a:r>
              <a:rPr lang="zh-CN" altLang="en-US" sz="21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戳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（            ）         </a:t>
            </a:r>
            <a:r>
              <a:rPr lang="en-US" altLang="zh-CN" sz="21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tān</a:t>
            </a: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        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en-US" sz="21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塌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    </a:t>
            </a:r>
          </a:p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1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山毛</a:t>
            </a: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榉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（          ）       </a:t>
            </a:r>
            <a:r>
              <a:rPr lang="zh-CN" altLang="en-US" sz="21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废</a:t>
            </a:r>
            <a:r>
              <a:rPr lang="en-US" altLang="zh-CN" sz="21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xū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（        ）</a:t>
            </a:r>
          </a:p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 </a:t>
            </a:r>
            <a:r>
              <a:rPr lang="en-US" altLang="zh-CN" sz="21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chóu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（        ）劳         </a:t>
            </a:r>
            <a:r>
              <a:rPr lang="zh-CN" altLang="en-US" sz="21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水</a:t>
            </a:r>
            <a:r>
              <a:rPr lang="en-US" altLang="zh-CN" sz="21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qú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（        ）</a:t>
            </a:r>
            <a:endParaRPr lang="en-US" altLang="zh-CN" sz="21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1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缝</a:t>
            </a: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隙 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（        ）          </a:t>
            </a:r>
            <a:r>
              <a:rPr lang="zh-CN" altLang="en-US" sz="21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干</a:t>
            </a: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涸 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（        ）      </a:t>
            </a:r>
          </a:p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1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kāngkǎi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（          ）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      </a:t>
            </a: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薄荷 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（          ）</a:t>
            </a:r>
          </a:p>
        </p:txBody>
      </p:sp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5557904" y="1659439"/>
            <a:ext cx="647700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0000FF"/>
                </a:solidFill>
              </a:rPr>
              <a:t>坍</a:t>
            </a:r>
          </a:p>
        </p:txBody>
      </p:sp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5478463" y="2171528"/>
            <a:ext cx="760413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0000FF"/>
                </a:solidFill>
              </a:rPr>
              <a:t>墟</a:t>
            </a:r>
          </a:p>
        </p:txBody>
      </p:sp>
      <p:sp>
        <p:nvSpPr>
          <p:cNvPr id="3078" name="TextBox 5"/>
          <p:cNvSpPr txBox="1">
            <a:spLocks noChangeArrowheads="1"/>
          </p:cNvSpPr>
          <p:nvPr/>
        </p:nvSpPr>
        <p:spPr bwMode="auto">
          <a:xfrm>
            <a:off x="1833769" y="2744531"/>
            <a:ext cx="760413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0000FF"/>
                </a:solidFill>
              </a:rPr>
              <a:t>酬</a:t>
            </a:r>
          </a:p>
        </p:txBody>
      </p:sp>
      <p:sp>
        <p:nvSpPr>
          <p:cNvPr id="3079" name="TextBox 6"/>
          <p:cNvSpPr txBox="1">
            <a:spLocks noChangeArrowheads="1"/>
          </p:cNvSpPr>
          <p:nvPr/>
        </p:nvSpPr>
        <p:spPr bwMode="auto">
          <a:xfrm>
            <a:off x="5540200" y="2656112"/>
            <a:ext cx="409007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0000FF"/>
                </a:solidFill>
              </a:rPr>
              <a:t>渠</a:t>
            </a:r>
          </a:p>
        </p:txBody>
      </p:sp>
      <p:sp>
        <p:nvSpPr>
          <p:cNvPr id="3080" name="矩形 7"/>
          <p:cNvSpPr>
            <a:spLocks noChangeArrowheads="1"/>
          </p:cNvSpPr>
          <p:nvPr/>
        </p:nvSpPr>
        <p:spPr bwMode="auto">
          <a:xfrm>
            <a:off x="2304040" y="3737371"/>
            <a:ext cx="77328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/>
              <a:t> </a:t>
            </a:r>
            <a:r>
              <a:rPr lang="zh-CN" altLang="en-US" sz="21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慷慨</a:t>
            </a:r>
            <a:r>
              <a:rPr lang="en-US" altLang="zh-CN" dirty="0"/>
              <a:t> </a:t>
            </a:r>
            <a:endParaRPr lang="zh-CN" altLang="en-US" dirty="0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673225" y="1636357"/>
            <a:ext cx="89231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dirty="0"/>
              <a:t> </a:t>
            </a:r>
            <a:r>
              <a:rPr lang="en-US" altLang="zh-CN" sz="2400" b="1" dirty="0" err="1">
                <a:solidFill>
                  <a:srgbClr val="0000FF"/>
                </a:solidFill>
                <a:latin typeface="宋体" panose="02010600030101010101" pitchFamily="2" charset="-122"/>
              </a:rPr>
              <a:t>chuō</a:t>
            </a:r>
            <a:r>
              <a:rPr lang="zh-CN" altLang="en-US" sz="2400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279691" y="2177565"/>
            <a:ext cx="34889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 err="1">
                <a:solidFill>
                  <a:srgbClr val="0000FF"/>
                </a:solidFill>
              </a:rPr>
              <a:t>jǔ</a:t>
            </a:r>
            <a:endParaRPr lang="zh-CN" altLang="en-US" sz="2100" dirty="0">
              <a:solidFill>
                <a:srgbClr val="0000FF"/>
              </a:solidFill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897154" y="3193789"/>
            <a:ext cx="773288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 </a:t>
            </a:r>
            <a:r>
              <a:rPr lang="en-US" altLang="zh-CN" sz="2100" b="1" dirty="0" err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xì</a:t>
            </a:r>
            <a:r>
              <a:rPr lang="zh-CN" altLang="en-US" sz="21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 </a:t>
            </a:r>
            <a:r>
              <a:rPr lang="zh-CN" altLang="en-US" sz="2700" dirty="0"/>
              <a:t> 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569187" y="3129385"/>
            <a:ext cx="64825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700" b="1" dirty="0">
                <a:latin typeface="+mn-ea"/>
              </a:rPr>
              <a:t> </a:t>
            </a:r>
            <a:r>
              <a:rPr lang="en-US" altLang="zh-CN" sz="2100" b="1" dirty="0" err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hé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 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557904" y="3737371"/>
            <a:ext cx="953627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 err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bò</a:t>
            </a:r>
            <a:r>
              <a:rPr lang="en-US" altLang="zh-CN" sz="21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he</a:t>
            </a:r>
            <a:r>
              <a:rPr lang="zh-CN" altLang="en-US" sz="21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59118" y="445770"/>
            <a:ext cx="2036924" cy="535305"/>
            <a:chOff x="2356" y="640"/>
            <a:chExt cx="3471" cy="1124"/>
          </a:xfrm>
        </p:grpSpPr>
        <p:sp>
          <p:nvSpPr>
            <p:cNvPr id="16" name="MH_Entry_1"/>
            <p:cNvSpPr>
              <a:spLocks noChangeArrowheads="1"/>
            </p:cNvSpPr>
            <p:nvPr/>
          </p:nvSpPr>
          <p:spPr bwMode="auto">
            <a:xfrm flipH="1">
              <a:off x="2356" y="64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94531" tIns="47265" rIns="94531" bIns="47265"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2200">
                <a:sym typeface="Calibri" panose="020F050202020403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644" y="741"/>
              <a:ext cx="2895" cy="976"/>
            </a:xfrm>
            <a:prstGeom prst="rect">
              <a:avLst/>
            </a:prstGeom>
            <a:noFill/>
          </p:spPr>
          <p:txBody>
            <a:bodyPr wrap="square" lIns="94531" tIns="47265" rIns="94531" bIns="47265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思源宋体 CN SemiBold" panose="02020600000000000000" charset="-122"/>
                  <a:ea typeface="思源宋体 CN SemiBold" panose="02020600000000000000" charset="-122"/>
                </a:rPr>
                <a:t>课前预习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7" grpId="0"/>
      <p:bldP spid="3078" grpId="0"/>
      <p:bldP spid="3079" grpId="0"/>
      <p:bldP spid="3080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内容占位符 2"/>
          <p:cNvSpPr>
            <a:spLocks noGrp="1"/>
          </p:cNvSpPr>
          <p:nvPr>
            <p:ph idx="1"/>
          </p:nvPr>
        </p:nvSpPr>
        <p:spPr bwMode="auto">
          <a:xfrm>
            <a:off x="468314" y="508399"/>
            <a:ext cx="8242300" cy="377309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normAutofit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zh-CN" altLang="en-US" sz="2100" b="1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二、词语解释</a:t>
            </a: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zh-CN" sz="2100" b="1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100" b="1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坍塌：</a:t>
            </a: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zh-CN" sz="2100" b="1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100" b="1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废墟：</a:t>
            </a: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zh-CN" sz="2100" b="1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100" b="1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干涸：</a:t>
            </a: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zh-CN" sz="2100" b="1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100" b="1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刨根问底：</a:t>
            </a: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zh-CN" sz="2100" b="1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2100" b="1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不毛之地：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662839" y="1410799"/>
            <a:ext cx="5041900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FF0000"/>
                </a:solidFill>
              </a:rPr>
              <a:t>建筑物或堆积物倒下来。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616631" y="2269342"/>
            <a:ext cx="30956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</a:rPr>
              <a:t>干枯，没有水。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095220" y="3330688"/>
            <a:ext cx="2032047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FF0000"/>
                </a:solidFill>
              </a:rPr>
              <a:t>不长草的地方。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192038" y="2740661"/>
            <a:ext cx="58705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</a:rPr>
              <a:t>比喻追究底细，形容钻研的精神。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632768" y="1777271"/>
            <a:ext cx="65944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</a:rPr>
              <a:t>城市、村庄遭受毁灭性破坏而变成的荒凉地方。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811026" y="572453"/>
            <a:ext cx="31369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/>
              <a:t>三、走近作者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11025" y="1165521"/>
            <a:ext cx="7176528" cy="24929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    让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乔诺（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1895—1970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），</a:t>
            </a: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法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国作家、电影编剧。曾应征入伍，经历了残酷的第一次世界大战，由此坚定和平信念。作品有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人世之歌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》《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庞神三部曲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》《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屋顶上的轻骑兵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》《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一个郁郁寡欢的国王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，长篇小说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屋顶上的轻骑兵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被改编成电影。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811026" y="572453"/>
            <a:ext cx="31369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/>
              <a:t>四、了解作品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11025" y="1165522"/>
            <a:ext cx="7176528" cy="249299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植树的牧羊人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节选自绘本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植树的男人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。课文原来的题目是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种植希望与幸福的人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。这篇短篇小说原是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1953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年作者让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乔诺应美国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读者文摘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“你曾经见过的最非凡、难忘的人是谁”的专题约稿而写的。事后让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乔诺发表声明说，写的是故事，艾力泽</a:t>
            </a: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布菲是虚构的。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750" y="1298994"/>
            <a:ext cx="8229600" cy="782618"/>
          </a:xfrm>
        </p:spPr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</a:rPr>
              <a:t>文章写“我”三次拜访牧羊人，各自看到一幅怎样的画面？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39751" y="2418495"/>
            <a:ext cx="8064500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</a:rPr>
              <a:t>一访牧羊人，画面一：被弃置的村庄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39751" y="3137101"/>
            <a:ext cx="777716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</a:rPr>
              <a:t>二访牧羊人，画面二：绵延的森林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39751" y="3761150"/>
            <a:ext cx="799306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</a:rPr>
              <a:t>三访牧羊人，画面三：充满活力的田野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59118" y="445770"/>
            <a:ext cx="2036924" cy="535305"/>
            <a:chOff x="2356" y="640"/>
            <a:chExt cx="3471" cy="1124"/>
          </a:xfrm>
        </p:grpSpPr>
        <p:sp>
          <p:nvSpPr>
            <p:cNvPr id="7" name="MH_Entry_1"/>
            <p:cNvSpPr>
              <a:spLocks noChangeArrowheads="1"/>
            </p:cNvSpPr>
            <p:nvPr/>
          </p:nvSpPr>
          <p:spPr bwMode="auto">
            <a:xfrm flipH="1">
              <a:off x="2356" y="64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94531" tIns="47265" rIns="94531" bIns="47265"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2200">
                <a:sym typeface="Calibri" panose="020F050202020403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644" y="741"/>
              <a:ext cx="2895" cy="976"/>
            </a:xfrm>
            <a:prstGeom prst="rect">
              <a:avLst/>
            </a:prstGeom>
            <a:noFill/>
          </p:spPr>
          <p:txBody>
            <a:bodyPr wrap="square" lIns="94531" tIns="47265" rIns="94531" bIns="47265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思源宋体 CN SemiBold" panose="02020600000000000000" charset="-122"/>
                  <a:ea typeface="思源宋体 CN SemiBold" panose="02020600000000000000" charset="-122"/>
                </a:rPr>
                <a:t>整体感知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730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187308"/>
  <p:tag name="KSO_WM_TEMPLATE_THUMBS_INDEX" val="1、2、3、6、8、10、11、12、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187308_1"/>
  <p:tag name="KSO_WM_SLIDE_TYPE" val="title"/>
  <p:tag name="KSO_WM_SLIDE_SUBTYPE" val="pureTxt"/>
  <p:tag name="KSO_WM_SLIDE_ITEM_CNT" val="2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TEMPLATE_THUMBS_INDEX" val="1、2、3、6、8、10、11、12、15"/>
  <p:tag name="KSO_WM_SLIDE_MODEL_TYPE" val="cover"/>
</p:tagLst>
</file>

<file path=ppt/theme/theme1.xml><?xml version="1.0" encoding="utf-8"?>
<a:theme xmlns:a="http://schemas.openxmlformats.org/drawingml/2006/main" name="第一PPT模板网-WWW.1PPT.COM​​">
  <a:themeElements>
    <a:clrScheme name="2019空白演示文档">
      <a:dk1>
        <a:srgbClr val="000000"/>
      </a:dk1>
      <a:lt1>
        <a:srgbClr val="FFFFFF"/>
      </a:lt1>
      <a:dk2>
        <a:srgbClr val="E6E4E4"/>
      </a:dk2>
      <a:lt2>
        <a:srgbClr val="FFFFFF"/>
      </a:lt2>
      <a:accent1>
        <a:srgbClr val="477DEA"/>
      </a:accent1>
      <a:accent2>
        <a:srgbClr val="9B9B9B"/>
      </a:accent2>
      <a:accent3>
        <a:srgbClr val="F3B745"/>
      </a:accent3>
      <a:accent4>
        <a:srgbClr val="477EE7"/>
      </a:accent4>
      <a:accent5>
        <a:srgbClr val="4BA151"/>
      </a:accent5>
      <a:accent6>
        <a:srgbClr val="E9403C"/>
      </a:accent6>
      <a:hlink>
        <a:srgbClr val="0563C1"/>
      </a:hlink>
      <a:folHlink>
        <a:srgbClr val="954D72"/>
      </a:folHlink>
    </a:clrScheme>
    <a:fontScheme name="2019空白演示文档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1992</Words>
  <Application>Microsoft Office PowerPoint</Application>
  <PresentationFormat>全屏显示(16:9)</PresentationFormat>
  <Paragraphs>135</Paragraphs>
  <Slides>27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Meiryo</vt:lpstr>
      <vt:lpstr>等线</vt:lpstr>
      <vt:lpstr>思源黑体 CN Regular</vt:lpstr>
      <vt:lpstr>思源宋体 CN SemiBold</vt:lpstr>
      <vt:lpstr>宋体</vt:lpstr>
      <vt:lpstr>微软雅黑</vt:lpstr>
      <vt:lpstr>Arial</vt:lpstr>
      <vt:lpstr>Calibri</vt:lpstr>
      <vt:lpstr>Calibri Light</vt:lpstr>
      <vt:lpstr>Wingdings</vt:lpstr>
      <vt:lpstr>第一PPT模板网-WWW.1PPT.COM​​</vt:lpstr>
      <vt:lpstr>Office Theme</vt:lpstr>
      <vt:lpstr>PowerPoint 演示文稿</vt:lpstr>
      <vt:lpstr>PowerPoint 演示文稿</vt:lpstr>
      <vt:lpstr>第一课时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1.文章写“我”三次拜访牧羊人，各自看到一幅怎样的画面？</vt:lpstr>
      <vt:lpstr>PowerPoint 演示文稿</vt:lpstr>
      <vt:lpstr>3.文中的牧羊人都种了哪些树？他又是怎样种植橡树的？</vt:lpstr>
      <vt:lpstr>PowerPoint 演示文稿</vt:lpstr>
      <vt:lpstr>PowerPoint 演示文稿</vt:lpstr>
      <vt:lpstr>第二课时</vt:lpstr>
      <vt:lpstr>1.文中的牧羊人给作者留下了怎样的印象？请从文中找出相关语句，并进行概括。</vt:lpstr>
      <vt:lpstr>PowerPoint 演示文稿</vt:lpstr>
      <vt:lpstr>2.下面是文中两处描写环境的句子，请进行赏析。</vt:lpstr>
      <vt:lpstr>PowerPoint 演示文稿</vt:lpstr>
      <vt:lpstr>PowerPoint 演示文稿</vt:lpstr>
      <vt:lpstr>3.文章结尾段运用了哪种表达方式？有什么作用？</vt:lpstr>
      <vt:lpstr>4.根据要求，赏析下面句子中加色的词。</vt:lpstr>
      <vt:lpstr>（2）在这十万颗橡子中，有两万颗发了芽。而这两万棵树苗中，有将近一半，可能会被动物咬坏，或是因为其他原因死掉。剩下的一万棵树苗，会在这光秃秃的土地上扎根，长成大树。（句子中加色的数词，有所什么作用？）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459</cp:revision>
  <dcterms:created xsi:type="dcterms:W3CDTF">2017-08-03T09:01:00Z</dcterms:created>
  <dcterms:modified xsi:type="dcterms:W3CDTF">2021-12-04T02:21:57Z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