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2"/>
  </p:sldMasterIdLst>
  <p:notesMasterIdLst>
    <p:notesMasterId r:id="rId27"/>
  </p:notesMasterIdLst>
  <p:sldIdLst>
    <p:sldId id="264" r:id="rId3"/>
    <p:sldId id="257" r:id="rId4"/>
    <p:sldId id="313" r:id="rId5"/>
    <p:sldId id="268" r:id="rId6"/>
    <p:sldId id="307" r:id="rId7"/>
    <p:sldId id="308" r:id="rId8"/>
    <p:sldId id="309" r:id="rId9"/>
    <p:sldId id="310" r:id="rId10"/>
    <p:sldId id="311" r:id="rId11"/>
    <p:sldId id="314" r:id="rId12"/>
    <p:sldId id="315" r:id="rId13"/>
    <p:sldId id="316" r:id="rId14"/>
    <p:sldId id="317" r:id="rId15"/>
    <p:sldId id="318" r:id="rId16"/>
    <p:sldId id="319" r:id="rId17"/>
    <p:sldId id="320" r:id="rId18"/>
    <p:sldId id="321" r:id="rId19"/>
    <p:sldId id="329" r:id="rId20"/>
    <p:sldId id="330" r:id="rId21"/>
    <p:sldId id="331" r:id="rId22"/>
    <p:sldId id="333" r:id="rId23"/>
    <p:sldId id="334" r:id="rId24"/>
    <p:sldId id="263" r:id="rId25"/>
    <p:sldId id="335" r:id="rId26"/>
  </p:sldIdLst>
  <p:sldSz cx="9144000" cy="5143500" type="screen16x9"/>
  <p:notesSz cx="7104063" cy="10234613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E5DF"/>
    <a:srgbClr val="65AA81"/>
    <a:srgbClr val="3E6F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40" d="100"/>
          <a:sy n="140" d="100"/>
        </p:scale>
        <p:origin x="756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1A26CA-186F-43BC-9006-4D105CD15214}" type="datetimeFigureOut">
              <a:rPr lang="zh-CN" altLang="en-US" smtClean="0"/>
              <a:t>2021/12/3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6DD6BD-5AB0-47E2-8AE1-DCE62F9EB0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09404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6DD6BD-5AB0-47E2-8AE1-DCE62F9EB068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31100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800904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19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7478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860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90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191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674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66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575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899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331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478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866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201930" y="179546"/>
            <a:ext cx="8739664" cy="4784408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4" name="图片 3" descr="花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60000">
            <a:off x="7106603" y="3296603"/>
            <a:ext cx="2553176" cy="2582704"/>
          </a:xfrm>
          <a:prstGeom prst="rect">
            <a:avLst/>
          </a:prstGeom>
        </p:spPr>
      </p:pic>
      <p:pic>
        <p:nvPicPr>
          <p:cNvPr id="6" name="图片 5" descr="花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60000" flipH="1" flipV="1">
            <a:off x="-511968" y="-746284"/>
            <a:ext cx="2553176" cy="2582704"/>
          </a:xfrm>
          <a:prstGeom prst="rect">
            <a:avLst/>
          </a:prstGeom>
        </p:spPr>
      </p:pic>
      <p:cxnSp>
        <p:nvCxnSpPr>
          <p:cNvPr id="14" name="直接连接符 13"/>
          <p:cNvCxnSpPr/>
          <p:nvPr/>
        </p:nvCxnSpPr>
        <p:spPr>
          <a:xfrm flipH="1">
            <a:off x="4707256" y="717233"/>
            <a:ext cx="423386" cy="352425"/>
          </a:xfrm>
          <a:prstGeom prst="line">
            <a:avLst/>
          </a:prstGeom>
          <a:ln>
            <a:solidFill>
              <a:srgbClr val="65AA8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组合 18"/>
          <p:cNvGrpSpPr/>
          <p:nvPr/>
        </p:nvGrpSpPr>
        <p:grpSpPr>
          <a:xfrm rot="2400000">
            <a:off x="3070384" y="988219"/>
            <a:ext cx="3361373" cy="2857024"/>
            <a:chOff x="6015" y="2603"/>
            <a:chExt cx="5072" cy="4197"/>
          </a:xfrm>
        </p:grpSpPr>
        <p:cxnSp>
          <p:nvCxnSpPr>
            <p:cNvPr id="10" name="直接连接符 9"/>
            <p:cNvCxnSpPr/>
            <p:nvPr/>
          </p:nvCxnSpPr>
          <p:spPr>
            <a:xfrm flipH="1">
              <a:off x="6528" y="3095"/>
              <a:ext cx="4418" cy="3658"/>
            </a:xfrm>
            <a:prstGeom prst="line">
              <a:avLst/>
            </a:prstGeom>
            <a:ln>
              <a:solidFill>
                <a:srgbClr val="65AA8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椭圆 16"/>
            <p:cNvSpPr/>
            <p:nvPr/>
          </p:nvSpPr>
          <p:spPr>
            <a:xfrm>
              <a:off x="10898" y="2603"/>
              <a:ext cx="189" cy="189"/>
            </a:xfrm>
            <a:prstGeom prst="ellipse">
              <a:avLst/>
            </a:prstGeom>
            <a:solidFill>
              <a:srgbClr val="65AA8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6015" y="6611"/>
              <a:ext cx="189" cy="189"/>
            </a:xfrm>
            <a:prstGeom prst="ellipse">
              <a:avLst/>
            </a:prstGeom>
            <a:solidFill>
              <a:srgbClr val="65AA8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  <p:cxnSp>
        <p:nvCxnSpPr>
          <p:cNvPr id="22" name="直接连接符 21"/>
          <p:cNvCxnSpPr/>
          <p:nvPr/>
        </p:nvCxnSpPr>
        <p:spPr>
          <a:xfrm flipH="1">
            <a:off x="4221004" y="4005739"/>
            <a:ext cx="423386" cy="352425"/>
          </a:xfrm>
          <a:prstGeom prst="line">
            <a:avLst/>
          </a:prstGeom>
          <a:ln>
            <a:solidFill>
              <a:srgbClr val="65AA8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图片 23" descr="蝴蝶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931" y="4194810"/>
            <a:ext cx="867251" cy="785813"/>
          </a:xfrm>
          <a:prstGeom prst="rect">
            <a:avLst/>
          </a:prstGeom>
        </p:spPr>
      </p:pic>
      <p:pic>
        <p:nvPicPr>
          <p:cNvPr id="25" name="图片 24" descr="小鸟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074819" y="262414"/>
            <a:ext cx="617696" cy="744379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724012" y="1823749"/>
            <a:ext cx="3945904" cy="7610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4500" b="1" dirty="0">
                <a:latin typeface="微软雅黑"/>
                <a:ea typeface="微软雅黑"/>
                <a:sym typeface="微软雅黑"/>
              </a:rPr>
              <a:t>《纪念白求恩》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311539" y="2787292"/>
            <a:ext cx="1108234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毛泽东</a:t>
            </a:r>
          </a:p>
        </p:txBody>
      </p:sp>
      <p:sp>
        <p:nvSpPr>
          <p:cNvPr id="15" name="矩形 14"/>
          <p:cNvSpPr/>
          <p:nvPr/>
        </p:nvSpPr>
        <p:spPr>
          <a:xfrm>
            <a:off x="4217386" y="4384309"/>
            <a:ext cx="1061509" cy="3758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201930" y="179546"/>
            <a:ext cx="8739664" cy="4784408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2" name="图片 1" descr="西瓜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628" y="483394"/>
            <a:ext cx="539115" cy="256699"/>
          </a:xfrm>
          <a:prstGeom prst="rect">
            <a:avLst/>
          </a:prstGeom>
        </p:spPr>
      </p:pic>
      <p:pic>
        <p:nvPicPr>
          <p:cNvPr id="25" name="图片 24" descr="小鸟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074819" y="262414"/>
            <a:ext cx="617696" cy="744379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057275" y="302419"/>
            <a:ext cx="2544128" cy="43767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 b="1">
                <a:latin typeface="微软雅黑"/>
                <a:ea typeface="微软雅黑"/>
                <a:sym typeface="微软雅黑"/>
              </a:rPr>
              <a:t>第三段重点句：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123474" y="698659"/>
            <a:ext cx="6896100" cy="80724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 b="1">
                <a:solidFill>
                  <a:srgbClr val="00B0F0"/>
                </a:solidFill>
                <a:latin typeface="微软雅黑"/>
                <a:ea typeface="微软雅黑"/>
                <a:sym typeface="微软雅黑"/>
              </a:rPr>
              <a:t>“白求恩同志是个医生，他以医疗为职业，对技术精益求精。”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987743" y="1505903"/>
            <a:ext cx="6804660" cy="43767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要点：赞扬白求恩同志对技术精益求精的精神。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057275" y="1943577"/>
            <a:ext cx="3036094" cy="43767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 b="1">
                <a:latin typeface="微软雅黑"/>
                <a:ea typeface="微软雅黑"/>
                <a:sym typeface="微软雅黑"/>
              </a:rPr>
              <a:t>第四段重点句：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162050" y="2381250"/>
            <a:ext cx="6630353" cy="43767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 dirty="0">
                <a:solidFill>
                  <a:srgbClr val="00B0F0"/>
                </a:solidFill>
                <a:latin typeface="微软雅黑"/>
                <a:ea typeface="微软雅黑"/>
                <a:sym typeface="微软雅黑"/>
              </a:rPr>
              <a:t>“我们大家要学习他毫无自私自利之心的精神。”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772478" y="2895600"/>
            <a:ext cx="7869079" cy="43767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要点：号召全党学习白求恩同志毫无自私自利之心的精神。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162050" y="3445668"/>
            <a:ext cx="7617619" cy="117633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课文整体上是“总—分—总”的结构。先概括白求恩的事迹，再分别阐述对他精神品格的理解，最后做总结，号召大家学习。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74345" y="3404235"/>
            <a:ext cx="715804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关系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201930" y="179546"/>
            <a:ext cx="8739664" cy="4784408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2" name="图片 1" descr="西瓜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628" y="483394"/>
            <a:ext cx="539115" cy="256699"/>
          </a:xfrm>
          <a:prstGeom prst="rect">
            <a:avLst/>
          </a:prstGeom>
        </p:spPr>
      </p:pic>
      <p:pic>
        <p:nvPicPr>
          <p:cNvPr id="25" name="图片 24" descr="小鸟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074819" y="262414"/>
            <a:ext cx="617696" cy="744379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936784" y="365284"/>
            <a:ext cx="7053263" cy="714851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100" b="1">
                <a:latin typeface="微软雅黑"/>
                <a:ea typeface="微软雅黑"/>
                <a:sym typeface="微软雅黑"/>
              </a:rPr>
              <a:t>默读第2、3段，勾画出相应文字，填写下表，并体会对比手法的表达效果。</a:t>
            </a:r>
          </a:p>
        </p:txBody>
      </p:sp>
      <p:graphicFrame>
        <p:nvGraphicFramePr>
          <p:cNvPr id="4" name="表格 3"/>
          <p:cNvGraphicFramePr/>
          <p:nvPr/>
        </p:nvGraphicFramePr>
        <p:xfrm>
          <a:off x="1224915" y="1133951"/>
          <a:ext cx="6398896" cy="16544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9724"/>
                <a:gridCol w="1599724"/>
                <a:gridCol w="1599724"/>
                <a:gridCol w="1599724"/>
              </a:tblGrid>
              <a:tr h="61722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latin typeface="微软雅黑"/>
                        <a:ea typeface="微软雅黑"/>
                        <a:sym typeface="微软雅黑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800">
                          <a:solidFill>
                            <a:schemeClr val="tx1"/>
                          </a:solidFill>
                          <a:latin typeface="微软雅黑"/>
                          <a:ea typeface="微软雅黑"/>
                          <a:sym typeface="微软雅黑"/>
                        </a:rPr>
                        <a:t>对工作的态度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800">
                          <a:solidFill>
                            <a:schemeClr val="tx1"/>
                          </a:solidFill>
                          <a:latin typeface="微软雅黑"/>
                          <a:ea typeface="微软雅黑"/>
                          <a:sym typeface="微软雅黑"/>
                        </a:rPr>
                        <a:t>对同志、人民的态度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800">
                          <a:solidFill>
                            <a:schemeClr val="tx1"/>
                          </a:solidFill>
                          <a:latin typeface="微软雅黑"/>
                          <a:ea typeface="微软雅黑"/>
                          <a:sym typeface="微软雅黑"/>
                        </a:rPr>
                        <a:t>对工作的要求</a:t>
                      </a:r>
                    </a:p>
                  </a:txBody>
                  <a:tcPr marL="68580" marR="68580" marT="34290" marB="34290"/>
                </a:tc>
              </a:tr>
              <a:tr h="328613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400" b="1">
                          <a:latin typeface="微软雅黑"/>
                          <a:ea typeface="微软雅黑"/>
                          <a:sym typeface="微软雅黑"/>
                        </a:rPr>
                        <a:t>白求恩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400">
                          <a:latin typeface="微软雅黑"/>
                          <a:ea typeface="微软雅黑"/>
                          <a:sym typeface="微软雅黑"/>
                        </a:rPr>
                        <a:t>极端的负责任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400">
                          <a:latin typeface="微软雅黑"/>
                          <a:ea typeface="微软雅黑"/>
                          <a:sym typeface="微软雅黑"/>
                        </a:rPr>
                        <a:t>极端的热忱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400">
                          <a:latin typeface="微软雅黑"/>
                          <a:ea typeface="微软雅黑"/>
                          <a:sym typeface="微软雅黑"/>
                        </a:rPr>
                        <a:t>精益求精</a:t>
                      </a:r>
                    </a:p>
                  </a:txBody>
                  <a:tcPr marL="68580" marR="68580" marT="34290" marB="34290"/>
                </a:tc>
              </a:tr>
              <a:tr h="6858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400" b="1">
                          <a:latin typeface="微软雅黑"/>
                          <a:ea typeface="微软雅黑"/>
                          <a:sym typeface="微软雅黑"/>
                        </a:rPr>
                        <a:t>不少的人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400">
                          <a:latin typeface="微软雅黑"/>
                          <a:ea typeface="微软雅黑"/>
                          <a:sym typeface="微软雅黑"/>
                        </a:rPr>
                        <a:t>不负责任，拈轻怕重，喜欢自吹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400">
                          <a:latin typeface="微软雅黑"/>
                          <a:ea typeface="微软雅黑"/>
                          <a:sym typeface="微软雅黑"/>
                        </a:rPr>
                        <a:t>冷冷清清，漠不关心，麻木不仁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400">
                          <a:latin typeface="微软雅黑"/>
                          <a:ea typeface="微软雅黑"/>
                          <a:sym typeface="微软雅黑"/>
                        </a:rPr>
                        <a:t>鄙薄技术工作以为不足道，以为无出路，见异思迁</a:t>
                      </a:r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1224915" y="2915127"/>
            <a:ext cx="7040404" cy="1915001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>
                <a:latin typeface="微软雅黑"/>
                <a:ea typeface="微软雅黑"/>
                <a:sym typeface="微软雅黑"/>
              </a:rPr>
              <a:t>本文不仅是为了颂扬白求恩，而且是为了教育全党，向白求恩学习，所以既评述白求恩，又批评党内不良倾向。通过对比，白求恩的高贵品质显得更加突出，更加难能可贵；通过对比，显出差距，更加有力地证明了学习白求恩的必要性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48628" y="2915127"/>
            <a:ext cx="1292066" cy="43767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效果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201930" y="179546"/>
            <a:ext cx="8739664" cy="4784408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2" name="图片 1" descr="西瓜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628" y="483394"/>
            <a:ext cx="539115" cy="256699"/>
          </a:xfrm>
          <a:prstGeom prst="rect">
            <a:avLst/>
          </a:prstGeom>
        </p:spPr>
      </p:pic>
      <p:pic>
        <p:nvPicPr>
          <p:cNvPr id="25" name="图片 24" descr="小鸟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074819" y="262414"/>
            <a:ext cx="617696" cy="744379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987743" y="875824"/>
            <a:ext cx="6415564" cy="3392329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  </a:t>
            </a:r>
            <a:r>
              <a:rPr lang="zh-CN" altLang="en-US" sz="24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“叙”和“议”是两种不同的表达方式。</a:t>
            </a:r>
            <a:endParaRPr lang="zh-CN" altLang="en-US" sz="2400" b="1" dirty="0">
              <a:latin typeface="微软雅黑"/>
              <a:ea typeface="微软雅黑"/>
              <a:sym typeface="微软雅黑"/>
            </a:endParaRPr>
          </a:p>
          <a:p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    </a:t>
            </a:r>
            <a:r>
              <a:rPr lang="zh-CN" altLang="en-US" sz="24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议论文，</a:t>
            </a:r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以“议”为主，“叙”是为证明论点提出事实根据，“叙”要扣住论点，“叙”得简明、概括。</a:t>
            </a:r>
          </a:p>
          <a:p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    </a:t>
            </a:r>
            <a:r>
              <a:rPr lang="zh-CN" altLang="en-US" sz="24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记叙文</a:t>
            </a:r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也“叙”和“议”，记叙文以“叙”为主，“议”是用于揭示事物的本质和意义，起画龙点睛，突出中心的作用。</a:t>
            </a:r>
          </a:p>
          <a:p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    本文是议论文，运用夹叙夹议的写法，谈谈课文是怎样夹叙夹议的?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201930" y="179546"/>
            <a:ext cx="8739664" cy="4784408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2" name="图片 1" descr="西瓜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628" y="483394"/>
            <a:ext cx="539115" cy="256699"/>
          </a:xfrm>
          <a:prstGeom prst="rect">
            <a:avLst/>
          </a:prstGeom>
        </p:spPr>
      </p:pic>
      <p:pic>
        <p:nvPicPr>
          <p:cNvPr id="25" name="图片 24" descr="小鸟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074819" y="262414"/>
            <a:ext cx="617696" cy="744379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153001" y="740093"/>
            <a:ext cx="6383655" cy="3392329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   </a:t>
            </a:r>
            <a:r>
              <a:rPr lang="zh-CN" altLang="en-US" sz="2400" b="1" u="sng" dirty="0">
                <a:latin typeface="微软雅黑"/>
                <a:ea typeface="微软雅黑"/>
                <a:sym typeface="微软雅黑"/>
              </a:rPr>
              <a:t> 白求恩同志是加拿大共产党员，五十多岁了，为了帮助中国的抗日战争，受加拿大共产党和美国共产党的派遣，不远万里，来到中国。去年春上到延安，后来到五台山工作，不幸以身殉职。</a:t>
            </a:r>
          </a:p>
          <a:p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一个外国人，毫无利己的动机，把中国人民的解放事业当作他自己的事业，这是什么精神？这是国际主义的精神，这是共产主义的精神，每一个中国共产党员都要学习这种精神……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204436" y="382429"/>
            <a:ext cx="1905000" cy="43767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第一段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84321" y="1149192"/>
            <a:ext cx="1905000" cy="43767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记叙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96265" y="4132422"/>
            <a:ext cx="7950994" cy="80724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先叙后议。先概括简叙白求恩事迹，后赞扬他的国际主义精神。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7261860" y="3027522"/>
            <a:ext cx="1905000" cy="43767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议论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201930" y="179546"/>
            <a:ext cx="8739664" cy="4784408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2" name="图片 1" descr="西瓜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628" y="483394"/>
            <a:ext cx="539115" cy="256699"/>
          </a:xfrm>
          <a:prstGeom prst="rect">
            <a:avLst/>
          </a:prstGeom>
        </p:spPr>
      </p:pic>
      <p:pic>
        <p:nvPicPr>
          <p:cNvPr id="25" name="图片 24" descr="小鸟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074819" y="262414"/>
            <a:ext cx="617696" cy="744379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070134" y="376238"/>
            <a:ext cx="1905000" cy="43767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 b="1">
                <a:latin typeface="微软雅黑"/>
                <a:ea typeface="微软雅黑"/>
                <a:sym typeface="微软雅黑"/>
              </a:rPr>
              <a:t>第二段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564607" y="376238"/>
            <a:ext cx="4492466" cy="43767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可分三层，每一层都是先叙后议。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881188" y="911543"/>
            <a:ext cx="4421505" cy="43767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>
                <a:latin typeface="微软雅黑"/>
                <a:ea typeface="微软雅黑"/>
                <a:sym typeface="微软雅黑"/>
              </a:rPr>
              <a:t>①②｜</a:t>
            </a:r>
            <a:r>
              <a:rPr lang="zh-CN" altLang="en-US" sz="2400" u="sng">
                <a:latin typeface="微软雅黑"/>
                <a:ea typeface="微软雅黑"/>
                <a:sym typeface="微软雅黑"/>
              </a:rPr>
              <a:t>③④⑤⑥</a:t>
            </a:r>
            <a:r>
              <a:rPr lang="zh-CN" altLang="en-US" sz="2400">
                <a:latin typeface="微软雅黑"/>
                <a:ea typeface="微软雅黑"/>
                <a:sym typeface="微软雅黑"/>
              </a:rPr>
              <a:t>⑦｜</a:t>
            </a:r>
            <a:r>
              <a:rPr lang="zh-CN" altLang="en-US" sz="2400" u="sng">
                <a:latin typeface="微软雅黑"/>
                <a:ea typeface="微软雅黑"/>
                <a:sym typeface="微软雅黑"/>
              </a:rPr>
              <a:t>⑧⑨</a:t>
            </a:r>
            <a:r>
              <a:rPr lang="zh-CN" altLang="en-US" sz="2400">
                <a:latin typeface="微软雅黑"/>
                <a:ea typeface="微软雅黑"/>
                <a:sym typeface="微软雅黑"/>
              </a:rPr>
              <a:t>⑩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881188" y="1349216"/>
            <a:ext cx="4128135" cy="80791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叙议          叙      议      叙  议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820579" y="2184083"/>
            <a:ext cx="1905000" cy="1915001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 b="1">
                <a:latin typeface="微软雅黑"/>
                <a:ea typeface="微软雅黑"/>
                <a:sym typeface="微软雅黑"/>
              </a:rPr>
              <a:t>第一层：</a:t>
            </a:r>
          </a:p>
          <a:p>
            <a:endParaRPr lang="zh-CN" altLang="en-US" sz="2400" b="1">
              <a:latin typeface="微软雅黑"/>
              <a:ea typeface="微软雅黑"/>
              <a:sym typeface="微软雅黑"/>
            </a:endParaRPr>
          </a:p>
          <a:p>
            <a:r>
              <a:rPr lang="zh-CN" altLang="en-US" sz="2400" b="1">
                <a:latin typeface="微软雅黑"/>
                <a:ea typeface="微软雅黑"/>
                <a:sym typeface="微软雅黑"/>
              </a:rPr>
              <a:t>第二层：</a:t>
            </a:r>
          </a:p>
          <a:p>
            <a:endParaRPr lang="zh-CN" altLang="en-US" sz="2400" b="1">
              <a:latin typeface="微软雅黑"/>
              <a:ea typeface="微软雅黑"/>
              <a:sym typeface="微软雅黑"/>
            </a:endParaRPr>
          </a:p>
          <a:p>
            <a:r>
              <a:rPr lang="zh-CN" altLang="en-US" sz="2400" b="1">
                <a:latin typeface="微软雅黑"/>
                <a:ea typeface="微软雅黑"/>
                <a:sym typeface="微软雅黑"/>
              </a:rPr>
              <a:t>第三层：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085975" y="2047399"/>
            <a:ext cx="6255068" cy="80724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 dirty="0">
                <a:solidFill>
                  <a:srgbClr val="00B0F0"/>
                </a:solidFill>
                <a:latin typeface="微软雅黑"/>
                <a:ea typeface="微软雅黑"/>
                <a:sym typeface="微软雅黑"/>
              </a:rPr>
              <a:t>先高度概括白求恩精神的具体表现，后号召每个共产党员都要学习他。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047875" y="2854643"/>
            <a:ext cx="6644640" cy="80724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>
                <a:solidFill>
                  <a:srgbClr val="00B0F0"/>
                </a:solidFill>
                <a:latin typeface="微软雅黑"/>
                <a:ea typeface="微软雅黑"/>
                <a:sym typeface="微软雅黑"/>
              </a:rPr>
              <a:t>先联系“不少的人”的表现，后分析“不少的人”的实质。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2233136" y="3752850"/>
            <a:ext cx="5995035" cy="80724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>
                <a:solidFill>
                  <a:srgbClr val="00B0F0"/>
                </a:solidFill>
                <a:latin typeface="微软雅黑"/>
                <a:ea typeface="微软雅黑"/>
                <a:sym typeface="微软雅黑"/>
              </a:rPr>
              <a:t>先转述从前线回来的人对白求恩的评价，后号召学习他的精神。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201930" y="179546"/>
            <a:ext cx="8739664" cy="4784408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2" name="图片 1" descr="西瓜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628" y="483394"/>
            <a:ext cx="539115" cy="256699"/>
          </a:xfrm>
          <a:prstGeom prst="rect">
            <a:avLst/>
          </a:prstGeom>
        </p:spPr>
      </p:pic>
      <p:pic>
        <p:nvPicPr>
          <p:cNvPr id="25" name="图片 24" descr="小鸟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074819" y="262414"/>
            <a:ext cx="617696" cy="744379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230630" y="463868"/>
            <a:ext cx="1905000" cy="43767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 b="1">
                <a:latin typeface="微软雅黑"/>
                <a:ea typeface="微软雅黑"/>
                <a:sym typeface="微软雅黑"/>
              </a:rPr>
              <a:t>第三段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73380" y="901542"/>
            <a:ext cx="8568214" cy="80724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>
                <a:latin typeface="微软雅黑"/>
                <a:ea typeface="微软雅黑"/>
                <a:sym typeface="微软雅黑"/>
              </a:rPr>
              <a:t>“白求恩同志是个医生……他的医术是很高明的”是</a:t>
            </a:r>
            <a:r>
              <a:rPr lang="zh-CN" altLang="en-US" sz="2400">
                <a:solidFill>
                  <a:srgbClr val="00B0F0"/>
                </a:solidFill>
                <a:latin typeface="微软雅黑"/>
                <a:ea typeface="微软雅黑"/>
                <a:sym typeface="微软雅黑"/>
              </a:rPr>
              <a:t>记叙</a:t>
            </a:r>
            <a:r>
              <a:rPr lang="zh-CN" altLang="en-US" sz="2400">
                <a:latin typeface="微软雅黑"/>
                <a:ea typeface="微软雅黑"/>
                <a:sym typeface="微软雅黑"/>
              </a:rPr>
              <a:t>，其余是</a:t>
            </a:r>
            <a:r>
              <a:rPr lang="zh-CN" altLang="en-US" sz="2400">
                <a:solidFill>
                  <a:srgbClr val="00B0F0"/>
                </a:solidFill>
                <a:latin typeface="微软雅黑"/>
                <a:ea typeface="微软雅黑"/>
                <a:sym typeface="微软雅黑"/>
              </a:rPr>
              <a:t>议论</a:t>
            </a:r>
            <a:r>
              <a:rPr lang="zh-CN" altLang="en-US" sz="2400">
                <a:latin typeface="微软雅黑"/>
                <a:ea typeface="微软雅黑"/>
                <a:sym typeface="微软雅黑"/>
              </a:rPr>
              <a:t>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73380" y="1584960"/>
            <a:ext cx="8788718" cy="117633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>
                <a:latin typeface="微软雅黑"/>
                <a:ea typeface="微软雅黑"/>
                <a:sym typeface="微软雅黑"/>
              </a:rPr>
              <a:t>    </a:t>
            </a:r>
            <a:r>
              <a:rPr lang="zh-CN" altLang="en-US" sz="24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先叙后议。</a:t>
            </a:r>
          </a:p>
          <a:p>
            <a:r>
              <a:rPr lang="zh-CN" altLang="en-US">
                <a:latin typeface="微软雅黑"/>
                <a:ea typeface="微软雅黑"/>
                <a:sym typeface="微软雅黑"/>
              </a:rPr>
              <a:t>   </a:t>
            </a:r>
            <a:r>
              <a:rPr lang="zh-CN" altLang="en-US" sz="2400" b="1">
                <a:latin typeface="微软雅黑"/>
                <a:ea typeface="微软雅黑"/>
                <a:sym typeface="微软雅黑"/>
              </a:rPr>
              <a:t>先简叙白求恩对技术的钻研和医术高明，由此及彼联系两种“一班人”给以批评教育。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926306" y="2761298"/>
            <a:ext cx="1905000" cy="43767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 b="1">
                <a:latin typeface="微软雅黑"/>
                <a:ea typeface="微软雅黑"/>
                <a:sym typeface="微软雅黑"/>
              </a:rPr>
              <a:t>第四段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49104" y="3263265"/>
            <a:ext cx="8136255" cy="80724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>
                <a:latin typeface="微软雅黑"/>
                <a:ea typeface="微软雅黑"/>
                <a:sym typeface="微软雅黑"/>
              </a:rPr>
              <a:t>“我和白求恩同志只见过一面……我是很悲痛的”是</a:t>
            </a:r>
            <a:r>
              <a:rPr lang="zh-CN" altLang="en-US" sz="24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记叙</a:t>
            </a:r>
            <a:r>
              <a:rPr lang="zh-CN" altLang="en-US" sz="2400">
                <a:latin typeface="微软雅黑"/>
                <a:ea typeface="微软雅黑"/>
                <a:sym typeface="微软雅黑"/>
              </a:rPr>
              <a:t>，其余是</a:t>
            </a:r>
            <a:r>
              <a:rPr lang="zh-CN" altLang="en-US" sz="24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议论。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21018" y="3787616"/>
            <a:ext cx="7907655" cy="117633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>
                <a:latin typeface="微软雅黑"/>
                <a:ea typeface="微软雅黑"/>
                <a:sym typeface="微软雅黑"/>
              </a:rPr>
              <a:t> </a:t>
            </a:r>
            <a:r>
              <a:rPr lang="zh-CN" altLang="en-US" sz="24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                              先叙后议。</a:t>
            </a:r>
            <a:endParaRPr lang="zh-CN" altLang="en-US">
              <a:latin typeface="微软雅黑"/>
              <a:ea typeface="微软雅黑"/>
              <a:sym typeface="微软雅黑"/>
            </a:endParaRPr>
          </a:p>
          <a:p>
            <a:r>
              <a:rPr lang="zh-CN" altLang="en-US" sz="2400">
                <a:latin typeface="微软雅黑"/>
                <a:ea typeface="微软雅黑"/>
                <a:sym typeface="微软雅黑"/>
              </a:rPr>
              <a:t>先叙述自己与白求恩的交往，然后分析和强调学习白求恩的意义。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201930" y="179546"/>
            <a:ext cx="8739664" cy="4784408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2" name="图片 1" descr="西瓜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628" y="483394"/>
            <a:ext cx="539115" cy="256699"/>
          </a:xfrm>
          <a:prstGeom prst="rect">
            <a:avLst/>
          </a:prstGeom>
        </p:spPr>
      </p:pic>
      <p:pic>
        <p:nvPicPr>
          <p:cNvPr id="25" name="图片 24" descr="小鸟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074819" y="262414"/>
            <a:ext cx="617696" cy="744379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987743" y="631508"/>
            <a:ext cx="7291864" cy="80724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 b="1">
                <a:latin typeface="微软雅黑"/>
                <a:ea typeface="微软雅黑"/>
                <a:sym typeface="微软雅黑"/>
              </a:rPr>
              <a:t>    第二段中哪些话是正面介绍白求恩?哪些话是侧面介绍?侧面介绍有什么作用?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074896" y="1608773"/>
            <a:ext cx="7461885" cy="715580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100">
                <a:solidFill>
                  <a:srgbClr val="00B0F0"/>
                </a:solidFill>
                <a:latin typeface="微软雅黑"/>
                <a:ea typeface="微软雅黑"/>
                <a:sym typeface="微软雅黑"/>
              </a:rPr>
              <a:t>“白求恩毫不利己专门利人的精神……极端的热忱”是</a:t>
            </a:r>
            <a:r>
              <a:rPr lang="zh-CN" altLang="en-US" sz="21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正面介绍；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987743" y="2000250"/>
            <a:ext cx="7830979" cy="39147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100">
                <a:solidFill>
                  <a:srgbClr val="00B0F0"/>
                </a:solidFill>
                <a:latin typeface="微软雅黑"/>
                <a:ea typeface="微软雅黑"/>
                <a:sym typeface="微软雅黑"/>
              </a:rPr>
              <a:t>“从前线回来的人……无不为之感动”是</a:t>
            </a:r>
            <a:r>
              <a:rPr lang="zh-CN" altLang="en-US" sz="21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侧面介绍</a:t>
            </a:r>
            <a:r>
              <a:rPr lang="zh-CN" altLang="en-US" sz="2100">
                <a:latin typeface="微软雅黑"/>
                <a:ea typeface="微软雅黑"/>
                <a:sym typeface="微软雅黑"/>
              </a:rPr>
              <a:t>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706279" y="3073718"/>
            <a:ext cx="7986236" cy="80724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 b="1">
                <a:latin typeface="微软雅黑"/>
                <a:ea typeface="微软雅黑"/>
                <a:sym typeface="微软雅黑"/>
              </a:rPr>
              <a:t>    侧面介绍是为了补充正面介绍的不足，通过别人的眼光来写，增强了事实的可信度，增强了文章的表达效果。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201930" y="179546"/>
            <a:ext cx="8739664" cy="4784408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2" name="图片 1" descr="西瓜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628" y="483394"/>
            <a:ext cx="539115" cy="256699"/>
          </a:xfrm>
          <a:prstGeom prst="rect">
            <a:avLst/>
          </a:prstGeom>
        </p:spPr>
      </p:pic>
      <p:pic>
        <p:nvPicPr>
          <p:cNvPr id="25" name="图片 24" descr="小鸟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074819" y="262414"/>
            <a:ext cx="617696" cy="744379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90074" y="951071"/>
            <a:ext cx="8244364" cy="39147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100" b="1" dirty="0">
                <a:latin typeface="微软雅黑"/>
                <a:ea typeface="微软雅黑"/>
                <a:sym typeface="微软雅黑"/>
              </a:rPr>
              <a:t>品味下列语句，体会其表达效果。并尝试仿写句子,用上加点的词语。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48628" y="1957388"/>
            <a:ext cx="8300561" cy="1608133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000" b="1" dirty="0">
                <a:latin typeface="微软雅黑"/>
                <a:ea typeface="微软雅黑"/>
                <a:sym typeface="微软雅黑"/>
              </a:rPr>
              <a:t>1.从前线回来的人说到白求恩，</a:t>
            </a:r>
            <a:r>
              <a:rPr lang="zh-CN" altLang="en-US" sz="2000" b="1" dirty="0">
                <a:solidFill>
                  <a:srgbClr val="00B0F0"/>
                </a:solidFill>
                <a:latin typeface="微软雅黑"/>
                <a:ea typeface="微软雅黑"/>
                <a:sym typeface="微软雅黑"/>
              </a:rPr>
              <a:t>没有一个不</a:t>
            </a:r>
            <a:r>
              <a:rPr lang="zh-CN" altLang="en-US" sz="2000" b="1" dirty="0">
                <a:latin typeface="微软雅黑"/>
                <a:ea typeface="微软雅黑"/>
                <a:sym typeface="微软雅黑"/>
              </a:rPr>
              <a:t>佩服，</a:t>
            </a:r>
            <a:r>
              <a:rPr lang="zh-CN" altLang="en-US" sz="2000" b="1" dirty="0">
                <a:solidFill>
                  <a:srgbClr val="00B0F0"/>
                </a:solidFill>
                <a:latin typeface="微软雅黑"/>
                <a:ea typeface="微软雅黑"/>
                <a:sym typeface="微软雅黑"/>
              </a:rPr>
              <a:t>没有一个不</a:t>
            </a:r>
            <a:r>
              <a:rPr lang="zh-CN" altLang="en-US" sz="2000" b="1" dirty="0">
                <a:latin typeface="微软雅黑"/>
                <a:ea typeface="微软雅黑"/>
                <a:sym typeface="微软雅黑"/>
              </a:rPr>
              <a:t>为他的精神所感动。</a:t>
            </a:r>
          </a:p>
          <a:p>
            <a:endParaRPr lang="zh-CN" altLang="en-US" sz="2000" b="1" dirty="0">
              <a:latin typeface="微软雅黑"/>
              <a:ea typeface="微软雅黑"/>
              <a:sym typeface="微软雅黑"/>
            </a:endParaRPr>
          </a:p>
          <a:p>
            <a:r>
              <a:rPr lang="zh-CN" altLang="en-US" sz="2000" b="1" dirty="0">
                <a:latin typeface="微软雅黑"/>
                <a:ea typeface="微软雅黑"/>
                <a:sym typeface="微软雅黑"/>
              </a:rPr>
              <a:t>2.一个人能力有大小，但只要有这点精神，就是</a:t>
            </a:r>
            <a:r>
              <a:rPr lang="zh-CN" altLang="en-US" sz="2000" b="1" dirty="0">
                <a:solidFill>
                  <a:srgbClr val="00B0F0"/>
                </a:solidFill>
                <a:latin typeface="微软雅黑"/>
                <a:ea typeface="微软雅黑"/>
                <a:sym typeface="微软雅黑"/>
              </a:rPr>
              <a:t>一个</a:t>
            </a:r>
            <a:r>
              <a:rPr lang="zh-CN" altLang="en-US" sz="2000" b="1" dirty="0">
                <a:latin typeface="微软雅黑"/>
                <a:ea typeface="微软雅黑"/>
                <a:sym typeface="微软雅黑"/>
              </a:rPr>
              <a:t>高尚的人，</a:t>
            </a:r>
            <a:r>
              <a:rPr lang="zh-CN" altLang="en-US" sz="2000" b="1" dirty="0">
                <a:solidFill>
                  <a:srgbClr val="00B0F0"/>
                </a:solidFill>
                <a:latin typeface="微软雅黑"/>
                <a:ea typeface="微软雅黑"/>
                <a:sym typeface="微软雅黑"/>
              </a:rPr>
              <a:t>一个</a:t>
            </a:r>
            <a:r>
              <a:rPr lang="zh-CN" altLang="en-US" sz="2000" b="1" dirty="0">
                <a:latin typeface="微软雅黑"/>
                <a:ea typeface="微软雅黑"/>
                <a:sym typeface="微软雅黑"/>
              </a:rPr>
              <a:t>纯粹的人，</a:t>
            </a:r>
            <a:r>
              <a:rPr lang="zh-CN" altLang="en-US" sz="2000" b="1" dirty="0">
                <a:solidFill>
                  <a:srgbClr val="00B0F0"/>
                </a:solidFill>
                <a:latin typeface="微软雅黑"/>
                <a:ea typeface="微软雅黑"/>
                <a:sym typeface="微软雅黑"/>
              </a:rPr>
              <a:t>一个</a:t>
            </a:r>
            <a:r>
              <a:rPr lang="zh-CN" altLang="en-US" sz="2000" b="1" dirty="0">
                <a:latin typeface="微软雅黑"/>
                <a:ea typeface="微软雅黑"/>
                <a:sym typeface="微软雅黑"/>
              </a:rPr>
              <a:t>有道德的人，</a:t>
            </a:r>
            <a:r>
              <a:rPr lang="zh-CN" altLang="en-US" sz="2000" b="1" dirty="0">
                <a:solidFill>
                  <a:srgbClr val="00B0F0"/>
                </a:solidFill>
                <a:latin typeface="微软雅黑"/>
                <a:ea typeface="微软雅黑"/>
                <a:sym typeface="微软雅黑"/>
              </a:rPr>
              <a:t>一个</a:t>
            </a:r>
            <a:r>
              <a:rPr lang="zh-CN" altLang="en-US" sz="2000" b="1" dirty="0">
                <a:latin typeface="微软雅黑"/>
                <a:ea typeface="微软雅黑"/>
                <a:sym typeface="微软雅黑"/>
              </a:rPr>
              <a:t>脱离了低级趣味的人，</a:t>
            </a:r>
            <a:r>
              <a:rPr lang="zh-CN" altLang="en-US" sz="2000" b="1" dirty="0">
                <a:solidFill>
                  <a:srgbClr val="00B0F0"/>
                </a:solidFill>
                <a:latin typeface="微软雅黑"/>
                <a:ea typeface="微软雅黑"/>
                <a:sym typeface="微软雅黑"/>
              </a:rPr>
              <a:t>一个</a:t>
            </a:r>
            <a:r>
              <a:rPr lang="zh-CN" altLang="en-US" sz="2000" b="1" dirty="0">
                <a:latin typeface="微软雅黑"/>
                <a:ea typeface="微软雅黑"/>
                <a:sym typeface="微软雅黑"/>
              </a:rPr>
              <a:t>有益于人民的人。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201930" y="179546"/>
            <a:ext cx="8739664" cy="4784408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2" name="图片 1" descr="西瓜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628" y="483394"/>
            <a:ext cx="539115" cy="256699"/>
          </a:xfrm>
          <a:prstGeom prst="rect">
            <a:avLst/>
          </a:prstGeom>
        </p:spPr>
      </p:pic>
      <p:pic>
        <p:nvPicPr>
          <p:cNvPr id="25" name="图片 24" descr="小鸟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074819" y="262414"/>
            <a:ext cx="617696" cy="744379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910114" y="626746"/>
            <a:ext cx="7950994" cy="1915001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dirty="0">
                <a:latin typeface="微软雅黑"/>
                <a:ea typeface="微软雅黑"/>
                <a:sym typeface="微软雅黑"/>
              </a:rPr>
              <a:t>   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  解答</a:t>
            </a:r>
          </a:p>
          <a:p>
            <a:endParaRPr lang="zh-CN" altLang="en-US" sz="2400" dirty="0">
              <a:latin typeface="微软雅黑"/>
              <a:ea typeface="微软雅黑"/>
              <a:sym typeface="微软雅黑"/>
            </a:endParaRPr>
          </a:p>
          <a:p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2400" dirty="0">
                <a:latin typeface="微软雅黑"/>
                <a:ea typeface="微软雅黑"/>
                <a:sym typeface="微软雅黑"/>
              </a:rPr>
              <a:t>1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连用两个双重否定句，极其有力地强调了无一例外，强调了白求恩精神的感人之深，使语气更坚定，句子更具感染力。从侧面烘托其精神的高尚与可贵。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910114" y="2613660"/>
            <a:ext cx="7497604" cy="117724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 </a:t>
            </a:r>
            <a:r>
              <a:rPr lang="en-US" altLang="zh-CN" sz="240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2</a:t>
            </a:r>
            <a:r>
              <a:rPr lang="zh-CN" altLang="en-US" sz="240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充分发挥“大有利于人民”这个意思，具体精微地分析阐述为五个方面，用5个短语“一个.....的人”组成一组排比，议论热情洋溢,语气非常流畅，收束非常有力。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201930" y="179546"/>
            <a:ext cx="8739664" cy="4784408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2" name="图片 1" descr="西瓜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628" y="483394"/>
            <a:ext cx="539115" cy="256699"/>
          </a:xfrm>
          <a:prstGeom prst="rect">
            <a:avLst/>
          </a:prstGeom>
        </p:spPr>
      </p:pic>
      <p:pic>
        <p:nvPicPr>
          <p:cNvPr id="25" name="图片 24" descr="小鸟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074819" y="262414"/>
            <a:ext cx="617696" cy="744379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84848" y="740092"/>
            <a:ext cx="7688580" cy="154590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 b="1">
                <a:latin typeface="微软雅黑"/>
                <a:ea typeface="微软雅黑"/>
                <a:sym typeface="微软雅黑"/>
              </a:rPr>
              <a:t>    我和白求恩同志只见过一面。后来他给我来过许多信。可是因为忙，仅回过他一封信，还不知他收到没有。对于他的死，我是很悲痛的。</a:t>
            </a:r>
          </a:p>
          <a:p>
            <a:r>
              <a:rPr lang="zh-CN" altLang="en-US" sz="2400" b="1">
                <a:latin typeface="微软雅黑"/>
                <a:ea typeface="微软雅黑"/>
                <a:sym typeface="微软雅黑"/>
              </a:rPr>
              <a:t>这个</a:t>
            </a:r>
            <a:r>
              <a:rPr lang="zh-CN" altLang="en-US" sz="24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“只”</a:t>
            </a:r>
            <a:r>
              <a:rPr lang="zh-CN" altLang="en-US" sz="2400" b="1">
                <a:latin typeface="微软雅黑"/>
                <a:ea typeface="微软雅黑"/>
                <a:sym typeface="微软雅黑"/>
              </a:rPr>
              <a:t>和</a:t>
            </a:r>
            <a:r>
              <a:rPr lang="zh-CN" altLang="en-US" sz="24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“仅”</a:t>
            </a:r>
            <a:r>
              <a:rPr lang="zh-CN" altLang="en-US" sz="2400" b="1">
                <a:latin typeface="微软雅黑"/>
                <a:ea typeface="微软雅黑"/>
                <a:sym typeface="微软雅黑"/>
              </a:rPr>
              <a:t>字流露出了作者怎样的感情？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741998" y="2747963"/>
            <a:ext cx="7001351" cy="80724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 b="1">
                <a:latin typeface="微软雅黑"/>
                <a:ea typeface="微软雅黑"/>
                <a:sym typeface="微软雅黑"/>
              </a:rPr>
              <a:t>      “只”和“仅”表达了作者</a:t>
            </a:r>
            <a:r>
              <a:rPr lang="zh-CN" altLang="en-US" sz="24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遗憾</a:t>
            </a:r>
            <a:r>
              <a:rPr lang="zh-CN" altLang="en-US" sz="2400" b="1">
                <a:latin typeface="微软雅黑"/>
                <a:ea typeface="微软雅黑"/>
                <a:sym typeface="微软雅黑"/>
              </a:rPr>
              <a:t>的心情，流露出作者面对这个精神高尚者的死亡的</a:t>
            </a:r>
            <a:r>
              <a:rPr lang="zh-CN" altLang="en-US" sz="24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沉痛</a:t>
            </a:r>
            <a:r>
              <a:rPr lang="zh-CN" altLang="en-US" sz="2400" b="1">
                <a:latin typeface="微软雅黑"/>
                <a:ea typeface="微软雅黑"/>
                <a:sym typeface="微软雅黑"/>
              </a:rPr>
              <a:t>的感情。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西瓜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49568" y="735807"/>
            <a:ext cx="736759" cy="350996"/>
          </a:xfrm>
          <a:prstGeom prst="rect">
            <a:avLst/>
          </a:prstGeom>
        </p:spPr>
      </p:pic>
      <p:pic>
        <p:nvPicPr>
          <p:cNvPr id="24" name="图片 23" descr="蝴蝶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569" y="4122896"/>
            <a:ext cx="867251" cy="785813"/>
          </a:xfrm>
          <a:prstGeom prst="rect">
            <a:avLst/>
          </a:prstGeom>
        </p:spPr>
      </p:pic>
      <p:pic>
        <p:nvPicPr>
          <p:cNvPr id="15" name="图片 14" descr="西瓜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30518" y="3119438"/>
            <a:ext cx="736759" cy="350996"/>
          </a:xfrm>
          <a:prstGeom prst="rect">
            <a:avLst/>
          </a:prstGeom>
        </p:spPr>
      </p:pic>
      <p:pic>
        <p:nvPicPr>
          <p:cNvPr id="20" name="图片 19" descr="西瓜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8000524" y="735807"/>
            <a:ext cx="736759" cy="350996"/>
          </a:xfrm>
          <a:prstGeom prst="rect">
            <a:avLst/>
          </a:prstGeom>
        </p:spPr>
      </p:pic>
      <p:pic>
        <p:nvPicPr>
          <p:cNvPr id="25" name="图片 24" descr="西瓜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8000524" y="3119438"/>
            <a:ext cx="736759" cy="350996"/>
          </a:xfrm>
          <a:prstGeom prst="rect">
            <a:avLst/>
          </a:prstGeom>
        </p:spPr>
      </p:pic>
      <p:sp>
        <p:nvSpPr>
          <p:cNvPr id="27" name="矩形 26"/>
          <p:cNvSpPr/>
          <p:nvPr/>
        </p:nvSpPr>
        <p:spPr>
          <a:xfrm>
            <a:off x="201930" y="179546"/>
            <a:ext cx="8739664" cy="4784408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48690" y="542925"/>
            <a:ext cx="7244715" cy="1731243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1200" dirty="0">
                <a:latin typeface="微软雅黑"/>
                <a:ea typeface="微软雅黑"/>
                <a:sym typeface="微软雅黑"/>
              </a:rPr>
              <a:t>               </a:t>
            </a:r>
            <a:r>
              <a:rPr lang="zh-CN" altLang="en-US" sz="2700" b="1" dirty="0">
                <a:latin typeface="微软雅黑"/>
                <a:ea typeface="微软雅黑"/>
                <a:cs typeface="+mj-ea"/>
                <a:sym typeface="微软雅黑"/>
              </a:rPr>
              <a:t>他是国际主义战士，加拿大共产党员，著名的胸外科医师。1938年到中国工作，为中国人民的解放事业做出了卓越的贡献，他曾经说过，手术台就是我的阵地，他就是——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9466" y="2739435"/>
            <a:ext cx="2445068" cy="1989296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468380" y="4122896"/>
            <a:ext cx="14884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D2E5DF"/>
                </a:solidFill>
              </a:rPr>
              <a:t>https://www.ypppt.com/</a:t>
            </a:r>
            <a:endParaRPr lang="zh-CN" altLang="en-US" sz="900" dirty="0">
              <a:solidFill>
                <a:srgbClr val="D2E5D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201930" y="179546"/>
            <a:ext cx="8739664" cy="4784408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2" name="图片 1" descr="西瓜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628" y="483394"/>
            <a:ext cx="539115" cy="256699"/>
          </a:xfrm>
          <a:prstGeom prst="rect">
            <a:avLst/>
          </a:prstGeom>
        </p:spPr>
      </p:pic>
      <p:pic>
        <p:nvPicPr>
          <p:cNvPr id="25" name="图片 24" descr="小鸟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074819" y="262414"/>
            <a:ext cx="617696" cy="744379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28174" y="879634"/>
            <a:ext cx="8007668" cy="154590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主旨：</a:t>
            </a:r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本文概括了白求恩不远万里来到中国的不寻常经历，高度评价了他的国际主义精神、毫不利已专门利人的精神以及对技术精益求精的精神，并号召每个中国共产党员都要学习他的这些精神。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295049" y="2752249"/>
            <a:ext cx="5030153" cy="117724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 b="1" dirty="0">
                <a:solidFill>
                  <a:srgbClr val="00B0F0"/>
                </a:solidFill>
                <a:latin typeface="微软雅黑"/>
                <a:ea typeface="微软雅黑"/>
                <a:sym typeface="微软雅黑"/>
              </a:rPr>
              <a:t>运用对比，增强说理性</a:t>
            </a:r>
          </a:p>
          <a:p>
            <a:r>
              <a:rPr lang="zh-CN" altLang="en-US" sz="2400" b="1" dirty="0">
                <a:solidFill>
                  <a:srgbClr val="00B0F0"/>
                </a:solidFill>
                <a:latin typeface="微软雅黑"/>
                <a:ea typeface="微软雅黑"/>
                <a:sym typeface="微软雅黑"/>
              </a:rPr>
              <a:t>夹叙夹议，以议为主</a:t>
            </a:r>
          </a:p>
          <a:p>
            <a:r>
              <a:rPr lang="zh-CN" altLang="en-US" sz="2400" b="1" dirty="0">
                <a:solidFill>
                  <a:srgbClr val="00B0F0"/>
                </a:solidFill>
                <a:latin typeface="微软雅黑"/>
                <a:ea typeface="微软雅黑"/>
                <a:sym typeface="微软雅黑"/>
              </a:rPr>
              <a:t>语言鲜明有力，富有说服力和感染力。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42925" y="2816543"/>
            <a:ext cx="1905000" cy="43767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写作特色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201930" y="179546"/>
            <a:ext cx="8739664" cy="4784408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2" name="图片 1" descr="西瓜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628" y="483394"/>
            <a:ext cx="539115" cy="256699"/>
          </a:xfrm>
          <a:prstGeom prst="rect">
            <a:avLst/>
          </a:prstGeom>
        </p:spPr>
      </p:pic>
      <p:pic>
        <p:nvPicPr>
          <p:cNvPr id="25" name="图片 24" descr="小鸟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074819" y="262414"/>
            <a:ext cx="617696" cy="744379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883444" y="860108"/>
            <a:ext cx="1905000" cy="43767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微写作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87743" y="1706404"/>
            <a:ext cx="7087076" cy="154590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  </a:t>
            </a:r>
            <a:r>
              <a:rPr lang="zh-CN" altLang="en-US" sz="2400" b="1" dirty="0" smtClean="0">
                <a:latin typeface="微软雅黑"/>
                <a:ea typeface="微软雅黑"/>
                <a:sym typeface="微软雅黑"/>
              </a:rPr>
              <a:t>     本</a:t>
            </a:r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文对比手法比较鲜明，通过对比论证，让白求恩的高贵精神显得更加突出。请用对比论证的方法，以“虚心听取别人的意见“为话题写一段话。(150 字左右)。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201930" y="179546"/>
            <a:ext cx="8739664" cy="4784408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2" name="图片 1" descr="西瓜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628" y="483394"/>
            <a:ext cx="539115" cy="256699"/>
          </a:xfrm>
          <a:prstGeom prst="rect">
            <a:avLst/>
          </a:prstGeom>
        </p:spPr>
      </p:pic>
      <p:pic>
        <p:nvPicPr>
          <p:cNvPr id="25" name="图片 24" descr="小鸟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074819" y="262414"/>
            <a:ext cx="617696" cy="744379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230630" y="946309"/>
            <a:ext cx="7065169" cy="3392329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      </a:t>
            </a:r>
            <a:r>
              <a:rPr lang="zh-CN" altLang="en-US" sz="24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商纣王</a:t>
            </a:r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刚愎自用，最终葬身火海；唐太宗虚心纳谏，开创了“贞观盛世”。</a:t>
            </a:r>
            <a:r>
              <a:rPr lang="zh-CN" altLang="en-US" sz="24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楚怀王</a:t>
            </a:r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闭目塞听，弃屈子的诤谏于不顾，最后客死他乡；</a:t>
            </a:r>
            <a:r>
              <a:rPr lang="zh-CN" altLang="en-US" sz="24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齐威王</a:t>
            </a:r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善于纳谏，门庭若市，赢得诸侯朝拜。这样的事例不胜枚举，同是帝王，为何结局如此不同?关键就在于商纣王和楚怀王狂妄自大、固执已见，不能听取别人的正确意见。“前事不忘，后事之师”，</a:t>
            </a:r>
            <a:r>
              <a:rPr lang="zh-CN" altLang="en-US" sz="24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我们无论做什么事都不能盲目自信，要择善而从之，虚心听取别人的意见，这样才能成功。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201930" y="179546"/>
            <a:ext cx="8739664" cy="4784408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4" name="图片 3" descr="花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60000">
            <a:off x="7106603" y="3296603"/>
            <a:ext cx="2553176" cy="2582704"/>
          </a:xfrm>
          <a:prstGeom prst="rect">
            <a:avLst/>
          </a:prstGeom>
        </p:spPr>
      </p:pic>
      <p:pic>
        <p:nvPicPr>
          <p:cNvPr id="6" name="图片 5" descr="花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60000" flipH="1" flipV="1">
            <a:off x="-511968" y="-746284"/>
            <a:ext cx="2553176" cy="2582704"/>
          </a:xfrm>
          <a:prstGeom prst="rect">
            <a:avLst/>
          </a:prstGeom>
        </p:spPr>
      </p:pic>
      <p:pic>
        <p:nvPicPr>
          <p:cNvPr id="24" name="图片 23" descr="蝴蝶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5056" y="2983230"/>
            <a:ext cx="867251" cy="785813"/>
          </a:xfrm>
          <a:prstGeom prst="rect">
            <a:avLst/>
          </a:prstGeom>
        </p:spPr>
      </p:pic>
      <p:pic>
        <p:nvPicPr>
          <p:cNvPr id="25" name="图片 24" descr="小鸟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927884" y="1114425"/>
            <a:ext cx="617696" cy="744379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2678430" y="1672590"/>
            <a:ext cx="3787140" cy="7610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4500">
                <a:solidFill>
                  <a:srgbClr val="65AA81"/>
                </a:solidFill>
                <a:latin typeface="微软雅黑"/>
                <a:ea typeface="微软雅黑"/>
                <a:sym typeface="微软雅黑"/>
              </a:rPr>
              <a:t>谢谢</a:t>
            </a:r>
          </a:p>
        </p:txBody>
      </p:sp>
      <p:sp>
        <p:nvSpPr>
          <p:cNvPr id="28" name="矩形 27"/>
          <p:cNvSpPr/>
          <p:nvPr/>
        </p:nvSpPr>
        <p:spPr>
          <a:xfrm>
            <a:off x="2855119" y="2683192"/>
            <a:ext cx="3433763" cy="401003"/>
          </a:xfrm>
          <a:prstGeom prst="rect">
            <a:avLst/>
          </a:prstGeom>
          <a:noFill/>
          <a:ln>
            <a:solidFill>
              <a:srgbClr val="65AA8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2700">
                <a:solidFill>
                  <a:srgbClr val="65AA81"/>
                </a:solidFill>
                <a:latin typeface="微软雅黑"/>
                <a:ea typeface="微软雅黑"/>
                <a:sym typeface="微软雅黑"/>
              </a:rPr>
              <a:t>Thank you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8397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西瓜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49568" y="735807"/>
            <a:ext cx="736759" cy="350996"/>
          </a:xfrm>
          <a:prstGeom prst="rect">
            <a:avLst/>
          </a:prstGeom>
        </p:spPr>
      </p:pic>
      <p:pic>
        <p:nvPicPr>
          <p:cNvPr id="24" name="图片 23" descr="蝴蝶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569" y="4122896"/>
            <a:ext cx="867251" cy="785813"/>
          </a:xfrm>
          <a:prstGeom prst="rect">
            <a:avLst/>
          </a:prstGeom>
        </p:spPr>
      </p:pic>
      <p:pic>
        <p:nvPicPr>
          <p:cNvPr id="15" name="图片 14" descr="西瓜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30518" y="3119438"/>
            <a:ext cx="736759" cy="350996"/>
          </a:xfrm>
          <a:prstGeom prst="rect">
            <a:avLst/>
          </a:prstGeom>
        </p:spPr>
      </p:pic>
      <p:pic>
        <p:nvPicPr>
          <p:cNvPr id="20" name="图片 19" descr="西瓜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8000524" y="735807"/>
            <a:ext cx="736759" cy="350996"/>
          </a:xfrm>
          <a:prstGeom prst="rect">
            <a:avLst/>
          </a:prstGeom>
        </p:spPr>
      </p:pic>
      <p:pic>
        <p:nvPicPr>
          <p:cNvPr id="25" name="图片 24" descr="西瓜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8000524" y="3119438"/>
            <a:ext cx="736759" cy="350996"/>
          </a:xfrm>
          <a:prstGeom prst="rect">
            <a:avLst/>
          </a:prstGeom>
        </p:spPr>
      </p:pic>
      <p:sp>
        <p:nvSpPr>
          <p:cNvPr id="27" name="矩形 26"/>
          <p:cNvSpPr/>
          <p:nvPr/>
        </p:nvSpPr>
        <p:spPr>
          <a:xfrm>
            <a:off x="201930" y="179546"/>
            <a:ext cx="8739664" cy="4784408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92994" y="995363"/>
            <a:ext cx="6725603" cy="3623310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100" b="1" dirty="0">
                <a:latin typeface="微软雅黑"/>
                <a:ea typeface="微软雅黑"/>
                <a:cs typeface="+mj-ea"/>
                <a:sym typeface="微软雅黑"/>
              </a:rPr>
              <a:t>诺尔曼·白求恩（1890－1939），伟大的国际主义战士、加拿大共产党员、著名的胸外科医生。1937年“卢沟桥事变”爆发后，受加拿大共产党的派遣，率领由加拿大和美国人组成的医疗队于1938年初来到中国，1月间经延安到达晋察冀边区。1939年10月白求恩在涞源摩天岭前线医院医治伤员时，不幸手指感染中毒，由于他坚持工作，肘关节又发生转移性脓疡。于1939年11月12日在河北省唐县逝世。他最后一句话是：“努力吧！向着伟大的路，开辟前面的事业！”</a:t>
            </a:r>
          </a:p>
          <a:p>
            <a:r>
              <a:rPr lang="zh-CN" altLang="en-US" sz="2100" b="1" dirty="0">
                <a:latin typeface="微软雅黑"/>
                <a:ea typeface="微软雅黑"/>
                <a:cs typeface="+mj-ea"/>
                <a:sym typeface="微软雅黑"/>
              </a:rPr>
              <a:t>白求恩逝世一个月后的12月21日，毛泽东同志写下了《纪念白求恩》这篇文章。 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325880" y="491490"/>
            <a:ext cx="1905000" cy="39147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1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人物介绍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201930" y="179546"/>
            <a:ext cx="8739664" cy="4784408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2" name="图片 1" descr="西瓜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628" y="483394"/>
            <a:ext cx="539115" cy="256699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1061561" y="465773"/>
            <a:ext cx="2435543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1500" b="1">
                <a:solidFill>
                  <a:srgbClr val="65AA81"/>
                </a:solidFill>
                <a:latin typeface="微软雅黑"/>
                <a:ea typeface="微软雅黑"/>
                <a:sym typeface="微软雅黑"/>
              </a:rPr>
              <a:t>《纪念白求恩》</a:t>
            </a:r>
          </a:p>
        </p:txBody>
      </p:sp>
      <p:pic>
        <p:nvPicPr>
          <p:cNvPr id="9220" name="Picture 4" descr="油画：白求恩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628" y="1274921"/>
            <a:ext cx="2286000" cy="3131820"/>
          </a:xfrm>
          <a:prstGeom prst="rect">
            <a:avLst/>
          </a:prstGeom>
          <a:noFill/>
          <a:ln w="57150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5" name="文本框 4"/>
          <p:cNvSpPr txBox="1"/>
          <p:nvPr/>
        </p:nvSpPr>
        <p:spPr>
          <a:xfrm>
            <a:off x="3759517" y="341948"/>
            <a:ext cx="1865948" cy="43767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zh-CN" altLang="en-US" sz="2400" b="1" dirty="0">
                <a:solidFill>
                  <a:srgbClr val="FF0066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微软雅黑"/>
                <a:ea typeface="微软雅黑"/>
                <a:cs typeface="+mj-cs"/>
                <a:sym typeface="微软雅黑"/>
              </a:rPr>
              <a:t>毛泽东简介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111817" y="905352"/>
            <a:ext cx="5369243" cy="3761899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buNone/>
            </a:pPr>
            <a:r>
              <a:rPr lang="zh-CN" altLang="en-US" sz="24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毛泽东，字润之，笔名子任。</a:t>
            </a:r>
            <a:r>
              <a:rPr lang="en-US" altLang="zh-CN" sz="24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1893 </a:t>
            </a:r>
            <a:r>
              <a:rPr lang="zh-CN" altLang="en-US" sz="24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年</a:t>
            </a:r>
            <a:r>
              <a:rPr lang="en-US" altLang="zh-CN" sz="24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12 </a:t>
            </a:r>
            <a:r>
              <a:rPr lang="zh-CN" altLang="en-US" sz="24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月</a:t>
            </a:r>
            <a:r>
              <a:rPr lang="en-US" altLang="zh-CN" sz="24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26 </a:t>
            </a:r>
            <a:r>
              <a:rPr lang="zh-CN" altLang="en-US" sz="24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日生于湖南湘潭韶山冲一个农民家庭。</a:t>
            </a:r>
            <a:r>
              <a:rPr lang="en-US" altLang="zh-CN" sz="24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1976 </a:t>
            </a:r>
            <a:r>
              <a:rPr lang="zh-CN" altLang="en-US" sz="24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年</a:t>
            </a:r>
            <a:r>
              <a:rPr lang="en-US" altLang="zh-CN" sz="24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9 </a:t>
            </a:r>
            <a:r>
              <a:rPr lang="zh-CN" altLang="en-US" sz="24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月</a:t>
            </a:r>
            <a:r>
              <a:rPr lang="en-US" altLang="zh-CN" sz="24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9 </a:t>
            </a:r>
            <a:r>
              <a:rPr lang="zh-CN" altLang="en-US" sz="24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日在北京逝世。中国人民的领袖，马克思主义者，伟大的无产阶级革命家、军事家和理论家，中国共产党、中国人民解放军和中华人民共和国的主要缔造者和领导人，诗人，书法家。中华人民共和国第一任国家主席。中国共产党第一代中央领导集体的核心</a:t>
            </a:r>
            <a:r>
              <a:rPr lang="zh-CN" altLang="en-US" sz="2400" b="1" dirty="0">
                <a:solidFill>
                  <a:srgbClr val="FF0000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。</a:t>
            </a:r>
            <a:endParaRPr lang="zh-CN" altLang="en-US" sz="2400" dirty="0">
              <a:latin typeface="微软雅黑"/>
              <a:ea typeface="微软雅黑"/>
              <a:cs typeface="宋体" panose="02010600030101010101" pitchFamily="2" charset="-122"/>
              <a:sym typeface="微软雅黑"/>
            </a:endParaRPr>
          </a:p>
        </p:txBody>
      </p:sp>
      <p:pic>
        <p:nvPicPr>
          <p:cNvPr id="7" name="图片 6" descr="小鸟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074819" y="262414"/>
            <a:ext cx="617696" cy="74437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201930" y="179546"/>
            <a:ext cx="8739664" cy="4784408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2" name="图片 1" descr="西瓜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628" y="483394"/>
            <a:ext cx="539115" cy="256699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1061561" y="465773"/>
            <a:ext cx="2435543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1500" b="1">
                <a:solidFill>
                  <a:srgbClr val="65AA81"/>
                </a:solidFill>
                <a:latin typeface="微软雅黑"/>
                <a:ea typeface="微软雅黑"/>
                <a:sym typeface="微软雅黑"/>
              </a:rPr>
              <a:t>《纪念白求恩》</a:t>
            </a:r>
          </a:p>
        </p:txBody>
      </p:sp>
      <p:sp>
        <p:nvSpPr>
          <p:cNvPr id="32770" name="Rectangle 2" descr="Large confetti"/>
          <p:cNvSpPr>
            <a:spLocks noGrp="1" noChangeArrowheads="1"/>
          </p:cNvSpPr>
          <p:nvPr/>
        </p:nvSpPr>
        <p:spPr>
          <a:xfrm>
            <a:off x="3236119" y="283845"/>
            <a:ext cx="4241959" cy="456248"/>
          </a:xfrm>
          <a:prstGeom prst="rect">
            <a:avLst/>
          </a:prstGeom>
          <a:noFill/>
          <a:ln>
            <a:noFill/>
          </a:ln>
          <a:effectLst/>
          <a:sp3d prstMaterial="plastic"/>
        </p:spPr>
        <p:txBody>
          <a:bodyPr vert="horz" lIns="68580" tIns="34290" rIns="68580" bIns="34290" rtlCol="0" anchor="ctr">
            <a:normAutofit fontScale="87500" lnSpcReduction="1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zh-CN" altLang="en-US" sz="3100" dirty="0">
                <a:solidFill>
                  <a:srgbClr val="FF0066"/>
                </a:solidFill>
                <a:latin typeface="微软雅黑"/>
                <a:ea typeface="微软雅黑"/>
                <a:sym typeface="微软雅黑"/>
              </a:rPr>
              <a:t>简介白求恩生平 </a:t>
            </a:r>
          </a:p>
        </p:txBody>
      </p:sp>
      <p:pic>
        <p:nvPicPr>
          <p:cNvPr id="9221" name="Picture 5" descr="照片：白求恩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627" y="1051561"/>
            <a:ext cx="2406968" cy="3589496"/>
          </a:xfrm>
          <a:prstGeom prst="rect">
            <a:avLst/>
          </a:prstGeom>
          <a:noFill/>
          <a:ln w="57150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3" name="文本框 2"/>
          <p:cNvSpPr txBox="1"/>
          <p:nvPr/>
        </p:nvSpPr>
        <p:spPr>
          <a:xfrm>
            <a:off x="3236119" y="1051560"/>
            <a:ext cx="5452586" cy="341709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18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诺尔曼</a:t>
            </a:r>
            <a:r>
              <a:rPr lang="en-US" altLang="zh-CN" sz="1800" b="1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·</a:t>
            </a:r>
            <a:r>
              <a:rPr lang="zh-CN" altLang="en-US" sz="18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白求恩（</a:t>
            </a:r>
            <a:r>
              <a:rPr lang="en-US" altLang="zh-CN" sz="1800" b="1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1889</a:t>
            </a:r>
            <a:r>
              <a:rPr lang="zh-CN" altLang="en-US" sz="18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－</a:t>
            </a:r>
            <a:r>
              <a:rPr lang="en-US" altLang="zh-CN" sz="1800" b="1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1939</a:t>
            </a:r>
            <a:r>
              <a:rPr lang="zh-CN" altLang="en-US" sz="18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），伟大的国际主义战士，加拿大共产党员，著名的胸外科医生。</a:t>
            </a:r>
            <a:r>
              <a:rPr lang="en-US" altLang="zh-CN" sz="1800" b="1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1937</a:t>
            </a:r>
            <a:r>
              <a:rPr lang="zh-CN" altLang="en-US" sz="18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年“卢沟桥事变”爆发后，受加拿大共产党的派遣．率领由加拿大和美国人组成的医疗队于</a:t>
            </a:r>
            <a:r>
              <a:rPr lang="en-US" altLang="zh-CN" sz="1800" b="1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1938</a:t>
            </a:r>
            <a:r>
              <a:rPr lang="zh-CN" altLang="en-US" sz="18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年初来到中国．</a:t>
            </a:r>
            <a:r>
              <a:rPr lang="en-US" altLang="zh-CN" sz="1800" b="1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1</a:t>
            </a:r>
            <a:r>
              <a:rPr lang="zh-CN" altLang="en-US" sz="18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月间经延安到达晋察冀边区。</a:t>
            </a:r>
            <a:r>
              <a:rPr lang="en-US" altLang="zh-CN" sz="1800" b="1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1939</a:t>
            </a:r>
            <a:r>
              <a:rPr lang="zh-CN" altLang="en-US" sz="18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年</a:t>
            </a:r>
            <a:r>
              <a:rPr lang="en-US" altLang="zh-CN" sz="1800" b="1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10</a:t>
            </a:r>
            <a:r>
              <a:rPr lang="zh-CN" altLang="en-US" sz="18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月白求恩在涞源摩天岭前线医院医治伤员时，不幸手指感染中毒，由于他坚持工作，肘关节又发生转移性脓疡．于</a:t>
            </a:r>
            <a:r>
              <a:rPr lang="en-US" altLang="zh-CN" sz="1800" b="1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1939</a:t>
            </a:r>
            <a:r>
              <a:rPr lang="zh-CN" altLang="en-US" sz="18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年</a:t>
            </a:r>
            <a:r>
              <a:rPr lang="en-US" altLang="zh-CN" sz="1800" b="1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11</a:t>
            </a:r>
            <a:r>
              <a:rPr lang="zh-CN" altLang="en-US" sz="18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月</a:t>
            </a:r>
            <a:r>
              <a:rPr lang="en-US" altLang="zh-CN" sz="1800" b="1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12</a:t>
            </a:r>
            <a:r>
              <a:rPr lang="zh-CN" altLang="en-US" sz="18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日在河北省唐县逝世。他最后一句话是：“</a:t>
            </a:r>
            <a:r>
              <a:rPr lang="zh-CN" altLang="en-US" sz="1800" b="1" u="sng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努力吧！向着伟大的路，开辟前面的事业！</a:t>
            </a:r>
            <a:r>
              <a:rPr lang="zh-CN" altLang="en-US" sz="18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”白求恩逝世一个月后的</a:t>
            </a:r>
            <a:r>
              <a:rPr lang="en-US" altLang="zh-CN" sz="1800" b="1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12</a:t>
            </a:r>
            <a:r>
              <a:rPr lang="zh-CN" altLang="en-US" sz="18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月</a:t>
            </a:r>
            <a:r>
              <a:rPr lang="en-US" altLang="zh-CN" sz="1800" b="1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21</a:t>
            </a:r>
            <a:r>
              <a:rPr lang="zh-CN" altLang="en-US" sz="18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日，毛泽东同志写下了</a:t>
            </a:r>
            <a:r>
              <a:rPr lang="en-US" altLang="zh-CN" sz="1800" b="1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《</a:t>
            </a:r>
            <a:r>
              <a:rPr lang="zh-CN" altLang="en-US" sz="18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纪念白求恩</a:t>
            </a:r>
            <a:r>
              <a:rPr lang="en-US" altLang="zh-CN" sz="1800" b="1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》</a:t>
            </a:r>
            <a:r>
              <a:rPr lang="zh-CN" altLang="en-US" sz="18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这篇文章</a:t>
            </a:r>
            <a:r>
              <a:rPr lang="zh-CN" altLang="en-US" sz="1800" b="1" dirty="0">
                <a:solidFill>
                  <a:srgbClr val="FF0000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。</a:t>
            </a:r>
            <a:r>
              <a:rPr lang="zh-CN" altLang="en-US" sz="18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 </a:t>
            </a:r>
            <a:endParaRPr lang="zh-CN" altLang="en-US" sz="1800">
              <a:latin typeface="微软雅黑"/>
              <a:ea typeface="微软雅黑"/>
              <a:cs typeface="宋体" panose="02010600030101010101" pitchFamily="2" charset="-122"/>
              <a:sym typeface="微软雅黑"/>
            </a:endParaRPr>
          </a:p>
        </p:txBody>
      </p:sp>
      <p:pic>
        <p:nvPicPr>
          <p:cNvPr id="25" name="图片 24" descr="小鸟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074819" y="262414"/>
            <a:ext cx="617696" cy="74437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201930" y="179546"/>
            <a:ext cx="8739664" cy="4784408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2" name="图片 1" descr="西瓜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628" y="483394"/>
            <a:ext cx="539115" cy="256699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167289" y="376237"/>
            <a:ext cx="2151698" cy="39147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100" b="1" dirty="0">
                <a:latin typeface="微软雅黑"/>
                <a:ea typeface="微软雅黑"/>
                <a:sym typeface="微软雅黑"/>
              </a:rPr>
              <a:t>议论文知识</a:t>
            </a:r>
            <a:endParaRPr lang="zh-CN" altLang="en-US" sz="2100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48628" y="793433"/>
            <a:ext cx="8180070" cy="4224233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buNone/>
            </a:pPr>
            <a:r>
              <a:rPr lang="en-US" altLang="zh-CN" sz="30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1.</a:t>
            </a:r>
            <a:r>
              <a:rPr lang="zh-CN" altLang="en-US" sz="30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议论文是以（          ）为主要表达方式，</a:t>
            </a:r>
          </a:p>
          <a:p>
            <a:pPr>
              <a:buNone/>
            </a:pPr>
            <a:r>
              <a:rPr lang="zh-CN" altLang="en-US" sz="30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运用准确严密的语言分析事理，阐明</a:t>
            </a:r>
            <a:r>
              <a:rPr lang="en-US" altLang="zh-CN" sz="30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            </a:t>
            </a:r>
          </a:p>
          <a:p>
            <a:pPr>
              <a:buNone/>
            </a:pPr>
            <a:r>
              <a:rPr lang="zh-CN" altLang="en-US" sz="30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（  </a:t>
            </a:r>
            <a:r>
              <a:rPr lang="en-US" altLang="zh-CN" sz="30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         </a:t>
            </a:r>
            <a:r>
              <a:rPr lang="zh-CN" altLang="en-US" sz="30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 </a:t>
            </a:r>
            <a:r>
              <a:rPr lang="en-US" altLang="zh-CN" sz="30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      </a:t>
            </a:r>
            <a:r>
              <a:rPr lang="zh-CN" altLang="en-US" sz="30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           ）   的文体。</a:t>
            </a:r>
          </a:p>
          <a:p>
            <a:pPr>
              <a:buNone/>
            </a:pPr>
            <a:r>
              <a:rPr lang="en-US" altLang="zh-CN" sz="30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2.</a:t>
            </a:r>
            <a:r>
              <a:rPr lang="zh-CN" altLang="en-US" sz="30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议论文的三要素是：（ </a:t>
            </a:r>
            <a:r>
              <a:rPr lang="en-US" altLang="zh-CN" sz="30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    </a:t>
            </a:r>
            <a:r>
              <a:rPr lang="zh-CN" altLang="en-US" sz="30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      </a:t>
            </a:r>
            <a:r>
              <a:rPr lang="en-US" altLang="zh-CN" sz="30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    </a:t>
            </a:r>
            <a:r>
              <a:rPr lang="zh-CN" altLang="en-US" sz="30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                         ）</a:t>
            </a:r>
            <a:r>
              <a:rPr lang="zh-CN" altLang="en-US" sz="3000" b="1" u="sng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   </a:t>
            </a:r>
          </a:p>
          <a:p>
            <a:pPr>
              <a:buNone/>
            </a:pPr>
            <a:r>
              <a:rPr lang="en-US" altLang="zh-CN" sz="30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3. </a:t>
            </a:r>
            <a:r>
              <a:rPr lang="zh-CN" altLang="en-US" sz="30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论据的类型有：（                                            ）</a:t>
            </a:r>
          </a:p>
          <a:p>
            <a:pPr>
              <a:buNone/>
            </a:pPr>
            <a:r>
              <a:rPr lang="en-US" altLang="zh-CN" sz="30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4.</a:t>
            </a:r>
            <a:r>
              <a:rPr lang="zh-CN" altLang="en-US" sz="30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常用的论证方法：（                                          ）</a:t>
            </a:r>
            <a:endParaRPr lang="zh-CN" altLang="en-US" sz="3000" dirty="0">
              <a:latin typeface="微软雅黑"/>
              <a:ea typeface="微软雅黑"/>
              <a:cs typeface="宋体" panose="02010600030101010101" pitchFamily="2" charset="-122"/>
              <a:sym typeface="微软雅黑"/>
            </a:endParaRPr>
          </a:p>
        </p:txBody>
      </p:sp>
      <p:sp>
        <p:nvSpPr>
          <p:cNvPr id="9220" name="文本框 9219"/>
          <p:cNvSpPr txBox="1"/>
          <p:nvPr/>
        </p:nvSpPr>
        <p:spPr>
          <a:xfrm>
            <a:off x="2884646" y="793433"/>
            <a:ext cx="999173" cy="43767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议论</a:t>
            </a:r>
          </a:p>
        </p:txBody>
      </p:sp>
      <p:sp>
        <p:nvSpPr>
          <p:cNvPr id="9221" name="文本框 9220"/>
          <p:cNvSpPr txBox="1"/>
          <p:nvPr/>
        </p:nvSpPr>
        <p:spPr>
          <a:xfrm>
            <a:off x="1480661" y="1700689"/>
            <a:ext cx="2655570" cy="43767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作者观点或主张</a:t>
            </a:r>
          </a:p>
        </p:txBody>
      </p:sp>
      <p:sp>
        <p:nvSpPr>
          <p:cNvPr id="9222" name="文本框 9221"/>
          <p:cNvSpPr txBox="1"/>
          <p:nvPr/>
        </p:nvSpPr>
        <p:spPr>
          <a:xfrm>
            <a:off x="1480662" y="2601754"/>
            <a:ext cx="3273266" cy="43767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论点、论据、论证方法</a:t>
            </a:r>
          </a:p>
        </p:txBody>
      </p:sp>
      <p:sp>
        <p:nvSpPr>
          <p:cNvPr id="9223" name="文本框 9222"/>
          <p:cNvSpPr txBox="1"/>
          <p:nvPr/>
        </p:nvSpPr>
        <p:spPr>
          <a:xfrm>
            <a:off x="1543051" y="3495675"/>
            <a:ext cx="3408521" cy="43767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事实论据、道理论据</a:t>
            </a:r>
          </a:p>
        </p:txBody>
      </p:sp>
      <p:sp>
        <p:nvSpPr>
          <p:cNvPr id="9224" name="文本框 9223"/>
          <p:cNvSpPr txBox="1"/>
          <p:nvPr/>
        </p:nvSpPr>
        <p:spPr>
          <a:xfrm>
            <a:off x="718186" y="4515205"/>
            <a:ext cx="8070056" cy="43767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举例论证、道理论证、对比论证、比喻论证、引用论证</a:t>
            </a:r>
            <a:r>
              <a:rPr lang="zh-CN" altLang="en-US" sz="2400" b="1" dirty="0">
                <a:solidFill>
                  <a:sysClr val="windowText" lastClr="000000"/>
                </a:solidFill>
                <a:latin typeface="微软雅黑"/>
                <a:ea typeface="微软雅黑"/>
                <a:sym typeface="微软雅黑"/>
              </a:rPr>
              <a:t>。</a:t>
            </a:r>
          </a:p>
        </p:txBody>
      </p:sp>
      <p:pic>
        <p:nvPicPr>
          <p:cNvPr id="25" name="图片 24" descr="小鸟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074819" y="262414"/>
            <a:ext cx="617696" cy="74437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9220" grpId="0"/>
      <p:bldP spid="9220" grpId="1"/>
      <p:bldP spid="9221" grpId="0"/>
      <p:bldP spid="9221" grpId="1"/>
      <p:bldP spid="9222" grpId="0"/>
      <p:bldP spid="9222" grpId="1"/>
      <p:bldP spid="9223" grpId="0"/>
      <p:bldP spid="9223" grpId="1"/>
      <p:bldP spid="9224" grpId="0"/>
      <p:bldP spid="9224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201930" y="179546"/>
            <a:ext cx="8739664" cy="4784408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2" name="图片 1" descr="西瓜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628" y="483394"/>
            <a:ext cx="539115" cy="256699"/>
          </a:xfrm>
          <a:prstGeom prst="rect">
            <a:avLst/>
          </a:prstGeom>
        </p:spPr>
      </p:pic>
      <p:sp>
        <p:nvSpPr>
          <p:cNvPr id="10242" name="标题 10241"/>
          <p:cNvSpPr>
            <a:spLocks noGrp="1"/>
          </p:cNvSpPr>
          <p:nvPr/>
        </p:nvSpPr>
        <p:spPr>
          <a:xfrm>
            <a:off x="1076325" y="483394"/>
            <a:ext cx="4857750" cy="456248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200" dirty="0">
                <a:latin typeface="微软雅黑"/>
                <a:ea typeface="微软雅黑"/>
                <a:sym typeface="微软雅黑"/>
              </a:rPr>
              <a:t>      </a:t>
            </a:r>
            <a:r>
              <a:rPr lang="zh-CN" altLang="en-US" dirty="0">
                <a:latin typeface="微软雅黑"/>
                <a:ea typeface="微软雅黑"/>
                <a:sym typeface="微软雅黑"/>
              </a:rPr>
              <a:t> 学习目标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835343" y="1252062"/>
            <a:ext cx="7268051" cy="3761899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US" altLang="zh-CN" sz="3000" b="1" dirty="0">
                <a:solidFill>
                  <a:srgbClr val="000000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1</a:t>
            </a:r>
            <a:r>
              <a:rPr lang="zh-CN" altLang="en-US" sz="3000" b="1" dirty="0">
                <a:solidFill>
                  <a:srgbClr val="000000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、理清文章思路，归纳各段要点。</a:t>
            </a:r>
          </a:p>
          <a:p>
            <a:endParaRPr lang="en-US" altLang="zh-CN" sz="3000" b="1" dirty="0">
              <a:solidFill>
                <a:srgbClr val="000000"/>
              </a:solidFill>
              <a:latin typeface="微软雅黑"/>
              <a:ea typeface="微软雅黑"/>
              <a:cs typeface="宋体" panose="02010600030101010101" pitchFamily="2" charset="-122"/>
              <a:sym typeface="微软雅黑"/>
            </a:endParaRPr>
          </a:p>
          <a:p>
            <a:r>
              <a:rPr lang="en-US" altLang="zh-CN" sz="3000" b="1" dirty="0">
                <a:solidFill>
                  <a:srgbClr val="000000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2</a:t>
            </a:r>
            <a:r>
              <a:rPr lang="zh-CN" altLang="en-US" sz="3000" b="1" dirty="0">
                <a:solidFill>
                  <a:srgbClr val="000000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、学习本文</a:t>
            </a:r>
            <a:r>
              <a:rPr lang="zh-CN" altLang="en-US" sz="3000" b="1" u="sng" dirty="0">
                <a:solidFill>
                  <a:srgbClr val="FF0066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夹叙夹议</a:t>
            </a:r>
            <a:r>
              <a:rPr lang="zh-CN" altLang="en-US" sz="3000" b="1" dirty="0">
                <a:solidFill>
                  <a:srgbClr val="000000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的写法，了解议论文中“叙”的特点。</a:t>
            </a:r>
          </a:p>
          <a:p>
            <a:endParaRPr lang="en-US" altLang="zh-CN" sz="3000" b="1" dirty="0">
              <a:solidFill>
                <a:srgbClr val="000000"/>
              </a:solidFill>
              <a:latin typeface="微软雅黑"/>
              <a:ea typeface="微软雅黑"/>
              <a:cs typeface="宋体" panose="02010600030101010101" pitchFamily="2" charset="-122"/>
              <a:sym typeface="微软雅黑"/>
            </a:endParaRPr>
          </a:p>
          <a:p>
            <a:r>
              <a:rPr lang="en-US" altLang="zh-CN" sz="3000" b="1" dirty="0">
                <a:solidFill>
                  <a:srgbClr val="000000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3</a:t>
            </a:r>
            <a:r>
              <a:rPr lang="zh-CN" altLang="en-US" sz="3000" b="1" dirty="0">
                <a:solidFill>
                  <a:srgbClr val="000000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、学习白求恩同志伟大的</a:t>
            </a:r>
            <a:r>
              <a:rPr lang="zh-CN" altLang="en-US" sz="3000" b="1" u="sng" dirty="0">
                <a:solidFill>
                  <a:srgbClr val="FF0066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共产主义</a:t>
            </a:r>
            <a:r>
              <a:rPr lang="zh-CN" altLang="en-US" sz="3000" b="1" dirty="0">
                <a:solidFill>
                  <a:srgbClr val="000000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精神</a:t>
            </a:r>
            <a:r>
              <a:rPr lang="zh-CN" altLang="en-US" sz="3000" b="1" dirty="0">
                <a:solidFill>
                  <a:schemeClr val="tx2">
                    <a:lumMod val="50000"/>
                  </a:schemeClr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。</a:t>
            </a:r>
            <a:r>
              <a:rPr lang="zh-CN" altLang="en-US" sz="3000" b="1" dirty="0">
                <a:solidFill>
                  <a:srgbClr val="FF0000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/>
            </a:r>
            <a:br>
              <a:rPr lang="zh-CN" altLang="en-US" sz="3000" b="1" dirty="0">
                <a:solidFill>
                  <a:srgbClr val="FF0000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</a:br>
            <a:r>
              <a:rPr lang="zh-CN" altLang="en-US" sz="3000" dirty="0">
                <a:solidFill>
                  <a:srgbClr val="000000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/>
            </a:r>
            <a:br>
              <a:rPr lang="zh-CN" altLang="en-US" sz="3000" dirty="0">
                <a:solidFill>
                  <a:srgbClr val="000000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</a:br>
            <a:endParaRPr lang="zh-CN" altLang="en-US" sz="3000" dirty="0">
              <a:latin typeface="微软雅黑"/>
              <a:ea typeface="微软雅黑"/>
              <a:cs typeface="宋体" panose="02010600030101010101" pitchFamily="2" charset="-122"/>
              <a:sym typeface="微软雅黑"/>
            </a:endParaRPr>
          </a:p>
        </p:txBody>
      </p:sp>
      <p:pic>
        <p:nvPicPr>
          <p:cNvPr id="25" name="图片 24" descr="小鸟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074819" y="262414"/>
            <a:ext cx="617696" cy="74437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201930" y="179546"/>
            <a:ext cx="8739664" cy="4784408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2" name="图片 1" descr="西瓜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628" y="483394"/>
            <a:ext cx="539115" cy="256699"/>
          </a:xfrm>
          <a:prstGeom prst="rect">
            <a:avLst/>
          </a:prstGeom>
        </p:spPr>
      </p:pic>
      <p:pic>
        <p:nvPicPr>
          <p:cNvPr id="25" name="图片 24" descr="小鸟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074819" y="262414"/>
            <a:ext cx="617696" cy="744379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827723" y="1395412"/>
            <a:ext cx="7488555" cy="991553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30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默读课文</a:t>
            </a:r>
            <a:r>
              <a:rPr lang="zh-CN" altLang="en-US" sz="3000" b="1" dirty="0">
                <a:latin typeface="微软雅黑"/>
                <a:ea typeface="微软雅黑"/>
                <a:sym typeface="微软雅黑"/>
              </a:rPr>
              <a:t>，归纳各段内容要点，并说说课文段落之间的关系。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201930" y="179546"/>
            <a:ext cx="8739664" cy="4784408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2" name="图片 1" descr="西瓜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628" y="483394"/>
            <a:ext cx="539115" cy="256699"/>
          </a:xfrm>
          <a:prstGeom prst="rect">
            <a:avLst/>
          </a:prstGeom>
        </p:spPr>
      </p:pic>
      <p:pic>
        <p:nvPicPr>
          <p:cNvPr id="25" name="图片 24" descr="小鸟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074819" y="262414"/>
            <a:ext cx="617696" cy="744379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083469" y="302419"/>
            <a:ext cx="2409349" cy="43767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第一段重点句：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37260" y="788670"/>
            <a:ext cx="7137559" cy="154590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    </a:t>
            </a:r>
            <a:r>
              <a:rPr lang="zh-CN" altLang="en-US" sz="2400" b="1" dirty="0">
                <a:solidFill>
                  <a:schemeClr val="accent5"/>
                </a:solidFill>
                <a:latin typeface="微软雅黑"/>
                <a:ea typeface="微软雅黑"/>
                <a:sym typeface="微软雅黑"/>
              </a:rPr>
              <a:t>“一个外国人，毫无利己的动机，把中国人民的解放事业当作他自己的事业，这是什么精神?这是国际主义的精神，这是共产主义的精神，每一个中国共产党员都要学习这种精神。” 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083469" y="2265998"/>
            <a:ext cx="5858828" cy="43767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要点：赞扬白求恩同志的国际主义精神。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987742" y="2799398"/>
            <a:ext cx="2742248" cy="43767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第二段重点句：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937260" y="3333274"/>
            <a:ext cx="7954328" cy="80724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 b="1" dirty="0">
                <a:solidFill>
                  <a:srgbClr val="00B0F0"/>
                </a:solidFill>
                <a:latin typeface="微软雅黑"/>
                <a:ea typeface="微软雅黑"/>
                <a:sym typeface="微软雅黑"/>
              </a:rPr>
              <a:t>    “白求恩同志毫不利己专门利人的精神，表现在他对工作的极端的负责任，对同志对人民的极端的热忱。”    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032511" y="4260057"/>
            <a:ext cx="6824186" cy="43767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要点：赞扬白求恩同志毫不利己专门利人的精神。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cover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1952</Words>
  <Application>Microsoft Office PowerPoint</Application>
  <PresentationFormat>全屏显示(16:9)</PresentationFormat>
  <Paragraphs>127</Paragraphs>
  <Slides>24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2" baseType="lpstr">
      <vt:lpstr>Meiryo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39</cp:revision>
  <dcterms:created xsi:type="dcterms:W3CDTF">2017-05-28T07:56:00Z</dcterms:created>
  <dcterms:modified xsi:type="dcterms:W3CDTF">2021-12-03T06:09:56Z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