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8" r:id="rId1"/>
    <p:sldMasterId id="2147483740" r:id="rId2"/>
  </p:sldMasterIdLst>
  <p:notesMasterIdLst>
    <p:notesMasterId r:id="rId23"/>
  </p:notesMasterIdLst>
  <p:sldIdLst>
    <p:sldId id="480" r:id="rId3"/>
    <p:sldId id="481" r:id="rId4"/>
    <p:sldId id="469" r:id="rId5"/>
    <p:sldId id="444" r:id="rId6"/>
    <p:sldId id="424" r:id="rId7"/>
    <p:sldId id="421" r:id="rId8"/>
    <p:sldId id="369" r:id="rId9"/>
    <p:sldId id="482" r:id="rId10"/>
    <p:sldId id="483" r:id="rId11"/>
    <p:sldId id="449" r:id="rId12"/>
    <p:sldId id="446" r:id="rId13"/>
    <p:sldId id="351" r:id="rId14"/>
    <p:sldId id="400" r:id="rId15"/>
    <p:sldId id="370" r:id="rId16"/>
    <p:sldId id="490" r:id="rId17"/>
    <p:sldId id="485" r:id="rId18"/>
    <p:sldId id="487" r:id="rId19"/>
    <p:sldId id="467" r:id="rId20"/>
    <p:sldId id="488" r:id="rId21"/>
    <p:sldId id="491" r:id="rId22"/>
  </p:sldIdLst>
  <p:sldSz cx="12192000" cy="6858000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sz="2000" b="1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000" b="1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000" b="1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000" b="1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000" b="1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sz="2000" b="1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sz="2000" b="1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sz="2000" b="1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sz="2000" b="1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660033"/>
    <a:srgbClr val="99CC00"/>
    <a:srgbClr val="FF6699"/>
    <a:srgbClr val="FF3300"/>
    <a:srgbClr val="0066FF"/>
    <a:srgbClr val="CC0066"/>
    <a:srgbClr val="0066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17" autoAdjust="0"/>
    <p:restoredTop sz="96314" autoAdjust="0"/>
  </p:normalViewPr>
  <p:slideViewPr>
    <p:cSldViewPr>
      <p:cViewPr>
        <p:scale>
          <a:sx n="100" d="100"/>
          <a:sy n="100" d="100"/>
        </p:scale>
        <p:origin x="960" y="270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24" d="100"/>
        <a:sy n="124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heme" Target="theme/theme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C6B14055-D398-4698-A50E-951B93D249D0}" type="datetimeFigureOut">
              <a:rPr lang="zh-CN" altLang="en-US"/>
              <a:pPr>
                <a:defRPr/>
              </a:pPr>
              <a:t>2021/12/2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D60F2DA4-AE5B-490A-A080-DFCABB9AE4D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5546514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60F2DA4-AE5B-490A-A080-DFCABB9AE4DC}" type="slidenum">
              <a:rPr lang="zh-CN" altLang="en-US" smtClean="0"/>
              <a:pPr>
                <a:defRPr/>
              </a:pPr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2429463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0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fld id="{E095FE1F-4651-4428-BD8C-92FFF3B29B36}" type="slidenum">
              <a:rPr lang="en-US" altLang="zh-CN" sz="1200" smtClean="0"/>
              <a:pPr eaLnBrk="1" hangingPunct="1"/>
              <a:t>6</a:t>
            </a:fld>
            <a:endParaRPr lang="en-US" altLang="zh-CN" sz="1200" smtClean="0"/>
          </a:p>
        </p:txBody>
      </p:sp>
      <p:sp>
        <p:nvSpPr>
          <p:cNvPr id="225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253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zh-CN" smtClean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5603635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60F2DA4-AE5B-490A-A080-DFCABB9AE4DC}" type="slidenum">
              <a:rPr lang="zh-CN" altLang="en-US" smtClean="0"/>
              <a:pPr>
                <a:defRPr/>
              </a:pPr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473302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20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547851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D2FC55-3C4B-41E9-9D42-D5A8FD00DD09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4423038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47D13F-B0EE-4294-89F5-5B9A34F38908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3418431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51900" y="274638"/>
            <a:ext cx="2745317" cy="5880100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1" y="274638"/>
            <a:ext cx="8039100" cy="5880100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CA7FBD-9074-4D91-B60D-0AB1B23B4EE5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95405919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649375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656878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650607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797795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422319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239372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748034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12830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CBDE7B-3A23-422C-856E-858C04F4297F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73426637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03889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748063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14818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1A8BB9-A301-45C9-B079-6ACBDE9F15A9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1376658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4417" y="1628776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212417" y="1628776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F9C935-C463-45D6-AE34-B6EB4D4305D8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9309170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ABDD5B-87E0-4BF6-93D1-0AF4D103651A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673781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D67A5B-A7A6-4E32-A465-862922C45597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9224729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6547F1-61B8-473A-90D7-7B5E8FF1C729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9350340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3DACE3-0162-46D2-8C07-FE77C633748C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3864145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5680F3-AF24-4528-B8E5-0F0085B60E68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3373052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24417" y="1628776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4746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>
                <a:latin typeface="Arial" pitchFamily="34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4746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>
                <a:latin typeface="Arial" pitchFamily="34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4746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>
                <a:latin typeface="Arial" pitchFamily="34" charset="0"/>
              </a:defRPr>
            </a:lvl1pPr>
          </a:lstStyle>
          <a:p>
            <a:pPr>
              <a:defRPr/>
            </a:pPr>
            <a:fld id="{7555C2B1-751A-4FB8-8EC8-981D2E20FD43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9" r:id="rId1"/>
    <p:sldLayoutId id="2147483730" r:id="rId2"/>
    <p:sldLayoutId id="2147483731" r:id="rId3"/>
    <p:sldLayoutId id="2147483732" r:id="rId4"/>
    <p:sldLayoutId id="2147483733" r:id="rId5"/>
    <p:sldLayoutId id="2147483734" r:id="rId6"/>
    <p:sldLayoutId id="2147483735" r:id="rId7"/>
    <p:sldLayoutId id="2147483736" r:id="rId8"/>
    <p:sldLayoutId id="2147483737" r:id="rId9"/>
    <p:sldLayoutId id="2147483738" r:id="rId10"/>
    <p:sldLayoutId id="2147483739" r:id="rId1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16E5758D-A3C3-4E88-8AC0-22500507BD7E}" type="datetimeFigureOut">
              <a:rPr lang="zh-CN" altLang="en-US" b="0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2021/12/2</a:t>
            </a:fld>
            <a:endParaRPr lang="zh-CN" altLang="en-US" b="0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 b="0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AA4E786F-588D-4932-A7B2-AE3451FA4ACA}" type="slidenum">
              <a:rPr lang="zh-CN" altLang="en-US" b="0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 b="0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13682702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1" r:id="rId1"/>
    <p:sldLayoutId id="2147483742" r:id="rId2"/>
    <p:sldLayoutId id="2147483743" r:id="rId3"/>
    <p:sldLayoutId id="2147483744" r:id="rId4"/>
    <p:sldLayoutId id="2147483745" r:id="rId5"/>
    <p:sldLayoutId id="2147483746" r:id="rId6"/>
    <p:sldLayoutId id="2147483747" r:id="rId7"/>
    <p:sldLayoutId id="2147483748" r:id="rId8"/>
    <p:sldLayoutId id="2147483749" r:id="rId9"/>
    <p:sldLayoutId id="2147483750" r:id="rId10"/>
    <p:sldLayoutId id="214748375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" Target="slide9.xml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" Target="slide9.xml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jpeg"/><Relationship Id="rId9" Type="http://schemas.openxmlformats.org/officeDocument/2006/relationships/image" Target="../media/image9.jpe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2166938" y="1782764"/>
            <a:ext cx="7866062" cy="143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defRPr/>
            </a:pPr>
            <a:r>
              <a:rPr lang="zh-CN" altLang="en-US" sz="6000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itchFamily="2" charset="-122"/>
                <a:ea typeface="黑体" pitchFamily="2" charset="-122"/>
              </a:rPr>
              <a:t>写作 写人要抓住特点</a:t>
            </a:r>
          </a:p>
        </p:txBody>
      </p:sp>
      <p:sp>
        <p:nvSpPr>
          <p:cNvPr id="3" name="矩形 2"/>
          <p:cNvSpPr/>
          <p:nvPr/>
        </p:nvSpPr>
        <p:spPr>
          <a:xfrm>
            <a:off x="5395600" y="5301208"/>
            <a:ext cx="1396536" cy="47025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 algn="ctr">
              <a:lnSpc>
                <a:spcPct val="110000"/>
              </a:lnSpc>
            </a:pPr>
            <a:r>
              <a:rPr lang="zh-CN" altLang="en-US" sz="2400" b="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400" b="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en-US" altLang="zh-CN" sz="2400" b="0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119063" y="0"/>
            <a:ext cx="8229601" cy="1143000"/>
          </a:xfrm>
        </p:spPr>
        <p:txBody>
          <a:bodyPr/>
          <a:lstStyle/>
          <a:p>
            <a:r>
              <a:rPr lang="zh-CN" altLang="en-US" sz="2800" b="1" dirty="0">
                <a:solidFill>
                  <a:srgbClr val="006666"/>
                </a:solidFill>
              </a:rPr>
              <a:t>肖像描写不成功的例子</a:t>
            </a:r>
          </a:p>
        </p:txBody>
      </p:sp>
      <p:sp>
        <p:nvSpPr>
          <p:cNvPr id="983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79651" y="1412876"/>
            <a:ext cx="6551613" cy="4525963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zh-CN" sz="2400" b="1" dirty="0">
                <a:latin typeface="宋体" pitchFamily="2" charset="-122"/>
              </a:rPr>
              <a:t>1.</a:t>
            </a:r>
            <a:r>
              <a:rPr lang="zh-CN" altLang="en-US" sz="2400" b="1" dirty="0">
                <a:latin typeface="宋体" pitchFamily="2" charset="-122"/>
              </a:rPr>
              <a:t>他个子不高不矮，身体不胖不瘦，脸色不黑不白，眼睛不大不小，鼻子不高不低，嘴巴不宽不窄，耳朵不圆不长。</a:t>
            </a:r>
          </a:p>
          <a:p>
            <a:pPr>
              <a:lnSpc>
                <a:spcPct val="90000"/>
              </a:lnSpc>
            </a:pPr>
            <a:r>
              <a:rPr lang="en-US" altLang="zh-CN" sz="2400" b="1" dirty="0">
                <a:latin typeface="宋体" pitchFamily="2" charset="-122"/>
              </a:rPr>
              <a:t>2.</a:t>
            </a:r>
            <a:r>
              <a:rPr lang="zh-CN" altLang="en-US" sz="2400" b="1" dirty="0">
                <a:latin typeface="宋体" pitchFamily="2" charset="-122"/>
              </a:rPr>
              <a:t>他身材不高也不矮，满头的黑发梳得整整齐齐，脸上弯弯的眉毛下面嵌着一双炯炯有神的大眼睛，嘴巴上面有一个高高的鼻子，身上穿着一套漂亮的运动服，手上戴一块塑料手表，脚穿一双旅游鞋</a:t>
            </a:r>
            <a:r>
              <a:rPr lang="en-US" altLang="zh-CN" sz="2400" b="1" dirty="0">
                <a:latin typeface="宋体" pitchFamily="2" charset="-122"/>
              </a:rPr>
              <a:t>——</a:t>
            </a:r>
            <a:r>
              <a:rPr lang="zh-CN" altLang="en-US" sz="2400" b="1" dirty="0">
                <a:latin typeface="宋体" pitchFamily="2" charset="-122"/>
              </a:rPr>
              <a:t>他就是我的同桌。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83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983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8307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z="3200" b="1">
                <a:solidFill>
                  <a:srgbClr val="FF0000"/>
                </a:solidFill>
              </a:rPr>
              <a:t>感悟启思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endParaRPr lang="zh-CN" altLang="en-US" smtClean="0"/>
          </a:p>
          <a:p>
            <a:r>
              <a:rPr lang="zh-CN" altLang="en-US" smtClean="0"/>
              <a:t>这两段肖像描写太笼统，没有抓住人物的特点。写人要抓住最富特征的、最能表现其精神面貌的地方，对于描写对象肖像的与众不同之处要详细刻画，最好能够结合人物的性格来刻画。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ext Box 7"/>
          <p:cNvSpPr txBox="1">
            <a:spLocks noChangeArrowheads="1"/>
          </p:cNvSpPr>
          <p:nvPr/>
        </p:nvSpPr>
        <p:spPr bwMode="auto">
          <a:xfrm>
            <a:off x="1703388" y="692150"/>
            <a:ext cx="8534400" cy="1292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en-US" altLang="zh-CN" sz="3200" dirty="0">
                <a:solidFill>
                  <a:srgbClr val="FFFF00"/>
                </a:solidFill>
                <a:ea typeface="方正姚体" pitchFamily="2" charset="-122"/>
              </a:rPr>
              <a:t>      </a:t>
            </a:r>
            <a:r>
              <a:rPr lang="zh-CN" altLang="en-US" sz="2800" dirty="0">
                <a:solidFill>
                  <a:srgbClr val="002060"/>
                </a:solidFill>
                <a:latin typeface="宋体" pitchFamily="2" charset="-122"/>
              </a:rPr>
              <a:t>我看见一个小姑娘，年龄不大，长得很瘦，穿得也很差。（试用 “细写公式”修改。）</a:t>
            </a:r>
          </a:p>
        </p:txBody>
      </p:sp>
      <p:sp>
        <p:nvSpPr>
          <p:cNvPr id="28680" name="Text Box 8"/>
          <p:cNvSpPr txBox="1">
            <a:spLocks noChangeArrowheads="1"/>
          </p:cNvSpPr>
          <p:nvPr/>
        </p:nvSpPr>
        <p:spPr bwMode="auto">
          <a:xfrm>
            <a:off x="1524000" y="2143125"/>
            <a:ext cx="8763000" cy="24929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zh-CN" altLang="en-US" sz="2400" dirty="0"/>
              <a:t>（</a:t>
            </a:r>
            <a:r>
              <a:rPr lang="en-US" altLang="zh-CN" sz="2400" dirty="0"/>
              <a:t>1</a:t>
            </a:r>
            <a:r>
              <a:rPr lang="zh-CN" altLang="en-US" sz="2400" dirty="0">
                <a:solidFill>
                  <a:srgbClr val="002060"/>
                </a:solidFill>
              </a:rPr>
              <a:t>）步步追问：“小”到什么程度？怎么个“瘦”法？穿得怎么个“差”法？</a:t>
            </a:r>
          </a:p>
          <a:p>
            <a:pPr eaLnBrk="1" hangingPunct="1">
              <a:lnSpc>
                <a:spcPct val="130000"/>
              </a:lnSpc>
            </a:pPr>
            <a:r>
              <a:rPr lang="zh-CN" altLang="en-US" sz="2400" dirty="0">
                <a:solidFill>
                  <a:srgbClr val="002060"/>
                </a:solidFill>
              </a:rPr>
              <a:t>（</a:t>
            </a:r>
            <a:r>
              <a:rPr lang="en-US" altLang="zh-CN" sz="2400" dirty="0">
                <a:solidFill>
                  <a:srgbClr val="002060"/>
                </a:solidFill>
              </a:rPr>
              <a:t>2</a:t>
            </a:r>
            <a:r>
              <a:rPr lang="zh-CN" altLang="en-US" sz="2400" dirty="0">
                <a:solidFill>
                  <a:srgbClr val="002060"/>
                </a:solidFill>
              </a:rPr>
              <a:t>）想像延伸、局部描写。</a:t>
            </a:r>
          </a:p>
          <a:p>
            <a:pPr eaLnBrk="1" hangingPunct="1">
              <a:lnSpc>
                <a:spcPct val="130000"/>
              </a:lnSpc>
            </a:pPr>
            <a:r>
              <a:rPr lang="zh-CN" altLang="en-US" sz="2400" dirty="0">
                <a:solidFill>
                  <a:srgbClr val="002060"/>
                </a:solidFill>
              </a:rPr>
              <a:t>（</a:t>
            </a:r>
            <a:r>
              <a:rPr lang="en-US" altLang="zh-CN" sz="2400" dirty="0">
                <a:solidFill>
                  <a:srgbClr val="002060"/>
                </a:solidFill>
              </a:rPr>
              <a:t>3</a:t>
            </a:r>
            <a:r>
              <a:rPr lang="zh-CN" altLang="en-US" sz="2400" dirty="0">
                <a:solidFill>
                  <a:srgbClr val="002060"/>
                </a:solidFill>
              </a:rPr>
              <a:t>）用“细写公式”把句子改为：</a:t>
            </a:r>
          </a:p>
          <a:p>
            <a:pPr eaLnBrk="1" hangingPunct="1">
              <a:lnSpc>
                <a:spcPct val="130000"/>
              </a:lnSpc>
            </a:pPr>
            <a:r>
              <a:rPr lang="zh-CN" altLang="en-US" sz="2400" dirty="0">
                <a:solidFill>
                  <a:srgbClr val="002060"/>
                </a:solidFill>
              </a:rPr>
              <a:t>    </a:t>
            </a:r>
          </a:p>
        </p:txBody>
      </p:sp>
      <p:sp>
        <p:nvSpPr>
          <p:cNvPr id="28682" name="Text Box 10"/>
          <p:cNvSpPr txBox="1">
            <a:spLocks noChangeArrowheads="1"/>
          </p:cNvSpPr>
          <p:nvPr/>
        </p:nvSpPr>
        <p:spPr bwMode="auto">
          <a:xfrm>
            <a:off x="1952625" y="4143375"/>
            <a:ext cx="8027988" cy="261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 sz="20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200" dirty="0">
                <a:solidFill>
                  <a:srgbClr val="FFFF00"/>
                </a:solidFill>
              </a:rPr>
              <a:t>      </a:t>
            </a:r>
            <a:r>
              <a:rPr lang="zh-CN" altLang="en-US" sz="3200" dirty="0">
                <a:solidFill>
                  <a:srgbClr val="002060"/>
                </a:solidFill>
              </a:rPr>
              <a:t>我看见一个小姑娘，只有八九岁光景，瘦瘦的苍白的脸，冻得发紫的嘴唇，竹枝似的手臂，竹竿一样的腿。头发很短，穿一身很破旧的衣裤，光脚穿一双草鞋。</a:t>
            </a:r>
          </a:p>
          <a:p>
            <a:pPr eaLnBrk="1" hangingPunct="1">
              <a:spcBef>
                <a:spcPct val="50000"/>
              </a:spcBef>
            </a:pPr>
            <a:endParaRPr lang="en-US" altLang="zh-CN" sz="2400" dirty="0"/>
          </a:p>
        </p:txBody>
      </p:sp>
      <p:sp>
        <p:nvSpPr>
          <p:cNvPr id="13317" name="Text Box 6"/>
          <p:cNvSpPr txBox="1">
            <a:spLocks noChangeArrowheads="1"/>
          </p:cNvSpPr>
          <p:nvPr/>
        </p:nvSpPr>
        <p:spPr bwMode="auto">
          <a:xfrm>
            <a:off x="1524000" y="188913"/>
            <a:ext cx="7416800" cy="823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800" dirty="0">
                <a:solidFill>
                  <a:srgbClr val="006666"/>
                </a:solidFill>
                <a:latin typeface="宋体" pitchFamily="2" charset="-122"/>
              </a:rPr>
              <a:t>技法点拨一：步步追问</a:t>
            </a:r>
            <a:r>
              <a:rPr lang="en-US" altLang="zh-CN" sz="2800" dirty="0">
                <a:solidFill>
                  <a:srgbClr val="006666"/>
                </a:solidFill>
                <a:latin typeface="宋体" pitchFamily="2" charset="-122"/>
              </a:rPr>
              <a:t>+</a:t>
            </a:r>
            <a:r>
              <a:rPr lang="zh-CN" altLang="en-US" sz="2800" dirty="0">
                <a:solidFill>
                  <a:srgbClr val="006666"/>
                </a:solidFill>
                <a:latin typeface="宋体" pitchFamily="2" charset="-122"/>
              </a:rPr>
              <a:t>想像延伸</a:t>
            </a:r>
            <a:r>
              <a:rPr lang="en-US" altLang="zh-CN" sz="2800" dirty="0">
                <a:solidFill>
                  <a:srgbClr val="006666"/>
                </a:solidFill>
                <a:latin typeface="宋体" pitchFamily="2" charset="-122"/>
              </a:rPr>
              <a:t>+</a:t>
            </a:r>
            <a:r>
              <a:rPr lang="zh-CN" altLang="en-US" sz="2800" dirty="0">
                <a:solidFill>
                  <a:srgbClr val="006666"/>
                </a:solidFill>
                <a:latin typeface="宋体" pitchFamily="2" charset="-122"/>
              </a:rPr>
              <a:t>局部细</a:t>
            </a:r>
            <a:r>
              <a:rPr lang="zh-CN" altLang="en-US" sz="2800" dirty="0">
                <a:solidFill>
                  <a:srgbClr val="006666"/>
                </a:solidFill>
              </a:rPr>
              <a:t>写</a:t>
            </a:r>
          </a:p>
          <a:p>
            <a:pPr eaLnBrk="1" hangingPunct="1"/>
            <a:endParaRPr lang="zh-CN" alt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76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86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2868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2868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286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0" grpId="0"/>
      <p:bldP spid="2868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1" y="260350"/>
            <a:ext cx="6861175" cy="1143000"/>
          </a:xfrm>
        </p:spPr>
        <p:txBody>
          <a:bodyPr/>
          <a:lstStyle/>
          <a:p>
            <a:pPr eaLnBrk="1" hangingPunct="1"/>
            <a:r>
              <a:rPr lang="zh-CN" altLang="en-US" sz="2800" b="1" dirty="0">
                <a:solidFill>
                  <a:srgbClr val="006666"/>
                </a:solidFill>
              </a:rPr>
              <a:t>技法点拨二：</a:t>
            </a:r>
            <a:r>
              <a:rPr lang="zh-CN" altLang="en-US" sz="3200" b="1" dirty="0">
                <a:solidFill>
                  <a:srgbClr val="006666"/>
                </a:solidFill>
              </a:rPr>
              <a:t>融入情节，体现个性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08213" y="1700214"/>
            <a:ext cx="7956550" cy="4840287"/>
          </a:xfrm>
        </p:spPr>
        <p:txBody>
          <a:bodyPr/>
          <a:lstStyle/>
          <a:p>
            <a:pPr eaLnBrk="1" hangingPunct="1">
              <a:defRPr/>
            </a:pPr>
            <a:r>
              <a:rPr lang="zh-CN" altLang="en-US" dirty="0" smtClean="0">
                <a:latin typeface="宋体" pitchFamily="2" charset="-122"/>
              </a:rPr>
              <a:t>    </a:t>
            </a:r>
            <a:r>
              <a:rPr lang="zh-CN" altLang="en-US" b="1" kern="1200" dirty="0" smtClean="0">
                <a:solidFill>
                  <a:srgbClr val="002060"/>
                </a:solidFill>
              </a:rPr>
              <a:t>警察生怕抓错人，定睛一瞧，没错，眼前的确是个恶魔的模样：年龄</a:t>
            </a:r>
            <a:r>
              <a:rPr lang="en-US" altLang="zh-CN" b="1" kern="1200" dirty="0" smtClean="0">
                <a:solidFill>
                  <a:srgbClr val="002060"/>
                </a:solidFill>
              </a:rPr>
              <a:t>20</a:t>
            </a:r>
            <a:r>
              <a:rPr lang="zh-CN" altLang="en-US" b="1" kern="1200" dirty="0" smtClean="0">
                <a:solidFill>
                  <a:srgbClr val="002060"/>
                </a:solidFill>
              </a:rPr>
              <a:t>有余，身高不足</a:t>
            </a:r>
            <a:r>
              <a:rPr lang="en-US" altLang="zh-CN" b="1" kern="1200" dirty="0" smtClean="0">
                <a:solidFill>
                  <a:srgbClr val="002060"/>
                </a:solidFill>
              </a:rPr>
              <a:t>1.6</a:t>
            </a:r>
            <a:r>
              <a:rPr lang="zh-CN" altLang="en-US" b="1" kern="1200" dirty="0" smtClean="0">
                <a:solidFill>
                  <a:srgbClr val="002060"/>
                </a:solidFill>
              </a:rPr>
              <a:t>米，尖嘴猴腮，黄锈牙，一头像被火燎过的黄发又长又乱，活象一个鸟窝，一双鼓凸凸的老鼠一样的眼睛总是溜来溜去，那套在上身的乌鸦色的衣服没扣子，只见他排骨列列，整个人屎屎尿尿不足</a:t>
            </a:r>
            <a:r>
              <a:rPr lang="en-US" altLang="zh-CN" b="1" kern="1200" dirty="0" smtClean="0">
                <a:solidFill>
                  <a:srgbClr val="002060"/>
                </a:solidFill>
              </a:rPr>
              <a:t>90</a:t>
            </a:r>
            <a:r>
              <a:rPr lang="zh-CN" altLang="en-US" b="1" kern="1200" dirty="0" smtClean="0">
                <a:solidFill>
                  <a:srgbClr val="002060"/>
                </a:solidFill>
              </a:rPr>
              <a:t>斤。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1" grpId="0" build="p" autoUpdateAnimBg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8" descr="淡花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3" name="Text Box 4"/>
          <p:cNvSpPr txBox="1">
            <a:spLocks noChangeArrowheads="1"/>
          </p:cNvSpPr>
          <p:nvPr/>
        </p:nvSpPr>
        <p:spPr bwMode="auto">
          <a:xfrm>
            <a:off x="1703388" y="3068639"/>
            <a:ext cx="1116012" cy="1920875"/>
          </a:xfrm>
          <a:prstGeom prst="rect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6000">
                <a:solidFill>
                  <a:schemeClr val="bg1"/>
                </a:solidFill>
                <a:ea typeface="华文彩云" pitchFamily="2" charset="-122"/>
              </a:rPr>
              <a:t>个性</a:t>
            </a:r>
          </a:p>
        </p:txBody>
      </p:sp>
      <p:sp>
        <p:nvSpPr>
          <p:cNvPr id="15364" name="Text Box 5"/>
          <p:cNvSpPr txBox="1">
            <a:spLocks noChangeArrowheads="1"/>
          </p:cNvSpPr>
          <p:nvPr/>
        </p:nvSpPr>
        <p:spPr bwMode="auto">
          <a:xfrm>
            <a:off x="3700463" y="914401"/>
            <a:ext cx="1458912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endParaRPr lang="zh-CN" altLang="zh-CN" sz="1800" b="0"/>
          </a:p>
        </p:txBody>
      </p:sp>
      <p:sp>
        <p:nvSpPr>
          <p:cNvPr id="15365" name="Text Box 6"/>
          <p:cNvSpPr txBox="1">
            <a:spLocks noChangeArrowheads="1"/>
          </p:cNvSpPr>
          <p:nvPr/>
        </p:nvSpPr>
        <p:spPr bwMode="auto">
          <a:xfrm>
            <a:off x="3287713" y="1773238"/>
            <a:ext cx="155575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5400">
                <a:solidFill>
                  <a:srgbClr val="0066FF"/>
                </a:solidFill>
                <a:ea typeface="华文新魏" pitchFamily="2" charset="-122"/>
              </a:rPr>
              <a:t>外在</a:t>
            </a:r>
          </a:p>
        </p:txBody>
      </p:sp>
      <p:sp>
        <p:nvSpPr>
          <p:cNvPr id="15366" name="Text Box 7"/>
          <p:cNvSpPr txBox="1">
            <a:spLocks noChangeArrowheads="1"/>
          </p:cNvSpPr>
          <p:nvPr/>
        </p:nvSpPr>
        <p:spPr bwMode="auto">
          <a:xfrm>
            <a:off x="3287713" y="5013325"/>
            <a:ext cx="1655762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5400">
                <a:solidFill>
                  <a:srgbClr val="0066FF"/>
                </a:solidFill>
                <a:ea typeface="华文新魏" pitchFamily="2" charset="-122"/>
              </a:rPr>
              <a:t>内在</a:t>
            </a:r>
          </a:p>
        </p:txBody>
      </p:sp>
      <p:sp>
        <p:nvSpPr>
          <p:cNvPr id="15367" name="AutoShape 8"/>
          <p:cNvSpPr>
            <a:spLocks/>
          </p:cNvSpPr>
          <p:nvPr/>
        </p:nvSpPr>
        <p:spPr bwMode="auto">
          <a:xfrm>
            <a:off x="2927350" y="2060576"/>
            <a:ext cx="433388" cy="3529013"/>
          </a:xfrm>
          <a:prstGeom prst="leftBrace">
            <a:avLst>
              <a:gd name="adj1" fmla="val 67857"/>
              <a:gd name="adj2" fmla="val 50000"/>
            </a:avLst>
          </a:prstGeom>
          <a:noFill/>
          <a:ln w="9525">
            <a:solidFill>
              <a:srgbClr val="FF66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5368" name="AutoShape 9"/>
          <p:cNvSpPr>
            <a:spLocks/>
          </p:cNvSpPr>
          <p:nvPr/>
        </p:nvSpPr>
        <p:spPr bwMode="auto">
          <a:xfrm>
            <a:off x="4656139" y="1052513"/>
            <a:ext cx="287337" cy="2520950"/>
          </a:xfrm>
          <a:prstGeom prst="leftBrace">
            <a:avLst>
              <a:gd name="adj1" fmla="val 73112"/>
              <a:gd name="adj2" fmla="val 50000"/>
            </a:avLst>
          </a:prstGeom>
          <a:noFill/>
          <a:ln w="9525">
            <a:solidFill>
              <a:srgbClr val="FF66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/>
            <a:endParaRPr lang="zh-CN" altLang="zh-CN" sz="1800" b="0">
              <a:solidFill>
                <a:srgbClr val="FF6699"/>
              </a:solidFill>
            </a:endParaRPr>
          </a:p>
        </p:txBody>
      </p:sp>
      <p:sp>
        <p:nvSpPr>
          <p:cNvPr id="15369" name="AutoShape 10"/>
          <p:cNvSpPr>
            <a:spLocks/>
          </p:cNvSpPr>
          <p:nvPr/>
        </p:nvSpPr>
        <p:spPr bwMode="auto">
          <a:xfrm>
            <a:off x="4727575" y="4149726"/>
            <a:ext cx="71438" cy="2519363"/>
          </a:xfrm>
          <a:prstGeom prst="leftBrace">
            <a:avLst>
              <a:gd name="adj1" fmla="val 293887"/>
              <a:gd name="adj2" fmla="val 50000"/>
            </a:avLst>
          </a:prstGeom>
          <a:noFill/>
          <a:ln w="9525">
            <a:solidFill>
              <a:srgbClr val="FF66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/>
            <a:endParaRPr lang="zh-CN" altLang="zh-CN" sz="1800" b="0">
              <a:solidFill>
                <a:srgbClr val="FF6699"/>
              </a:solidFill>
            </a:endParaRPr>
          </a:p>
        </p:txBody>
      </p:sp>
      <p:sp>
        <p:nvSpPr>
          <p:cNvPr id="15370" name="Text Box 11"/>
          <p:cNvSpPr txBox="1">
            <a:spLocks noChangeArrowheads="1"/>
          </p:cNvSpPr>
          <p:nvPr/>
        </p:nvSpPr>
        <p:spPr bwMode="auto">
          <a:xfrm>
            <a:off x="4943476" y="836614"/>
            <a:ext cx="1368425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4000">
                <a:ea typeface="华文新魏" pitchFamily="2" charset="-122"/>
              </a:rPr>
              <a:t>外貌</a:t>
            </a:r>
          </a:p>
        </p:txBody>
      </p:sp>
      <p:sp>
        <p:nvSpPr>
          <p:cNvPr id="15371" name="Text Box 12"/>
          <p:cNvSpPr txBox="1">
            <a:spLocks noChangeArrowheads="1"/>
          </p:cNvSpPr>
          <p:nvPr/>
        </p:nvSpPr>
        <p:spPr bwMode="auto">
          <a:xfrm>
            <a:off x="4943475" y="2349501"/>
            <a:ext cx="1296988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4000">
                <a:ea typeface="华文新魏" pitchFamily="2" charset="-122"/>
              </a:rPr>
              <a:t>动作</a:t>
            </a:r>
          </a:p>
        </p:txBody>
      </p:sp>
      <p:sp>
        <p:nvSpPr>
          <p:cNvPr id="15372" name="Text Box 13"/>
          <p:cNvSpPr txBox="1">
            <a:spLocks noChangeArrowheads="1"/>
          </p:cNvSpPr>
          <p:nvPr/>
        </p:nvSpPr>
        <p:spPr bwMode="auto">
          <a:xfrm>
            <a:off x="4943476" y="3213101"/>
            <a:ext cx="1800225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4000">
                <a:ea typeface="华文新魏" pitchFamily="2" charset="-122"/>
              </a:rPr>
              <a:t>语言</a:t>
            </a:r>
          </a:p>
        </p:txBody>
      </p:sp>
      <p:sp>
        <p:nvSpPr>
          <p:cNvPr id="15373" name="Text Box 14"/>
          <p:cNvSpPr txBox="1">
            <a:spLocks noChangeArrowheads="1"/>
          </p:cNvSpPr>
          <p:nvPr/>
        </p:nvSpPr>
        <p:spPr bwMode="auto">
          <a:xfrm>
            <a:off x="4943475" y="1628776"/>
            <a:ext cx="1296988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4000">
                <a:ea typeface="华文新魏" pitchFamily="2" charset="-122"/>
              </a:rPr>
              <a:t>神态</a:t>
            </a:r>
          </a:p>
        </p:txBody>
      </p:sp>
      <p:sp>
        <p:nvSpPr>
          <p:cNvPr id="15374" name="Text Box 15"/>
          <p:cNvSpPr txBox="1">
            <a:spLocks noChangeArrowheads="1"/>
          </p:cNvSpPr>
          <p:nvPr/>
        </p:nvSpPr>
        <p:spPr bwMode="auto">
          <a:xfrm>
            <a:off x="4872038" y="4005264"/>
            <a:ext cx="1441450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4000">
                <a:ea typeface="华文新魏" pitchFamily="2" charset="-122"/>
              </a:rPr>
              <a:t>心理</a:t>
            </a:r>
          </a:p>
        </p:txBody>
      </p:sp>
      <p:sp>
        <p:nvSpPr>
          <p:cNvPr id="15375" name="Text Box 16"/>
          <p:cNvSpPr txBox="1">
            <a:spLocks noChangeArrowheads="1"/>
          </p:cNvSpPr>
          <p:nvPr/>
        </p:nvSpPr>
        <p:spPr bwMode="auto">
          <a:xfrm>
            <a:off x="4872039" y="4724401"/>
            <a:ext cx="1368425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4000">
                <a:ea typeface="华文新魏" pitchFamily="2" charset="-122"/>
              </a:rPr>
              <a:t>品质</a:t>
            </a:r>
          </a:p>
        </p:txBody>
      </p:sp>
      <p:sp>
        <p:nvSpPr>
          <p:cNvPr id="15376" name="Text Box 17"/>
          <p:cNvSpPr txBox="1">
            <a:spLocks noChangeArrowheads="1"/>
          </p:cNvSpPr>
          <p:nvPr/>
        </p:nvSpPr>
        <p:spPr bwMode="auto">
          <a:xfrm>
            <a:off x="4872039" y="5373689"/>
            <a:ext cx="1728787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4000">
                <a:ea typeface="华文新魏" pitchFamily="2" charset="-122"/>
              </a:rPr>
              <a:t>气质</a:t>
            </a:r>
          </a:p>
        </p:txBody>
      </p:sp>
      <p:sp>
        <p:nvSpPr>
          <p:cNvPr id="15377" name="Text Box 18"/>
          <p:cNvSpPr txBox="1">
            <a:spLocks noChangeArrowheads="1"/>
          </p:cNvSpPr>
          <p:nvPr/>
        </p:nvSpPr>
        <p:spPr bwMode="auto">
          <a:xfrm>
            <a:off x="6527800" y="2565401"/>
            <a:ext cx="1081088" cy="1920875"/>
          </a:xfrm>
          <a:prstGeom prst="rect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6000">
                <a:solidFill>
                  <a:schemeClr val="bg1"/>
                </a:solidFill>
                <a:ea typeface="华文彩云" pitchFamily="2" charset="-122"/>
              </a:rPr>
              <a:t>方法</a:t>
            </a:r>
          </a:p>
        </p:txBody>
      </p:sp>
      <p:sp>
        <p:nvSpPr>
          <p:cNvPr id="15378" name="Text Box 19"/>
          <p:cNvSpPr txBox="1">
            <a:spLocks noChangeArrowheads="1"/>
          </p:cNvSpPr>
          <p:nvPr/>
        </p:nvSpPr>
        <p:spPr bwMode="auto">
          <a:xfrm>
            <a:off x="7824789" y="1628775"/>
            <a:ext cx="2447925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4400">
                <a:ea typeface="华文行楷" pitchFamily="2" charset="-122"/>
              </a:rPr>
              <a:t>肖像描写</a:t>
            </a:r>
          </a:p>
        </p:txBody>
      </p:sp>
      <p:sp>
        <p:nvSpPr>
          <p:cNvPr id="15379" name="Text Box 20"/>
          <p:cNvSpPr txBox="1">
            <a:spLocks noChangeArrowheads="1"/>
          </p:cNvSpPr>
          <p:nvPr/>
        </p:nvSpPr>
        <p:spPr bwMode="auto">
          <a:xfrm>
            <a:off x="7896225" y="3500438"/>
            <a:ext cx="25209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4400">
                <a:ea typeface="华文行楷" pitchFamily="2" charset="-122"/>
              </a:rPr>
              <a:t>动作描写</a:t>
            </a:r>
          </a:p>
        </p:txBody>
      </p:sp>
      <p:sp>
        <p:nvSpPr>
          <p:cNvPr id="15380" name="Text Box 21"/>
          <p:cNvSpPr txBox="1">
            <a:spLocks noChangeArrowheads="1"/>
          </p:cNvSpPr>
          <p:nvPr/>
        </p:nvSpPr>
        <p:spPr bwMode="auto">
          <a:xfrm>
            <a:off x="7967664" y="2565400"/>
            <a:ext cx="2592387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4400">
                <a:ea typeface="华文行楷" pitchFamily="2" charset="-122"/>
              </a:rPr>
              <a:t>语言描写</a:t>
            </a:r>
          </a:p>
        </p:txBody>
      </p:sp>
      <p:sp>
        <p:nvSpPr>
          <p:cNvPr id="15381" name="Text Box 22"/>
          <p:cNvSpPr txBox="1">
            <a:spLocks noChangeArrowheads="1"/>
          </p:cNvSpPr>
          <p:nvPr/>
        </p:nvSpPr>
        <p:spPr bwMode="auto">
          <a:xfrm>
            <a:off x="7824788" y="4581525"/>
            <a:ext cx="25908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4400">
                <a:ea typeface="华文行楷" pitchFamily="2" charset="-122"/>
              </a:rPr>
              <a:t>心理描写</a:t>
            </a:r>
          </a:p>
        </p:txBody>
      </p:sp>
      <p:sp>
        <p:nvSpPr>
          <p:cNvPr id="15382" name="AutoShape 23"/>
          <p:cNvSpPr>
            <a:spLocks/>
          </p:cNvSpPr>
          <p:nvPr/>
        </p:nvSpPr>
        <p:spPr bwMode="auto">
          <a:xfrm>
            <a:off x="7751764" y="1773238"/>
            <a:ext cx="73025" cy="3384550"/>
          </a:xfrm>
          <a:prstGeom prst="leftBrace">
            <a:avLst>
              <a:gd name="adj1" fmla="val 386232"/>
              <a:gd name="adj2" fmla="val 50000"/>
            </a:avLst>
          </a:prstGeom>
          <a:noFill/>
          <a:ln w="9525">
            <a:solidFill>
              <a:srgbClr val="FF66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5383" name="Text Box 24"/>
          <p:cNvSpPr txBox="1">
            <a:spLocks noChangeArrowheads="1"/>
          </p:cNvSpPr>
          <p:nvPr/>
        </p:nvSpPr>
        <p:spPr bwMode="auto">
          <a:xfrm>
            <a:off x="4872038" y="6021389"/>
            <a:ext cx="1511300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4000">
                <a:ea typeface="华文新魏" pitchFamily="2" charset="-122"/>
              </a:rPr>
              <a:t>修养</a:t>
            </a:r>
          </a:p>
        </p:txBody>
      </p:sp>
      <p:sp>
        <p:nvSpPr>
          <p:cNvPr id="15384" name="Text Box 26"/>
          <p:cNvSpPr txBox="1">
            <a:spLocks noChangeArrowheads="1"/>
          </p:cNvSpPr>
          <p:nvPr/>
        </p:nvSpPr>
        <p:spPr bwMode="auto">
          <a:xfrm>
            <a:off x="1774826" y="1"/>
            <a:ext cx="5724525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4800" b="0">
                <a:solidFill>
                  <a:srgbClr val="FF0000"/>
                </a:solidFill>
              </a:rPr>
              <a:t>选取典型，突出个性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标题 1"/>
          <p:cNvSpPr>
            <a:spLocks noGrp="1"/>
          </p:cNvSpPr>
          <p:nvPr>
            <p:ph type="title"/>
          </p:nvPr>
        </p:nvSpPr>
        <p:spPr>
          <a:xfrm>
            <a:off x="1952625" y="1500188"/>
            <a:ext cx="8229600" cy="1143000"/>
          </a:xfrm>
        </p:spPr>
        <p:txBody>
          <a:bodyPr/>
          <a:lstStyle/>
          <a:p>
            <a:r>
              <a:rPr lang="zh-CN" altLang="en-US" sz="7200" b="1"/>
              <a:t>精彩回顾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福楼拜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24001" y="0"/>
            <a:ext cx="2644775" cy="386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3" name="Text Box 3"/>
          <p:cNvSpPr txBox="1">
            <a:spLocks noChangeArrowheads="1"/>
          </p:cNvSpPr>
          <p:nvPr/>
        </p:nvSpPr>
        <p:spPr bwMode="auto">
          <a:xfrm>
            <a:off x="1524001" y="4572000"/>
            <a:ext cx="2124075" cy="1569660"/>
          </a:xfrm>
          <a:prstGeom prst="rect">
            <a:avLst/>
          </a:prstGeom>
          <a:solidFill>
            <a:schemeClr val="tx1">
              <a:alpha val="39999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3200" dirty="0">
                <a:solidFill>
                  <a:srgbClr val="FF0000"/>
                </a:solidFill>
              </a:rPr>
              <a:t>肖像描写        语言描写    行动描写</a:t>
            </a:r>
            <a:r>
              <a:rPr lang="zh-CN" altLang="en-US" dirty="0">
                <a:solidFill>
                  <a:srgbClr val="FF0000"/>
                </a:solidFill>
              </a:rPr>
              <a:t> </a:t>
            </a:r>
          </a:p>
        </p:txBody>
      </p:sp>
      <p:sp>
        <p:nvSpPr>
          <p:cNvPr id="15364" name="Line 4"/>
          <p:cNvSpPr>
            <a:spLocks noChangeShapeType="1"/>
          </p:cNvSpPr>
          <p:nvPr/>
        </p:nvSpPr>
        <p:spPr bwMode="auto">
          <a:xfrm flipV="1">
            <a:off x="3359150" y="1916114"/>
            <a:ext cx="2203450" cy="3036887"/>
          </a:xfrm>
          <a:prstGeom prst="line">
            <a:avLst/>
          </a:prstGeom>
          <a:noFill/>
          <a:ln w="38100">
            <a:solidFill>
              <a:schemeClr val="bg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5365" name="Text Box 5"/>
          <p:cNvSpPr txBox="1">
            <a:spLocks noChangeArrowheads="1"/>
          </p:cNvSpPr>
          <p:nvPr/>
        </p:nvSpPr>
        <p:spPr bwMode="auto">
          <a:xfrm>
            <a:off x="5016501" y="188914"/>
            <a:ext cx="3457575" cy="1798637"/>
          </a:xfrm>
          <a:prstGeom prst="rect">
            <a:avLst/>
          </a:prstGeom>
          <a:solidFill>
            <a:schemeClr val="folHlink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zh-CN" sz="3200" dirty="0">
                <a:solidFill>
                  <a:srgbClr val="000066"/>
                </a:solidFill>
              </a:rPr>
              <a:t>“</a:t>
            </a:r>
            <a:r>
              <a:rPr lang="zh-CN" altLang="en-US" sz="3200" dirty="0">
                <a:solidFill>
                  <a:srgbClr val="000066"/>
                </a:solidFill>
              </a:rPr>
              <a:t>蓝色的大眼睛”</a:t>
            </a:r>
          </a:p>
          <a:p>
            <a:pPr eaLnBrk="1" hangingPunct="1">
              <a:spcBef>
                <a:spcPct val="50000"/>
              </a:spcBef>
            </a:pPr>
            <a:r>
              <a:rPr lang="zh-CN" altLang="zh-CN" sz="3200" dirty="0">
                <a:solidFill>
                  <a:srgbClr val="000066"/>
                </a:solidFill>
              </a:rPr>
              <a:t>“</a:t>
            </a:r>
            <a:r>
              <a:rPr lang="zh-CN" altLang="en-US" sz="3200" dirty="0">
                <a:solidFill>
                  <a:srgbClr val="000066"/>
                </a:solidFill>
              </a:rPr>
              <a:t>古高卢斗士式的大胡须” </a:t>
            </a:r>
          </a:p>
        </p:txBody>
      </p:sp>
      <p:sp>
        <p:nvSpPr>
          <p:cNvPr id="15366" name="Line 6"/>
          <p:cNvSpPr>
            <a:spLocks noChangeShapeType="1"/>
          </p:cNvSpPr>
          <p:nvPr/>
        </p:nvSpPr>
        <p:spPr bwMode="auto">
          <a:xfrm flipV="1">
            <a:off x="3359151" y="2349500"/>
            <a:ext cx="2303463" cy="3024188"/>
          </a:xfrm>
          <a:prstGeom prst="line">
            <a:avLst/>
          </a:prstGeom>
          <a:noFill/>
          <a:ln w="38100">
            <a:solidFill>
              <a:srgbClr val="FFFF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5367" name="Rectangle 7"/>
          <p:cNvSpPr>
            <a:spLocks noChangeArrowheads="1"/>
          </p:cNvSpPr>
          <p:nvPr/>
        </p:nvSpPr>
        <p:spPr bwMode="auto">
          <a:xfrm>
            <a:off x="5591176" y="487909"/>
            <a:ext cx="5076825" cy="4154984"/>
          </a:xfrm>
          <a:prstGeom prst="rect">
            <a:avLst/>
          </a:prstGeom>
          <a:solidFill>
            <a:srgbClr val="FFCC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r>
              <a:rPr lang="ar-SA" altLang="en-US" sz="3600" dirty="0">
                <a:solidFill>
                  <a:srgbClr val="FF0000"/>
                </a:solidFill>
                <a:cs typeface="Arial" pitchFamily="34" charset="0"/>
              </a:rPr>
              <a:t>٭</a:t>
            </a:r>
            <a:r>
              <a:rPr lang="zh-CN" altLang="en-US" sz="2400" dirty="0"/>
              <a:t>“他的嗓音特别洪亮，仿佛在他那古高卢士式的大胡须下面，吹响着一把军号”</a:t>
            </a:r>
          </a:p>
          <a:p>
            <a:r>
              <a:rPr lang="ar-SA" altLang="en-US" sz="3600" dirty="0">
                <a:solidFill>
                  <a:srgbClr val="FF0000"/>
                </a:solidFill>
                <a:cs typeface="Arial" pitchFamily="34" charset="0"/>
              </a:rPr>
              <a:t>٭</a:t>
            </a:r>
            <a:r>
              <a:rPr lang="zh-CN" altLang="en-US" sz="2400" dirty="0"/>
              <a:t>“他可以用一句很明了很深刻的话结束一场辩论；一次思想的飞跃纵观几个世纪，并从中找出两个类同的事实或两段类似的格言，再加以比较。于是，就像两块同样的石块碰到一起一样，一束启蒙</a:t>
            </a:r>
            <a:r>
              <a:rPr lang="zh-CN" altLang="en-US" sz="2400" dirty="0">
                <a:solidFill>
                  <a:srgbClr val="000066"/>
                </a:solidFill>
              </a:rPr>
              <a:t>的火花从他的话语里迸发出来”</a:t>
            </a:r>
            <a:r>
              <a:rPr lang="zh-CN" altLang="en-US" sz="2400" dirty="0"/>
              <a:t>  </a:t>
            </a:r>
          </a:p>
        </p:txBody>
      </p:sp>
      <p:sp>
        <p:nvSpPr>
          <p:cNvPr id="15368" name="Rectangle 8"/>
          <p:cNvSpPr>
            <a:spLocks noChangeArrowheads="1"/>
          </p:cNvSpPr>
          <p:nvPr/>
        </p:nvSpPr>
        <p:spPr bwMode="auto">
          <a:xfrm>
            <a:off x="4151314" y="2276475"/>
            <a:ext cx="6516687" cy="4362450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r>
              <a:rPr lang="zh-CN" altLang="zh-CN" sz="2800" dirty="0"/>
              <a:t>“</a:t>
            </a:r>
            <a:r>
              <a:rPr lang="zh-CN" altLang="en-US" sz="2800" dirty="0"/>
              <a:t>门铃一响</a:t>
            </a:r>
            <a:r>
              <a:rPr lang="zh-CN" altLang="zh-CN" sz="2800" dirty="0"/>
              <a:t>……</a:t>
            </a:r>
            <a:r>
              <a:rPr lang="zh-CN" altLang="en-US" sz="2800" dirty="0"/>
              <a:t>他</a:t>
            </a:r>
            <a:r>
              <a:rPr lang="zh-CN" altLang="en-US" sz="2800" dirty="0">
                <a:solidFill>
                  <a:srgbClr val="FF0000"/>
                </a:solidFill>
              </a:rPr>
              <a:t>总是亲自去开门</a:t>
            </a:r>
            <a:r>
              <a:rPr lang="zh-CN" altLang="en-US" sz="2800" dirty="0"/>
              <a:t>。”</a:t>
            </a:r>
          </a:p>
          <a:p>
            <a:r>
              <a:rPr lang="zh-CN" altLang="en-US" sz="2800" dirty="0"/>
              <a:t>“</a:t>
            </a:r>
            <a:r>
              <a:rPr lang="zh-CN" altLang="en-US" sz="2800" dirty="0">
                <a:solidFill>
                  <a:schemeClr val="bg1"/>
                </a:solidFill>
              </a:rPr>
              <a:t>渐渐地，人越来越多</a:t>
            </a:r>
            <a:r>
              <a:rPr lang="zh-CN" altLang="zh-CN" sz="2800" dirty="0">
                <a:solidFill>
                  <a:schemeClr val="bg1"/>
                </a:solidFill>
              </a:rPr>
              <a:t>……</a:t>
            </a:r>
            <a:r>
              <a:rPr lang="zh-CN" altLang="en-US" sz="2800" dirty="0">
                <a:solidFill>
                  <a:schemeClr val="bg1"/>
                </a:solidFill>
              </a:rPr>
              <a:t>这时只见福楼拜</a:t>
            </a:r>
            <a:r>
              <a:rPr lang="zh-CN" altLang="en-US" sz="2800" dirty="0">
                <a:solidFill>
                  <a:srgbClr val="FF0000"/>
                </a:solidFill>
              </a:rPr>
              <a:t>做着 大幅度的动作</a:t>
            </a:r>
            <a:r>
              <a:rPr lang="zh-CN" altLang="zh-CN" sz="2800" dirty="0">
                <a:solidFill>
                  <a:schemeClr val="bg1"/>
                </a:solidFill>
              </a:rPr>
              <a:t>(</a:t>
            </a:r>
            <a:r>
              <a:rPr lang="zh-CN" altLang="en-US" sz="2800" dirty="0">
                <a:solidFill>
                  <a:schemeClr val="bg1"/>
                </a:solidFill>
              </a:rPr>
              <a:t>就像他要飞起来似的</a:t>
            </a:r>
            <a:r>
              <a:rPr lang="zh-CN" altLang="zh-CN" sz="2800" dirty="0">
                <a:solidFill>
                  <a:schemeClr val="bg1"/>
                </a:solidFill>
              </a:rPr>
              <a:t>)</a:t>
            </a:r>
            <a:r>
              <a:rPr lang="zh-CN" altLang="en-US" sz="2800" dirty="0">
                <a:solidFill>
                  <a:schemeClr val="bg1"/>
                </a:solidFill>
              </a:rPr>
              <a:t>，从这个人面前一步跨到那个人面前，带动得他衣裤鼓起 来，像一条渔船上的风帆。” </a:t>
            </a:r>
            <a:br>
              <a:rPr lang="zh-CN" altLang="en-US" sz="2800" dirty="0">
                <a:solidFill>
                  <a:schemeClr val="bg1"/>
                </a:solidFill>
              </a:rPr>
            </a:br>
            <a:r>
              <a:rPr lang="zh-CN" altLang="en-US" sz="2800" dirty="0">
                <a:solidFill>
                  <a:schemeClr val="bg1"/>
                </a:solidFill>
              </a:rPr>
              <a:t>“最后，他的朋友们一个个地陆续走了。他分别</a:t>
            </a:r>
            <a:r>
              <a:rPr lang="zh-CN" altLang="en-US" sz="2800" dirty="0">
                <a:solidFill>
                  <a:srgbClr val="FF0000"/>
                </a:solidFill>
              </a:rPr>
              <a:t>送到前厅</a:t>
            </a:r>
            <a:r>
              <a:rPr lang="zh-CN" altLang="en-US" sz="2800" dirty="0">
                <a:solidFill>
                  <a:schemeClr val="bg1"/>
                </a:solidFill>
              </a:rPr>
              <a:t>，</a:t>
            </a:r>
            <a:r>
              <a:rPr lang="zh-CN" altLang="en-US" sz="2800" dirty="0">
                <a:solidFill>
                  <a:srgbClr val="FF0000"/>
                </a:solidFill>
              </a:rPr>
              <a:t>单独讲</a:t>
            </a:r>
            <a:r>
              <a:rPr lang="zh-CN" altLang="en-US" sz="2800" dirty="0">
                <a:solidFill>
                  <a:schemeClr val="bg1"/>
                </a:solidFill>
              </a:rPr>
              <a:t>一小 会儿</a:t>
            </a:r>
            <a:r>
              <a:rPr lang="zh-CN" altLang="en-US" sz="2800" dirty="0">
                <a:solidFill>
                  <a:srgbClr val="FF0000"/>
                </a:solidFill>
              </a:rPr>
              <a:t>话</a:t>
            </a:r>
            <a:r>
              <a:rPr lang="zh-CN" altLang="en-US" sz="2800" dirty="0">
                <a:solidFill>
                  <a:schemeClr val="bg1"/>
                </a:solidFill>
              </a:rPr>
              <a:t>，紧紧</a:t>
            </a:r>
            <a:r>
              <a:rPr lang="zh-CN" altLang="en-US" sz="2800" dirty="0">
                <a:solidFill>
                  <a:srgbClr val="FF0000"/>
                </a:solidFill>
              </a:rPr>
              <a:t>握</a:t>
            </a:r>
            <a:r>
              <a:rPr lang="zh-CN" altLang="en-US" sz="2800" dirty="0">
                <a:solidFill>
                  <a:schemeClr val="bg1"/>
                </a:solidFill>
              </a:rPr>
              <a:t>住对方的</a:t>
            </a:r>
            <a:r>
              <a:rPr lang="zh-CN" altLang="en-US" sz="2800" dirty="0">
                <a:solidFill>
                  <a:srgbClr val="FF0000"/>
                </a:solidFill>
              </a:rPr>
              <a:t>手</a:t>
            </a:r>
            <a:r>
              <a:rPr lang="zh-CN" altLang="en-US" sz="2800" dirty="0">
                <a:solidFill>
                  <a:schemeClr val="bg1"/>
                </a:solidFill>
              </a:rPr>
              <a:t>，再热情地大笑着用手</a:t>
            </a:r>
            <a:r>
              <a:rPr lang="zh-CN" altLang="en-US" sz="2800" dirty="0">
                <a:solidFill>
                  <a:srgbClr val="FF0000"/>
                </a:solidFill>
              </a:rPr>
              <a:t>拍</a:t>
            </a:r>
            <a:r>
              <a:rPr lang="zh-CN" altLang="en-US" sz="2800" dirty="0">
                <a:solidFill>
                  <a:schemeClr val="bg1"/>
                </a:solidFill>
              </a:rPr>
              <a:t>打几下对方的</a:t>
            </a:r>
            <a:r>
              <a:rPr lang="zh-CN" altLang="en-US" sz="2800" dirty="0">
                <a:solidFill>
                  <a:srgbClr val="FF0000"/>
                </a:solidFill>
              </a:rPr>
              <a:t>肩</a:t>
            </a:r>
            <a:r>
              <a:rPr lang="zh-CN" altLang="en-US" sz="2800" dirty="0">
                <a:solidFill>
                  <a:schemeClr val="bg1"/>
                </a:solidFill>
              </a:rPr>
              <a:t>头</a:t>
            </a:r>
            <a:r>
              <a:rPr lang="zh-CN" altLang="zh-CN" sz="2800" dirty="0">
                <a:solidFill>
                  <a:schemeClr val="bg1"/>
                </a:solidFill>
              </a:rPr>
              <a:t>……”</a:t>
            </a:r>
            <a:r>
              <a:rPr lang="zh-CN" altLang="zh-CN" sz="2800" u="sng" dirty="0">
                <a:solidFill>
                  <a:schemeClr val="bg1"/>
                </a:solidFill>
              </a:rPr>
              <a:t> </a:t>
            </a:r>
          </a:p>
        </p:txBody>
      </p:sp>
      <p:sp>
        <p:nvSpPr>
          <p:cNvPr id="15369" name="Line 9"/>
          <p:cNvSpPr>
            <a:spLocks noChangeShapeType="1"/>
          </p:cNvSpPr>
          <p:nvPr/>
        </p:nvSpPr>
        <p:spPr bwMode="auto">
          <a:xfrm flipV="1">
            <a:off x="3287713" y="5084764"/>
            <a:ext cx="792162" cy="1081087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5370" name="Rectangle 10"/>
          <p:cNvSpPr>
            <a:spLocks noChangeArrowheads="1"/>
          </p:cNvSpPr>
          <p:nvPr/>
        </p:nvSpPr>
        <p:spPr bwMode="auto">
          <a:xfrm>
            <a:off x="4511675" y="3774868"/>
            <a:ext cx="5310188" cy="280076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r>
              <a:rPr lang="zh-CN" altLang="en-US" sz="4400" dirty="0">
                <a:solidFill>
                  <a:schemeClr val="tx2"/>
                </a:solidFill>
              </a:rPr>
              <a:t>性格</a:t>
            </a:r>
            <a:r>
              <a:rPr lang="zh-CN" altLang="en-US" sz="4400" dirty="0">
                <a:solidFill>
                  <a:srgbClr val="FF0000"/>
                </a:solidFill>
              </a:rPr>
              <a:t>：热情好客、</a:t>
            </a:r>
          </a:p>
          <a:p>
            <a:r>
              <a:rPr lang="zh-CN" altLang="en-US" sz="4400" dirty="0">
                <a:solidFill>
                  <a:srgbClr val="FF0000"/>
                </a:solidFill>
              </a:rPr>
              <a:t>           开朗豪放</a:t>
            </a:r>
          </a:p>
          <a:p>
            <a:r>
              <a:rPr lang="zh-CN" altLang="en-US" sz="4400" dirty="0">
                <a:solidFill>
                  <a:srgbClr val="FF0000"/>
                </a:solidFill>
              </a:rPr>
              <a:t>           容易激动</a:t>
            </a:r>
          </a:p>
          <a:p>
            <a:r>
              <a:rPr lang="zh-CN" altLang="en-US" sz="4400" dirty="0">
                <a:solidFill>
                  <a:srgbClr val="FF0000"/>
                </a:solidFill>
              </a:rPr>
              <a:t>           和蔼可亲</a:t>
            </a:r>
            <a:endParaRPr lang="zh-CN" altLang="en-US" sz="4400" dirty="0"/>
          </a:p>
        </p:txBody>
      </p:sp>
      <p:pic>
        <p:nvPicPr>
          <p:cNvPr id="17419" name="Picture 11" descr="button104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33600" y="6183314"/>
            <a:ext cx="674688" cy="674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3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3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5" dur="500"/>
                                        <p:tgtEl>
                                          <p:spTgt spid="153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3" grpId="0" animBg="1" autoUpdateAnimBg="0"/>
      <p:bldP spid="15364" grpId="0" animBg="1"/>
      <p:bldP spid="15365" grpId="0" animBg="1" autoUpdateAnimBg="0"/>
      <p:bldP spid="15366" grpId="0" animBg="1"/>
      <p:bldP spid="15367" grpId="0" animBg="1" autoUpdateAnimBg="0"/>
      <p:bldP spid="15368" grpId="0" animBg="1" autoUpdateAnimBg="0"/>
      <p:bldP spid="15369" grpId="0" animBg="1"/>
      <p:bldP spid="15370" grpId="0" animBg="1" autoUpdateAnimBg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左拉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2667000" cy="365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35" name="Text Box 3"/>
          <p:cNvSpPr txBox="1">
            <a:spLocks noChangeArrowheads="1"/>
          </p:cNvSpPr>
          <p:nvPr/>
        </p:nvSpPr>
        <p:spPr bwMode="auto">
          <a:xfrm>
            <a:off x="1828801" y="4267200"/>
            <a:ext cx="2016125" cy="1569660"/>
          </a:xfrm>
          <a:prstGeom prst="rect">
            <a:avLst/>
          </a:prstGeom>
          <a:solidFill>
            <a:schemeClr val="tx1">
              <a:alpha val="39999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3200">
                <a:solidFill>
                  <a:srgbClr val="FF0000"/>
                </a:solidFill>
              </a:rPr>
              <a:t>肖像描写        语言描写    行动描写</a:t>
            </a:r>
            <a:r>
              <a:rPr lang="zh-CN" altLang="en-US">
                <a:solidFill>
                  <a:srgbClr val="FF0000"/>
                </a:solidFill>
              </a:rPr>
              <a:t> </a:t>
            </a:r>
          </a:p>
        </p:txBody>
      </p:sp>
      <p:sp>
        <p:nvSpPr>
          <p:cNvPr id="18436" name="Line 4"/>
          <p:cNvSpPr>
            <a:spLocks noChangeShapeType="1"/>
          </p:cNvSpPr>
          <p:nvPr/>
        </p:nvSpPr>
        <p:spPr bwMode="auto">
          <a:xfrm flipV="1">
            <a:off x="3648075" y="2781300"/>
            <a:ext cx="1371600" cy="15240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8437" name="Line 5"/>
          <p:cNvSpPr>
            <a:spLocks noChangeShapeType="1"/>
          </p:cNvSpPr>
          <p:nvPr/>
        </p:nvSpPr>
        <p:spPr bwMode="auto">
          <a:xfrm flipV="1">
            <a:off x="3575050" y="3500438"/>
            <a:ext cx="1371600" cy="1524000"/>
          </a:xfrm>
          <a:prstGeom prst="line">
            <a:avLst/>
          </a:prstGeom>
          <a:noFill/>
          <a:ln w="25400">
            <a:solidFill>
              <a:srgbClr val="00FF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8438" name="Line 6"/>
          <p:cNvSpPr>
            <a:spLocks noChangeShapeType="1"/>
          </p:cNvSpPr>
          <p:nvPr/>
        </p:nvSpPr>
        <p:spPr bwMode="auto">
          <a:xfrm flipV="1">
            <a:off x="3581400" y="4038600"/>
            <a:ext cx="1371600" cy="1524000"/>
          </a:xfrm>
          <a:prstGeom prst="line">
            <a:avLst/>
          </a:prstGeom>
          <a:noFill/>
          <a:ln w="25400">
            <a:solidFill>
              <a:srgbClr val="FF00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18439" name="Picture 7" descr="button104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57400" y="5943600"/>
            <a:ext cx="674688" cy="674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40" name="Text Box 8"/>
          <p:cNvSpPr txBox="1">
            <a:spLocks noChangeArrowheads="1"/>
          </p:cNvSpPr>
          <p:nvPr/>
        </p:nvSpPr>
        <p:spPr bwMode="auto">
          <a:xfrm>
            <a:off x="5334000" y="1"/>
            <a:ext cx="4953000" cy="6924675"/>
          </a:xfrm>
          <a:prstGeom prst="rect">
            <a:avLst/>
          </a:pr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2800">
                <a:solidFill>
                  <a:schemeClr val="bg1"/>
                </a:solidFill>
              </a:rPr>
              <a:t>中等</a:t>
            </a:r>
            <a:r>
              <a:rPr lang="zh-CN" altLang="en-US" sz="2800">
                <a:solidFill>
                  <a:srgbClr val="FF0000"/>
                </a:solidFill>
              </a:rPr>
              <a:t>身材</a:t>
            </a:r>
            <a:r>
              <a:rPr lang="zh-CN" altLang="en-US" sz="2800">
                <a:solidFill>
                  <a:schemeClr val="bg1"/>
                </a:solidFill>
              </a:rPr>
              <a:t>，微微发胖，有一副朴实但很固执的</a:t>
            </a:r>
            <a:r>
              <a:rPr lang="zh-CN" altLang="en-US" sz="2800">
                <a:solidFill>
                  <a:srgbClr val="FF0000"/>
                </a:solidFill>
              </a:rPr>
              <a:t>面庞</a:t>
            </a:r>
            <a:r>
              <a:rPr lang="zh-CN" altLang="en-US" sz="2800">
                <a:solidFill>
                  <a:schemeClr val="bg1"/>
                </a:solidFill>
              </a:rPr>
              <a:t>。他的</a:t>
            </a:r>
            <a:r>
              <a:rPr lang="zh-CN" altLang="en-US" sz="2800">
                <a:solidFill>
                  <a:srgbClr val="FF0000"/>
                </a:solidFill>
              </a:rPr>
              <a:t>头</a:t>
            </a:r>
            <a:r>
              <a:rPr lang="zh-CN" altLang="en-US" sz="2800">
                <a:solidFill>
                  <a:schemeClr val="bg1"/>
                </a:solidFill>
              </a:rPr>
              <a:t>像古代意大利版画中人物的头颅一样，虽然不漂亮，却表现出他的聪慧和坚强的性格。在他那很发达的脑门上竖立着很短的</a:t>
            </a:r>
            <a:r>
              <a:rPr lang="zh-CN" altLang="en-US" sz="2800">
                <a:solidFill>
                  <a:srgbClr val="FF0000"/>
                </a:solidFill>
              </a:rPr>
              <a:t>头发</a:t>
            </a:r>
            <a:r>
              <a:rPr lang="zh-CN" altLang="en-US" sz="2800">
                <a:solidFill>
                  <a:schemeClr val="bg1"/>
                </a:solidFill>
              </a:rPr>
              <a:t>，直挺挺的</a:t>
            </a:r>
            <a:r>
              <a:rPr lang="zh-CN" altLang="en-US" sz="2800">
                <a:solidFill>
                  <a:srgbClr val="FF0000"/>
                </a:solidFill>
              </a:rPr>
              <a:t>鼻子</a:t>
            </a:r>
            <a:r>
              <a:rPr lang="zh-CN" altLang="en-US" sz="2800">
                <a:solidFill>
                  <a:schemeClr val="bg1"/>
                </a:solidFill>
              </a:rPr>
              <a:t>像是被人很突然地在那长满浓密</a:t>
            </a:r>
            <a:r>
              <a:rPr lang="zh-CN" altLang="en-US" sz="2800">
                <a:solidFill>
                  <a:srgbClr val="FF0000"/>
                </a:solidFill>
              </a:rPr>
              <a:t>胡子</a:t>
            </a:r>
            <a:r>
              <a:rPr lang="zh-CN" altLang="en-US" sz="2800">
                <a:solidFill>
                  <a:schemeClr val="bg1"/>
                </a:solidFill>
              </a:rPr>
              <a:t>的嘴上一刀切断了。这张肥胖但很坚毅的脸的下半部覆盖着修得很短的胡须，黑色的</a:t>
            </a:r>
            <a:r>
              <a:rPr lang="zh-CN" altLang="en-US" sz="2800">
                <a:solidFill>
                  <a:srgbClr val="FF0000"/>
                </a:solidFill>
              </a:rPr>
              <a:t>眼睛</a:t>
            </a:r>
            <a:r>
              <a:rPr lang="zh-CN" altLang="en-US" sz="2800">
                <a:solidFill>
                  <a:schemeClr val="bg1"/>
                </a:solidFill>
              </a:rPr>
              <a:t>虽然近视，但透着十分尖锐的探索的目光。他的</a:t>
            </a:r>
            <a:r>
              <a:rPr lang="zh-CN" altLang="en-US" sz="2800">
                <a:solidFill>
                  <a:srgbClr val="FF0000"/>
                </a:solidFill>
              </a:rPr>
              <a:t>微笑</a:t>
            </a:r>
            <a:r>
              <a:rPr lang="zh-CN" altLang="en-US" sz="2800">
                <a:solidFill>
                  <a:schemeClr val="bg1"/>
                </a:solidFill>
              </a:rPr>
              <a:t>总使人感到有点嘲讽，</a:t>
            </a:r>
            <a:r>
              <a:rPr lang="zh-CN" altLang="en-US" sz="2800">
                <a:solidFill>
                  <a:srgbClr val="FF0000"/>
                </a:solidFill>
              </a:rPr>
              <a:t>唇沟</a:t>
            </a:r>
            <a:r>
              <a:rPr lang="zh-CN" altLang="en-US" sz="2800">
                <a:solidFill>
                  <a:schemeClr val="bg1"/>
                </a:solidFill>
              </a:rPr>
              <a:t>使上唇高高地翘起，又显得十分滑稽可笑。</a:t>
            </a:r>
          </a:p>
        </p:txBody>
      </p:sp>
      <p:sp>
        <p:nvSpPr>
          <p:cNvPr id="18441" name="Text Box 9"/>
          <p:cNvSpPr txBox="1">
            <a:spLocks noChangeArrowheads="1"/>
          </p:cNvSpPr>
          <p:nvPr/>
        </p:nvSpPr>
        <p:spPr bwMode="auto">
          <a:xfrm>
            <a:off x="5159375" y="2060576"/>
            <a:ext cx="5257800" cy="2227263"/>
          </a:xfrm>
          <a:prstGeom prst="rect">
            <a:avLst/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2800">
                <a:solidFill>
                  <a:srgbClr val="CCFF99"/>
                </a:solidFill>
              </a:rPr>
              <a:t>很少讲话。不时发出几声：”可是</a:t>
            </a:r>
            <a:r>
              <a:rPr lang="zh-CN" altLang="zh-CN" sz="2800">
                <a:solidFill>
                  <a:srgbClr val="CCFF99"/>
                </a:solidFill>
              </a:rPr>
              <a:t>……</a:t>
            </a:r>
            <a:r>
              <a:rPr lang="zh-CN" altLang="en-US" sz="2800">
                <a:solidFill>
                  <a:srgbClr val="CCFF99"/>
                </a:solidFill>
              </a:rPr>
              <a:t>可是</a:t>
            </a:r>
            <a:r>
              <a:rPr lang="zh-CN" altLang="zh-CN" sz="2800">
                <a:solidFill>
                  <a:srgbClr val="CCFF99"/>
                </a:solidFill>
              </a:rPr>
              <a:t>……“</a:t>
            </a:r>
            <a:r>
              <a:rPr lang="zh-CN" altLang="en-US" sz="2800">
                <a:solidFill>
                  <a:srgbClr val="CCFF99"/>
                </a:solidFill>
              </a:rPr>
              <a:t>当福楼拜激情冲动过后之后，他就不慌不忙地开说话，声音是很平静，句子也很温和。</a:t>
            </a:r>
          </a:p>
        </p:txBody>
      </p:sp>
      <p:sp>
        <p:nvSpPr>
          <p:cNvPr id="18442" name="Text Box 10"/>
          <p:cNvSpPr txBox="1">
            <a:spLocks noChangeArrowheads="1"/>
          </p:cNvSpPr>
          <p:nvPr/>
        </p:nvSpPr>
        <p:spPr bwMode="auto">
          <a:xfrm>
            <a:off x="4943475" y="2636839"/>
            <a:ext cx="5486400" cy="3081337"/>
          </a:xfrm>
          <a:prstGeom prst="rect">
            <a:avLst/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2800">
                <a:solidFill>
                  <a:srgbClr val="FF99CC"/>
                </a:solidFill>
              </a:rPr>
              <a:t>爬了六层楼的楼梯累得呼呼直喘。一进来就歪在一把沙发上，并开始用眼光从大家的脸上寻找谈话的气氛和观察每人的精神状态。总是歪坐着，压着一条腿，用手抓着自己的脚踝，很细心的听大家讲。</a:t>
            </a:r>
          </a:p>
        </p:txBody>
      </p:sp>
      <p:sp>
        <p:nvSpPr>
          <p:cNvPr id="18443" name="AutoShape 11"/>
          <p:cNvSpPr>
            <a:spLocks noChangeArrowheads="1"/>
          </p:cNvSpPr>
          <p:nvPr/>
        </p:nvSpPr>
        <p:spPr bwMode="auto">
          <a:xfrm rot="10597549">
            <a:off x="3932238" y="4137025"/>
            <a:ext cx="3860800" cy="2363788"/>
          </a:xfrm>
          <a:prstGeom prst="wedgeEllipseCallout">
            <a:avLst>
              <a:gd name="adj1" fmla="val 45134"/>
              <a:gd name="adj2" fmla="val 86046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/>
          <a:lstStyle/>
          <a:p>
            <a:pPr algn="ctr"/>
            <a:endParaRPr lang="zh-CN" altLang="zh-CN"/>
          </a:p>
        </p:txBody>
      </p:sp>
      <p:sp>
        <p:nvSpPr>
          <p:cNvPr id="18444" name="Rectangle 12"/>
          <p:cNvSpPr>
            <a:spLocks noChangeArrowheads="1"/>
          </p:cNvSpPr>
          <p:nvPr/>
        </p:nvSpPr>
        <p:spPr bwMode="auto">
          <a:xfrm>
            <a:off x="4224338" y="4429234"/>
            <a:ext cx="3600450" cy="18158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r>
              <a:rPr lang="zh-CN" altLang="en-US" sz="4000">
                <a:solidFill>
                  <a:srgbClr val="FF0000"/>
                </a:solidFill>
              </a:rPr>
              <a:t>性格：</a:t>
            </a:r>
            <a:r>
              <a:rPr lang="zh-CN" altLang="en-US" sz="3600">
                <a:latin typeface="方正大黑简体" pitchFamily="2" charset="-122"/>
                <a:ea typeface="方正大黑简体" pitchFamily="2" charset="-122"/>
              </a:rPr>
              <a:t>沉默寡言，性格温和，聪明而坚毅</a:t>
            </a:r>
            <a:r>
              <a:rPr lang="zh-CN" altLang="en-US" sz="3200">
                <a:latin typeface="方正大黑简体" pitchFamily="2" charset="-122"/>
                <a:ea typeface="方正大黑简体" pitchFamily="2" charset="-122"/>
              </a:rPr>
              <a:t>。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4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84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84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84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84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84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84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84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84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84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3" dur="500"/>
                                        <p:tgtEl>
                                          <p:spTgt spid="184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4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4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6" grpId="0" animBg="1"/>
      <p:bldP spid="18437" grpId="0" animBg="1"/>
      <p:bldP spid="18438" grpId="0" animBg="1"/>
      <p:bldP spid="18440" grpId="0" animBg="1" autoUpdateAnimBg="0"/>
      <p:bldP spid="18441" grpId="0" animBg="1" autoUpdateAnimBg="0"/>
      <p:bldP spid="18442" grpId="0" animBg="1" autoUpdateAnimBg="0"/>
      <p:bldP spid="18443" grpId="0" animBg="1" autoUpdateAnimBg="0"/>
      <p:bldP spid="18444" grpId="0" autoUpdateAnimBg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Text Box 11"/>
          <p:cNvSpPr txBox="1">
            <a:spLocks noChangeArrowheads="1"/>
          </p:cNvSpPr>
          <p:nvPr/>
        </p:nvSpPr>
        <p:spPr bwMode="auto">
          <a:xfrm>
            <a:off x="1847850" y="931864"/>
            <a:ext cx="8534400" cy="85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dirty="0">
                <a:solidFill>
                  <a:srgbClr val="002060"/>
                </a:solidFill>
              </a:rPr>
              <a:t>考试成绩出来了，老师发放试卷时我的紧张心理。</a:t>
            </a:r>
          </a:p>
          <a:p>
            <a:pPr eaLnBrk="1" hangingPunct="1">
              <a:spcBef>
                <a:spcPct val="50000"/>
              </a:spcBef>
            </a:pPr>
            <a:endParaRPr lang="en-US" altLang="zh-CN" dirty="0">
              <a:solidFill>
                <a:srgbClr val="002060"/>
              </a:solidFill>
            </a:endParaRPr>
          </a:p>
        </p:txBody>
      </p:sp>
      <p:sp>
        <p:nvSpPr>
          <p:cNvPr id="116740" name="Text Box 18"/>
          <p:cNvSpPr txBox="1">
            <a:spLocks noChangeArrowheads="1"/>
          </p:cNvSpPr>
          <p:nvPr/>
        </p:nvSpPr>
        <p:spPr bwMode="auto">
          <a:xfrm>
            <a:off x="1524000" y="1125539"/>
            <a:ext cx="71628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 sz="20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zh-CN" altLang="zh-CN"/>
          </a:p>
        </p:txBody>
      </p:sp>
      <p:sp>
        <p:nvSpPr>
          <p:cNvPr id="116742" name="Text Box 6"/>
          <p:cNvSpPr txBox="1">
            <a:spLocks noChangeArrowheads="1"/>
          </p:cNvSpPr>
          <p:nvPr/>
        </p:nvSpPr>
        <p:spPr bwMode="auto">
          <a:xfrm>
            <a:off x="1666876" y="1500188"/>
            <a:ext cx="8715375" cy="5200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b="0" dirty="0">
                <a:solidFill>
                  <a:srgbClr val="002060"/>
                </a:solidFill>
              </a:rPr>
              <a:t>       </a:t>
            </a:r>
            <a:r>
              <a:rPr lang="zh-CN" altLang="en-US" sz="2400" dirty="0">
                <a:solidFill>
                  <a:srgbClr val="002060"/>
                </a:solidFill>
                <a:latin typeface="宋体" pitchFamily="2" charset="-122"/>
              </a:rPr>
              <a:t>我不停地在心里念叨：“阿弥陀佛，上帝啊，保佑我吧！我再也不听录音机，不看电视，不打游戏机了。唉！都怪我自己，老想着打游戏机，考试前一天还趁父母不在家偷看了一个小时的电视。老师啊，发发慈悲，手下留情，我以后上课一定好好听讲，千万别让我不及格啊！”</a:t>
            </a:r>
            <a:r>
              <a:rPr lang="zh-CN" altLang="en-US" sz="2400" dirty="0">
                <a:solidFill>
                  <a:srgbClr val="FF0000"/>
                </a:solidFill>
                <a:latin typeface="宋体" pitchFamily="2" charset="-122"/>
              </a:rPr>
              <a:t>（想）</a:t>
            </a:r>
            <a:r>
              <a:rPr lang="zh-CN" altLang="en-US" sz="2400" dirty="0">
                <a:solidFill>
                  <a:srgbClr val="002060"/>
                </a:solidFill>
                <a:latin typeface="宋体" pitchFamily="2" charset="-122"/>
              </a:rPr>
              <a:t>我好像看见满试卷鲜红的叉组成一张巨大的网向我卷来，使我不得动弹，不能呼吸。</a:t>
            </a:r>
            <a:r>
              <a:rPr lang="zh-CN" altLang="en-US" sz="2400" dirty="0">
                <a:solidFill>
                  <a:srgbClr val="FF0000"/>
                </a:solidFill>
                <a:latin typeface="宋体" pitchFamily="2" charset="-122"/>
              </a:rPr>
              <a:t>（感）</a:t>
            </a:r>
            <a:r>
              <a:rPr lang="zh-CN" altLang="en-US" sz="2400" dirty="0">
                <a:solidFill>
                  <a:srgbClr val="002060"/>
                </a:solidFill>
                <a:latin typeface="宋体" pitchFamily="2" charset="-122"/>
              </a:rPr>
              <a:t>教室里静悄悄的，只听见“沙沙”的发试卷的声音，</a:t>
            </a:r>
            <a:r>
              <a:rPr lang="zh-CN" altLang="en-US" sz="2400" dirty="0">
                <a:solidFill>
                  <a:srgbClr val="FF0000"/>
                </a:solidFill>
                <a:latin typeface="宋体" pitchFamily="2" charset="-122"/>
              </a:rPr>
              <a:t>（听）</a:t>
            </a:r>
            <a:r>
              <a:rPr lang="zh-CN" altLang="en-US" sz="2400" dirty="0">
                <a:solidFill>
                  <a:srgbClr val="002060"/>
                </a:solidFill>
                <a:latin typeface="宋体" pitchFamily="2" charset="-122"/>
              </a:rPr>
              <a:t>“哗啦！”我的心随之猛跳了一下。</a:t>
            </a:r>
            <a:r>
              <a:rPr lang="zh-CN" altLang="en-US" sz="2400" dirty="0">
                <a:solidFill>
                  <a:srgbClr val="FF0000"/>
                </a:solidFill>
                <a:latin typeface="宋体" pitchFamily="2" charset="-122"/>
              </a:rPr>
              <a:t>（感）</a:t>
            </a:r>
            <a:r>
              <a:rPr lang="zh-CN" altLang="en-US" sz="2400" dirty="0">
                <a:solidFill>
                  <a:srgbClr val="002060"/>
                </a:solidFill>
                <a:latin typeface="宋体" pitchFamily="2" charset="-122"/>
              </a:rPr>
              <a:t>试卷终于发下来了，只是静静地反躺在桌上。</a:t>
            </a:r>
            <a:r>
              <a:rPr lang="zh-CN" altLang="en-US" sz="2400" dirty="0">
                <a:solidFill>
                  <a:srgbClr val="FF0000"/>
                </a:solidFill>
                <a:latin typeface="宋体" pitchFamily="2" charset="-122"/>
              </a:rPr>
              <a:t>（看）</a:t>
            </a:r>
            <a:r>
              <a:rPr lang="zh-CN" altLang="en-US" sz="2400" dirty="0">
                <a:solidFill>
                  <a:srgbClr val="002060"/>
                </a:solidFill>
                <a:latin typeface="宋体" pitchFamily="2" charset="-122"/>
              </a:rPr>
              <a:t>我用有点颤抖的手去掀试卷，一个鲜红的“</a:t>
            </a:r>
            <a:r>
              <a:rPr lang="en-US" altLang="zh-CN" sz="2400" dirty="0">
                <a:solidFill>
                  <a:srgbClr val="002060"/>
                </a:solidFill>
                <a:latin typeface="宋体" pitchFamily="2" charset="-122"/>
              </a:rPr>
              <a:t>4”</a:t>
            </a:r>
            <a:r>
              <a:rPr lang="zh-CN" altLang="en-US" sz="2400" dirty="0">
                <a:solidFill>
                  <a:srgbClr val="002060"/>
                </a:solidFill>
                <a:latin typeface="宋体" pitchFamily="2" charset="-122"/>
              </a:rPr>
              <a:t>字映入我的眼帘。</a:t>
            </a:r>
            <a:r>
              <a:rPr lang="zh-CN" altLang="en-US" sz="2400" dirty="0">
                <a:solidFill>
                  <a:srgbClr val="FF0000"/>
                </a:solidFill>
                <a:latin typeface="宋体" pitchFamily="2" charset="-122"/>
              </a:rPr>
              <a:t>（看）</a:t>
            </a:r>
            <a:r>
              <a:rPr lang="zh-CN" altLang="en-US" sz="2400" dirty="0">
                <a:solidFill>
                  <a:srgbClr val="002060"/>
                </a:solidFill>
                <a:latin typeface="宋体" pitchFamily="2" charset="-122"/>
              </a:rPr>
              <a:t>我一咬牙，把手伸到试卷底下，用力一翻，</a:t>
            </a:r>
            <a:r>
              <a:rPr lang="zh-CN" altLang="en-US" sz="2400" dirty="0">
                <a:solidFill>
                  <a:srgbClr val="FF0000"/>
                </a:solidFill>
                <a:latin typeface="宋体" pitchFamily="2" charset="-122"/>
              </a:rPr>
              <a:t>（做）</a:t>
            </a:r>
            <a:r>
              <a:rPr lang="zh-CN" altLang="en-US" sz="2400" dirty="0">
                <a:solidFill>
                  <a:srgbClr val="002060"/>
                </a:solidFill>
                <a:latin typeface="宋体" pitchFamily="2" charset="-122"/>
              </a:rPr>
              <a:t>随着“啪”的一声，</a:t>
            </a:r>
            <a:r>
              <a:rPr lang="zh-CN" altLang="en-US" sz="2400" dirty="0">
                <a:solidFill>
                  <a:srgbClr val="FF0000"/>
                </a:solidFill>
                <a:latin typeface="宋体" pitchFamily="2" charset="-122"/>
              </a:rPr>
              <a:t>（做）</a:t>
            </a:r>
            <a:r>
              <a:rPr lang="zh-CN" altLang="en-US" sz="2400" dirty="0">
                <a:solidFill>
                  <a:srgbClr val="002060"/>
                </a:solidFill>
                <a:latin typeface="宋体" pitchFamily="2" charset="-122"/>
              </a:rPr>
              <a:t>我看到了我的分数──</a:t>
            </a:r>
            <a:r>
              <a:rPr lang="en-US" altLang="zh-CN" sz="2400" dirty="0">
                <a:solidFill>
                  <a:srgbClr val="002060"/>
                </a:solidFill>
                <a:latin typeface="宋体" pitchFamily="2" charset="-122"/>
              </a:rPr>
              <a:t>48</a:t>
            </a:r>
            <a:r>
              <a:rPr lang="zh-CN" altLang="en-US" sz="2400" dirty="0">
                <a:solidFill>
                  <a:srgbClr val="002060"/>
                </a:solidFill>
                <a:latin typeface="宋体" pitchFamily="2" charset="-122"/>
              </a:rPr>
              <a:t>，可怜的“</a:t>
            </a:r>
            <a:r>
              <a:rPr lang="en-US" altLang="zh-CN" sz="2400" dirty="0">
                <a:solidFill>
                  <a:srgbClr val="002060"/>
                </a:solidFill>
                <a:latin typeface="宋体" pitchFamily="2" charset="-122"/>
              </a:rPr>
              <a:t>48”</a:t>
            </a:r>
            <a:r>
              <a:rPr lang="zh-CN" altLang="en-US" sz="2400" dirty="0">
                <a:solidFill>
                  <a:srgbClr val="002060"/>
                </a:solidFill>
                <a:latin typeface="宋体" pitchFamily="2" charset="-122"/>
              </a:rPr>
              <a:t>，我“唉”的一声便瘫在了桌上。</a:t>
            </a:r>
            <a:r>
              <a:rPr lang="zh-CN" altLang="en-US" sz="2400" dirty="0">
                <a:solidFill>
                  <a:srgbClr val="FF0000"/>
                </a:solidFill>
                <a:latin typeface="宋体" pitchFamily="2" charset="-122"/>
              </a:rPr>
              <a:t>（看）</a:t>
            </a:r>
          </a:p>
          <a:p>
            <a:pPr eaLnBrk="1" hangingPunct="1"/>
            <a:endParaRPr lang="zh-CN" altLang="en-US" dirty="0">
              <a:latin typeface="宋体" pitchFamily="2" charset="-122"/>
            </a:endParaRPr>
          </a:p>
        </p:txBody>
      </p:sp>
      <p:sp>
        <p:nvSpPr>
          <p:cNvPr id="19461" name="Text Box 7"/>
          <p:cNvSpPr txBox="1">
            <a:spLocks noChangeArrowheads="1"/>
          </p:cNvSpPr>
          <p:nvPr/>
        </p:nvSpPr>
        <p:spPr bwMode="auto">
          <a:xfrm>
            <a:off x="1703388" y="188913"/>
            <a:ext cx="8840882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2800" dirty="0">
                <a:solidFill>
                  <a:srgbClr val="006666"/>
                </a:solidFill>
              </a:rPr>
              <a:t>技法点拨：调动各种感觉器官（看、听、感、想、做</a:t>
            </a:r>
            <a:r>
              <a:rPr lang="zh-CN" altLang="en-US" sz="2800" dirty="0">
                <a:solidFill>
                  <a:srgbClr val="006666"/>
                </a:solidFill>
              </a:rPr>
              <a:t>）</a:t>
            </a:r>
            <a:endParaRPr lang="zh-CN" altLang="en-US" sz="2800" dirty="0">
              <a:solidFill>
                <a:srgbClr val="006666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167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167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167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6738" grpId="0"/>
      <p:bldP spid="116740" grpId="0"/>
      <p:bldP spid="11674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标题 1"/>
          <p:cNvSpPr>
            <a:spLocks noGrp="1"/>
          </p:cNvSpPr>
          <p:nvPr>
            <p:ph type="title"/>
          </p:nvPr>
        </p:nvSpPr>
        <p:spPr>
          <a:xfrm>
            <a:off x="1952625" y="285750"/>
            <a:ext cx="8229600" cy="1143000"/>
          </a:xfrm>
        </p:spPr>
        <p:txBody>
          <a:bodyPr/>
          <a:lstStyle/>
          <a:p>
            <a:r>
              <a:rPr lang="zh-CN" altLang="en-US" sz="5400"/>
              <a:t>牛刀小试</a:t>
            </a:r>
          </a:p>
        </p:txBody>
      </p:sp>
      <p:sp>
        <p:nvSpPr>
          <p:cNvPr id="2048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sz="4400" b="1" dirty="0"/>
              <a:t>请同学们根据自己所选取的同班同学，与小组同学聊聊这个人，选定最能体现人物特点的典型事例展开描写。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19288" y="4878389"/>
            <a:ext cx="2736850" cy="1697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040689" y="3213100"/>
            <a:ext cx="2344737" cy="3252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35188" y="692150"/>
            <a:ext cx="2735262" cy="2376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35551" y="5233989"/>
            <a:ext cx="2619375" cy="1343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32400" y="260351"/>
            <a:ext cx="3455988" cy="1241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19288" y="3068638"/>
            <a:ext cx="2736850" cy="163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0" name="Picture 8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59388" y="3435350"/>
            <a:ext cx="2178050" cy="1398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1" name="Picture 9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16501" y="1628775"/>
            <a:ext cx="2881313" cy="1435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82" name="WordArt 10"/>
          <p:cNvSpPr>
            <a:spLocks noChangeArrowheads="1" noChangeShapeType="1"/>
          </p:cNvSpPr>
          <p:nvPr/>
        </p:nvSpPr>
        <p:spPr bwMode="auto">
          <a:xfrm>
            <a:off x="1919288" y="333375"/>
            <a:ext cx="2881312" cy="7191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>
              <a:defRPr/>
            </a:pPr>
            <a:r>
              <a:rPr lang="zh-CN" altLang="en-US" sz="3600" kern="10" dirty="0">
                <a:ln w="12700" cmpd="sng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宋体"/>
                <a:ea typeface="宋体"/>
              </a:rPr>
              <a:t>你认识谁</a:t>
            </a:r>
            <a:r>
              <a:rPr lang="en-US" altLang="zh-CN" sz="3600" kern="10" dirty="0">
                <a:ln w="12700" cmpd="sng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宋体"/>
                <a:ea typeface="宋体"/>
              </a:rPr>
              <a:t>?</a:t>
            </a:r>
            <a:endParaRPr lang="zh-CN" altLang="en-US" sz="3600" kern="10" dirty="0">
              <a:ln w="12700" cmpd="sng">
                <a:solidFill>
                  <a:srgbClr val="EAEAEA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outerShdw dist="35921" dir="2700000" sy="50000" kx="2115830" algn="bl" rotWithShape="0">
                  <a:srgbClr val="C0C0C0">
                    <a:alpha val="79999"/>
                  </a:srgbClr>
                </a:outerShdw>
              </a:effectLst>
              <a:latin typeface="宋体"/>
              <a:ea typeface="宋体"/>
            </a:endParaRPr>
          </a:p>
        </p:txBody>
      </p:sp>
      <p:sp>
        <p:nvSpPr>
          <p:cNvPr id="3083" name="Text Box 11"/>
          <p:cNvSpPr txBox="1">
            <a:spLocks noChangeArrowheads="1"/>
          </p:cNvSpPr>
          <p:nvPr/>
        </p:nvSpPr>
        <p:spPr bwMode="auto">
          <a:xfrm>
            <a:off x="1919289" y="1268413"/>
            <a:ext cx="28892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zh-CN">
                <a:solidFill>
                  <a:schemeClr val="bg1"/>
                </a:solidFill>
                <a:ea typeface="隶书" pitchFamily="49" charset="-122"/>
              </a:rPr>
              <a:t>1</a:t>
            </a:r>
          </a:p>
        </p:txBody>
      </p:sp>
      <p:sp>
        <p:nvSpPr>
          <p:cNvPr id="3084" name="Text Box 12"/>
          <p:cNvSpPr txBox="1">
            <a:spLocks noChangeArrowheads="1"/>
          </p:cNvSpPr>
          <p:nvPr/>
        </p:nvSpPr>
        <p:spPr bwMode="auto">
          <a:xfrm>
            <a:off x="1992313" y="3141663"/>
            <a:ext cx="21590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zh-CN">
                <a:solidFill>
                  <a:schemeClr val="bg1"/>
                </a:solidFill>
                <a:ea typeface="隶书" pitchFamily="49" charset="-122"/>
              </a:rPr>
              <a:t>2</a:t>
            </a:r>
          </a:p>
        </p:txBody>
      </p:sp>
      <p:sp>
        <p:nvSpPr>
          <p:cNvPr id="3085" name="Text Box 13"/>
          <p:cNvSpPr txBox="1">
            <a:spLocks noChangeArrowheads="1"/>
          </p:cNvSpPr>
          <p:nvPr/>
        </p:nvSpPr>
        <p:spPr bwMode="auto">
          <a:xfrm>
            <a:off x="2063751" y="5084763"/>
            <a:ext cx="50482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zh-CN">
                <a:solidFill>
                  <a:schemeClr val="bg1"/>
                </a:solidFill>
                <a:ea typeface="隶书" pitchFamily="49" charset="-122"/>
              </a:rPr>
              <a:t>3</a:t>
            </a:r>
          </a:p>
        </p:txBody>
      </p:sp>
      <p:sp>
        <p:nvSpPr>
          <p:cNvPr id="3086" name="Text Box 14"/>
          <p:cNvSpPr txBox="1">
            <a:spLocks noChangeArrowheads="1"/>
          </p:cNvSpPr>
          <p:nvPr/>
        </p:nvSpPr>
        <p:spPr bwMode="auto">
          <a:xfrm>
            <a:off x="5159376" y="404813"/>
            <a:ext cx="28892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zh-CN">
                <a:solidFill>
                  <a:schemeClr val="bg1"/>
                </a:solidFill>
                <a:ea typeface="隶书" pitchFamily="49" charset="-122"/>
              </a:rPr>
              <a:t>4</a:t>
            </a:r>
          </a:p>
        </p:txBody>
      </p:sp>
      <p:sp>
        <p:nvSpPr>
          <p:cNvPr id="3087" name="Text Box 15"/>
          <p:cNvSpPr txBox="1">
            <a:spLocks noChangeArrowheads="1"/>
          </p:cNvSpPr>
          <p:nvPr/>
        </p:nvSpPr>
        <p:spPr bwMode="auto">
          <a:xfrm>
            <a:off x="5016500" y="1700213"/>
            <a:ext cx="287338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zh-CN">
                <a:solidFill>
                  <a:schemeClr val="bg1"/>
                </a:solidFill>
                <a:ea typeface="隶书" pitchFamily="49" charset="-122"/>
              </a:rPr>
              <a:t>5</a:t>
            </a:r>
          </a:p>
        </p:txBody>
      </p:sp>
      <p:sp>
        <p:nvSpPr>
          <p:cNvPr id="3088" name="Text Box 16"/>
          <p:cNvSpPr txBox="1">
            <a:spLocks noChangeArrowheads="1"/>
          </p:cNvSpPr>
          <p:nvPr/>
        </p:nvSpPr>
        <p:spPr bwMode="auto">
          <a:xfrm>
            <a:off x="5087938" y="3429000"/>
            <a:ext cx="43180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zh-CN">
                <a:solidFill>
                  <a:schemeClr val="bg1"/>
                </a:solidFill>
                <a:ea typeface="隶书" pitchFamily="49" charset="-122"/>
              </a:rPr>
              <a:t>6</a:t>
            </a:r>
          </a:p>
        </p:txBody>
      </p:sp>
      <p:sp>
        <p:nvSpPr>
          <p:cNvPr id="3089" name="Text Box 17"/>
          <p:cNvSpPr txBox="1">
            <a:spLocks noChangeArrowheads="1"/>
          </p:cNvSpPr>
          <p:nvPr/>
        </p:nvSpPr>
        <p:spPr bwMode="auto">
          <a:xfrm>
            <a:off x="5087938" y="5300663"/>
            <a:ext cx="36036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zh-CN">
                <a:solidFill>
                  <a:schemeClr val="bg1"/>
                </a:solidFill>
                <a:ea typeface="隶书" pitchFamily="49" charset="-122"/>
              </a:rPr>
              <a:t>7</a:t>
            </a:r>
          </a:p>
        </p:txBody>
      </p:sp>
      <p:sp>
        <p:nvSpPr>
          <p:cNvPr id="3090" name="Text Box 19"/>
          <p:cNvSpPr txBox="1">
            <a:spLocks noChangeArrowheads="1"/>
          </p:cNvSpPr>
          <p:nvPr/>
        </p:nvSpPr>
        <p:spPr bwMode="auto">
          <a:xfrm>
            <a:off x="8040688" y="3284538"/>
            <a:ext cx="36036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zh-CN">
                <a:solidFill>
                  <a:schemeClr val="bg1"/>
                </a:solidFill>
                <a:ea typeface="隶书" pitchFamily="49" charset="-122"/>
              </a:rPr>
              <a:t>8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0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0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0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0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0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30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30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b="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b="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b="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b="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b="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b="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b="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b="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b="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b="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b="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b="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b="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b="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b="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b="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b="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b="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b="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b="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b="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b="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b="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b="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b="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b="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b="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b="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b="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b="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b="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b="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b="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b="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b="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b="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b="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b="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b="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200" b="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b="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b="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b="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b="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b="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b="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b="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b="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b="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b="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b="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b="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b="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57456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1847850" y="836613"/>
            <a:ext cx="8229600" cy="1143000"/>
          </a:xfrm>
        </p:spPr>
        <p:txBody>
          <a:bodyPr/>
          <a:lstStyle/>
          <a:p>
            <a:r>
              <a:rPr lang="zh-CN" altLang="en-US" sz="2800"/>
              <a:t>猜猜他是谁？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881188" y="1785938"/>
            <a:ext cx="4786312" cy="1725612"/>
          </a:xfrm>
        </p:spPr>
        <p:txBody>
          <a:bodyPr/>
          <a:lstStyle/>
          <a:p>
            <a:pPr>
              <a:buFontTx/>
              <a:buNone/>
            </a:pPr>
            <a:r>
              <a:rPr lang="zh-CN" altLang="en-US" sz="2800" dirty="0"/>
              <a:t>           他大鼻子，小眼睛，一笑起来就眯着眼，给人一种亲切、友善的感觉，永远一身唐装打扮。            </a:t>
            </a: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1952625" y="3929064"/>
            <a:ext cx="4643438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defRPr/>
            </a:pPr>
            <a:r>
              <a:rPr lang="zh-CN" altLang="en-US" sz="2800" b="0" kern="0" dirty="0">
                <a:latin typeface="+mn-lt"/>
                <a:ea typeface="+mn-ea"/>
              </a:rPr>
              <a:t>           他方方的国字脸上有一对浓浓的眉毛，眼睛炯炯有神，厚厚的嘴唇显得憨厚老实。</a:t>
            </a:r>
          </a:p>
        </p:txBody>
      </p:sp>
      <p:pic>
        <p:nvPicPr>
          <p:cNvPr id="5" name="图片 4" descr="2013010310325916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67563" y="1000125"/>
            <a:ext cx="2857500" cy="285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图片 5" descr="1314852162815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24688" y="3929064"/>
            <a:ext cx="3143250" cy="2733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文本框 1"/>
          <p:cNvSpPr txBox="1"/>
          <p:nvPr/>
        </p:nvSpPr>
        <p:spPr>
          <a:xfrm>
            <a:off x="983432" y="1268760"/>
            <a:ext cx="23042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solidFill>
                  <a:srgbClr val="FFFFFF"/>
                </a:solidFill>
              </a:rPr>
              <a:t>https://www.ypppt.com/</a:t>
            </a:r>
            <a:endParaRPr lang="zh-CN" altLang="en-US" sz="1400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9" grpId="0" build="p"/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2" name="Text Box 4"/>
          <p:cNvSpPr txBox="1">
            <a:spLocks noChangeArrowheads="1"/>
          </p:cNvSpPr>
          <p:nvPr/>
        </p:nvSpPr>
        <p:spPr bwMode="auto">
          <a:xfrm>
            <a:off x="1703388" y="115889"/>
            <a:ext cx="4824412" cy="1311275"/>
          </a:xfrm>
          <a:prstGeom prst="rect">
            <a:avLst/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8000">
                <a:solidFill>
                  <a:srgbClr val="FFFF00"/>
                </a:solidFill>
                <a:ea typeface="方正舒体" pitchFamily="2" charset="-122"/>
              </a:rPr>
              <a:t> </a:t>
            </a:r>
            <a:r>
              <a:rPr lang="zh-CN" altLang="en-US" sz="8000">
                <a:solidFill>
                  <a:srgbClr val="FFFF00"/>
                </a:solidFill>
                <a:ea typeface="方正舒体" pitchFamily="2" charset="-122"/>
              </a:rPr>
              <a:t>作文导写</a:t>
            </a:r>
          </a:p>
        </p:txBody>
      </p:sp>
      <p:sp>
        <p:nvSpPr>
          <p:cNvPr id="5123" name="Text Box 5"/>
          <p:cNvSpPr txBox="1">
            <a:spLocks noChangeArrowheads="1"/>
          </p:cNvSpPr>
          <p:nvPr/>
        </p:nvSpPr>
        <p:spPr bwMode="auto">
          <a:xfrm>
            <a:off x="3287714" y="2205038"/>
            <a:ext cx="6408737" cy="1098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6600" dirty="0">
                <a:latin typeface="华文新魏" pitchFamily="2" charset="-122"/>
                <a:ea typeface="华文新魏" pitchFamily="2" charset="-122"/>
              </a:rPr>
              <a:t>写人要抓住特点</a:t>
            </a:r>
            <a:endParaRPr lang="en-US" altLang="zh-CN" sz="6600" dirty="0">
              <a:latin typeface="华文新魏" pitchFamily="2" charset="-122"/>
              <a:ea typeface="华文新魏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500" fill="hold"/>
                                        <p:tgtEl>
                                          <p:spTgt spid="6349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7" dur="500" fill="hold"/>
                                        <p:tgtEl>
                                          <p:spTgt spid="6349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8" dur="500" fill="hold"/>
                                        <p:tgtEl>
                                          <p:spTgt spid="63492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6349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49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3" name="Text Box 5"/>
          <p:cNvSpPr txBox="1">
            <a:spLocks noChangeArrowheads="1"/>
          </p:cNvSpPr>
          <p:nvPr/>
        </p:nvSpPr>
        <p:spPr bwMode="auto">
          <a:xfrm>
            <a:off x="2135189" y="692150"/>
            <a:ext cx="6408737" cy="1098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6600" dirty="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目标要求</a:t>
            </a:r>
            <a:endParaRPr lang="en-US" altLang="zh-CN" sz="6600" dirty="0">
              <a:solidFill>
                <a:srgbClr val="FF0000"/>
              </a:solidFill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63499" name="Text Box 11"/>
          <p:cNvSpPr txBox="1">
            <a:spLocks noChangeArrowheads="1"/>
          </p:cNvSpPr>
          <p:nvPr/>
        </p:nvSpPr>
        <p:spPr bwMode="auto">
          <a:xfrm>
            <a:off x="2927350" y="2492376"/>
            <a:ext cx="6337300" cy="1922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4800" dirty="0"/>
              <a:t>1.</a:t>
            </a:r>
            <a:r>
              <a:rPr lang="zh-CN" altLang="en-US" sz="4800" dirty="0"/>
              <a:t>学会观察，捕捉特点</a:t>
            </a:r>
          </a:p>
          <a:p>
            <a:pPr eaLnBrk="1" hangingPunct="1">
              <a:spcBef>
                <a:spcPct val="50000"/>
              </a:spcBef>
            </a:pPr>
            <a:r>
              <a:rPr lang="en-US" altLang="zh-CN" sz="4800" dirty="0"/>
              <a:t>2.</a:t>
            </a:r>
            <a:r>
              <a:rPr lang="zh-CN" altLang="en-US" sz="4800" dirty="0"/>
              <a:t>选取典型，突出个性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34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634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493" grpId="0"/>
      <p:bldP spid="6349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图片1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08438" y="908050"/>
            <a:ext cx="3600450" cy="2808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1556" name="Text Box 4"/>
          <p:cNvSpPr txBox="1">
            <a:spLocks noChangeArrowheads="1"/>
          </p:cNvSpPr>
          <p:nvPr/>
        </p:nvSpPr>
        <p:spPr bwMode="auto">
          <a:xfrm>
            <a:off x="1524000" y="115888"/>
            <a:ext cx="6624638" cy="823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zh-CN" altLang="en-US" sz="480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学会观察，捕捉特点</a:t>
            </a:r>
            <a:r>
              <a:rPr lang="zh-CN" altLang="en-US" dirty="0">
                <a:latin typeface="Arial" charset="0"/>
              </a:rPr>
              <a:t> </a:t>
            </a:r>
          </a:p>
        </p:txBody>
      </p:sp>
      <p:pic>
        <p:nvPicPr>
          <p:cNvPr id="7172" name="Picture 2" descr="图片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72264" y="3751264"/>
            <a:ext cx="3240087" cy="3106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3" name="Picture 2" descr="图片3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35189" y="3860800"/>
            <a:ext cx="3995737" cy="299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515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155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6" name="Text Box 4"/>
          <p:cNvSpPr txBox="1">
            <a:spLocks noChangeArrowheads="1"/>
          </p:cNvSpPr>
          <p:nvPr/>
        </p:nvSpPr>
        <p:spPr bwMode="auto">
          <a:xfrm>
            <a:off x="1920876" y="2205039"/>
            <a:ext cx="2087563" cy="2105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6600">
                <a:solidFill>
                  <a:srgbClr val="0066FF"/>
                </a:solidFill>
                <a:ea typeface="方正舒体" pitchFamily="2" charset="-122"/>
              </a:rPr>
              <a:t>全面观察</a:t>
            </a:r>
          </a:p>
        </p:txBody>
      </p:sp>
      <p:sp>
        <p:nvSpPr>
          <p:cNvPr id="8195" name="Rectangle 5"/>
          <p:cNvSpPr>
            <a:spLocks noChangeArrowheads="1"/>
          </p:cNvSpPr>
          <p:nvPr/>
        </p:nvSpPr>
        <p:spPr bwMode="auto">
          <a:xfrm>
            <a:off x="4595814" y="1285876"/>
            <a:ext cx="693737" cy="701675"/>
          </a:xfrm>
          <a:prstGeom prst="rect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4000">
                <a:solidFill>
                  <a:schemeClr val="bg1"/>
                </a:solidFill>
              </a:rPr>
              <a:t>看</a:t>
            </a:r>
          </a:p>
        </p:txBody>
      </p:sp>
      <p:sp>
        <p:nvSpPr>
          <p:cNvPr id="8196" name="Rectangle 7"/>
          <p:cNvSpPr>
            <a:spLocks noChangeArrowheads="1"/>
          </p:cNvSpPr>
          <p:nvPr/>
        </p:nvSpPr>
        <p:spPr bwMode="auto">
          <a:xfrm>
            <a:off x="4738689" y="2714626"/>
            <a:ext cx="693737" cy="701675"/>
          </a:xfrm>
          <a:prstGeom prst="rect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4000">
                <a:solidFill>
                  <a:schemeClr val="bg1"/>
                </a:solidFill>
              </a:rPr>
              <a:t>听</a:t>
            </a:r>
          </a:p>
        </p:txBody>
      </p:sp>
      <p:sp>
        <p:nvSpPr>
          <p:cNvPr id="8197" name="Rectangle 9"/>
          <p:cNvSpPr>
            <a:spLocks noChangeArrowheads="1"/>
          </p:cNvSpPr>
          <p:nvPr/>
        </p:nvSpPr>
        <p:spPr bwMode="auto">
          <a:xfrm>
            <a:off x="5738813" y="1214438"/>
            <a:ext cx="2736850" cy="707886"/>
          </a:xfrm>
          <a:prstGeom prst="rect">
            <a:avLst/>
          </a:prstGeom>
          <a:noFill/>
          <a:ln w="76200" cmpd="tri">
            <a:solidFill>
              <a:srgbClr val="99CC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/>
          <a:p>
            <a:r>
              <a:rPr lang="zh-CN" altLang="en-US" sz="4000" dirty="0">
                <a:latin typeface="华文行楷" pitchFamily="2" charset="-122"/>
                <a:ea typeface="华文行楷" pitchFamily="2" charset="-122"/>
              </a:rPr>
              <a:t>外貌 神情</a:t>
            </a:r>
          </a:p>
        </p:txBody>
      </p:sp>
      <p:sp>
        <p:nvSpPr>
          <p:cNvPr id="8198" name="Text Box 15"/>
          <p:cNvSpPr txBox="1">
            <a:spLocks noChangeArrowheads="1"/>
          </p:cNvSpPr>
          <p:nvPr/>
        </p:nvSpPr>
        <p:spPr bwMode="auto">
          <a:xfrm>
            <a:off x="5881688" y="2643188"/>
            <a:ext cx="2736850" cy="707886"/>
          </a:xfrm>
          <a:prstGeom prst="rect">
            <a:avLst/>
          </a:prstGeom>
          <a:noFill/>
          <a:ln w="57150" cmpd="thickThin">
            <a:solidFill>
              <a:schemeClr val="hlink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0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4000">
                <a:latin typeface="华文行楷" pitchFamily="2" charset="-122"/>
                <a:ea typeface="华文行楷" pitchFamily="2" charset="-122"/>
              </a:rPr>
              <a:t>语言  语气</a:t>
            </a:r>
          </a:p>
        </p:txBody>
      </p:sp>
      <p:sp>
        <p:nvSpPr>
          <p:cNvPr id="8199" name="AutoShape 17"/>
          <p:cNvSpPr>
            <a:spLocks/>
          </p:cNvSpPr>
          <p:nvPr/>
        </p:nvSpPr>
        <p:spPr bwMode="auto">
          <a:xfrm>
            <a:off x="4079875" y="1341439"/>
            <a:ext cx="431800" cy="3673475"/>
          </a:xfrm>
          <a:prstGeom prst="leftBrace">
            <a:avLst>
              <a:gd name="adj1" fmla="val 70895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8200" name="Text Box 13"/>
          <p:cNvSpPr txBox="1">
            <a:spLocks noChangeArrowheads="1"/>
          </p:cNvSpPr>
          <p:nvPr/>
        </p:nvSpPr>
        <p:spPr bwMode="auto">
          <a:xfrm>
            <a:off x="4667250" y="4286251"/>
            <a:ext cx="693738" cy="701675"/>
          </a:xfrm>
          <a:prstGeom prst="rect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4000">
                <a:solidFill>
                  <a:schemeClr val="bg1"/>
                </a:solidFill>
              </a:rPr>
              <a:t>做</a:t>
            </a:r>
          </a:p>
        </p:txBody>
      </p:sp>
      <p:sp>
        <p:nvSpPr>
          <p:cNvPr id="8201" name="Rectangle 16"/>
          <p:cNvSpPr>
            <a:spLocks noChangeArrowheads="1"/>
          </p:cNvSpPr>
          <p:nvPr/>
        </p:nvSpPr>
        <p:spPr bwMode="auto">
          <a:xfrm>
            <a:off x="5738813" y="4286250"/>
            <a:ext cx="2736850" cy="707886"/>
          </a:xfrm>
          <a:prstGeom prst="rect">
            <a:avLst/>
          </a:prstGeom>
          <a:noFill/>
          <a:ln w="57150" cmpd="thinThick">
            <a:solidFill>
              <a:srgbClr val="FF6699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/>
          <a:p>
            <a:r>
              <a:rPr lang="zh-CN" altLang="en-US" sz="4000">
                <a:latin typeface="华文行楷" pitchFamily="2" charset="-122"/>
                <a:ea typeface="华文行楷" pitchFamily="2" charset="-122"/>
              </a:rPr>
              <a:t>动作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98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98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title"/>
          </p:nvPr>
        </p:nvSpPr>
        <p:spPr>
          <a:xfrm>
            <a:off x="2036436" y="214313"/>
            <a:ext cx="8043862" cy="3071812"/>
          </a:xfrm>
        </p:spPr>
        <p:txBody>
          <a:bodyPr/>
          <a:lstStyle/>
          <a:p>
            <a:r>
              <a:rPr lang="zh-CN" altLang="en-US" sz="3200" dirty="0"/>
              <a:t>他的脸上呈现出悲剧，一张含蓄了许多愁苦和力量的脸；火一样蓬勃的头发，盖在他的头上，好像有生以来从未梳过；深邃的眼睛略带灰色，有一种凝重不可逼视的光；长而笨重的鼻子下一张紧闭的嘴，衬着略带方形的下颏，整个描绘出坚韧无比的生的意志。</a:t>
            </a:r>
            <a:endParaRPr lang="zh-CN" altLang="en-US" dirty="0" smtClean="0"/>
          </a:p>
        </p:txBody>
      </p:sp>
      <p:pic>
        <p:nvPicPr>
          <p:cNvPr id="5" name="内容占位符 4" descr="W020140428353784241653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810000" y="3286126"/>
            <a:ext cx="4643438" cy="3071813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标题 1"/>
          <p:cNvSpPr>
            <a:spLocks noGrp="1"/>
          </p:cNvSpPr>
          <p:nvPr>
            <p:ph type="title"/>
          </p:nvPr>
        </p:nvSpPr>
        <p:spPr>
          <a:xfrm>
            <a:off x="1981200" y="274639"/>
            <a:ext cx="8229600" cy="2797175"/>
          </a:xfrm>
        </p:spPr>
        <p:txBody>
          <a:bodyPr/>
          <a:lstStyle/>
          <a:p>
            <a:pPr algn="l"/>
            <a:r>
              <a:rPr lang="zh-CN" altLang="en-US" sz="3200" dirty="0"/>
              <a:t>他的头很小却很漂亮，乌木色的浓密卷发从头上一直披到肩上，与卷曲的胡须连成一片；他习惯用手捋着自己的胡子尖。他的眼睛像切开的长缝，眯缝着，却从中射出墨一样一样的黑光。</a:t>
            </a:r>
          </a:p>
        </p:txBody>
      </p:sp>
      <p:pic>
        <p:nvPicPr>
          <p:cNvPr id="10243" name="内容占位符 3" descr="2a5b433bf4156fa198e7f5fd83a2ebfe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452938" y="2643188"/>
            <a:ext cx="3630612" cy="3649662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2" grpId="0"/>
    </p:bldLst>
  </p:timing>
</p:sld>
</file>

<file path=ppt/theme/theme1.xml><?xml version="1.0" encoding="utf-8"?>
<a:theme xmlns:a="http://schemas.openxmlformats.org/drawingml/2006/main" name="第一PPT模板网-WWW.1PPT.COM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zh-CN" altLang="en-US" sz="20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zh-CN" altLang="en-US" sz="20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宋体" pitchFamily="2" charset="-122"/>
          </a:defRPr>
        </a:defPPr>
      </a:lstStyle>
    </a:lnDef>
  </a:objectDefaults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2584</TotalTime>
  <Words>1529</Words>
  <Application>Microsoft Office PowerPoint</Application>
  <PresentationFormat>宽屏</PresentationFormat>
  <Paragraphs>97</Paragraphs>
  <Slides>20</Slides>
  <Notes>4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20</vt:i4>
      </vt:variant>
    </vt:vector>
  </HeadingPairs>
  <TitlesOfParts>
    <vt:vector size="36" baseType="lpstr">
      <vt:lpstr>Meiryo</vt:lpstr>
      <vt:lpstr>方正大黑简体</vt:lpstr>
      <vt:lpstr>方正舒体</vt:lpstr>
      <vt:lpstr>方正姚体</vt:lpstr>
      <vt:lpstr>黑体</vt:lpstr>
      <vt:lpstr>华文彩云</vt:lpstr>
      <vt:lpstr>华文新魏</vt:lpstr>
      <vt:lpstr>华文行楷</vt:lpstr>
      <vt:lpstr>隶书</vt:lpstr>
      <vt:lpstr>宋体</vt:lpstr>
      <vt:lpstr>微软雅黑</vt:lpstr>
      <vt:lpstr>Arial</vt:lpstr>
      <vt:lpstr>Calibri</vt:lpstr>
      <vt:lpstr>Calibri Light</vt:lpstr>
      <vt:lpstr>第一PPT模板网-WWW.1PPT.COM</vt:lpstr>
      <vt:lpstr>Office Theme</vt:lpstr>
      <vt:lpstr>PowerPoint 演示文稿</vt:lpstr>
      <vt:lpstr>PowerPoint 演示文稿</vt:lpstr>
      <vt:lpstr>猜猜他是谁？</vt:lpstr>
      <vt:lpstr>PowerPoint 演示文稿</vt:lpstr>
      <vt:lpstr>PowerPoint 演示文稿</vt:lpstr>
      <vt:lpstr>PowerPoint 演示文稿</vt:lpstr>
      <vt:lpstr>PowerPoint 演示文稿</vt:lpstr>
      <vt:lpstr>他的脸上呈现出悲剧，一张含蓄了许多愁苦和力量的脸；火一样蓬勃的头发，盖在他的头上，好像有生以来从未梳过；深邃的眼睛略带灰色，有一种凝重不可逼视的光；长而笨重的鼻子下一张紧闭的嘴，衬着略带方形的下颏，整个描绘出坚韧无比的生的意志。</vt:lpstr>
      <vt:lpstr>他的头很小却很漂亮，乌木色的浓密卷发从头上一直披到肩上，与卷曲的胡须连成一片；他习惯用手捋着自己的胡子尖。他的眼睛像切开的长缝，眯缝着，却从中射出墨一样一样的黑光。</vt:lpstr>
      <vt:lpstr>肖像描写不成功的例子</vt:lpstr>
      <vt:lpstr>感悟启思</vt:lpstr>
      <vt:lpstr>PowerPoint 演示文稿</vt:lpstr>
      <vt:lpstr>技法点拨二：融入情节，体现个性</vt:lpstr>
      <vt:lpstr>PowerPoint 演示文稿</vt:lpstr>
      <vt:lpstr>精彩回顾</vt:lpstr>
      <vt:lpstr>PowerPoint 演示文稿</vt:lpstr>
      <vt:lpstr>PowerPoint 演示文稿</vt:lpstr>
      <vt:lpstr>PowerPoint 演示文稿</vt:lpstr>
      <vt:lpstr>牛刀小试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cp:lastModifiedBy>kan</cp:lastModifiedBy>
  <cp:revision>2</cp:revision>
  <cp:lastPrinted>2008-12-07T08:21:27Z</cp:lastPrinted>
  <dcterms:created xsi:type="dcterms:W3CDTF">2008-12-07T08:21:27Z</dcterms:created>
  <dcterms:modified xsi:type="dcterms:W3CDTF">2021-12-02T06:47:58Z</dcterms:modified>
</cp:coreProperties>
</file>