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notesMasterIdLst>
    <p:notesMasterId r:id="rId18"/>
  </p:notesMasterIdLst>
  <p:sldIdLst>
    <p:sldId id="262" r:id="rId3"/>
    <p:sldId id="264" r:id="rId4"/>
    <p:sldId id="265" r:id="rId5"/>
    <p:sldId id="266" r:id="rId6"/>
    <p:sldId id="267" r:id="rId7"/>
    <p:sldId id="268" r:id="rId8"/>
    <p:sldId id="269" r:id="rId9"/>
    <p:sldId id="270" r:id="rId10"/>
    <p:sldId id="271" r:id="rId11"/>
    <p:sldId id="272" r:id="rId12"/>
    <p:sldId id="273" r:id="rId13"/>
    <p:sldId id="274" r:id="rId14"/>
    <p:sldId id="275" r:id="rId15"/>
    <p:sldId id="276" r:id="rId16"/>
    <p:sldId id="277" r:id="rId17"/>
  </p:sldIdLst>
  <p:sldSz cx="9144000" cy="5143500" type="screen16x9"/>
  <p:notesSz cx="6858000" cy="9144000"/>
  <p:defaultTextStyle>
    <a:defPPr>
      <a:defRPr lang="zh-CN"/>
    </a:defPPr>
    <a:lvl1pPr marL="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7">
          <p15:clr>
            <a:srgbClr val="A4A3A4"/>
          </p15:clr>
        </p15:guide>
        <p15:guide id="2" pos="3840">
          <p15:clr>
            <a:srgbClr val="A4A3A4"/>
          </p15:clr>
        </p15:guide>
        <p15:guide id="3" orient="horz" pos="1610">
          <p15:clr>
            <a:srgbClr val="A4A3A4"/>
          </p15:clr>
        </p15:guide>
        <p15:guide id="4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066CC"/>
    <a:srgbClr val="00A1E9"/>
    <a:srgbClr val="FFF100"/>
    <a:srgbClr val="17B7FF"/>
    <a:srgbClr val="02B0F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13" autoAdjust="0"/>
    <p:restoredTop sz="96314" autoAdjust="0"/>
  </p:normalViewPr>
  <p:slideViewPr>
    <p:cSldViewPr snapToGrid="0">
      <p:cViewPr varScale="1">
        <p:scale>
          <a:sx n="143" d="100"/>
          <a:sy n="143" d="100"/>
        </p:scale>
        <p:origin x="666" y="120"/>
      </p:cViewPr>
      <p:guideLst>
        <p:guide orient="horz" pos="2147"/>
        <p:guide pos="3840"/>
        <p:guide orient="horz" pos="161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68" d="100"/>
        <a:sy n="168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0F07AA-4C93-417A-AD8D-8E34608B2B5B}" type="datetimeFigureOut">
              <a:rPr lang="zh-CN" altLang="en-US" smtClean="0"/>
              <a:t>2021/12/2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2EDBD7-1F22-4D76-BE9C-DDFB47415E1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929877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/>
              <a:t>https://www.ypppt.com/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32EDBD7-1F22-4D76-BE9C-DDFB47415E1E}" type="slidenum">
              <a:rPr lang="zh-CN" altLang="en-US" smtClean="0"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771273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15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7739368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章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0" y="1790700"/>
            <a:ext cx="9144000" cy="1381125"/>
          </a:xfrm>
          <a:prstGeom prst="rect">
            <a:avLst/>
          </a:prstGeom>
          <a:solidFill>
            <a:srgbClr val="00A1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6" name="标题 1"/>
          <p:cNvSpPr>
            <a:spLocks noGrp="1"/>
          </p:cNvSpPr>
          <p:nvPr>
            <p:ph type="ctrTitle"/>
          </p:nvPr>
        </p:nvSpPr>
        <p:spPr>
          <a:xfrm>
            <a:off x="0" y="1790700"/>
            <a:ext cx="9144000" cy="1381125"/>
          </a:xfrm>
          <a:prstGeom prst="rect">
            <a:avLst/>
          </a:prstGeom>
        </p:spPr>
        <p:txBody>
          <a:bodyPr lIns="68580" tIns="34290" rIns="68580" bIns="34290" anchor="ctr"/>
          <a:lstStyle>
            <a:lvl1pPr algn="ctr">
              <a:defRPr sz="3300">
                <a:solidFill>
                  <a:schemeClr val="bg1"/>
                </a:solidFill>
                <a:latin typeface="Adobe 黑体 Std R" panose="020B0400000000000000" pitchFamily="34" charset="-122"/>
                <a:ea typeface="Adobe 黑体 Std R" panose="020B0400000000000000" pitchFamily="34" charset="-122"/>
              </a:defRPr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  <a:prstGeom prst="rect">
            <a:avLst/>
          </a:prstGeom>
        </p:spPr>
        <p:txBody>
          <a:bodyPr vert="eaVert" lIns="68580" tIns="34290" rIns="68580" bIns="34290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  <a:prstGeom prst="rect">
            <a:avLst/>
          </a:prstGeom>
        </p:spPr>
        <p:txBody>
          <a:bodyPr vert="eaVert" lIns="68580" tIns="34290" rIns="68580" bIns="3429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fld id="{FD3B61F3-DABD-4D26-8DF9-C03C8A069B9B}" type="datetimeFigureOut">
              <a:rPr lang="zh-CN" altLang="en-US" smtClean="0"/>
              <a:t>2021/12/2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fld id="{C29070B1-5320-4AD1-9F6B-8453A41EDFD3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29081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111432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979759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839291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3422052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921385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549946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584866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72097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350174" y="1916832"/>
            <a:ext cx="735006" cy="24128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00" dirty="0">
                <a:solidFill>
                  <a:schemeClr val="bg1"/>
                </a:solidFill>
              </a:rPr>
              <a:t>PPT</a:t>
            </a:r>
            <a:r>
              <a:rPr lang="zh-CN" altLang="en-US" sz="100" dirty="0">
                <a:solidFill>
                  <a:schemeClr val="bg1"/>
                </a:solidFill>
              </a:rPr>
              <a:t>模板：</a:t>
            </a:r>
            <a:r>
              <a:rPr lang="en-US" altLang="zh-CN" sz="100" dirty="0">
                <a:solidFill>
                  <a:schemeClr val="bg1"/>
                </a:solidFill>
              </a:rPr>
              <a:t>www.1ppt.com/moban/                  PPT</a:t>
            </a:r>
            <a:r>
              <a:rPr lang="zh-CN" altLang="en-US" sz="100" dirty="0">
                <a:solidFill>
                  <a:schemeClr val="bg1"/>
                </a:solidFill>
              </a:rPr>
              <a:t>素材：</a:t>
            </a:r>
            <a:r>
              <a:rPr lang="en-US" altLang="zh-CN" sz="100" dirty="0">
                <a:solidFill>
                  <a:schemeClr val="bg1"/>
                </a:solidFill>
              </a:rPr>
              <a:t>www.1ppt.com/sucai/</a:t>
            </a:r>
          </a:p>
          <a:p>
            <a:r>
              <a:rPr lang="en-US" altLang="zh-CN" sz="100" dirty="0">
                <a:solidFill>
                  <a:schemeClr val="bg1"/>
                </a:solidFill>
              </a:rPr>
              <a:t>PPT</a:t>
            </a:r>
            <a:r>
              <a:rPr lang="zh-CN" altLang="en-US" sz="100" dirty="0">
                <a:solidFill>
                  <a:schemeClr val="bg1"/>
                </a:solidFill>
              </a:rPr>
              <a:t>背景：</a:t>
            </a:r>
            <a:r>
              <a:rPr lang="en-US" altLang="zh-CN" sz="100" dirty="0">
                <a:solidFill>
                  <a:schemeClr val="bg1"/>
                </a:solidFill>
              </a:rPr>
              <a:t>www.1ppt.com/beijing/                   PPT</a:t>
            </a:r>
            <a:r>
              <a:rPr lang="zh-CN" altLang="en-US" sz="100" dirty="0">
                <a:solidFill>
                  <a:schemeClr val="bg1"/>
                </a:solidFill>
              </a:rPr>
              <a:t>图表：</a:t>
            </a:r>
            <a:r>
              <a:rPr lang="en-US" altLang="zh-CN" sz="100" dirty="0">
                <a:solidFill>
                  <a:schemeClr val="bg1"/>
                </a:solidFill>
              </a:rPr>
              <a:t>www.1ppt.com/tubiao/      </a:t>
            </a:r>
          </a:p>
          <a:p>
            <a:r>
              <a:rPr lang="en-US" altLang="zh-CN" sz="100" dirty="0">
                <a:solidFill>
                  <a:schemeClr val="bg1"/>
                </a:solidFill>
              </a:rPr>
              <a:t>PPT</a:t>
            </a:r>
            <a:r>
              <a:rPr lang="zh-CN" altLang="en-US" sz="100" dirty="0">
                <a:solidFill>
                  <a:schemeClr val="bg1"/>
                </a:solidFill>
              </a:rPr>
              <a:t>下载：</a:t>
            </a:r>
            <a:r>
              <a:rPr lang="en-US" altLang="zh-CN" sz="100" dirty="0">
                <a:solidFill>
                  <a:schemeClr val="bg1"/>
                </a:solidFill>
              </a:rPr>
              <a:t>www.1ppt.com/xiazai/                     PPT</a:t>
            </a:r>
            <a:r>
              <a:rPr lang="zh-CN" altLang="en-US" sz="100" dirty="0">
                <a:solidFill>
                  <a:schemeClr val="bg1"/>
                </a:solidFill>
              </a:rPr>
              <a:t>教程： </a:t>
            </a:r>
            <a:r>
              <a:rPr lang="en-US" altLang="zh-CN" sz="100" dirty="0">
                <a:solidFill>
                  <a:schemeClr val="bg1"/>
                </a:solidFill>
              </a:rPr>
              <a:t>www.1ppt.com/powerpoint/      </a:t>
            </a:r>
          </a:p>
          <a:p>
            <a:r>
              <a:rPr lang="zh-CN" altLang="en-US" sz="100" dirty="0">
                <a:solidFill>
                  <a:schemeClr val="bg1"/>
                </a:solidFill>
              </a:rPr>
              <a:t>资料下载：</a:t>
            </a:r>
            <a:r>
              <a:rPr lang="en-US" altLang="zh-CN" sz="100" dirty="0">
                <a:solidFill>
                  <a:schemeClr val="bg1"/>
                </a:solidFill>
              </a:rPr>
              <a:t>www.1ppt.com/ziliao/                   </a:t>
            </a:r>
            <a:r>
              <a:rPr lang="zh-CN" altLang="en-US" sz="100" dirty="0">
                <a:solidFill>
                  <a:schemeClr val="bg1"/>
                </a:solidFill>
              </a:rPr>
              <a:t>个人简历：</a:t>
            </a:r>
            <a:r>
              <a:rPr lang="en-US" altLang="zh-CN" sz="100" dirty="0">
                <a:solidFill>
                  <a:schemeClr val="bg1"/>
                </a:solidFill>
              </a:rPr>
              <a:t>www.1ppt.com/jianli/             </a:t>
            </a:r>
          </a:p>
          <a:p>
            <a:r>
              <a:rPr lang="zh-CN" altLang="en-US" sz="100" dirty="0">
                <a:solidFill>
                  <a:schemeClr val="bg1"/>
                </a:solidFill>
              </a:rPr>
              <a:t>试卷下载：</a:t>
            </a:r>
            <a:r>
              <a:rPr lang="en-US" altLang="zh-CN" sz="100" dirty="0">
                <a:solidFill>
                  <a:schemeClr val="bg1"/>
                </a:solidFill>
              </a:rPr>
              <a:t>www.1ppt.com/shiti/                     </a:t>
            </a:r>
            <a:r>
              <a:rPr lang="zh-CN" altLang="en-US" sz="100" dirty="0">
                <a:solidFill>
                  <a:schemeClr val="bg1"/>
                </a:solidFill>
              </a:rPr>
              <a:t>教案下载：</a:t>
            </a:r>
            <a:r>
              <a:rPr lang="en-US" altLang="zh-CN" sz="100" dirty="0">
                <a:solidFill>
                  <a:schemeClr val="bg1"/>
                </a:solidFill>
              </a:rPr>
              <a:t>www.1ppt.com/jiaoan/               </a:t>
            </a:r>
          </a:p>
          <a:p>
            <a:r>
              <a:rPr lang="zh-CN" altLang="en-US" sz="100" dirty="0">
                <a:solidFill>
                  <a:schemeClr val="bg1"/>
                </a:solidFill>
              </a:rPr>
              <a:t>手抄报：</a:t>
            </a:r>
            <a:r>
              <a:rPr lang="en-US" altLang="zh-CN" sz="100" dirty="0">
                <a:solidFill>
                  <a:schemeClr val="bg1"/>
                </a:solidFill>
              </a:rPr>
              <a:t>www.1ppt.com/shouchaobao/          PPT</a:t>
            </a:r>
            <a:r>
              <a:rPr lang="zh-CN" altLang="en-US" sz="100" dirty="0">
                <a:solidFill>
                  <a:schemeClr val="bg1"/>
                </a:solidFill>
              </a:rPr>
              <a:t>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 </a:t>
            </a:r>
          </a:p>
          <a:p>
            <a:r>
              <a:rPr lang="zh-CN" altLang="en-US" sz="100" dirty="0">
                <a:solidFill>
                  <a:schemeClr val="bg1"/>
                </a:solidFill>
              </a:rPr>
              <a:t>语文课件：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www.1ppt.com/kejian/yuwen/    </a:t>
            </a:r>
            <a:r>
              <a:rPr lang="zh-CN" altLang="en-US" sz="100" dirty="0">
                <a:solidFill>
                  <a:schemeClr val="bg1"/>
                </a:solidFill>
              </a:rPr>
              <a:t>数学课件：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www.1ppt.com/kejian/shuxue/ </a:t>
            </a:r>
          </a:p>
          <a:p>
            <a:r>
              <a:rPr lang="zh-CN" altLang="en-US" sz="100" dirty="0">
                <a:solidFill>
                  <a:schemeClr val="bg1"/>
                </a:solidFill>
              </a:rPr>
              <a:t>英语课件：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www.1ppt.com/kejian/yingyu/    </a:t>
            </a:r>
            <a:r>
              <a:rPr lang="zh-CN" altLang="en-US" sz="100" dirty="0">
                <a:solidFill>
                  <a:schemeClr val="bg1"/>
                </a:solidFill>
              </a:rPr>
              <a:t>美术课件：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www.1ppt.com/kejian/meishu/ </a:t>
            </a:r>
          </a:p>
          <a:p>
            <a:r>
              <a:rPr lang="zh-CN" altLang="en-US" sz="100" dirty="0">
                <a:solidFill>
                  <a:schemeClr val="bg1"/>
                </a:solidFill>
              </a:rPr>
              <a:t>科学课件：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www.1ppt.com/kejian/kexue/     </a:t>
            </a:r>
            <a:r>
              <a:rPr lang="zh-CN" altLang="en-US" sz="100" dirty="0">
                <a:solidFill>
                  <a:schemeClr val="bg1"/>
                </a:solidFill>
              </a:rPr>
              <a:t>物理课件：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www.1ppt.com/kejian/wuli/ </a:t>
            </a:r>
          </a:p>
          <a:p>
            <a:r>
              <a:rPr lang="zh-CN" altLang="en-US" sz="100" dirty="0">
                <a:solidFill>
                  <a:schemeClr val="bg1"/>
                </a:solidFill>
              </a:rPr>
              <a:t>化学课件：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www.1ppt.com/kejian/huaxue/  </a:t>
            </a:r>
            <a:r>
              <a:rPr lang="zh-CN" altLang="en-US" sz="100" dirty="0">
                <a:solidFill>
                  <a:schemeClr val="bg1"/>
                </a:solidFill>
              </a:rPr>
              <a:t>生物课件：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www.1ppt.com/kejian/shengwu/ </a:t>
            </a:r>
          </a:p>
          <a:p>
            <a:r>
              <a:rPr lang="zh-CN" altLang="en-US" sz="100" dirty="0">
                <a:solidFill>
                  <a:schemeClr val="bg1"/>
                </a:solidFill>
              </a:rPr>
              <a:t>地理课件：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www.1ppt.com/kejian/dili/          </a:t>
            </a:r>
            <a:r>
              <a:rPr lang="zh-CN" altLang="en-US" sz="100" dirty="0">
                <a:solidFill>
                  <a:schemeClr val="bg1"/>
                </a:solidFill>
              </a:rPr>
              <a:t>历史课件：</a:t>
            </a:r>
            <a:r>
              <a:rPr lang="en-US" altLang="zh-CN" sz="100" dirty="0">
                <a:solidFill>
                  <a:schemeClr val="bg1"/>
                </a:solidFill>
              </a:rPr>
              <a:t>www.1ppt.com/kejian/lishi/ </a:t>
            </a: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2471978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59063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栏目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栏目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栏目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栏目四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lIns="68580" tIns="34290" rIns="68580" bIns="34290"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 lIns="68580" tIns="34290" rIns="68580" bIns="34290"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 lIns="68580" tIns="34290" rIns="68580" bIns="34290"/>
          <a:lstStyle>
            <a:lvl1pPr marL="0" indent="0">
              <a:buNone/>
              <a:defRPr sz="1200"/>
            </a:lvl1pPr>
            <a:lvl2pPr marL="342900" indent="0">
              <a:buNone/>
              <a:defRPr sz="1100"/>
            </a:lvl2pPr>
            <a:lvl3pPr marL="685800" indent="0">
              <a:buNone/>
              <a:defRPr sz="900"/>
            </a:lvl3pPr>
            <a:lvl4pPr marL="1028700" indent="0">
              <a:buNone/>
              <a:defRPr sz="800"/>
            </a:lvl4pPr>
            <a:lvl5pPr marL="1371600" indent="0">
              <a:buNone/>
              <a:defRPr sz="800"/>
            </a:lvl5pPr>
            <a:lvl6pPr marL="1714500" indent="0">
              <a:buNone/>
              <a:defRPr sz="800"/>
            </a:lvl6pPr>
            <a:lvl7pPr marL="2057400" indent="0">
              <a:buNone/>
              <a:defRPr sz="800"/>
            </a:lvl7pPr>
            <a:lvl8pPr marL="2400300" indent="0">
              <a:buNone/>
              <a:defRPr sz="800"/>
            </a:lvl8pPr>
            <a:lvl9pPr marL="2743200" indent="0">
              <a:buNone/>
              <a:defRPr sz="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fld id="{FD3B61F3-DABD-4D26-8DF9-C03C8A069B9B}" type="datetimeFigureOut">
              <a:rPr lang="zh-CN" altLang="en-US" smtClean="0"/>
              <a:t>2021/12/2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fld id="{C29070B1-5320-4AD1-9F6B-8453A41EDFD3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lIns="68580" tIns="34290" rIns="68580" bIns="34290"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 lIns="68580" tIns="34290" rIns="68580" bIns="34290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 lIns="68580" tIns="34290" rIns="68580" bIns="34290"/>
          <a:lstStyle>
            <a:lvl1pPr marL="0" indent="0">
              <a:buNone/>
              <a:defRPr sz="1200"/>
            </a:lvl1pPr>
            <a:lvl2pPr marL="342900" indent="0">
              <a:buNone/>
              <a:defRPr sz="1100"/>
            </a:lvl2pPr>
            <a:lvl3pPr marL="685800" indent="0">
              <a:buNone/>
              <a:defRPr sz="900"/>
            </a:lvl3pPr>
            <a:lvl4pPr marL="1028700" indent="0">
              <a:buNone/>
              <a:defRPr sz="800"/>
            </a:lvl4pPr>
            <a:lvl5pPr marL="1371600" indent="0">
              <a:buNone/>
              <a:defRPr sz="800"/>
            </a:lvl5pPr>
            <a:lvl6pPr marL="1714500" indent="0">
              <a:buNone/>
              <a:defRPr sz="800"/>
            </a:lvl6pPr>
            <a:lvl7pPr marL="2057400" indent="0">
              <a:buNone/>
              <a:defRPr sz="800"/>
            </a:lvl7pPr>
            <a:lvl8pPr marL="2400300" indent="0">
              <a:buNone/>
              <a:defRPr sz="800"/>
            </a:lvl8pPr>
            <a:lvl9pPr marL="2743200" indent="0">
              <a:buNone/>
              <a:defRPr sz="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fld id="{FD3B61F3-DABD-4D26-8DF9-C03C8A069B9B}" type="datetimeFigureOut">
              <a:rPr lang="zh-CN" altLang="en-US" smtClean="0"/>
              <a:t>2021/12/2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fld id="{C29070B1-5320-4AD1-9F6B-8453A41EDFD3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849058" y="0"/>
            <a:ext cx="6829425" cy="350535"/>
          </a:xfrm>
          <a:prstGeom prst="rect">
            <a:avLst/>
          </a:prstGeom>
        </p:spPr>
        <p:txBody>
          <a:bodyPr lIns="68580" tIns="34290" rIns="68580" bIns="34290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28650" y="1352551"/>
            <a:ext cx="7886700" cy="3280172"/>
          </a:xfrm>
          <a:prstGeom prst="rect">
            <a:avLst/>
          </a:prstGeom>
        </p:spPr>
        <p:txBody>
          <a:bodyPr vert="eaVert" lIns="68580" tIns="34290" rIns="68580" bIns="3429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fld id="{FD3B61F3-DABD-4D26-8DF9-C03C8A069B9B}" type="datetimeFigureOut">
              <a:rPr lang="zh-CN" altLang="en-US" smtClean="0"/>
              <a:t>2021/12/2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lIns="68580" tIns="34290" rIns="68580" bIns="34290"/>
          <a:lstStyle/>
          <a:p>
            <a:fld id="{C29070B1-5320-4AD1-9F6B-8453A41EDFD3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13.xml"/><Relationship Id="rId7" Type="http://schemas.openxmlformats.org/officeDocument/2006/relationships/slideLayout" Target="../slideLayouts/slideLayout17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Relationship Id="rId6" Type="http://schemas.openxmlformats.org/officeDocument/2006/relationships/slideLayout" Target="../slideLayouts/slideLayout16.xml"/><Relationship Id="rId11" Type="http://schemas.openxmlformats.org/officeDocument/2006/relationships/slideLayout" Target="../slideLayouts/slideLayout21.xml"/><Relationship Id="rId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20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1849058" y="350535"/>
            <a:ext cx="6272543" cy="331005"/>
          </a:xfrm>
          <a:prstGeom prst="rect">
            <a:avLst/>
          </a:prstGeom>
          <a:solidFill>
            <a:srgbClr val="00A1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 sz="1400"/>
          </a:p>
        </p:txBody>
      </p:sp>
      <p:sp>
        <p:nvSpPr>
          <p:cNvPr id="8" name="矩形 7"/>
          <p:cNvSpPr/>
          <p:nvPr/>
        </p:nvSpPr>
        <p:spPr>
          <a:xfrm>
            <a:off x="0" y="5053785"/>
            <a:ext cx="9157036" cy="96190"/>
          </a:xfrm>
          <a:prstGeom prst="rect">
            <a:avLst/>
          </a:prstGeom>
          <a:solidFill>
            <a:srgbClr val="02B0F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 sz="1400" dirty="0"/>
          </a:p>
        </p:txBody>
      </p:sp>
      <p:sp>
        <p:nvSpPr>
          <p:cNvPr id="9" name="矩形 8"/>
          <p:cNvSpPr/>
          <p:nvPr/>
        </p:nvSpPr>
        <p:spPr>
          <a:xfrm>
            <a:off x="8172400" y="350535"/>
            <a:ext cx="971600" cy="331005"/>
          </a:xfrm>
          <a:prstGeom prst="rect">
            <a:avLst/>
          </a:prstGeom>
          <a:solidFill>
            <a:srgbClr val="00A1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 sz="1400">
              <a:solidFill>
                <a:srgbClr val="FFC000"/>
              </a:solidFill>
            </a:endParaRPr>
          </a:p>
        </p:txBody>
      </p:sp>
      <p:sp>
        <p:nvSpPr>
          <p:cNvPr id="10" name="矩形 9"/>
          <p:cNvSpPr/>
          <p:nvPr/>
        </p:nvSpPr>
        <p:spPr>
          <a:xfrm>
            <a:off x="1" y="0"/>
            <a:ext cx="1817694" cy="681540"/>
          </a:xfrm>
          <a:prstGeom prst="rect">
            <a:avLst/>
          </a:prstGeom>
          <a:solidFill>
            <a:srgbClr val="00A1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r>
              <a:rPr lang="zh-CN" altLang="en-US" sz="2400" b="1" dirty="0" smtClean="0">
                <a:latin typeface="黑体" panose="02010600030101010101" pitchFamily="2" charset="-122"/>
                <a:ea typeface="黑体" panose="02010600030101010101" pitchFamily="2" charset="-122"/>
              </a:rPr>
              <a:t>读写导练</a:t>
            </a:r>
            <a:endParaRPr lang="zh-CN" altLang="en-US" sz="2400" b="1" dirty="0">
              <a:latin typeface="黑体" panose="02010600030101010101" pitchFamily="2" charset="-122"/>
              <a:ea typeface="黑体" panose="02010600030101010101" pitchFamily="2" charset="-122"/>
            </a:endParaRPr>
          </a:p>
        </p:txBody>
      </p:sp>
      <p:sp>
        <p:nvSpPr>
          <p:cNvPr id="13" name="灯片编号占位符 3"/>
          <p:cNvSpPr txBox="1"/>
          <p:nvPr/>
        </p:nvSpPr>
        <p:spPr>
          <a:xfrm>
            <a:off x="8226106" y="368538"/>
            <a:ext cx="917895" cy="300755"/>
          </a:xfrm>
          <a:prstGeom prst="rect">
            <a:avLst/>
          </a:prstGeom>
        </p:spPr>
        <p:txBody>
          <a:bodyPr lIns="68580" tIns="34290" rIns="68580" bIns="34290" anchor="ctr"/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rgbClr val="FFC000"/>
                </a:solidFill>
                <a:latin typeface="+mj-ea"/>
                <a:ea typeface="+mj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zh-CN" dirty="0">
                <a:solidFill>
                  <a:schemeClr val="bg1">
                    <a:lumMod val="95000"/>
                  </a:schemeClr>
                </a:solidFill>
              </a:rPr>
              <a:t>-</a:t>
            </a:r>
            <a:fld id="{4BF17FCF-D4DA-449D-A468-DDB7E43619E6}" type="slidenum">
              <a:rPr lang="zh-CN" altLang="en-US" dirty="0" smtClean="0">
                <a:solidFill>
                  <a:schemeClr val="bg1">
                    <a:lumMod val="95000"/>
                  </a:schemeClr>
                </a:solidFill>
              </a:rPr>
              <a:t>‹#›</a:t>
            </a:fld>
            <a:r>
              <a:rPr lang="en-US" altLang="zh-CN" dirty="0">
                <a:solidFill>
                  <a:schemeClr val="bg1">
                    <a:lumMod val="95000"/>
                  </a:schemeClr>
                </a:solidFill>
              </a:rPr>
              <a:t>-</a:t>
            </a:r>
            <a:endParaRPr lang="zh-CN" altLang="en-US" dirty="0">
              <a:solidFill>
                <a:schemeClr val="bg1">
                  <a:lumMod val="95000"/>
                </a:schemeClr>
              </a:solidFill>
            </a:endParaRPr>
          </a:p>
        </p:txBody>
      </p:sp>
      <p:sp>
        <p:nvSpPr>
          <p:cNvPr id="21" name="标题 1"/>
          <p:cNvSpPr txBox="1"/>
          <p:nvPr/>
        </p:nvSpPr>
        <p:spPr>
          <a:xfrm>
            <a:off x="2039558" y="0"/>
            <a:ext cx="6829425" cy="350535"/>
          </a:xfrm>
          <a:prstGeom prst="rect">
            <a:avLst/>
          </a:prstGeom>
        </p:spPr>
        <p:txBody>
          <a:bodyPr lIns="68580" tIns="34290" rIns="68580" bIns="34290"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lang="zh-CN" altLang="zh-CN" sz="2000" b="1" i="0" kern="120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zh-CN" dirty="0" smtClean="0"/>
              <a:t>写人要抓住特点</a:t>
            </a:r>
            <a:endParaRPr lang="zh-CN" altLang="zh-CN" sz="1500" b="1" i="0" kern="1200" dirty="0">
              <a:solidFill>
                <a:schemeClr val="tx1"/>
              </a:solidFill>
              <a:effectLst/>
              <a:latin typeface="+mj-lt"/>
              <a:ea typeface="+mj-ea"/>
              <a:cs typeface="+mj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lang="zh-CN" altLang="zh-CN" sz="1500" b="1" i="0" kern="1200" smtClean="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2021/12/2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81856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7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emf"/><Relationship Id="rId5" Type="http://schemas.openxmlformats.org/officeDocument/2006/relationships/package" Target="../embeddings/Microsoft_Word___1.docx"/><Relationship Id="rId4" Type="http://schemas.openxmlformats.org/officeDocument/2006/relationships/oleObject" Target="../embeddings/oleObject1.bin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zh-CN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写</a:t>
            </a:r>
            <a:r>
              <a:rPr lang="zh-CN" altLang="zh-CN" sz="4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人要抓住特点</a:t>
            </a:r>
            <a:endParaRPr lang="zh-CN" altLang="en-US" sz="4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矩形 2"/>
          <p:cNvSpPr/>
          <p:nvPr/>
        </p:nvSpPr>
        <p:spPr>
          <a:xfrm>
            <a:off x="0" y="4220820"/>
            <a:ext cx="9144000" cy="3758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0" indent="-342900" algn="ctr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800" kern="0" dirty="0" smtClean="0">
                <a:solidFill>
                  <a:srgbClr val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1800" kern="0" dirty="0" smtClean="0">
                <a:solidFill>
                  <a:srgbClr val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endParaRPr lang="en-US" altLang="zh-CN" sz="1800" kern="0" dirty="0">
              <a:solidFill>
                <a:srgbClr val="000000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3761522" y="979587"/>
            <a:ext cx="162095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zh-CN" altLang="zh-CN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读写导练</a:t>
            </a:r>
            <a:endParaRPr lang="zh-CN" altLang="en-US" sz="2800" b="1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19现阅-简析.EPS" descr="id:2147492235;FounderCES"/>
          <p:cNvPicPr/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528801" y="946316"/>
            <a:ext cx="527488" cy="579295"/>
          </a:xfrm>
          <a:prstGeom prst="rect">
            <a:avLst/>
          </a:prstGeom>
        </p:spPr>
      </p:pic>
      <p:sp>
        <p:nvSpPr>
          <p:cNvPr id="4" name="矩形 3"/>
          <p:cNvSpPr>
            <a:spLocks noChangeAspect="1"/>
          </p:cNvSpPr>
          <p:nvPr/>
        </p:nvSpPr>
        <p:spPr>
          <a:xfrm>
            <a:off x="285750" y="1525611"/>
            <a:ext cx="8572500" cy="1731243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NEU-BZ-S92"/>
                <a:cs typeface="宋体" panose="02010600030101010101" pitchFamily="2" charset="-122"/>
              </a:rPr>
              <a:t>①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开篇虽写出了同桌身份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但没有写出人物的主要特征。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NEU-BZ-S92"/>
                <a:cs typeface="宋体" panose="02010600030101010101" pitchFamily="2" charset="-122"/>
              </a:rPr>
              <a:t>②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语言过于简洁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前后文衔接不紧密。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NEU-BZ-S92"/>
                <a:cs typeface="宋体" panose="02010600030101010101" pitchFamily="2" charset="-122"/>
              </a:rPr>
              <a:t>③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三个高手来抢球是文章的重点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也最能体现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同学球技高超的特征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应详写。此外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此处将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抢球大战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混在一段来写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无法分清人物的主次。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NEU-BZ-S92"/>
                <a:cs typeface="宋体" panose="02010600030101010101" pitchFamily="2" charset="-122"/>
              </a:rPr>
              <a:t>④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此段应略写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写作重点应放在足球给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带来的思考之美上面。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285750" y="3221724"/>
            <a:ext cx="8572500" cy="1066446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名师诊断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NEU-BZ-S92"/>
                <a:cs typeface="宋体" panose="02010600030101010101" pitchFamily="2" charset="-122"/>
              </a:rPr>
              <a:t>①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人物的描写方法还可再丰富些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如适当加上一些外貌和神态描写。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NEU-BZ-S92"/>
                <a:cs typeface="宋体" panose="02010600030101010101" pitchFamily="2" charset="-122"/>
              </a:rPr>
              <a:t>②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注意详略得当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中间部分突出人物控球特征的内容应分段详写。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70490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285750" y="787883"/>
            <a:ext cx="8572500" cy="4026247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Arial" panose="020B0604020202020204" pitchFamily="34" charset="0"/>
                <a:ea typeface="黑体" panose="02010609060101010101" pitchFamily="49" charset="-122"/>
                <a:cs typeface="Times New Roman" panose="02020603050405020304" pitchFamily="18" charset="0"/>
              </a:rPr>
              <a:t>【病文升格】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  <a:cs typeface="Times New Roman" panose="02020603050405020304" pitchFamily="18" charset="0"/>
              </a:rPr>
              <a:t>控球天才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en-US" altLang="zh-CN" sz="18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361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七年级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×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班那同学控球太厉害了。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我常常听到走过我们班门口的八年级和九年级的学长们这样说。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那同学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指的是我们班的小个子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是他给自己取的绰号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不仅好记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还仿佛成了某个运动品牌的代言人。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足球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是他最擅长的体育项目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也是他最爱的运动。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的看家本领当数控球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估计整个初中部没人能超越他。每周五足球选修课都是他的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“show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time”,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虽有一大帮人围追堵截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但他都能轻松应对。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一次足球选修课上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上演了一场精彩的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抢球大战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”——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二班的三个高手来抢球。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打头阵的是二班的大崩。面对来势汹汹的对手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做向左运球过人状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其实那只是虚晃一枪的假动作。大崩果然中计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身体向右一倾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左边便出现了一个空档。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立马向右一闪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动作敏捷而连贯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176648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285750" y="986275"/>
            <a:ext cx="8572500" cy="3361450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第二个上来堵截的是小毛。他有股子愣劲儿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二话不说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一个铲球动作就直冲过来。这要换作别人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就算不丢球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也得心里一惊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慌了阵脚。可是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临危不乱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只见他一个急转身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小毛的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飞铲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就落了空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连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的衣服边儿都没蹭着。这时旁边的人全都看傻了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的控球能力真不是吹的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第三个冲上来的是伟森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他的动作相当敏捷。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稍一愣神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差点儿丢了球。但是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他很快就稳住了阵脚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迅速左右盘带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依然掌握着控球权。但是伟森并不放弃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想勾球。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也有应对之法。他两臂自然张开保持住身体的平衡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在快速跑动的同时突然向后拖球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伟森还没反应过来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又突然向右躲闪转身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轻盈地甩开了伟森的堵截。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后面几个对手的围攻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自然也都被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轻易突破了。最后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使出了看家本领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——“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圆月弯刀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将球射进了球门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场上爆发出一片喝彩声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真是绝了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073008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285750" y="1524949"/>
            <a:ext cx="8572500" cy="2063642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同学虽然爱足球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可学习也丝毫不放松。他经常和我说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当学习遇到困难时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球场上的拼搏精神就会给他带来一种激励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告诉他不要气馁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要坚持到最后。有一次在数学课上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他发现了老师的讲解错误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并通过自己坚持不懈的演算证明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最终让数学老师承认了错误。为此数学老师还在全班同学面前表扬了他呢。这就是足球给他带来的思考之美。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这就是我的同学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我的好友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——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控球天才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504780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19现阅-简析.EPS" descr="id:2147492235;FounderCES"/>
          <p:cNvPicPr/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528801" y="717718"/>
            <a:ext cx="527488" cy="579295"/>
          </a:xfrm>
          <a:prstGeom prst="rect">
            <a:avLst/>
          </a:prstGeom>
        </p:spPr>
      </p:pic>
      <p:sp>
        <p:nvSpPr>
          <p:cNvPr id="4" name="矩形 3"/>
          <p:cNvSpPr>
            <a:spLocks noChangeAspect="1"/>
          </p:cNvSpPr>
          <p:nvPr/>
        </p:nvSpPr>
        <p:spPr>
          <a:xfrm>
            <a:off x="285750" y="1320001"/>
            <a:ext cx="8572500" cy="2063642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NEU-BZ-S92"/>
                <a:cs typeface="宋体" panose="02010600030101010101" pitchFamily="2" charset="-122"/>
              </a:rPr>
              <a:t>①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开篇直奔主题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通过高年级同学之口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点明所写同学特征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使人印象深刻。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NEU-BZ-S92"/>
                <a:cs typeface="宋体" panose="02010600030101010101" pitchFamily="2" charset="-122"/>
              </a:rPr>
              <a:t>②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“show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time”“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围追堵截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的使用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使文章叙事形象生动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活泼幽默。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NEU-BZ-S92"/>
                <a:cs typeface="宋体" panose="02010600030101010101" pitchFamily="2" charset="-122"/>
              </a:rPr>
              <a:t>③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分段写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与三个对手的抢球大战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动作描写生动传神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人物特点非常鲜明。不仅将双方的攻防动作写得真切可感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也写出了四个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球场人物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的不同特点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过程详细而精彩。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NEU-BZ-S92"/>
                <a:cs typeface="宋体" panose="02010600030101010101" pitchFamily="2" charset="-122"/>
              </a:rPr>
              <a:t>④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简要提及足球给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在学习上带来的激励作用</a:t>
            </a:r>
            <a:r>
              <a:rPr lang="en-US" altLang="zh-CN" sz="1800" dirty="0">
                <a:solidFill>
                  <a:srgbClr val="FF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FF00FF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丰富了人物形象。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285750" y="3322875"/>
            <a:ext cx="8572500" cy="1731243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名师点评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NEU-BZ-S92"/>
                <a:cs typeface="宋体" panose="02010600030101010101" pitchFamily="2" charset="-122"/>
              </a:rPr>
              <a:t>①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人物形象丰满。作者采用正面描写和侧面描写相结合的方法描写人物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围绕人物善于控球这一特征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重点描写人物动作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表现了人物高超的控球能力。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NEU-BZ-S92"/>
                <a:cs typeface="宋体" panose="02010600030101010101" pitchFamily="2" charset="-122"/>
              </a:rPr>
              <a:t>②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主次分明。人物的控球能力是作者所要重点表现的内容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故详写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描写人物学习方面的事时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则略写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有详有略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主次分明。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69372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212399"/>
            <a:ext cx="9143999" cy="4929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000" tIns="0" rIns="135000" bIns="0" anchor="ctr"/>
          <a:lstStyle/>
          <a:p>
            <a:pPr algn="ctr">
              <a:defRPr/>
            </a:pPr>
            <a:r>
              <a:rPr lang="en-US" altLang="zh-CN" sz="2100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1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1636569"/>
            <a:ext cx="9143999" cy="58145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1936373" y="2940767"/>
            <a:ext cx="5179807" cy="1269578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943875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285750" y="1817273"/>
            <a:ext cx="8572500" cy="1731243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</a:rPr>
              <a:t>一、读练目标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学会观察人物特点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养成善于观察、善于发现的好习惯。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初步掌握外貌、语言、动作、心理等描写方法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体会细节描写对于塑造人物形象的特殊表达作用。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学习通过选取典型事例表现人物性格特征的写法。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4051393" y="867679"/>
            <a:ext cx="165526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100" dirty="0">
                <a:solidFill>
                  <a:srgbClr val="FFFFFF"/>
                </a:solidFill>
              </a:rPr>
              <a:t>https://www.ypppt.com/</a:t>
            </a:r>
            <a:endParaRPr lang="zh-CN" altLang="en-US" sz="1100" dirty="0">
              <a:solidFill>
                <a:srgbClr val="FFFFFF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285750" y="691967"/>
            <a:ext cx="8572500" cy="4352490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</a:rPr>
              <a:t>二、阅读迁移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借鉴课文的写作方法。如《从百草园到三味书屋》中写寿镜吾老先生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读书入神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的情形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我疑心这是极好的文章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因为读到这里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他总是微笑起来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而且将头仰起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摇着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向后面拗过去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拗过去。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点拨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这段文字运用了什么描写方法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?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刻画出了人物的什么特征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?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明确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神态和动作描写。突出了寿镜吾先生可爱的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宿儒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形象。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调动生活和阅读积累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猜猜他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是谁。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示例一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他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黑脸短毛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长嘴大耳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圆身肥肚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穿着一身袒胸露乳的黑布衣。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示例二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我的一位朋友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他个子不是很高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身体也不太胖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脸看上去没什么特别的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眼睛大小适中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鼻子不高也不低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嘴巴有点大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耳朵和普通人一样。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点拨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我们为什么可以轻易地猜出示例一中的人物身份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猪八戒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却不知道示例二写的是谁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?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因为示例一抓住了人物鲜明的特征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写出了人物的个性。示例二描写的人物则特点不突出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形象模糊。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46390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285750" y="780000"/>
            <a:ext cx="8572500" cy="4026247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</a:rPr>
              <a:t>三、阅读得法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阅读教材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P54)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要写好一个人物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可从以下三个方面做起。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要学会</a:t>
            </a:r>
            <a:r>
              <a:rPr lang="zh-CN" altLang="zh-CN" sz="1800" u="sng" dirty="0">
                <a:solidFill>
                  <a:srgbClr val="FF00FF"/>
                </a:solidFill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cs typeface="Times New Roman" panose="02020603050405020304" pitchFamily="18" charset="0"/>
              </a:rPr>
              <a:t>　细心观察　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抓住人物的特点。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展开具体描绘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运用常见的</a:t>
            </a:r>
            <a:r>
              <a:rPr lang="zh-CN" altLang="zh-CN" sz="1800" u="sng" dirty="0">
                <a:solidFill>
                  <a:srgbClr val="FF00FF"/>
                </a:solidFill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cs typeface="Times New Roman" panose="02020603050405020304" pitchFamily="18" charset="0"/>
              </a:rPr>
              <a:t>　人物描写方法　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(1)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肖像描写。通过了解长相有特点的名人的肖像或漫画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强化对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特点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的认识。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(2)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动作描写。通过欣赏经典的动作描写文段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归纳动作描写的要点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要紧紧围绕人物的心理活动和人物个性来写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要重视细微的举止变化。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(3)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语言描写。通过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诊治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句子语病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归纳语言描写的要点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要符合人物的年龄、职业、身份、性格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要注意场合情境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写出人物在特定环境下的语言。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(4)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心理描写。通过欣赏经典的心理描写文段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归纳心理描写的要点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要符合具体的情境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写出人物的性格和细微的心理变化过程。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要把人写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活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写成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他自己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就要把人放在</a:t>
            </a:r>
            <a:r>
              <a:rPr lang="zh-CN" altLang="zh-CN" sz="1800" u="sng" dirty="0">
                <a:solidFill>
                  <a:srgbClr val="FF00FF"/>
                </a:solidFill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cs typeface="Times New Roman" panose="02020603050405020304" pitchFamily="18" charset="0"/>
              </a:rPr>
              <a:t>　事件　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中写。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1358955" y="1493273"/>
            <a:ext cx="1032569" cy="23717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3282890" y="1842720"/>
            <a:ext cx="1511784" cy="215609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4893344" y="4453673"/>
            <a:ext cx="600521" cy="23717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068613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1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1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285750" y="1097296"/>
            <a:ext cx="8572500" cy="3060838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</a:rPr>
              <a:t>四、写作活动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一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片段练习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下面是一些学生的写作片段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或多或少都存在一些问题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希望同学们能引以为戒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不再犯同样的错误。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病例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1]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我的爸爸眼睛大大的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鼻子大大的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嘴巴大大的。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诊断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词汇贫乏。平时应多积累词汇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丰富自己的词汇储备。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病例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2]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我爸爸四十多岁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明眸皓齿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精神矍铄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身材丰满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力大如牛。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诊断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盲目追求辞藻华丽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往往会导致词不达意。遣词造句时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除了要根据对象的特点加以区别、选择外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还要记住鲁迅先生的话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有真意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去粉饰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少做作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勿卖弄。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118134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285750" y="1231966"/>
            <a:ext cx="8572500" cy="2728439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病例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3]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我的表弟真可爱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有着明亮的大眼睛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像苹果一样红的圆脸蛋。他一笑时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脸上还有两个小酒窝呢。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诊断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一描写儿童肖像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就用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像苹果一样红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来形容脸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用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小酒窝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来标明特征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因此造成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千人一面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的现象。写作时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应写出在生活中仔细观察出的人物特征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刻画出这个人物与其他人物不同的形象特点。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病例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4]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哥哥长得很胖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四肢粗大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肚子滚圆。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诊断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表达过于简单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缺乏形象性描绘。可以选择一些含意具体并富有形象感的词语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或恰当运用一些修辞手法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仿宋" panose="02010609060101010101" pitchFamily="49" charset="-122"/>
                <a:cs typeface="Times New Roman" panose="02020603050405020304" pitchFamily="18" charset="0"/>
              </a:rPr>
              <a:t>使描绘具体、生动、形象起来。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087549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285750" y="742572"/>
            <a:ext cx="8572500" cy="3060838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二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作文练习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题目展示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从班上选择你熟悉的一个同学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观察并抓住人物的主要特征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运用人物描写的方法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选择典型事件加以表现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题目自拟。不少于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500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字。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列举素材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确定写法。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(1)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想想他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给你留下的最深刻的印象是什么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?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这是由哪个特征留下的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?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注意补充一些能体现这位同学个性的事例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在具体的事件中写人。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(2)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安排好叙事的详略。但详写的事情也不能面面俱到地展开叙述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而应该突出重点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做到概括叙述与具体叙述相结合。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讨论记录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完成表格。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4" name="对象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902765136"/>
              </p:ext>
            </p:extLst>
          </p:nvPr>
        </p:nvGraphicFramePr>
        <p:xfrm>
          <a:off x="285749" y="3740711"/>
          <a:ext cx="8581323" cy="112580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7" name="文档" r:id="rId5" imgW="4974680" imgH="652639" progId="Word.Document.12">
                  <p:embed/>
                </p:oleObj>
              </mc:Choice>
              <mc:Fallback>
                <p:oleObj name="文档" r:id="rId5" imgW="4974680" imgH="652639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285749" y="3740711"/>
                        <a:ext cx="8581323" cy="112580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矩形 4"/>
          <p:cNvSpPr>
            <a:spLocks noChangeAspect="1"/>
          </p:cNvSpPr>
          <p:nvPr/>
        </p:nvSpPr>
        <p:spPr>
          <a:xfrm>
            <a:off x="285750" y="4191962"/>
            <a:ext cx="8572500" cy="734047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安静写作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一气呵成。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(40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分钟完成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,5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分钟修改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5.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例文展示。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463295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285750" y="684083"/>
            <a:ext cx="8572500" cy="4352490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FF00FF"/>
                </a:solidFill>
                <a:latin typeface="Arial" panose="020B0604020202020204" pitchFamily="34" charset="0"/>
                <a:ea typeface="黑体" panose="02010609060101010101" pitchFamily="49" charset="-122"/>
                <a:cs typeface="Times New Roman" panose="02020603050405020304" pitchFamily="18" charset="0"/>
              </a:rPr>
              <a:t>【原文呈现】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  <a:cs typeface="Times New Roman" panose="02020603050405020304" pitchFamily="18" charset="0"/>
              </a:rPr>
              <a:t>控球天才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en-US" altLang="zh-CN" sz="18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361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我的同桌个子不高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却叫高天。这个名字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除我们班外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估计没几个人知道。可要说起他的绰号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——“361”,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在我们学校却是无人不晓。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是他给自己取的绰号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因为他爱好运动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特别是足球。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的看家本领当数控球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估计整个初中部没人能超越他。每周五足球选修课都是他最得意的时刻。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一次足球选修课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好戏开场了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——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二班的三个高手来抢球。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ts val="24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打头阵的是二班的大崩。面对气势汹汹的对手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做向左运球过人状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其实那只是虚晃一枪的假动作。大崩果然中计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身体向右一倾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左边便出现了一个空档。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立马向右一闪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完美过人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接着上来堵截的是小毛。他有股子愣劲儿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二话不说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一个铲球动作就直冲过来。可是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临危不乱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只见他一个急转身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小毛的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飞铲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落了空。第三波冲上来的是伟森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他的动作相当敏捷。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先慢后快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突然加速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轻盈地甩开了伟森的堵截。后面几个对手的围攻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自然也被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轻易突破了。最后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使出了看家本领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——“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圆月弯刀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将球射进了球门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场上爆发出一片喝彩声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真是绝了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62018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285750" y="1216199"/>
            <a:ext cx="8572500" cy="2728439"/>
          </a:xfrm>
          <a:prstGeom prst="rect">
            <a:avLst/>
          </a:prstGeom>
        </p:spPr>
        <p:txBody>
          <a:bodyPr lIns="68580" tIns="34290" rIns="68580" bIns="34290">
            <a:spAutoFit/>
          </a:bodyPr>
          <a:lstStyle/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同学虽然爱足球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可学习也丝毫不放松。他经常和我说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当学习遇到困难时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球场上的拼搏精神就会给他带来一种激励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告诉他不要气馁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要坚持到最后。足球还给他带来了思考之美。有一次在数学课上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老师给我们讲解一道压轴题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我全神贯注地听着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忽然听见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小声地嘀咕道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不对呀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不对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不对。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可是老师坚定地说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:“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不会错的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你再想想。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”“361”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沉默了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但他并没有放弃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中午休息和课间活动时一直伏在桌上演算。在下午时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他又找到数学老师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一同研究了这道题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终于数学老师承认了错误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还在全班同学面前表扬了他。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200025">
              <a:lnSpc>
                <a:spcPct val="120000"/>
              </a:lnSpc>
              <a:tabLst>
                <a:tab pos="891064" algn="l"/>
                <a:tab pos="1622584" algn="l"/>
                <a:tab pos="2356961" algn="l"/>
                <a:tab pos="3142774" algn="l"/>
              </a:tabLst>
            </a:pP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这就是我的同学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我的好友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——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控球天才</a:t>
            </a:r>
            <a:r>
              <a:rPr lang="en-US" altLang="zh-CN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“361”</a:t>
            </a:r>
            <a:r>
              <a:rPr lang="zh-CN" altLang="zh-CN" sz="1800" dirty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18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773758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模板网-WWW.1PPT.COM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1" id="{11934D07-9902-4280-ABF9-2FE07C3AE1A5}" vid="{87782EAB-3497-4ED0-AAFF-99308829BE0F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数学模板</Template>
  <TotalTime>36</TotalTime>
  <Words>2368</Words>
  <Application>Microsoft Office PowerPoint</Application>
  <PresentationFormat>全屏显示(16:9)</PresentationFormat>
  <Paragraphs>89</Paragraphs>
  <Slides>15</Slides>
  <Notes>2</Notes>
  <HiddenSlides>0</HiddenSlides>
  <MMClips>0</MMClips>
  <ScaleCrop>false</ScaleCrop>
  <HeadingPairs>
    <vt:vector size="8" baseType="variant">
      <vt:variant>
        <vt:lpstr>已用的字体</vt:lpstr>
      </vt:variant>
      <vt:variant>
        <vt:i4>13</vt:i4>
      </vt:variant>
      <vt:variant>
        <vt:lpstr>主题</vt:lpstr>
      </vt:variant>
      <vt:variant>
        <vt:i4>2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15</vt:i4>
      </vt:variant>
    </vt:vector>
  </HeadingPairs>
  <TitlesOfParts>
    <vt:vector size="31" baseType="lpstr">
      <vt:lpstr>Adobe 黑体 Std R</vt:lpstr>
      <vt:lpstr>Meiryo</vt:lpstr>
      <vt:lpstr>NEU-BZ-S92</vt:lpstr>
      <vt:lpstr>方正书宋_GBK</vt:lpstr>
      <vt:lpstr>仿宋</vt:lpstr>
      <vt:lpstr>黑体</vt:lpstr>
      <vt:lpstr>楷体</vt:lpstr>
      <vt:lpstr>宋体</vt:lpstr>
      <vt:lpstr>微软雅黑</vt:lpstr>
      <vt:lpstr>Arial</vt:lpstr>
      <vt:lpstr>Calibri</vt:lpstr>
      <vt:lpstr>Calibri Light</vt:lpstr>
      <vt:lpstr>Times New Roman</vt:lpstr>
      <vt:lpstr>第一PPT模板网-WWW.1PPT.COM</vt:lpstr>
      <vt:lpstr>Office Theme</vt:lpstr>
      <vt:lpstr>文档</vt:lpstr>
      <vt:lpstr>写人要抓住特点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cp:lastModifiedBy>kan</cp:lastModifiedBy>
  <cp:revision>11</cp:revision>
  <dcterms:created xsi:type="dcterms:W3CDTF">2019-07-07T08:48:07Z</dcterms:created>
  <dcterms:modified xsi:type="dcterms:W3CDTF">2021-12-02T06:30:15Z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2052-10.1.0.6173</vt:lpwstr>
  </property>
</Properties>
</file>

<file path=docProps/thumbnail.jpeg>
</file>