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44"/>
  </p:notesMasterIdLst>
  <p:sldIdLst>
    <p:sldId id="322" r:id="rId3"/>
    <p:sldId id="323" r:id="rId4"/>
    <p:sldId id="324" r:id="rId5"/>
    <p:sldId id="325" r:id="rId6"/>
    <p:sldId id="326" r:id="rId7"/>
    <p:sldId id="327" r:id="rId8"/>
    <p:sldId id="328" r:id="rId9"/>
    <p:sldId id="329" r:id="rId10"/>
    <p:sldId id="330" r:id="rId11"/>
    <p:sldId id="331" r:id="rId12"/>
    <p:sldId id="332" r:id="rId13"/>
    <p:sldId id="333" r:id="rId14"/>
    <p:sldId id="334" r:id="rId15"/>
    <p:sldId id="335" r:id="rId16"/>
    <p:sldId id="336" r:id="rId17"/>
    <p:sldId id="337" r:id="rId18"/>
    <p:sldId id="338" r:id="rId19"/>
    <p:sldId id="339" r:id="rId20"/>
    <p:sldId id="340" r:id="rId21"/>
    <p:sldId id="341" r:id="rId22"/>
    <p:sldId id="342" r:id="rId23"/>
    <p:sldId id="343" r:id="rId24"/>
    <p:sldId id="344" r:id="rId25"/>
    <p:sldId id="345" r:id="rId26"/>
    <p:sldId id="346" r:id="rId27"/>
    <p:sldId id="347" r:id="rId28"/>
    <p:sldId id="348" r:id="rId29"/>
    <p:sldId id="349" r:id="rId30"/>
    <p:sldId id="350" r:id="rId31"/>
    <p:sldId id="351" r:id="rId32"/>
    <p:sldId id="352" r:id="rId33"/>
    <p:sldId id="353" r:id="rId34"/>
    <p:sldId id="354" r:id="rId35"/>
    <p:sldId id="355" r:id="rId36"/>
    <p:sldId id="356" r:id="rId37"/>
    <p:sldId id="357" r:id="rId38"/>
    <p:sldId id="358" r:id="rId39"/>
    <p:sldId id="359" r:id="rId40"/>
    <p:sldId id="360" r:id="rId41"/>
    <p:sldId id="361" r:id="rId42"/>
    <p:sldId id="362" r:id="rId43"/>
  </p:sldIdLst>
  <p:sldSz cx="9144000" cy="5143500" type="screen16x9"/>
  <p:notesSz cx="6858000" cy="9144000"/>
  <p:defaultTex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AFCF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6314" autoAdjust="0"/>
  </p:normalViewPr>
  <p:slideViewPr>
    <p:cSldViewPr>
      <p:cViewPr varScale="1">
        <p:scale>
          <a:sx n="143" d="100"/>
          <a:sy n="143" d="100"/>
        </p:scale>
        <p:origin x="684" y="120"/>
      </p:cViewPr>
      <p:guideLst>
        <p:guide orient="horz" pos="1620"/>
        <p:guide pos="2880"/>
      </p:guideLst>
    </p:cSldViewPr>
  </p:slideViewPr>
  <p:notesTextViewPr>
    <p:cViewPr>
      <p:scale>
        <a:sx n="1" d="1"/>
        <a:sy n="1" d="1"/>
      </p:scale>
      <p:origin x="0" y="0"/>
    </p:cViewPr>
  </p:notesTextViewPr>
  <p:sorterViewPr>
    <p:cViewPr>
      <p:scale>
        <a:sx n="168" d="100"/>
        <a:sy n="168"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tableStyles" Target="tableStyles.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viewProps" Target="viewProps.xml"/><Relationship Id="rId20" Type="http://schemas.openxmlformats.org/officeDocument/2006/relationships/slide" Target="slides/slide18.xml"/><Relationship Id="rId41" Type="http://schemas.openxmlformats.org/officeDocument/2006/relationships/slide" Target="slides/slide3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6386" name="页眉占位符 16385"/>
          <p:cNvSpPr>
            <a:spLocks noGrp="1"/>
          </p:cNvSpPr>
          <p:nvPr>
            <p:ph type="hdr" sz="quarter"/>
          </p:nvPr>
        </p:nvSpPr>
        <p:spPr>
          <a:xfrm>
            <a:off x="0" y="0"/>
            <a:ext cx="2971800" cy="457200"/>
          </a:xfrm>
          <a:prstGeom prst="rect">
            <a:avLst/>
          </a:prstGeom>
          <a:noFill/>
          <a:ln w="9525">
            <a:noFill/>
          </a:ln>
        </p:spPr>
        <p:txBody>
          <a:bodyPr/>
          <a:lstStyle>
            <a:lvl1pPr>
              <a:defRPr sz="1200" noProof="1" dirty="0"/>
            </a:lvl1pPr>
          </a:lstStyle>
          <a:p>
            <a:endParaRPr lang="zh-CN" altLang="en-US"/>
          </a:p>
        </p:txBody>
      </p:sp>
      <p:sp>
        <p:nvSpPr>
          <p:cNvPr id="16387" name="日期占位符 16386"/>
          <p:cNvSpPr>
            <a:spLocks noGrp="1"/>
          </p:cNvSpPr>
          <p:nvPr>
            <p:ph type="dt" idx="1"/>
          </p:nvPr>
        </p:nvSpPr>
        <p:spPr>
          <a:xfrm>
            <a:off x="3884613" y="0"/>
            <a:ext cx="2971800" cy="457200"/>
          </a:xfrm>
          <a:prstGeom prst="rect">
            <a:avLst/>
          </a:prstGeom>
          <a:noFill/>
          <a:ln w="9525">
            <a:noFill/>
          </a:ln>
        </p:spPr>
        <p:txBody>
          <a:bodyPr/>
          <a:lstStyle>
            <a:lvl1pPr algn="r">
              <a:defRPr sz="1200" noProof="1" dirty="0"/>
            </a:lvl1pPr>
          </a:lstStyle>
          <a:p>
            <a:endParaRPr lang="zh-CN" altLang="en-US"/>
          </a:p>
        </p:txBody>
      </p:sp>
      <p:sp>
        <p:nvSpPr>
          <p:cNvPr id="2052" name="幻灯片图像占位符 16387"/>
          <p:cNvSpPr>
            <a:spLocks noGrp="1" noRot="1" noChangeAspect="1" noChangeArrowheads="1" noTextEdit="1"/>
          </p:cNvSpPr>
          <p:nvPr>
            <p:ph type="sldImg" idx="4294967295"/>
          </p:nvPr>
        </p:nvSpPr>
        <p:spPr bwMode="auto">
          <a:xfrm>
            <a:off x="381000" y="685800"/>
            <a:ext cx="6096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53" name="文本占位符 16388"/>
          <p:cNvSpPr>
            <a:spLocks noGrp="1" noChangeArrowheads="1"/>
          </p:cNvSpPr>
          <p:nvPr>
            <p:ph type="body" sz="quarter" idx="4294967295"/>
          </p:nvPr>
        </p:nvSpPr>
        <p:spPr bwMode="auto">
          <a:xfrm>
            <a:off x="685800" y="4343400"/>
            <a:ext cx="5486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6390" name="页脚占位符 16389"/>
          <p:cNvSpPr>
            <a:spLocks noGrp="1"/>
          </p:cNvSpPr>
          <p:nvPr>
            <p:ph type="ftr" sz="quarter" idx="4"/>
          </p:nvPr>
        </p:nvSpPr>
        <p:spPr>
          <a:xfrm>
            <a:off x="0" y="8685213"/>
            <a:ext cx="2971800" cy="457200"/>
          </a:xfrm>
          <a:prstGeom prst="rect">
            <a:avLst/>
          </a:prstGeom>
          <a:noFill/>
          <a:ln w="9525">
            <a:noFill/>
          </a:ln>
        </p:spPr>
        <p:txBody>
          <a:bodyPr anchor="b"/>
          <a:lstStyle>
            <a:lvl1pPr>
              <a:defRPr sz="1200" noProof="1" dirty="0"/>
            </a:lvl1pPr>
          </a:lstStyle>
          <a:p>
            <a:endParaRPr lang="zh-CN" altLang="en-US"/>
          </a:p>
        </p:txBody>
      </p:sp>
      <p:sp>
        <p:nvSpPr>
          <p:cNvPr id="16391" name="灯片编号占位符 16390"/>
          <p:cNvSpPr>
            <a:spLocks noGrp="1"/>
          </p:cNvSpPr>
          <p:nvPr>
            <p:ph type="sldNum" sz="quarter" idx="5"/>
          </p:nvPr>
        </p:nvSpPr>
        <p:spPr>
          <a:xfrm>
            <a:off x="3884613" y="8685213"/>
            <a:ext cx="2971800" cy="457200"/>
          </a:xfrm>
          <a:prstGeom prst="rect">
            <a:avLst/>
          </a:prstGeom>
          <a:noFill/>
          <a:ln w="9525">
            <a:noFill/>
          </a:ln>
        </p:spPr>
        <p:txBody>
          <a:bodyPr vert="horz" wrap="square" lIns="91440" tIns="45720" rIns="91440" bIns="45720" numCol="1" anchor="b" anchorCtr="0" compatLnSpc="1">
            <a:prstTxWarp prst="textNoShape">
              <a:avLst/>
            </a:prstTxWarp>
          </a:bodyPr>
          <a:lstStyle>
            <a:lvl1pPr algn="r">
              <a:defRPr sz="1200"/>
            </a:lvl1pPr>
          </a:lstStyle>
          <a:p>
            <a:fld id="{B733354B-FB76-49D9-9FF4-632D8BE90BE7}" type="slidenum">
              <a:rPr lang="zh-CN" altLang="en-US"/>
              <a:pPr/>
              <a:t>‹#›</a:t>
            </a:fld>
            <a:endParaRPr lang="zh-CN" altLang="en-US"/>
          </a:p>
        </p:txBody>
      </p:sp>
    </p:spTree>
    <p:extLst>
      <p:ext uri="{BB962C8B-B14F-4D97-AF65-F5344CB8AC3E}">
        <p14:creationId xmlns:p14="http://schemas.microsoft.com/office/powerpoint/2010/main" val="1747649020"/>
      </p:ext>
    </p:extLst>
  </p:cSld>
  <p:clrMap bg1="lt1" tx1="dk1" bg2="lt2" tx2="dk2" accent1="accent1" accent2="accent2" accent3="accent3" accent4="accent4" accent5="accent5" accent6="accent6" hlink="hlink" folHlink="folHlink"/>
  <p:notesStyle>
    <a:lvl1pPr algn="l" rtl="0" fontAlgn="base">
      <a:spcBef>
        <a:spcPct val="0"/>
      </a:spcBef>
      <a:spcAft>
        <a:spcPct val="0"/>
      </a:spcAft>
      <a:buFont typeface="Arial" pitchFamily="34" charset="0"/>
      <a:defRPr sz="1200" kern="1200">
        <a:solidFill>
          <a:schemeClr val="tx1"/>
        </a:solidFill>
        <a:latin typeface="Calibri" panose="020F0502020204030204" pitchFamily="34" charset="0"/>
        <a:ea typeface="宋体" panose="02010600030101010101" pitchFamily="2" charset="-122"/>
      </a:defRPr>
    </a:lvl1pPr>
    <a:lvl2pPr marL="457200" lvl="1" algn="l" rtl="0" fontAlgn="base">
      <a:spcBef>
        <a:spcPct val="0"/>
      </a:spcBef>
      <a:spcAft>
        <a:spcPct val="0"/>
      </a:spcAft>
      <a:buFont typeface="Arial" pitchFamily="34" charset="0"/>
      <a:defRPr sz="1200" kern="1200">
        <a:solidFill>
          <a:schemeClr val="tx1"/>
        </a:solidFill>
        <a:latin typeface="Calibri" panose="020F0502020204030204" pitchFamily="34" charset="0"/>
        <a:ea typeface="宋体" panose="02010600030101010101" pitchFamily="2" charset="-122"/>
      </a:defRPr>
    </a:lvl2pPr>
    <a:lvl3pPr marL="914400" lvl="2" algn="l" rtl="0" fontAlgn="base">
      <a:spcBef>
        <a:spcPct val="0"/>
      </a:spcBef>
      <a:spcAft>
        <a:spcPct val="0"/>
      </a:spcAft>
      <a:buFont typeface="Arial" pitchFamily="34" charset="0"/>
      <a:defRPr sz="1200" kern="1200">
        <a:solidFill>
          <a:schemeClr val="tx1"/>
        </a:solidFill>
        <a:latin typeface="Calibri" panose="020F0502020204030204" pitchFamily="34" charset="0"/>
        <a:ea typeface="宋体" panose="02010600030101010101" pitchFamily="2" charset="-122"/>
      </a:defRPr>
    </a:lvl3pPr>
    <a:lvl4pPr marL="1371600" lvl="3" algn="l" rtl="0" fontAlgn="base">
      <a:spcBef>
        <a:spcPct val="0"/>
      </a:spcBef>
      <a:spcAft>
        <a:spcPct val="0"/>
      </a:spcAft>
      <a:buFont typeface="Arial" pitchFamily="34" charset="0"/>
      <a:defRPr sz="1200" kern="1200">
        <a:solidFill>
          <a:schemeClr val="tx1"/>
        </a:solidFill>
        <a:latin typeface="Calibri" panose="020F0502020204030204" pitchFamily="34" charset="0"/>
        <a:ea typeface="宋体" panose="02010600030101010101" pitchFamily="2" charset="-122"/>
      </a:defRPr>
    </a:lvl4pPr>
    <a:lvl5pPr marL="1828800" lvl="4" algn="l" rtl="0" fontAlgn="base">
      <a:spcBef>
        <a:spcPct val="0"/>
      </a:spcBef>
      <a:spcAft>
        <a:spcPct val="0"/>
      </a:spcAft>
      <a:buFont typeface="Arial" pitchFamily="34" charset="0"/>
      <a:defRPr sz="1200" kern="1200">
        <a:solidFill>
          <a:schemeClr val="tx1"/>
        </a:solidFill>
        <a:latin typeface="Calibri" panose="020F0502020204030204" pitchFamily="34" charset="0"/>
        <a:ea typeface="宋体" panose="02010600030101010101" pitchFamily="2" charset="-122"/>
      </a:defRPr>
    </a:lvl5pPr>
    <a:lvl6pPr marL="2286000" lvl="5"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Calibri" panose="020F0502020204030204" pitchFamily="34" charset="0"/>
        <a:ea typeface="宋体" panose="02010600030101010101" pitchFamily="2" charset="-122"/>
      </a:defRPr>
    </a:lvl6pPr>
    <a:lvl7pPr marL="2743200" lvl="6"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Calibri" panose="020F0502020204030204" pitchFamily="34" charset="0"/>
        <a:ea typeface="宋体" panose="02010600030101010101" pitchFamily="2" charset="-122"/>
      </a:defRPr>
    </a:lvl7pPr>
    <a:lvl8pPr marL="3200400" lvl="7"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Calibri" panose="020F0502020204030204" pitchFamily="34" charset="0"/>
        <a:ea typeface="宋体" panose="02010600030101010101" pitchFamily="2" charset="-122"/>
      </a:defRPr>
    </a:lvl8pPr>
    <a:lvl9pPr marL="3657600" lvl="8"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Calibri" panose="020F0502020204030204" pitchFamily="34" charset="0"/>
        <a:ea typeface="宋体" panose="02010600030101010101" pitchFamily="2" charset="-122"/>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733354B-FB76-49D9-9FF4-632D8BE90BE7}" type="slidenum">
              <a:rPr lang="zh-CN" altLang="en-US" smtClean="0"/>
              <a:pPr/>
              <a:t>3</a:t>
            </a:fld>
            <a:endParaRPr lang="zh-CN" altLang="en-US"/>
          </a:p>
        </p:txBody>
      </p:sp>
    </p:spTree>
    <p:extLst>
      <p:ext uri="{BB962C8B-B14F-4D97-AF65-F5344CB8AC3E}">
        <p14:creationId xmlns:p14="http://schemas.microsoft.com/office/powerpoint/2010/main" val="374767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B733354B-FB76-49D9-9FF4-632D8BE90BE7}" type="slidenum">
              <a:rPr lang="zh-CN" altLang="en-US" smtClean="0"/>
              <a:pPr/>
              <a:t>20</a:t>
            </a:fld>
            <a:endParaRPr lang="zh-CN" altLang="en-US"/>
          </a:p>
        </p:txBody>
      </p:sp>
    </p:spTree>
    <p:extLst>
      <p:ext uri="{BB962C8B-B14F-4D97-AF65-F5344CB8AC3E}">
        <p14:creationId xmlns:p14="http://schemas.microsoft.com/office/powerpoint/2010/main" val="38148918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幻灯片图像占位符 1"/>
          <p:cNvSpPr>
            <a:spLocks noGrp="1" noRot="1" noChangeAspect="1" noChangeArrowheads="1" noTextEdit="1"/>
          </p:cNvSpPr>
          <p:nvPr>
            <p:ph type="sldImg" idx="4294967295"/>
          </p:nvPr>
        </p:nvSpPr>
        <p:spPr>
          <a:xfrm>
            <a:off x="381000" y="685800"/>
            <a:ext cx="6096000" cy="3429000"/>
          </a:xfrm>
          <a:ln/>
        </p:spPr>
      </p:sp>
      <p:sp>
        <p:nvSpPr>
          <p:cNvPr id="37890" name="备注占位符 2"/>
          <p:cNvSpPr>
            <a:spLocks noGrp="1" noChangeArrowheads="1"/>
          </p:cNvSpPr>
          <p:nvPr>
            <p:ph type="body" idx="4294967295"/>
          </p:nvPr>
        </p:nvSpPr>
        <p:spPr/>
        <p:txBody>
          <a:bodyPr/>
          <a:lstStyle/>
          <a:p>
            <a:endParaRPr lang="zh-CN" altLang="en-US" smtClean="0"/>
          </a:p>
        </p:txBody>
      </p:sp>
      <p:sp>
        <p:nvSpPr>
          <p:cNvPr id="37891" name="灯片编号占位符 3"/>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gn="r" eaLnBrk="0" hangingPunct="0"/>
            <a:fld id="{FDE008D9-69C9-47B8-8B3E-CE3B1CC8031E}" type="slidenum">
              <a:rPr lang="zh-CN" altLang="en-US" sz="1200">
                <a:ea typeface="微软雅黑" pitchFamily="34" charset="-122"/>
              </a:rPr>
              <a:pPr algn="r" eaLnBrk="0" hangingPunct="0"/>
              <a:t>34</a:t>
            </a:fld>
            <a:endParaRPr lang="zh-CN" altLang="en-US" sz="1200">
              <a:ea typeface="微软雅黑" pitchFamily="34" charset="-122"/>
            </a:endParaRPr>
          </a:p>
        </p:txBody>
      </p:sp>
    </p:spTree>
    <p:extLst>
      <p:ext uri="{BB962C8B-B14F-4D97-AF65-F5344CB8AC3E}">
        <p14:creationId xmlns:p14="http://schemas.microsoft.com/office/powerpoint/2010/main" val="30486997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41</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3514134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noProof="1" smtClean="0"/>
              <a:t>单击此处编辑母版副标题样式</a:t>
            </a:r>
            <a:endParaRPr lang="zh-CN" altLang="en-US" noProof="1"/>
          </a:p>
        </p:txBody>
      </p:sp>
      <p:sp>
        <p:nvSpPr>
          <p:cNvPr id="4" name="日期占位符 1027"/>
          <p:cNvSpPr>
            <a:spLocks noGrp="1"/>
          </p:cNvSpPr>
          <p:nvPr>
            <p:ph type="dt" sz="half" idx="10"/>
          </p:nvPr>
        </p:nvSpPr>
        <p:spPr>
          <a:ln/>
        </p:spPr>
        <p:txBody>
          <a:bodyPr/>
          <a:lstStyle>
            <a:lvl1pPr>
              <a:defRPr/>
            </a:lvl1pPr>
          </a:lstStyle>
          <a:p>
            <a:endParaRPr lang="zh-CN" altLang="en-US"/>
          </a:p>
        </p:txBody>
      </p:sp>
      <p:sp>
        <p:nvSpPr>
          <p:cNvPr id="5" name="页脚占位符 1028"/>
          <p:cNvSpPr>
            <a:spLocks noGrp="1"/>
          </p:cNvSpPr>
          <p:nvPr>
            <p:ph type="ftr" sz="quarter" idx="11"/>
          </p:nvPr>
        </p:nvSpPr>
        <p:spPr>
          <a:ln/>
        </p:spPr>
        <p:txBody>
          <a:bodyPr/>
          <a:lstStyle>
            <a:lvl1pPr>
              <a:defRPr/>
            </a:lvl1pPr>
          </a:lstStyle>
          <a:p>
            <a:endParaRPr lang="zh-CN" altLang="en-US"/>
          </a:p>
        </p:txBody>
      </p:sp>
      <p:sp>
        <p:nvSpPr>
          <p:cNvPr id="6" name="灯片编号占位符 1029"/>
          <p:cNvSpPr>
            <a:spLocks noGrp="1"/>
          </p:cNvSpPr>
          <p:nvPr>
            <p:ph type="sldNum" sz="quarter" idx="12"/>
          </p:nvPr>
        </p:nvSpPr>
        <p:spPr>
          <a:ln/>
        </p:spPr>
        <p:txBody>
          <a:bodyPr/>
          <a:lstStyle>
            <a:lvl1pPr>
              <a:defRPr/>
            </a:lvl1pPr>
          </a:lstStyle>
          <a:p>
            <a:fld id="{3EC4BEA7-8F81-499D-8F29-12326381C258}" type="slidenum">
              <a:rPr lang="zh-CN" altLang="en-US"/>
              <a:pPr/>
              <a:t>‹#›</a:t>
            </a:fld>
            <a:endParaRPr lang="zh-CN" altLang="en-US"/>
          </a:p>
        </p:txBody>
      </p:sp>
    </p:spTree>
    <p:extLst>
      <p:ext uri="{BB962C8B-B14F-4D97-AF65-F5344CB8AC3E}">
        <p14:creationId xmlns:p14="http://schemas.microsoft.com/office/powerpoint/2010/main" val="19297674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1027"/>
          <p:cNvSpPr>
            <a:spLocks noGrp="1"/>
          </p:cNvSpPr>
          <p:nvPr>
            <p:ph type="dt" sz="half" idx="10"/>
          </p:nvPr>
        </p:nvSpPr>
        <p:spPr>
          <a:ln/>
        </p:spPr>
        <p:txBody>
          <a:bodyPr/>
          <a:lstStyle>
            <a:lvl1pPr>
              <a:defRPr/>
            </a:lvl1pPr>
          </a:lstStyle>
          <a:p>
            <a:endParaRPr lang="zh-CN" altLang="en-US"/>
          </a:p>
        </p:txBody>
      </p:sp>
      <p:sp>
        <p:nvSpPr>
          <p:cNvPr id="5" name="页脚占位符 1028"/>
          <p:cNvSpPr>
            <a:spLocks noGrp="1"/>
          </p:cNvSpPr>
          <p:nvPr>
            <p:ph type="ftr" sz="quarter" idx="11"/>
          </p:nvPr>
        </p:nvSpPr>
        <p:spPr>
          <a:ln/>
        </p:spPr>
        <p:txBody>
          <a:bodyPr/>
          <a:lstStyle>
            <a:lvl1pPr>
              <a:defRPr/>
            </a:lvl1pPr>
          </a:lstStyle>
          <a:p>
            <a:endParaRPr lang="zh-CN" altLang="en-US"/>
          </a:p>
        </p:txBody>
      </p:sp>
      <p:sp>
        <p:nvSpPr>
          <p:cNvPr id="6" name="灯片编号占位符 1029"/>
          <p:cNvSpPr>
            <a:spLocks noGrp="1"/>
          </p:cNvSpPr>
          <p:nvPr>
            <p:ph type="sldNum" sz="quarter" idx="12"/>
          </p:nvPr>
        </p:nvSpPr>
        <p:spPr>
          <a:ln/>
        </p:spPr>
        <p:txBody>
          <a:bodyPr/>
          <a:lstStyle>
            <a:lvl1pPr>
              <a:defRPr/>
            </a:lvl1pPr>
          </a:lstStyle>
          <a:p>
            <a:fld id="{D1C009D2-781C-486A-B3F5-A1054D841CB2}" type="slidenum">
              <a:rPr lang="zh-CN" altLang="en-US"/>
              <a:pPr/>
              <a:t>‹#›</a:t>
            </a:fld>
            <a:endParaRPr lang="zh-CN" altLang="en-US"/>
          </a:p>
        </p:txBody>
      </p:sp>
    </p:spTree>
    <p:extLst>
      <p:ext uri="{BB962C8B-B14F-4D97-AF65-F5344CB8AC3E}">
        <p14:creationId xmlns:p14="http://schemas.microsoft.com/office/powerpoint/2010/main" val="18786351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457200" y="205979"/>
            <a:ext cx="6052930" cy="4388644"/>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1027"/>
          <p:cNvSpPr>
            <a:spLocks noGrp="1"/>
          </p:cNvSpPr>
          <p:nvPr>
            <p:ph type="dt" sz="half" idx="10"/>
          </p:nvPr>
        </p:nvSpPr>
        <p:spPr>
          <a:ln/>
        </p:spPr>
        <p:txBody>
          <a:bodyPr/>
          <a:lstStyle>
            <a:lvl1pPr>
              <a:defRPr/>
            </a:lvl1pPr>
          </a:lstStyle>
          <a:p>
            <a:endParaRPr lang="zh-CN" altLang="en-US"/>
          </a:p>
        </p:txBody>
      </p:sp>
      <p:sp>
        <p:nvSpPr>
          <p:cNvPr id="5" name="页脚占位符 1028"/>
          <p:cNvSpPr>
            <a:spLocks noGrp="1"/>
          </p:cNvSpPr>
          <p:nvPr>
            <p:ph type="ftr" sz="quarter" idx="11"/>
          </p:nvPr>
        </p:nvSpPr>
        <p:spPr>
          <a:ln/>
        </p:spPr>
        <p:txBody>
          <a:bodyPr/>
          <a:lstStyle>
            <a:lvl1pPr>
              <a:defRPr/>
            </a:lvl1pPr>
          </a:lstStyle>
          <a:p>
            <a:endParaRPr lang="zh-CN" altLang="en-US"/>
          </a:p>
        </p:txBody>
      </p:sp>
      <p:sp>
        <p:nvSpPr>
          <p:cNvPr id="6" name="灯片编号占位符 1029"/>
          <p:cNvSpPr>
            <a:spLocks noGrp="1"/>
          </p:cNvSpPr>
          <p:nvPr>
            <p:ph type="sldNum" sz="quarter" idx="12"/>
          </p:nvPr>
        </p:nvSpPr>
        <p:spPr>
          <a:ln/>
        </p:spPr>
        <p:txBody>
          <a:bodyPr/>
          <a:lstStyle>
            <a:lvl1pPr>
              <a:defRPr/>
            </a:lvl1pPr>
          </a:lstStyle>
          <a:p>
            <a:fld id="{6B1707A9-BCC9-41C1-9DAE-82F12169CFF2}" type="slidenum">
              <a:rPr lang="zh-CN" altLang="en-US"/>
              <a:pPr/>
              <a:t>‹#›</a:t>
            </a:fld>
            <a:endParaRPr lang="zh-CN" altLang="en-US"/>
          </a:p>
        </p:txBody>
      </p:sp>
    </p:spTree>
    <p:extLst>
      <p:ext uri="{BB962C8B-B14F-4D97-AF65-F5344CB8AC3E}">
        <p14:creationId xmlns:p14="http://schemas.microsoft.com/office/powerpoint/2010/main" val="422679674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6455299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994438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4791342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2167321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3667630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3129034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5901597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110219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1027"/>
          <p:cNvSpPr>
            <a:spLocks noGrp="1"/>
          </p:cNvSpPr>
          <p:nvPr>
            <p:ph type="dt" sz="half" idx="10"/>
          </p:nvPr>
        </p:nvSpPr>
        <p:spPr>
          <a:ln/>
        </p:spPr>
        <p:txBody>
          <a:bodyPr/>
          <a:lstStyle>
            <a:lvl1pPr>
              <a:defRPr/>
            </a:lvl1pPr>
          </a:lstStyle>
          <a:p>
            <a:endParaRPr lang="zh-CN" altLang="en-US"/>
          </a:p>
        </p:txBody>
      </p:sp>
      <p:sp>
        <p:nvSpPr>
          <p:cNvPr id="5" name="页脚占位符 1028"/>
          <p:cNvSpPr>
            <a:spLocks noGrp="1"/>
          </p:cNvSpPr>
          <p:nvPr>
            <p:ph type="ftr" sz="quarter" idx="11"/>
          </p:nvPr>
        </p:nvSpPr>
        <p:spPr>
          <a:ln/>
        </p:spPr>
        <p:txBody>
          <a:bodyPr/>
          <a:lstStyle>
            <a:lvl1pPr>
              <a:defRPr/>
            </a:lvl1pPr>
          </a:lstStyle>
          <a:p>
            <a:endParaRPr lang="zh-CN" altLang="en-US"/>
          </a:p>
        </p:txBody>
      </p:sp>
      <p:sp>
        <p:nvSpPr>
          <p:cNvPr id="6" name="灯片编号占位符 1029"/>
          <p:cNvSpPr>
            <a:spLocks noGrp="1"/>
          </p:cNvSpPr>
          <p:nvPr>
            <p:ph type="sldNum" sz="quarter" idx="12"/>
          </p:nvPr>
        </p:nvSpPr>
        <p:spPr>
          <a:ln/>
        </p:spPr>
        <p:txBody>
          <a:bodyPr/>
          <a:lstStyle>
            <a:lvl1pPr>
              <a:defRPr/>
            </a:lvl1pPr>
          </a:lstStyle>
          <a:p>
            <a:fld id="{6AEFF558-9F74-4B8A-8094-0DFDF7DC2FF0}" type="slidenum">
              <a:rPr lang="zh-CN" altLang="en-US"/>
              <a:pPr/>
              <a:t>‹#›</a:t>
            </a:fld>
            <a:endParaRPr lang="zh-CN" altLang="en-US"/>
          </a:p>
        </p:txBody>
      </p:sp>
    </p:spTree>
    <p:extLst>
      <p:ext uri="{BB962C8B-B14F-4D97-AF65-F5344CB8AC3E}">
        <p14:creationId xmlns:p14="http://schemas.microsoft.com/office/powerpoint/2010/main" val="273596051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3826332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8427959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953042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noProof="1" smtClean="0"/>
              <a:t>单击此处编辑母版文本样式</a:t>
            </a:r>
          </a:p>
        </p:txBody>
      </p:sp>
      <p:sp>
        <p:nvSpPr>
          <p:cNvPr id="4" name="日期占位符 1027"/>
          <p:cNvSpPr>
            <a:spLocks noGrp="1"/>
          </p:cNvSpPr>
          <p:nvPr>
            <p:ph type="dt" sz="half" idx="10"/>
          </p:nvPr>
        </p:nvSpPr>
        <p:spPr>
          <a:ln/>
        </p:spPr>
        <p:txBody>
          <a:bodyPr/>
          <a:lstStyle>
            <a:lvl1pPr>
              <a:defRPr/>
            </a:lvl1pPr>
          </a:lstStyle>
          <a:p>
            <a:endParaRPr lang="zh-CN" altLang="en-US"/>
          </a:p>
        </p:txBody>
      </p:sp>
      <p:sp>
        <p:nvSpPr>
          <p:cNvPr id="5" name="页脚占位符 1028"/>
          <p:cNvSpPr>
            <a:spLocks noGrp="1"/>
          </p:cNvSpPr>
          <p:nvPr>
            <p:ph type="ftr" sz="quarter" idx="11"/>
          </p:nvPr>
        </p:nvSpPr>
        <p:spPr>
          <a:ln/>
        </p:spPr>
        <p:txBody>
          <a:bodyPr/>
          <a:lstStyle>
            <a:lvl1pPr>
              <a:defRPr/>
            </a:lvl1pPr>
          </a:lstStyle>
          <a:p>
            <a:endParaRPr lang="zh-CN" altLang="en-US"/>
          </a:p>
        </p:txBody>
      </p:sp>
      <p:sp>
        <p:nvSpPr>
          <p:cNvPr id="6" name="灯片编号占位符 1029"/>
          <p:cNvSpPr>
            <a:spLocks noGrp="1"/>
          </p:cNvSpPr>
          <p:nvPr>
            <p:ph type="sldNum" sz="quarter" idx="12"/>
          </p:nvPr>
        </p:nvSpPr>
        <p:spPr>
          <a:ln/>
        </p:spPr>
        <p:txBody>
          <a:bodyPr/>
          <a:lstStyle>
            <a:lvl1pPr>
              <a:defRPr/>
            </a:lvl1pPr>
          </a:lstStyle>
          <a:p>
            <a:fld id="{B97D445A-17B8-44B0-B73F-DE04E1C0BB5C}" type="slidenum">
              <a:rPr lang="zh-CN" altLang="en-US"/>
              <a:pPr/>
              <a:t>‹#›</a:t>
            </a:fld>
            <a:endParaRPr lang="zh-CN" altLang="en-US"/>
          </a:p>
        </p:txBody>
      </p:sp>
      <p:sp>
        <p:nvSpPr>
          <p:cNvPr id="7" name="矩形 6"/>
          <p:cNvSpPr/>
          <p:nvPr userDrawn="1"/>
        </p:nvSpPr>
        <p:spPr>
          <a:xfrm>
            <a:off x="3419872" y="771550"/>
            <a:ext cx="735006" cy="24128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00" dirty="0">
                <a:solidFill>
                  <a:schemeClr val="bg1"/>
                </a:solidFill>
              </a:rPr>
              <a:t>PPT</a:t>
            </a:r>
            <a:r>
              <a:rPr lang="zh-CN" altLang="en-US" sz="100" dirty="0">
                <a:solidFill>
                  <a:schemeClr val="bg1"/>
                </a:solidFill>
              </a:rPr>
              <a:t>模板：</a:t>
            </a:r>
            <a:r>
              <a:rPr lang="en-US" altLang="zh-CN" sz="100" dirty="0">
                <a:solidFill>
                  <a:schemeClr val="bg1"/>
                </a:solidFill>
              </a:rPr>
              <a:t>www.1ppt.com/moban/                  PPT</a:t>
            </a:r>
            <a:r>
              <a:rPr lang="zh-CN" altLang="en-US" sz="100" dirty="0">
                <a:solidFill>
                  <a:schemeClr val="bg1"/>
                </a:solidFill>
              </a:rPr>
              <a:t>素材：</a:t>
            </a:r>
            <a:r>
              <a:rPr lang="en-US" altLang="zh-CN" sz="100" dirty="0">
                <a:solidFill>
                  <a:schemeClr val="bg1"/>
                </a:solidFill>
              </a:rPr>
              <a:t>www.1ppt.com/sucai/</a:t>
            </a:r>
          </a:p>
          <a:p>
            <a:r>
              <a:rPr lang="en-US" altLang="zh-CN" sz="100" dirty="0">
                <a:solidFill>
                  <a:schemeClr val="bg1"/>
                </a:solidFill>
              </a:rPr>
              <a:t>PPT</a:t>
            </a:r>
            <a:r>
              <a:rPr lang="zh-CN" altLang="en-US" sz="100" dirty="0">
                <a:solidFill>
                  <a:schemeClr val="bg1"/>
                </a:solidFill>
              </a:rPr>
              <a:t>背景：</a:t>
            </a:r>
            <a:r>
              <a:rPr lang="en-US" altLang="zh-CN" sz="100" dirty="0">
                <a:solidFill>
                  <a:schemeClr val="bg1"/>
                </a:solidFill>
              </a:rPr>
              <a:t>www.1ppt.com/beijing/                   PPT</a:t>
            </a:r>
            <a:r>
              <a:rPr lang="zh-CN" altLang="en-US" sz="100" dirty="0">
                <a:solidFill>
                  <a:schemeClr val="bg1"/>
                </a:solidFill>
              </a:rPr>
              <a:t>图表：</a:t>
            </a:r>
            <a:r>
              <a:rPr lang="en-US" altLang="zh-CN" sz="100" dirty="0">
                <a:solidFill>
                  <a:schemeClr val="bg1"/>
                </a:solidFill>
              </a:rPr>
              <a:t>www.1ppt.com/tubiao/      </a:t>
            </a:r>
          </a:p>
          <a:p>
            <a:r>
              <a:rPr lang="en-US" altLang="zh-CN" sz="100" dirty="0">
                <a:solidFill>
                  <a:schemeClr val="bg1"/>
                </a:solidFill>
              </a:rPr>
              <a:t>PPT</a:t>
            </a:r>
            <a:r>
              <a:rPr lang="zh-CN" altLang="en-US" sz="100" dirty="0">
                <a:solidFill>
                  <a:schemeClr val="bg1"/>
                </a:solidFill>
              </a:rPr>
              <a:t>下载：</a:t>
            </a:r>
            <a:r>
              <a:rPr lang="en-US" altLang="zh-CN" sz="100" dirty="0">
                <a:solidFill>
                  <a:schemeClr val="bg1"/>
                </a:solidFill>
              </a:rPr>
              <a:t>www.1ppt.com/xiazai/                     PPT</a:t>
            </a:r>
            <a:r>
              <a:rPr lang="zh-CN" altLang="en-US" sz="100" dirty="0">
                <a:solidFill>
                  <a:schemeClr val="bg1"/>
                </a:solidFill>
              </a:rPr>
              <a:t>教程： </a:t>
            </a:r>
            <a:r>
              <a:rPr lang="en-US" altLang="zh-CN" sz="100" dirty="0">
                <a:solidFill>
                  <a:schemeClr val="bg1"/>
                </a:solidFill>
              </a:rPr>
              <a:t>www.1ppt.com/powerpoint/      </a:t>
            </a:r>
          </a:p>
          <a:p>
            <a:r>
              <a:rPr lang="zh-CN" altLang="en-US" sz="100" dirty="0">
                <a:solidFill>
                  <a:schemeClr val="bg1"/>
                </a:solidFill>
              </a:rPr>
              <a:t>资料下载：</a:t>
            </a:r>
            <a:r>
              <a:rPr lang="en-US" altLang="zh-CN" sz="100" dirty="0">
                <a:solidFill>
                  <a:schemeClr val="bg1"/>
                </a:solidFill>
              </a:rPr>
              <a:t>www.1ppt.com/ziliao/                   </a:t>
            </a:r>
            <a:r>
              <a:rPr lang="zh-CN" altLang="en-US" sz="100" dirty="0">
                <a:solidFill>
                  <a:schemeClr val="bg1"/>
                </a:solidFill>
              </a:rPr>
              <a:t>个人简历：</a:t>
            </a:r>
            <a:r>
              <a:rPr lang="en-US" altLang="zh-CN" sz="100" dirty="0">
                <a:solidFill>
                  <a:schemeClr val="bg1"/>
                </a:solidFill>
              </a:rPr>
              <a:t>www.1ppt.com/jianli/             </a:t>
            </a:r>
          </a:p>
          <a:p>
            <a:r>
              <a:rPr lang="zh-CN" altLang="en-US" sz="100" dirty="0">
                <a:solidFill>
                  <a:schemeClr val="bg1"/>
                </a:solidFill>
              </a:rPr>
              <a:t>试卷下载：</a:t>
            </a:r>
            <a:r>
              <a:rPr lang="en-US" altLang="zh-CN" sz="100" dirty="0">
                <a:solidFill>
                  <a:schemeClr val="bg1"/>
                </a:solidFill>
              </a:rPr>
              <a:t>www.1ppt.com/shiti/                     </a:t>
            </a:r>
            <a:r>
              <a:rPr lang="zh-CN" altLang="en-US" sz="100" dirty="0">
                <a:solidFill>
                  <a:schemeClr val="bg1"/>
                </a:solidFill>
              </a:rPr>
              <a:t>教案下载：</a:t>
            </a:r>
            <a:r>
              <a:rPr lang="en-US" altLang="zh-CN" sz="100" dirty="0">
                <a:solidFill>
                  <a:schemeClr val="bg1"/>
                </a:solidFill>
              </a:rPr>
              <a:t>www.1ppt.com/jiaoan/               </a:t>
            </a:r>
          </a:p>
          <a:p>
            <a:r>
              <a:rPr lang="zh-CN" altLang="en-US" sz="100" dirty="0">
                <a:solidFill>
                  <a:schemeClr val="bg1"/>
                </a:solidFill>
              </a:rPr>
              <a:t>手抄报：</a:t>
            </a:r>
            <a:r>
              <a:rPr lang="en-US" altLang="zh-CN" sz="100" dirty="0">
                <a:solidFill>
                  <a:schemeClr val="bg1"/>
                </a:solidFill>
              </a:rPr>
              <a:t>www.1ppt.com/shouchaobao/          PPT</a:t>
            </a:r>
            <a:r>
              <a:rPr lang="zh-CN" altLang="en-US" sz="100" dirty="0">
                <a:solidFill>
                  <a:schemeClr val="bg1"/>
                </a:solidFill>
              </a:rPr>
              <a:t>课件：</a:t>
            </a:r>
            <a:r>
              <a:rPr lang="en-US" altLang="zh-CN" sz="100" dirty="0">
                <a:solidFill>
                  <a:schemeClr val="bg1"/>
                </a:solidFill>
              </a:rPr>
              <a:t>www.1ppt.com/kejian/ </a:t>
            </a:r>
          </a:p>
          <a:p>
            <a:r>
              <a:rPr lang="zh-CN" altLang="en-US" sz="100" dirty="0">
                <a:solidFill>
                  <a:schemeClr val="bg1"/>
                </a:solidFill>
              </a:rPr>
              <a:t>语文课件：</a:t>
            </a:r>
            <a:r>
              <a:rPr lang="en-US" altLang="zh-CN" sz="100" dirty="0">
                <a:solidFill>
                  <a:schemeClr val="bg1"/>
                </a:solidFill>
              </a:rPr>
              <a:t>www.1ppt.com/kejian/yuwen/    </a:t>
            </a:r>
            <a:r>
              <a:rPr lang="zh-CN" altLang="en-US" sz="100" dirty="0">
                <a:solidFill>
                  <a:schemeClr val="bg1"/>
                </a:solidFill>
              </a:rPr>
              <a:t>数学课件：</a:t>
            </a:r>
            <a:r>
              <a:rPr lang="en-US" altLang="zh-CN" sz="100" dirty="0">
                <a:solidFill>
                  <a:schemeClr val="bg1"/>
                </a:solidFill>
              </a:rPr>
              <a:t>www.1ppt.com/kejian/shuxue/ </a:t>
            </a:r>
          </a:p>
          <a:p>
            <a:r>
              <a:rPr lang="zh-CN" altLang="en-US" sz="100" dirty="0">
                <a:solidFill>
                  <a:schemeClr val="bg1"/>
                </a:solidFill>
              </a:rPr>
              <a:t>英语课件：</a:t>
            </a:r>
            <a:r>
              <a:rPr lang="en-US" altLang="zh-CN" sz="100" dirty="0">
                <a:solidFill>
                  <a:schemeClr val="bg1"/>
                </a:solidFill>
              </a:rPr>
              <a:t>www.1ppt.com/kejian/yingyu/    </a:t>
            </a:r>
            <a:r>
              <a:rPr lang="zh-CN" altLang="en-US" sz="100" dirty="0">
                <a:solidFill>
                  <a:schemeClr val="bg1"/>
                </a:solidFill>
              </a:rPr>
              <a:t>美术课件：</a:t>
            </a:r>
            <a:r>
              <a:rPr lang="en-US" altLang="zh-CN" sz="100" dirty="0">
                <a:solidFill>
                  <a:schemeClr val="bg1"/>
                </a:solidFill>
              </a:rPr>
              <a:t>www.1ppt.com/kejian/meishu/ </a:t>
            </a:r>
          </a:p>
          <a:p>
            <a:r>
              <a:rPr lang="zh-CN" altLang="en-US" sz="100" dirty="0">
                <a:solidFill>
                  <a:schemeClr val="bg1"/>
                </a:solidFill>
              </a:rPr>
              <a:t>科学课件：</a:t>
            </a:r>
            <a:r>
              <a:rPr lang="en-US" altLang="zh-CN" sz="100" dirty="0">
                <a:solidFill>
                  <a:schemeClr val="bg1"/>
                </a:solidFill>
              </a:rPr>
              <a:t>www.1ppt.com/kejian/kexue/     </a:t>
            </a:r>
            <a:r>
              <a:rPr lang="zh-CN" altLang="en-US" sz="100" dirty="0">
                <a:solidFill>
                  <a:schemeClr val="bg1"/>
                </a:solidFill>
              </a:rPr>
              <a:t>物理课件：</a:t>
            </a:r>
            <a:r>
              <a:rPr lang="en-US" altLang="zh-CN" sz="100" dirty="0">
                <a:solidFill>
                  <a:schemeClr val="bg1"/>
                </a:solidFill>
              </a:rPr>
              <a:t>www.1ppt.com/kejian/wuli/ </a:t>
            </a:r>
          </a:p>
          <a:p>
            <a:r>
              <a:rPr lang="zh-CN" altLang="en-US" sz="100" dirty="0">
                <a:solidFill>
                  <a:schemeClr val="bg1"/>
                </a:solidFill>
              </a:rPr>
              <a:t>化学课件：</a:t>
            </a:r>
            <a:r>
              <a:rPr lang="en-US" altLang="zh-CN" sz="100" dirty="0">
                <a:solidFill>
                  <a:schemeClr val="bg1"/>
                </a:solidFill>
              </a:rPr>
              <a:t>www.1ppt.com/kejian/huaxue/  </a:t>
            </a:r>
            <a:r>
              <a:rPr lang="zh-CN" altLang="en-US" sz="100" dirty="0">
                <a:solidFill>
                  <a:schemeClr val="bg1"/>
                </a:solidFill>
              </a:rPr>
              <a:t>生物课件：</a:t>
            </a:r>
            <a:r>
              <a:rPr lang="en-US" altLang="zh-CN" sz="100" dirty="0">
                <a:solidFill>
                  <a:schemeClr val="bg1"/>
                </a:solidFill>
              </a:rPr>
              <a:t>www.1ppt.com/kejian/shengwu/ </a:t>
            </a:r>
          </a:p>
          <a:p>
            <a:r>
              <a:rPr lang="zh-CN" altLang="en-US" sz="100" dirty="0">
                <a:solidFill>
                  <a:schemeClr val="bg1"/>
                </a:solidFill>
              </a:rPr>
              <a:t>地理课件：</a:t>
            </a:r>
            <a:r>
              <a:rPr lang="en-US" altLang="zh-CN" sz="100" dirty="0">
                <a:solidFill>
                  <a:schemeClr val="bg1"/>
                </a:solidFill>
              </a:rPr>
              <a:t>www.1ppt.com/kejian/dili/          </a:t>
            </a:r>
            <a:r>
              <a:rPr lang="zh-CN" altLang="en-US" sz="100" dirty="0">
                <a:solidFill>
                  <a:schemeClr val="bg1"/>
                </a:solidFill>
              </a:rPr>
              <a:t>历史课件：</a:t>
            </a:r>
            <a:r>
              <a:rPr lang="en-US" altLang="zh-CN" sz="100" dirty="0">
                <a:solidFill>
                  <a:schemeClr val="bg1"/>
                </a:solidFill>
              </a:rPr>
              <a:t>www.1ppt.com/kejian/lishi/ </a:t>
            </a:r>
          </a:p>
        </p:txBody>
      </p:sp>
    </p:spTree>
    <p:extLst>
      <p:ext uri="{BB962C8B-B14F-4D97-AF65-F5344CB8AC3E}">
        <p14:creationId xmlns:p14="http://schemas.microsoft.com/office/powerpoint/2010/main" val="35244237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457200" y="1200151"/>
            <a:ext cx="4032504" cy="3394472"/>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4654296" y="1200151"/>
            <a:ext cx="4032504" cy="3394472"/>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1027"/>
          <p:cNvSpPr>
            <a:spLocks noGrp="1"/>
          </p:cNvSpPr>
          <p:nvPr>
            <p:ph type="dt" sz="half" idx="10"/>
          </p:nvPr>
        </p:nvSpPr>
        <p:spPr>
          <a:ln/>
        </p:spPr>
        <p:txBody>
          <a:bodyPr/>
          <a:lstStyle>
            <a:lvl1pPr>
              <a:defRPr/>
            </a:lvl1pPr>
          </a:lstStyle>
          <a:p>
            <a:endParaRPr lang="zh-CN" altLang="en-US"/>
          </a:p>
        </p:txBody>
      </p:sp>
      <p:sp>
        <p:nvSpPr>
          <p:cNvPr id="6" name="页脚占位符 1028"/>
          <p:cNvSpPr>
            <a:spLocks noGrp="1"/>
          </p:cNvSpPr>
          <p:nvPr>
            <p:ph type="ftr" sz="quarter" idx="11"/>
          </p:nvPr>
        </p:nvSpPr>
        <p:spPr>
          <a:ln/>
        </p:spPr>
        <p:txBody>
          <a:bodyPr/>
          <a:lstStyle>
            <a:lvl1pPr>
              <a:defRPr/>
            </a:lvl1pPr>
          </a:lstStyle>
          <a:p>
            <a:endParaRPr lang="zh-CN" altLang="en-US"/>
          </a:p>
        </p:txBody>
      </p:sp>
      <p:sp>
        <p:nvSpPr>
          <p:cNvPr id="7" name="灯片编号占位符 1029"/>
          <p:cNvSpPr>
            <a:spLocks noGrp="1"/>
          </p:cNvSpPr>
          <p:nvPr>
            <p:ph type="sldNum" sz="quarter" idx="12"/>
          </p:nvPr>
        </p:nvSpPr>
        <p:spPr>
          <a:ln/>
        </p:spPr>
        <p:txBody>
          <a:bodyPr/>
          <a:lstStyle>
            <a:lvl1pPr>
              <a:defRPr/>
            </a:lvl1pPr>
          </a:lstStyle>
          <a:p>
            <a:fld id="{D69ADFEE-1C7E-4F5A-8581-FD123663A058}" type="slidenum">
              <a:rPr lang="zh-CN" altLang="en-US"/>
              <a:pPr/>
              <a:t>‹#›</a:t>
            </a:fld>
            <a:endParaRPr lang="zh-CN" altLang="en-US"/>
          </a:p>
        </p:txBody>
      </p:sp>
    </p:spTree>
    <p:extLst>
      <p:ext uri="{BB962C8B-B14F-4D97-AF65-F5344CB8AC3E}">
        <p14:creationId xmlns:p14="http://schemas.microsoft.com/office/powerpoint/2010/main" val="32818462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890082" y="1333829"/>
            <a:ext cx="3655181" cy="617934"/>
          </a:xfrm>
        </p:spPr>
        <p:txBody>
          <a:bodyPr anchor="ctr"/>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noProof="1" smtClean="0"/>
              <a:t>单击此处编辑母版文本样式</a:t>
            </a:r>
          </a:p>
        </p:txBody>
      </p:sp>
      <p:sp>
        <p:nvSpPr>
          <p:cNvPr id="4" name="内容占位符 3"/>
          <p:cNvSpPr>
            <a:spLocks noGrp="1"/>
          </p:cNvSpPr>
          <p:nvPr>
            <p:ph sz="half" idx="2"/>
          </p:nvPr>
        </p:nvSpPr>
        <p:spPr>
          <a:xfrm>
            <a:off x="890082" y="1999034"/>
            <a:ext cx="3655181" cy="2643213"/>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4692704" y="1333829"/>
            <a:ext cx="3673182" cy="617934"/>
          </a:xfrm>
        </p:spPr>
        <p:txBody>
          <a:bodyPr anchor="ctr"/>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noProof="1" smtClean="0"/>
              <a:t>单击此处编辑母版文本样式</a:t>
            </a:r>
          </a:p>
        </p:txBody>
      </p:sp>
      <p:sp>
        <p:nvSpPr>
          <p:cNvPr id="6" name="内容占位符 5"/>
          <p:cNvSpPr>
            <a:spLocks noGrp="1"/>
          </p:cNvSpPr>
          <p:nvPr>
            <p:ph sz="quarter" idx="4"/>
          </p:nvPr>
        </p:nvSpPr>
        <p:spPr>
          <a:xfrm>
            <a:off x="4692704" y="1999034"/>
            <a:ext cx="3673182" cy="2643213"/>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1027"/>
          <p:cNvSpPr>
            <a:spLocks noGrp="1"/>
          </p:cNvSpPr>
          <p:nvPr>
            <p:ph type="dt" sz="half" idx="10"/>
          </p:nvPr>
        </p:nvSpPr>
        <p:spPr>
          <a:ln/>
        </p:spPr>
        <p:txBody>
          <a:bodyPr/>
          <a:lstStyle>
            <a:lvl1pPr>
              <a:defRPr/>
            </a:lvl1pPr>
          </a:lstStyle>
          <a:p>
            <a:endParaRPr lang="zh-CN" altLang="en-US"/>
          </a:p>
        </p:txBody>
      </p:sp>
      <p:sp>
        <p:nvSpPr>
          <p:cNvPr id="8" name="页脚占位符 1028"/>
          <p:cNvSpPr>
            <a:spLocks noGrp="1"/>
          </p:cNvSpPr>
          <p:nvPr>
            <p:ph type="ftr" sz="quarter" idx="11"/>
          </p:nvPr>
        </p:nvSpPr>
        <p:spPr>
          <a:ln/>
        </p:spPr>
        <p:txBody>
          <a:bodyPr/>
          <a:lstStyle>
            <a:lvl1pPr>
              <a:defRPr/>
            </a:lvl1pPr>
          </a:lstStyle>
          <a:p>
            <a:endParaRPr lang="zh-CN" altLang="en-US"/>
          </a:p>
        </p:txBody>
      </p:sp>
      <p:sp>
        <p:nvSpPr>
          <p:cNvPr id="9" name="灯片编号占位符 1029"/>
          <p:cNvSpPr>
            <a:spLocks noGrp="1"/>
          </p:cNvSpPr>
          <p:nvPr>
            <p:ph type="sldNum" sz="quarter" idx="12"/>
          </p:nvPr>
        </p:nvSpPr>
        <p:spPr>
          <a:ln/>
        </p:spPr>
        <p:txBody>
          <a:bodyPr/>
          <a:lstStyle>
            <a:lvl1pPr>
              <a:defRPr/>
            </a:lvl1pPr>
          </a:lstStyle>
          <a:p>
            <a:fld id="{32158897-FBB0-464E-BEF7-FBF09FEECE80}" type="slidenum">
              <a:rPr lang="zh-CN" altLang="en-US"/>
              <a:pPr/>
              <a:t>‹#›</a:t>
            </a:fld>
            <a:endParaRPr lang="zh-CN" altLang="en-US"/>
          </a:p>
        </p:txBody>
      </p:sp>
    </p:spTree>
    <p:extLst>
      <p:ext uri="{BB962C8B-B14F-4D97-AF65-F5344CB8AC3E}">
        <p14:creationId xmlns:p14="http://schemas.microsoft.com/office/powerpoint/2010/main" val="42561938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1027"/>
          <p:cNvSpPr>
            <a:spLocks noGrp="1"/>
          </p:cNvSpPr>
          <p:nvPr>
            <p:ph type="dt" sz="half" idx="10"/>
          </p:nvPr>
        </p:nvSpPr>
        <p:spPr>
          <a:ln/>
        </p:spPr>
        <p:txBody>
          <a:bodyPr/>
          <a:lstStyle>
            <a:lvl1pPr>
              <a:defRPr/>
            </a:lvl1pPr>
          </a:lstStyle>
          <a:p>
            <a:endParaRPr lang="zh-CN" altLang="en-US"/>
          </a:p>
        </p:txBody>
      </p:sp>
      <p:sp>
        <p:nvSpPr>
          <p:cNvPr id="4" name="页脚占位符 1028"/>
          <p:cNvSpPr>
            <a:spLocks noGrp="1"/>
          </p:cNvSpPr>
          <p:nvPr>
            <p:ph type="ftr" sz="quarter" idx="11"/>
          </p:nvPr>
        </p:nvSpPr>
        <p:spPr>
          <a:ln/>
        </p:spPr>
        <p:txBody>
          <a:bodyPr/>
          <a:lstStyle>
            <a:lvl1pPr>
              <a:defRPr/>
            </a:lvl1pPr>
          </a:lstStyle>
          <a:p>
            <a:endParaRPr lang="zh-CN" altLang="en-US"/>
          </a:p>
        </p:txBody>
      </p:sp>
      <p:sp>
        <p:nvSpPr>
          <p:cNvPr id="5" name="灯片编号占位符 1029"/>
          <p:cNvSpPr>
            <a:spLocks noGrp="1"/>
          </p:cNvSpPr>
          <p:nvPr>
            <p:ph type="sldNum" sz="quarter" idx="12"/>
          </p:nvPr>
        </p:nvSpPr>
        <p:spPr>
          <a:ln/>
        </p:spPr>
        <p:txBody>
          <a:bodyPr/>
          <a:lstStyle>
            <a:lvl1pPr>
              <a:defRPr/>
            </a:lvl1pPr>
          </a:lstStyle>
          <a:p>
            <a:fld id="{D0B0989F-EF3E-45B5-9293-C195572A8649}" type="slidenum">
              <a:rPr lang="zh-CN" altLang="en-US"/>
              <a:pPr/>
              <a:t>‹#›</a:t>
            </a:fld>
            <a:endParaRPr lang="zh-CN" altLang="en-US"/>
          </a:p>
        </p:txBody>
      </p:sp>
    </p:spTree>
    <p:extLst>
      <p:ext uri="{BB962C8B-B14F-4D97-AF65-F5344CB8AC3E}">
        <p14:creationId xmlns:p14="http://schemas.microsoft.com/office/powerpoint/2010/main" val="41977866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027"/>
          <p:cNvSpPr>
            <a:spLocks noGrp="1"/>
          </p:cNvSpPr>
          <p:nvPr>
            <p:ph type="dt" sz="half" idx="10"/>
          </p:nvPr>
        </p:nvSpPr>
        <p:spPr>
          <a:ln/>
        </p:spPr>
        <p:txBody>
          <a:bodyPr/>
          <a:lstStyle>
            <a:lvl1pPr>
              <a:defRPr/>
            </a:lvl1pPr>
          </a:lstStyle>
          <a:p>
            <a:endParaRPr lang="zh-CN" altLang="en-US"/>
          </a:p>
        </p:txBody>
      </p:sp>
      <p:sp>
        <p:nvSpPr>
          <p:cNvPr id="3" name="页脚占位符 1028"/>
          <p:cNvSpPr>
            <a:spLocks noGrp="1"/>
          </p:cNvSpPr>
          <p:nvPr>
            <p:ph type="ftr" sz="quarter" idx="11"/>
          </p:nvPr>
        </p:nvSpPr>
        <p:spPr>
          <a:ln/>
        </p:spPr>
        <p:txBody>
          <a:bodyPr/>
          <a:lstStyle>
            <a:lvl1pPr>
              <a:defRPr/>
            </a:lvl1pPr>
          </a:lstStyle>
          <a:p>
            <a:endParaRPr lang="zh-CN" altLang="en-US"/>
          </a:p>
        </p:txBody>
      </p:sp>
      <p:sp>
        <p:nvSpPr>
          <p:cNvPr id="4" name="灯片编号占位符 1029"/>
          <p:cNvSpPr>
            <a:spLocks noGrp="1"/>
          </p:cNvSpPr>
          <p:nvPr>
            <p:ph type="sldNum" sz="quarter" idx="12"/>
          </p:nvPr>
        </p:nvSpPr>
        <p:spPr>
          <a:ln/>
        </p:spPr>
        <p:txBody>
          <a:bodyPr/>
          <a:lstStyle>
            <a:lvl1pPr>
              <a:defRPr/>
            </a:lvl1pPr>
          </a:lstStyle>
          <a:p>
            <a:fld id="{53BBAF5C-C215-4616-BEC9-D54D5508CDE3}" type="slidenum">
              <a:rPr lang="zh-CN" altLang="en-US"/>
              <a:pPr/>
              <a:t>‹#›</a:t>
            </a:fld>
            <a:endParaRPr lang="zh-CN" altLang="en-US"/>
          </a:p>
        </p:txBody>
      </p:sp>
    </p:spTree>
    <p:extLst>
      <p:ext uri="{BB962C8B-B14F-4D97-AF65-F5344CB8AC3E}">
        <p14:creationId xmlns:p14="http://schemas.microsoft.com/office/powerpoint/2010/main" val="2880600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noProof="1" smtClean="0"/>
              <a:t>单击此处编辑母版文本样式</a:t>
            </a:r>
          </a:p>
        </p:txBody>
      </p:sp>
      <p:sp>
        <p:nvSpPr>
          <p:cNvPr id="5" name="日期占位符 1027"/>
          <p:cNvSpPr>
            <a:spLocks noGrp="1"/>
          </p:cNvSpPr>
          <p:nvPr>
            <p:ph type="dt" sz="half" idx="10"/>
          </p:nvPr>
        </p:nvSpPr>
        <p:spPr>
          <a:ln/>
        </p:spPr>
        <p:txBody>
          <a:bodyPr/>
          <a:lstStyle>
            <a:lvl1pPr>
              <a:defRPr/>
            </a:lvl1pPr>
          </a:lstStyle>
          <a:p>
            <a:endParaRPr lang="zh-CN" altLang="en-US"/>
          </a:p>
        </p:txBody>
      </p:sp>
      <p:sp>
        <p:nvSpPr>
          <p:cNvPr id="6" name="页脚占位符 1028"/>
          <p:cNvSpPr>
            <a:spLocks noGrp="1"/>
          </p:cNvSpPr>
          <p:nvPr>
            <p:ph type="ftr" sz="quarter" idx="11"/>
          </p:nvPr>
        </p:nvSpPr>
        <p:spPr>
          <a:ln/>
        </p:spPr>
        <p:txBody>
          <a:bodyPr/>
          <a:lstStyle>
            <a:lvl1pPr>
              <a:defRPr/>
            </a:lvl1pPr>
          </a:lstStyle>
          <a:p>
            <a:endParaRPr lang="zh-CN" altLang="en-US"/>
          </a:p>
        </p:txBody>
      </p:sp>
      <p:sp>
        <p:nvSpPr>
          <p:cNvPr id="7" name="灯片编号占位符 1029"/>
          <p:cNvSpPr>
            <a:spLocks noGrp="1"/>
          </p:cNvSpPr>
          <p:nvPr>
            <p:ph type="sldNum" sz="quarter" idx="12"/>
          </p:nvPr>
        </p:nvSpPr>
        <p:spPr>
          <a:ln/>
        </p:spPr>
        <p:txBody>
          <a:bodyPr/>
          <a:lstStyle>
            <a:lvl1pPr>
              <a:defRPr/>
            </a:lvl1pPr>
          </a:lstStyle>
          <a:p>
            <a:fld id="{DE6FD47C-F11B-448B-8C4C-4F2DFBB98FCA}" type="slidenum">
              <a:rPr lang="zh-CN" altLang="en-US"/>
              <a:pPr/>
              <a:t>‹#›</a:t>
            </a:fld>
            <a:endParaRPr lang="zh-CN" altLang="en-US"/>
          </a:p>
        </p:txBody>
      </p:sp>
    </p:spTree>
    <p:extLst>
      <p:ext uri="{BB962C8B-B14F-4D97-AF65-F5344CB8AC3E}">
        <p14:creationId xmlns:p14="http://schemas.microsoft.com/office/powerpoint/2010/main" val="30340425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3124012" cy="1200150"/>
          </a:xfrm>
        </p:spPr>
        <p:txBody>
          <a:bodyPr anchor="b"/>
          <a:lstStyle>
            <a:lvl1pPr>
              <a:defRPr sz="2400"/>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3887391" y="342901"/>
            <a:ext cx="4629150" cy="4052888"/>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noProof="1"/>
          </a:p>
        </p:txBody>
      </p:sp>
      <p:sp>
        <p:nvSpPr>
          <p:cNvPr id="4" name="文本占位符 3"/>
          <p:cNvSpPr>
            <a:spLocks noGrp="1"/>
          </p:cNvSpPr>
          <p:nvPr>
            <p:ph type="body" sz="half" idx="2"/>
          </p:nvPr>
        </p:nvSpPr>
        <p:spPr>
          <a:xfrm>
            <a:off x="629841" y="1543050"/>
            <a:ext cx="3124012" cy="2858691"/>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zh-CN" altLang="en-US" noProof="1" smtClean="0"/>
              <a:t>单击此处编辑母版文本样式</a:t>
            </a:r>
          </a:p>
        </p:txBody>
      </p:sp>
      <p:sp>
        <p:nvSpPr>
          <p:cNvPr id="5" name="日期占位符 1027"/>
          <p:cNvSpPr>
            <a:spLocks noGrp="1"/>
          </p:cNvSpPr>
          <p:nvPr>
            <p:ph type="dt" sz="half" idx="10"/>
          </p:nvPr>
        </p:nvSpPr>
        <p:spPr>
          <a:ln/>
        </p:spPr>
        <p:txBody>
          <a:bodyPr/>
          <a:lstStyle>
            <a:lvl1pPr>
              <a:defRPr/>
            </a:lvl1pPr>
          </a:lstStyle>
          <a:p>
            <a:endParaRPr lang="zh-CN" altLang="en-US"/>
          </a:p>
        </p:txBody>
      </p:sp>
      <p:sp>
        <p:nvSpPr>
          <p:cNvPr id="6" name="页脚占位符 1028"/>
          <p:cNvSpPr>
            <a:spLocks noGrp="1"/>
          </p:cNvSpPr>
          <p:nvPr>
            <p:ph type="ftr" sz="quarter" idx="11"/>
          </p:nvPr>
        </p:nvSpPr>
        <p:spPr>
          <a:ln/>
        </p:spPr>
        <p:txBody>
          <a:bodyPr/>
          <a:lstStyle>
            <a:lvl1pPr>
              <a:defRPr/>
            </a:lvl1pPr>
          </a:lstStyle>
          <a:p>
            <a:endParaRPr lang="zh-CN" altLang="en-US"/>
          </a:p>
        </p:txBody>
      </p:sp>
      <p:sp>
        <p:nvSpPr>
          <p:cNvPr id="7" name="灯片编号占位符 1029"/>
          <p:cNvSpPr>
            <a:spLocks noGrp="1"/>
          </p:cNvSpPr>
          <p:nvPr>
            <p:ph type="sldNum" sz="quarter" idx="12"/>
          </p:nvPr>
        </p:nvSpPr>
        <p:spPr>
          <a:ln/>
        </p:spPr>
        <p:txBody>
          <a:bodyPr/>
          <a:lstStyle>
            <a:lvl1pPr>
              <a:defRPr/>
            </a:lvl1pPr>
          </a:lstStyle>
          <a:p>
            <a:fld id="{E3D56A94-F6E0-4B2B-9950-54C1C7E37358}" type="slidenum">
              <a:rPr lang="zh-CN" altLang="en-US"/>
              <a:pPr/>
              <a:t>‹#›</a:t>
            </a:fld>
            <a:endParaRPr lang="zh-CN" altLang="en-US"/>
          </a:p>
        </p:txBody>
      </p:sp>
    </p:spTree>
    <p:extLst>
      <p:ext uri="{BB962C8B-B14F-4D97-AF65-F5344CB8AC3E}">
        <p14:creationId xmlns:p14="http://schemas.microsoft.com/office/powerpoint/2010/main" val="41876710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gradFill rotWithShape="0">
          <a:gsLst>
            <a:gs pos="0">
              <a:srgbClr val="FCFDFE"/>
            </a:gs>
            <a:gs pos="74001">
              <a:srgbClr val="E0F1F2"/>
            </a:gs>
            <a:gs pos="83000">
              <a:srgbClr val="E0F1F2"/>
            </a:gs>
            <a:gs pos="100000">
              <a:srgbClr val="EBF6F7"/>
            </a:gs>
          </a:gsLst>
          <a:lin ang="5400000"/>
        </a:gradFill>
        <a:effectLst/>
      </p:bgPr>
    </p:bg>
    <p:spTree>
      <p:nvGrpSpPr>
        <p:cNvPr id="1" name=""/>
        <p:cNvGrpSpPr/>
        <p:nvPr/>
      </p:nvGrpSpPr>
      <p:grpSpPr>
        <a:xfrm>
          <a:off x="0" y="0"/>
          <a:ext cx="0" cy="0"/>
          <a:chOff x="0" y="0"/>
          <a:chExt cx="0" cy="0"/>
        </a:xfrm>
      </p:grpSpPr>
      <p:sp>
        <p:nvSpPr>
          <p:cNvPr id="1026" name="标题 1025"/>
          <p:cNvSpPr>
            <a:spLocks noGrp="1" noChangeArrowheads="1"/>
          </p:cNvSpPr>
          <p:nvPr>
            <p:ph type="title" idx="4294967295"/>
          </p:nvPr>
        </p:nvSpPr>
        <p:spPr bwMode="auto">
          <a:xfrm>
            <a:off x="457200" y="205979"/>
            <a:ext cx="82296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1026"/>
          <p:cNvSpPr>
            <a:spLocks noGrp="1" noChangeArrowheads="1"/>
          </p:cNvSpPr>
          <p:nvPr>
            <p:ph type="body" idx="4294967295"/>
          </p:nvPr>
        </p:nvSpPr>
        <p:spPr bwMode="auto">
          <a:xfrm>
            <a:off x="457200" y="1200151"/>
            <a:ext cx="8229600" cy="3394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028" name="日期占位符 1027"/>
          <p:cNvSpPr>
            <a:spLocks noGrp="1"/>
          </p:cNvSpPr>
          <p:nvPr>
            <p:ph type="dt" sz="half" idx="2"/>
          </p:nvPr>
        </p:nvSpPr>
        <p:spPr>
          <a:xfrm>
            <a:off x="457200" y="4683919"/>
            <a:ext cx="2133600" cy="357188"/>
          </a:xfrm>
          <a:prstGeom prst="rect">
            <a:avLst/>
          </a:prstGeom>
          <a:noFill/>
          <a:ln w="9525">
            <a:noFill/>
          </a:ln>
        </p:spPr>
        <p:txBody>
          <a:bodyPr/>
          <a:lstStyle>
            <a:lvl1pPr>
              <a:defRPr sz="1400" noProof="1"/>
            </a:lvl1pPr>
          </a:lstStyle>
          <a:p>
            <a:endParaRPr lang="zh-CN" altLang="en-US"/>
          </a:p>
        </p:txBody>
      </p:sp>
      <p:sp>
        <p:nvSpPr>
          <p:cNvPr id="1029" name="页脚占位符 1028"/>
          <p:cNvSpPr>
            <a:spLocks noGrp="1"/>
          </p:cNvSpPr>
          <p:nvPr>
            <p:ph type="ftr" sz="quarter" idx="3"/>
          </p:nvPr>
        </p:nvSpPr>
        <p:spPr>
          <a:xfrm>
            <a:off x="3124200" y="4683919"/>
            <a:ext cx="2895600" cy="357188"/>
          </a:xfrm>
          <a:prstGeom prst="rect">
            <a:avLst/>
          </a:prstGeom>
          <a:noFill/>
          <a:ln w="9525">
            <a:noFill/>
          </a:ln>
        </p:spPr>
        <p:txBody>
          <a:bodyPr/>
          <a:lstStyle>
            <a:lvl1pPr algn="ctr">
              <a:defRPr sz="1400" noProof="1"/>
            </a:lvl1pPr>
          </a:lstStyle>
          <a:p>
            <a:endParaRPr lang="zh-CN" altLang="en-US"/>
          </a:p>
        </p:txBody>
      </p:sp>
      <p:sp>
        <p:nvSpPr>
          <p:cNvPr id="1030" name="灯片编号占位符 1029"/>
          <p:cNvSpPr>
            <a:spLocks noGrp="1"/>
          </p:cNvSpPr>
          <p:nvPr>
            <p:ph type="sldNum" sz="quarter" idx="4"/>
          </p:nvPr>
        </p:nvSpPr>
        <p:spPr>
          <a:xfrm>
            <a:off x="6553200" y="4683919"/>
            <a:ext cx="2133600" cy="357188"/>
          </a:xfrm>
          <a:prstGeom prst="rect">
            <a:avLst/>
          </a:prstGeom>
          <a:noFill/>
          <a:ln w="9525">
            <a:noFill/>
          </a:ln>
        </p:spPr>
        <p:txBody>
          <a:bodyPr vert="horz" wrap="square" lIns="91440" tIns="45720" rIns="91440" bIns="45720" numCol="1" anchor="t" anchorCtr="0" compatLnSpc="1">
            <a:prstTxWarp prst="textNoShape">
              <a:avLst/>
            </a:prstTxWarp>
          </a:bodyPr>
          <a:lstStyle>
            <a:lvl1pPr algn="r">
              <a:defRPr sz="1400"/>
            </a:lvl1pPr>
          </a:lstStyle>
          <a:p>
            <a:fld id="{E1A20319-D525-4565-B960-6911000B47B6}" type="slidenum">
              <a:rPr lang="zh-CN" altLang="en-US"/>
              <a:pPr/>
              <a:t>‹#›</a:t>
            </a:fld>
            <a:endParaRPr lang="zh-CN" altLang="en-U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fontAlgn="base">
        <a:spcBef>
          <a:spcPct val="0"/>
        </a:spcBef>
        <a:spcAft>
          <a:spcPct val="0"/>
        </a:spcAft>
        <a:defRPr sz="4400" kern="12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ea typeface="宋体" pitchFamily="2" charset="-122"/>
        </a:defRPr>
      </a:lvl2pPr>
      <a:lvl3pPr algn="ctr" rtl="0" fontAlgn="base">
        <a:spcBef>
          <a:spcPct val="0"/>
        </a:spcBef>
        <a:spcAft>
          <a:spcPct val="0"/>
        </a:spcAft>
        <a:defRPr sz="4400">
          <a:solidFill>
            <a:schemeClr val="tx2"/>
          </a:solidFill>
          <a:latin typeface="Arial" pitchFamily="34" charset="0"/>
          <a:ea typeface="宋体" pitchFamily="2" charset="-122"/>
        </a:defRPr>
      </a:lvl3pPr>
      <a:lvl4pPr algn="ctr" rtl="0" fontAlgn="base">
        <a:spcBef>
          <a:spcPct val="0"/>
        </a:spcBef>
        <a:spcAft>
          <a:spcPct val="0"/>
        </a:spcAft>
        <a:defRPr sz="4400">
          <a:solidFill>
            <a:schemeClr val="tx2"/>
          </a:solidFill>
          <a:latin typeface="Arial" pitchFamily="34" charset="0"/>
          <a:ea typeface="宋体" pitchFamily="2" charset="-122"/>
        </a:defRPr>
      </a:lvl4pPr>
      <a:lvl5pPr algn="ctr" rtl="0" fontAlgn="base">
        <a:spcBef>
          <a:spcPct val="0"/>
        </a:spcBef>
        <a:spcAft>
          <a:spcPct val="0"/>
        </a:spcAft>
        <a:defRPr sz="4400">
          <a:solidFill>
            <a:schemeClr val="tx2"/>
          </a:solidFill>
          <a:latin typeface="Arial" pitchFamily="34" charset="0"/>
          <a:ea typeface="宋体" pitchFamily="2" charset="-122"/>
        </a:defRPr>
      </a:lvl5pPr>
      <a:lvl6pPr marL="457200" algn="ctr" rtl="0" fontAlgn="base">
        <a:spcBef>
          <a:spcPct val="0"/>
        </a:spcBef>
        <a:spcAft>
          <a:spcPct val="0"/>
        </a:spcAft>
        <a:defRPr sz="4400">
          <a:solidFill>
            <a:schemeClr val="tx2"/>
          </a:solidFill>
          <a:latin typeface="Arial" pitchFamily="34" charset="0"/>
          <a:ea typeface="宋体" pitchFamily="2" charset="-122"/>
        </a:defRPr>
      </a:lvl6pPr>
      <a:lvl7pPr marL="914400" algn="ctr" rtl="0" fontAlgn="base">
        <a:spcBef>
          <a:spcPct val="0"/>
        </a:spcBef>
        <a:spcAft>
          <a:spcPct val="0"/>
        </a:spcAft>
        <a:defRPr sz="4400">
          <a:solidFill>
            <a:schemeClr val="tx2"/>
          </a:solidFill>
          <a:latin typeface="Arial" pitchFamily="34" charset="0"/>
          <a:ea typeface="宋体" pitchFamily="2" charset="-122"/>
        </a:defRPr>
      </a:lvl7pPr>
      <a:lvl8pPr marL="1371600" algn="ctr" rtl="0" fontAlgn="base">
        <a:spcBef>
          <a:spcPct val="0"/>
        </a:spcBef>
        <a:spcAft>
          <a:spcPct val="0"/>
        </a:spcAft>
        <a:defRPr sz="4400">
          <a:solidFill>
            <a:schemeClr val="tx2"/>
          </a:solidFill>
          <a:latin typeface="Arial" pitchFamily="34" charset="0"/>
          <a:ea typeface="宋体" pitchFamily="2" charset="-122"/>
        </a:defRPr>
      </a:lvl8pPr>
      <a:lvl9pPr marL="1828800" algn="ctr" rtl="0" fontAlgn="base">
        <a:spcBef>
          <a:spcPct val="0"/>
        </a:spcBef>
        <a:spcAft>
          <a:spcPct val="0"/>
        </a:spcAft>
        <a:defRPr sz="4400">
          <a:solidFill>
            <a:schemeClr val="tx2"/>
          </a:solidFill>
          <a:latin typeface="Arial" pitchFamily="34" charset="0"/>
          <a:ea typeface="宋体" pitchFamily="2" charset="-122"/>
        </a:defRPr>
      </a:lvl9pPr>
    </p:titleStyle>
    <p:body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lvl="1" indent="-285750" algn="l" rtl="0" fontAlgn="base">
        <a:spcBef>
          <a:spcPct val="20000"/>
        </a:spcBef>
        <a:spcAft>
          <a:spcPct val="0"/>
        </a:spcAft>
        <a:buChar char="–"/>
        <a:defRPr sz="2800" kern="1200">
          <a:solidFill>
            <a:schemeClr val="tx1"/>
          </a:solidFill>
          <a:latin typeface="+mn-lt"/>
          <a:ea typeface="+mn-ea"/>
          <a:cs typeface="+mn-cs"/>
        </a:defRPr>
      </a:lvl2pPr>
      <a:lvl3pPr marL="1143000" lvl="2" indent="-228600" algn="l" rtl="0" fontAlgn="base">
        <a:spcBef>
          <a:spcPct val="20000"/>
        </a:spcBef>
        <a:spcAft>
          <a:spcPct val="0"/>
        </a:spcAft>
        <a:buChar char="•"/>
        <a:defRPr sz="2400" kern="1200">
          <a:solidFill>
            <a:schemeClr val="tx1"/>
          </a:solidFill>
          <a:latin typeface="+mn-lt"/>
          <a:ea typeface="+mn-ea"/>
          <a:cs typeface="+mn-cs"/>
        </a:defRPr>
      </a:lvl3pPr>
      <a:lvl4pPr marL="1600200" lvl="3" indent="-228600" algn="l" rtl="0" fontAlgn="base">
        <a:spcBef>
          <a:spcPct val="20000"/>
        </a:spcBef>
        <a:spcAft>
          <a:spcPct val="0"/>
        </a:spcAft>
        <a:buChar char="–"/>
        <a:defRPr sz="2000" kern="1200">
          <a:solidFill>
            <a:schemeClr val="tx1"/>
          </a:solidFill>
          <a:latin typeface="+mn-lt"/>
          <a:ea typeface="+mn-ea"/>
          <a:cs typeface="+mn-cs"/>
        </a:defRPr>
      </a:lvl4pPr>
      <a:lvl5pPr marL="2057400" lvl="4" indent="-228600" algn="l" rtl="0" fontAlgn="base">
        <a:spcBef>
          <a:spcPct val="20000"/>
        </a:spcBef>
        <a:spcAft>
          <a:spcPct val="0"/>
        </a:spcAft>
        <a:buChar char="»"/>
        <a:defRPr sz="2000" kern="1200">
          <a:solidFill>
            <a:schemeClr val="tx1"/>
          </a:solidFill>
          <a:latin typeface="+mn-lt"/>
          <a:ea typeface="+mn-ea"/>
          <a:cs typeface="+mn-cs"/>
        </a:defRPr>
      </a:lvl5pPr>
      <a:lvl6pPr marL="2514600" lvl="5"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6pPr>
      <a:lvl7pPr marL="2971800" lvl="6"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7pPr>
      <a:lvl8pPr marL="3429000" lvl="7"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8pPr>
      <a:lvl9pPr marL="3886200" lvl="8"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9pPr>
    </p:bodyStyle>
    <p:otherStyle>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pPr fontAlgn="auto">
              <a:spcBef>
                <a:spcPts val="0"/>
              </a:spcBef>
              <a:spcAft>
                <a:spcPts val="0"/>
              </a:spcAft>
            </a:pPr>
            <a:fld id="{16E5758D-A3C3-4E88-8AC0-22500507BD7E}" type="datetimeFigureOut">
              <a:rPr lang="zh-CN" altLang="en-US" smtClean="0">
                <a:solidFill>
                  <a:prstClr val="black">
                    <a:tint val="75000"/>
                  </a:prstClr>
                </a:solidFill>
                <a:latin typeface="Calibri" panose="020F0502020204030204"/>
              </a:rPr>
              <a:pPr fontAlgn="auto">
                <a:spcBef>
                  <a:spcPts val="0"/>
                </a:spcBef>
                <a:spcAft>
                  <a:spcPts val="0"/>
                </a:spcAft>
              </a:pPr>
              <a:t>2021/12/2</a:t>
            </a:fld>
            <a:endParaRPr lang="zh-CN" altLang="en-US">
              <a:solidFill>
                <a:prstClr val="black">
                  <a:tint val="75000"/>
                </a:prstClr>
              </a:solidFill>
              <a:latin typeface="Calibri" panose="020F0502020204030204"/>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panose="020F0502020204030204"/>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fontAlgn="auto">
              <a:spcBef>
                <a:spcPts val="0"/>
              </a:spcBef>
              <a:spcAft>
                <a:spcPts val="0"/>
              </a:spcAft>
            </a:pPr>
            <a:fld id="{AA4E786F-588D-4932-A7B2-AE3451FA4ACA}" type="slidenum">
              <a:rPr lang="zh-CN" altLang="en-US" smtClean="0">
                <a:solidFill>
                  <a:prstClr val="black">
                    <a:tint val="75000"/>
                  </a:prstClr>
                </a:solidFill>
                <a:latin typeface="Calibri" panose="020F0502020204030204"/>
              </a:rPr>
              <a:pPr fontAlgn="auto">
                <a:spcBef>
                  <a:spcPts val="0"/>
                </a:spcBef>
                <a:spcAft>
                  <a:spcPts val="0"/>
                </a:spcAft>
              </a:pPr>
              <a:t>‹#›</a:t>
            </a:fld>
            <a:endParaRPr lang="zh-CN" altLang="en-US">
              <a:solidFill>
                <a:prstClr val="black">
                  <a:tint val="75000"/>
                </a:prstClr>
              </a:solidFill>
              <a:latin typeface="Calibri" panose="020F0502020204030204"/>
            </a:endParaRPr>
          </a:p>
        </p:txBody>
      </p:sp>
    </p:spTree>
    <p:extLst>
      <p:ext uri="{BB962C8B-B14F-4D97-AF65-F5344CB8AC3E}">
        <p14:creationId xmlns:p14="http://schemas.microsoft.com/office/powerpoint/2010/main" val="205972361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4.xml"/><Relationship Id="rId1" Type="http://schemas.openxmlformats.org/officeDocument/2006/relationships/slideLayout" Target="../slideLayouts/slideLayout18.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文本框 1"/>
          <p:cNvSpPr txBox="1">
            <a:spLocks noChangeArrowheads="1"/>
          </p:cNvSpPr>
          <p:nvPr/>
        </p:nvSpPr>
        <p:spPr bwMode="auto">
          <a:xfrm>
            <a:off x="4788024" y="2571750"/>
            <a:ext cx="2220913" cy="669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0" hangingPunct="0">
              <a:lnSpc>
                <a:spcPct val="130000"/>
              </a:lnSpc>
            </a:pPr>
            <a:r>
              <a:rPr lang="en-US" altLang="zh-CN" sz="3200" b="1" dirty="0">
                <a:solidFill>
                  <a:srgbClr val="404040"/>
                </a:solidFill>
                <a:ea typeface="微软雅黑" pitchFamily="34" charset="-122"/>
              </a:rPr>
              <a:t>——</a:t>
            </a:r>
            <a:r>
              <a:rPr lang="zh-CN" altLang="zh-CN" sz="3200" b="1" dirty="0">
                <a:solidFill>
                  <a:srgbClr val="404040"/>
                </a:solidFill>
                <a:ea typeface="微软雅黑" pitchFamily="34" charset="-122"/>
              </a:rPr>
              <a:t>孔子</a:t>
            </a:r>
            <a:endParaRPr lang="zh-CN" altLang="en-US" sz="3200" b="1" dirty="0">
              <a:solidFill>
                <a:srgbClr val="404040"/>
              </a:solidFill>
              <a:ea typeface="微软雅黑" pitchFamily="34" charset="-122"/>
            </a:endParaRPr>
          </a:p>
        </p:txBody>
      </p:sp>
      <p:sp>
        <p:nvSpPr>
          <p:cNvPr id="3075" name="文本框 3"/>
          <p:cNvSpPr txBox="1">
            <a:spLocks noChangeArrowheads="1"/>
          </p:cNvSpPr>
          <p:nvPr/>
        </p:nvSpPr>
        <p:spPr bwMode="auto">
          <a:xfrm>
            <a:off x="0" y="1248966"/>
            <a:ext cx="9144000" cy="10659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0" hangingPunct="0">
              <a:lnSpc>
                <a:spcPct val="130000"/>
              </a:lnSpc>
            </a:pPr>
            <a:r>
              <a:rPr lang="en-US" altLang="zh-CN" sz="5400" b="1" dirty="0">
                <a:solidFill>
                  <a:srgbClr val="404040"/>
                </a:solidFill>
                <a:ea typeface="微软雅黑" pitchFamily="34" charset="-122"/>
              </a:rPr>
              <a:t>《</a:t>
            </a:r>
            <a:r>
              <a:rPr lang="zh-CN" altLang="en-US" sz="5400" b="1" dirty="0">
                <a:solidFill>
                  <a:srgbClr val="404040"/>
                </a:solidFill>
                <a:ea typeface="微软雅黑" pitchFamily="34" charset="-122"/>
              </a:rPr>
              <a:t>论语</a:t>
            </a:r>
            <a:r>
              <a:rPr lang="en-US" altLang="zh-CN" sz="5400" b="1" dirty="0">
                <a:solidFill>
                  <a:srgbClr val="404040"/>
                </a:solidFill>
                <a:ea typeface="微软雅黑" pitchFamily="34" charset="-122"/>
              </a:rPr>
              <a:t>》</a:t>
            </a:r>
            <a:r>
              <a:rPr lang="zh-CN" altLang="en-US" sz="5400" b="1" dirty="0">
                <a:solidFill>
                  <a:srgbClr val="404040"/>
                </a:solidFill>
                <a:ea typeface="微软雅黑" pitchFamily="34" charset="-122"/>
              </a:rPr>
              <a:t>十二章</a:t>
            </a:r>
          </a:p>
        </p:txBody>
      </p:sp>
      <p:sp>
        <p:nvSpPr>
          <p:cNvPr id="6" name="矩形 5"/>
          <p:cNvSpPr/>
          <p:nvPr/>
        </p:nvSpPr>
        <p:spPr>
          <a:xfrm>
            <a:off x="0" y="4168304"/>
            <a:ext cx="9144000" cy="375809"/>
          </a:xfrm>
          <a:prstGeom prst="rect">
            <a:avLst/>
          </a:prstGeom>
        </p:spPr>
        <p:txBody>
          <a:bodyPr wrap="square">
            <a:spAutoFit/>
          </a:bodyPr>
          <a:lstStyle/>
          <a:p>
            <a:pPr marL="342900" lvl="0" indent="-342900" algn="ctr" fontAlgn="base">
              <a:lnSpc>
                <a:spcPct val="110000"/>
              </a:lnSpc>
              <a:spcBef>
                <a:spcPct val="0"/>
              </a:spcBef>
              <a:spcAft>
                <a:spcPct val="0"/>
              </a:spcAft>
            </a:pPr>
            <a:r>
              <a:rPr lang="zh-CN" altLang="en-US" kern="0" dirty="0" smtClean="0">
                <a:solidFill>
                  <a:srgbClr val="000000"/>
                </a:solidFill>
                <a:latin typeface="微软雅黑" panose="020B0503020204020204" pitchFamily="34" charset="-122"/>
                <a:ea typeface="微软雅黑" panose="020B0503020204020204" pitchFamily="34" charset="-122"/>
              </a:rPr>
              <a:t>优品</a:t>
            </a:r>
            <a:r>
              <a:rPr lang="en-US" altLang="zh-CN" kern="0" dirty="0" smtClean="0">
                <a:solidFill>
                  <a:srgbClr val="000000"/>
                </a:solidFill>
                <a:latin typeface="微软雅黑" panose="020B0503020204020204" pitchFamily="34" charset="-122"/>
                <a:ea typeface="微软雅黑" panose="020B0503020204020204" pitchFamily="34" charset="-122"/>
              </a:rPr>
              <a:t>PPT</a:t>
            </a:r>
            <a:endParaRPr lang="en-US" altLang="zh-CN" kern="0" dirty="0">
              <a:solidFill>
                <a:srgbClr val="000000"/>
              </a:solidFill>
              <a:latin typeface="微软雅黑" panose="020B0503020204020204" pitchFamily="34" charset="-122"/>
              <a:ea typeface="微软雅黑" panose="020B0503020204020204" pitchFamily="34" charset="-122"/>
            </a:endParaRPr>
          </a:p>
        </p:txBody>
      </p:sp>
    </p:spTree>
  </p:cSld>
  <p:clrMapOvr>
    <a:masterClrMapping/>
  </p:clrMapOvr>
  <p:transition spd="slow">
    <p:push dir="u"/>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标题 1"/>
          <p:cNvSpPr txBox="1">
            <a:spLocks noChangeArrowheads="1"/>
          </p:cNvSpPr>
          <p:nvPr/>
        </p:nvSpPr>
        <p:spPr bwMode="auto">
          <a:xfrm>
            <a:off x="512763" y="438151"/>
            <a:ext cx="1524000" cy="3738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90000"/>
              </a:lnSpc>
            </a:pPr>
            <a:r>
              <a:rPr lang="zh-CN" altLang="en-US" sz="3200" b="1">
                <a:solidFill>
                  <a:schemeClr val="bg1"/>
                </a:solidFill>
                <a:latin typeface="微软雅黑" pitchFamily="34" charset="-122"/>
                <a:ea typeface="微软雅黑" pitchFamily="34" charset="-122"/>
              </a:rPr>
              <a:t>品味语言</a:t>
            </a:r>
            <a:endParaRPr lang="zh-CN" altLang="zh-CN" sz="3200" b="1">
              <a:solidFill>
                <a:schemeClr val="bg1"/>
              </a:solidFill>
              <a:latin typeface="微软雅黑" pitchFamily="34" charset="-122"/>
              <a:ea typeface="微软雅黑" pitchFamily="34" charset="-122"/>
            </a:endParaRPr>
          </a:p>
        </p:txBody>
      </p:sp>
      <p:sp>
        <p:nvSpPr>
          <p:cNvPr id="12290" name="TextBox 5"/>
          <p:cNvSpPr txBox="1">
            <a:spLocks noChangeArrowheads="1"/>
          </p:cNvSpPr>
          <p:nvPr/>
        </p:nvSpPr>
        <p:spPr bwMode="auto">
          <a:xfrm>
            <a:off x="512764" y="1053704"/>
            <a:ext cx="8148637" cy="127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0" hangingPunct="0">
              <a:lnSpc>
                <a:spcPct val="150000"/>
              </a:lnSpc>
            </a:pPr>
            <a:r>
              <a:rPr lang="zh-CN" altLang="zh-CN" dirty="0">
                <a:solidFill>
                  <a:srgbClr val="FF0000"/>
                </a:solidFill>
                <a:latin typeface="楷体" pitchFamily="49" charset="-122"/>
                <a:ea typeface="楷体" pitchFamily="49" charset="-122"/>
              </a:rPr>
              <a:t>子：古时对男子的尊称</a:t>
            </a:r>
            <a:r>
              <a:rPr lang="en-US" altLang="zh-CN" dirty="0">
                <a:solidFill>
                  <a:srgbClr val="FF0000"/>
                </a:solidFill>
                <a:latin typeface="楷体" pitchFamily="49" charset="-122"/>
                <a:ea typeface="楷体" pitchFamily="49" charset="-122"/>
              </a:rPr>
              <a:t>  </a:t>
            </a:r>
            <a:r>
              <a:rPr lang="zh-CN" altLang="zh-CN" dirty="0">
                <a:solidFill>
                  <a:srgbClr val="FF0000"/>
                </a:solidFill>
                <a:latin typeface="楷体" pitchFamily="49" charset="-122"/>
                <a:ea typeface="楷体" pitchFamily="49" charset="-122"/>
              </a:rPr>
              <a:t>吾：我</a:t>
            </a:r>
            <a:r>
              <a:rPr lang="en-US" altLang="zh-CN" dirty="0">
                <a:solidFill>
                  <a:srgbClr val="FF0000"/>
                </a:solidFill>
                <a:latin typeface="楷体" pitchFamily="49" charset="-122"/>
                <a:ea typeface="楷体" pitchFamily="49" charset="-122"/>
              </a:rPr>
              <a:t>  </a:t>
            </a:r>
            <a:r>
              <a:rPr lang="zh-CN" altLang="zh-CN" dirty="0">
                <a:solidFill>
                  <a:srgbClr val="FF0000"/>
                </a:solidFill>
                <a:latin typeface="楷体" pitchFamily="49" charset="-122"/>
                <a:ea typeface="楷体" pitchFamily="49" charset="-122"/>
              </a:rPr>
              <a:t>日：每天</a:t>
            </a:r>
            <a:r>
              <a:rPr lang="en-US" altLang="zh-CN" dirty="0">
                <a:solidFill>
                  <a:srgbClr val="FF0000"/>
                </a:solidFill>
                <a:latin typeface="楷体" pitchFamily="49" charset="-122"/>
                <a:ea typeface="楷体" pitchFamily="49" charset="-122"/>
              </a:rPr>
              <a:t>   </a:t>
            </a:r>
            <a:r>
              <a:rPr lang="zh-CN" altLang="zh-CN" dirty="0">
                <a:solidFill>
                  <a:srgbClr val="FF0000"/>
                </a:solidFill>
                <a:latin typeface="楷体" pitchFamily="49" charset="-122"/>
                <a:ea typeface="楷体" pitchFamily="49" charset="-122"/>
              </a:rPr>
              <a:t>三：多次</a:t>
            </a:r>
            <a:r>
              <a:rPr lang="en-US" altLang="zh-CN" dirty="0">
                <a:solidFill>
                  <a:srgbClr val="FF0000"/>
                </a:solidFill>
                <a:latin typeface="楷体" pitchFamily="49" charset="-122"/>
                <a:ea typeface="楷体" pitchFamily="49" charset="-122"/>
              </a:rPr>
              <a:t>   </a:t>
            </a:r>
            <a:r>
              <a:rPr lang="zh-CN" altLang="zh-CN" dirty="0">
                <a:solidFill>
                  <a:srgbClr val="FF0000"/>
                </a:solidFill>
                <a:latin typeface="楷体" pitchFamily="49" charset="-122"/>
                <a:ea typeface="楷体" pitchFamily="49" charset="-122"/>
              </a:rPr>
              <a:t>省：反省</a:t>
            </a:r>
          </a:p>
          <a:p>
            <a:pPr eaLnBrk="0" hangingPunct="0">
              <a:lnSpc>
                <a:spcPct val="150000"/>
              </a:lnSpc>
            </a:pPr>
            <a:r>
              <a:rPr lang="zh-CN" altLang="zh-CN" dirty="0">
                <a:solidFill>
                  <a:srgbClr val="FF0000"/>
                </a:solidFill>
                <a:latin typeface="楷体" pitchFamily="49" charset="-122"/>
                <a:ea typeface="楷体" pitchFamily="49" charset="-122"/>
              </a:rPr>
              <a:t>吾身：我自己</a:t>
            </a:r>
            <a:r>
              <a:rPr lang="en-US" altLang="zh-CN" dirty="0">
                <a:solidFill>
                  <a:srgbClr val="FF0000"/>
                </a:solidFill>
                <a:latin typeface="楷体" pitchFamily="49" charset="-122"/>
                <a:ea typeface="楷体" pitchFamily="49" charset="-122"/>
              </a:rPr>
              <a:t>    </a:t>
            </a:r>
            <a:r>
              <a:rPr lang="zh-CN" altLang="zh-CN" dirty="0">
                <a:solidFill>
                  <a:srgbClr val="FF0000"/>
                </a:solidFill>
                <a:latin typeface="楷体" pitchFamily="49" charset="-122"/>
                <a:ea typeface="楷体" pitchFamily="49" charset="-122"/>
              </a:rPr>
              <a:t>为：替</a:t>
            </a:r>
            <a:r>
              <a:rPr lang="en-US" altLang="zh-CN" dirty="0">
                <a:solidFill>
                  <a:srgbClr val="FF0000"/>
                </a:solidFill>
                <a:latin typeface="楷体" pitchFamily="49" charset="-122"/>
                <a:ea typeface="楷体" pitchFamily="49" charset="-122"/>
              </a:rPr>
              <a:t>   </a:t>
            </a:r>
            <a:r>
              <a:rPr lang="zh-CN" altLang="zh-CN" dirty="0">
                <a:solidFill>
                  <a:srgbClr val="FF0000"/>
                </a:solidFill>
                <a:latin typeface="楷体" pitchFamily="49" charset="-122"/>
                <a:ea typeface="楷体" pitchFamily="49" charset="-122"/>
              </a:rPr>
              <a:t>谋：谋划</a:t>
            </a:r>
            <a:r>
              <a:rPr lang="en-US" altLang="zh-CN" dirty="0">
                <a:solidFill>
                  <a:srgbClr val="FF0000"/>
                </a:solidFill>
                <a:latin typeface="楷体" pitchFamily="49" charset="-122"/>
                <a:ea typeface="楷体" pitchFamily="49" charset="-122"/>
              </a:rPr>
              <a:t>    </a:t>
            </a:r>
            <a:r>
              <a:rPr lang="zh-CN" altLang="zh-CN" dirty="0">
                <a:solidFill>
                  <a:srgbClr val="FF0000"/>
                </a:solidFill>
                <a:latin typeface="楷体" pitchFamily="49" charset="-122"/>
                <a:ea typeface="楷体" pitchFamily="49" charset="-122"/>
              </a:rPr>
              <a:t>忠：尽心尽力</a:t>
            </a:r>
            <a:r>
              <a:rPr lang="en-US" altLang="zh-CN" dirty="0">
                <a:solidFill>
                  <a:srgbClr val="FF0000"/>
                </a:solidFill>
                <a:latin typeface="楷体" pitchFamily="49" charset="-122"/>
                <a:ea typeface="楷体" pitchFamily="49" charset="-122"/>
              </a:rPr>
              <a:t>   </a:t>
            </a:r>
            <a:r>
              <a:rPr lang="zh-CN" altLang="zh-CN" dirty="0">
                <a:solidFill>
                  <a:srgbClr val="FF0000"/>
                </a:solidFill>
                <a:latin typeface="楷体" pitchFamily="49" charset="-122"/>
                <a:ea typeface="楷体" pitchFamily="49" charset="-122"/>
              </a:rPr>
              <a:t>信：诚实</a:t>
            </a:r>
            <a:r>
              <a:rPr lang="en-US" altLang="zh-CN" dirty="0">
                <a:solidFill>
                  <a:srgbClr val="FF0000"/>
                </a:solidFill>
                <a:latin typeface="楷体" pitchFamily="49" charset="-122"/>
                <a:ea typeface="楷体" pitchFamily="49" charset="-122"/>
              </a:rPr>
              <a:t>   </a:t>
            </a:r>
            <a:endParaRPr lang="zh-CN" altLang="zh-CN" dirty="0">
              <a:solidFill>
                <a:srgbClr val="FF0000"/>
              </a:solidFill>
              <a:latin typeface="楷体" pitchFamily="49" charset="-122"/>
              <a:ea typeface="楷体" pitchFamily="49" charset="-122"/>
            </a:endParaRPr>
          </a:p>
          <a:p>
            <a:pPr eaLnBrk="0" hangingPunct="0">
              <a:lnSpc>
                <a:spcPct val="150000"/>
              </a:lnSpc>
            </a:pPr>
            <a:r>
              <a:rPr lang="zh-CN" altLang="zh-CN" dirty="0">
                <a:solidFill>
                  <a:srgbClr val="FF0000"/>
                </a:solidFill>
                <a:latin typeface="楷体" pitchFamily="49" charset="-122"/>
                <a:ea typeface="楷体" pitchFamily="49" charset="-122"/>
              </a:rPr>
              <a:t>传：老师传授的知识</a:t>
            </a:r>
            <a:r>
              <a:rPr lang="en-US" altLang="zh-CN" dirty="0">
                <a:solidFill>
                  <a:srgbClr val="FF0000"/>
                </a:solidFill>
                <a:latin typeface="楷体" pitchFamily="49" charset="-122"/>
                <a:ea typeface="楷体" pitchFamily="49" charset="-122"/>
              </a:rPr>
              <a:t>    </a:t>
            </a:r>
            <a:r>
              <a:rPr lang="zh-CN" altLang="zh-CN" dirty="0">
                <a:solidFill>
                  <a:srgbClr val="FF0000"/>
                </a:solidFill>
                <a:latin typeface="楷体" pitchFamily="49" charset="-122"/>
                <a:ea typeface="楷体" pitchFamily="49" charset="-122"/>
              </a:rPr>
              <a:t>习：温习</a:t>
            </a:r>
            <a:r>
              <a:rPr lang="en-US" altLang="zh-CN" dirty="0">
                <a:solidFill>
                  <a:srgbClr val="FF0000"/>
                </a:solidFill>
                <a:latin typeface="楷体" pitchFamily="49" charset="-122"/>
                <a:ea typeface="楷体" pitchFamily="49" charset="-122"/>
              </a:rPr>
              <a:t> </a:t>
            </a:r>
            <a:endParaRPr lang="zh-CN" altLang="en-US" dirty="0">
              <a:solidFill>
                <a:srgbClr val="FF0000"/>
              </a:solidFill>
              <a:latin typeface="楷体" pitchFamily="49" charset="-122"/>
              <a:ea typeface="楷体" pitchFamily="49" charset="-122"/>
            </a:endParaRPr>
          </a:p>
        </p:txBody>
      </p:sp>
      <p:sp>
        <p:nvSpPr>
          <p:cNvPr id="12291" name="TextBox 3"/>
          <p:cNvSpPr txBox="1">
            <a:spLocks noChangeArrowheads="1"/>
          </p:cNvSpPr>
          <p:nvPr/>
        </p:nvSpPr>
        <p:spPr bwMode="auto">
          <a:xfrm>
            <a:off x="512764" y="2369344"/>
            <a:ext cx="7737475"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0" hangingPunct="0">
              <a:lnSpc>
                <a:spcPct val="150000"/>
              </a:lnSpc>
            </a:pPr>
            <a:r>
              <a:rPr lang="zh-CN" altLang="zh-CN" sz="2000" u="sng" dirty="0">
                <a:latin typeface="楷体" pitchFamily="49" charset="-122"/>
                <a:ea typeface="楷体" pitchFamily="49" charset="-122"/>
              </a:rPr>
              <a:t>（</a:t>
            </a:r>
            <a:r>
              <a:rPr lang="en-US" altLang="zh-CN" sz="2000" u="sng" dirty="0">
                <a:latin typeface="楷体" pitchFamily="49" charset="-122"/>
                <a:ea typeface="楷体" pitchFamily="49" charset="-122"/>
              </a:rPr>
              <a:t>3</a:t>
            </a:r>
            <a:r>
              <a:rPr lang="zh-CN" altLang="zh-CN" sz="2000" u="sng" dirty="0">
                <a:latin typeface="楷体" pitchFamily="49" charset="-122"/>
                <a:ea typeface="楷体" pitchFamily="49" charset="-122"/>
              </a:rPr>
              <a:t>）子曰：“吾十有五而志于学，三十而立，四十而不惑，五十而知天命，六十而耳顺，七十而从心所欲，不逾矩。”</a:t>
            </a:r>
          </a:p>
        </p:txBody>
      </p:sp>
      <p:sp>
        <p:nvSpPr>
          <p:cNvPr id="10" name="TextBox 4"/>
          <p:cNvSpPr txBox="1">
            <a:spLocks noChangeArrowheads="1"/>
          </p:cNvSpPr>
          <p:nvPr/>
        </p:nvSpPr>
        <p:spPr bwMode="auto">
          <a:xfrm>
            <a:off x="512764" y="3208735"/>
            <a:ext cx="7972425" cy="127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0" hangingPunct="0">
              <a:lnSpc>
                <a:spcPct val="150000"/>
              </a:lnSpc>
            </a:pPr>
            <a:r>
              <a:rPr lang="zh-CN" altLang="zh-CN" dirty="0">
                <a:solidFill>
                  <a:srgbClr val="FF0000"/>
                </a:solidFill>
                <a:latin typeface="楷体" pitchFamily="49" charset="-122"/>
                <a:ea typeface="楷体" pitchFamily="49" charset="-122"/>
              </a:rPr>
              <a:t>而</a:t>
            </a:r>
            <a:r>
              <a:rPr lang="en-US" altLang="zh-CN" dirty="0">
                <a:solidFill>
                  <a:srgbClr val="FF0000"/>
                </a:solidFill>
                <a:latin typeface="楷体" pitchFamily="49" charset="-122"/>
                <a:ea typeface="楷体" pitchFamily="49" charset="-122"/>
              </a:rPr>
              <a:t>: </a:t>
            </a:r>
            <a:r>
              <a:rPr lang="zh-CN" altLang="zh-CN" dirty="0">
                <a:solidFill>
                  <a:srgbClr val="FF0000"/>
                </a:solidFill>
                <a:latin typeface="楷体" pitchFamily="49" charset="-122"/>
                <a:ea typeface="楷体" pitchFamily="49" charset="-122"/>
              </a:rPr>
              <a:t>就</a:t>
            </a:r>
            <a:r>
              <a:rPr lang="en-US" altLang="zh-CN" dirty="0">
                <a:solidFill>
                  <a:srgbClr val="FF0000"/>
                </a:solidFill>
                <a:latin typeface="楷体" pitchFamily="49" charset="-122"/>
                <a:ea typeface="楷体" pitchFamily="49" charset="-122"/>
              </a:rPr>
              <a:t>              </a:t>
            </a:r>
            <a:r>
              <a:rPr lang="zh-CN" altLang="zh-CN" dirty="0">
                <a:solidFill>
                  <a:srgbClr val="FF0000"/>
                </a:solidFill>
                <a:latin typeface="楷体" pitchFamily="49" charset="-122"/>
                <a:ea typeface="楷体" pitchFamily="49" charset="-122"/>
              </a:rPr>
              <a:t>学：做学问</a:t>
            </a:r>
            <a:r>
              <a:rPr lang="en-US" altLang="zh-CN" dirty="0">
                <a:solidFill>
                  <a:srgbClr val="FF0000"/>
                </a:solidFill>
                <a:latin typeface="楷体" pitchFamily="49" charset="-122"/>
                <a:ea typeface="楷体" pitchFamily="49" charset="-122"/>
              </a:rPr>
              <a:t>       </a:t>
            </a:r>
            <a:r>
              <a:rPr lang="zh-CN" altLang="zh-CN" dirty="0">
                <a:solidFill>
                  <a:srgbClr val="FF0000"/>
                </a:solidFill>
                <a:latin typeface="楷体" pitchFamily="49" charset="-122"/>
                <a:ea typeface="楷体" pitchFamily="49" charset="-122"/>
              </a:rPr>
              <a:t>立：独立做事</a:t>
            </a:r>
            <a:r>
              <a:rPr lang="en-US" altLang="zh-CN" dirty="0">
                <a:solidFill>
                  <a:srgbClr val="FF0000"/>
                </a:solidFill>
                <a:latin typeface="楷体" pitchFamily="49" charset="-122"/>
                <a:ea typeface="楷体" pitchFamily="49" charset="-122"/>
              </a:rPr>
              <a:t>       </a:t>
            </a:r>
            <a:endParaRPr lang="zh-CN" altLang="zh-CN" dirty="0">
              <a:solidFill>
                <a:srgbClr val="FF0000"/>
              </a:solidFill>
              <a:latin typeface="楷体" pitchFamily="49" charset="-122"/>
              <a:ea typeface="楷体" pitchFamily="49" charset="-122"/>
            </a:endParaRPr>
          </a:p>
          <a:p>
            <a:pPr eaLnBrk="0" hangingPunct="0">
              <a:lnSpc>
                <a:spcPct val="150000"/>
              </a:lnSpc>
            </a:pPr>
            <a:r>
              <a:rPr lang="zh-CN" altLang="zh-CN" dirty="0">
                <a:solidFill>
                  <a:srgbClr val="FF0000"/>
                </a:solidFill>
                <a:latin typeface="楷体" pitchFamily="49" charset="-122"/>
                <a:ea typeface="楷体" pitchFamily="49" charset="-122"/>
              </a:rPr>
              <a:t>不惑：通达事理</a:t>
            </a:r>
            <a:r>
              <a:rPr lang="en-US" altLang="zh-CN" dirty="0">
                <a:solidFill>
                  <a:srgbClr val="FF0000"/>
                </a:solidFill>
                <a:latin typeface="楷体" pitchFamily="49" charset="-122"/>
                <a:ea typeface="楷体" pitchFamily="49" charset="-122"/>
              </a:rPr>
              <a:t>        </a:t>
            </a:r>
            <a:r>
              <a:rPr lang="zh-CN" altLang="zh-CN" dirty="0">
                <a:solidFill>
                  <a:srgbClr val="FF0000"/>
                </a:solidFill>
                <a:latin typeface="楷体" pitchFamily="49" charset="-122"/>
                <a:ea typeface="楷体" pitchFamily="49" charset="-122"/>
              </a:rPr>
              <a:t>知：懂得</a:t>
            </a:r>
            <a:r>
              <a:rPr lang="en-US" altLang="zh-CN" dirty="0">
                <a:solidFill>
                  <a:srgbClr val="FF0000"/>
                </a:solidFill>
                <a:latin typeface="楷体" pitchFamily="49" charset="-122"/>
                <a:ea typeface="楷体" pitchFamily="49" charset="-122"/>
              </a:rPr>
              <a:t>       </a:t>
            </a:r>
            <a:r>
              <a:rPr lang="zh-CN" altLang="zh-CN" dirty="0">
                <a:solidFill>
                  <a:srgbClr val="FF0000"/>
                </a:solidFill>
                <a:latin typeface="楷体" pitchFamily="49" charset="-122"/>
                <a:ea typeface="楷体" pitchFamily="49" charset="-122"/>
              </a:rPr>
              <a:t>天命：自然的规律和命运</a:t>
            </a:r>
            <a:r>
              <a:rPr lang="en-US" altLang="zh-CN" dirty="0">
                <a:solidFill>
                  <a:srgbClr val="FF0000"/>
                </a:solidFill>
                <a:latin typeface="楷体" pitchFamily="49" charset="-122"/>
                <a:ea typeface="楷体" pitchFamily="49" charset="-122"/>
              </a:rPr>
              <a:t>          </a:t>
            </a:r>
            <a:endParaRPr lang="zh-CN" altLang="zh-CN" dirty="0">
              <a:solidFill>
                <a:srgbClr val="FF0000"/>
              </a:solidFill>
              <a:latin typeface="楷体" pitchFamily="49" charset="-122"/>
              <a:ea typeface="楷体" pitchFamily="49" charset="-122"/>
            </a:endParaRPr>
          </a:p>
          <a:p>
            <a:pPr eaLnBrk="0" hangingPunct="0">
              <a:lnSpc>
                <a:spcPct val="150000"/>
              </a:lnSpc>
            </a:pPr>
            <a:r>
              <a:rPr lang="zh-CN" altLang="zh-CN" dirty="0">
                <a:solidFill>
                  <a:srgbClr val="FF0000"/>
                </a:solidFill>
                <a:latin typeface="楷体" pitchFamily="49" charset="-122"/>
                <a:ea typeface="楷体" pitchFamily="49" charset="-122"/>
              </a:rPr>
              <a:t>耳顺：能听得进不同的意见</a:t>
            </a:r>
            <a:r>
              <a:rPr lang="en-US" altLang="zh-CN" dirty="0">
                <a:solidFill>
                  <a:srgbClr val="FF0000"/>
                </a:solidFill>
                <a:latin typeface="楷体" pitchFamily="49" charset="-122"/>
                <a:ea typeface="楷体" pitchFamily="49" charset="-122"/>
              </a:rPr>
              <a:t>        </a:t>
            </a:r>
            <a:r>
              <a:rPr lang="zh-CN" altLang="zh-CN" dirty="0">
                <a:solidFill>
                  <a:srgbClr val="FF0000"/>
                </a:solidFill>
                <a:latin typeface="楷体" pitchFamily="49" charset="-122"/>
                <a:ea typeface="楷体" pitchFamily="49" charset="-122"/>
              </a:rPr>
              <a:t>逾：越过、超过</a:t>
            </a:r>
            <a:r>
              <a:rPr lang="en-US" altLang="zh-CN" dirty="0">
                <a:solidFill>
                  <a:srgbClr val="FF0000"/>
                </a:solidFill>
                <a:latin typeface="楷体" pitchFamily="49" charset="-122"/>
                <a:ea typeface="楷体" pitchFamily="49" charset="-122"/>
              </a:rPr>
              <a:t>     </a:t>
            </a:r>
            <a:r>
              <a:rPr lang="zh-CN" altLang="zh-CN" dirty="0">
                <a:solidFill>
                  <a:srgbClr val="FF0000"/>
                </a:solidFill>
                <a:latin typeface="楷体" pitchFamily="49" charset="-122"/>
                <a:ea typeface="楷体" pitchFamily="49" charset="-122"/>
              </a:rPr>
              <a:t>矩：规</a:t>
            </a:r>
            <a:endParaRPr lang="zh-CN" altLang="en-US" dirty="0">
              <a:solidFill>
                <a:srgbClr val="FF0000"/>
              </a:solidFill>
              <a:latin typeface="楷体" pitchFamily="49" charset="-122"/>
              <a:ea typeface="楷体" pitchFamily="49" charset="-122"/>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标题 1"/>
          <p:cNvSpPr txBox="1">
            <a:spLocks noChangeArrowheads="1"/>
          </p:cNvSpPr>
          <p:nvPr/>
        </p:nvSpPr>
        <p:spPr bwMode="auto">
          <a:xfrm>
            <a:off x="512763" y="438151"/>
            <a:ext cx="1524000" cy="3738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90000"/>
              </a:lnSpc>
            </a:pPr>
            <a:r>
              <a:rPr lang="zh-CN" altLang="en-US" sz="3200" b="1">
                <a:solidFill>
                  <a:schemeClr val="bg1"/>
                </a:solidFill>
                <a:latin typeface="微软雅黑" pitchFamily="34" charset="-122"/>
                <a:ea typeface="微软雅黑" pitchFamily="34" charset="-122"/>
              </a:rPr>
              <a:t>品味语言</a:t>
            </a:r>
            <a:endParaRPr lang="zh-CN" altLang="zh-CN" sz="3200" b="1">
              <a:solidFill>
                <a:schemeClr val="bg1"/>
              </a:solidFill>
              <a:latin typeface="微软雅黑" pitchFamily="34" charset="-122"/>
              <a:ea typeface="微软雅黑" pitchFamily="34" charset="-122"/>
            </a:endParaRPr>
          </a:p>
        </p:txBody>
      </p:sp>
      <p:sp>
        <p:nvSpPr>
          <p:cNvPr id="13314" name="矩形 5"/>
          <p:cNvSpPr>
            <a:spLocks noChangeArrowheads="1"/>
          </p:cNvSpPr>
          <p:nvPr/>
        </p:nvSpPr>
        <p:spPr bwMode="auto">
          <a:xfrm>
            <a:off x="512764" y="996554"/>
            <a:ext cx="6867548"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lnSpc>
                <a:spcPct val="150000"/>
              </a:lnSpc>
            </a:pPr>
            <a:r>
              <a:rPr lang="zh-CN" altLang="zh-CN" sz="2000" u="sng" dirty="0">
                <a:latin typeface="楷体" pitchFamily="49" charset="-122"/>
                <a:ea typeface="楷体" pitchFamily="49" charset="-122"/>
              </a:rPr>
              <a:t>（</a:t>
            </a:r>
            <a:r>
              <a:rPr lang="en-US" altLang="zh-CN" sz="2000" u="sng" dirty="0">
                <a:latin typeface="楷体" pitchFamily="49" charset="-122"/>
                <a:ea typeface="楷体" pitchFamily="49" charset="-122"/>
              </a:rPr>
              <a:t>4</a:t>
            </a:r>
            <a:r>
              <a:rPr lang="zh-CN" altLang="zh-CN" sz="2000" u="sng" dirty="0">
                <a:latin typeface="楷体" pitchFamily="49" charset="-122"/>
                <a:ea typeface="楷体" pitchFamily="49" charset="-122"/>
              </a:rPr>
              <a:t>）子曰：“温故而知新，可以为师矣。”</a:t>
            </a:r>
            <a:endParaRPr lang="en-US" altLang="zh-CN" sz="2000" u="sng" dirty="0">
              <a:latin typeface="楷体" pitchFamily="49" charset="-122"/>
              <a:ea typeface="楷体" pitchFamily="49" charset="-122"/>
            </a:endParaRPr>
          </a:p>
        </p:txBody>
      </p:sp>
      <p:sp>
        <p:nvSpPr>
          <p:cNvPr id="7" name="TextBox 5"/>
          <p:cNvSpPr txBox="1">
            <a:spLocks noChangeArrowheads="1"/>
          </p:cNvSpPr>
          <p:nvPr/>
        </p:nvSpPr>
        <p:spPr bwMode="auto">
          <a:xfrm>
            <a:off x="531814" y="1409700"/>
            <a:ext cx="8148637" cy="8583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0" hangingPunct="0">
              <a:lnSpc>
                <a:spcPct val="150000"/>
              </a:lnSpc>
            </a:pPr>
            <a:r>
              <a:rPr lang="zh-CN" altLang="zh-CN" dirty="0">
                <a:solidFill>
                  <a:srgbClr val="FF0000"/>
                </a:solidFill>
                <a:latin typeface="楷体" pitchFamily="49" charset="-122"/>
                <a:ea typeface="楷体" pitchFamily="49" charset="-122"/>
              </a:rPr>
              <a:t>故：旧的知识</a:t>
            </a:r>
            <a:r>
              <a:rPr lang="en-US" altLang="zh-CN" dirty="0">
                <a:solidFill>
                  <a:srgbClr val="FF0000"/>
                </a:solidFill>
                <a:latin typeface="楷体" pitchFamily="49" charset="-122"/>
                <a:ea typeface="楷体" pitchFamily="49" charset="-122"/>
              </a:rPr>
              <a:t>      </a:t>
            </a:r>
            <a:r>
              <a:rPr lang="zh-CN" altLang="zh-CN" dirty="0">
                <a:solidFill>
                  <a:srgbClr val="FF0000"/>
                </a:solidFill>
                <a:latin typeface="楷体" pitchFamily="49" charset="-122"/>
                <a:ea typeface="楷体" pitchFamily="49" charset="-122"/>
              </a:rPr>
              <a:t>而：然后</a:t>
            </a:r>
            <a:r>
              <a:rPr lang="en-US" altLang="zh-CN" dirty="0">
                <a:solidFill>
                  <a:srgbClr val="FF0000"/>
                </a:solidFill>
                <a:latin typeface="楷体" pitchFamily="49" charset="-122"/>
                <a:ea typeface="楷体" pitchFamily="49" charset="-122"/>
              </a:rPr>
              <a:t>      </a:t>
            </a:r>
            <a:r>
              <a:rPr lang="zh-CN" altLang="zh-CN" dirty="0">
                <a:solidFill>
                  <a:srgbClr val="FF0000"/>
                </a:solidFill>
                <a:latin typeface="楷体" pitchFamily="49" charset="-122"/>
                <a:ea typeface="楷体" pitchFamily="49" charset="-122"/>
              </a:rPr>
              <a:t>知：领悟</a:t>
            </a:r>
            <a:r>
              <a:rPr lang="en-US" altLang="zh-CN" dirty="0">
                <a:solidFill>
                  <a:srgbClr val="FF0000"/>
                </a:solidFill>
                <a:latin typeface="楷体" pitchFamily="49" charset="-122"/>
                <a:ea typeface="楷体" pitchFamily="49" charset="-122"/>
              </a:rPr>
              <a:t>     </a:t>
            </a:r>
            <a:r>
              <a:rPr lang="zh-CN" altLang="zh-CN" dirty="0">
                <a:solidFill>
                  <a:srgbClr val="FF0000"/>
                </a:solidFill>
                <a:latin typeface="楷体" pitchFamily="49" charset="-122"/>
                <a:ea typeface="楷体" pitchFamily="49" charset="-122"/>
              </a:rPr>
              <a:t>以：凭</a:t>
            </a:r>
            <a:r>
              <a:rPr lang="en-US" altLang="zh-CN" dirty="0">
                <a:solidFill>
                  <a:srgbClr val="FF0000"/>
                </a:solidFill>
                <a:latin typeface="楷体" pitchFamily="49" charset="-122"/>
                <a:ea typeface="楷体" pitchFamily="49" charset="-122"/>
              </a:rPr>
              <a:t>     </a:t>
            </a:r>
            <a:r>
              <a:rPr lang="zh-CN" altLang="zh-CN" dirty="0">
                <a:solidFill>
                  <a:srgbClr val="FF0000"/>
                </a:solidFill>
                <a:latin typeface="楷体" pitchFamily="49" charset="-122"/>
                <a:ea typeface="楷体" pitchFamily="49" charset="-122"/>
              </a:rPr>
              <a:t>为：做</a:t>
            </a:r>
            <a:r>
              <a:rPr lang="en-US" altLang="zh-CN" dirty="0">
                <a:solidFill>
                  <a:srgbClr val="FF0000"/>
                </a:solidFill>
                <a:latin typeface="楷体" pitchFamily="49" charset="-122"/>
                <a:ea typeface="楷体" pitchFamily="49" charset="-122"/>
              </a:rPr>
              <a:t>  </a:t>
            </a:r>
          </a:p>
          <a:p>
            <a:pPr eaLnBrk="0" hangingPunct="0">
              <a:lnSpc>
                <a:spcPct val="150000"/>
              </a:lnSpc>
            </a:pPr>
            <a:r>
              <a:rPr lang="zh-CN" altLang="zh-CN" dirty="0">
                <a:solidFill>
                  <a:srgbClr val="FF0000"/>
                </a:solidFill>
                <a:latin typeface="楷体" pitchFamily="49" charset="-122"/>
                <a:ea typeface="楷体" pitchFamily="49" charset="-122"/>
              </a:rPr>
              <a:t>矣：语气词，了</a:t>
            </a:r>
            <a:endParaRPr lang="zh-CN" altLang="en-US" dirty="0">
              <a:solidFill>
                <a:srgbClr val="FF0000"/>
              </a:solidFill>
              <a:latin typeface="楷体" pitchFamily="49" charset="-122"/>
              <a:ea typeface="楷体" pitchFamily="49" charset="-122"/>
            </a:endParaRPr>
          </a:p>
        </p:txBody>
      </p:sp>
      <p:sp>
        <p:nvSpPr>
          <p:cNvPr id="9" name="TextBox 4"/>
          <p:cNvSpPr txBox="1">
            <a:spLocks noChangeArrowheads="1"/>
          </p:cNvSpPr>
          <p:nvPr/>
        </p:nvSpPr>
        <p:spPr bwMode="auto">
          <a:xfrm>
            <a:off x="531814" y="2787253"/>
            <a:ext cx="79724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0" hangingPunct="0"/>
            <a:r>
              <a:rPr lang="zh-CN" altLang="zh-CN" dirty="0">
                <a:solidFill>
                  <a:srgbClr val="FF0000"/>
                </a:solidFill>
                <a:latin typeface="楷体" pitchFamily="49" charset="-122"/>
                <a:ea typeface="楷体" pitchFamily="49" charset="-122"/>
              </a:rPr>
              <a:t>而：却</a:t>
            </a:r>
            <a:r>
              <a:rPr lang="en-US" altLang="zh-CN" dirty="0">
                <a:solidFill>
                  <a:srgbClr val="FF0000"/>
                </a:solidFill>
                <a:latin typeface="楷体" pitchFamily="49" charset="-122"/>
                <a:ea typeface="楷体" pitchFamily="49" charset="-122"/>
              </a:rPr>
              <a:t>    </a:t>
            </a:r>
            <a:r>
              <a:rPr lang="zh-CN" altLang="zh-CN" dirty="0">
                <a:solidFill>
                  <a:srgbClr val="FF0000"/>
                </a:solidFill>
                <a:latin typeface="楷体" pitchFamily="49" charset="-122"/>
                <a:ea typeface="楷体" pitchFamily="49" charset="-122"/>
              </a:rPr>
              <a:t>则：就</a:t>
            </a:r>
            <a:r>
              <a:rPr lang="en-US" altLang="zh-CN" dirty="0">
                <a:solidFill>
                  <a:srgbClr val="FF0000"/>
                </a:solidFill>
                <a:latin typeface="楷体" pitchFamily="49" charset="-122"/>
                <a:ea typeface="楷体" pitchFamily="49" charset="-122"/>
              </a:rPr>
              <a:t>      </a:t>
            </a:r>
            <a:r>
              <a:rPr lang="zh-CN" altLang="zh-CN" dirty="0">
                <a:solidFill>
                  <a:srgbClr val="FF0000"/>
                </a:solidFill>
                <a:latin typeface="楷体" pitchFamily="49" charset="-122"/>
                <a:ea typeface="楷体" pitchFamily="49" charset="-122"/>
              </a:rPr>
              <a:t>罔：迷惑无所得</a:t>
            </a:r>
            <a:r>
              <a:rPr lang="en-US" altLang="zh-CN" dirty="0">
                <a:solidFill>
                  <a:srgbClr val="FF0000"/>
                </a:solidFill>
                <a:latin typeface="楷体" pitchFamily="49" charset="-122"/>
                <a:ea typeface="楷体" pitchFamily="49" charset="-122"/>
              </a:rPr>
              <a:t>     </a:t>
            </a:r>
            <a:r>
              <a:rPr lang="zh-CN" altLang="zh-CN" dirty="0">
                <a:solidFill>
                  <a:srgbClr val="FF0000"/>
                </a:solidFill>
                <a:latin typeface="楷体" pitchFamily="49" charset="-122"/>
                <a:ea typeface="楷体" pitchFamily="49" charset="-122"/>
              </a:rPr>
              <a:t>殆：有害</a:t>
            </a:r>
            <a:endParaRPr lang="zh-CN" altLang="en-US" dirty="0">
              <a:solidFill>
                <a:srgbClr val="FF0000"/>
              </a:solidFill>
              <a:latin typeface="楷体" pitchFamily="49" charset="-122"/>
              <a:ea typeface="楷体" pitchFamily="49" charset="-122"/>
            </a:endParaRPr>
          </a:p>
        </p:txBody>
      </p:sp>
      <p:sp>
        <p:nvSpPr>
          <p:cNvPr id="13317" name="TextBox 3"/>
          <p:cNvSpPr txBox="1">
            <a:spLocks noChangeArrowheads="1"/>
          </p:cNvSpPr>
          <p:nvPr/>
        </p:nvSpPr>
        <p:spPr bwMode="auto">
          <a:xfrm>
            <a:off x="531814" y="2325291"/>
            <a:ext cx="7972425"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0" hangingPunct="0">
              <a:lnSpc>
                <a:spcPct val="150000"/>
              </a:lnSpc>
            </a:pPr>
            <a:r>
              <a:rPr lang="zh-CN" altLang="zh-CN" sz="2000" u="sng">
                <a:latin typeface="楷体" pitchFamily="49" charset="-122"/>
                <a:ea typeface="楷体" pitchFamily="49" charset="-122"/>
              </a:rPr>
              <a:t>（</a:t>
            </a:r>
            <a:r>
              <a:rPr lang="en-US" altLang="zh-CN" sz="2000" u="sng">
                <a:latin typeface="楷体" pitchFamily="49" charset="-122"/>
                <a:ea typeface="楷体" pitchFamily="49" charset="-122"/>
              </a:rPr>
              <a:t>5</a:t>
            </a:r>
            <a:r>
              <a:rPr lang="zh-CN" altLang="zh-CN" sz="2000" u="sng">
                <a:latin typeface="楷体" pitchFamily="49" charset="-122"/>
                <a:ea typeface="楷体" pitchFamily="49" charset="-122"/>
              </a:rPr>
              <a:t>）子曰：“学而不思则罔，思而不学则殆。”</a:t>
            </a:r>
          </a:p>
        </p:txBody>
      </p:sp>
      <p:sp>
        <p:nvSpPr>
          <p:cNvPr id="13318" name="矩形 10"/>
          <p:cNvSpPr>
            <a:spLocks noChangeArrowheads="1"/>
          </p:cNvSpPr>
          <p:nvPr/>
        </p:nvSpPr>
        <p:spPr bwMode="auto">
          <a:xfrm>
            <a:off x="512764" y="3126058"/>
            <a:ext cx="7820025"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0" hangingPunct="0">
              <a:lnSpc>
                <a:spcPct val="150000"/>
              </a:lnSpc>
            </a:pPr>
            <a:r>
              <a:rPr lang="zh-CN" altLang="zh-CN" sz="2000" u="sng" dirty="0">
                <a:latin typeface="楷体" pitchFamily="49" charset="-122"/>
                <a:ea typeface="楷体" pitchFamily="49" charset="-122"/>
              </a:rPr>
              <a:t>（</a:t>
            </a:r>
            <a:r>
              <a:rPr lang="en-US" altLang="zh-CN" sz="2000" u="sng" dirty="0">
                <a:latin typeface="楷体" pitchFamily="49" charset="-122"/>
                <a:ea typeface="楷体" pitchFamily="49" charset="-122"/>
              </a:rPr>
              <a:t>6</a:t>
            </a:r>
            <a:r>
              <a:rPr lang="zh-CN" altLang="zh-CN" sz="2000" u="sng" dirty="0">
                <a:latin typeface="楷体" pitchFamily="49" charset="-122"/>
                <a:ea typeface="楷体" pitchFamily="49" charset="-122"/>
              </a:rPr>
              <a:t>）子曰：“贤哉回也，一箪食，一瓢饮，在陋巷，人不堪其忧，回也不改其乐。贤哉回也。”</a:t>
            </a:r>
            <a:endParaRPr lang="en-US" altLang="zh-CN" sz="2000" u="sng" dirty="0">
              <a:latin typeface="楷体" pitchFamily="49" charset="-122"/>
              <a:ea typeface="楷体" pitchFamily="49" charset="-122"/>
            </a:endParaRPr>
          </a:p>
        </p:txBody>
      </p:sp>
      <p:sp>
        <p:nvSpPr>
          <p:cNvPr id="12" name="TextBox 5"/>
          <p:cNvSpPr txBox="1">
            <a:spLocks noChangeArrowheads="1"/>
          </p:cNvSpPr>
          <p:nvPr/>
        </p:nvSpPr>
        <p:spPr bwMode="auto">
          <a:xfrm>
            <a:off x="555625" y="3949303"/>
            <a:ext cx="8147050" cy="8583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0" hangingPunct="0">
              <a:lnSpc>
                <a:spcPct val="150000"/>
              </a:lnSpc>
            </a:pPr>
            <a:r>
              <a:rPr lang="zh-CN" altLang="zh-CN" dirty="0">
                <a:solidFill>
                  <a:srgbClr val="FF0000"/>
                </a:solidFill>
                <a:latin typeface="楷体" pitchFamily="49" charset="-122"/>
                <a:ea typeface="楷体" pitchFamily="49" charset="-122"/>
              </a:rPr>
              <a:t>贤：高尚</a:t>
            </a:r>
            <a:r>
              <a:rPr lang="en-US" altLang="zh-CN" dirty="0">
                <a:solidFill>
                  <a:srgbClr val="FF0000"/>
                </a:solidFill>
                <a:latin typeface="楷体" pitchFamily="49" charset="-122"/>
                <a:ea typeface="楷体" pitchFamily="49" charset="-122"/>
              </a:rPr>
              <a:t>                       </a:t>
            </a:r>
            <a:r>
              <a:rPr lang="zh-CN" altLang="zh-CN" dirty="0">
                <a:solidFill>
                  <a:srgbClr val="FF0000"/>
                </a:solidFill>
                <a:latin typeface="楷体" pitchFamily="49" charset="-122"/>
                <a:ea typeface="楷体" pitchFamily="49" charset="-122"/>
              </a:rPr>
              <a:t>箪：古代盛饭用的圆形竹器</a:t>
            </a:r>
            <a:r>
              <a:rPr lang="en-US" altLang="zh-CN" dirty="0">
                <a:solidFill>
                  <a:srgbClr val="FF0000"/>
                </a:solidFill>
                <a:latin typeface="楷体" pitchFamily="49" charset="-122"/>
                <a:ea typeface="楷体" pitchFamily="49" charset="-122"/>
              </a:rPr>
              <a:t>     </a:t>
            </a:r>
            <a:endParaRPr lang="zh-CN" altLang="zh-CN" dirty="0">
              <a:solidFill>
                <a:srgbClr val="FF0000"/>
              </a:solidFill>
              <a:latin typeface="楷体" pitchFamily="49" charset="-122"/>
              <a:ea typeface="楷体" pitchFamily="49" charset="-122"/>
            </a:endParaRPr>
          </a:p>
          <a:p>
            <a:pPr eaLnBrk="0" hangingPunct="0">
              <a:lnSpc>
                <a:spcPct val="150000"/>
              </a:lnSpc>
            </a:pPr>
            <a:r>
              <a:rPr lang="zh-CN" altLang="zh-CN" dirty="0">
                <a:solidFill>
                  <a:srgbClr val="FF0000"/>
                </a:solidFill>
                <a:latin typeface="楷体" pitchFamily="49" charset="-122"/>
                <a:ea typeface="楷体" pitchFamily="49" charset="-122"/>
              </a:rPr>
              <a:t>陋巷：简陋的住所</a:t>
            </a:r>
            <a:r>
              <a:rPr lang="en-US" altLang="zh-CN" dirty="0">
                <a:solidFill>
                  <a:srgbClr val="FF0000"/>
                </a:solidFill>
                <a:latin typeface="楷体" pitchFamily="49" charset="-122"/>
                <a:ea typeface="楷体" pitchFamily="49" charset="-122"/>
              </a:rPr>
              <a:t>               </a:t>
            </a:r>
            <a:r>
              <a:rPr lang="zh-CN" altLang="zh-CN" dirty="0">
                <a:solidFill>
                  <a:srgbClr val="FF0000"/>
                </a:solidFill>
                <a:latin typeface="楷体" pitchFamily="49" charset="-122"/>
                <a:ea typeface="楷体" pitchFamily="49" charset="-122"/>
              </a:rPr>
              <a:t>堪：忍受</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left)">
                                      <p:cBhvr>
                                        <p:cTn id="12" dur="500"/>
                                        <p:tgtEl>
                                          <p:spTgt spid="9"/>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left)">
                                      <p:cBhvr>
                                        <p:cTn id="1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标题 1"/>
          <p:cNvSpPr txBox="1">
            <a:spLocks noChangeArrowheads="1"/>
          </p:cNvSpPr>
          <p:nvPr/>
        </p:nvSpPr>
        <p:spPr bwMode="auto">
          <a:xfrm>
            <a:off x="512763" y="438151"/>
            <a:ext cx="1524000" cy="3738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90000"/>
              </a:lnSpc>
            </a:pPr>
            <a:r>
              <a:rPr lang="zh-CN" altLang="en-US" sz="2400" b="1" dirty="0">
                <a:latin typeface="微软雅黑" pitchFamily="34" charset="-122"/>
                <a:ea typeface="微软雅黑" pitchFamily="34" charset="-122"/>
              </a:rPr>
              <a:t>段落结构</a:t>
            </a:r>
            <a:endParaRPr lang="zh-CN" altLang="zh-CN" sz="2400" b="1" dirty="0">
              <a:latin typeface="微软雅黑" pitchFamily="34" charset="-122"/>
              <a:ea typeface="微软雅黑" pitchFamily="34" charset="-122"/>
            </a:endParaRPr>
          </a:p>
        </p:txBody>
      </p:sp>
      <p:sp>
        <p:nvSpPr>
          <p:cNvPr id="14338" name="Rectangle 1"/>
          <p:cNvSpPr>
            <a:spLocks noChangeArrowheads="1"/>
          </p:cNvSpPr>
          <p:nvPr/>
        </p:nvSpPr>
        <p:spPr bwMode="auto">
          <a:xfrm>
            <a:off x="0" y="-11919"/>
            <a:ext cx="65" cy="3667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88872" anchor="ctr">
            <a:spAutoFit/>
          </a:bodyPr>
          <a:lstStyle/>
          <a:p>
            <a:pPr eaLnBrk="0" hangingPunct="0"/>
            <a:endParaRPr lang="zh-CN" altLang="zh-CN">
              <a:ea typeface="微软雅黑" pitchFamily="34" charset="-122"/>
            </a:endParaRPr>
          </a:p>
        </p:txBody>
      </p:sp>
      <p:sp>
        <p:nvSpPr>
          <p:cNvPr id="5" name="TextBox 2"/>
          <p:cNvSpPr txBox="1"/>
          <p:nvPr/>
        </p:nvSpPr>
        <p:spPr>
          <a:xfrm>
            <a:off x="512764" y="1157288"/>
            <a:ext cx="7932737" cy="2224327"/>
          </a:xfrm>
          <a:prstGeom prst="rect">
            <a:avLst/>
          </a:prstGeom>
          <a:noFill/>
        </p:spPr>
        <p:txBody>
          <a:bodyPr>
            <a:spAutoFit/>
          </a:bodyPr>
          <a:lstStyle/>
          <a:p>
            <a:pPr indent="357505" algn="just" eaLnBrk="0" hangingPunct="0">
              <a:lnSpc>
                <a:spcPct val="200000"/>
              </a:lnSpc>
              <a:buFontTx/>
              <a:buNone/>
              <a:defRPr/>
            </a:pPr>
            <a:r>
              <a:rPr lang="en-US" altLang="zh-CN" dirty="0">
                <a:ea typeface="微软雅黑" panose="020B0503020204020204" pitchFamily="34" charset="-122"/>
              </a:rPr>
              <a:t> </a:t>
            </a:r>
            <a:r>
              <a:rPr lang="zh-CN" altLang="zh-CN" dirty="0">
                <a:ea typeface="微软雅黑" panose="020B0503020204020204" pitchFamily="34" charset="-122"/>
              </a:rPr>
              <a:t>《论语》十二章选自于我国儒家经典著作《论语》 ，是一本记录孔子及其弟子言论的语录体古籍。 《论语》十二章谈的是学习方法、求知态度、道德修养和为人处世之道。因此，其丰富的语言精华和深刻的思想精髓，对于心理发展正处于萌芽阶段的初中生，具有重要的教育意义。</a:t>
            </a:r>
            <a:endParaRPr lang="zh-CN" altLang="zh-CN" spc="300" dirty="0">
              <a:ea typeface="微软雅黑" panose="020B0503020204020204" pitchFamily="34" charset="-122"/>
            </a:endParaRPr>
          </a:p>
        </p:txBody>
      </p:sp>
      <p:pic>
        <p:nvPicPr>
          <p:cNvPr id="3" name="图片 2"/>
          <p:cNvPicPr>
            <a:picLocks noChangeAspect="1"/>
          </p:cNvPicPr>
          <p:nvPr/>
        </p:nvPicPr>
        <p:blipFill rotWithShape="1">
          <a:blip r:embed="rId2" cstate="email">
            <a:extLst>
              <a:ext uri="{28A0092B-C50C-407E-A947-70E740481C1C}">
                <a14:useLocalDpi xmlns:a14="http://schemas.microsoft.com/office/drawing/2010/main"/>
              </a:ext>
            </a:extLst>
          </a:blip>
          <a:srcRect/>
          <a:stretch>
            <a:fillRect/>
          </a:stretch>
        </p:blipFill>
        <p:spPr>
          <a:xfrm>
            <a:off x="6462017" y="3201868"/>
            <a:ext cx="2473136" cy="1660277"/>
          </a:xfrm>
          <a:prstGeom prst="rect">
            <a:avLst/>
          </a:prstGeom>
          <a:solidFill>
            <a:srgbClr val="FFFFFF">
              <a:shade val="85000"/>
            </a:srgbClr>
          </a:solidFill>
          <a:ln w="190500" cap="sq">
            <a:solidFill>
              <a:srgbClr val="FFFFFF"/>
            </a:solidFill>
            <a:miter lim="800000"/>
            <a:headEnd/>
            <a:tailEnd/>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标题 1"/>
          <p:cNvSpPr txBox="1">
            <a:spLocks noChangeArrowheads="1"/>
          </p:cNvSpPr>
          <p:nvPr/>
        </p:nvSpPr>
        <p:spPr bwMode="auto">
          <a:xfrm>
            <a:off x="512763" y="438151"/>
            <a:ext cx="1524000" cy="3738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90000"/>
              </a:lnSpc>
            </a:pPr>
            <a:r>
              <a:rPr lang="zh-CN" altLang="en-US" sz="2400" b="1" dirty="0">
                <a:latin typeface="微软雅黑" pitchFamily="34" charset="-122"/>
                <a:ea typeface="微软雅黑" pitchFamily="34" charset="-122"/>
              </a:rPr>
              <a:t>板书设计</a:t>
            </a:r>
            <a:endParaRPr lang="zh-CN" altLang="zh-CN" sz="2400" b="1" dirty="0">
              <a:latin typeface="微软雅黑" pitchFamily="34" charset="-122"/>
              <a:ea typeface="微软雅黑" pitchFamily="34" charset="-122"/>
            </a:endParaRPr>
          </a:p>
        </p:txBody>
      </p:sp>
      <p:sp>
        <p:nvSpPr>
          <p:cNvPr id="15362" name="矩形 2"/>
          <p:cNvSpPr>
            <a:spLocks noChangeArrowheads="1"/>
          </p:cNvSpPr>
          <p:nvPr/>
        </p:nvSpPr>
        <p:spPr bwMode="auto">
          <a:xfrm>
            <a:off x="2436814" y="1190625"/>
            <a:ext cx="4600575" cy="3139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p>
            <a:pPr eaLnBrk="0" hangingPunct="0">
              <a:lnSpc>
                <a:spcPct val="150000"/>
              </a:lnSpc>
            </a:pPr>
            <a:r>
              <a:rPr lang="zh-CN" altLang="zh-CN" sz="2400" dirty="0">
                <a:solidFill>
                  <a:srgbClr val="000000"/>
                </a:solidFill>
                <a:ea typeface="微软雅黑" pitchFamily="34" charset="-122"/>
              </a:rPr>
              <a:t>关于学习的态度和方法：</a:t>
            </a:r>
          </a:p>
          <a:p>
            <a:pPr eaLnBrk="0" hangingPunct="0">
              <a:lnSpc>
                <a:spcPct val="150000"/>
              </a:lnSpc>
            </a:pPr>
            <a:r>
              <a:rPr lang="en-US" altLang="zh-CN" sz="2000" dirty="0">
                <a:solidFill>
                  <a:srgbClr val="000000"/>
                </a:solidFill>
                <a:latin typeface="楷体" pitchFamily="49" charset="-122"/>
                <a:ea typeface="楷体" pitchFamily="49" charset="-122"/>
              </a:rPr>
              <a:t> 1</a:t>
            </a:r>
            <a:r>
              <a:rPr lang="zh-CN" altLang="en-US" sz="2000" dirty="0">
                <a:solidFill>
                  <a:srgbClr val="000000"/>
                </a:solidFill>
                <a:latin typeface="楷体" pitchFamily="49" charset="-122"/>
                <a:ea typeface="楷体" pitchFamily="49" charset="-122"/>
              </a:rPr>
              <a:t>、</a:t>
            </a:r>
            <a:r>
              <a:rPr lang="en-US" altLang="zh-CN" sz="2000" dirty="0">
                <a:solidFill>
                  <a:srgbClr val="000000"/>
                </a:solidFill>
                <a:latin typeface="楷体" pitchFamily="49" charset="-122"/>
                <a:ea typeface="楷体" pitchFamily="49" charset="-122"/>
              </a:rPr>
              <a:t>4</a:t>
            </a:r>
            <a:r>
              <a:rPr lang="zh-CN" altLang="en-US" sz="2000" dirty="0">
                <a:solidFill>
                  <a:srgbClr val="000000"/>
                </a:solidFill>
                <a:latin typeface="楷体" pitchFamily="49" charset="-122"/>
                <a:ea typeface="楷体" pitchFamily="49" charset="-122"/>
              </a:rPr>
              <a:t>、</a:t>
            </a:r>
            <a:r>
              <a:rPr lang="en-US" altLang="zh-CN" sz="2000" dirty="0">
                <a:solidFill>
                  <a:srgbClr val="000000"/>
                </a:solidFill>
                <a:latin typeface="楷体" pitchFamily="49" charset="-122"/>
                <a:ea typeface="楷体" pitchFamily="49" charset="-122"/>
              </a:rPr>
              <a:t>5</a:t>
            </a:r>
            <a:r>
              <a:rPr lang="zh-CN" altLang="en-US" sz="2000" dirty="0">
                <a:solidFill>
                  <a:srgbClr val="000000"/>
                </a:solidFill>
                <a:latin typeface="楷体" pitchFamily="49" charset="-122"/>
                <a:ea typeface="楷体" pitchFamily="49" charset="-122"/>
              </a:rPr>
              <a:t>、</a:t>
            </a:r>
            <a:r>
              <a:rPr lang="en-US" altLang="zh-CN" sz="2000" dirty="0">
                <a:solidFill>
                  <a:srgbClr val="000000"/>
                </a:solidFill>
                <a:latin typeface="楷体" pitchFamily="49" charset="-122"/>
                <a:ea typeface="楷体" pitchFamily="49" charset="-122"/>
              </a:rPr>
              <a:t>7</a:t>
            </a:r>
            <a:r>
              <a:rPr lang="zh-CN" altLang="en-US" sz="2000" dirty="0">
                <a:solidFill>
                  <a:srgbClr val="000000"/>
                </a:solidFill>
                <a:latin typeface="楷体" pitchFamily="49" charset="-122"/>
                <a:ea typeface="楷体" pitchFamily="49" charset="-122"/>
              </a:rPr>
              <a:t>、</a:t>
            </a:r>
            <a:r>
              <a:rPr lang="en-US" altLang="zh-CN" sz="2000" dirty="0">
                <a:solidFill>
                  <a:srgbClr val="000000"/>
                </a:solidFill>
                <a:latin typeface="楷体" pitchFamily="49" charset="-122"/>
                <a:ea typeface="楷体" pitchFamily="49" charset="-122"/>
              </a:rPr>
              <a:t>9</a:t>
            </a:r>
            <a:r>
              <a:rPr lang="zh-CN" altLang="zh-CN" sz="2000" dirty="0">
                <a:solidFill>
                  <a:srgbClr val="000000"/>
                </a:solidFill>
                <a:latin typeface="楷体" pitchFamily="49" charset="-122"/>
                <a:ea typeface="楷体" pitchFamily="49" charset="-122"/>
              </a:rPr>
              <a:t>、</a:t>
            </a:r>
            <a:r>
              <a:rPr lang="en-US" altLang="zh-CN" sz="2000" dirty="0">
                <a:solidFill>
                  <a:srgbClr val="000000"/>
                </a:solidFill>
                <a:latin typeface="楷体" pitchFamily="49" charset="-122"/>
                <a:ea typeface="楷体" pitchFamily="49" charset="-122"/>
              </a:rPr>
              <a:t>10</a:t>
            </a:r>
            <a:r>
              <a:rPr lang="zh-CN" altLang="zh-CN" sz="2000" dirty="0">
                <a:solidFill>
                  <a:srgbClr val="000000"/>
                </a:solidFill>
                <a:latin typeface="楷体" pitchFamily="49" charset="-122"/>
                <a:ea typeface="楷体" pitchFamily="49" charset="-122"/>
              </a:rPr>
              <a:t>、</a:t>
            </a:r>
            <a:r>
              <a:rPr lang="en-US" altLang="zh-CN" sz="2000" dirty="0">
                <a:solidFill>
                  <a:srgbClr val="000000"/>
                </a:solidFill>
                <a:latin typeface="楷体" pitchFamily="49" charset="-122"/>
                <a:ea typeface="楷体" pitchFamily="49" charset="-122"/>
              </a:rPr>
              <a:t>12</a:t>
            </a:r>
            <a:r>
              <a:rPr lang="zh-CN" altLang="zh-CN" sz="2000" dirty="0">
                <a:solidFill>
                  <a:srgbClr val="000000"/>
                </a:solidFill>
                <a:latin typeface="楷体" pitchFamily="49" charset="-122"/>
                <a:ea typeface="楷体" pitchFamily="49" charset="-122"/>
              </a:rPr>
              <a:t>章</a:t>
            </a:r>
          </a:p>
          <a:p>
            <a:pPr eaLnBrk="0" hangingPunct="0">
              <a:lnSpc>
                <a:spcPct val="150000"/>
              </a:lnSpc>
            </a:pPr>
            <a:r>
              <a:rPr lang="zh-CN" altLang="zh-CN" sz="2400" dirty="0">
                <a:solidFill>
                  <a:srgbClr val="000000"/>
                </a:solidFill>
                <a:ea typeface="微软雅黑" pitchFamily="34" charset="-122"/>
              </a:rPr>
              <a:t>关于思想品德修养：</a:t>
            </a:r>
          </a:p>
          <a:p>
            <a:pPr eaLnBrk="0" hangingPunct="0">
              <a:lnSpc>
                <a:spcPct val="150000"/>
              </a:lnSpc>
            </a:pPr>
            <a:r>
              <a:rPr lang="en-US" altLang="zh-CN" sz="2000" dirty="0">
                <a:solidFill>
                  <a:srgbClr val="000000"/>
                </a:solidFill>
                <a:latin typeface="楷体" pitchFamily="49" charset="-122"/>
                <a:ea typeface="楷体" pitchFamily="49" charset="-122"/>
              </a:rPr>
              <a:t> 2</a:t>
            </a:r>
            <a:r>
              <a:rPr lang="zh-CN" altLang="en-US" sz="2000" dirty="0">
                <a:solidFill>
                  <a:srgbClr val="000000"/>
                </a:solidFill>
                <a:latin typeface="楷体" pitchFamily="49" charset="-122"/>
                <a:ea typeface="楷体" pitchFamily="49" charset="-122"/>
              </a:rPr>
              <a:t>、</a:t>
            </a:r>
            <a:r>
              <a:rPr lang="en-US" altLang="zh-CN" sz="2000" dirty="0">
                <a:solidFill>
                  <a:srgbClr val="000000"/>
                </a:solidFill>
                <a:latin typeface="楷体" pitchFamily="49" charset="-122"/>
                <a:ea typeface="楷体" pitchFamily="49" charset="-122"/>
              </a:rPr>
              <a:t>3</a:t>
            </a:r>
            <a:r>
              <a:rPr lang="zh-CN" altLang="en-US" sz="2000" dirty="0">
                <a:solidFill>
                  <a:srgbClr val="000000"/>
                </a:solidFill>
                <a:latin typeface="楷体" pitchFamily="49" charset="-122"/>
                <a:ea typeface="楷体" pitchFamily="49" charset="-122"/>
              </a:rPr>
              <a:t>、</a:t>
            </a:r>
            <a:r>
              <a:rPr lang="en-US" altLang="zh-CN" sz="2000" dirty="0">
                <a:solidFill>
                  <a:srgbClr val="000000"/>
                </a:solidFill>
                <a:latin typeface="楷体" pitchFamily="49" charset="-122"/>
                <a:ea typeface="楷体" pitchFamily="49" charset="-122"/>
              </a:rPr>
              <a:t>6</a:t>
            </a:r>
            <a:r>
              <a:rPr lang="zh-CN" altLang="en-US" sz="2000" dirty="0">
                <a:solidFill>
                  <a:srgbClr val="000000"/>
                </a:solidFill>
                <a:latin typeface="楷体" pitchFamily="49" charset="-122"/>
                <a:ea typeface="楷体" pitchFamily="49" charset="-122"/>
              </a:rPr>
              <a:t>、</a:t>
            </a:r>
            <a:r>
              <a:rPr lang="en-US" altLang="zh-CN" sz="2000" dirty="0">
                <a:solidFill>
                  <a:srgbClr val="000000"/>
                </a:solidFill>
                <a:latin typeface="楷体" pitchFamily="49" charset="-122"/>
                <a:ea typeface="楷体" pitchFamily="49" charset="-122"/>
              </a:rPr>
              <a:t>8</a:t>
            </a:r>
            <a:r>
              <a:rPr lang="zh-CN" altLang="zh-CN" sz="2000" dirty="0">
                <a:solidFill>
                  <a:srgbClr val="000000"/>
                </a:solidFill>
                <a:latin typeface="楷体" pitchFamily="49" charset="-122"/>
                <a:ea typeface="楷体" pitchFamily="49" charset="-122"/>
              </a:rPr>
              <a:t>、</a:t>
            </a:r>
            <a:r>
              <a:rPr lang="en-US" altLang="zh-CN" sz="2000" dirty="0">
                <a:solidFill>
                  <a:srgbClr val="000000"/>
                </a:solidFill>
                <a:latin typeface="楷体" pitchFamily="49" charset="-122"/>
                <a:ea typeface="楷体" pitchFamily="49" charset="-122"/>
              </a:rPr>
              <a:t>11</a:t>
            </a:r>
            <a:r>
              <a:rPr lang="zh-CN" altLang="zh-CN" sz="2000" dirty="0">
                <a:solidFill>
                  <a:srgbClr val="000000"/>
                </a:solidFill>
                <a:latin typeface="楷体" pitchFamily="49" charset="-122"/>
                <a:ea typeface="楷体" pitchFamily="49" charset="-122"/>
              </a:rPr>
              <a:t>章</a:t>
            </a:r>
          </a:p>
          <a:p>
            <a:pPr eaLnBrk="0" hangingPunct="0">
              <a:lnSpc>
                <a:spcPct val="150000"/>
              </a:lnSpc>
            </a:pPr>
            <a:r>
              <a:rPr lang="zh-CN" altLang="zh-CN" sz="2400" dirty="0">
                <a:solidFill>
                  <a:srgbClr val="000000"/>
                </a:solidFill>
                <a:ea typeface="微软雅黑" pitchFamily="34" charset="-122"/>
              </a:rPr>
              <a:t>关于孔子思想体系的核心：</a:t>
            </a:r>
          </a:p>
          <a:p>
            <a:pPr eaLnBrk="0" hangingPunct="0">
              <a:lnSpc>
                <a:spcPct val="150000"/>
              </a:lnSpc>
            </a:pPr>
            <a:r>
              <a:rPr lang="en-US" altLang="zh-CN" sz="2000" dirty="0">
                <a:solidFill>
                  <a:srgbClr val="000000"/>
                </a:solidFill>
                <a:latin typeface="楷体" pitchFamily="49" charset="-122"/>
                <a:ea typeface="楷体" pitchFamily="49" charset="-122"/>
              </a:rPr>
              <a:t> 12</a:t>
            </a:r>
            <a:r>
              <a:rPr lang="zh-CN" altLang="zh-CN" sz="2000" dirty="0">
                <a:solidFill>
                  <a:srgbClr val="000000"/>
                </a:solidFill>
                <a:latin typeface="楷体" pitchFamily="49" charset="-122"/>
                <a:ea typeface="楷体" pitchFamily="49" charset="-122"/>
              </a:rPr>
              <a:t>章</a:t>
            </a:r>
          </a:p>
        </p:txBody>
      </p:sp>
      <p:pic>
        <p:nvPicPr>
          <p:cNvPr id="4" name="图片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185641" y="3627437"/>
            <a:ext cx="1958360" cy="1305837"/>
          </a:xfrm>
          <a:prstGeom prst="ellipse">
            <a:avLst/>
          </a:prstGeom>
          <a:ln>
            <a:noFill/>
          </a:ln>
          <a:effectLst>
            <a:softEdge rad="112500"/>
          </a:effectLst>
        </p:spPr>
      </p:pic>
    </p:spTree>
  </p:cSld>
  <p:clrMapOvr>
    <a:masterClrMapping/>
  </p:clrMapOvr>
  <p:transition spd="slow">
    <p:push dir="u"/>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标题 1"/>
          <p:cNvSpPr txBox="1">
            <a:spLocks noChangeArrowheads="1"/>
          </p:cNvSpPr>
          <p:nvPr/>
        </p:nvSpPr>
        <p:spPr bwMode="auto">
          <a:xfrm>
            <a:off x="484188" y="438151"/>
            <a:ext cx="1524000" cy="3738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90000"/>
              </a:lnSpc>
            </a:pPr>
            <a:r>
              <a:rPr lang="zh-CN" altLang="en-US" sz="2400" b="1" dirty="0">
                <a:latin typeface="微软雅黑" pitchFamily="34" charset="-122"/>
                <a:ea typeface="微软雅黑" pitchFamily="34" charset="-122"/>
              </a:rPr>
              <a:t>知识链接</a:t>
            </a:r>
            <a:endParaRPr lang="zh-CN" altLang="zh-CN" sz="2400" b="1" dirty="0">
              <a:latin typeface="微软雅黑" pitchFamily="34" charset="-122"/>
              <a:ea typeface="微软雅黑" pitchFamily="34" charset="-122"/>
            </a:endParaRPr>
          </a:p>
        </p:txBody>
      </p:sp>
      <p:sp>
        <p:nvSpPr>
          <p:cNvPr id="3" name="TextBox 2"/>
          <p:cNvSpPr txBox="1"/>
          <p:nvPr/>
        </p:nvSpPr>
        <p:spPr>
          <a:xfrm>
            <a:off x="484188" y="625079"/>
            <a:ext cx="8408292" cy="4339650"/>
          </a:xfrm>
          <a:prstGeom prst="rect">
            <a:avLst/>
          </a:prstGeom>
          <a:noFill/>
        </p:spPr>
        <p:txBody>
          <a:bodyPr wrap="square">
            <a:spAutoFit/>
          </a:bodyPr>
          <a:lstStyle/>
          <a:p>
            <a:pPr algn="ctr" eaLnBrk="0" hangingPunct="0">
              <a:lnSpc>
                <a:spcPct val="200000"/>
              </a:lnSpc>
              <a:buFontTx/>
              <a:buNone/>
              <a:defRPr/>
            </a:pPr>
            <a:r>
              <a:rPr lang="zh-CN" altLang="en-US" b="1" dirty="0">
                <a:ea typeface="微软雅黑" panose="020B0503020204020204" pitchFamily="34" charset="-122"/>
              </a:rPr>
              <a:t>流传版本</a:t>
            </a:r>
            <a:endParaRPr lang="zh-CN" altLang="zh-CN" b="1" dirty="0">
              <a:ea typeface="微软雅黑" panose="020B0503020204020204" pitchFamily="34" charset="-122"/>
            </a:endParaRPr>
          </a:p>
          <a:p>
            <a:pPr indent="457200" eaLnBrk="0" hangingPunct="0">
              <a:lnSpc>
                <a:spcPct val="150000"/>
              </a:lnSpc>
              <a:buFontTx/>
              <a:buNone/>
              <a:defRPr/>
            </a:pPr>
            <a:r>
              <a:rPr lang="en-US" altLang="zh-CN" sz="1600" dirty="0">
                <a:latin typeface="黑体" panose="02010609060101010101" pitchFamily="49" charset="-122"/>
                <a:ea typeface="黑体" panose="02010609060101010101" pitchFamily="49" charset="-122"/>
              </a:rPr>
              <a:t>《</a:t>
            </a:r>
            <a:r>
              <a:rPr lang="zh-CN" altLang="en-US" sz="1600" dirty="0">
                <a:latin typeface="黑体" panose="02010609060101010101" pitchFamily="49" charset="-122"/>
                <a:ea typeface="黑体" panose="02010609060101010101" pitchFamily="49" charset="-122"/>
              </a:rPr>
              <a:t>论语</a:t>
            </a:r>
            <a:r>
              <a:rPr lang="en-US" altLang="zh-CN" sz="1600" dirty="0">
                <a:latin typeface="黑体" panose="02010609060101010101" pitchFamily="49" charset="-122"/>
                <a:ea typeface="黑体" panose="02010609060101010101" pitchFamily="49" charset="-122"/>
              </a:rPr>
              <a:t>》</a:t>
            </a:r>
            <a:r>
              <a:rPr lang="zh-CN" altLang="en-US" sz="1600" dirty="0">
                <a:latin typeface="黑体" panose="02010609060101010101" pitchFamily="49" charset="-122"/>
                <a:ea typeface="黑体" panose="02010609060101010101" pitchFamily="49" charset="-122"/>
              </a:rPr>
              <a:t>自战国前期成书问世以后，因秦始皇的“焚书坑儒”政策，几乎惨遭灭顶之灾。到汉初，朝廷明令“大收篇籍，广开献书之路”，有些冒着生命危险收藏下书籍的人，纷纷向朝廷“献书”，因口口相传再手抄笔录辗转反复，字句往往有所差异。今日所读之本经历了两次大改造，一个是西汉末年，汉成帝帝师张禹以</a:t>
            </a:r>
            <a:r>
              <a:rPr lang="en-US" altLang="zh-CN" sz="1600" dirty="0">
                <a:latin typeface="黑体" panose="02010609060101010101" pitchFamily="49" charset="-122"/>
                <a:ea typeface="黑体" panose="02010609060101010101" pitchFamily="49" charset="-122"/>
              </a:rPr>
              <a:t>《</a:t>
            </a:r>
            <a:r>
              <a:rPr lang="zh-CN" altLang="en-US" sz="1600" dirty="0">
                <a:latin typeface="黑体" panose="02010609060101010101" pitchFamily="49" charset="-122"/>
                <a:ea typeface="黑体" panose="02010609060101010101" pitchFamily="49" charset="-122"/>
              </a:rPr>
              <a:t>鲁论</a:t>
            </a:r>
            <a:r>
              <a:rPr lang="en-US" altLang="zh-CN" sz="1600" dirty="0">
                <a:latin typeface="黑体" panose="02010609060101010101" pitchFamily="49" charset="-122"/>
                <a:ea typeface="黑体" panose="02010609060101010101" pitchFamily="49" charset="-122"/>
              </a:rPr>
              <a:t>》</a:t>
            </a:r>
            <a:r>
              <a:rPr lang="zh-CN" altLang="en-US" sz="1600" dirty="0">
                <a:latin typeface="黑体" panose="02010609060101010101" pitchFamily="49" charset="-122"/>
                <a:ea typeface="黑体" panose="02010609060101010101" pitchFamily="49" charset="-122"/>
              </a:rPr>
              <a:t>为主，结合</a:t>
            </a:r>
            <a:r>
              <a:rPr lang="en-US" altLang="zh-CN" sz="1600" dirty="0">
                <a:latin typeface="黑体" panose="02010609060101010101" pitchFamily="49" charset="-122"/>
                <a:ea typeface="黑体" panose="02010609060101010101" pitchFamily="49" charset="-122"/>
              </a:rPr>
              <a:t>《</a:t>
            </a:r>
            <a:r>
              <a:rPr lang="zh-CN" altLang="en-US" sz="1600" dirty="0">
                <a:latin typeface="黑体" panose="02010609060101010101" pitchFamily="49" charset="-122"/>
                <a:ea typeface="黑体" panose="02010609060101010101" pitchFamily="49" charset="-122"/>
              </a:rPr>
              <a:t>齐论</a:t>
            </a:r>
            <a:r>
              <a:rPr lang="en-US" altLang="zh-CN" sz="1600" dirty="0">
                <a:latin typeface="黑体" panose="02010609060101010101" pitchFamily="49" charset="-122"/>
                <a:ea typeface="黑体" panose="02010609060101010101" pitchFamily="49" charset="-122"/>
              </a:rPr>
              <a:t>》</a:t>
            </a:r>
            <a:r>
              <a:rPr lang="zh-CN" altLang="en-US" sz="1600" dirty="0">
                <a:latin typeface="黑体" panose="02010609060101010101" pitchFamily="49" charset="-122"/>
                <a:ea typeface="黑体" panose="02010609060101010101" pitchFamily="49" charset="-122"/>
              </a:rPr>
              <a:t>编定的</a:t>
            </a:r>
            <a:r>
              <a:rPr lang="en-US" altLang="zh-CN" sz="1600" dirty="0">
                <a:latin typeface="黑体" panose="02010609060101010101" pitchFamily="49" charset="-122"/>
                <a:ea typeface="黑体" panose="02010609060101010101" pitchFamily="49" charset="-122"/>
              </a:rPr>
              <a:t>《</a:t>
            </a:r>
            <a:r>
              <a:rPr lang="zh-CN" altLang="en-US" sz="1600" dirty="0">
                <a:latin typeface="黑体" panose="02010609060101010101" pitchFamily="49" charset="-122"/>
                <a:ea typeface="黑体" panose="02010609060101010101" pitchFamily="49" charset="-122"/>
              </a:rPr>
              <a:t>张侯论</a:t>
            </a:r>
            <a:r>
              <a:rPr lang="en-US" altLang="zh-CN" sz="1600" dirty="0">
                <a:latin typeface="黑体" panose="02010609060101010101" pitchFamily="49" charset="-122"/>
                <a:ea typeface="黑体" panose="02010609060101010101" pitchFamily="49" charset="-122"/>
              </a:rPr>
              <a:t>》</a:t>
            </a:r>
            <a:r>
              <a:rPr lang="zh-CN" altLang="en-US" sz="1600" dirty="0">
                <a:latin typeface="黑体" panose="02010609060101010101" pitchFamily="49" charset="-122"/>
                <a:ea typeface="黑体" panose="02010609060101010101" pitchFamily="49" charset="-122"/>
              </a:rPr>
              <a:t>，有</a:t>
            </a:r>
            <a:r>
              <a:rPr lang="en-US" altLang="zh-CN" sz="1600" dirty="0">
                <a:latin typeface="黑体" panose="02010609060101010101" pitchFamily="49" charset="-122"/>
                <a:ea typeface="黑体" panose="02010609060101010101" pitchFamily="49" charset="-122"/>
              </a:rPr>
              <a:t>21</a:t>
            </a:r>
            <a:r>
              <a:rPr lang="zh-CN" altLang="en-US" sz="1600" dirty="0">
                <a:latin typeface="黑体" panose="02010609060101010101" pitchFamily="49" charset="-122"/>
                <a:ea typeface="黑体" panose="02010609060101010101" pitchFamily="49" charset="-122"/>
              </a:rPr>
              <a:t>篇；西元二世纪中期，郑玄又以</a:t>
            </a:r>
            <a:r>
              <a:rPr lang="en-US" altLang="zh-CN" sz="1600" dirty="0">
                <a:latin typeface="黑体" panose="02010609060101010101" pitchFamily="49" charset="-122"/>
                <a:ea typeface="黑体" panose="02010609060101010101" pitchFamily="49" charset="-122"/>
              </a:rPr>
              <a:t>《</a:t>
            </a:r>
            <a:r>
              <a:rPr lang="zh-CN" altLang="en-US" sz="1600" dirty="0">
                <a:latin typeface="黑体" panose="02010609060101010101" pitchFamily="49" charset="-122"/>
                <a:ea typeface="黑体" panose="02010609060101010101" pitchFamily="49" charset="-122"/>
              </a:rPr>
              <a:t>张侯论</a:t>
            </a:r>
            <a:r>
              <a:rPr lang="en-US" altLang="zh-CN" sz="1600" dirty="0">
                <a:latin typeface="黑体" panose="02010609060101010101" pitchFamily="49" charset="-122"/>
                <a:ea typeface="黑体" panose="02010609060101010101" pitchFamily="49" charset="-122"/>
              </a:rPr>
              <a:t>》</a:t>
            </a:r>
            <a:r>
              <a:rPr lang="zh-CN" altLang="en-US" sz="1600" dirty="0">
                <a:latin typeface="黑体" panose="02010609060101010101" pitchFamily="49" charset="-122"/>
                <a:ea typeface="黑体" panose="02010609060101010101" pitchFamily="49" charset="-122"/>
              </a:rPr>
              <a:t>为底本，根据不同版本进行点校，定下</a:t>
            </a:r>
            <a:r>
              <a:rPr lang="en-US" altLang="zh-CN" sz="1600" dirty="0">
                <a:latin typeface="黑体" panose="02010609060101010101" pitchFamily="49" charset="-122"/>
                <a:ea typeface="黑体" panose="02010609060101010101" pitchFamily="49" charset="-122"/>
              </a:rPr>
              <a:t>《</a:t>
            </a:r>
            <a:r>
              <a:rPr lang="zh-CN" altLang="en-US" sz="1600" dirty="0">
                <a:latin typeface="黑体" panose="02010609060101010101" pitchFamily="49" charset="-122"/>
                <a:ea typeface="黑体" panose="02010609060101010101" pitchFamily="49" charset="-122"/>
              </a:rPr>
              <a:t>论语</a:t>
            </a:r>
            <a:r>
              <a:rPr lang="en-US" altLang="zh-CN" sz="1600" dirty="0">
                <a:latin typeface="黑体" panose="02010609060101010101" pitchFamily="49" charset="-122"/>
                <a:ea typeface="黑体" panose="02010609060101010101" pitchFamily="49" charset="-122"/>
              </a:rPr>
              <a:t>》</a:t>
            </a:r>
            <a:r>
              <a:rPr lang="zh-CN" altLang="en-US" sz="1600" dirty="0">
                <a:latin typeface="黑体" panose="02010609060101010101" pitchFamily="49" charset="-122"/>
                <a:ea typeface="黑体" panose="02010609060101010101" pitchFamily="49" charset="-122"/>
              </a:rPr>
              <a:t>今本，并结集了两汉间对</a:t>
            </a:r>
            <a:r>
              <a:rPr lang="en-US" altLang="zh-CN" sz="1600" dirty="0">
                <a:latin typeface="黑体" panose="02010609060101010101" pitchFamily="49" charset="-122"/>
                <a:ea typeface="黑体" panose="02010609060101010101" pitchFamily="49" charset="-122"/>
              </a:rPr>
              <a:t>《</a:t>
            </a:r>
            <a:r>
              <a:rPr lang="zh-CN" altLang="en-US" sz="1600" dirty="0">
                <a:latin typeface="黑体" panose="02010609060101010101" pitchFamily="49" charset="-122"/>
                <a:ea typeface="黑体" panose="02010609060101010101" pitchFamily="49" charset="-122"/>
              </a:rPr>
              <a:t>论语</a:t>
            </a:r>
            <a:r>
              <a:rPr lang="en-US" altLang="zh-CN" sz="1600" dirty="0">
                <a:latin typeface="黑体" panose="02010609060101010101" pitchFamily="49" charset="-122"/>
                <a:ea typeface="黑体" panose="02010609060101010101" pitchFamily="49" charset="-122"/>
              </a:rPr>
              <a:t>》</a:t>
            </a:r>
            <a:r>
              <a:rPr lang="zh-CN" altLang="en-US" sz="1600" dirty="0">
                <a:latin typeface="黑体" panose="02010609060101010101" pitchFamily="49" charset="-122"/>
                <a:ea typeface="黑体" panose="02010609060101010101" pitchFamily="49" charset="-122"/>
              </a:rPr>
              <a:t>的不同解释。</a:t>
            </a:r>
          </a:p>
          <a:p>
            <a:pPr indent="457200" eaLnBrk="0" hangingPunct="0">
              <a:lnSpc>
                <a:spcPct val="150000"/>
              </a:lnSpc>
              <a:buFontTx/>
              <a:buNone/>
              <a:defRPr/>
            </a:pPr>
            <a:r>
              <a:rPr lang="zh-CN" altLang="en-US" sz="1600" dirty="0">
                <a:latin typeface="黑体" panose="02010609060101010101" pitchFamily="49" charset="-122"/>
                <a:ea typeface="黑体" panose="02010609060101010101" pitchFamily="49" charset="-122"/>
              </a:rPr>
              <a:t> 不到一百年后，何晏把郑玄本及其反对派的观点编成了</a:t>
            </a:r>
            <a:r>
              <a:rPr lang="en-US" altLang="zh-CN" sz="1600" dirty="0">
                <a:latin typeface="黑体" panose="02010609060101010101" pitchFamily="49" charset="-122"/>
                <a:ea typeface="黑体" panose="02010609060101010101" pitchFamily="49" charset="-122"/>
              </a:rPr>
              <a:t>《</a:t>
            </a:r>
            <a:r>
              <a:rPr lang="zh-CN" altLang="en-US" sz="1600" dirty="0">
                <a:latin typeface="黑体" panose="02010609060101010101" pitchFamily="49" charset="-122"/>
                <a:ea typeface="黑体" panose="02010609060101010101" pitchFamily="49" charset="-122"/>
              </a:rPr>
              <a:t>论语集解</a:t>
            </a:r>
            <a:r>
              <a:rPr lang="en-US" altLang="zh-CN" sz="1600" dirty="0">
                <a:latin typeface="黑体" panose="02010609060101010101" pitchFamily="49" charset="-122"/>
                <a:ea typeface="黑体" panose="02010609060101010101" pitchFamily="49" charset="-122"/>
              </a:rPr>
              <a:t>》</a:t>
            </a:r>
            <a:r>
              <a:rPr lang="zh-CN" altLang="en-US" sz="1600" dirty="0">
                <a:latin typeface="黑体" panose="02010609060101010101" pitchFamily="49" charset="-122"/>
                <a:ea typeface="黑体" panose="02010609060101010101" pitchFamily="49" charset="-122"/>
              </a:rPr>
              <a:t>。何晏之后，南北朝时代，皇侃受佛教的影响，编成</a:t>
            </a:r>
            <a:r>
              <a:rPr lang="en-US" altLang="zh-CN" sz="1600" dirty="0">
                <a:latin typeface="黑体" panose="02010609060101010101" pitchFamily="49" charset="-122"/>
                <a:ea typeface="黑体" panose="02010609060101010101" pitchFamily="49" charset="-122"/>
              </a:rPr>
              <a:t>《</a:t>
            </a:r>
            <a:r>
              <a:rPr lang="zh-CN" altLang="en-US" sz="1600" dirty="0">
                <a:latin typeface="黑体" panose="02010609060101010101" pitchFamily="49" charset="-122"/>
                <a:ea typeface="黑体" panose="02010609060101010101" pitchFamily="49" charset="-122"/>
              </a:rPr>
              <a:t>论语义疏</a:t>
            </a:r>
            <a:r>
              <a:rPr lang="en-US" altLang="zh-CN" sz="1600" dirty="0">
                <a:latin typeface="黑体" panose="02010609060101010101" pitchFamily="49" charset="-122"/>
                <a:ea typeface="黑体" panose="02010609060101010101" pitchFamily="49" charset="-122"/>
              </a:rPr>
              <a:t>》</a:t>
            </a:r>
            <a:r>
              <a:rPr lang="zh-CN" altLang="en-US" sz="1600" dirty="0">
                <a:latin typeface="黑体" panose="02010609060101010101" pitchFamily="49" charset="-122"/>
                <a:ea typeface="黑体" panose="02010609060101010101" pitchFamily="49" charset="-122"/>
              </a:rPr>
              <a:t>。西元八至九世纪，唐朝的韩愈、柳宗元对郑玄、何晏所编之本都持怀疑态度，要回到原典。但由于郑玄在世时已与孔子相差</a:t>
            </a:r>
            <a:r>
              <a:rPr lang="en-US" altLang="zh-CN" sz="1600" dirty="0">
                <a:latin typeface="黑体" panose="02010609060101010101" pitchFamily="49" charset="-122"/>
                <a:ea typeface="黑体" panose="02010609060101010101" pitchFamily="49" charset="-122"/>
              </a:rPr>
              <a:t>600</a:t>
            </a:r>
            <a:r>
              <a:rPr lang="zh-CN" altLang="en-US" sz="1600" dirty="0">
                <a:latin typeface="黑体" panose="02010609060101010101" pitchFamily="49" charset="-122"/>
                <a:ea typeface="黑体" panose="02010609060101010101" pitchFamily="49" charset="-122"/>
              </a:rPr>
              <a:t>余年，</a:t>
            </a:r>
            <a:r>
              <a:rPr lang="en-US" altLang="zh-CN" sz="1600" dirty="0">
                <a:latin typeface="黑体" panose="02010609060101010101" pitchFamily="49" charset="-122"/>
                <a:ea typeface="黑体" panose="02010609060101010101" pitchFamily="49" charset="-122"/>
              </a:rPr>
              <a:t>《</a:t>
            </a:r>
            <a:r>
              <a:rPr lang="zh-CN" altLang="en-US" sz="1600" dirty="0">
                <a:latin typeface="黑体" panose="02010609060101010101" pitchFamily="49" charset="-122"/>
                <a:ea typeface="黑体" panose="02010609060101010101" pitchFamily="49" charset="-122"/>
              </a:rPr>
              <a:t>论语</a:t>
            </a:r>
            <a:r>
              <a:rPr lang="en-US" altLang="zh-CN" sz="1600" dirty="0">
                <a:latin typeface="黑体" panose="02010609060101010101" pitchFamily="49" charset="-122"/>
                <a:ea typeface="黑体" panose="02010609060101010101" pitchFamily="49" charset="-122"/>
              </a:rPr>
              <a:t>》</a:t>
            </a:r>
            <a:r>
              <a:rPr lang="zh-CN" altLang="en-US" sz="1600" dirty="0">
                <a:latin typeface="黑体" panose="02010609060101010101" pitchFamily="49" charset="-122"/>
                <a:ea typeface="黑体" panose="02010609060101010101" pitchFamily="49" charset="-122"/>
              </a:rPr>
              <a:t>原典并不可考。今本据阮元校勘</a:t>
            </a:r>
            <a:r>
              <a:rPr lang="en-US" altLang="zh-CN" sz="1600" dirty="0">
                <a:latin typeface="黑体" panose="02010609060101010101" pitchFamily="49" charset="-122"/>
                <a:ea typeface="黑体" panose="02010609060101010101" pitchFamily="49" charset="-122"/>
              </a:rPr>
              <a:t>《</a:t>
            </a:r>
            <a:r>
              <a:rPr lang="zh-CN" altLang="en-US" sz="1600" dirty="0">
                <a:latin typeface="黑体" panose="02010609060101010101" pitchFamily="49" charset="-122"/>
                <a:ea typeface="黑体" panose="02010609060101010101" pitchFamily="49" charset="-122"/>
              </a:rPr>
              <a:t>十三经注疏</a:t>
            </a:r>
            <a:r>
              <a:rPr lang="en-US" altLang="zh-CN" sz="1600" dirty="0">
                <a:latin typeface="黑体" panose="02010609060101010101" pitchFamily="49" charset="-122"/>
                <a:ea typeface="黑体" panose="02010609060101010101" pitchFamily="49" charset="-122"/>
              </a:rPr>
              <a:t>》</a:t>
            </a:r>
            <a:r>
              <a:rPr lang="zh-CN" altLang="en-US" sz="1600" dirty="0">
                <a:latin typeface="黑体" panose="02010609060101010101" pitchFamily="49" charset="-122"/>
                <a:ea typeface="黑体" panose="02010609060101010101" pitchFamily="49" charset="-122"/>
              </a:rPr>
              <a:t>本统计，约</a:t>
            </a:r>
            <a:r>
              <a:rPr lang="en-US" altLang="zh-CN" sz="1600" dirty="0">
                <a:latin typeface="黑体" panose="02010609060101010101" pitchFamily="49" charset="-122"/>
                <a:ea typeface="黑体" panose="02010609060101010101" pitchFamily="49" charset="-122"/>
              </a:rPr>
              <a:t>1</a:t>
            </a:r>
            <a:r>
              <a:rPr lang="zh-CN" altLang="en-US" sz="1600" dirty="0">
                <a:latin typeface="黑体" panose="02010609060101010101" pitchFamily="49" charset="-122"/>
                <a:ea typeface="黑体" panose="02010609060101010101" pitchFamily="49" charset="-122"/>
              </a:rPr>
              <a:t>万</a:t>
            </a:r>
            <a:r>
              <a:rPr lang="en-US" altLang="zh-CN" sz="1600" dirty="0">
                <a:latin typeface="黑体" panose="02010609060101010101" pitchFamily="49" charset="-122"/>
                <a:ea typeface="黑体" panose="02010609060101010101" pitchFamily="49" charset="-122"/>
              </a:rPr>
              <a:t>2</a:t>
            </a:r>
            <a:r>
              <a:rPr lang="zh-CN" altLang="en-US" sz="1600" dirty="0">
                <a:latin typeface="黑体" panose="02010609060101010101" pitchFamily="49" charset="-122"/>
                <a:ea typeface="黑体" panose="02010609060101010101" pitchFamily="49" charset="-122"/>
              </a:rPr>
              <a:t>千字。</a:t>
            </a:r>
          </a:p>
        </p:txBody>
      </p:sp>
    </p:spTree>
  </p:cSld>
  <p:clrMapOvr>
    <a:masterClrMapping/>
  </p:clrMapOvr>
  <p:transition spd="slow">
    <p:push dir="u"/>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标题 1"/>
          <p:cNvSpPr txBox="1">
            <a:spLocks noChangeArrowheads="1"/>
          </p:cNvSpPr>
          <p:nvPr/>
        </p:nvSpPr>
        <p:spPr bwMode="auto">
          <a:xfrm>
            <a:off x="512764" y="438151"/>
            <a:ext cx="1730375" cy="3738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90000"/>
              </a:lnSpc>
            </a:pPr>
            <a:r>
              <a:rPr lang="zh-CN" altLang="en-US" sz="2400" b="1" dirty="0">
                <a:latin typeface="微软雅黑" pitchFamily="34" charset="-122"/>
                <a:ea typeface="微软雅黑" pitchFamily="34" charset="-122"/>
              </a:rPr>
              <a:t>知识点解析</a:t>
            </a:r>
            <a:endParaRPr lang="zh-CN" altLang="zh-CN" sz="2400" b="1" dirty="0">
              <a:latin typeface="微软雅黑" pitchFamily="34" charset="-122"/>
              <a:ea typeface="微软雅黑" pitchFamily="34" charset="-122"/>
            </a:endParaRPr>
          </a:p>
        </p:txBody>
      </p:sp>
      <p:sp>
        <p:nvSpPr>
          <p:cNvPr id="3" name="TextBox 2"/>
          <p:cNvSpPr txBox="1"/>
          <p:nvPr/>
        </p:nvSpPr>
        <p:spPr>
          <a:xfrm>
            <a:off x="512763" y="857250"/>
            <a:ext cx="7942262" cy="1422441"/>
          </a:xfrm>
          <a:prstGeom prst="rect">
            <a:avLst/>
          </a:prstGeom>
          <a:noFill/>
        </p:spPr>
        <p:txBody>
          <a:bodyPr>
            <a:spAutoFit/>
          </a:bodyPr>
          <a:lstStyle/>
          <a:p>
            <a:pPr algn="just" eaLnBrk="0" hangingPunct="0">
              <a:lnSpc>
                <a:spcPct val="150000"/>
              </a:lnSpc>
              <a:buFontTx/>
              <a:buNone/>
              <a:defRPr/>
            </a:pPr>
            <a:r>
              <a:rPr lang="zh-CN" altLang="zh-CN" sz="2000" b="1" dirty="0">
                <a:ea typeface="微软雅黑" panose="020B0503020204020204" pitchFamily="34" charset="-122"/>
              </a:rPr>
              <a:t>知识点一：古今异义词</a:t>
            </a:r>
            <a:endParaRPr lang="en-US" altLang="zh-CN" sz="2000" b="1" dirty="0">
              <a:ea typeface="微软雅黑" panose="020B0503020204020204" pitchFamily="34" charset="-122"/>
            </a:endParaRPr>
          </a:p>
          <a:p>
            <a:pPr indent="457200" algn="just" eaLnBrk="0" hangingPunct="0">
              <a:lnSpc>
                <a:spcPct val="150000"/>
              </a:lnSpc>
              <a:buFontTx/>
              <a:buNone/>
              <a:defRPr/>
            </a:pPr>
            <a:r>
              <a:rPr lang="zh-CN" altLang="zh-CN" sz="2000" dirty="0">
                <a:ea typeface="微软雅黑" panose="020B0503020204020204" pitchFamily="34" charset="-122"/>
              </a:rPr>
              <a:t>古今异义是指随着社会发展和人们认识的进步，古今词义发生变化的一种语言现象。古今词义演变大致有以下几种情况：</a:t>
            </a:r>
          </a:p>
        </p:txBody>
      </p:sp>
      <p:sp>
        <p:nvSpPr>
          <p:cNvPr id="17411" name="TextBox 3"/>
          <p:cNvSpPr txBox="1">
            <a:spLocks noChangeArrowheads="1"/>
          </p:cNvSpPr>
          <p:nvPr/>
        </p:nvSpPr>
        <p:spPr bwMode="auto">
          <a:xfrm>
            <a:off x="512763" y="2124075"/>
            <a:ext cx="8045450" cy="2605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0" hangingPunct="0">
              <a:lnSpc>
                <a:spcPct val="150000"/>
              </a:lnSpc>
            </a:pPr>
            <a:r>
              <a:rPr lang="en-US" altLang="zh-CN" sz="2400" dirty="0">
                <a:ea typeface="微软雅黑" pitchFamily="34" charset="-122"/>
              </a:rPr>
              <a:t>1.</a:t>
            </a:r>
            <a:r>
              <a:rPr lang="zh-CN" altLang="zh-CN" sz="2400" b="1" dirty="0">
                <a:latin typeface="楷体" pitchFamily="49" charset="-122"/>
                <a:ea typeface="楷体" pitchFamily="49" charset="-122"/>
              </a:rPr>
              <a:t>词义扩大</a:t>
            </a:r>
            <a:endParaRPr lang="en-US" altLang="zh-CN" sz="2400" dirty="0">
              <a:latin typeface="楷体" pitchFamily="49" charset="-122"/>
              <a:ea typeface="楷体" pitchFamily="49" charset="-122"/>
            </a:endParaRPr>
          </a:p>
          <a:p>
            <a:pPr eaLnBrk="0" hangingPunct="0"/>
            <a:endParaRPr lang="zh-CN" altLang="zh-CN" sz="2400" dirty="0">
              <a:ea typeface="微软雅黑" pitchFamily="34" charset="-122"/>
            </a:endParaRPr>
          </a:p>
          <a:p>
            <a:pPr eaLnBrk="0" hangingPunct="0">
              <a:lnSpc>
                <a:spcPct val="200000"/>
              </a:lnSpc>
            </a:pPr>
            <a:endParaRPr lang="en-US" altLang="zh-CN" sz="2400" dirty="0">
              <a:ea typeface="微软雅黑" pitchFamily="34" charset="-122"/>
            </a:endParaRPr>
          </a:p>
          <a:p>
            <a:pPr eaLnBrk="0" hangingPunct="0"/>
            <a:endParaRPr lang="en-US" altLang="zh-CN" sz="2400" dirty="0">
              <a:ea typeface="微软雅黑" pitchFamily="34" charset="-122"/>
            </a:endParaRPr>
          </a:p>
          <a:p>
            <a:pPr eaLnBrk="0" hangingPunct="0">
              <a:lnSpc>
                <a:spcPct val="150000"/>
              </a:lnSpc>
            </a:pPr>
            <a:r>
              <a:rPr lang="en-US" altLang="zh-CN" sz="2400" dirty="0">
                <a:ea typeface="微软雅黑" pitchFamily="34" charset="-122"/>
              </a:rPr>
              <a:t>2.</a:t>
            </a:r>
            <a:r>
              <a:rPr lang="zh-CN" altLang="zh-CN" sz="2400" b="1" dirty="0">
                <a:latin typeface="楷体" pitchFamily="49" charset="-122"/>
                <a:ea typeface="楷体" pitchFamily="49" charset="-122"/>
              </a:rPr>
              <a:t>词义缩小</a:t>
            </a:r>
            <a:endParaRPr lang="zh-CN" altLang="zh-CN" sz="2400" dirty="0">
              <a:latin typeface="楷体" pitchFamily="49" charset="-122"/>
              <a:ea typeface="楷体" pitchFamily="49" charset="-122"/>
            </a:endParaRPr>
          </a:p>
        </p:txBody>
      </p:sp>
      <p:sp>
        <p:nvSpPr>
          <p:cNvPr id="6" name="TextBox 3"/>
          <p:cNvSpPr txBox="1">
            <a:spLocks noChangeArrowheads="1"/>
          </p:cNvSpPr>
          <p:nvPr/>
        </p:nvSpPr>
        <p:spPr bwMode="auto">
          <a:xfrm>
            <a:off x="512763" y="2539604"/>
            <a:ext cx="7942262" cy="16893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indent="457200">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gn="just" eaLnBrk="0" hangingPunct="0">
              <a:lnSpc>
                <a:spcPct val="150000"/>
              </a:lnSpc>
            </a:pPr>
            <a:r>
              <a:rPr lang="zh-CN" altLang="zh-CN" dirty="0">
                <a:latin typeface="楷体" pitchFamily="49" charset="-122"/>
                <a:ea typeface="楷体" pitchFamily="49" charset="-122"/>
              </a:rPr>
              <a:t>有些词的原有意义范围比较狭小，现在的应用范围比原来广泛了。其特点是：今义大于古义，古义又包括在今义之中。例如，“江”古代指长江，现在泛指所有江河；“河”古代特指黄河，现在泛指所有河流。“中国”古义只指中原地区，现在指全中国。 </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extBox 4"/>
          <p:cNvSpPr txBox="1">
            <a:spLocks noChangeArrowheads="1"/>
          </p:cNvSpPr>
          <p:nvPr/>
        </p:nvSpPr>
        <p:spPr bwMode="auto">
          <a:xfrm>
            <a:off x="513557" y="1635646"/>
            <a:ext cx="7923212"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0" hangingPunct="0"/>
            <a:r>
              <a:rPr lang="en-US" altLang="zh-CN" sz="2400" dirty="0">
                <a:latin typeface="楷体" pitchFamily="49" charset="-122"/>
                <a:ea typeface="楷体" pitchFamily="49" charset="-122"/>
              </a:rPr>
              <a:t>3.</a:t>
            </a:r>
            <a:r>
              <a:rPr lang="zh-CN" altLang="zh-CN" sz="2400" b="1" dirty="0">
                <a:latin typeface="楷体" pitchFamily="49" charset="-122"/>
                <a:ea typeface="楷体" pitchFamily="49" charset="-122"/>
              </a:rPr>
              <a:t>词义转移</a:t>
            </a:r>
            <a:endParaRPr lang="en-US" altLang="zh-CN" sz="2400" b="1" dirty="0">
              <a:latin typeface="楷体" pitchFamily="49" charset="-122"/>
              <a:ea typeface="楷体" pitchFamily="49" charset="-122"/>
            </a:endParaRPr>
          </a:p>
          <a:p>
            <a:pPr eaLnBrk="0" hangingPunct="0"/>
            <a:endParaRPr lang="en-US" altLang="zh-CN" sz="2400" b="1" dirty="0">
              <a:ea typeface="微软雅黑" pitchFamily="34" charset="-122"/>
            </a:endParaRPr>
          </a:p>
          <a:p>
            <a:pPr eaLnBrk="0" hangingPunct="0"/>
            <a:endParaRPr lang="en-US" altLang="zh-CN" sz="2400" b="1" dirty="0">
              <a:ea typeface="微软雅黑" pitchFamily="34" charset="-122"/>
            </a:endParaRPr>
          </a:p>
          <a:p>
            <a:pPr eaLnBrk="0" hangingPunct="0"/>
            <a:endParaRPr lang="en-US" altLang="zh-CN" sz="2400" b="1" dirty="0">
              <a:ea typeface="微软雅黑" pitchFamily="34" charset="-122"/>
            </a:endParaRPr>
          </a:p>
          <a:p>
            <a:pPr eaLnBrk="0" hangingPunct="0">
              <a:lnSpc>
                <a:spcPct val="200000"/>
              </a:lnSpc>
            </a:pPr>
            <a:r>
              <a:rPr lang="en-US" altLang="zh-CN" sz="2400" dirty="0">
                <a:latin typeface="楷体" pitchFamily="49" charset="-122"/>
                <a:ea typeface="楷体" pitchFamily="49" charset="-122"/>
              </a:rPr>
              <a:t>4.</a:t>
            </a:r>
            <a:r>
              <a:rPr lang="zh-CN" altLang="zh-CN" sz="2400" b="1" dirty="0">
                <a:latin typeface="楷体" pitchFamily="49" charset="-122"/>
                <a:ea typeface="楷体" pitchFamily="49" charset="-122"/>
              </a:rPr>
              <a:t>褒贬变化</a:t>
            </a:r>
            <a:endParaRPr lang="zh-CN" altLang="zh-CN" sz="2400" dirty="0">
              <a:latin typeface="楷体" pitchFamily="49" charset="-122"/>
              <a:ea typeface="楷体" pitchFamily="49" charset="-122"/>
            </a:endParaRPr>
          </a:p>
        </p:txBody>
      </p:sp>
      <p:sp>
        <p:nvSpPr>
          <p:cNvPr id="18434" name="标题 1"/>
          <p:cNvSpPr txBox="1">
            <a:spLocks noChangeArrowheads="1"/>
          </p:cNvSpPr>
          <p:nvPr/>
        </p:nvSpPr>
        <p:spPr bwMode="auto">
          <a:xfrm>
            <a:off x="512764" y="438151"/>
            <a:ext cx="1730375" cy="3738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90000"/>
              </a:lnSpc>
            </a:pPr>
            <a:r>
              <a:rPr lang="zh-CN" altLang="en-US" sz="3200" b="1">
                <a:solidFill>
                  <a:schemeClr val="bg1"/>
                </a:solidFill>
                <a:latin typeface="微软雅黑" pitchFamily="34" charset="-122"/>
                <a:ea typeface="微软雅黑" pitchFamily="34" charset="-122"/>
              </a:rPr>
              <a:t>知识点解析</a:t>
            </a:r>
            <a:endParaRPr lang="zh-CN" altLang="zh-CN" sz="3200" b="1">
              <a:solidFill>
                <a:schemeClr val="bg1"/>
              </a:solidFill>
              <a:latin typeface="微软雅黑" pitchFamily="34" charset="-122"/>
              <a:ea typeface="微软雅黑" pitchFamily="34" charset="-122"/>
            </a:endParaRPr>
          </a:p>
        </p:txBody>
      </p:sp>
      <p:sp>
        <p:nvSpPr>
          <p:cNvPr id="6" name="TextBox 4"/>
          <p:cNvSpPr txBox="1">
            <a:spLocks noChangeArrowheads="1"/>
          </p:cNvSpPr>
          <p:nvPr/>
        </p:nvSpPr>
        <p:spPr bwMode="auto">
          <a:xfrm>
            <a:off x="512764" y="3666172"/>
            <a:ext cx="8235700"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indent="457200">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gn="just" eaLnBrk="0" hangingPunct="0">
              <a:lnSpc>
                <a:spcPct val="150000"/>
              </a:lnSpc>
            </a:pPr>
            <a:r>
              <a:rPr lang="zh-CN" altLang="zh-CN" sz="2000" dirty="0">
                <a:latin typeface="楷体" pitchFamily="49" charset="-122"/>
                <a:ea typeface="楷体" pitchFamily="49" charset="-122"/>
              </a:rPr>
              <a:t>古今词义在演变的历史过程中，出现了褒贬意义相互转化的现象。例如，“先帝不以臣卑鄙”中的“卑”是指地位低下，“鄙”是指知识浅陋，并没有贬义，现在的“卑鄙”则指品质恶劣，已变为贬义词。 </a:t>
            </a:r>
            <a:r>
              <a:rPr lang="en-US" altLang="zh-CN" sz="2000" dirty="0">
                <a:latin typeface="楷体" pitchFamily="49" charset="-122"/>
                <a:ea typeface="楷体" pitchFamily="49" charset="-122"/>
              </a:rPr>
              <a:t> </a:t>
            </a:r>
            <a:endParaRPr lang="zh-CN" altLang="zh-CN" sz="2000" dirty="0">
              <a:latin typeface="楷体" pitchFamily="49" charset="-122"/>
              <a:ea typeface="楷体" pitchFamily="49" charset="-122"/>
            </a:endParaRPr>
          </a:p>
        </p:txBody>
      </p:sp>
      <p:sp>
        <p:nvSpPr>
          <p:cNvPr id="8" name="TextBox 4"/>
          <p:cNvSpPr txBox="1">
            <a:spLocks noChangeArrowheads="1"/>
          </p:cNvSpPr>
          <p:nvPr/>
        </p:nvSpPr>
        <p:spPr bwMode="auto">
          <a:xfrm>
            <a:off x="512762" y="2200275"/>
            <a:ext cx="8307709"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indent="457200">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0" hangingPunct="0">
              <a:lnSpc>
                <a:spcPct val="150000"/>
              </a:lnSpc>
            </a:pPr>
            <a:r>
              <a:rPr lang="zh-CN" altLang="zh-CN" sz="2000" dirty="0">
                <a:latin typeface="楷体" pitchFamily="49" charset="-122"/>
                <a:ea typeface="楷体" pitchFamily="49" charset="-122"/>
              </a:rPr>
              <a:t>词义发生了转移，即古义表示甲事物，今义表示乙事物了。例如，“独怆然而涕下”中的“涕”古代指眼泪，现转移为“鼻涕”了。 </a:t>
            </a:r>
          </a:p>
        </p:txBody>
      </p:sp>
      <p:sp>
        <p:nvSpPr>
          <p:cNvPr id="18437" name="TextBox 3"/>
          <p:cNvSpPr txBox="1">
            <a:spLocks noChangeArrowheads="1"/>
          </p:cNvSpPr>
          <p:nvPr/>
        </p:nvSpPr>
        <p:spPr bwMode="auto">
          <a:xfrm>
            <a:off x="484188" y="500586"/>
            <a:ext cx="7953375" cy="8583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indent="457200">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gn="just" eaLnBrk="0" hangingPunct="0">
              <a:lnSpc>
                <a:spcPct val="150000"/>
              </a:lnSpc>
            </a:pPr>
            <a:r>
              <a:rPr lang="zh-CN" altLang="zh-CN" dirty="0">
                <a:latin typeface="楷体" pitchFamily="49" charset="-122"/>
                <a:ea typeface="楷体" pitchFamily="49" charset="-122"/>
              </a:rPr>
              <a:t>词的古义内容，随着时代的变化逐渐变得狭小的现象。例如，“金就砺则利”中的“金”，古代泛指一切金属，现在专指黄金。 </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down)">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extBox 4"/>
          <p:cNvSpPr txBox="1">
            <a:spLocks noChangeArrowheads="1"/>
          </p:cNvSpPr>
          <p:nvPr/>
        </p:nvSpPr>
        <p:spPr bwMode="auto">
          <a:xfrm>
            <a:off x="512763" y="921544"/>
            <a:ext cx="7924800" cy="1289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indent="457200">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gn="just" eaLnBrk="0" hangingPunct="0">
              <a:lnSpc>
                <a:spcPct val="150000"/>
              </a:lnSpc>
            </a:pPr>
            <a:r>
              <a:rPr lang="en-US" altLang="zh-CN" dirty="0">
                <a:ea typeface="微软雅黑" pitchFamily="34" charset="-122"/>
              </a:rPr>
              <a:t>  </a:t>
            </a:r>
            <a:r>
              <a:rPr lang="zh-CN" altLang="zh-CN" dirty="0">
                <a:ea typeface="微软雅黑" pitchFamily="34" charset="-122"/>
              </a:rPr>
              <a:t>古今异义现象在文言文阅读中常会遇到。只有准确辨析出这个词是否古今异义，才能正确理解其表达的意思，顺畅地翻译文意。在复习过程中，考生要重视掌握辨析古今异义词的几种有效方法：</a:t>
            </a:r>
          </a:p>
        </p:txBody>
      </p:sp>
      <p:sp>
        <p:nvSpPr>
          <p:cNvPr id="19458" name="标题 1"/>
          <p:cNvSpPr txBox="1">
            <a:spLocks noChangeArrowheads="1"/>
          </p:cNvSpPr>
          <p:nvPr/>
        </p:nvSpPr>
        <p:spPr bwMode="auto">
          <a:xfrm>
            <a:off x="512764" y="438151"/>
            <a:ext cx="1730375" cy="3738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90000"/>
              </a:lnSpc>
            </a:pPr>
            <a:r>
              <a:rPr lang="zh-CN" altLang="en-US" sz="2400" b="1" dirty="0">
                <a:latin typeface="微软雅黑" pitchFamily="34" charset="-122"/>
                <a:ea typeface="微软雅黑" pitchFamily="34" charset="-122"/>
              </a:rPr>
              <a:t>知识点解析</a:t>
            </a:r>
            <a:endParaRPr lang="zh-CN" altLang="zh-CN" sz="2400" b="1" dirty="0">
              <a:latin typeface="微软雅黑" pitchFamily="34" charset="-122"/>
              <a:ea typeface="微软雅黑" pitchFamily="34" charset="-122"/>
            </a:endParaRPr>
          </a:p>
        </p:txBody>
      </p:sp>
      <p:sp>
        <p:nvSpPr>
          <p:cNvPr id="6" name="TextBox 4"/>
          <p:cNvSpPr txBox="1">
            <a:spLocks noChangeArrowheads="1"/>
          </p:cNvSpPr>
          <p:nvPr/>
        </p:nvSpPr>
        <p:spPr bwMode="auto">
          <a:xfrm>
            <a:off x="512763" y="2613422"/>
            <a:ext cx="7924800" cy="2104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indent="457200">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gn="just" eaLnBrk="0" hangingPunct="0">
              <a:lnSpc>
                <a:spcPct val="150000"/>
              </a:lnSpc>
            </a:pPr>
            <a:r>
              <a:rPr lang="en-US" altLang="zh-CN" dirty="0">
                <a:latin typeface="楷体" pitchFamily="49" charset="-122"/>
                <a:ea typeface="楷体" pitchFamily="49" charset="-122"/>
              </a:rPr>
              <a:t> </a:t>
            </a:r>
            <a:r>
              <a:rPr lang="zh-CN" altLang="zh-CN" dirty="0">
                <a:latin typeface="楷体" pitchFamily="49" charset="-122"/>
                <a:ea typeface="楷体" pitchFamily="49" charset="-122"/>
              </a:rPr>
              <a:t>古今异义是指某个词语古已有之，现在仍然使用，字音字形完全相同，而意义已发生了变化的词。简单地说，我们判定一个词是否古今异义词，需要看四个方面：这个词古代就有；这个词语现在还在使用；这个词语的词形词音与现代汉语的完全相同；古义与今义不同。如果这个词具备了这四个方面的条件，那就可以判定这个词就是古今异义词了。 </a:t>
            </a:r>
          </a:p>
        </p:txBody>
      </p:sp>
      <p:sp>
        <p:nvSpPr>
          <p:cNvPr id="19460" name="TextBox 4"/>
          <p:cNvSpPr txBox="1">
            <a:spLocks noChangeArrowheads="1"/>
          </p:cNvSpPr>
          <p:nvPr/>
        </p:nvSpPr>
        <p:spPr bwMode="auto">
          <a:xfrm>
            <a:off x="512763" y="2128838"/>
            <a:ext cx="7924800" cy="481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0" hangingPunct="0">
              <a:lnSpc>
                <a:spcPct val="150000"/>
              </a:lnSpc>
              <a:buFont typeface="Wingdings" pitchFamily="2" charset="2"/>
              <a:buChar char="ü"/>
            </a:pPr>
            <a:r>
              <a:rPr lang="zh-CN" altLang="zh-CN" sz="2000" b="1" dirty="0">
                <a:latin typeface="楷体" pitchFamily="49" charset="-122"/>
                <a:ea typeface="楷体" pitchFamily="49" charset="-122"/>
              </a:rPr>
              <a:t>把握好判定标准</a:t>
            </a:r>
            <a:endParaRPr lang="zh-CN" altLang="zh-CN" sz="2000" dirty="0">
              <a:latin typeface="楷体" pitchFamily="49" charset="-122"/>
              <a:ea typeface="楷体" pitchFamily="49" charset="-122"/>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标题 1"/>
          <p:cNvSpPr txBox="1">
            <a:spLocks noChangeArrowheads="1"/>
          </p:cNvSpPr>
          <p:nvPr/>
        </p:nvSpPr>
        <p:spPr bwMode="auto">
          <a:xfrm>
            <a:off x="512764" y="438151"/>
            <a:ext cx="1730375" cy="3738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90000"/>
              </a:lnSpc>
            </a:pPr>
            <a:r>
              <a:rPr lang="zh-CN" altLang="en-US" sz="2400" b="1" dirty="0">
                <a:latin typeface="微软雅黑" pitchFamily="34" charset="-122"/>
                <a:ea typeface="微软雅黑" pitchFamily="34" charset="-122"/>
              </a:rPr>
              <a:t>知识点解析</a:t>
            </a:r>
            <a:endParaRPr lang="zh-CN" altLang="zh-CN" sz="2400" b="1" dirty="0">
              <a:latin typeface="微软雅黑" pitchFamily="34" charset="-122"/>
              <a:ea typeface="微软雅黑" pitchFamily="34" charset="-122"/>
            </a:endParaRPr>
          </a:p>
        </p:txBody>
      </p:sp>
      <p:sp>
        <p:nvSpPr>
          <p:cNvPr id="6" name="TextBox 4"/>
          <p:cNvSpPr txBox="1">
            <a:spLocks noChangeArrowheads="1"/>
          </p:cNvSpPr>
          <p:nvPr/>
        </p:nvSpPr>
        <p:spPr bwMode="auto">
          <a:xfrm>
            <a:off x="512763" y="1440657"/>
            <a:ext cx="7924800" cy="2104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indent="457200">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gn="just" eaLnBrk="0" hangingPunct="0">
              <a:lnSpc>
                <a:spcPct val="150000"/>
              </a:lnSpc>
            </a:pPr>
            <a:r>
              <a:rPr lang="en-US" altLang="zh-CN" dirty="0">
                <a:latin typeface="楷体" pitchFamily="49" charset="-122"/>
                <a:ea typeface="楷体" pitchFamily="49" charset="-122"/>
              </a:rPr>
              <a:t> </a:t>
            </a:r>
            <a:r>
              <a:rPr lang="zh-CN" altLang="zh-CN" dirty="0">
                <a:latin typeface="楷体" pitchFamily="49" charset="-122"/>
                <a:ea typeface="楷体" pitchFamily="49" charset="-122"/>
              </a:rPr>
              <a:t>复习中，把课文里出现的古今异义的词整理出来，作为牢固的词语积累。在阅读课外文言文时就将从课文中学到的词语含义灵活迁移出来，就能够快速地推断出阅读材料中词语的含义了。例如，翻译句子“购仰妻子急”，“购”和“妻子”都是古今异义词，联系课文《桃花源记》“妻子”是“妻子儿女”之意，我们将该句翻译成“紧急悬赏缉拿田仰的妻子儿女。” </a:t>
            </a:r>
          </a:p>
        </p:txBody>
      </p:sp>
      <p:sp>
        <p:nvSpPr>
          <p:cNvPr id="20483" name="TextBox 4"/>
          <p:cNvSpPr txBox="1">
            <a:spLocks noChangeArrowheads="1"/>
          </p:cNvSpPr>
          <p:nvPr/>
        </p:nvSpPr>
        <p:spPr bwMode="auto">
          <a:xfrm>
            <a:off x="512763" y="942975"/>
            <a:ext cx="79248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0" hangingPunct="0">
              <a:lnSpc>
                <a:spcPct val="150000"/>
              </a:lnSpc>
              <a:buFont typeface="Wingdings" pitchFamily="2" charset="2"/>
              <a:buChar char="ü"/>
            </a:pPr>
            <a:r>
              <a:rPr lang="zh-CN" altLang="zh-CN" sz="2400" b="1" dirty="0">
                <a:latin typeface="楷体" pitchFamily="49" charset="-122"/>
                <a:ea typeface="楷体" pitchFamily="49" charset="-122"/>
              </a:rPr>
              <a:t>借课文辨析词义 </a:t>
            </a:r>
            <a:endParaRPr lang="zh-CN" altLang="zh-CN" sz="2400" dirty="0">
              <a:latin typeface="楷体" pitchFamily="49" charset="-122"/>
              <a:ea typeface="楷体" pitchFamily="49" charset="-122"/>
            </a:endParaRPr>
          </a:p>
        </p:txBody>
      </p:sp>
      <p:sp>
        <p:nvSpPr>
          <p:cNvPr id="20484" name="TextBox 4"/>
          <p:cNvSpPr txBox="1">
            <a:spLocks noChangeArrowheads="1"/>
          </p:cNvSpPr>
          <p:nvPr/>
        </p:nvSpPr>
        <p:spPr bwMode="auto">
          <a:xfrm>
            <a:off x="512763" y="3652838"/>
            <a:ext cx="79248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0" hangingPunct="0">
              <a:lnSpc>
                <a:spcPct val="150000"/>
              </a:lnSpc>
              <a:buFont typeface="Wingdings" pitchFamily="2" charset="2"/>
              <a:buChar char="ü"/>
            </a:pPr>
            <a:r>
              <a:rPr lang="zh-CN" altLang="zh-CN" sz="2400" b="1" dirty="0">
                <a:latin typeface="楷体" pitchFamily="49" charset="-122"/>
                <a:ea typeface="楷体" pitchFamily="49" charset="-122"/>
              </a:rPr>
              <a:t>结合上下文辨析 </a:t>
            </a:r>
            <a:endParaRPr lang="zh-CN" altLang="zh-CN" sz="2400" dirty="0">
              <a:latin typeface="楷体" pitchFamily="49" charset="-122"/>
              <a:ea typeface="楷体" pitchFamily="49" charset="-122"/>
            </a:endParaRPr>
          </a:p>
        </p:txBody>
      </p:sp>
      <p:pic>
        <p:nvPicPr>
          <p:cNvPr id="9" name="图片 8"/>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185641" y="3627437"/>
            <a:ext cx="1958360" cy="1305837"/>
          </a:xfrm>
          <a:prstGeom prst="ellipse">
            <a:avLst/>
          </a:prstGeom>
          <a:ln>
            <a:noFill/>
          </a:ln>
          <a:effectLst>
            <a:softEdge rad="112500"/>
          </a:effectLst>
        </p:spPr>
      </p:pic>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标题 1"/>
          <p:cNvSpPr txBox="1">
            <a:spLocks noChangeArrowheads="1"/>
          </p:cNvSpPr>
          <p:nvPr/>
        </p:nvSpPr>
        <p:spPr bwMode="auto">
          <a:xfrm>
            <a:off x="512764" y="438151"/>
            <a:ext cx="1730375" cy="3738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90000"/>
              </a:lnSpc>
            </a:pPr>
            <a:r>
              <a:rPr lang="zh-CN" altLang="en-US" sz="2400" b="1" dirty="0">
                <a:latin typeface="微软雅黑" pitchFamily="34" charset="-122"/>
                <a:ea typeface="微软雅黑" pitchFamily="34" charset="-122"/>
              </a:rPr>
              <a:t>知识点解析</a:t>
            </a:r>
            <a:endParaRPr lang="zh-CN" altLang="zh-CN" sz="2400" b="1" dirty="0">
              <a:latin typeface="微软雅黑" pitchFamily="34" charset="-122"/>
              <a:ea typeface="微软雅黑" pitchFamily="34" charset="-122"/>
            </a:endParaRPr>
          </a:p>
        </p:txBody>
      </p:sp>
      <p:sp>
        <p:nvSpPr>
          <p:cNvPr id="21506" name="TextBox 4"/>
          <p:cNvSpPr txBox="1">
            <a:spLocks noChangeArrowheads="1"/>
          </p:cNvSpPr>
          <p:nvPr/>
        </p:nvSpPr>
        <p:spPr bwMode="auto">
          <a:xfrm>
            <a:off x="512763" y="812007"/>
            <a:ext cx="8289925" cy="4097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indent="457200">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0" hangingPunct="0">
              <a:lnSpc>
                <a:spcPct val="150000"/>
              </a:lnSpc>
            </a:pPr>
            <a:r>
              <a:rPr lang="en-US" altLang="zh-CN" sz="1600" dirty="0">
                <a:latin typeface="华文楷体" pitchFamily="2" charset="-122"/>
                <a:ea typeface="华文楷体" pitchFamily="2" charset="-122"/>
              </a:rPr>
              <a:t> </a:t>
            </a:r>
            <a:r>
              <a:rPr lang="zh-CN" altLang="zh-CN" sz="1600" dirty="0">
                <a:latin typeface="华文楷体" pitchFamily="2" charset="-122"/>
                <a:ea typeface="华文楷体" pitchFamily="2" charset="-122"/>
              </a:rPr>
              <a:t>判断一个词在句子中的确切意义，需要根据该词出现的上下文语境。语境既是这个词所在句子的语言环境，也指整段文字、整篇文章笼罩下的大语言环境。例如，《孔雀东南飞》：“可怜体无比，阿母为汝求。”“可怜”是一个形容词，在现代汉语中的意思是值得怜悯，根据上下文，用现代汉语的词义理解此句，句意不通。这句话是焦仲卿的母亲所说，她在劝焦仲卿速遣刘兰芝，娶东家女为妻，“可怜”是用于形容东家女的，因此，在此处是“可爱”之意。再如，《阿房宫赋》：“燕赵之收藏，韩魏之经营。”“收藏”现代汉语的意思是收集、保藏，“经营”现代汉语的意思是筹划并管理或泛指计划和组织；而在此句中，“收藏”和“经营”都是词类活用的词语，都是动词活用为名词，指的是金玉珠宝。又如，《过秦论》：“皆明智而忠信，宽厚而爱人。”句中“爱人”在现代汉语里指丈夫或妻子或指恋爱中男女的一方，把这个词义放到句中去，怎么也说不通。因此只能把它们分开来理解，“爱”指爱护，“人”指人民，“爱人”指爱护人民。</a:t>
            </a:r>
            <a:r>
              <a:rPr lang="en-US" altLang="zh-CN" sz="1600" dirty="0">
                <a:latin typeface="华文楷体" pitchFamily="2" charset="-122"/>
                <a:ea typeface="华文楷体" pitchFamily="2" charset="-122"/>
              </a:rPr>
              <a:t> </a:t>
            </a:r>
            <a:endParaRPr lang="zh-CN" altLang="zh-CN" sz="1600" dirty="0">
              <a:latin typeface="华文楷体" pitchFamily="2" charset="-122"/>
              <a:ea typeface="华文楷体" pitchFamily="2" charset="-122"/>
            </a:endParaRPr>
          </a:p>
        </p:txBody>
      </p:sp>
    </p:spTree>
  </p:cSld>
  <p:clrMapOvr>
    <a:masterClrMapping/>
  </p:clrMapOvr>
  <p:transitio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标题 1"/>
          <p:cNvSpPr txBox="1">
            <a:spLocks noChangeArrowheads="1"/>
          </p:cNvSpPr>
          <p:nvPr/>
        </p:nvSpPr>
        <p:spPr bwMode="auto">
          <a:xfrm>
            <a:off x="512763" y="438151"/>
            <a:ext cx="1524000" cy="3738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90000"/>
              </a:lnSpc>
            </a:pPr>
            <a:r>
              <a:rPr lang="zh-CN" altLang="en-US" sz="2400" b="1" dirty="0">
                <a:latin typeface="微软雅黑" pitchFamily="34" charset="-122"/>
                <a:ea typeface="微软雅黑" pitchFamily="34" charset="-122"/>
              </a:rPr>
              <a:t>作者简介</a:t>
            </a:r>
            <a:endParaRPr lang="zh-CN" altLang="zh-CN" sz="2400" b="1" dirty="0">
              <a:latin typeface="微软雅黑" pitchFamily="34" charset="-122"/>
              <a:ea typeface="微软雅黑" pitchFamily="34" charset="-122"/>
            </a:endParaRPr>
          </a:p>
        </p:txBody>
      </p:sp>
      <p:sp>
        <p:nvSpPr>
          <p:cNvPr id="3" name="TextBox 2"/>
          <p:cNvSpPr txBox="1"/>
          <p:nvPr/>
        </p:nvSpPr>
        <p:spPr>
          <a:xfrm>
            <a:off x="2795588" y="555526"/>
            <a:ext cx="5856287" cy="4247317"/>
          </a:xfrm>
          <a:prstGeom prst="rect">
            <a:avLst/>
          </a:prstGeom>
          <a:noFill/>
        </p:spPr>
        <p:txBody>
          <a:bodyPr>
            <a:spAutoFit/>
          </a:bodyPr>
          <a:lstStyle/>
          <a:p>
            <a:pPr indent="457200" algn="just" eaLnBrk="0" hangingPunct="0">
              <a:lnSpc>
                <a:spcPct val="150000"/>
              </a:lnSpc>
              <a:buFontTx/>
              <a:buNone/>
              <a:defRPr/>
            </a:pPr>
            <a:r>
              <a:rPr lang="zh-CN" altLang="zh-CN" sz="1600" b="1" dirty="0">
                <a:ea typeface="微软雅黑" panose="020B0503020204020204" pitchFamily="34" charset="-122"/>
              </a:rPr>
              <a:t>孔子</a:t>
            </a:r>
            <a:r>
              <a:rPr lang="en-US" altLang="zh-CN" sz="1600" dirty="0">
                <a:ea typeface="微软雅黑" panose="020B0503020204020204" pitchFamily="34" charset="-122"/>
              </a:rPr>
              <a:t>(</a:t>
            </a:r>
            <a:r>
              <a:rPr lang="zh-CN" altLang="zh-CN" sz="1600" dirty="0">
                <a:ea typeface="微软雅黑" panose="020B0503020204020204" pitchFamily="34" charset="-122"/>
              </a:rPr>
              <a:t>前</a:t>
            </a:r>
            <a:r>
              <a:rPr lang="en-US" altLang="zh-CN" sz="1600" dirty="0">
                <a:ea typeface="微软雅黑" panose="020B0503020204020204" pitchFamily="34" charset="-122"/>
              </a:rPr>
              <a:t>551</a:t>
            </a:r>
            <a:r>
              <a:rPr lang="zh-CN" altLang="zh-CN" sz="1600" dirty="0">
                <a:ea typeface="微软雅黑" panose="020B0503020204020204" pitchFamily="34" charset="-122"/>
              </a:rPr>
              <a:t>～前</a:t>
            </a:r>
            <a:r>
              <a:rPr lang="en-US" altLang="zh-CN" sz="1600" dirty="0">
                <a:ea typeface="微软雅黑" panose="020B0503020204020204" pitchFamily="34" charset="-122"/>
              </a:rPr>
              <a:t>479)</a:t>
            </a:r>
            <a:r>
              <a:rPr lang="zh-CN" altLang="zh-CN" sz="1600" dirty="0">
                <a:ea typeface="微软雅黑" panose="020B0503020204020204" pitchFamily="34" charset="-122"/>
              </a:rPr>
              <a:t>，春秋时期鲁国人，名丘，字仲尼，我国古代伟大的思想家、教育家，儒家学派的创始人，被誉为“万世师表”、“千古圣人”，世界十大思想家之首，联合国教科文组织把他列为世界十大名人之一。</a:t>
            </a:r>
          </a:p>
          <a:p>
            <a:pPr indent="457200" algn="just" eaLnBrk="0" hangingPunct="0">
              <a:lnSpc>
                <a:spcPct val="150000"/>
              </a:lnSpc>
              <a:buFontTx/>
              <a:buNone/>
              <a:defRPr/>
            </a:pPr>
            <a:r>
              <a:rPr lang="zh-CN" altLang="zh-CN" sz="1600" dirty="0">
                <a:ea typeface="微软雅黑" panose="020B0503020204020204" pitchFamily="34" charset="-122"/>
              </a:rPr>
              <a:t>《论语》属</a:t>
            </a:r>
            <a:r>
              <a:rPr lang="zh-CN" altLang="zh-CN" sz="1600" b="1" dirty="0">
                <a:ea typeface="微软雅黑" panose="020B0503020204020204" pitchFamily="34" charset="-122"/>
              </a:rPr>
              <a:t>语录体</a:t>
            </a:r>
            <a:r>
              <a:rPr lang="zh-CN" altLang="zh-CN" sz="1600" dirty="0">
                <a:ea typeface="微软雅黑" panose="020B0503020204020204" pitchFamily="34" charset="-122"/>
              </a:rPr>
              <a:t>散文，是孔子弟子及其再传弟子记录关于孔子和他弟子言行的书籍，共</a:t>
            </a:r>
            <a:r>
              <a:rPr lang="en-US" altLang="zh-CN" sz="1600" dirty="0">
                <a:ea typeface="微软雅黑" panose="020B0503020204020204" pitchFamily="34" charset="-122"/>
              </a:rPr>
              <a:t>20</a:t>
            </a:r>
            <a:r>
              <a:rPr lang="zh-CN" altLang="zh-CN" sz="1600" dirty="0">
                <a:ea typeface="微软雅黑" panose="020B0503020204020204" pitchFamily="34" charset="-122"/>
              </a:rPr>
              <a:t>篇 。内容有孔子谈话，答弟子问及弟子间的相互讨论。它是研究孔子思想的主要依据。南宋时，朱熹把它列为“四书”之一，成为儒家的重要经典。宋朝宰相赵普曾赞颂说“半部《论语》治天下”。</a:t>
            </a:r>
          </a:p>
          <a:p>
            <a:pPr algn="just" eaLnBrk="0" hangingPunct="0">
              <a:lnSpc>
                <a:spcPct val="150000"/>
              </a:lnSpc>
              <a:buFontTx/>
              <a:buNone/>
              <a:defRPr/>
            </a:pPr>
            <a:r>
              <a:rPr lang="zh-CN" altLang="zh-CN" sz="1600" dirty="0">
                <a:ea typeface="微软雅黑" panose="020B0503020204020204" pitchFamily="34" charset="-122"/>
              </a:rPr>
              <a:t>（四书：《论语》《大学》《中庸》《孟子》；五经：《诗》《书》《礼》《易》《春秋》。）</a:t>
            </a:r>
            <a:endParaRPr lang="zh-CN" altLang="en-US" sz="1600" dirty="0">
              <a:ea typeface="微软雅黑" panose="020B0503020204020204" pitchFamily="34" charset="-122"/>
            </a:endParaRPr>
          </a:p>
        </p:txBody>
      </p:sp>
      <p:pic>
        <p:nvPicPr>
          <p:cNvPr id="4099" name="图片 4"/>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79414" y="1507332"/>
            <a:ext cx="2257425" cy="2955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文本框 1"/>
          <p:cNvSpPr txBox="1"/>
          <p:nvPr/>
        </p:nvSpPr>
        <p:spPr>
          <a:xfrm>
            <a:off x="3923928" y="123478"/>
            <a:ext cx="1656184" cy="261610"/>
          </a:xfrm>
          <a:prstGeom prst="rect">
            <a:avLst/>
          </a:prstGeom>
          <a:noFill/>
        </p:spPr>
        <p:txBody>
          <a:bodyPr wrap="square" rtlCol="0">
            <a:spAutoFit/>
          </a:bodyPr>
          <a:lstStyle/>
          <a:p>
            <a:r>
              <a:rPr lang="en-US" altLang="zh-CN" sz="1050" dirty="0">
                <a:solidFill>
                  <a:srgbClr val="FAFCFD"/>
                </a:solidFill>
              </a:rPr>
              <a:t>https://www.ypppt.com/</a:t>
            </a:r>
            <a:endParaRPr lang="zh-CN" altLang="en-US" sz="1050" dirty="0">
              <a:solidFill>
                <a:srgbClr val="FAFCFD"/>
              </a:solidFill>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nodeType="afterEffect">
                                  <p:stCondLst>
                                    <p:cond delay="0"/>
                                  </p:stCondLst>
                                  <p:iterate type="lt">
                                    <p:tmPct val="10000"/>
                                  </p:iterate>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xEl>
                                              <p:pRg st="0" end="0"/>
                                            </p:txEl>
                                          </p:spTgt>
                                        </p:tgtEl>
                                        <p:attrNameLst>
                                          <p:attrName>ppt_y</p:attrName>
                                        </p:attrNameLst>
                                      </p:cBhvr>
                                      <p:tavLst>
                                        <p:tav tm="0">
                                          <p:val>
                                            <p:strVal val="#ppt_y"/>
                                          </p:val>
                                        </p:tav>
                                        <p:tav tm="100000">
                                          <p:val>
                                            <p:strVal val="#ppt_y"/>
                                          </p:val>
                                        </p:tav>
                                      </p:tavLst>
                                    </p:anim>
                                    <p:anim calcmode="lin" valueType="num">
                                      <p:cBhvr>
                                        <p:cTn id="9" dur="500" fill="hold"/>
                                        <p:tgtEl>
                                          <p:spTgt spid="3">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xEl>
                                              <p:pRg st="0" end="0"/>
                                            </p:txEl>
                                          </p:spTgt>
                                        </p:tgtEl>
                                      </p:cBhvr>
                                    </p:animEffect>
                                  </p:childTnLst>
                                </p:cTn>
                              </p:par>
                            </p:childTnLst>
                          </p:cTn>
                        </p:par>
                        <p:par>
                          <p:cTn id="12" fill="hold" nodeType="afterGroup">
                            <p:stCondLst>
                              <p:cond delay="5500"/>
                            </p:stCondLst>
                            <p:childTnLst>
                              <p:par>
                                <p:cTn id="13" presetID="41" presetClass="entr" presetSubtype="0" fill="hold" nodeType="afterEffect">
                                  <p:stCondLst>
                                    <p:cond delay="0"/>
                                  </p:stCondLst>
                                  <p:iterate type="lt">
                                    <p:tmPct val="10000"/>
                                  </p:iterate>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p:cTn id="15" dur="500" fill="hold"/>
                                        <p:tgtEl>
                                          <p:spTgt spid="3">
                                            <p:txEl>
                                              <p:pRg st="1" end="1"/>
                                            </p:txEl>
                                          </p:spTgt>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3">
                                            <p:txEl>
                                              <p:pRg st="1" end="1"/>
                                            </p:txEl>
                                          </p:spTgt>
                                        </p:tgtEl>
                                        <p:attrNameLst>
                                          <p:attrName>ppt_y</p:attrName>
                                        </p:attrNameLst>
                                      </p:cBhvr>
                                      <p:tavLst>
                                        <p:tav tm="0">
                                          <p:val>
                                            <p:strVal val="#ppt_y"/>
                                          </p:val>
                                        </p:tav>
                                        <p:tav tm="100000">
                                          <p:val>
                                            <p:strVal val="#ppt_y"/>
                                          </p:val>
                                        </p:tav>
                                      </p:tavLst>
                                    </p:anim>
                                    <p:anim calcmode="lin" valueType="num">
                                      <p:cBhvr>
                                        <p:cTn id="17" dur="500" fill="hold"/>
                                        <p:tgtEl>
                                          <p:spTgt spid="3">
                                            <p:txEl>
                                              <p:pRg st="1" end="1"/>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3">
                                            <p:txEl>
                                              <p:pRg st="1" end="1"/>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3">
                                            <p:txEl>
                                              <p:pRg st="1" end="1"/>
                                            </p:txEl>
                                          </p:spTgt>
                                        </p:tgtEl>
                                      </p:cBhvr>
                                    </p:animEffect>
                                  </p:childTnLst>
                                </p:cTn>
                              </p:par>
                            </p:childTnLst>
                          </p:cTn>
                        </p:par>
                        <p:par>
                          <p:cTn id="20" fill="hold" nodeType="afterGroup">
                            <p:stCondLst>
                              <p:cond delay="12400"/>
                            </p:stCondLst>
                            <p:childTnLst>
                              <p:par>
                                <p:cTn id="21" presetID="41" presetClass="entr" presetSubtype="0" fill="hold" nodeType="afterEffect">
                                  <p:stCondLst>
                                    <p:cond delay="0"/>
                                  </p:stCondLst>
                                  <p:iterate type="lt">
                                    <p:tmPct val="10000"/>
                                  </p:iterate>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p:cTn id="23" dur="500" fill="hold"/>
                                        <p:tgtEl>
                                          <p:spTgt spid="3">
                                            <p:txEl>
                                              <p:pRg st="2" end="2"/>
                                            </p:txEl>
                                          </p:spTgt>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3">
                                            <p:txEl>
                                              <p:pRg st="2" end="2"/>
                                            </p:txEl>
                                          </p:spTgt>
                                        </p:tgtEl>
                                        <p:attrNameLst>
                                          <p:attrName>ppt_y</p:attrName>
                                        </p:attrNameLst>
                                      </p:cBhvr>
                                      <p:tavLst>
                                        <p:tav tm="0">
                                          <p:val>
                                            <p:strVal val="#ppt_y"/>
                                          </p:val>
                                        </p:tav>
                                        <p:tav tm="100000">
                                          <p:val>
                                            <p:strVal val="#ppt_y"/>
                                          </p:val>
                                        </p:tav>
                                      </p:tavLst>
                                    </p:anim>
                                    <p:anim calcmode="lin" valueType="num">
                                      <p:cBhvr>
                                        <p:cTn id="25" dur="500" fill="hold"/>
                                        <p:tgtEl>
                                          <p:spTgt spid="3">
                                            <p:txEl>
                                              <p:pRg st="2" end="2"/>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3">
                                            <p:txEl>
                                              <p:pRg st="2" end="2"/>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标题 1"/>
          <p:cNvSpPr txBox="1">
            <a:spLocks noChangeArrowheads="1"/>
          </p:cNvSpPr>
          <p:nvPr/>
        </p:nvSpPr>
        <p:spPr bwMode="auto">
          <a:xfrm>
            <a:off x="512764" y="438151"/>
            <a:ext cx="1730375" cy="3738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90000"/>
              </a:lnSpc>
            </a:pPr>
            <a:r>
              <a:rPr lang="zh-CN" altLang="en-US" sz="2400" b="1">
                <a:latin typeface="微软雅黑" pitchFamily="34" charset="-122"/>
                <a:ea typeface="微软雅黑" pitchFamily="34" charset="-122"/>
              </a:rPr>
              <a:t>知识点解析</a:t>
            </a:r>
            <a:endParaRPr lang="zh-CN" altLang="zh-CN" sz="2400" b="1">
              <a:latin typeface="微软雅黑" pitchFamily="34" charset="-122"/>
              <a:ea typeface="微软雅黑" pitchFamily="34" charset="-122"/>
            </a:endParaRPr>
          </a:p>
        </p:txBody>
      </p:sp>
      <p:sp>
        <p:nvSpPr>
          <p:cNvPr id="6" name="TextBox 4"/>
          <p:cNvSpPr txBox="1">
            <a:spLocks noChangeArrowheads="1"/>
          </p:cNvSpPr>
          <p:nvPr/>
        </p:nvSpPr>
        <p:spPr bwMode="auto">
          <a:xfrm>
            <a:off x="484189" y="1375173"/>
            <a:ext cx="8120259"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gn="just" eaLnBrk="0" hangingPunct="0">
              <a:lnSpc>
                <a:spcPct val="150000"/>
              </a:lnSpc>
            </a:pPr>
            <a:r>
              <a:rPr lang="en-US" altLang="zh-CN" dirty="0">
                <a:latin typeface="楷体" pitchFamily="49" charset="-122"/>
                <a:ea typeface="楷体" pitchFamily="49" charset="-122"/>
              </a:rPr>
              <a:t>    </a:t>
            </a:r>
            <a:r>
              <a:rPr lang="zh-CN" altLang="zh-CN" dirty="0">
                <a:latin typeface="楷体" pitchFamily="49" charset="-122"/>
                <a:ea typeface="楷体" pitchFamily="49" charset="-122"/>
              </a:rPr>
              <a:t>从发音形式上，可以分成以下两类：单音节的古今异义词；双音节的古今异义词。</a:t>
            </a:r>
            <a:r>
              <a:rPr lang="en-US" altLang="zh-CN" dirty="0">
                <a:latin typeface="楷体" pitchFamily="49" charset="-122"/>
                <a:ea typeface="楷体" pitchFamily="49" charset="-122"/>
              </a:rPr>
              <a:t> </a:t>
            </a:r>
            <a:endParaRPr lang="zh-CN" altLang="zh-CN" dirty="0">
              <a:latin typeface="楷体" pitchFamily="49" charset="-122"/>
              <a:ea typeface="楷体" pitchFamily="49" charset="-122"/>
            </a:endParaRPr>
          </a:p>
          <a:p>
            <a:pPr algn="just" eaLnBrk="0" hangingPunct="0">
              <a:lnSpc>
                <a:spcPct val="150000"/>
              </a:lnSpc>
            </a:pPr>
            <a:r>
              <a:rPr lang="en-US" altLang="zh-CN" dirty="0">
                <a:latin typeface="楷体" pitchFamily="49" charset="-122"/>
                <a:ea typeface="楷体" pitchFamily="49" charset="-122"/>
              </a:rPr>
              <a:t>    </a:t>
            </a:r>
            <a:r>
              <a:rPr lang="zh-CN" altLang="zh-CN" dirty="0">
                <a:latin typeface="楷体" pitchFamily="49" charset="-122"/>
                <a:ea typeface="楷体" pitchFamily="49" charset="-122"/>
              </a:rPr>
              <a:t>单音节的，文言文绝大多数词是单音节的，即由一个音节组成的词，就是一个音节表示一定的意义。判断时要按照现代汉语构词方式，变为双音节的。例如，《卖炭翁》中“手把文书口称敕，回车叱牛牵向北。”“把”字，古义：动词，握住、端着。今义：①握住；②把持；③介词，将；④量词。再如，《曹刿论战》中“一鼓作气，再而衰，三而竭。”“再”字，古义：数词，两次、第二次。今义：①又一次，再一次，多次；②继续，还有。</a:t>
            </a:r>
          </a:p>
        </p:txBody>
      </p:sp>
      <p:sp>
        <p:nvSpPr>
          <p:cNvPr id="22531" name="TextBox 4"/>
          <p:cNvSpPr txBox="1">
            <a:spLocks noChangeArrowheads="1"/>
          </p:cNvSpPr>
          <p:nvPr/>
        </p:nvSpPr>
        <p:spPr bwMode="auto">
          <a:xfrm>
            <a:off x="512763" y="941785"/>
            <a:ext cx="7924800" cy="481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0" hangingPunct="0">
              <a:lnSpc>
                <a:spcPct val="150000"/>
              </a:lnSpc>
              <a:buFont typeface="Wingdings" pitchFamily="2" charset="2"/>
              <a:buChar char="ü"/>
            </a:pPr>
            <a:r>
              <a:rPr lang="zh-CN" altLang="zh-CN" sz="2000" b="1" dirty="0">
                <a:latin typeface="楷体" pitchFamily="49" charset="-122"/>
                <a:ea typeface="楷体" pitchFamily="49" charset="-122"/>
              </a:rPr>
              <a:t>按词的音节判断</a:t>
            </a:r>
            <a:endParaRPr lang="zh-CN" altLang="zh-CN" sz="2000" dirty="0">
              <a:latin typeface="楷体" pitchFamily="49" charset="-122"/>
              <a:ea typeface="楷体" pitchFamily="49" charset="-122"/>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extBox 4"/>
          <p:cNvSpPr txBox="1">
            <a:spLocks noChangeArrowheads="1"/>
          </p:cNvSpPr>
          <p:nvPr/>
        </p:nvSpPr>
        <p:spPr bwMode="auto">
          <a:xfrm>
            <a:off x="512763" y="812007"/>
            <a:ext cx="8312150"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0" hangingPunct="0">
              <a:lnSpc>
                <a:spcPct val="200000"/>
              </a:lnSpc>
            </a:pPr>
            <a:r>
              <a:rPr lang="zh-CN" altLang="zh-CN" dirty="0">
                <a:ea typeface="微软雅黑" pitchFamily="34" charset="-122"/>
              </a:rPr>
              <a:t>【</a:t>
            </a:r>
            <a:r>
              <a:rPr lang="zh-CN" altLang="zh-CN" b="1" dirty="0">
                <a:ea typeface="微软雅黑" pitchFamily="34" charset="-122"/>
              </a:rPr>
              <a:t>例</a:t>
            </a:r>
            <a:r>
              <a:rPr lang="zh-CN" altLang="zh-CN" dirty="0">
                <a:ea typeface="微软雅黑" pitchFamily="34" charset="-122"/>
              </a:rPr>
              <a:t>】</a:t>
            </a:r>
            <a:r>
              <a:rPr lang="en-US" altLang="zh-CN" dirty="0">
                <a:ea typeface="微软雅黑" pitchFamily="34" charset="-122"/>
              </a:rPr>
              <a:t>1.</a:t>
            </a:r>
            <a:r>
              <a:rPr lang="zh-CN" altLang="zh-CN" dirty="0">
                <a:ea typeface="微软雅黑" pitchFamily="34" charset="-122"/>
              </a:rPr>
              <a:t>学而时习之</a:t>
            </a:r>
            <a:r>
              <a:rPr lang="en-US" altLang="zh-CN" dirty="0">
                <a:ea typeface="微软雅黑" pitchFamily="34" charset="-122"/>
              </a:rPr>
              <a:t> </a:t>
            </a:r>
            <a:r>
              <a:rPr lang="zh-CN" altLang="zh-CN" dirty="0">
                <a:ea typeface="微软雅黑" pitchFamily="34" charset="-122"/>
              </a:rPr>
              <a:t>（时，古义：</a:t>
            </a:r>
            <a:r>
              <a:rPr lang="en-US" altLang="zh-CN" dirty="0">
                <a:ea typeface="微软雅黑" pitchFamily="34" charset="-122"/>
              </a:rPr>
              <a:t>                    </a:t>
            </a:r>
            <a:r>
              <a:rPr lang="zh-CN" altLang="zh-CN" dirty="0">
                <a:ea typeface="微软雅黑" pitchFamily="34" charset="-122"/>
              </a:rPr>
              <a:t>；今义：</a:t>
            </a:r>
            <a:r>
              <a:rPr lang="en-US" altLang="zh-CN" dirty="0">
                <a:ea typeface="微软雅黑" pitchFamily="34" charset="-122"/>
              </a:rPr>
              <a:t>          </a:t>
            </a:r>
            <a:r>
              <a:rPr lang="zh-CN" altLang="zh-CN" dirty="0">
                <a:ea typeface="微软雅黑" pitchFamily="34" charset="-122"/>
              </a:rPr>
              <a:t>。习，古义：</a:t>
            </a:r>
            <a:endParaRPr lang="en-US" altLang="zh-CN" dirty="0">
              <a:ea typeface="微软雅黑" pitchFamily="34" charset="-122"/>
            </a:endParaRPr>
          </a:p>
          <a:p>
            <a:pPr eaLnBrk="0" hangingPunct="0">
              <a:lnSpc>
                <a:spcPct val="200000"/>
              </a:lnSpc>
            </a:pPr>
            <a:r>
              <a:rPr lang="en-US" altLang="zh-CN" dirty="0">
                <a:ea typeface="微软雅黑" pitchFamily="34" charset="-122"/>
              </a:rPr>
              <a:t>              </a:t>
            </a:r>
            <a:r>
              <a:rPr lang="zh-CN" altLang="zh-CN" dirty="0">
                <a:ea typeface="微软雅黑" pitchFamily="34" charset="-122"/>
              </a:rPr>
              <a:t>；今义：</a:t>
            </a:r>
            <a:r>
              <a:rPr lang="en-US" altLang="zh-CN" dirty="0">
                <a:ea typeface="微软雅黑" pitchFamily="34" charset="-122"/>
              </a:rPr>
              <a:t>        </a:t>
            </a:r>
            <a:r>
              <a:rPr lang="zh-CN" altLang="zh-CN" dirty="0">
                <a:ea typeface="微软雅黑" pitchFamily="34" charset="-122"/>
              </a:rPr>
              <a:t>）</a:t>
            </a:r>
          </a:p>
          <a:p>
            <a:pPr eaLnBrk="0" hangingPunct="0">
              <a:lnSpc>
                <a:spcPct val="200000"/>
              </a:lnSpc>
            </a:pPr>
            <a:r>
              <a:rPr lang="en-US" altLang="zh-CN" dirty="0">
                <a:ea typeface="微软雅黑" pitchFamily="34" charset="-122"/>
              </a:rPr>
              <a:t>2.</a:t>
            </a:r>
            <a:r>
              <a:rPr lang="zh-CN" altLang="zh-CN" dirty="0">
                <a:ea typeface="微软雅黑" pitchFamily="34" charset="-122"/>
              </a:rPr>
              <a:t>吾日三省吾身（日，古义：</a:t>
            </a:r>
            <a:r>
              <a:rPr lang="en-US" altLang="zh-CN" dirty="0">
                <a:ea typeface="微软雅黑" pitchFamily="34" charset="-122"/>
              </a:rPr>
              <a:t>          </a:t>
            </a:r>
            <a:r>
              <a:rPr lang="zh-CN" altLang="zh-CN" dirty="0">
                <a:ea typeface="微软雅黑" pitchFamily="34" charset="-122"/>
              </a:rPr>
              <a:t>；今义：</a:t>
            </a:r>
            <a:r>
              <a:rPr lang="en-US" altLang="zh-CN" dirty="0">
                <a:ea typeface="微软雅黑" pitchFamily="34" charset="-122"/>
              </a:rPr>
              <a:t>           </a:t>
            </a:r>
            <a:r>
              <a:rPr lang="zh-CN" altLang="zh-CN" dirty="0">
                <a:ea typeface="微软雅黑" pitchFamily="34" charset="-122"/>
              </a:rPr>
              <a:t>。三，古义：</a:t>
            </a:r>
            <a:r>
              <a:rPr lang="en-US" altLang="zh-CN" dirty="0">
                <a:ea typeface="微软雅黑" pitchFamily="34" charset="-122"/>
              </a:rPr>
              <a:t>                </a:t>
            </a:r>
            <a:r>
              <a:rPr lang="zh-CN" altLang="en-US" dirty="0">
                <a:ea typeface="微软雅黑" pitchFamily="34" charset="-122"/>
              </a:rPr>
              <a:t>；</a:t>
            </a:r>
            <a:endParaRPr lang="en-US" altLang="zh-CN" dirty="0">
              <a:ea typeface="微软雅黑" pitchFamily="34" charset="-122"/>
            </a:endParaRPr>
          </a:p>
          <a:p>
            <a:pPr eaLnBrk="0" hangingPunct="0">
              <a:lnSpc>
                <a:spcPct val="200000"/>
              </a:lnSpc>
            </a:pPr>
            <a:r>
              <a:rPr lang="zh-CN" altLang="zh-CN" dirty="0">
                <a:ea typeface="微软雅黑" pitchFamily="34" charset="-122"/>
              </a:rPr>
              <a:t>今义：</a:t>
            </a:r>
            <a:r>
              <a:rPr lang="en-US" altLang="zh-CN" dirty="0">
                <a:ea typeface="微软雅黑" pitchFamily="34" charset="-122"/>
              </a:rPr>
              <a:t>                  </a:t>
            </a:r>
            <a:r>
              <a:rPr lang="zh-CN" altLang="zh-CN" dirty="0">
                <a:ea typeface="微软雅黑" pitchFamily="34" charset="-122"/>
              </a:rPr>
              <a:t>）</a:t>
            </a:r>
            <a:endParaRPr lang="zh-CN" altLang="zh-CN" dirty="0">
              <a:latin typeface="楷体" pitchFamily="49" charset="-122"/>
              <a:ea typeface="楷体" pitchFamily="49" charset="-122"/>
            </a:endParaRPr>
          </a:p>
        </p:txBody>
      </p:sp>
      <p:sp>
        <p:nvSpPr>
          <p:cNvPr id="23554" name="标题 1"/>
          <p:cNvSpPr txBox="1">
            <a:spLocks noChangeArrowheads="1"/>
          </p:cNvSpPr>
          <p:nvPr/>
        </p:nvSpPr>
        <p:spPr bwMode="auto">
          <a:xfrm>
            <a:off x="512764" y="438151"/>
            <a:ext cx="1730375" cy="3738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90000"/>
              </a:lnSpc>
            </a:pPr>
            <a:r>
              <a:rPr lang="zh-CN" altLang="en-US" sz="2400" b="1">
                <a:latin typeface="微软雅黑" pitchFamily="34" charset="-122"/>
                <a:ea typeface="微软雅黑" pitchFamily="34" charset="-122"/>
              </a:rPr>
              <a:t>知识点解析</a:t>
            </a:r>
            <a:endParaRPr lang="zh-CN" altLang="zh-CN" sz="2400" b="1">
              <a:latin typeface="微软雅黑" pitchFamily="34" charset="-122"/>
              <a:ea typeface="微软雅黑" pitchFamily="34" charset="-122"/>
            </a:endParaRPr>
          </a:p>
        </p:txBody>
      </p:sp>
      <p:sp>
        <p:nvSpPr>
          <p:cNvPr id="8" name="TextBox 4"/>
          <p:cNvSpPr txBox="1">
            <a:spLocks noChangeArrowheads="1"/>
          </p:cNvSpPr>
          <p:nvPr/>
        </p:nvSpPr>
        <p:spPr bwMode="auto">
          <a:xfrm>
            <a:off x="442975" y="3363838"/>
            <a:ext cx="8451725" cy="1405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gn="just" eaLnBrk="0" hangingPunct="0">
              <a:lnSpc>
                <a:spcPct val="150000"/>
              </a:lnSpc>
            </a:pPr>
            <a:r>
              <a:rPr lang="zh-CN" altLang="zh-CN" sz="2000" dirty="0">
                <a:latin typeface="楷体" pitchFamily="49" charset="-122"/>
                <a:ea typeface="楷体" pitchFamily="49" charset="-122"/>
              </a:rPr>
              <a:t>【讲评】准确辨析古今异义词，我们可以利用朗读时语音的不同或停顿，来区分词的界限，从而分辨古今词义的差异；我们结合词语出现的上下文语境，通过分析比较，也能分辨出古今词义的差异。</a:t>
            </a:r>
          </a:p>
        </p:txBody>
      </p:sp>
      <p:sp>
        <p:nvSpPr>
          <p:cNvPr id="6" name="矩形 5"/>
          <p:cNvSpPr>
            <a:spLocks noChangeArrowheads="1"/>
          </p:cNvSpPr>
          <p:nvPr/>
        </p:nvSpPr>
        <p:spPr bwMode="auto">
          <a:xfrm>
            <a:off x="7092951" y="2047876"/>
            <a:ext cx="113506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zh-CN" altLang="zh-CN">
                <a:solidFill>
                  <a:srgbClr val="FF0000"/>
                </a:solidFill>
                <a:latin typeface="楷体" pitchFamily="49" charset="-122"/>
                <a:ea typeface="楷体" pitchFamily="49" charset="-122"/>
              </a:rPr>
              <a:t>泛指多数</a:t>
            </a:r>
          </a:p>
        </p:txBody>
      </p:sp>
      <p:sp>
        <p:nvSpPr>
          <p:cNvPr id="7" name="矩形 6"/>
          <p:cNvSpPr>
            <a:spLocks noChangeArrowheads="1"/>
          </p:cNvSpPr>
          <p:nvPr/>
        </p:nvSpPr>
        <p:spPr bwMode="auto">
          <a:xfrm>
            <a:off x="5084764" y="2045494"/>
            <a:ext cx="7715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zh-CN" altLang="zh-CN">
                <a:solidFill>
                  <a:srgbClr val="FF0000"/>
                </a:solidFill>
                <a:latin typeface="楷体" pitchFamily="49" charset="-122"/>
                <a:ea typeface="楷体" pitchFamily="49" charset="-122"/>
              </a:rPr>
              <a:t>一日</a:t>
            </a:r>
          </a:p>
        </p:txBody>
      </p:sp>
      <p:sp>
        <p:nvSpPr>
          <p:cNvPr id="9" name="矩形 8"/>
          <p:cNvSpPr>
            <a:spLocks noChangeArrowheads="1"/>
          </p:cNvSpPr>
          <p:nvPr/>
        </p:nvSpPr>
        <p:spPr bwMode="auto">
          <a:xfrm>
            <a:off x="2317750" y="1531144"/>
            <a:ext cx="84455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zh-CN" altLang="zh-CN">
                <a:solidFill>
                  <a:srgbClr val="FF0000"/>
                </a:solidFill>
                <a:latin typeface="楷体" pitchFamily="49" charset="-122"/>
                <a:ea typeface="楷体" pitchFamily="49" charset="-122"/>
              </a:rPr>
              <a:t>学习</a:t>
            </a:r>
          </a:p>
        </p:txBody>
      </p:sp>
      <p:sp>
        <p:nvSpPr>
          <p:cNvPr id="10" name="矩形 9"/>
          <p:cNvSpPr>
            <a:spLocks noChangeArrowheads="1"/>
          </p:cNvSpPr>
          <p:nvPr/>
        </p:nvSpPr>
        <p:spPr bwMode="auto">
          <a:xfrm>
            <a:off x="744539" y="1534716"/>
            <a:ext cx="90487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altLang="zh-CN">
                <a:ea typeface="微软雅黑" pitchFamily="34" charset="-122"/>
              </a:rPr>
              <a:t> </a:t>
            </a:r>
            <a:r>
              <a:rPr lang="zh-CN" altLang="zh-CN">
                <a:solidFill>
                  <a:srgbClr val="FF0000"/>
                </a:solidFill>
                <a:latin typeface="楷体" pitchFamily="49" charset="-122"/>
                <a:ea typeface="楷体" pitchFamily="49" charset="-122"/>
              </a:rPr>
              <a:t>复习</a:t>
            </a:r>
            <a:r>
              <a:rPr lang="en-US" altLang="zh-CN">
                <a:solidFill>
                  <a:srgbClr val="FF0000"/>
                </a:solidFill>
                <a:latin typeface="楷体" pitchFamily="49" charset="-122"/>
                <a:ea typeface="楷体" pitchFamily="49" charset="-122"/>
              </a:rPr>
              <a:t> </a:t>
            </a:r>
            <a:endParaRPr lang="zh-CN" altLang="zh-CN">
              <a:solidFill>
                <a:srgbClr val="FF0000"/>
              </a:solidFill>
              <a:latin typeface="楷体" pitchFamily="49" charset="-122"/>
              <a:ea typeface="楷体" pitchFamily="49" charset="-122"/>
            </a:endParaRPr>
          </a:p>
        </p:txBody>
      </p:sp>
      <p:sp>
        <p:nvSpPr>
          <p:cNvPr id="11" name="矩形 10"/>
          <p:cNvSpPr>
            <a:spLocks noChangeArrowheads="1"/>
          </p:cNvSpPr>
          <p:nvPr/>
        </p:nvSpPr>
        <p:spPr bwMode="auto">
          <a:xfrm>
            <a:off x="6213475" y="976313"/>
            <a:ext cx="74295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zh-CN" altLang="zh-CN">
                <a:solidFill>
                  <a:srgbClr val="FF0000"/>
                </a:solidFill>
                <a:latin typeface="楷体" pitchFamily="49" charset="-122"/>
                <a:ea typeface="楷体" pitchFamily="49" charset="-122"/>
              </a:rPr>
              <a:t>时间</a:t>
            </a:r>
          </a:p>
        </p:txBody>
      </p:sp>
      <p:sp>
        <p:nvSpPr>
          <p:cNvPr id="12" name="矩形 11"/>
          <p:cNvSpPr>
            <a:spLocks noChangeArrowheads="1"/>
          </p:cNvSpPr>
          <p:nvPr/>
        </p:nvSpPr>
        <p:spPr bwMode="auto">
          <a:xfrm>
            <a:off x="4040189" y="991791"/>
            <a:ext cx="156368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zh-CN" altLang="zh-CN" dirty="0">
                <a:solidFill>
                  <a:srgbClr val="FF0000"/>
                </a:solidFill>
                <a:latin typeface="楷体" pitchFamily="49" charset="-122"/>
                <a:ea typeface="楷体" pitchFamily="49" charset="-122"/>
              </a:rPr>
              <a:t>按一定时间</a:t>
            </a:r>
          </a:p>
        </p:txBody>
      </p:sp>
      <p:sp>
        <p:nvSpPr>
          <p:cNvPr id="14" name="矩形 13"/>
          <p:cNvSpPr>
            <a:spLocks noChangeArrowheads="1"/>
          </p:cNvSpPr>
          <p:nvPr/>
        </p:nvSpPr>
        <p:spPr bwMode="auto">
          <a:xfrm>
            <a:off x="3559176" y="2047876"/>
            <a:ext cx="77311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zh-CN" altLang="zh-CN">
                <a:solidFill>
                  <a:srgbClr val="FF0000"/>
                </a:solidFill>
                <a:latin typeface="楷体" pitchFamily="49" charset="-122"/>
                <a:ea typeface="楷体" pitchFamily="49" charset="-122"/>
              </a:rPr>
              <a:t>每天</a:t>
            </a:r>
          </a:p>
        </p:txBody>
      </p:sp>
      <p:sp>
        <p:nvSpPr>
          <p:cNvPr id="15" name="矩形 14"/>
          <p:cNvSpPr>
            <a:spLocks noChangeArrowheads="1"/>
          </p:cNvSpPr>
          <p:nvPr/>
        </p:nvSpPr>
        <p:spPr bwMode="auto">
          <a:xfrm>
            <a:off x="1284289" y="2602707"/>
            <a:ext cx="134143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zh-CN" altLang="zh-CN" dirty="0">
                <a:solidFill>
                  <a:srgbClr val="FF0000"/>
                </a:solidFill>
                <a:latin typeface="楷体" pitchFamily="49" charset="-122"/>
                <a:ea typeface="楷体" pitchFamily="49" charset="-122"/>
              </a:rPr>
              <a:t>数词，三</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00"/>
                                        <p:tgtEl>
                                          <p:spTgt spid="1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4" fill="hold" nodeType="clickEffect">
                                  <p:stCondLst>
                                    <p:cond delay="0"/>
                                  </p:stCondLst>
                                  <p:childTnLst>
                                    <p:set>
                                      <p:cBhvr>
                                        <p:cTn id="11" dur="1" fill="hold">
                                          <p:stCondLst>
                                            <p:cond delay="0"/>
                                          </p:stCondLst>
                                        </p:cTn>
                                        <p:tgtEl>
                                          <p:spTgt spid="11">
                                            <p:txEl>
                                              <p:pRg st="0" end="0"/>
                                            </p:txEl>
                                          </p:spTgt>
                                        </p:tgtEl>
                                        <p:attrNameLst>
                                          <p:attrName>style.visibility</p:attrName>
                                        </p:attrNameLst>
                                      </p:cBhvr>
                                      <p:to>
                                        <p:strVal val="visible"/>
                                      </p:to>
                                    </p:set>
                                    <p:animEffect transition="in" filter="wipe(down)">
                                      <p:cBhvr>
                                        <p:cTn id="12" dur="500"/>
                                        <p:tgtEl>
                                          <p:spTgt spid="11">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wipe(down)">
                                      <p:cBhvr>
                                        <p:cTn id="17" dur="500"/>
                                        <p:tgtEl>
                                          <p:spTgt spid="10"/>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wipe(down)">
                                      <p:cBhvr>
                                        <p:cTn id="22" dur="500"/>
                                        <p:tgtEl>
                                          <p:spTgt spid="9"/>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down)">
                                      <p:cBhvr>
                                        <p:cTn id="27" dur="500"/>
                                        <p:tgtEl>
                                          <p:spTgt spid="14"/>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wipe(down)">
                                      <p:cBhvr>
                                        <p:cTn id="32" dur="500"/>
                                        <p:tgtEl>
                                          <p:spTgt spid="7"/>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wipe(down)">
                                      <p:cBhvr>
                                        <p:cTn id="37" dur="500"/>
                                        <p:tgtEl>
                                          <p:spTgt spid="6"/>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wipe(down)">
                                      <p:cBhvr>
                                        <p:cTn id="42" dur="500"/>
                                        <p:tgtEl>
                                          <p:spTgt spid="15"/>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wipe(down)">
                                      <p:cBhvr>
                                        <p:cTn id="4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6" grpId="0"/>
      <p:bldP spid="7" grpId="0"/>
      <p:bldP spid="9" grpId="0"/>
      <p:bldP spid="10" grpId="0"/>
      <p:bldP spid="12" grpId="0"/>
      <p:bldP spid="14" grpId="0"/>
      <p:bldP spid="1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extBox 4"/>
          <p:cNvSpPr txBox="1">
            <a:spLocks noChangeArrowheads="1"/>
          </p:cNvSpPr>
          <p:nvPr/>
        </p:nvSpPr>
        <p:spPr bwMode="auto">
          <a:xfrm>
            <a:off x="476251" y="921544"/>
            <a:ext cx="8183563"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0" hangingPunct="0">
              <a:lnSpc>
                <a:spcPct val="200000"/>
              </a:lnSpc>
            </a:pPr>
            <a:r>
              <a:rPr lang="zh-CN" altLang="zh-CN" dirty="0">
                <a:ea typeface="微软雅黑" pitchFamily="34" charset="-122"/>
              </a:rPr>
              <a:t>【小练习】</a:t>
            </a:r>
            <a:r>
              <a:rPr lang="en-US" altLang="zh-CN" dirty="0">
                <a:ea typeface="微软雅黑" pitchFamily="34" charset="-122"/>
              </a:rPr>
              <a:t>1.</a:t>
            </a:r>
            <a:r>
              <a:rPr lang="zh-CN" altLang="zh-CN" dirty="0">
                <a:ea typeface="微软雅黑" pitchFamily="34" charset="-122"/>
              </a:rPr>
              <a:t>温故而知新（古义：</a:t>
            </a:r>
            <a:r>
              <a:rPr lang="en-US" altLang="zh-CN" dirty="0">
                <a:ea typeface="微软雅黑" pitchFamily="34" charset="-122"/>
              </a:rPr>
              <a:t>               </a:t>
            </a:r>
            <a:r>
              <a:rPr lang="zh-CN" altLang="zh-CN" dirty="0">
                <a:ea typeface="微软雅黑" pitchFamily="34" charset="-122"/>
              </a:rPr>
              <a:t>；今义：</a:t>
            </a:r>
            <a:r>
              <a:rPr lang="en-US" altLang="zh-CN" dirty="0">
                <a:ea typeface="微软雅黑" pitchFamily="34" charset="-122"/>
              </a:rPr>
              <a:t>                           </a:t>
            </a:r>
            <a:r>
              <a:rPr lang="zh-CN" altLang="zh-CN" dirty="0">
                <a:ea typeface="微软雅黑" pitchFamily="34" charset="-122"/>
              </a:rPr>
              <a:t>）</a:t>
            </a:r>
          </a:p>
          <a:p>
            <a:pPr eaLnBrk="0" hangingPunct="0">
              <a:lnSpc>
                <a:spcPct val="200000"/>
              </a:lnSpc>
            </a:pPr>
            <a:r>
              <a:rPr lang="en-US" altLang="zh-CN" dirty="0">
                <a:ea typeface="微软雅黑" pitchFamily="34" charset="-122"/>
              </a:rPr>
              <a:t>2.</a:t>
            </a:r>
            <a:r>
              <a:rPr lang="zh-CN" altLang="zh-CN" dirty="0">
                <a:ea typeface="微软雅黑" pitchFamily="34" charset="-122"/>
              </a:rPr>
              <a:t>择其善者而从之（善者，古义：</a:t>
            </a:r>
            <a:r>
              <a:rPr lang="en-US" altLang="zh-CN" dirty="0">
                <a:ea typeface="微软雅黑" pitchFamily="34" charset="-122"/>
              </a:rPr>
              <a:t>          </a:t>
            </a:r>
            <a:r>
              <a:rPr lang="zh-CN" altLang="zh-CN" dirty="0">
                <a:ea typeface="微软雅黑" pitchFamily="34" charset="-122"/>
              </a:rPr>
              <a:t>；今义：</a:t>
            </a:r>
            <a:r>
              <a:rPr lang="en-US" altLang="zh-CN" dirty="0">
                <a:ea typeface="微软雅黑" pitchFamily="34" charset="-122"/>
              </a:rPr>
              <a:t>                </a:t>
            </a:r>
            <a:r>
              <a:rPr lang="zh-CN" altLang="zh-CN" dirty="0">
                <a:ea typeface="微软雅黑" pitchFamily="34" charset="-122"/>
              </a:rPr>
              <a:t>。从，古义：</a:t>
            </a:r>
            <a:endParaRPr lang="en-US" altLang="zh-CN" dirty="0">
              <a:ea typeface="微软雅黑" pitchFamily="34" charset="-122"/>
            </a:endParaRPr>
          </a:p>
          <a:p>
            <a:pPr eaLnBrk="0" hangingPunct="0">
              <a:lnSpc>
                <a:spcPct val="200000"/>
              </a:lnSpc>
            </a:pPr>
            <a:r>
              <a:rPr lang="en-US" altLang="zh-CN" dirty="0">
                <a:ea typeface="微软雅黑" pitchFamily="34" charset="-122"/>
              </a:rPr>
              <a:t>                </a:t>
            </a:r>
            <a:r>
              <a:rPr lang="zh-CN" altLang="zh-CN" dirty="0">
                <a:ea typeface="微软雅黑" pitchFamily="34" charset="-122"/>
              </a:rPr>
              <a:t>；今义：</a:t>
            </a:r>
            <a:r>
              <a:rPr lang="en-US" altLang="zh-CN" dirty="0">
                <a:ea typeface="微软雅黑" pitchFamily="34" charset="-122"/>
              </a:rPr>
              <a:t>             </a:t>
            </a:r>
            <a:r>
              <a:rPr lang="zh-CN" altLang="en-US" dirty="0">
                <a:ea typeface="微软雅黑" pitchFamily="34" charset="-122"/>
              </a:rPr>
              <a:t>。</a:t>
            </a:r>
            <a:r>
              <a:rPr lang="zh-CN" altLang="zh-CN" dirty="0">
                <a:ea typeface="微软雅黑" pitchFamily="34" charset="-122"/>
              </a:rPr>
              <a:t>）</a:t>
            </a:r>
          </a:p>
          <a:p>
            <a:pPr eaLnBrk="0" hangingPunct="0">
              <a:lnSpc>
                <a:spcPct val="200000"/>
              </a:lnSpc>
            </a:pPr>
            <a:r>
              <a:rPr lang="en-US" altLang="zh-CN" dirty="0">
                <a:ea typeface="微软雅黑" pitchFamily="34" charset="-122"/>
              </a:rPr>
              <a:t>3.</a:t>
            </a:r>
            <a:r>
              <a:rPr lang="zh-CN" altLang="zh-CN" dirty="0">
                <a:ea typeface="微软雅黑" pitchFamily="34" charset="-122"/>
              </a:rPr>
              <a:t>可以为师矣（古义：</a:t>
            </a:r>
            <a:r>
              <a:rPr lang="en-US" altLang="zh-CN" dirty="0">
                <a:ea typeface="微软雅黑" pitchFamily="34" charset="-122"/>
              </a:rPr>
              <a:t>                 </a:t>
            </a:r>
            <a:r>
              <a:rPr lang="zh-CN" altLang="zh-CN" dirty="0">
                <a:ea typeface="微软雅黑" pitchFamily="34" charset="-122"/>
              </a:rPr>
              <a:t>；今义：</a:t>
            </a:r>
            <a:r>
              <a:rPr lang="en-US" altLang="zh-CN" dirty="0">
                <a:ea typeface="微软雅黑" pitchFamily="34" charset="-122"/>
              </a:rPr>
              <a:t>                  </a:t>
            </a:r>
            <a:r>
              <a:rPr lang="zh-CN" altLang="zh-CN" dirty="0">
                <a:ea typeface="微软雅黑" pitchFamily="34" charset="-122"/>
              </a:rPr>
              <a:t>）</a:t>
            </a:r>
            <a:endParaRPr lang="zh-CN" altLang="zh-CN" dirty="0">
              <a:latin typeface="楷体" pitchFamily="49" charset="-122"/>
              <a:ea typeface="楷体" pitchFamily="49" charset="-122"/>
            </a:endParaRPr>
          </a:p>
        </p:txBody>
      </p:sp>
      <p:sp>
        <p:nvSpPr>
          <p:cNvPr id="24578" name="标题 1"/>
          <p:cNvSpPr txBox="1">
            <a:spLocks noChangeArrowheads="1"/>
          </p:cNvSpPr>
          <p:nvPr/>
        </p:nvSpPr>
        <p:spPr bwMode="auto">
          <a:xfrm>
            <a:off x="512764" y="438151"/>
            <a:ext cx="1730375" cy="3738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90000"/>
              </a:lnSpc>
            </a:pPr>
            <a:r>
              <a:rPr lang="zh-CN" altLang="en-US" sz="2000" b="1" dirty="0">
                <a:latin typeface="微软雅黑" pitchFamily="34" charset="-122"/>
                <a:ea typeface="微软雅黑" pitchFamily="34" charset="-122"/>
              </a:rPr>
              <a:t>知识点解析</a:t>
            </a:r>
            <a:endParaRPr lang="zh-CN" altLang="zh-CN" sz="2000" b="1" dirty="0">
              <a:latin typeface="微软雅黑" pitchFamily="34" charset="-122"/>
              <a:ea typeface="微软雅黑" pitchFamily="34" charset="-122"/>
            </a:endParaRPr>
          </a:p>
        </p:txBody>
      </p:sp>
      <p:sp>
        <p:nvSpPr>
          <p:cNvPr id="8" name="TextBox 4"/>
          <p:cNvSpPr txBox="1">
            <a:spLocks noChangeArrowheads="1"/>
          </p:cNvSpPr>
          <p:nvPr/>
        </p:nvSpPr>
        <p:spPr bwMode="auto">
          <a:xfrm>
            <a:off x="476251" y="3223023"/>
            <a:ext cx="7923213" cy="13388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0" hangingPunct="0">
              <a:lnSpc>
                <a:spcPct val="150000"/>
              </a:lnSpc>
            </a:pPr>
            <a:r>
              <a:rPr lang="zh-CN" altLang="zh-CN">
                <a:latin typeface="楷体" pitchFamily="49" charset="-122"/>
                <a:ea typeface="楷体" pitchFamily="49" charset="-122"/>
              </a:rPr>
              <a:t>【讲评】准确辨析古今异义词，我们可以利用朗读时语音的不同或停顿，来区分词的界限，从而分辨古今词义的差异；我们结合词语出现的上下文语境，通过分析比较，也能分辨出古今词义的差异。</a:t>
            </a:r>
          </a:p>
        </p:txBody>
      </p:sp>
      <p:sp>
        <p:nvSpPr>
          <p:cNvPr id="6" name="矩形 5"/>
          <p:cNvSpPr>
            <a:spLocks noChangeArrowheads="1"/>
          </p:cNvSpPr>
          <p:nvPr/>
        </p:nvSpPr>
        <p:spPr bwMode="auto">
          <a:xfrm>
            <a:off x="3860800" y="1126332"/>
            <a:ext cx="123825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zh-CN" altLang="zh-CN">
                <a:solidFill>
                  <a:srgbClr val="FF0000"/>
                </a:solidFill>
                <a:latin typeface="楷体" pitchFamily="49" charset="-122"/>
                <a:ea typeface="楷体" pitchFamily="49" charset="-122"/>
              </a:rPr>
              <a:t>旧的知识</a:t>
            </a:r>
            <a:endParaRPr lang="zh-CN" altLang="en-US">
              <a:solidFill>
                <a:srgbClr val="FF0000"/>
              </a:solidFill>
              <a:latin typeface="楷体" pitchFamily="49" charset="-122"/>
              <a:ea typeface="楷体" pitchFamily="49" charset="-122"/>
            </a:endParaRPr>
          </a:p>
        </p:txBody>
      </p:sp>
      <p:sp>
        <p:nvSpPr>
          <p:cNvPr id="7" name="矩形 6"/>
          <p:cNvSpPr>
            <a:spLocks noChangeArrowheads="1"/>
          </p:cNvSpPr>
          <p:nvPr/>
        </p:nvSpPr>
        <p:spPr bwMode="auto">
          <a:xfrm>
            <a:off x="5437188" y="1649016"/>
            <a:ext cx="123825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zh-CN" altLang="zh-CN">
                <a:solidFill>
                  <a:srgbClr val="FF0000"/>
                </a:solidFill>
                <a:latin typeface="楷体" pitchFamily="49" charset="-122"/>
                <a:ea typeface="楷体" pitchFamily="49" charset="-122"/>
              </a:rPr>
              <a:t>善良的人</a:t>
            </a:r>
            <a:endParaRPr lang="zh-CN" altLang="en-US">
              <a:solidFill>
                <a:srgbClr val="FF0000"/>
              </a:solidFill>
              <a:latin typeface="楷体" pitchFamily="49" charset="-122"/>
              <a:ea typeface="楷体" pitchFamily="49" charset="-122"/>
            </a:endParaRPr>
          </a:p>
        </p:txBody>
      </p:sp>
      <p:sp>
        <p:nvSpPr>
          <p:cNvPr id="9" name="矩形 8"/>
          <p:cNvSpPr>
            <a:spLocks noChangeArrowheads="1"/>
          </p:cNvSpPr>
          <p:nvPr/>
        </p:nvSpPr>
        <p:spPr bwMode="auto">
          <a:xfrm>
            <a:off x="2722563" y="2747963"/>
            <a:ext cx="18669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zh-CN" altLang="zh-CN">
                <a:solidFill>
                  <a:srgbClr val="FF0000"/>
                </a:solidFill>
                <a:latin typeface="楷体" pitchFamily="49" charset="-122"/>
                <a:ea typeface="楷体" pitchFamily="49" charset="-122"/>
              </a:rPr>
              <a:t>可以凭借</a:t>
            </a:r>
            <a:endParaRPr lang="zh-CN" altLang="en-US">
              <a:solidFill>
                <a:srgbClr val="FF0000"/>
              </a:solidFill>
              <a:latin typeface="楷体" pitchFamily="49" charset="-122"/>
              <a:ea typeface="楷体" pitchFamily="49" charset="-122"/>
            </a:endParaRPr>
          </a:p>
        </p:txBody>
      </p:sp>
      <p:sp>
        <p:nvSpPr>
          <p:cNvPr id="10" name="矩形 9"/>
          <p:cNvSpPr>
            <a:spLocks noChangeArrowheads="1"/>
          </p:cNvSpPr>
          <p:nvPr/>
        </p:nvSpPr>
        <p:spPr bwMode="auto">
          <a:xfrm>
            <a:off x="5835650" y="1128713"/>
            <a:ext cx="172561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zh-CN" altLang="zh-CN">
                <a:solidFill>
                  <a:srgbClr val="FF0000"/>
                </a:solidFill>
                <a:latin typeface="楷体" pitchFamily="49" charset="-122"/>
                <a:ea typeface="楷体" pitchFamily="49" charset="-122"/>
              </a:rPr>
              <a:t>过去的，老的</a:t>
            </a:r>
            <a:endParaRPr lang="zh-CN" altLang="en-US">
              <a:solidFill>
                <a:srgbClr val="FF0000"/>
              </a:solidFill>
              <a:latin typeface="楷体" pitchFamily="49" charset="-122"/>
              <a:ea typeface="楷体" pitchFamily="49" charset="-122"/>
            </a:endParaRPr>
          </a:p>
        </p:txBody>
      </p:sp>
      <p:sp>
        <p:nvSpPr>
          <p:cNvPr id="24584" name="矩形 10"/>
          <p:cNvSpPr>
            <a:spLocks noChangeArrowheads="1"/>
          </p:cNvSpPr>
          <p:nvPr/>
        </p:nvSpPr>
        <p:spPr bwMode="auto">
          <a:xfrm>
            <a:off x="6942138" y="12520"/>
            <a:ext cx="14573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zh-CN" altLang="zh-CN" sz="2400" dirty="0">
                <a:ea typeface="微软雅黑" pitchFamily="34" charset="-122"/>
              </a:rPr>
              <a:t>旧的知识</a:t>
            </a:r>
            <a:endParaRPr lang="zh-CN" altLang="en-US" sz="2400" dirty="0">
              <a:ea typeface="微软雅黑" pitchFamily="34" charset="-122"/>
            </a:endParaRPr>
          </a:p>
        </p:txBody>
      </p:sp>
      <p:sp>
        <p:nvSpPr>
          <p:cNvPr id="12" name="矩形 11"/>
          <p:cNvSpPr>
            <a:spLocks noChangeArrowheads="1"/>
          </p:cNvSpPr>
          <p:nvPr/>
        </p:nvSpPr>
        <p:spPr bwMode="auto">
          <a:xfrm>
            <a:off x="3875088" y="1649016"/>
            <a:ext cx="8001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zh-CN" altLang="zh-CN">
                <a:solidFill>
                  <a:srgbClr val="FF0000"/>
                </a:solidFill>
                <a:latin typeface="楷体" pitchFamily="49" charset="-122"/>
                <a:ea typeface="楷体" pitchFamily="49" charset="-122"/>
              </a:rPr>
              <a:t>优点</a:t>
            </a:r>
            <a:endParaRPr lang="zh-CN" altLang="en-US">
              <a:solidFill>
                <a:srgbClr val="FF0000"/>
              </a:solidFill>
              <a:latin typeface="楷体" pitchFamily="49" charset="-122"/>
              <a:ea typeface="楷体" pitchFamily="49" charset="-122"/>
            </a:endParaRPr>
          </a:p>
        </p:txBody>
      </p:sp>
      <p:sp>
        <p:nvSpPr>
          <p:cNvPr id="13" name="矩形 12"/>
          <p:cNvSpPr>
            <a:spLocks noChangeArrowheads="1"/>
          </p:cNvSpPr>
          <p:nvPr/>
        </p:nvSpPr>
        <p:spPr bwMode="auto">
          <a:xfrm>
            <a:off x="2522538" y="2199085"/>
            <a:ext cx="78105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zh-CN" altLang="zh-CN">
                <a:solidFill>
                  <a:srgbClr val="FF0000"/>
                </a:solidFill>
                <a:latin typeface="楷体" pitchFamily="49" charset="-122"/>
                <a:ea typeface="楷体" pitchFamily="49" charset="-122"/>
              </a:rPr>
              <a:t>跟从</a:t>
            </a:r>
            <a:endParaRPr lang="zh-CN" altLang="en-US">
              <a:solidFill>
                <a:srgbClr val="FF0000"/>
              </a:solidFill>
              <a:latin typeface="楷体" pitchFamily="49" charset="-122"/>
              <a:ea typeface="楷体" pitchFamily="49" charset="-122"/>
            </a:endParaRPr>
          </a:p>
        </p:txBody>
      </p:sp>
      <p:sp>
        <p:nvSpPr>
          <p:cNvPr id="14" name="矩形 13"/>
          <p:cNvSpPr>
            <a:spLocks noChangeArrowheads="1"/>
          </p:cNvSpPr>
          <p:nvPr/>
        </p:nvSpPr>
        <p:spPr bwMode="auto">
          <a:xfrm>
            <a:off x="7750176" y="1649016"/>
            <a:ext cx="73501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zh-CN" altLang="zh-CN">
                <a:solidFill>
                  <a:srgbClr val="FF0000"/>
                </a:solidFill>
                <a:latin typeface="楷体" pitchFamily="49" charset="-122"/>
                <a:ea typeface="楷体" pitchFamily="49" charset="-122"/>
              </a:rPr>
              <a:t>跟从</a:t>
            </a:r>
            <a:endParaRPr lang="zh-CN" altLang="en-US">
              <a:solidFill>
                <a:srgbClr val="FF0000"/>
              </a:solidFill>
              <a:latin typeface="楷体" pitchFamily="49" charset="-122"/>
              <a:ea typeface="楷体" pitchFamily="49" charset="-122"/>
            </a:endParaRPr>
          </a:p>
        </p:txBody>
      </p:sp>
      <p:sp>
        <p:nvSpPr>
          <p:cNvPr id="15" name="矩形 14"/>
          <p:cNvSpPr>
            <a:spLocks noChangeArrowheads="1"/>
          </p:cNvSpPr>
          <p:nvPr/>
        </p:nvSpPr>
        <p:spPr bwMode="auto">
          <a:xfrm>
            <a:off x="4691063" y="2747963"/>
            <a:ext cx="149225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zh-CN" altLang="zh-CN">
                <a:solidFill>
                  <a:srgbClr val="FF0000"/>
                </a:solidFill>
                <a:latin typeface="楷体" pitchFamily="49" charset="-122"/>
                <a:ea typeface="楷体" pitchFamily="49" charset="-122"/>
              </a:rPr>
              <a:t>可能，许可</a:t>
            </a:r>
            <a:endParaRPr lang="zh-CN" altLang="en-US">
              <a:solidFill>
                <a:srgbClr val="FF0000"/>
              </a:solidFill>
              <a:latin typeface="楷体" pitchFamily="49" charset="-122"/>
              <a:ea typeface="楷体" pitchFamily="49" charset="-122"/>
            </a:endParaRPr>
          </a:p>
        </p:txBody>
      </p:sp>
      <p:sp>
        <p:nvSpPr>
          <p:cNvPr id="16" name="矩形 15"/>
          <p:cNvSpPr>
            <a:spLocks noChangeArrowheads="1"/>
          </p:cNvSpPr>
          <p:nvPr/>
        </p:nvSpPr>
        <p:spPr bwMode="auto">
          <a:xfrm>
            <a:off x="512764" y="2127647"/>
            <a:ext cx="106362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zh-CN" altLang="zh-CN">
                <a:solidFill>
                  <a:srgbClr val="FF0000"/>
                </a:solidFill>
                <a:latin typeface="楷体" pitchFamily="49" charset="-122"/>
                <a:ea typeface="楷体" pitchFamily="49" charset="-122"/>
              </a:rPr>
              <a:t>（学习）</a:t>
            </a:r>
            <a:endParaRPr lang="zh-CN" altLang="en-US">
              <a:solidFill>
                <a:srgbClr val="FF0000"/>
              </a:solidFill>
              <a:latin typeface="楷体" pitchFamily="49" charset="-122"/>
              <a:ea typeface="楷体" pitchFamily="49" charset="-122"/>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down)">
                                      <p:cBhvr>
                                        <p:cTn id="12" dur="500"/>
                                        <p:tgtEl>
                                          <p:spTgt spid="10"/>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down)">
                                      <p:cBhvr>
                                        <p:cTn id="17" dur="500"/>
                                        <p:tgtEl>
                                          <p:spTgt spid="12"/>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down)">
                                      <p:cBhvr>
                                        <p:cTn id="22" dur="500"/>
                                        <p:tgtEl>
                                          <p:spTgt spid="7"/>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down)">
                                      <p:cBhvr>
                                        <p:cTn id="27" dur="500"/>
                                        <p:tgtEl>
                                          <p:spTgt spid="14"/>
                                        </p:tgtEl>
                                      </p:cBhvr>
                                    </p:animEffect>
                                  </p:childTnLst>
                                </p:cTn>
                              </p:par>
                              <p:par>
                                <p:cTn id="28" presetID="22" presetClass="entr" presetSubtype="4" fill="hold" grpId="0" nodeType="with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wipe(down)">
                                      <p:cBhvr>
                                        <p:cTn id="30" dur="500"/>
                                        <p:tgtEl>
                                          <p:spTgt spid="16"/>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22" presetClass="entr" presetSubtype="4" fill="hold" grpId="0" nodeType="click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wipe(down)">
                                      <p:cBhvr>
                                        <p:cTn id="35" dur="500"/>
                                        <p:tgtEl>
                                          <p:spTgt spid="13"/>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22" presetClass="entr" presetSubtype="4" fill="hold" grpId="0" nodeType="click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wipe(down)">
                                      <p:cBhvr>
                                        <p:cTn id="40" dur="500"/>
                                        <p:tgtEl>
                                          <p:spTgt spid="9"/>
                                        </p:tgtEl>
                                      </p:cBhvr>
                                    </p:animEffect>
                                  </p:childTnLst>
                                </p:cTn>
                              </p:par>
                            </p:childTnLst>
                          </p:cTn>
                        </p:par>
                      </p:childTnLst>
                    </p:cTn>
                  </p:par>
                  <p:par>
                    <p:cTn id="41" fill="hold" nodeType="clickPar">
                      <p:stCondLst>
                        <p:cond delay="indefinite"/>
                      </p:stCondLst>
                      <p:childTnLst>
                        <p:par>
                          <p:cTn id="42" fill="hold" nodeType="withGroup">
                            <p:stCondLst>
                              <p:cond delay="0"/>
                            </p:stCondLst>
                            <p:childTnLst>
                              <p:par>
                                <p:cTn id="43" presetID="22" presetClass="entr" presetSubtype="4" fill="hold" grpId="0" nodeType="click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wipe(down)">
                                      <p:cBhvr>
                                        <p:cTn id="45" dur="500"/>
                                        <p:tgtEl>
                                          <p:spTgt spid="15"/>
                                        </p:tgtEl>
                                      </p:cBhvr>
                                    </p:animEffect>
                                  </p:childTnLst>
                                </p:cTn>
                              </p:par>
                            </p:childTnLst>
                          </p:cTn>
                        </p:par>
                      </p:childTnLst>
                    </p:cTn>
                  </p:par>
                  <p:par>
                    <p:cTn id="46" fill="hold" nodeType="clickPar">
                      <p:stCondLst>
                        <p:cond delay="indefinite"/>
                      </p:stCondLst>
                      <p:childTnLst>
                        <p:par>
                          <p:cTn id="47" fill="hold" nodeType="withGroup">
                            <p:stCondLst>
                              <p:cond delay="0"/>
                            </p:stCondLst>
                            <p:childTnLst>
                              <p:par>
                                <p:cTn id="48" presetID="22" presetClass="entr" presetSubtype="4" fill="hold" grpId="0" nodeType="clickEffect">
                                  <p:stCondLst>
                                    <p:cond delay="0"/>
                                  </p:stCondLst>
                                  <p:childTnLst>
                                    <p:set>
                                      <p:cBhvr>
                                        <p:cTn id="49" dur="1" fill="hold">
                                          <p:stCondLst>
                                            <p:cond delay="0"/>
                                          </p:stCondLst>
                                        </p:cTn>
                                        <p:tgtEl>
                                          <p:spTgt spid="8"/>
                                        </p:tgtEl>
                                        <p:attrNameLst>
                                          <p:attrName>style.visibility</p:attrName>
                                        </p:attrNameLst>
                                      </p:cBhvr>
                                      <p:to>
                                        <p:strVal val="visible"/>
                                      </p:to>
                                    </p:set>
                                    <p:animEffect transition="in" filter="wipe(down)">
                                      <p:cBhvr>
                                        <p:cTn id="5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6" grpId="0"/>
      <p:bldP spid="7" grpId="0"/>
      <p:bldP spid="9" grpId="0"/>
      <p:bldP spid="10" grpId="0"/>
      <p:bldP spid="12" grpId="0"/>
      <p:bldP spid="13" grpId="0"/>
      <p:bldP spid="14" grpId="0"/>
      <p:bldP spid="15" grpId="0"/>
      <p:bldP spid="1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标题 1"/>
          <p:cNvSpPr txBox="1">
            <a:spLocks noChangeArrowheads="1"/>
          </p:cNvSpPr>
          <p:nvPr/>
        </p:nvSpPr>
        <p:spPr bwMode="auto">
          <a:xfrm>
            <a:off x="512764" y="438151"/>
            <a:ext cx="1730375" cy="3738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90000"/>
              </a:lnSpc>
            </a:pPr>
            <a:r>
              <a:rPr lang="zh-CN" altLang="en-US" sz="2400" b="1" dirty="0">
                <a:latin typeface="微软雅黑" pitchFamily="34" charset="-122"/>
                <a:ea typeface="微软雅黑" pitchFamily="34" charset="-122"/>
              </a:rPr>
              <a:t>知识点解析</a:t>
            </a:r>
            <a:endParaRPr lang="zh-CN" altLang="zh-CN" sz="2400" b="1" dirty="0">
              <a:latin typeface="微软雅黑" pitchFamily="34" charset="-122"/>
              <a:ea typeface="微软雅黑" pitchFamily="34" charset="-122"/>
            </a:endParaRPr>
          </a:p>
        </p:txBody>
      </p:sp>
      <p:sp>
        <p:nvSpPr>
          <p:cNvPr id="25602" name="矩形 2"/>
          <p:cNvSpPr>
            <a:spLocks noChangeArrowheads="1"/>
          </p:cNvSpPr>
          <p:nvPr/>
        </p:nvSpPr>
        <p:spPr bwMode="auto">
          <a:xfrm>
            <a:off x="493712" y="1275160"/>
            <a:ext cx="8326759" cy="3631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lnSpc>
                <a:spcPct val="200000"/>
              </a:lnSpc>
            </a:pPr>
            <a:r>
              <a:rPr lang="en-US" altLang="zh-CN" sz="2000" dirty="0">
                <a:latin typeface="微软雅黑" pitchFamily="34" charset="-122"/>
                <a:ea typeface="微软雅黑" pitchFamily="34" charset="-122"/>
              </a:rPr>
              <a:t>1.</a:t>
            </a:r>
            <a:r>
              <a:rPr lang="zh-CN" altLang="zh-CN" sz="2000" dirty="0">
                <a:latin typeface="微软雅黑" pitchFamily="34" charset="-122"/>
                <a:ea typeface="微软雅黑" pitchFamily="34" charset="-122"/>
              </a:rPr>
              <a:t>表示转折关系，相当于“然而”“可是”“却”。</a:t>
            </a:r>
            <a:endParaRPr lang="en-US" altLang="zh-CN" sz="2000" dirty="0">
              <a:latin typeface="微软雅黑" pitchFamily="34" charset="-122"/>
              <a:ea typeface="微软雅黑" pitchFamily="34" charset="-122"/>
            </a:endParaRPr>
          </a:p>
          <a:p>
            <a:pPr eaLnBrk="0" hangingPunct="0">
              <a:lnSpc>
                <a:spcPct val="200000"/>
              </a:lnSpc>
            </a:pPr>
            <a:r>
              <a:rPr lang="zh-CN" altLang="zh-CN" sz="2000" dirty="0">
                <a:latin typeface="微软雅黑" pitchFamily="34" charset="-122"/>
                <a:ea typeface="微软雅黑" pitchFamily="34" charset="-122"/>
              </a:rPr>
              <a:t> </a:t>
            </a:r>
            <a:endParaRPr lang="en-US" altLang="zh-CN" sz="2000" dirty="0">
              <a:latin typeface="微软雅黑" pitchFamily="34" charset="-122"/>
              <a:ea typeface="微软雅黑" pitchFamily="34" charset="-122"/>
            </a:endParaRPr>
          </a:p>
          <a:p>
            <a:pPr eaLnBrk="0" hangingPunct="0">
              <a:lnSpc>
                <a:spcPct val="200000"/>
              </a:lnSpc>
            </a:pPr>
            <a:r>
              <a:rPr lang="en-US" altLang="zh-CN" sz="2000" dirty="0">
                <a:latin typeface="微软雅黑" pitchFamily="34" charset="-122"/>
                <a:ea typeface="微软雅黑" pitchFamily="34" charset="-122"/>
              </a:rPr>
              <a:t>2.</a:t>
            </a:r>
            <a:r>
              <a:rPr lang="zh-CN" altLang="zh-CN" sz="2000" dirty="0">
                <a:latin typeface="微软雅黑" pitchFamily="34" charset="-122"/>
                <a:ea typeface="微软雅黑" pitchFamily="34" charset="-122"/>
              </a:rPr>
              <a:t>表示偏正关系，连接状语和中心词，相当于“着”“地”等，或不译。 </a:t>
            </a:r>
            <a:endParaRPr lang="en-US" altLang="zh-CN" sz="2000" dirty="0">
              <a:latin typeface="微软雅黑" pitchFamily="34" charset="-122"/>
              <a:ea typeface="微软雅黑" pitchFamily="34" charset="-122"/>
            </a:endParaRPr>
          </a:p>
          <a:p>
            <a:pPr eaLnBrk="0" hangingPunct="0">
              <a:lnSpc>
                <a:spcPct val="200000"/>
              </a:lnSpc>
            </a:pPr>
            <a:endParaRPr lang="en-US" altLang="zh-CN" sz="2000" dirty="0" smtClean="0">
              <a:latin typeface="微软雅黑" pitchFamily="34" charset="-122"/>
              <a:ea typeface="微软雅黑" pitchFamily="34" charset="-122"/>
            </a:endParaRPr>
          </a:p>
          <a:p>
            <a:pPr eaLnBrk="0" hangingPunct="0">
              <a:lnSpc>
                <a:spcPct val="200000"/>
              </a:lnSpc>
            </a:pPr>
            <a:endParaRPr lang="en-US" altLang="zh-CN" sz="2000" dirty="0">
              <a:latin typeface="微软雅黑" pitchFamily="34" charset="-122"/>
              <a:ea typeface="微软雅黑" pitchFamily="34" charset="-122"/>
            </a:endParaRPr>
          </a:p>
          <a:p>
            <a:pPr eaLnBrk="0" hangingPunct="0">
              <a:lnSpc>
                <a:spcPct val="150000"/>
              </a:lnSpc>
            </a:pPr>
            <a:r>
              <a:rPr lang="en-US" altLang="zh-CN" sz="2000" dirty="0">
                <a:latin typeface="微软雅黑" pitchFamily="34" charset="-122"/>
                <a:ea typeface="微软雅黑" pitchFamily="34" charset="-122"/>
              </a:rPr>
              <a:t>3.</a:t>
            </a:r>
            <a:r>
              <a:rPr lang="zh-CN" altLang="zh-CN" sz="2000" dirty="0">
                <a:latin typeface="微软雅黑" pitchFamily="34" charset="-122"/>
                <a:ea typeface="微软雅黑" pitchFamily="34" charset="-122"/>
              </a:rPr>
              <a:t>表示假设关系，连接主语和谓语，相当于“如果”“假使”。 </a:t>
            </a:r>
          </a:p>
        </p:txBody>
      </p:sp>
      <p:sp>
        <p:nvSpPr>
          <p:cNvPr id="25603" name="TextBox 2"/>
          <p:cNvSpPr txBox="1">
            <a:spLocks noChangeArrowheads="1"/>
          </p:cNvSpPr>
          <p:nvPr/>
        </p:nvSpPr>
        <p:spPr bwMode="auto">
          <a:xfrm>
            <a:off x="512763" y="928688"/>
            <a:ext cx="788035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0" hangingPunct="0"/>
            <a:r>
              <a:rPr lang="zh-CN" altLang="zh-CN" sz="2000" b="1">
                <a:ea typeface="微软雅黑" pitchFamily="34" charset="-122"/>
              </a:rPr>
              <a:t>知识点</a:t>
            </a:r>
            <a:r>
              <a:rPr lang="zh-CN" altLang="en-US" sz="2000" b="1">
                <a:ea typeface="微软雅黑" pitchFamily="34" charset="-122"/>
              </a:rPr>
              <a:t>二</a:t>
            </a:r>
            <a:r>
              <a:rPr lang="zh-CN" altLang="zh-CN" sz="2000" b="1">
                <a:ea typeface="微软雅黑" pitchFamily="34" charset="-122"/>
              </a:rPr>
              <a:t>：虚词“而”的用法</a:t>
            </a:r>
            <a:endParaRPr lang="zh-CN" altLang="zh-CN" sz="2000">
              <a:ea typeface="微软雅黑" pitchFamily="34" charset="-122"/>
            </a:endParaRPr>
          </a:p>
        </p:txBody>
      </p:sp>
      <p:sp>
        <p:nvSpPr>
          <p:cNvPr id="7" name="矩形 6"/>
          <p:cNvSpPr>
            <a:spLocks noChangeArrowheads="1"/>
          </p:cNvSpPr>
          <p:nvPr/>
        </p:nvSpPr>
        <p:spPr bwMode="auto">
          <a:xfrm>
            <a:off x="493712" y="1910954"/>
            <a:ext cx="8470775"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lnSpc>
                <a:spcPct val="150000"/>
              </a:lnSpc>
            </a:pPr>
            <a:r>
              <a:rPr lang="zh-CN" altLang="zh-CN" sz="2000" dirty="0">
                <a:latin typeface="楷体" pitchFamily="49" charset="-122"/>
                <a:ea typeface="楷体" pitchFamily="49" charset="-122"/>
              </a:rPr>
              <a:t>【例】①人不知而不愠，不亦君子乎？</a:t>
            </a:r>
            <a:r>
              <a:rPr lang="en-US" altLang="zh-CN" sz="2000" dirty="0">
                <a:latin typeface="楷体" pitchFamily="49" charset="-122"/>
                <a:ea typeface="楷体" pitchFamily="49" charset="-122"/>
              </a:rPr>
              <a:t> </a:t>
            </a:r>
            <a:r>
              <a:rPr lang="zh-CN" altLang="zh-CN" sz="2000" dirty="0" smtClean="0">
                <a:latin typeface="楷体" pitchFamily="49" charset="-122"/>
                <a:ea typeface="楷体" pitchFamily="49" charset="-122"/>
              </a:rPr>
              <a:t>②</a:t>
            </a:r>
            <a:r>
              <a:rPr lang="zh-CN" altLang="zh-CN" sz="2000" dirty="0">
                <a:latin typeface="楷体" pitchFamily="49" charset="-122"/>
                <a:ea typeface="楷体" pitchFamily="49" charset="-122"/>
              </a:rPr>
              <a:t>青，取之于蓝，而青于蓝。</a:t>
            </a:r>
          </a:p>
        </p:txBody>
      </p:sp>
      <p:sp>
        <p:nvSpPr>
          <p:cNvPr id="9" name="矩形 8"/>
          <p:cNvSpPr>
            <a:spLocks noChangeArrowheads="1"/>
          </p:cNvSpPr>
          <p:nvPr/>
        </p:nvSpPr>
        <p:spPr bwMode="auto">
          <a:xfrm>
            <a:off x="512763" y="3219822"/>
            <a:ext cx="8064500" cy="8583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lnSpc>
                <a:spcPct val="150000"/>
              </a:lnSpc>
            </a:pPr>
            <a:r>
              <a:rPr lang="zh-CN" altLang="zh-CN" dirty="0">
                <a:latin typeface="楷体" pitchFamily="49" charset="-122"/>
                <a:ea typeface="楷体" pitchFamily="49" charset="-122"/>
              </a:rPr>
              <a:t>【例】①朝而往，暮而归。</a:t>
            </a:r>
            <a:r>
              <a:rPr lang="en-US" altLang="zh-CN" dirty="0">
                <a:latin typeface="楷体" pitchFamily="49" charset="-122"/>
                <a:ea typeface="楷体" pitchFamily="49" charset="-122"/>
              </a:rPr>
              <a:t>   </a:t>
            </a:r>
            <a:r>
              <a:rPr lang="zh-CN" altLang="zh-CN" dirty="0">
                <a:latin typeface="楷体" pitchFamily="49" charset="-122"/>
                <a:ea typeface="楷体" pitchFamily="49" charset="-122"/>
              </a:rPr>
              <a:t>②哗然而骇者，虽鸡狗不得宁焉。</a:t>
            </a:r>
            <a:r>
              <a:rPr lang="en-US" altLang="zh-CN" dirty="0">
                <a:latin typeface="楷体" pitchFamily="49" charset="-122"/>
                <a:ea typeface="楷体" pitchFamily="49" charset="-122"/>
              </a:rPr>
              <a:t> </a:t>
            </a:r>
            <a:endParaRPr lang="zh-CN" altLang="zh-CN" dirty="0">
              <a:latin typeface="楷体" pitchFamily="49" charset="-122"/>
              <a:ea typeface="楷体" pitchFamily="49" charset="-122"/>
            </a:endParaRPr>
          </a:p>
          <a:p>
            <a:pPr eaLnBrk="0" hangingPunct="0">
              <a:lnSpc>
                <a:spcPct val="150000"/>
              </a:lnSpc>
            </a:pPr>
            <a:r>
              <a:rPr lang="en-US" altLang="zh-CN" dirty="0">
                <a:latin typeface="楷体" pitchFamily="49" charset="-122"/>
                <a:ea typeface="楷体" pitchFamily="49" charset="-122"/>
              </a:rPr>
              <a:t> </a:t>
            </a:r>
            <a:r>
              <a:rPr lang="zh-CN" altLang="zh-CN" dirty="0">
                <a:latin typeface="楷体" pitchFamily="49" charset="-122"/>
                <a:ea typeface="楷体" pitchFamily="49" charset="-122"/>
              </a:rPr>
              <a:t>③盖一岁之犯死者二焉，其余则熙熙而乐。</a:t>
            </a:r>
            <a:r>
              <a:rPr lang="en-US" altLang="zh-CN" dirty="0">
                <a:latin typeface="楷体" pitchFamily="49" charset="-122"/>
                <a:ea typeface="楷体" pitchFamily="49" charset="-122"/>
              </a:rPr>
              <a:t>   </a:t>
            </a:r>
            <a:r>
              <a:rPr lang="zh-CN" altLang="zh-CN" dirty="0">
                <a:latin typeface="楷体" pitchFamily="49" charset="-122"/>
                <a:ea typeface="楷体" pitchFamily="49" charset="-122"/>
              </a:rPr>
              <a:t>④吾尝终日而思矣</a:t>
            </a:r>
            <a:r>
              <a:rPr lang="en-US" altLang="zh-CN" dirty="0">
                <a:latin typeface="楷体" pitchFamily="49" charset="-122"/>
                <a:ea typeface="楷体" pitchFamily="49" charset="-122"/>
              </a:rPr>
              <a:t> </a:t>
            </a:r>
            <a:r>
              <a:rPr lang="zh-CN" altLang="en-US" dirty="0">
                <a:latin typeface="楷体" pitchFamily="49" charset="-122"/>
                <a:ea typeface="楷体" pitchFamily="49" charset="-122"/>
              </a:rPr>
              <a:t>。</a:t>
            </a:r>
            <a:endParaRPr lang="zh-CN" altLang="zh-CN" dirty="0">
              <a:latin typeface="楷体" pitchFamily="49" charset="-122"/>
              <a:ea typeface="楷体" pitchFamily="49" charset="-122"/>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down)">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标题 1"/>
          <p:cNvSpPr txBox="1">
            <a:spLocks noChangeArrowheads="1"/>
          </p:cNvSpPr>
          <p:nvPr/>
        </p:nvSpPr>
        <p:spPr bwMode="auto">
          <a:xfrm>
            <a:off x="512764" y="438151"/>
            <a:ext cx="1730375" cy="3738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90000"/>
              </a:lnSpc>
            </a:pPr>
            <a:r>
              <a:rPr lang="zh-CN" altLang="en-US" sz="2400" b="1" dirty="0">
                <a:latin typeface="微软雅黑" pitchFamily="34" charset="-122"/>
                <a:ea typeface="微软雅黑" pitchFamily="34" charset="-122"/>
              </a:rPr>
              <a:t>知识点解析</a:t>
            </a:r>
            <a:endParaRPr lang="zh-CN" altLang="zh-CN" sz="2400" b="1" dirty="0">
              <a:latin typeface="微软雅黑" pitchFamily="34" charset="-122"/>
              <a:ea typeface="微软雅黑" pitchFamily="34" charset="-122"/>
            </a:endParaRPr>
          </a:p>
        </p:txBody>
      </p:sp>
      <p:sp>
        <p:nvSpPr>
          <p:cNvPr id="26626" name="矩形 7"/>
          <p:cNvSpPr>
            <a:spLocks noChangeArrowheads="1"/>
          </p:cNvSpPr>
          <p:nvPr/>
        </p:nvSpPr>
        <p:spPr bwMode="auto">
          <a:xfrm>
            <a:off x="512763" y="907256"/>
            <a:ext cx="7727950" cy="127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0" hangingPunct="0">
              <a:lnSpc>
                <a:spcPct val="150000"/>
              </a:lnSpc>
            </a:pPr>
            <a:r>
              <a:rPr lang="zh-CN" altLang="zh-CN" dirty="0">
                <a:latin typeface="楷体" pitchFamily="49" charset="-122"/>
                <a:ea typeface="楷体" pitchFamily="49" charset="-122"/>
              </a:rPr>
              <a:t>【例】①人而无信，不知其可。</a:t>
            </a:r>
            <a:r>
              <a:rPr lang="en-US" altLang="zh-CN" dirty="0">
                <a:latin typeface="楷体" pitchFamily="49" charset="-122"/>
                <a:ea typeface="楷体" pitchFamily="49" charset="-122"/>
              </a:rPr>
              <a:t>    </a:t>
            </a:r>
            <a:r>
              <a:rPr lang="zh-CN" altLang="zh-CN" dirty="0">
                <a:latin typeface="楷体" pitchFamily="49" charset="-122"/>
                <a:ea typeface="楷体" pitchFamily="49" charset="-122"/>
              </a:rPr>
              <a:t>②诸君而有意，瞻予马首可也。</a:t>
            </a:r>
            <a:r>
              <a:rPr lang="en-US" altLang="zh-CN" dirty="0">
                <a:latin typeface="楷体" pitchFamily="49" charset="-122"/>
                <a:ea typeface="楷体" pitchFamily="49" charset="-122"/>
              </a:rPr>
              <a:t>  </a:t>
            </a:r>
            <a:endParaRPr lang="zh-CN" altLang="zh-CN" dirty="0">
              <a:latin typeface="楷体" pitchFamily="49" charset="-122"/>
              <a:ea typeface="楷体" pitchFamily="49" charset="-122"/>
            </a:endParaRPr>
          </a:p>
          <a:p>
            <a:pPr algn="just" eaLnBrk="0" hangingPunct="0">
              <a:lnSpc>
                <a:spcPct val="150000"/>
              </a:lnSpc>
            </a:pPr>
            <a:r>
              <a:rPr lang="zh-CN" altLang="zh-CN" dirty="0">
                <a:latin typeface="楷体" pitchFamily="49" charset="-122"/>
                <a:ea typeface="楷体" pitchFamily="49" charset="-122"/>
              </a:rPr>
              <a:t>③子产而死，谁其嗣之？</a:t>
            </a:r>
            <a:r>
              <a:rPr lang="en-US" altLang="zh-CN" dirty="0">
                <a:latin typeface="楷体" pitchFamily="49" charset="-122"/>
                <a:ea typeface="楷体" pitchFamily="49" charset="-122"/>
              </a:rPr>
              <a:t>    </a:t>
            </a:r>
            <a:r>
              <a:rPr lang="zh-CN" altLang="zh-CN" dirty="0">
                <a:latin typeface="楷体" pitchFamily="49" charset="-122"/>
                <a:ea typeface="楷体" pitchFamily="49" charset="-122"/>
              </a:rPr>
              <a:t>④子而思报父母之仇，臣而思报君之仇，其有敢不尽力者乎？《勾践灭吴》</a:t>
            </a:r>
          </a:p>
        </p:txBody>
      </p:sp>
      <p:sp>
        <p:nvSpPr>
          <p:cNvPr id="26627" name="矩形 10"/>
          <p:cNvSpPr>
            <a:spLocks noChangeArrowheads="1"/>
          </p:cNvSpPr>
          <p:nvPr/>
        </p:nvSpPr>
        <p:spPr bwMode="auto">
          <a:xfrm>
            <a:off x="512763" y="2222897"/>
            <a:ext cx="8064500" cy="2221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lnSpc>
                <a:spcPct val="150000"/>
              </a:lnSpc>
            </a:pPr>
            <a:r>
              <a:rPr lang="en-US" altLang="zh-CN" dirty="0">
                <a:ea typeface="微软雅黑" pitchFamily="34" charset="-122"/>
              </a:rPr>
              <a:t>4.</a:t>
            </a:r>
            <a:r>
              <a:rPr lang="zh-CN" altLang="zh-CN" dirty="0">
                <a:ea typeface="微软雅黑" pitchFamily="34" charset="-122"/>
              </a:rPr>
              <a:t>表示并列，相当于“而且”“又”“和”或不译。</a:t>
            </a:r>
            <a:endParaRPr lang="en-US" altLang="zh-CN" dirty="0">
              <a:latin typeface="楷体" pitchFamily="49" charset="-122"/>
              <a:ea typeface="楷体" pitchFamily="49" charset="-122"/>
            </a:endParaRPr>
          </a:p>
          <a:p>
            <a:pPr eaLnBrk="0" hangingPunct="0">
              <a:lnSpc>
                <a:spcPct val="150000"/>
              </a:lnSpc>
            </a:pPr>
            <a:endParaRPr lang="en-US" altLang="zh-CN" dirty="0">
              <a:latin typeface="楷体" pitchFamily="49" charset="-122"/>
              <a:ea typeface="楷体" pitchFamily="49" charset="-122"/>
            </a:endParaRPr>
          </a:p>
          <a:p>
            <a:pPr eaLnBrk="0" hangingPunct="0">
              <a:lnSpc>
                <a:spcPct val="150000"/>
              </a:lnSpc>
            </a:pPr>
            <a:endParaRPr lang="en-US" altLang="zh-CN" dirty="0">
              <a:latin typeface="楷体" pitchFamily="49" charset="-122"/>
              <a:ea typeface="楷体" pitchFamily="49" charset="-122"/>
            </a:endParaRPr>
          </a:p>
          <a:p>
            <a:pPr eaLnBrk="0" hangingPunct="0">
              <a:lnSpc>
                <a:spcPct val="150000"/>
              </a:lnSpc>
            </a:pPr>
            <a:endParaRPr lang="en-US" altLang="zh-CN" dirty="0">
              <a:latin typeface="楷体" pitchFamily="49" charset="-122"/>
              <a:ea typeface="楷体" pitchFamily="49" charset="-122"/>
            </a:endParaRPr>
          </a:p>
          <a:p>
            <a:pPr eaLnBrk="0" hangingPunct="0">
              <a:lnSpc>
                <a:spcPct val="200000"/>
              </a:lnSpc>
            </a:pPr>
            <a:r>
              <a:rPr lang="en-US" altLang="zh-CN" dirty="0">
                <a:ea typeface="微软雅黑" pitchFamily="34" charset="-122"/>
              </a:rPr>
              <a:t>5.</a:t>
            </a:r>
            <a:r>
              <a:rPr lang="zh-CN" altLang="zh-CN" dirty="0">
                <a:ea typeface="微软雅黑" pitchFamily="34" charset="-122"/>
              </a:rPr>
              <a:t>表示承递关系，相当于“而且”“并且”“就”或不译。</a:t>
            </a:r>
            <a:r>
              <a:rPr lang="en-US" altLang="zh-CN" dirty="0">
                <a:ea typeface="微软雅黑" pitchFamily="34" charset="-122"/>
              </a:rPr>
              <a:t> </a:t>
            </a:r>
            <a:endParaRPr lang="zh-CN" altLang="zh-CN" dirty="0">
              <a:latin typeface="楷体" pitchFamily="49" charset="-122"/>
              <a:ea typeface="楷体" pitchFamily="49" charset="-122"/>
            </a:endParaRPr>
          </a:p>
        </p:txBody>
      </p:sp>
      <p:sp>
        <p:nvSpPr>
          <p:cNvPr id="12" name="矩形 11"/>
          <p:cNvSpPr>
            <a:spLocks noChangeArrowheads="1"/>
          </p:cNvSpPr>
          <p:nvPr/>
        </p:nvSpPr>
        <p:spPr bwMode="auto">
          <a:xfrm>
            <a:off x="512763" y="2653904"/>
            <a:ext cx="8064500" cy="127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lnSpc>
                <a:spcPct val="150000"/>
              </a:lnSpc>
            </a:pPr>
            <a:r>
              <a:rPr lang="zh-CN" altLang="zh-CN">
                <a:latin typeface="楷体" pitchFamily="49" charset="-122"/>
                <a:ea typeface="楷体" pitchFamily="49" charset="-122"/>
              </a:rPr>
              <a:t>【例】①敏而好学，不耻下问。</a:t>
            </a:r>
            <a:r>
              <a:rPr lang="en-US" altLang="zh-CN">
                <a:latin typeface="楷体" pitchFamily="49" charset="-122"/>
                <a:ea typeface="楷体" pitchFamily="49" charset="-122"/>
              </a:rPr>
              <a:t>   </a:t>
            </a:r>
            <a:r>
              <a:rPr lang="zh-CN" altLang="zh-CN">
                <a:latin typeface="楷体" pitchFamily="49" charset="-122"/>
                <a:ea typeface="楷体" pitchFamily="49" charset="-122"/>
              </a:rPr>
              <a:t>②永州之野产异蛇，黑质而白章。</a:t>
            </a:r>
            <a:r>
              <a:rPr lang="en-US" altLang="zh-CN">
                <a:latin typeface="楷体" pitchFamily="49" charset="-122"/>
                <a:ea typeface="楷体" pitchFamily="49" charset="-122"/>
              </a:rPr>
              <a:t>  </a:t>
            </a:r>
            <a:endParaRPr lang="zh-CN" altLang="zh-CN">
              <a:latin typeface="楷体" pitchFamily="49" charset="-122"/>
              <a:ea typeface="楷体" pitchFamily="49" charset="-122"/>
            </a:endParaRPr>
          </a:p>
          <a:p>
            <a:pPr eaLnBrk="0" hangingPunct="0">
              <a:lnSpc>
                <a:spcPct val="150000"/>
              </a:lnSpc>
            </a:pPr>
            <a:r>
              <a:rPr lang="zh-CN" altLang="zh-CN">
                <a:latin typeface="楷体" pitchFamily="49" charset="-122"/>
                <a:ea typeface="楷体" pitchFamily="49" charset="-122"/>
              </a:rPr>
              <a:t>③秦师轻而无礼。</a:t>
            </a:r>
            <a:r>
              <a:rPr lang="en-US" altLang="zh-CN">
                <a:latin typeface="楷体" pitchFamily="49" charset="-122"/>
                <a:ea typeface="楷体" pitchFamily="49" charset="-122"/>
              </a:rPr>
              <a:t>   </a:t>
            </a:r>
            <a:r>
              <a:rPr lang="zh-CN" altLang="zh-CN">
                <a:latin typeface="楷体" pitchFamily="49" charset="-122"/>
                <a:ea typeface="楷体" pitchFamily="49" charset="-122"/>
              </a:rPr>
              <a:t>④锲而舍之，朽木不折；锲而不舍，金石可镂。</a:t>
            </a:r>
            <a:r>
              <a:rPr lang="en-US" altLang="zh-CN">
                <a:latin typeface="楷体" pitchFamily="49" charset="-122"/>
                <a:ea typeface="楷体" pitchFamily="49" charset="-122"/>
              </a:rPr>
              <a:t> </a:t>
            </a:r>
            <a:endParaRPr lang="zh-CN" altLang="zh-CN">
              <a:latin typeface="楷体" pitchFamily="49" charset="-122"/>
              <a:ea typeface="楷体" pitchFamily="49" charset="-122"/>
            </a:endParaRPr>
          </a:p>
          <a:p>
            <a:pPr eaLnBrk="0" hangingPunct="0">
              <a:lnSpc>
                <a:spcPct val="150000"/>
              </a:lnSpc>
            </a:pPr>
            <a:r>
              <a:rPr lang="zh-CN" altLang="zh-CN">
                <a:latin typeface="楷体" pitchFamily="49" charset="-122"/>
                <a:ea typeface="楷体" pitchFamily="49" charset="-122"/>
              </a:rPr>
              <a:t>⑤蟹六跪而二鳌</a:t>
            </a:r>
            <a:r>
              <a:rPr lang="zh-CN" altLang="en-US">
                <a:latin typeface="楷体" pitchFamily="49" charset="-122"/>
                <a:ea typeface="楷体" pitchFamily="49" charset="-122"/>
              </a:rPr>
              <a:t>。</a:t>
            </a:r>
            <a:r>
              <a:rPr lang="zh-CN" altLang="zh-CN">
                <a:latin typeface="楷体" pitchFamily="49" charset="-122"/>
                <a:ea typeface="楷体" pitchFamily="49" charset="-122"/>
              </a:rPr>
              <a:t> </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标题 1"/>
          <p:cNvSpPr txBox="1">
            <a:spLocks noChangeArrowheads="1"/>
          </p:cNvSpPr>
          <p:nvPr/>
        </p:nvSpPr>
        <p:spPr bwMode="auto">
          <a:xfrm>
            <a:off x="512764" y="438151"/>
            <a:ext cx="1730375" cy="3738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90000"/>
              </a:lnSpc>
            </a:pPr>
            <a:r>
              <a:rPr lang="zh-CN" altLang="en-US" sz="3200" b="1">
                <a:solidFill>
                  <a:schemeClr val="bg1"/>
                </a:solidFill>
                <a:latin typeface="微软雅黑" pitchFamily="34" charset="-122"/>
                <a:ea typeface="微软雅黑" pitchFamily="34" charset="-122"/>
              </a:rPr>
              <a:t>知识点解析</a:t>
            </a:r>
            <a:endParaRPr lang="zh-CN" altLang="zh-CN" sz="3200" b="1">
              <a:solidFill>
                <a:schemeClr val="bg1"/>
              </a:solidFill>
              <a:latin typeface="微软雅黑" pitchFamily="34" charset="-122"/>
              <a:ea typeface="微软雅黑" pitchFamily="34" charset="-122"/>
            </a:endParaRPr>
          </a:p>
        </p:txBody>
      </p:sp>
      <p:sp>
        <p:nvSpPr>
          <p:cNvPr id="27650" name="矩形 9"/>
          <p:cNvSpPr>
            <a:spLocks noChangeArrowheads="1"/>
          </p:cNvSpPr>
          <p:nvPr/>
        </p:nvSpPr>
        <p:spPr bwMode="auto">
          <a:xfrm>
            <a:off x="512763" y="921544"/>
            <a:ext cx="8064500" cy="8583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lnSpc>
                <a:spcPct val="150000"/>
              </a:lnSpc>
            </a:pPr>
            <a:r>
              <a:rPr lang="zh-CN" altLang="zh-CN">
                <a:latin typeface="楷体" pitchFamily="49" charset="-122"/>
                <a:ea typeface="楷体" pitchFamily="49" charset="-122"/>
              </a:rPr>
              <a:t>【例】①择其善者而从之，其不善者而改之</a:t>
            </a:r>
            <a:r>
              <a:rPr lang="zh-CN" altLang="en-US">
                <a:latin typeface="楷体" pitchFamily="49" charset="-122"/>
                <a:ea typeface="楷体" pitchFamily="49" charset="-122"/>
              </a:rPr>
              <a:t>。</a:t>
            </a:r>
            <a:r>
              <a:rPr lang="en-US" altLang="zh-CN">
                <a:latin typeface="楷体" pitchFamily="49" charset="-122"/>
                <a:ea typeface="楷体" pitchFamily="49" charset="-122"/>
              </a:rPr>
              <a:t>   </a:t>
            </a:r>
            <a:r>
              <a:rPr lang="zh-CN" altLang="zh-CN">
                <a:latin typeface="楷体" pitchFamily="49" charset="-122"/>
                <a:ea typeface="楷体" pitchFamily="49" charset="-122"/>
              </a:rPr>
              <a:t>②余闻而愈悲。</a:t>
            </a:r>
            <a:r>
              <a:rPr lang="en-US" altLang="zh-CN">
                <a:latin typeface="楷体" pitchFamily="49" charset="-122"/>
                <a:ea typeface="楷体" pitchFamily="49" charset="-122"/>
              </a:rPr>
              <a:t> </a:t>
            </a:r>
            <a:endParaRPr lang="zh-CN" altLang="zh-CN">
              <a:latin typeface="楷体" pitchFamily="49" charset="-122"/>
              <a:ea typeface="楷体" pitchFamily="49" charset="-122"/>
            </a:endParaRPr>
          </a:p>
          <a:p>
            <a:pPr eaLnBrk="0" hangingPunct="0">
              <a:lnSpc>
                <a:spcPct val="150000"/>
              </a:lnSpc>
            </a:pPr>
            <a:r>
              <a:rPr lang="en-US" altLang="zh-CN">
                <a:latin typeface="楷体" pitchFamily="49" charset="-122"/>
                <a:ea typeface="楷体" pitchFamily="49" charset="-122"/>
              </a:rPr>
              <a:t> </a:t>
            </a:r>
            <a:r>
              <a:rPr lang="zh-CN" altLang="zh-CN">
                <a:latin typeface="楷体" pitchFamily="49" charset="-122"/>
                <a:ea typeface="楷体" pitchFamily="49" charset="-122"/>
              </a:rPr>
              <a:t>③置之地，拔剑撞而破之。</a:t>
            </a:r>
            <a:r>
              <a:rPr lang="en-US" altLang="zh-CN">
                <a:latin typeface="楷体" pitchFamily="49" charset="-122"/>
                <a:ea typeface="楷体" pitchFamily="49" charset="-122"/>
              </a:rPr>
              <a:t>   </a:t>
            </a:r>
            <a:r>
              <a:rPr lang="zh-CN" altLang="zh-CN">
                <a:latin typeface="楷体" pitchFamily="49" charset="-122"/>
                <a:ea typeface="楷体" pitchFamily="49" charset="-122"/>
              </a:rPr>
              <a:t>④灭滑而还。</a:t>
            </a:r>
            <a:r>
              <a:rPr lang="en-US" altLang="zh-CN">
                <a:latin typeface="楷体" pitchFamily="49" charset="-122"/>
                <a:ea typeface="楷体" pitchFamily="49" charset="-122"/>
              </a:rPr>
              <a:t>   </a:t>
            </a:r>
            <a:r>
              <a:rPr lang="zh-CN" altLang="zh-CN">
                <a:latin typeface="楷体" pitchFamily="49" charset="-122"/>
                <a:ea typeface="楷体" pitchFamily="49" charset="-122"/>
              </a:rPr>
              <a:t>⑤君子博学而日参省乎己</a:t>
            </a:r>
            <a:r>
              <a:rPr lang="zh-CN" altLang="en-US">
                <a:latin typeface="楷体" pitchFamily="49" charset="-122"/>
                <a:ea typeface="楷体" pitchFamily="49" charset="-122"/>
              </a:rPr>
              <a:t>。</a:t>
            </a:r>
            <a:r>
              <a:rPr lang="en-US" altLang="zh-CN">
                <a:latin typeface="楷体" pitchFamily="49" charset="-122"/>
                <a:ea typeface="楷体" pitchFamily="49" charset="-122"/>
              </a:rPr>
              <a:t> </a:t>
            </a:r>
            <a:endParaRPr lang="zh-CN" altLang="zh-CN">
              <a:latin typeface="楷体" pitchFamily="49" charset="-122"/>
              <a:ea typeface="楷体" pitchFamily="49" charset="-122"/>
            </a:endParaRPr>
          </a:p>
        </p:txBody>
      </p:sp>
      <p:sp>
        <p:nvSpPr>
          <p:cNvPr id="27651" name="矩形 5"/>
          <p:cNvSpPr>
            <a:spLocks noChangeArrowheads="1"/>
          </p:cNvSpPr>
          <p:nvPr/>
        </p:nvSpPr>
        <p:spPr bwMode="auto">
          <a:xfrm>
            <a:off x="512763" y="1866900"/>
            <a:ext cx="8064500" cy="22433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lnSpc>
                <a:spcPct val="150000"/>
              </a:lnSpc>
            </a:pPr>
            <a:r>
              <a:rPr lang="en-US" altLang="zh-CN">
                <a:ea typeface="微软雅黑" pitchFamily="34" charset="-122"/>
              </a:rPr>
              <a:t>6.</a:t>
            </a:r>
            <a:r>
              <a:rPr lang="zh-CN" altLang="zh-CN">
                <a:ea typeface="微软雅黑" pitchFamily="34" charset="-122"/>
              </a:rPr>
              <a:t>表因果关系，相当于“因而” 。</a:t>
            </a:r>
            <a:endParaRPr lang="en-US" altLang="zh-CN">
              <a:latin typeface="楷体" pitchFamily="49" charset="-122"/>
              <a:ea typeface="楷体" pitchFamily="49" charset="-122"/>
            </a:endParaRPr>
          </a:p>
          <a:p>
            <a:pPr eaLnBrk="0" hangingPunct="0">
              <a:lnSpc>
                <a:spcPct val="150000"/>
              </a:lnSpc>
            </a:pPr>
            <a:endParaRPr lang="en-US" altLang="zh-CN">
              <a:latin typeface="楷体" pitchFamily="49" charset="-122"/>
              <a:ea typeface="楷体" pitchFamily="49" charset="-122"/>
            </a:endParaRPr>
          </a:p>
          <a:p>
            <a:pPr eaLnBrk="0" hangingPunct="0">
              <a:lnSpc>
                <a:spcPct val="150000"/>
              </a:lnSpc>
            </a:pPr>
            <a:endParaRPr lang="en-US" altLang="zh-CN">
              <a:latin typeface="楷体" pitchFamily="49" charset="-122"/>
              <a:ea typeface="楷体" pitchFamily="49" charset="-122"/>
            </a:endParaRPr>
          </a:p>
          <a:p>
            <a:pPr eaLnBrk="0" hangingPunct="0">
              <a:lnSpc>
                <a:spcPct val="200000"/>
              </a:lnSpc>
            </a:pPr>
            <a:r>
              <a:rPr lang="en-US" altLang="zh-CN">
                <a:ea typeface="微软雅黑" pitchFamily="34" charset="-122"/>
              </a:rPr>
              <a:t>7.</a:t>
            </a:r>
            <a:r>
              <a:rPr lang="zh-CN" altLang="zh-CN">
                <a:ea typeface="微软雅黑" pitchFamily="34" charset="-122"/>
              </a:rPr>
              <a:t>表目的，相当于“以便”。</a:t>
            </a:r>
            <a:endParaRPr lang="en-US" altLang="zh-CN">
              <a:ea typeface="微软雅黑" pitchFamily="34" charset="-122"/>
            </a:endParaRPr>
          </a:p>
          <a:p>
            <a:pPr eaLnBrk="0" hangingPunct="0">
              <a:lnSpc>
                <a:spcPct val="150000"/>
              </a:lnSpc>
            </a:pPr>
            <a:endParaRPr lang="en-US" altLang="zh-CN">
              <a:latin typeface="楷体" pitchFamily="49" charset="-122"/>
              <a:ea typeface="楷体" pitchFamily="49" charset="-122"/>
            </a:endParaRPr>
          </a:p>
        </p:txBody>
      </p:sp>
      <p:sp>
        <p:nvSpPr>
          <p:cNvPr id="7" name="矩形 6"/>
          <p:cNvSpPr>
            <a:spLocks noChangeArrowheads="1"/>
          </p:cNvSpPr>
          <p:nvPr/>
        </p:nvSpPr>
        <p:spPr bwMode="auto">
          <a:xfrm>
            <a:off x="493713" y="2337197"/>
            <a:ext cx="8064500" cy="8583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lnSpc>
                <a:spcPct val="150000"/>
              </a:lnSpc>
            </a:pPr>
            <a:r>
              <a:rPr lang="zh-CN" altLang="zh-CN">
                <a:latin typeface="楷体" pitchFamily="49" charset="-122"/>
                <a:ea typeface="楷体" pitchFamily="49" charset="-122"/>
              </a:rPr>
              <a:t>【例】 ①遏其生气，以求重价，而江浙之梅皆病。</a:t>
            </a:r>
            <a:r>
              <a:rPr lang="zh-CN" altLang="en-US">
                <a:latin typeface="楷体" pitchFamily="49" charset="-122"/>
                <a:ea typeface="楷体" pitchFamily="49" charset="-122"/>
              </a:rPr>
              <a:t>（</a:t>
            </a:r>
            <a:r>
              <a:rPr lang="zh-CN" altLang="zh-CN">
                <a:latin typeface="楷体" pitchFamily="49" charset="-122"/>
                <a:ea typeface="楷体" pitchFamily="49" charset="-122"/>
              </a:rPr>
              <a:t>《病梅馆记》</a:t>
            </a:r>
            <a:r>
              <a:rPr lang="zh-CN" altLang="en-US">
                <a:latin typeface="楷体" pitchFamily="49" charset="-122"/>
                <a:ea typeface="楷体" pitchFamily="49" charset="-122"/>
              </a:rPr>
              <a:t>）</a:t>
            </a:r>
            <a:r>
              <a:rPr lang="en-US" altLang="zh-CN">
                <a:latin typeface="楷体" pitchFamily="49" charset="-122"/>
                <a:ea typeface="楷体" pitchFamily="49" charset="-122"/>
              </a:rPr>
              <a:t>       </a:t>
            </a:r>
            <a:endParaRPr lang="zh-CN" altLang="zh-CN">
              <a:latin typeface="楷体" pitchFamily="49" charset="-122"/>
              <a:ea typeface="楷体" pitchFamily="49" charset="-122"/>
            </a:endParaRPr>
          </a:p>
          <a:p>
            <a:pPr eaLnBrk="0" hangingPunct="0">
              <a:lnSpc>
                <a:spcPct val="150000"/>
              </a:lnSpc>
            </a:pPr>
            <a:r>
              <a:rPr lang="en-US" altLang="zh-CN">
                <a:latin typeface="楷体" pitchFamily="49" charset="-122"/>
                <a:ea typeface="楷体" pitchFamily="49" charset="-122"/>
              </a:rPr>
              <a:t> </a:t>
            </a:r>
            <a:r>
              <a:rPr lang="zh-CN" altLang="zh-CN">
                <a:latin typeface="楷体" pitchFamily="49" charset="-122"/>
                <a:ea typeface="楷体" pitchFamily="49" charset="-122"/>
              </a:rPr>
              <a:t>②赂秦而力亏，破灭之道也</a:t>
            </a:r>
            <a:r>
              <a:rPr lang="zh-CN" altLang="en-US">
                <a:latin typeface="楷体" pitchFamily="49" charset="-122"/>
                <a:ea typeface="楷体" pitchFamily="49" charset="-122"/>
              </a:rPr>
              <a:t>。</a:t>
            </a:r>
            <a:r>
              <a:rPr lang="zh-CN" altLang="zh-CN">
                <a:latin typeface="楷体" pitchFamily="49" charset="-122"/>
                <a:ea typeface="楷体" pitchFamily="49" charset="-122"/>
              </a:rPr>
              <a:t> </a:t>
            </a:r>
          </a:p>
        </p:txBody>
      </p:sp>
      <p:sp>
        <p:nvSpPr>
          <p:cNvPr id="8" name="矩形 7"/>
          <p:cNvSpPr>
            <a:spLocks noChangeArrowheads="1"/>
          </p:cNvSpPr>
          <p:nvPr/>
        </p:nvSpPr>
        <p:spPr bwMode="auto">
          <a:xfrm>
            <a:off x="512763" y="3752850"/>
            <a:ext cx="530701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zh-CN" altLang="zh-CN">
                <a:latin typeface="楷体" pitchFamily="49" charset="-122"/>
                <a:ea typeface="楷体" pitchFamily="49" charset="-122"/>
              </a:rPr>
              <a:t>【例】诸侯恐惧，会盟而谋弱秦。</a:t>
            </a:r>
            <a:r>
              <a:rPr lang="zh-CN" altLang="en-US">
                <a:latin typeface="楷体" pitchFamily="49" charset="-122"/>
                <a:ea typeface="楷体" pitchFamily="49" charset="-122"/>
              </a:rPr>
              <a:t>（</a:t>
            </a:r>
            <a:r>
              <a:rPr lang="zh-CN" altLang="zh-CN">
                <a:latin typeface="楷体" pitchFamily="49" charset="-122"/>
                <a:ea typeface="楷体" pitchFamily="49" charset="-122"/>
              </a:rPr>
              <a:t>《过秦论》</a:t>
            </a:r>
            <a:r>
              <a:rPr lang="zh-CN" altLang="en-US">
                <a:latin typeface="楷体" pitchFamily="49" charset="-122"/>
                <a:ea typeface="楷体" pitchFamily="49" charset="-122"/>
              </a:rPr>
              <a:t>）</a:t>
            </a:r>
            <a:endParaRPr lang="zh-CN" altLang="zh-CN">
              <a:latin typeface="楷体" pitchFamily="49" charset="-122"/>
              <a:ea typeface="楷体" pitchFamily="49" charset="-122"/>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down)">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标题 1"/>
          <p:cNvSpPr txBox="1">
            <a:spLocks noChangeArrowheads="1"/>
          </p:cNvSpPr>
          <p:nvPr/>
        </p:nvSpPr>
        <p:spPr bwMode="auto">
          <a:xfrm>
            <a:off x="512764" y="438151"/>
            <a:ext cx="1730375" cy="3738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90000"/>
              </a:lnSpc>
            </a:pPr>
            <a:r>
              <a:rPr lang="zh-CN" altLang="en-US" sz="3200" b="1">
                <a:solidFill>
                  <a:schemeClr val="bg1"/>
                </a:solidFill>
                <a:latin typeface="微软雅黑" pitchFamily="34" charset="-122"/>
                <a:ea typeface="微软雅黑" pitchFamily="34" charset="-122"/>
              </a:rPr>
              <a:t>知识点解析</a:t>
            </a:r>
            <a:endParaRPr lang="zh-CN" altLang="zh-CN" sz="3200" b="1">
              <a:solidFill>
                <a:schemeClr val="bg1"/>
              </a:solidFill>
              <a:latin typeface="微软雅黑" pitchFamily="34" charset="-122"/>
              <a:ea typeface="微软雅黑" pitchFamily="34" charset="-122"/>
            </a:endParaRPr>
          </a:p>
        </p:txBody>
      </p:sp>
      <p:sp>
        <p:nvSpPr>
          <p:cNvPr id="28674" name="矩形 8"/>
          <p:cNvSpPr>
            <a:spLocks noChangeArrowheads="1"/>
          </p:cNvSpPr>
          <p:nvPr/>
        </p:nvSpPr>
        <p:spPr bwMode="auto">
          <a:xfrm>
            <a:off x="512763" y="910829"/>
            <a:ext cx="8064500" cy="4558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lnSpc>
                <a:spcPct val="150000"/>
              </a:lnSpc>
            </a:pPr>
            <a:r>
              <a:rPr lang="en-US" altLang="zh-CN">
                <a:ea typeface="微软雅黑" pitchFamily="34" charset="-122"/>
              </a:rPr>
              <a:t>8.</a:t>
            </a:r>
            <a:r>
              <a:rPr lang="zh-CN" altLang="zh-CN">
                <a:ea typeface="微软雅黑" pitchFamily="34" charset="-122"/>
              </a:rPr>
              <a:t>通“如”：好像，如同。</a:t>
            </a:r>
            <a:endParaRPr lang="en-US" altLang="zh-CN">
              <a:latin typeface="楷体" pitchFamily="49" charset="-122"/>
              <a:ea typeface="楷体" pitchFamily="49" charset="-122"/>
            </a:endParaRPr>
          </a:p>
        </p:txBody>
      </p:sp>
      <p:sp>
        <p:nvSpPr>
          <p:cNvPr id="6" name="矩形 5"/>
          <p:cNvSpPr>
            <a:spLocks noChangeArrowheads="1"/>
          </p:cNvSpPr>
          <p:nvPr/>
        </p:nvSpPr>
        <p:spPr bwMode="auto">
          <a:xfrm>
            <a:off x="512763" y="1395413"/>
            <a:ext cx="8064500" cy="442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lnSpc>
                <a:spcPct val="150000"/>
              </a:lnSpc>
            </a:pPr>
            <a:r>
              <a:rPr lang="zh-CN" altLang="zh-CN">
                <a:latin typeface="楷体" pitchFamily="49" charset="-122"/>
                <a:ea typeface="楷体" pitchFamily="49" charset="-122"/>
              </a:rPr>
              <a:t>例：军惊而坏都舍。</a:t>
            </a:r>
          </a:p>
        </p:txBody>
      </p:sp>
      <p:sp>
        <p:nvSpPr>
          <p:cNvPr id="28676" name="矩形 6"/>
          <p:cNvSpPr>
            <a:spLocks noChangeArrowheads="1"/>
          </p:cNvSpPr>
          <p:nvPr/>
        </p:nvSpPr>
        <p:spPr bwMode="auto">
          <a:xfrm>
            <a:off x="512763" y="1881188"/>
            <a:ext cx="8064500" cy="22589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altLang="zh-CN">
                <a:ea typeface="微软雅黑" pitchFamily="34" charset="-122"/>
              </a:rPr>
              <a:t>9.</a:t>
            </a:r>
            <a:r>
              <a:rPr lang="zh-CN" altLang="zh-CN">
                <a:ea typeface="微软雅黑" pitchFamily="34" charset="-122"/>
              </a:rPr>
              <a:t>通“尔”，你，你的。</a:t>
            </a:r>
            <a:endParaRPr lang="en-US" altLang="zh-CN">
              <a:ea typeface="微软雅黑" pitchFamily="34" charset="-122"/>
            </a:endParaRPr>
          </a:p>
          <a:p>
            <a:pPr eaLnBrk="0" hangingPunct="0"/>
            <a:endParaRPr lang="en-US" altLang="zh-CN">
              <a:ea typeface="微软雅黑" pitchFamily="34" charset="-122"/>
            </a:endParaRPr>
          </a:p>
          <a:p>
            <a:pPr eaLnBrk="0" hangingPunct="0"/>
            <a:endParaRPr lang="en-US" altLang="zh-CN">
              <a:ea typeface="微软雅黑" pitchFamily="34" charset="-122"/>
            </a:endParaRPr>
          </a:p>
          <a:p>
            <a:pPr eaLnBrk="0" hangingPunct="0"/>
            <a:endParaRPr lang="en-US" altLang="zh-CN">
              <a:ea typeface="微软雅黑" pitchFamily="34" charset="-122"/>
            </a:endParaRPr>
          </a:p>
          <a:p>
            <a:pPr eaLnBrk="0" hangingPunct="0"/>
            <a:endParaRPr lang="en-US" altLang="zh-CN">
              <a:ea typeface="微软雅黑" pitchFamily="34" charset="-122"/>
            </a:endParaRPr>
          </a:p>
          <a:p>
            <a:pPr eaLnBrk="0" hangingPunct="0">
              <a:lnSpc>
                <a:spcPct val="150000"/>
              </a:lnSpc>
            </a:pPr>
            <a:r>
              <a:rPr lang="zh-CN" altLang="zh-CN">
                <a:ea typeface="微软雅黑" pitchFamily="34" charset="-122"/>
              </a:rPr>
              <a:t>【小练习】</a:t>
            </a:r>
          </a:p>
          <a:p>
            <a:pPr eaLnBrk="0" hangingPunct="0">
              <a:lnSpc>
                <a:spcPct val="150000"/>
              </a:lnSpc>
            </a:pPr>
            <a:r>
              <a:rPr lang="zh-CN" altLang="zh-CN">
                <a:ea typeface="微软雅黑" pitchFamily="34" charset="-122"/>
              </a:rPr>
              <a:t>《论语》十二章中虚词“而”字的用法有哪些？请归类解释。</a:t>
            </a:r>
            <a:endParaRPr lang="en-US" altLang="zh-CN">
              <a:ea typeface="微软雅黑" pitchFamily="34" charset="-122"/>
            </a:endParaRPr>
          </a:p>
        </p:txBody>
      </p:sp>
      <p:sp>
        <p:nvSpPr>
          <p:cNvPr id="8" name="矩形 7"/>
          <p:cNvSpPr>
            <a:spLocks noChangeArrowheads="1"/>
          </p:cNvSpPr>
          <p:nvPr/>
        </p:nvSpPr>
        <p:spPr bwMode="auto">
          <a:xfrm>
            <a:off x="512763" y="2265760"/>
            <a:ext cx="8062912" cy="8583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lnSpc>
                <a:spcPct val="150000"/>
              </a:lnSpc>
            </a:pPr>
            <a:r>
              <a:rPr lang="zh-CN" altLang="zh-CN">
                <a:latin typeface="楷体" pitchFamily="49" charset="-122"/>
                <a:ea typeface="楷体" pitchFamily="49" charset="-122"/>
              </a:rPr>
              <a:t>【例】①而翁归，自与汝算耳！</a:t>
            </a:r>
            <a:r>
              <a:rPr lang="en-US" altLang="zh-CN">
                <a:latin typeface="楷体" pitchFamily="49" charset="-122"/>
                <a:ea typeface="楷体" pitchFamily="49" charset="-122"/>
              </a:rPr>
              <a:t>   </a:t>
            </a:r>
            <a:r>
              <a:rPr lang="zh-CN" altLang="zh-CN">
                <a:latin typeface="楷体" pitchFamily="49" charset="-122"/>
                <a:ea typeface="楷体" pitchFamily="49" charset="-122"/>
              </a:rPr>
              <a:t>②若欲死而父。</a:t>
            </a:r>
            <a:r>
              <a:rPr lang="en-US" altLang="zh-CN">
                <a:latin typeface="楷体" pitchFamily="49" charset="-122"/>
                <a:ea typeface="楷体" pitchFamily="49" charset="-122"/>
              </a:rPr>
              <a:t>      </a:t>
            </a:r>
            <a:r>
              <a:rPr lang="zh-CN" altLang="zh-CN">
                <a:latin typeface="楷体" pitchFamily="49" charset="-122"/>
                <a:ea typeface="楷体" pitchFamily="49" charset="-122"/>
              </a:rPr>
              <a:t>③而母立于兹。</a:t>
            </a:r>
            <a:r>
              <a:rPr lang="en-US" altLang="zh-CN">
                <a:latin typeface="楷体" pitchFamily="49" charset="-122"/>
                <a:ea typeface="楷体" pitchFamily="49" charset="-122"/>
              </a:rPr>
              <a:t>  </a:t>
            </a:r>
            <a:endParaRPr lang="zh-CN" altLang="zh-CN">
              <a:latin typeface="楷体" pitchFamily="49" charset="-122"/>
              <a:ea typeface="楷体" pitchFamily="49" charset="-122"/>
            </a:endParaRPr>
          </a:p>
          <a:p>
            <a:pPr eaLnBrk="0" hangingPunct="0">
              <a:lnSpc>
                <a:spcPct val="150000"/>
              </a:lnSpc>
            </a:pPr>
            <a:r>
              <a:rPr lang="zh-CN" altLang="zh-CN">
                <a:latin typeface="楷体" pitchFamily="49" charset="-122"/>
                <a:ea typeface="楷体" pitchFamily="49" charset="-122"/>
              </a:rPr>
              <a:t>④吾翁即若翁。必欲烹而翁，则幸分我一杯羹。</a:t>
            </a:r>
            <a:r>
              <a:rPr lang="zh-CN" altLang="en-US">
                <a:latin typeface="楷体" pitchFamily="49" charset="-122"/>
                <a:ea typeface="楷体" pitchFamily="49" charset="-122"/>
              </a:rPr>
              <a:t>（</a:t>
            </a:r>
            <a:r>
              <a:rPr lang="zh-CN" altLang="zh-CN">
                <a:latin typeface="楷体" pitchFamily="49" charset="-122"/>
                <a:ea typeface="楷体" pitchFamily="49" charset="-122"/>
              </a:rPr>
              <a:t>《促织》</a:t>
            </a:r>
            <a:r>
              <a:rPr lang="zh-CN" altLang="en-US">
                <a:latin typeface="楷体" pitchFamily="49" charset="-122"/>
                <a:ea typeface="楷体" pitchFamily="49" charset="-122"/>
              </a:rPr>
              <a:t>）</a:t>
            </a:r>
            <a:r>
              <a:rPr lang="en-US" altLang="zh-CN">
                <a:latin typeface="楷体" pitchFamily="49" charset="-122"/>
                <a:ea typeface="楷体" pitchFamily="49" charset="-122"/>
              </a:rPr>
              <a:t> </a:t>
            </a:r>
            <a:endParaRPr lang="zh-CN" altLang="zh-CN">
              <a:latin typeface="楷体" pitchFamily="49" charset="-122"/>
              <a:ea typeface="楷体" pitchFamily="49" charset="-122"/>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down)">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标题 1"/>
          <p:cNvSpPr txBox="1">
            <a:spLocks noChangeArrowheads="1"/>
          </p:cNvSpPr>
          <p:nvPr/>
        </p:nvSpPr>
        <p:spPr bwMode="auto">
          <a:xfrm>
            <a:off x="512764" y="438151"/>
            <a:ext cx="1730375" cy="3738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90000"/>
              </a:lnSpc>
            </a:pPr>
            <a:r>
              <a:rPr lang="zh-CN" altLang="en-US" sz="2400" b="1" dirty="0">
                <a:latin typeface="微软雅黑" pitchFamily="34" charset="-122"/>
                <a:ea typeface="微软雅黑" pitchFamily="34" charset="-122"/>
              </a:rPr>
              <a:t>知识点解析</a:t>
            </a:r>
            <a:endParaRPr lang="zh-CN" altLang="zh-CN" sz="2400" b="1" dirty="0">
              <a:latin typeface="微软雅黑" pitchFamily="34" charset="-122"/>
              <a:ea typeface="微软雅黑" pitchFamily="34" charset="-122"/>
            </a:endParaRPr>
          </a:p>
        </p:txBody>
      </p:sp>
      <p:sp>
        <p:nvSpPr>
          <p:cNvPr id="10" name="矩形 9"/>
          <p:cNvSpPr/>
          <p:nvPr/>
        </p:nvSpPr>
        <p:spPr>
          <a:xfrm>
            <a:off x="512764" y="1312069"/>
            <a:ext cx="7839075" cy="2104872"/>
          </a:xfrm>
          <a:prstGeom prst="rect">
            <a:avLst/>
          </a:prstGeom>
        </p:spPr>
        <p:txBody>
          <a:bodyPr>
            <a:spAutoFit/>
          </a:bodyPr>
          <a:lstStyle/>
          <a:p>
            <a:pPr algn="just" eaLnBrk="0" hangingPunct="0">
              <a:lnSpc>
                <a:spcPct val="150000"/>
              </a:lnSpc>
              <a:buFontTx/>
              <a:buNone/>
              <a:defRPr/>
            </a:pPr>
            <a:r>
              <a:rPr lang="en-US" altLang="zh-CN" b="1" dirty="0">
                <a:latin typeface="楷体" pitchFamily="49" charset="-122"/>
                <a:ea typeface="楷体" pitchFamily="49" charset="-122"/>
              </a:rPr>
              <a:t>    </a:t>
            </a:r>
            <a:r>
              <a:rPr lang="zh-CN" altLang="zh-CN" b="1" dirty="0">
                <a:latin typeface="楷体" pitchFamily="49" charset="-122"/>
                <a:ea typeface="楷体" pitchFamily="49" charset="-122"/>
              </a:rPr>
              <a:t>表并列关系。</a:t>
            </a:r>
            <a:endParaRPr lang="en-US" altLang="zh-CN" b="1" dirty="0">
              <a:latin typeface="楷体" pitchFamily="49" charset="-122"/>
              <a:ea typeface="楷体" pitchFamily="49" charset="-122"/>
            </a:endParaRPr>
          </a:p>
          <a:p>
            <a:pPr indent="457200" algn="just" eaLnBrk="0" hangingPunct="0">
              <a:lnSpc>
                <a:spcPct val="150000"/>
              </a:lnSpc>
              <a:buFontTx/>
              <a:buNone/>
              <a:defRPr/>
            </a:pPr>
            <a:r>
              <a:rPr lang="en-US" altLang="zh-CN" dirty="0">
                <a:latin typeface="楷体" pitchFamily="49" charset="-122"/>
                <a:ea typeface="楷体" pitchFamily="49" charset="-122"/>
              </a:rPr>
              <a:t> </a:t>
            </a:r>
            <a:r>
              <a:rPr lang="zh-CN" altLang="zh-CN" dirty="0">
                <a:latin typeface="楷体" pitchFamily="49" charset="-122"/>
                <a:ea typeface="楷体" pitchFamily="49" charset="-122"/>
              </a:rPr>
              <a:t>并列关系表示“而”所连接的前后两项是并列对等、地位相同的语法关系，没有先后主次之分，位置互换而不影响意义的表达。可以译为“又„„又„„”、“和”“并且”等，也可不译。书中共见</a:t>
            </a:r>
            <a:r>
              <a:rPr lang="en-US" altLang="zh-CN" dirty="0">
                <a:latin typeface="楷体" pitchFamily="49" charset="-122"/>
                <a:ea typeface="楷体" pitchFamily="49" charset="-122"/>
              </a:rPr>
              <a:t>2</a:t>
            </a:r>
            <a:r>
              <a:rPr lang="zh-CN" altLang="zh-CN" dirty="0">
                <a:latin typeface="楷体" pitchFamily="49" charset="-122"/>
                <a:ea typeface="楷体" pitchFamily="49" charset="-122"/>
              </a:rPr>
              <a:t>处。如：博学而笃志，切问而近思</a:t>
            </a:r>
            <a:r>
              <a:rPr lang="zh-CN" altLang="en-US" dirty="0">
                <a:latin typeface="楷体" pitchFamily="49" charset="-122"/>
                <a:ea typeface="楷体" pitchFamily="49" charset="-122"/>
              </a:rPr>
              <a:t>。</a:t>
            </a:r>
            <a:endParaRPr lang="zh-CN" altLang="zh-CN" dirty="0">
              <a:latin typeface="楷体" pitchFamily="49" charset="-122"/>
              <a:ea typeface="楷体" pitchFamily="49" charset="-122"/>
            </a:endParaRPr>
          </a:p>
        </p:txBody>
      </p:sp>
      <p:sp>
        <p:nvSpPr>
          <p:cNvPr id="29699" name="矩形 4"/>
          <p:cNvSpPr>
            <a:spLocks noChangeArrowheads="1"/>
          </p:cNvSpPr>
          <p:nvPr/>
        </p:nvSpPr>
        <p:spPr bwMode="auto">
          <a:xfrm>
            <a:off x="512763" y="917972"/>
            <a:ext cx="3592512" cy="4584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lnSpc>
                <a:spcPct val="150000"/>
              </a:lnSpc>
            </a:pPr>
            <a:r>
              <a:rPr lang="en-US" altLang="zh-CN">
                <a:ea typeface="微软雅黑" pitchFamily="34" charset="-122"/>
              </a:rPr>
              <a:t>1.</a:t>
            </a:r>
            <a:r>
              <a:rPr lang="zh-CN" altLang="zh-CN">
                <a:ea typeface="微软雅黑" pitchFamily="34" charset="-122"/>
              </a:rPr>
              <a:t>博学而笃志，切问而近思</a:t>
            </a:r>
            <a:r>
              <a:rPr lang="zh-CN" altLang="en-US">
                <a:ea typeface="微软雅黑" pitchFamily="34" charset="-122"/>
              </a:rPr>
              <a:t>。</a:t>
            </a:r>
            <a:endParaRPr lang="zh-CN" altLang="zh-CN">
              <a:ea typeface="微软雅黑" pitchFamily="34" charset="-122"/>
            </a:endParaRPr>
          </a:p>
        </p:txBody>
      </p:sp>
      <p:sp>
        <p:nvSpPr>
          <p:cNvPr id="29700" name="矩形 7"/>
          <p:cNvSpPr>
            <a:spLocks noChangeArrowheads="1"/>
          </p:cNvSpPr>
          <p:nvPr/>
        </p:nvSpPr>
        <p:spPr bwMode="auto">
          <a:xfrm>
            <a:off x="512763" y="3417094"/>
            <a:ext cx="8064500" cy="1289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lnSpc>
                <a:spcPct val="150000"/>
              </a:lnSpc>
            </a:pPr>
            <a:r>
              <a:rPr lang="en-US" altLang="zh-CN">
                <a:ea typeface="微软雅黑" pitchFamily="34" charset="-122"/>
              </a:rPr>
              <a:t>2.(1)</a:t>
            </a:r>
            <a:r>
              <a:rPr lang="zh-CN" altLang="zh-CN">
                <a:ea typeface="微软雅黑" pitchFamily="34" charset="-122"/>
              </a:rPr>
              <a:t>学而时习之。</a:t>
            </a:r>
            <a:r>
              <a:rPr lang="en-US" altLang="zh-CN">
                <a:ea typeface="微软雅黑" pitchFamily="34" charset="-122"/>
              </a:rPr>
              <a:t>                                 (2)</a:t>
            </a:r>
            <a:r>
              <a:rPr lang="zh-CN" altLang="zh-CN">
                <a:ea typeface="微软雅黑" pitchFamily="34" charset="-122"/>
              </a:rPr>
              <a:t>不义而富其贵，于我如浮云。</a:t>
            </a:r>
          </a:p>
          <a:p>
            <a:pPr eaLnBrk="0" hangingPunct="0">
              <a:lnSpc>
                <a:spcPct val="150000"/>
              </a:lnSpc>
            </a:pPr>
            <a:r>
              <a:rPr lang="en-US" altLang="zh-CN">
                <a:ea typeface="微软雅黑" pitchFamily="34" charset="-122"/>
              </a:rPr>
              <a:t>(3)</a:t>
            </a:r>
            <a:r>
              <a:rPr lang="zh-CN" altLang="zh-CN">
                <a:ea typeface="微软雅黑" pitchFamily="34" charset="-122"/>
              </a:rPr>
              <a:t>温故而知新，可以为师矣。</a:t>
            </a:r>
            <a:r>
              <a:rPr lang="en-US" altLang="zh-CN">
                <a:ea typeface="微软雅黑" pitchFamily="34" charset="-122"/>
              </a:rPr>
              <a:t>              (4)</a:t>
            </a:r>
            <a:r>
              <a:rPr lang="zh-CN" altLang="zh-CN">
                <a:ea typeface="微软雅黑" pitchFamily="34" charset="-122"/>
              </a:rPr>
              <a:t>择其善者而从之，其不善者而改之</a:t>
            </a:r>
          </a:p>
          <a:p>
            <a:pPr eaLnBrk="0" hangingPunct="0">
              <a:lnSpc>
                <a:spcPct val="150000"/>
              </a:lnSpc>
            </a:pPr>
            <a:r>
              <a:rPr lang="en-US" altLang="zh-CN">
                <a:ea typeface="微软雅黑" pitchFamily="34" charset="-122"/>
              </a:rPr>
              <a:t>(5)</a:t>
            </a:r>
            <a:r>
              <a:rPr lang="zh-CN" altLang="zh-CN">
                <a:ea typeface="微软雅黑" pitchFamily="34" charset="-122"/>
              </a:rPr>
              <a:t>曲肱而枕之</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标题 1"/>
          <p:cNvSpPr txBox="1">
            <a:spLocks noChangeArrowheads="1"/>
          </p:cNvSpPr>
          <p:nvPr/>
        </p:nvSpPr>
        <p:spPr bwMode="auto">
          <a:xfrm>
            <a:off x="512764" y="438151"/>
            <a:ext cx="1730375" cy="3738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90000"/>
              </a:lnSpc>
            </a:pPr>
            <a:r>
              <a:rPr lang="zh-CN" altLang="en-US" sz="3200" b="1">
                <a:solidFill>
                  <a:schemeClr val="bg1"/>
                </a:solidFill>
                <a:latin typeface="微软雅黑" pitchFamily="34" charset="-122"/>
                <a:ea typeface="微软雅黑" pitchFamily="34" charset="-122"/>
              </a:rPr>
              <a:t>知识点解析</a:t>
            </a:r>
            <a:endParaRPr lang="zh-CN" altLang="zh-CN" sz="3200" b="1">
              <a:solidFill>
                <a:schemeClr val="bg1"/>
              </a:solidFill>
              <a:latin typeface="微软雅黑" pitchFamily="34" charset="-122"/>
              <a:ea typeface="微软雅黑" pitchFamily="34" charset="-122"/>
            </a:endParaRPr>
          </a:p>
        </p:txBody>
      </p:sp>
      <p:sp>
        <p:nvSpPr>
          <p:cNvPr id="30722" name="矩形 8"/>
          <p:cNvSpPr>
            <a:spLocks noChangeArrowheads="1"/>
          </p:cNvSpPr>
          <p:nvPr/>
        </p:nvSpPr>
        <p:spPr bwMode="auto">
          <a:xfrm>
            <a:off x="512764" y="965598"/>
            <a:ext cx="7870825" cy="29358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0" hangingPunct="0">
              <a:lnSpc>
                <a:spcPct val="150000"/>
              </a:lnSpc>
            </a:pPr>
            <a:r>
              <a:rPr lang="en-US" altLang="zh-CN" b="1">
                <a:latin typeface="楷体" pitchFamily="49" charset="-122"/>
                <a:ea typeface="楷体" pitchFamily="49" charset="-122"/>
              </a:rPr>
              <a:t>    </a:t>
            </a:r>
            <a:r>
              <a:rPr lang="zh-CN" altLang="zh-CN" b="1">
                <a:latin typeface="楷体" pitchFamily="49" charset="-122"/>
                <a:ea typeface="楷体" pitchFamily="49" charset="-122"/>
              </a:rPr>
              <a:t>表顺承关系。</a:t>
            </a:r>
          </a:p>
          <a:p>
            <a:pPr algn="just" eaLnBrk="0" hangingPunct="0">
              <a:lnSpc>
                <a:spcPct val="150000"/>
              </a:lnSpc>
            </a:pPr>
            <a:r>
              <a:rPr lang="en-US" altLang="zh-CN">
                <a:latin typeface="楷体" pitchFamily="49" charset="-122"/>
                <a:ea typeface="楷体" pitchFamily="49" charset="-122"/>
              </a:rPr>
              <a:t>    </a:t>
            </a:r>
            <a:r>
              <a:rPr lang="zh-CN" altLang="zh-CN">
                <a:latin typeface="楷体" pitchFamily="49" charset="-122"/>
                <a:ea typeface="楷体" pitchFamily="49" charset="-122"/>
              </a:rPr>
              <a:t>表顺承关系的“而”连接的前后两项表示两个连续发生的动作或相关的情况，两项之间表现出动作先后相继，在语义上是前后顺承，顺序不能变换。这种用法的“而”连接的经常是动词性成分，可译为“就”、“便”、“从而”、“然后”等，也可不译。书中共见</a:t>
            </a:r>
            <a:r>
              <a:rPr lang="en-US" altLang="zh-CN">
                <a:latin typeface="楷体" pitchFamily="49" charset="-122"/>
                <a:ea typeface="楷体" pitchFamily="49" charset="-122"/>
              </a:rPr>
              <a:t>6</a:t>
            </a:r>
            <a:r>
              <a:rPr lang="zh-CN" altLang="zh-CN">
                <a:latin typeface="楷体" pitchFamily="49" charset="-122"/>
                <a:ea typeface="楷体" pitchFamily="49" charset="-122"/>
              </a:rPr>
              <a:t>处。如：</a:t>
            </a:r>
          </a:p>
          <a:p>
            <a:pPr algn="just" eaLnBrk="0" hangingPunct="0">
              <a:lnSpc>
                <a:spcPct val="150000"/>
              </a:lnSpc>
            </a:pPr>
            <a:r>
              <a:rPr lang="en-US" altLang="zh-CN">
                <a:latin typeface="楷体" pitchFamily="49" charset="-122"/>
                <a:ea typeface="楷体" pitchFamily="49" charset="-122"/>
              </a:rPr>
              <a:t>(1)</a:t>
            </a:r>
            <a:r>
              <a:rPr lang="zh-CN" altLang="zh-CN">
                <a:latin typeface="楷体" pitchFamily="49" charset="-122"/>
                <a:ea typeface="楷体" pitchFamily="49" charset="-122"/>
              </a:rPr>
              <a:t>学而时习之。</a:t>
            </a:r>
            <a:r>
              <a:rPr lang="en-US" altLang="zh-CN">
                <a:latin typeface="楷体" pitchFamily="49" charset="-122"/>
                <a:ea typeface="楷体" pitchFamily="49" charset="-122"/>
              </a:rPr>
              <a:t>  (2)</a:t>
            </a:r>
            <a:r>
              <a:rPr lang="zh-CN" altLang="zh-CN">
                <a:latin typeface="楷体" pitchFamily="49" charset="-122"/>
                <a:ea typeface="楷体" pitchFamily="49" charset="-122"/>
              </a:rPr>
              <a:t>不义而富其贵，于我如浮云。</a:t>
            </a:r>
            <a:r>
              <a:rPr lang="en-US" altLang="zh-CN">
                <a:latin typeface="楷体" pitchFamily="49" charset="-122"/>
                <a:ea typeface="楷体" pitchFamily="49" charset="-122"/>
              </a:rPr>
              <a:t>  (3)</a:t>
            </a:r>
            <a:r>
              <a:rPr lang="zh-CN" altLang="zh-CN">
                <a:latin typeface="楷体" pitchFamily="49" charset="-122"/>
                <a:ea typeface="楷体" pitchFamily="49" charset="-122"/>
              </a:rPr>
              <a:t>温故而知新，可以为师矣。</a:t>
            </a:r>
            <a:r>
              <a:rPr lang="en-US" altLang="zh-CN">
                <a:latin typeface="楷体" pitchFamily="49" charset="-122"/>
                <a:ea typeface="楷体" pitchFamily="49" charset="-122"/>
              </a:rPr>
              <a:t>  (4)</a:t>
            </a:r>
            <a:r>
              <a:rPr lang="zh-CN" altLang="zh-CN">
                <a:latin typeface="楷体" pitchFamily="49" charset="-122"/>
                <a:ea typeface="楷体" pitchFamily="49" charset="-122"/>
              </a:rPr>
              <a:t>择其善者而从之，其不善者而改之。</a:t>
            </a:r>
            <a:r>
              <a:rPr lang="en-US" altLang="zh-CN">
                <a:latin typeface="楷体" pitchFamily="49" charset="-122"/>
                <a:ea typeface="楷体" pitchFamily="49" charset="-122"/>
              </a:rPr>
              <a:t> (5)</a:t>
            </a:r>
            <a:r>
              <a:rPr lang="zh-CN" altLang="zh-CN">
                <a:latin typeface="楷体" pitchFamily="49" charset="-122"/>
                <a:ea typeface="楷体" pitchFamily="49" charset="-122"/>
              </a:rPr>
              <a:t>曲肱而枕之</a:t>
            </a:r>
            <a:r>
              <a:rPr lang="zh-CN" altLang="en-US">
                <a:latin typeface="楷体" pitchFamily="49" charset="-122"/>
                <a:ea typeface="楷体" pitchFamily="49" charset="-122"/>
              </a:rPr>
              <a:t>。</a:t>
            </a:r>
            <a:endParaRPr lang="zh-CN" altLang="zh-CN">
              <a:latin typeface="楷体" pitchFamily="49" charset="-122"/>
              <a:ea typeface="楷体" pitchFamily="49" charset="-122"/>
            </a:endParaRPr>
          </a:p>
        </p:txBody>
      </p:sp>
      <p:sp>
        <p:nvSpPr>
          <p:cNvPr id="30723" name="矩形 4"/>
          <p:cNvSpPr>
            <a:spLocks noChangeArrowheads="1"/>
          </p:cNvSpPr>
          <p:nvPr/>
        </p:nvSpPr>
        <p:spPr bwMode="auto">
          <a:xfrm>
            <a:off x="512763" y="3943351"/>
            <a:ext cx="8064500" cy="8739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lnSpc>
                <a:spcPct val="150000"/>
              </a:lnSpc>
            </a:pPr>
            <a:r>
              <a:rPr lang="en-US" altLang="zh-CN">
                <a:ea typeface="微软雅黑" pitchFamily="34" charset="-122"/>
              </a:rPr>
              <a:t>3.(1)</a:t>
            </a:r>
            <a:r>
              <a:rPr lang="zh-CN" altLang="zh-CN">
                <a:ea typeface="微软雅黑" pitchFamily="34" charset="-122"/>
              </a:rPr>
              <a:t>学而思则罔，思而不学则殆。</a:t>
            </a:r>
            <a:r>
              <a:rPr lang="en-US" altLang="zh-CN">
                <a:ea typeface="微软雅黑" pitchFamily="34" charset="-122"/>
              </a:rPr>
              <a:t>          (2)</a:t>
            </a:r>
            <a:r>
              <a:rPr lang="zh-CN" altLang="zh-CN">
                <a:ea typeface="微软雅黑" pitchFamily="34" charset="-122"/>
              </a:rPr>
              <a:t>人不知而不愠，不亦君子乎？</a:t>
            </a:r>
            <a:r>
              <a:rPr lang="en-US" altLang="zh-CN">
                <a:ea typeface="微软雅黑" pitchFamily="34" charset="-122"/>
              </a:rPr>
              <a:t>  </a:t>
            </a:r>
            <a:endParaRPr lang="zh-CN" altLang="zh-CN">
              <a:ea typeface="微软雅黑" pitchFamily="34" charset="-122"/>
            </a:endParaRPr>
          </a:p>
          <a:p>
            <a:pPr eaLnBrk="0" hangingPunct="0">
              <a:lnSpc>
                <a:spcPct val="150000"/>
              </a:lnSpc>
            </a:pPr>
            <a:r>
              <a:rPr lang="en-US" altLang="zh-CN">
                <a:ea typeface="微软雅黑" pitchFamily="34" charset="-122"/>
              </a:rPr>
              <a:t>(3)</a:t>
            </a:r>
            <a:r>
              <a:rPr lang="zh-CN" altLang="zh-CN">
                <a:ea typeface="微软雅黑" pitchFamily="34" charset="-122"/>
              </a:rPr>
              <a:t>为人谋而不忠乎？与朋友交而不信乎？</a:t>
            </a:r>
          </a:p>
        </p:txBody>
      </p:sp>
    </p:spTree>
  </p:cSld>
  <p:clrMapOvr>
    <a:masterClrMapping/>
  </p:clrMapOvr>
  <p:transition spd="slow">
    <p:push dir="u"/>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标题 1"/>
          <p:cNvSpPr txBox="1">
            <a:spLocks noChangeArrowheads="1"/>
          </p:cNvSpPr>
          <p:nvPr/>
        </p:nvSpPr>
        <p:spPr bwMode="auto">
          <a:xfrm>
            <a:off x="512764" y="438151"/>
            <a:ext cx="1730375" cy="3738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90000"/>
              </a:lnSpc>
            </a:pPr>
            <a:r>
              <a:rPr lang="zh-CN" altLang="en-US" sz="3200" b="1">
                <a:solidFill>
                  <a:schemeClr val="bg1"/>
                </a:solidFill>
                <a:latin typeface="微软雅黑" pitchFamily="34" charset="-122"/>
                <a:ea typeface="微软雅黑" pitchFamily="34" charset="-122"/>
              </a:rPr>
              <a:t>知识点解析</a:t>
            </a:r>
            <a:endParaRPr lang="zh-CN" altLang="zh-CN" sz="3200" b="1">
              <a:solidFill>
                <a:schemeClr val="bg1"/>
              </a:solidFill>
              <a:latin typeface="微软雅黑" pitchFamily="34" charset="-122"/>
              <a:ea typeface="微软雅黑" pitchFamily="34" charset="-122"/>
            </a:endParaRPr>
          </a:p>
        </p:txBody>
      </p:sp>
      <p:sp>
        <p:nvSpPr>
          <p:cNvPr id="31746" name="矩形 8"/>
          <p:cNvSpPr>
            <a:spLocks noChangeArrowheads="1"/>
          </p:cNvSpPr>
          <p:nvPr/>
        </p:nvSpPr>
        <p:spPr bwMode="auto">
          <a:xfrm>
            <a:off x="512764" y="982266"/>
            <a:ext cx="7881937" cy="2520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0" hangingPunct="0">
              <a:lnSpc>
                <a:spcPct val="150000"/>
              </a:lnSpc>
            </a:pPr>
            <a:r>
              <a:rPr lang="en-US" altLang="zh-CN" b="1">
                <a:latin typeface="楷体" pitchFamily="49" charset="-122"/>
                <a:ea typeface="楷体" pitchFamily="49" charset="-122"/>
              </a:rPr>
              <a:t>    </a:t>
            </a:r>
            <a:r>
              <a:rPr lang="zh-CN" altLang="zh-CN" b="1">
                <a:latin typeface="楷体" pitchFamily="49" charset="-122"/>
                <a:ea typeface="楷体" pitchFamily="49" charset="-122"/>
              </a:rPr>
              <a:t>表转折关系。</a:t>
            </a:r>
          </a:p>
          <a:p>
            <a:pPr algn="just" eaLnBrk="0" hangingPunct="0">
              <a:lnSpc>
                <a:spcPct val="150000"/>
              </a:lnSpc>
            </a:pPr>
            <a:r>
              <a:rPr lang="en-US" altLang="zh-CN">
                <a:latin typeface="楷体" pitchFamily="49" charset="-122"/>
                <a:ea typeface="楷体" pitchFamily="49" charset="-122"/>
              </a:rPr>
              <a:t>    </a:t>
            </a:r>
            <a:r>
              <a:rPr lang="zh-CN" altLang="zh-CN">
                <a:latin typeface="楷体" pitchFamily="49" charset="-122"/>
                <a:ea typeface="楷体" pitchFamily="49" charset="-122"/>
              </a:rPr>
              <a:t>表转折关系的“而”连接的前项叙述一种动作行为，或描写行为</a:t>
            </a:r>
            <a:r>
              <a:rPr lang="en-US" altLang="zh-CN">
                <a:latin typeface="楷体" pitchFamily="49" charset="-122"/>
                <a:ea typeface="楷体" pitchFamily="49" charset="-122"/>
              </a:rPr>
              <a:t>;</a:t>
            </a:r>
            <a:r>
              <a:rPr lang="zh-CN" altLang="zh-CN">
                <a:latin typeface="楷体" pitchFamily="49" charset="-122"/>
                <a:ea typeface="楷体" pitchFamily="49" charset="-122"/>
              </a:rPr>
              <a:t>后项不是顺着前项的叙述或描写下去，而是转向相反、相对的方面叙述或描写。这种逆转语义类型可译作“但”、“却”、“可是”等。教材中共见</a:t>
            </a:r>
            <a:r>
              <a:rPr lang="en-US" altLang="zh-CN">
                <a:latin typeface="楷体" pitchFamily="49" charset="-122"/>
                <a:ea typeface="楷体" pitchFamily="49" charset="-122"/>
              </a:rPr>
              <a:t>5</a:t>
            </a:r>
            <a:r>
              <a:rPr lang="zh-CN" altLang="zh-CN">
                <a:latin typeface="楷体" pitchFamily="49" charset="-122"/>
                <a:ea typeface="楷体" pitchFamily="49" charset="-122"/>
              </a:rPr>
              <a:t>次。如</a:t>
            </a:r>
            <a:r>
              <a:rPr lang="en-US" altLang="zh-CN">
                <a:latin typeface="楷体" pitchFamily="49" charset="-122"/>
                <a:ea typeface="楷体" pitchFamily="49" charset="-122"/>
              </a:rPr>
              <a:t>: (1)</a:t>
            </a:r>
            <a:r>
              <a:rPr lang="zh-CN" altLang="zh-CN">
                <a:latin typeface="楷体" pitchFamily="49" charset="-122"/>
                <a:ea typeface="楷体" pitchFamily="49" charset="-122"/>
              </a:rPr>
              <a:t>学而思则罔，思而不学则殆。</a:t>
            </a:r>
            <a:r>
              <a:rPr lang="en-US" altLang="zh-CN">
                <a:latin typeface="楷体" pitchFamily="49" charset="-122"/>
                <a:ea typeface="楷体" pitchFamily="49" charset="-122"/>
              </a:rPr>
              <a:t>(2)</a:t>
            </a:r>
            <a:r>
              <a:rPr lang="zh-CN" altLang="zh-CN">
                <a:latin typeface="楷体" pitchFamily="49" charset="-122"/>
                <a:ea typeface="楷体" pitchFamily="49" charset="-122"/>
              </a:rPr>
              <a:t>人不知而不愠，不亦君子乎？</a:t>
            </a:r>
            <a:r>
              <a:rPr lang="en-US" altLang="zh-CN">
                <a:latin typeface="楷体" pitchFamily="49" charset="-122"/>
                <a:ea typeface="楷体" pitchFamily="49" charset="-122"/>
              </a:rPr>
              <a:t>  (3)</a:t>
            </a:r>
            <a:r>
              <a:rPr lang="zh-CN" altLang="zh-CN">
                <a:latin typeface="楷体" pitchFamily="49" charset="-122"/>
                <a:ea typeface="楷体" pitchFamily="49" charset="-122"/>
              </a:rPr>
              <a:t>为人谋而不忠乎？与朋友交而不信乎？</a:t>
            </a:r>
          </a:p>
        </p:txBody>
      </p:sp>
      <p:sp>
        <p:nvSpPr>
          <p:cNvPr id="31747" name="矩形 4"/>
          <p:cNvSpPr>
            <a:spLocks noChangeArrowheads="1"/>
          </p:cNvSpPr>
          <p:nvPr/>
        </p:nvSpPr>
        <p:spPr bwMode="auto">
          <a:xfrm>
            <a:off x="512763" y="3649266"/>
            <a:ext cx="8064500" cy="8739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lnSpc>
                <a:spcPct val="150000"/>
              </a:lnSpc>
            </a:pPr>
            <a:r>
              <a:rPr lang="en-US" altLang="zh-CN">
                <a:ea typeface="微软雅黑" pitchFamily="34" charset="-122"/>
              </a:rPr>
              <a:t>4. </a:t>
            </a:r>
            <a:r>
              <a:rPr lang="zh-CN" altLang="zh-CN">
                <a:ea typeface="微软雅黑" pitchFamily="34" charset="-122"/>
              </a:rPr>
              <a:t>吾十有五而志于学，三十而立，四十而不惑，五十而知天命，六十而耳顺，七十而从心所欲，不逾矩。</a:t>
            </a:r>
          </a:p>
        </p:txBody>
      </p:sp>
    </p:spTree>
  </p:cSld>
  <p:clrMapOvr>
    <a:masterClrMapping/>
  </p:clrMapOvr>
  <p:transition spd="slow">
    <p:push di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标题 1"/>
          <p:cNvSpPr txBox="1">
            <a:spLocks noChangeArrowheads="1"/>
          </p:cNvSpPr>
          <p:nvPr/>
        </p:nvSpPr>
        <p:spPr bwMode="auto">
          <a:xfrm>
            <a:off x="512763" y="438151"/>
            <a:ext cx="1524000" cy="3738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90000"/>
              </a:lnSpc>
            </a:pPr>
            <a:r>
              <a:rPr lang="zh-CN" altLang="en-US" sz="2400" b="1" dirty="0">
                <a:latin typeface="微软雅黑" pitchFamily="34" charset="-122"/>
                <a:ea typeface="微软雅黑" pitchFamily="34" charset="-122"/>
              </a:rPr>
              <a:t>写作背景</a:t>
            </a:r>
            <a:endParaRPr lang="zh-CN" altLang="zh-CN" sz="2400" b="1" dirty="0">
              <a:latin typeface="微软雅黑" pitchFamily="34" charset="-122"/>
              <a:ea typeface="微软雅黑" pitchFamily="34" charset="-122"/>
            </a:endParaRPr>
          </a:p>
        </p:txBody>
      </p:sp>
      <p:sp>
        <p:nvSpPr>
          <p:cNvPr id="3" name="TextBox 2"/>
          <p:cNvSpPr txBox="1"/>
          <p:nvPr/>
        </p:nvSpPr>
        <p:spPr>
          <a:xfrm>
            <a:off x="512764" y="946548"/>
            <a:ext cx="7862887" cy="3886320"/>
          </a:xfrm>
          <a:prstGeom prst="rect">
            <a:avLst/>
          </a:prstGeom>
          <a:noFill/>
        </p:spPr>
        <p:txBody>
          <a:bodyPr>
            <a:spAutoFit/>
          </a:bodyPr>
          <a:lstStyle/>
          <a:p>
            <a:pPr indent="457200" eaLnBrk="0" hangingPunct="0">
              <a:lnSpc>
                <a:spcPct val="200000"/>
              </a:lnSpc>
              <a:buFontTx/>
              <a:buNone/>
              <a:defRPr/>
            </a:pPr>
            <a:r>
              <a:rPr lang="en-US" altLang="zh-CN" dirty="0">
                <a:ea typeface="微软雅黑" panose="020B0503020204020204" pitchFamily="34" charset="-122"/>
              </a:rPr>
              <a:t>  </a:t>
            </a:r>
            <a:r>
              <a:rPr lang="zh-CN" altLang="zh-CN" dirty="0">
                <a:ea typeface="微软雅黑" panose="020B0503020204020204" pitchFamily="34" charset="-122"/>
              </a:rPr>
              <a:t>教文言文的目的在于培养学生的语感，增强学生的积累，提高语文素养，熏陶道德修养。《论语》是儒家文化的重要经典之一，而儒家文化是我国传统文化的核心。在教学目标的设定上，应让学生接受儒家文化中优秀思想的教育和熏陶，使他们在情操修养，立身处事，为人治学等方面，得到更好的引导，从而培养学生积极向上的人生观、健康坚定的价值观和乐善好学的品格和气度。当然也借这些短小精炼的小短文提高学生阅读文言文的兴趣和理解文言文的能力。</a:t>
            </a:r>
            <a:endParaRPr lang="zh-CN" altLang="zh-CN" spc="300" dirty="0">
              <a:ea typeface="微软雅黑" panose="020B0503020204020204" pitchFamily="34" charset="-122"/>
            </a:endParaRPr>
          </a:p>
        </p:txBody>
      </p:sp>
      <p:pic>
        <p:nvPicPr>
          <p:cNvPr id="4" name="图片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084024" y="3543299"/>
            <a:ext cx="1785262" cy="1339178"/>
          </a:xfrm>
          <a:prstGeom prst="rect">
            <a:avLst/>
          </a:prstGeom>
          <a:solidFill>
            <a:srgbClr val="FFFFFF">
              <a:shade val="85000"/>
            </a:srgbClr>
          </a:solidFill>
          <a:ln w="190500" cap="sq">
            <a:solidFill>
              <a:srgbClr val="FFFFFF"/>
            </a:solidFill>
            <a:miter lim="800000"/>
            <a:headEnd/>
            <a:tailEnd/>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标题 1"/>
          <p:cNvSpPr txBox="1">
            <a:spLocks noChangeArrowheads="1"/>
          </p:cNvSpPr>
          <p:nvPr/>
        </p:nvSpPr>
        <p:spPr bwMode="auto">
          <a:xfrm>
            <a:off x="512764" y="438151"/>
            <a:ext cx="1730375" cy="3738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90000"/>
              </a:lnSpc>
            </a:pPr>
            <a:r>
              <a:rPr lang="zh-CN" altLang="en-US" sz="2400" b="1" dirty="0">
                <a:latin typeface="微软雅黑" pitchFamily="34" charset="-122"/>
                <a:ea typeface="微软雅黑" pitchFamily="34" charset="-122"/>
              </a:rPr>
              <a:t>知识点解析</a:t>
            </a:r>
            <a:endParaRPr lang="zh-CN" altLang="zh-CN" sz="2400" b="1" dirty="0">
              <a:latin typeface="微软雅黑" pitchFamily="34" charset="-122"/>
              <a:ea typeface="微软雅黑" pitchFamily="34" charset="-122"/>
            </a:endParaRPr>
          </a:p>
        </p:txBody>
      </p:sp>
      <p:sp>
        <p:nvSpPr>
          <p:cNvPr id="32770" name="矩形 8"/>
          <p:cNvSpPr>
            <a:spLocks noChangeArrowheads="1"/>
          </p:cNvSpPr>
          <p:nvPr/>
        </p:nvSpPr>
        <p:spPr bwMode="auto">
          <a:xfrm>
            <a:off x="512763" y="1027510"/>
            <a:ext cx="7778750" cy="2520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0" hangingPunct="0">
              <a:lnSpc>
                <a:spcPct val="150000"/>
              </a:lnSpc>
            </a:pPr>
            <a:r>
              <a:rPr lang="en-US" altLang="zh-CN" b="1" dirty="0">
                <a:latin typeface="楷体" pitchFamily="49" charset="-122"/>
                <a:ea typeface="楷体" pitchFamily="49" charset="-122"/>
              </a:rPr>
              <a:t>    </a:t>
            </a:r>
            <a:r>
              <a:rPr lang="zh-CN" altLang="zh-CN" b="1" dirty="0">
                <a:latin typeface="楷体" pitchFamily="49" charset="-122"/>
                <a:ea typeface="楷体" pitchFamily="49" charset="-122"/>
              </a:rPr>
              <a:t>表修饰关系。</a:t>
            </a:r>
          </a:p>
          <a:p>
            <a:pPr algn="just" eaLnBrk="0" hangingPunct="0">
              <a:lnSpc>
                <a:spcPct val="150000"/>
              </a:lnSpc>
            </a:pPr>
            <a:r>
              <a:rPr lang="en-US" altLang="zh-CN" dirty="0">
                <a:latin typeface="楷体" pitchFamily="49" charset="-122"/>
                <a:ea typeface="楷体" pitchFamily="49" charset="-122"/>
              </a:rPr>
              <a:t>    </a:t>
            </a:r>
            <a:r>
              <a:rPr lang="zh-CN" altLang="zh-CN" dirty="0">
                <a:latin typeface="楷体" pitchFamily="49" charset="-122"/>
                <a:ea typeface="楷体" pitchFamily="49" charset="-122"/>
              </a:rPr>
              <a:t>连接状语和谓语中心语。“而”连接的前后两项之间有主次之分，“而”后项的动作为主，在句中充当谓语</a:t>
            </a:r>
            <a:r>
              <a:rPr lang="en-US" altLang="zh-CN" dirty="0">
                <a:latin typeface="楷体" pitchFamily="49" charset="-122"/>
                <a:ea typeface="楷体" pitchFamily="49" charset="-122"/>
              </a:rPr>
              <a:t>;</a:t>
            </a:r>
            <a:r>
              <a:rPr lang="zh-CN" altLang="zh-CN" dirty="0">
                <a:latin typeface="楷体" pitchFamily="49" charset="-122"/>
                <a:ea typeface="楷体" pitchFamily="49" charset="-122"/>
              </a:rPr>
              <a:t>“而”前项的词语是从方式、状态、条件、时间等方面对谓语进行修饰，在句中充当状语。可以不译或译为“地”或“来”。书中共见</a:t>
            </a:r>
            <a:r>
              <a:rPr lang="en-US" altLang="zh-CN" dirty="0">
                <a:latin typeface="楷体" pitchFamily="49" charset="-122"/>
                <a:ea typeface="楷体" pitchFamily="49" charset="-122"/>
              </a:rPr>
              <a:t>6</a:t>
            </a:r>
            <a:r>
              <a:rPr lang="zh-CN" altLang="zh-CN" dirty="0">
                <a:latin typeface="楷体" pitchFamily="49" charset="-122"/>
                <a:ea typeface="楷体" pitchFamily="49" charset="-122"/>
              </a:rPr>
              <a:t>次。如</a:t>
            </a:r>
            <a:r>
              <a:rPr lang="en-US" altLang="zh-CN" dirty="0">
                <a:latin typeface="楷体" pitchFamily="49" charset="-122"/>
                <a:ea typeface="楷体" pitchFamily="49" charset="-122"/>
              </a:rPr>
              <a:t>:  (1)</a:t>
            </a:r>
            <a:r>
              <a:rPr lang="zh-CN" altLang="zh-CN" dirty="0">
                <a:latin typeface="楷体" pitchFamily="49" charset="-122"/>
                <a:ea typeface="楷体" pitchFamily="49" charset="-122"/>
              </a:rPr>
              <a:t>吾十有五而志于学，三十而立，四十而不惑，五十而知天命，六十而耳顺，七十而从心所欲，不逾矩。</a:t>
            </a:r>
          </a:p>
        </p:txBody>
      </p:sp>
      <p:pic>
        <p:nvPicPr>
          <p:cNvPr id="4" name="图片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185641" y="3627437"/>
            <a:ext cx="1958360" cy="1305837"/>
          </a:xfrm>
          <a:prstGeom prst="ellipse">
            <a:avLst/>
          </a:prstGeom>
          <a:ln>
            <a:noFill/>
          </a:ln>
          <a:effectLst>
            <a:softEdge rad="112500"/>
          </a:effectLst>
        </p:spPr>
      </p:pic>
    </p:spTree>
  </p:cSld>
  <p:clrMapOvr>
    <a:masterClrMapping/>
  </p:clrMapOvr>
  <p:transition spd="slow">
    <p:push dir="u"/>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标题 1"/>
          <p:cNvSpPr txBox="1">
            <a:spLocks noChangeArrowheads="1"/>
          </p:cNvSpPr>
          <p:nvPr/>
        </p:nvSpPr>
        <p:spPr bwMode="auto">
          <a:xfrm>
            <a:off x="512764" y="438151"/>
            <a:ext cx="1730375" cy="3738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90000"/>
              </a:lnSpc>
            </a:pPr>
            <a:r>
              <a:rPr lang="zh-CN" altLang="en-US" sz="2400" b="1" dirty="0">
                <a:latin typeface="微软雅黑" pitchFamily="34" charset="-122"/>
                <a:ea typeface="微软雅黑" pitchFamily="34" charset="-122"/>
              </a:rPr>
              <a:t>中考在线</a:t>
            </a:r>
            <a:endParaRPr lang="zh-CN" altLang="zh-CN" sz="2400" b="1" dirty="0">
              <a:latin typeface="微软雅黑" pitchFamily="34" charset="-122"/>
              <a:ea typeface="微软雅黑" pitchFamily="34" charset="-122"/>
            </a:endParaRPr>
          </a:p>
        </p:txBody>
      </p:sp>
      <p:sp>
        <p:nvSpPr>
          <p:cNvPr id="33794" name="TextBox 4"/>
          <p:cNvSpPr txBox="1">
            <a:spLocks noChangeArrowheads="1"/>
          </p:cNvSpPr>
          <p:nvPr/>
        </p:nvSpPr>
        <p:spPr bwMode="auto">
          <a:xfrm>
            <a:off x="512763" y="1398984"/>
            <a:ext cx="8405812" cy="8739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0" hangingPunct="0">
              <a:lnSpc>
                <a:spcPct val="150000"/>
              </a:lnSpc>
            </a:pPr>
            <a:r>
              <a:rPr lang="zh-CN" altLang="zh-CN" b="1" dirty="0">
                <a:ea typeface="微软雅黑" pitchFamily="34" charset="-122"/>
              </a:rPr>
              <a:t>【</a:t>
            </a:r>
            <a:r>
              <a:rPr lang="zh-CN" altLang="zh-CN" dirty="0">
                <a:ea typeface="微软雅黑" pitchFamily="34" charset="-122"/>
              </a:rPr>
              <a:t>例</a:t>
            </a:r>
            <a:r>
              <a:rPr lang="zh-CN" altLang="zh-CN" b="1" dirty="0">
                <a:ea typeface="微软雅黑" pitchFamily="34" charset="-122"/>
              </a:rPr>
              <a:t>】</a:t>
            </a:r>
            <a:r>
              <a:rPr lang="zh-CN" altLang="zh-CN" dirty="0">
                <a:ea typeface="微软雅黑" pitchFamily="34" charset="-122"/>
              </a:rPr>
              <a:t>（河北省唐山市·中考题）解释下列加点词语在文中的意思。</a:t>
            </a:r>
          </a:p>
          <a:p>
            <a:pPr eaLnBrk="0" hangingPunct="0">
              <a:lnSpc>
                <a:spcPct val="150000"/>
              </a:lnSpc>
            </a:pPr>
            <a:r>
              <a:rPr lang="zh-CN" altLang="zh-CN" dirty="0">
                <a:ea typeface="微软雅黑" pitchFamily="34" charset="-122"/>
              </a:rPr>
              <a:t>（</a:t>
            </a:r>
            <a:r>
              <a:rPr lang="en-US" altLang="zh-CN" dirty="0">
                <a:ea typeface="微软雅黑" pitchFamily="34" charset="-122"/>
              </a:rPr>
              <a:t>1</a:t>
            </a:r>
            <a:r>
              <a:rPr lang="zh-CN" altLang="zh-CN" dirty="0">
                <a:ea typeface="微软雅黑" pitchFamily="34" charset="-122"/>
              </a:rPr>
              <a:t>）思而不学则殆</a:t>
            </a:r>
            <a:r>
              <a:rPr lang="en-US" altLang="zh-CN" dirty="0">
                <a:ea typeface="微软雅黑" pitchFamily="34" charset="-122"/>
              </a:rPr>
              <a:t>  </a:t>
            </a:r>
            <a:r>
              <a:rPr lang="zh-CN" altLang="zh-CN" dirty="0">
                <a:ea typeface="微软雅黑" pitchFamily="34" charset="-122"/>
              </a:rPr>
              <a:t>（</a:t>
            </a:r>
            <a:r>
              <a:rPr lang="en-US" altLang="zh-CN" dirty="0">
                <a:ea typeface="微软雅黑" pitchFamily="34" charset="-122"/>
              </a:rPr>
              <a:t>2</a:t>
            </a:r>
            <a:r>
              <a:rPr lang="zh-CN" altLang="zh-CN" dirty="0">
                <a:ea typeface="微软雅黑" pitchFamily="34" charset="-122"/>
              </a:rPr>
              <a:t>）学而不厌</a:t>
            </a:r>
            <a:r>
              <a:rPr lang="en-US" altLang="zh-CN" dirty="0">
                <a:ea typeface="微软雅黑" pitchFamily="34" charset="-122"/>
              </a:rPr>
              <a:t>  </a:t>
            </a:r>
            <a:r>
              <a:rPr lang="zh-CN" altLang="zh-CN" dirty="0">
                <a:ea typeface="微软雅黑" pitchFamily="34" charset="-122"/>
              </a:rPr>
              <a:t>（</a:t>
            </a:r>
            <a:r>
              <a:rPr lang="en-US" altLang="zh-CN" dirty="0">
                <a:ea typeface="微软雅黑" pitchFamily="34" charset="-122"/>
              </a:rPr>
              <a:t>3</a:t>
            </a:r>
            <a:r>
              <a:rPr lang="zh-CN" altLang="zh-CN" dirty="0">
                <a:ea typeface="微软雅黑" pitchFamily="34" charset="-122"/>
              </a:rPr>
              <a:t>）不愤不启</a:t>
            </a:r>
          </a:p>
        </p:txBody>
      </p:sp>
      <p:sp>
        <p:nvSpPr>
          <p:cNvPr id="33795" name="矩形 5"/>
          <p:cNvSpPr>
            <a:spLocks noChangeArrowheads="1"/>
          </p:cNvSpPr>
          <p:nvPr/>
        </p:nvSpPr>
        <p:spPr bwMode="auto">
          <a:xfrm>
            <a:off x="512764" y="991791"/>
            <a:ext cx="77819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zh-CN" altLang="en-US" b="1" dirty="0">
                <a:ea typeface="微软雅黑" pitchFamily="34" charset="-122"/>
              </a:rPr>
              <a:t>考点一：</a:t>
            </a:r>
            <a:r>
              <a:rPr lang="zh-CN" altLang="zh-CN" b="1" dirty="0">
                <a:ea typeface="微软雅黑" pitchFamily="34" charset="-122"/>
              </a:rPr>
              <a:t>古今异义词</a:t>
            </a:r>
            <a:endParaRPr lang="zh-CN" altLang="en-US" dirty="0">
              <a:ea typeface="微软雅黑" pitchFamily="34" charset="-122"/>
            </a:endParaRPr>
          </a:p>
        </p:txBody>
      </p:sp>
      <p:sp>
        <p:nvSpPr>
          <p:cNvPr id="8" name="TextBox 4"/>
          <p:cNvSpPr txBox="1">
            <a:spLocks noChangeArrowheads="1"/>
          </p:cNvSpPr>
          <p:nvPr/>
        </p:nvSpPr>
        <p:spPr bwMode="auto">
          <a:xfrm>
            <a:off x="512763" y="2311003"/>
            <a:ext cx="7942262" cy="127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gn="just" eaLnBrk="0" hangingPunct="0">
              <a:lnSpc>
                <a:spcPct val="150000"/>
              </a:lnSpc>
            </a:pPr>
            <a:r>
              <a:rPr lang="zh-CN" altLang="zh-CN" b="1">
                <a:latin typeface="楷体" pitchFamily="49" charset="-122"/>
                <a:ea typeface="楷体" pitchFamily="49" charset="-122"/>
              </a:rPr>
              <a:t>【讲评】</a:t>
            </a:r>
            <a:r>
              <a:rPr lang="zh-CN" altLang="zh-CN">
                <a:latin typeface="楷体" pitchFamily="49" charset="-122"/>
                <a:ea typeface="楷体" pitchFamily="49" charset="-122"/>
              </a:rPr>
              <a:t>注意古今异义的差别。</a:t>
            </a:r>
          </a:p>
          <a:p>
            <a:pPr algn="just" eaLnBrk="0" hangingPunct="0">
              <a:lnSpc>
                <a:spcPct val="150000"/>
              </a:lnSpc>
            </a:pPr>
            <a:r>
              <a:rPr lang="zh-CN" altLang="zh-CN" b="1">
                <a:solidFill>
                  <a:srgbClr val="FF0000"/>
                </a:solidFill>
                <a:latin typeface="楷体" pitchFamily="49" charset="-122"/>
                <a:ea typeface="楷体" pitchFamily="49" charset="-122"/>
              </a:rPr>
              <a:t>【参考答案】</a:t>
            </a:r>
            <a:r>
              <a:rPr lang="zh-CN" altLang="zh-CN">
                <a:solidFill>
                  <a:srgbClr val="FF0000"/>
                </a:solidFill>
                <a:latin typeface="楷体" pitchFamily="49" charset="-122"/>
                <a:ea typeface="楷体" pitchFamily="49" charset="-122"/>
              </a:rPr>
              <a:t>（</a:t>
            </a:r>
            <a:r>
              <a:rPr lang="en-US" altLang="zh-CN">
                <a:solidFill>
                  <a:srgbClr val="FF0000"/>
                </a:solidFill>
                <a:latin typeface="楷体" pitchFamily="49" charset="-122"/>
                <a:ea typeface="楷体" pitchFamily="49" charset="-122"/>
              </a:rPr>
              <a:t>1</a:t>
            </a:r>
            <a:r>
              <a:rPr lang="zh-CN" altLang="zh-CN">
                <a:solidFill>
                  <a:srgbClr val="FF0000"/>
                </a:solidFill>
                <a:latin typeface="楷体" pitchFamily="49" charset="-122"/>
                <a:ea typeface="楷体" pitchFamily="49" charset="-122"/>
              </a:rPr>
              <a:t>）精神疲倦而无所得。</a:t>
            </a:r>
            <a:r>
              <a:rPr lang="en-US" altLang="zh-CN">
                <a:solidFill>
                  <a:srgbClr val="FF0000"/>
                </a:solidFill>
                <a:latin typeface="楷体" pitchFamily="49" charset="-122"/>
                <a:ea typeface="楷体" pitchFamily="49" charset="-122"/>
              </a:rPr>
              <a:t>  </a:t>
            </a:r>
            <a:r>
              <a:rPr lang="zh-CN" altLang="zh-CN">
                <a:solidFill>
                  <a:srgbClr val="FF0000"/>
                </a:solidFill>
                <a:latin typeface="楷体" pitchFamily="49" charset="-122"/>
                <a:ea typeface="楷体" pitchFamily="49" charset="-122"/>
              </a:rPr>
              <a:t>（</a:t>
            </a:r>
            <a:r>
              <a:rPr lang="en-US" altLang="zh-CN">
                <a:solidFill>
                  <a:srgbClr val="FF0000"/>
                </a:solidFill>
                <a:latin typeface="楷体" pitchFamily="49" charset="-122"/>
                <a:ea typeface="楷体" pitchFamily="49" charset="-122"/>
              </a:rPr>
              <a:t>2</a:t>
            </a:r>
            <a:r>
              <a:rPr lang="zh-CN" altLang="zh-CN">
                <a:solidFill>
                  <a:srgbClr val="FF0000"/>
                </a:solidFill>
                <a:latin typeface="楷体" pitchFamily="49" charset="-122"/>
                <a:ea typeface="楷体" pitchFamily="49" charset="-122"/>
              </a:rPr>
              <a:t>）满足。</a:t>
            </a:r>
            <a:r>
              <a:rPr lang="en-US" altLang="zh-CN">
                <a:solidFill>
                  <a:srgbClr val="FF0000"/>
                </a:solidFill>
                <a:latin typeface="楷体" pitchFamily="49" charset="-122"/>
                <a:ea typeface="楷体" pitchFamily="49" charset="-122"/>
              </a:rPr>
              <a:t>  </a:t>
            </a:r>
            <a:r>
              <a:rPr lang="zh-CN" altLang="zh-CN">
                <a:solidFill>
                  <a:srgbClr val="FF0000"/>
                </a:solidFill>
                <a:latin typeface="楷体" pitchFamily="49" charset="-122"/>
                <a:ea typeface="楷体" pitchFamily="49" charset="-122"/>
              </a:rPr>
              <a:t>（</a:t>
            </a:r>
            <a:r>
              <a:rPr lang="en-US" altLang="zh-CN">
                <a:solidFill>
                  <a:srgbClr val="FF0000"/>
                </a:solidFill>
                <a:latin typeface="楷体" pitchFamily="49" charset="-122"/>
                <a:ea typeface="楷体" pitchFamily="49" charset="-122"/>
              </a:rPr>
              <a:t>3</a:t>
            </a:r>
            <a:r>
              <a:rPr lang="zh-CN" altLang="zh-CN">
                <a:solidFill>
                  <a:srgbClr val="FF0000"/>
                </a:solidFill>
                <a:latin typeface="楷体" pitchFamily="49" charset="-122"/>
                <a:ea typeface="楷体" pitchFamily="49" charset="-122"/>
              </a:rPr>
              <a:t>）心里想弄明白却不能够。</a:t>
            </a:r>
          </a:p>
        </p:txBody>
      </p:sp>
      <p:sp>
        <p:nvSpPr>
          <p:cNvPr id="33797" name="TextBox 4"/>
          <p:cNvSpPr txBox="1">
            <a:spLocks noChangeArrowheads="1"/>
          </p:cNvSpPr>
          <p:nvPr/>
        </p:nvSpPr>
        <p:spPr bwMode="auto">
          <a:xfrm>
            <a:off x="512763" y="3688557"/>
            <a:ext cx="8259762" cy="4584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0" hangingPunct="0">
              <a:lnSpc>
                <a:spcPct val="150000"/>
              </a:lnSpc>
            </a:pPr>
            <a:r>
              <a:rPr lang="zh-CN" altLang="zh-CN" b="1">
                <a:ea typeface="微软雅黑" pitchFamily="34" charset="-122"/>
              </a:rPr>
              <a:t>【实战演练】</a:t>
            </a:r>
            <a:r>
              <a:rPr lang="en-US" altLang="zh-CN">
                <a:ea typeface="微软雅黑" pitchFamily="34" charset="-122"/>
              </a:rPr>
              <a:t>(</a:t>
            </a:r>
            <a:r>
              <a:rPr lang="zh-CN" altLang="zh-CN">
                <a:ea typeface="微软雅黑" pitchFamily="34" charset="-122"/>
              </a:rPr>
              <a:t>广西省河池市·《</a:t>
            </a:r>
            <a:r>
              <a:rPr lang="en-US" altLang="zh-CN">
                <a:ea typeface="微软雅黑" pitchFamily="34" charset="-122"/>
              </a:rPr>
              <a:t>&lt;</a:t>
            </a:r>
            <a:r>
              <a:rPr lang="zh-CN" altLang="zh-CN">
                <a:ea typeface="微软雅黑" pitchFamily="34" charset="-122"/>
              </a:rPr>
              <a:t>论语</a:t>
            </a:r>
            <a:r>
              <a:rPr lang="en-US" altLang="zh-CN">
                <a:ea typeface="微软雅黑" pitchFamily="34" charset="-122"/>
              </a:rPr>
              <a:t>&gt;</a:t>
            </a:r>
            <a:r>
              <a:rPr lang="zh-CN" altLang="zh-CN">
                <a:ea typeface="微软雅黑" pitchFamily="34" charset="-122"/>
              </a:rPr>
              <a:t>六则》和《送东阳马生序》</a:t>
            </a:r>
            <a:r>
              <a:rPr lang="en-US" altLang="zh-CN">
                <a:ea typeface="微软雅黑" pitchFamily="34" charset="-122"/>
              </a:rPr>
              <a:t>)</a:t>
            </a:r>
            <a:r>
              <a:rPr lang="zh-CN" altLang="zh-CN">
                <a:ea typeface="微软雅黑" pitchFamily="34" charset="-122"/>
              </a:rPr>
              <a:t>对比阅读。</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标题 1"/>
          <p:cNvSpPr txBox="1">
            <a:spLocks noChangeArrowheads="1"/>
          </p:cNvSpPr>
          <p:nvPr/>
        </p:nvSpPr>
        <p:spPr bwMode="auto">
          <a:xfrm>
            <a:off x="512764" y="438151"/>
            <a:ext cx="1730375" cy="3738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90000"/>
              </a:lnSpc>
            </a:pPr>
            <a:r>
              <a:rPr lang="zh-CN" altLang="en-US" sz="2800" b="1" dirty="0">
                <a:latin typeface="微软雅黑" pitchFamily="34" charset="-122"/>
                <a:ea typeface="微软雅黑" pitchFamily="34" charset="-122"/>
              </a:rPr>
              <a:t>中考在线</a:t>
            </a:r>
            <a:endParaRPr lang="zh-CN" altLang="zh-CN" sz="2800" b="1" dirty="0">
              <a:latin typeface="微软雅黑" pitchFamily="34" charset="-122"/>
              <a:ea typeface="微软雅黑" pitchFamily="34" charset="-122"/>
            </a:endParaRPr>
          </a:p>
        </p:txBody>
      </p:sp>
      <p:sp>
        <p:nvSpPr>
          <p:cNvPr id="34818" name="矩形 5"/>
          <p:cNvSpPr>
            <a:spLocks noChangeArrowheads="1"/>
          </p:cNvSpPr>
          <p:nvPr/>
        </p:nvSpPr>
        <p:spPr bwMode="auto">
          <a:xfrm>
            <a:off x="512764" y="1032273"/>
            <a:ext cx="7781925" cy="1289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lnSpc>
                <a:spcPct val="150000"/>
              </a:lnSpc>
            </a:pPr>
            <a:r>
              <a:rPr lang="zh-CN" altLang="zh-CN" dirty="0">
                <a:ea typeface="微软雅黑" pitchFamily="34" charset="-122"/>
              </a:rPr>
              <a:t>下面加点词的古今义相同的一项是（</a:t>
            </a:r>
            <a:r>
              <a:rPr lang="en-US" altLang="zh-CN" dirty="0">
                <a:ea typeface="微软雅黑" pitchFamily="34" charset="-122"/>
              </a:rPr>
              <a:t>       </a:t>
            </a:r>
            <a:r>
              <a:rPr lang="zh-CN" altLang="zh-CN" dirty="0">
                <a:ea typeface="微软雅黑" pitchFamily="34" charset="-122"/>
              </a:rPr>
              <a:t>）。</a:t>
            </a:r>
          </a:p>
          <a:p>
            <a:pPr eaLnBrk="0" hangingPunct="0">
              <a:lnSpc>
                <a:spcPct val="150000"/>
              </a:lnSpc>
            </a:pPr>
            <a:r>
              <a:rPr lang="en-US" altLang="zh-CN" dirty="0">
                <a:ea typeface="微软雅黑" pitchFamily="34" charset="-122"/>
              </a:rPr>
              <a:t>A.</a:t>
            </a:r>
            <a:r>
              <a:rPr lang="zh-CN" altLang="zh-CN" dirty="0">
                <a:ea typeface="微软雅黑" pitchFamily="34" charset="-122"/>
              </a:rPr>
              <a:t>腾人持汤沃灌</a:t>
            </a:r>
            <a:r>
              <a:rPr lang="en-US" altLang="zh-CN" dirty="0">
                <a:ea typeface="微软雅黑" pitchFamily="34" charset="-122"/>
              </a:rPr>
              <a:t>                       B.</a:t>
            </a:r>
            <a:r>
              <a:rPr lang="zh-CN" altLang="zh-CN" dirty="0">
                <a:ea typeface="微软雅黑" pitchFamily="34" charset="-122"/>
              </a:rPr>
              <a:t>可以一战，战则请从（《曹列论战》）</a:t>
            </a:r>
          </a:p>
          <a:p>
            <a:pPr eaLnBrk="0" hangingPunct="0">
              <a:lnSpc>
                <a:spcPct val="150000"/>
              </a:lnSpc>
            </a:pPr>
            <a:r>
              <a:rPr lang="en-US" altLang="zh-CN" dirty="0">
                <a:ea typeface="微软雅黑" pitchFamily="34" charset="-122"/>
              </a:rPr>
              <a:t>C.</a:t>
            </a:r>
            <a:r>
              <a:rPr lang="zh-CN" altLang="zh-CN" dirty="0">
                <a:ea typeface="微软雅黑" pitchFamily="34" charset="-122"/>
              </a:rPr>
              <a:t>三人行，必有我师焉</a:t>
            </a:r>
            <a:r>
              <a:rPr lang="en-US" altLang="zh-CN" dirty="0">
                <a:ea typeface="微软雅黑" pitchFamily="34" charset="-122"/>
              </a:rPr>
              <a:t>            D.</a:t>
            </a:r>
            <a:r>
              <a:rPr lang="zh-CN" altLang="zh-CN" dirty="0">
                <a:ea typeface="微软雅黑" pitchFamily="34" charset="-122"/>
              </a:rPr>
              <a:t>蒙络摇缀，参差披拂（《小石潭记》</a:t>
            </a:r>
            <a:r>
              <a:rPr lang="en-US" altLang="zh-CN" dirty="0">
                <a:ea typeface="微软雅黑" pitchFamily="34" charset="-122"/>
              </a:rPr>
              <a:t>)</a:t>
            </a:r>
            <a:endParaRPr lang="zh-CN" altLang="en-US" dirty="0">
              <a:ea typeface="微软雅黑" pitchFamily="34" charset="-122"/>
            </a:endParaRPr>
          </a:p>
        </p:txBody>
      </p:sp>
      <p:sp>
        <p:nvSpPr>
          <p:cNvPr id="8" name="TextBox 4"/>
          <p:cNvSpPr txBox="1">
            <a:spLocks noChangeArrowheads="1"/>
          </p:cNvSpPr>
          <p:nvPr/>
        </p:nvSpPr>
        <p:spPr bwMode="auto">
          <a:xfrm>
            <a:off x="512764" y="2420542"/>
            <a:ext cx="8019676" cy="13388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gn="just" eaLnBrk="0" hangingPunct="0">
              <a:lnSpc>
                <a:spcPct val="150000"/>
              </a:lnSpc>
            </a:pPr>
            <a:r>
              <a:rPr lang="zh-CN" altLang="zh-CN" dirty="0">
                <a:latin typeface="楷体" pitchFamily="49" charset="-122"/>
                <a:ea typeface="楷体" pitchFamily="49" charset="-122"/>
              </a:rPr>
              <a:t>【讲评】汤，古义：喝的汤，今义：热水。</a:t>
            </a:r>
            <a:r>
              <a:rPr lang="en-US" altLang="zh-CN" dirty="0">
                <a:latin typeface="楷体" pitchFamily="49" charset="-122"/>
                <a:ea typeface="楷体" pitchFamily="49" charset="-122"/>
              </a:rPr>
              <a:t>  </a:t>
            </a:r>
            <a:r>
              <a:rPr lang="zh-CN" altLang="zh-CN" dirty="0">
                <a:latin typeface="楷体" pitchFamily="49" charset="-122"/>
                <a:ea typeface="楷体" pitchFamily="49" charset="-122"/>
              </a:rPr>
              <a:t>可以，古义：可以凭借，今义：表示许可。</a:t>
            </a:r>
            <a:r>
              <a:rPr lang="en-US" altLang="zh-CN" dirty="0">
                <a:latin typeface="楷体" pitchFamily="49" charset="-122"/>
                <a:ea typeface="楷体" pitchFamily="49" charset="-122"/>
              </a:rPr>
              <a:t>  </a:t>
            </a:r>
            <a:r>
              <a:rPr lang="zh-CN" altLang="zh-CN" dirty="0">
                <a:latin typeface="楷体" pitchFamily="49" charset="-122"/>
                <a:ea typeface="楷体" pitchFamily="49" charset="-122"/>
              </a:rPr>
              <a:t>三，古义：泛指多次，今义：确数“三”。</a:t>
            </a:r>
            <a:r>
              <a:rPr lang="en-US" altLang="zh-CN" dirty="0">
                <a:latin typeface="楷体" pitchFamily="49" charset="-122"/>
                <a:ea typeface="楷体" pitchFamily="49" charset="-122"/>
              </a:rPr>
              <a:t>  </a:t>
            </a:r>
            <a:r>
              <a:rPr lang="zh-CN" altLang="zh-CN" dirty="0">
                <a:latin typeface="楷体" pitchFamily="49" charset="-122"/>
                <a:ea typeface="楷体" pitchFamily="49" charset="-122"/>
              </a:rPr>
              <a:t>参差：长短、高低不齐的样子。</a:t>
            </a:r>
          </a:p>
        </p:txBody>
      </p:sp>
      <p:sp>
        <p:nvSpPr>
          <p:cNvPr id="5" name="TextBox 4"/>
          <p:cNvSpPr txBox="1">
            <a:spLocks noChangeArrowheads="1"/>
          </p:cNvSpPr>
          <p:nvPr/>
        </p:nvSpPr>
        <p:spPr bwMode="auto">
          <a:xfrm>
            <a:off x="4294188" y="1032272"/>
            <a:ext cx="533400" cy="442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0" hangingPunct="0">
              <a:lnSpc>
                <a:spcPct val="150000"/>
              </a:lnSpc>
            </a:pPr>
            <a:r>
              <a:rPr lang="en-US" altLang="zh-CN">
                <a:solidFill>
                  <a:srgbClr val="FF0000"/>
                </a:solidFill>
                <a:latin typeface="楷体" pitchFamily="49" charset="-122"/>
                <a:ea typeface="楷体" pitchFamily="49" charset="-122"/>
              </a:rPr>
              <a:t>D</a:t>
            </a:r>
            <a:endParaRPr lang="zh-CN" altLang="zh-CN">
              <a:solidFill>
                <a:srgbClr val="FF0000"/>
              </a:solidFill>
              <a:latin typeface="楷体" pitchFamily="49" charset="-122"/>
              <a:ea typeface="楷体" pitchFamily="49" charset="-122"/>
            </a:endParaRPr>
          </a:p>
        </p:txBody>
      </p:sp>
      <p:sp>
        <p:nvSpPr>
          <p:cNvPr id="34821" name="矩形 6"/>
          <p:cNvSpPr>
            <a:spLocks noChangeArrowheads="1"/>
          </p:cNvSpPr>
          <p:nvPr/>
        </p:nvSpPr>
        <p:spPr bwMode="auto">
          <a:xfrm>
            <a:off x="512763" y="3830241"/>
            <a:ext cx="337661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zh-CN" altLang="en-US" b="1" dirty="0">
                <a:ea typeface="微软雅黑" pitchFamily="34" charset="-122"/>
              </a:rPr>
              <a:t>考点二：</a:t>
            </a:r>
            <a:r>
              <a:rPr lang="zh-CN" altLang="zh-CN" b="1" dirty="0">
                <a:ea typeface="微软雅黑" pitchFamily="34" charset="-122"/>
              </a:rPr>
              <a:t>虚词“而”的用法</a:t>
            </a:r>
            <a:endParaRPr lang="zh-CN" altLang="zh-CN" dirty="0">
              <a:ea typeface="微软雅黑" pitchFamily="34" charset="-122"/>
            </a:endParaRPr>
          </a:p>
        </p:txBody>
      </p:sp>
      <p:pic>
        <p:nvPicPr>
          <p:cNvPr id="9" name="图片 8"/>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185641" y="3627437"/>
            <a:ext cx="1958360" cy="1305837"/>
          </a:xfrm>
          <a:prstGeom prst="ellipse">
            <a:avLst/>
          </a:prstGeom>
          <a:ln>
            <a:noFill/>
          </a:ln>
          <a:effectLst>
            <a:softEdge rad="112500"/>
          </a:effectLst>
        </p:spPr>
      </p:pic>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down)">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标题 1"/>
          <p:cNvSpPr txBox="1">
            <a:spLocks noChangeArrowheads="1"/>
          </p:cNvSpPr>
          <p:nvPr/>
        </p:nvSpPr>
        <p:spPr bwMode="auto">
          <a:xfrm>
            <a:off x="512764" y="438151"/>
            <a:ext cx="1730375" cy="3738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90000"/>
              </a:lnSpc>
            </a:pPr>
            <a:r>
              <a:rPr lang="zh-CN" altLang="en-US" sz="2000" b="1">
                <a:latin typeface="微软雅黑" pitchFamily="34" charset="-122"/>
                <a:ea typeface="微软雅黑" pitchFamily="34" charset="-122"/>
              </a:rPr>
              <a:t>中考在线</a:t>
            </a:r>
            <a:endParaRPr lang="zh-CN" altLang="zh-CN" sz="2000" b="1">
              <a:latin typeface="微软雅黑" pitchFamily="34" charset="-122"/>
              <a:ea typeface="微软雅黑" pitchFamily="34" charset="-122"/>
            </a:endParaRPr>
          </a:p>
        </p:txBody>
      </p:sp>
      <p:sp>
        <p:nvSpPr>
          <p:cNvPr id="35842" name="TextBox 4"/>
          <p:cNvSpPr txBox="1">
            <a:spLocks noChangeArrowheads="1"/>
          </p:cNvSpPr>
          <p:nvPr/>
        </p:nvSpPr>
        <p:spPr bwMode="auto">
          <a:xfrm>
            <a:off x="512763" y="898922"/>
            <a:ext cx="8259762" cy="4584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0" hangingPunct="0">
              <a:lnSpc>
                <a:spcPct val="150000"/>
              </a:lnSpc>
            </a:pPr>
            <a:r>
              <a:rPr lang="zh-CN" altLang="zh-CN" dirty="0">
                <a:ea typeface="微软雅黑" pitchFamily="34" charset="-122"/>
              </a:rPr>
              <a:t>【例】（广东茂名）阅读下文，回答问题。</a:t>
            </a:r>
          </a:p>
        </p:txBody>
      </p:sp>
      <p:sp>
        <p:nvSpPr>
          <p:cNvPr id="35843" name="TextBox 4"/>
          <p:cNvSpPr txBox="1">
            <a:spLocks noChangeArrowheads="1"/>
          </p:cNvSpPr>
          <p:nvPr/>
        </p:nvSpPr>
        <p:spPr bwMode="auto">
          <a:xfrm>
            <a:off x="512763" y="1332310"/>
            <a:ext cx="8405812" cy="1289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0" hangingPunct="0">
              <a:lnSpc>
                <a:spcPct val="150000"/>
              </a:lnSpc>
            </a:pPr>
            <a:r>
              <a:rPr lang="en-US" altLang="zh-CN" dirty="0">
                <a:latin typeface="微软雅黑" pitchFamily="34" charset="-122"/>
                <a:ea typeface="微软雅黑" pitchFamily="34" charset="-122"/>
              </a:rPr>
              <a:t> </a:t>
            </a:r>
            <a:r>
              <a:rPr lang="zh-CN" altLang="zh-CN" dirty="0">
                <a:latin typeface="微软雅黑" pitchFamily="34" charset="-122"/>
                <a:ea typeface="微软雅黑" pitchFamily="34" charset="-122"/>
              </a:rPr>
              <a:t>下列加点词语意义相同的一项是（</a:t>
            </a:r>
            <a:r>
              <a:rPr lang="en-US" altLang="zh-CN" dirty="0">
                <a:latin typeface="微软雅黑" pitchFamily="34" charset="-122"/>
                <a:ea typeface="微软雅黑" pitchFamily="34" charset="-122"/>
              </a:rPr>
              <a:t>      </a:t>
            </a:r>
            <a:r>
              <a:rPr lang="zh-CN" altLang="zh-CN" dirty="0">
                <a:latin typeface="微软雅黑" pitchFamily="34" charset="-122"/>
                <a:ea typeface="微软雅黑" pitchFamily="34" charset="-122"/>
              </a:rPr>
              <a:t>）。</a:t>
            </a:r>
          </a:p>
          <a:p>
            <a:pPr eaLnBrk="0" hangingPunct="0">
              <a:lnSpc>
                <a:spcPct val="150000"/>
              </a:lnSpc>
            </a:pPr>
            <a:r>
              <a:rPr lang="en-US" altLang="zh-CN" dirty="0">
                <a:latin typeface="微软雅黑" pitchFamily="34" charset="-122"/>
                <a:ea typeface="微软雅黑" pitchFamily="34" charset="-122"/>
              </a:rPr>
              <a:t>  A.</a:t>
            </a:r>
            <a:r>
              <a:rPr lang="zh-CN" altLang="zh-CN" dirty="0">
                <a:latin typeface="微软雅黑" pitchFamily="34" charset="-122"/>
                <a:ea typeface="微软雅黑" pitchFamily="34" charset="-122"/>
              </a:rPr>
              <a:t>学而时习之</a:t>
            </a:r>
            <a:r>
              <a:rPr lang="en-US" altLang="zh-CN" dirty="0">
                <a:latin typeface="微软雅黑" pitchFamily="34" charset="-122"/>
                <a:ea typeface="微软雅黑" pitchFamily="34" charset="-122"/>
              </a:rPr>
              <a:t>   </a:t>
            </a:r>
            <a:r>
              <a:rPr lang="zh-CN" altLang="zh-CN" dirty="0">
                <a:latin typeface="微软雅黑" pitchFamily="34" charset="-122"/>
                <a:ea typeface="微软雅黑" pitchFamily="34" charset="-122"/>
              </a:rPr>
              <a:t>吾妻之美我者，私我也</a:t>
            </a:r>
            <a:r>
              <a:rPr lang="en-US" altLang="zh-CN" dirty="0">
                <a:latin typeface="微软雅黑" pitchFamily="34" charset="-122"/>
                <a:ea typeface="微软雅黑" pitchFamily="34" charset="-122"/>
              </a:rPr>
              <a:t>    B.</a:t>
            </a:r>
            <a:r>
              <a:rPr lang="zh-CN" altLang="zh-CN" dirty="0">
                <a:latin typeface="微软雅黑" pitchFamily="34" charset="-122"/>
                <a:ea typeface="微软雅黑" pitchFamily="34" charset="-122"/>
              </a:rPr>
              <a:t>人不知而不愠</a:t>
            </a:r>
            <a:r>
              <a:rPr lang="en-US" altLang="zh-CN" dirty="0">
                <a:latin typeface="微软雅黑" pitchFamily="34" charset="-122"/>
                <a:ea typeface="微软雅黑" pitchFamily="34" charset="-122"/>
              </a:rPr>
              <a:t>      </a:t>
            </a:r>
            <a:r>
              <a:rPr lang="zh-CN" altLang="zh-CN" dirty="0">
                <a:latin typeface="微软雅黑" pitchFamily="34" charset="-122"/>
                <a:ea typeface="微软雅黑" pitchFamily="34" charset="-122"/>
              </a:rPr>
              <a:t>水落而石出者</a:t>
            </a:r>
          </a:p>
          <a:p>
            <a:pPr eaLnBrk="0" hangingPunct="0">
              <a:lnSpc>
                <a:spcPct val="150000"/>
              </a:lnSpc>
            </a:pPr>
            <a:r>
              <a:rPr lang="en-US" altLang="zh-CN" dirty="0">
                <a:latin typeface="微软雅黑" pitchFamily="34" charset="-122"/>
                <a:ea typeface="微软雅黑" pitchFamily="34" charset="-122"/>
              </a:rPr>
              <a:t>  C.</a:t>
            </a:r>
            <a:r>
              <a:rPr lang="zh-CN" altLang="zh-CN" dirty="0">
                <a:latin typeface="微软雅黑" pitchFamily="34" charset="-122"/>
                <a:ea typeface="微软雅黑" pitchFamily="34" charset="-122"/>
              </a:rPr>
              <a:t>可以为师矣</a:t>
            </a:r>
            <a:r>
              <a:rPr lang="en-US" altLang="zh-CN" dirty="0">
                <a:latin typeface="微软雅黑" pitchFamily="34" charset="-122"/>
                <a:ea typeface="微软雅黑" pitchFamily="34" charset="-122"/>
              </a:rPr>
              <a:t>   </a:t>
            </a:r>
            <a:r>
              <a:rPr lang="zh-CN" altLang="zh-CN" dirty="0">
                <a:latin typeface="微软雅黑" pitchFamily="34" charset="-122"/>
                <a:ea typeface="微软雅黑" pitchFamily="34" charset="-122"/>
              </a:rPr>
              <a:t>可以一战</a:t>
            </a:r>
            <a:r>
              <a:rPr lang="en-US" altLang="zh-CN" dirty="0">
                <a:latin typeface="微软雅黑" pitchFamily="34" charset="-122"/>
                <a:ea typeface="微软雅黑" pitchFamily="34" charset="-122"/>
              </a:rPr>
              <a:t>                        D.</a:t>
            </a:r>
            <a:r>
              <a:rPr lang="zh-CN" altLang="zh-CN" dirty="0">
                <a:latin typeface="微软雅黑" pitchFamily="34" charset="-122"/>
                <a:ea typeface="微软雅黑" pitchFamily="34" charset="-122"/>
              </a:rPr>
              <a:t>其恕乎</a:t>
            </a:r>
            <a:r>
              <a:rPr lang="en-US" altLang="zh-CN" dirty="0">
                <a:latin typeface="微软雅黑" pitchFamily="34" charset="-122"/>
                <a:ea typeface="微软雅黑" pitchFamily="34" charset="-122"/>
              </a:rPr>
              <a:t>            </a:t>
            </a:r>
            <a:r>
              <a:rPr lang="zh-CN" altLang="zh-CN" dirty="0">
                <a:latin typeface="微软雅黑" pitchFamily="34" charset="-122"/>
                <a:ea typeface="微软雅黑" pitchFamily="34" charset="-122"/>
              </a:rPr>
              <a:t>其不善者而改之</a:t>
            </a:r>
            <a:endParaRPr lang="zh-CN" altLang="zh-CN" u="sng" dirty="0">
              <a:latin typeface="微软雅黑" pitchFamily="34" charset="-122"/>
              <a:ea typeface="微软雅黑" pitchFamily="34" charset="-122"/>
            </a:endParaRPr>
          </a:p>
        </p:txBody>
      </p:sp>
      <p:sp>
        <p:nvSpPr>
          <p:cNvPr id="9" name="TextBox 4"/>
          <p:cNvSpPr txBox="1">
            <a:spLocks noChangeArrowheads="1"/>
          </p:cNvSpPr>
          <p:nvPr/>
        </p:nvSpPr>
        <p:spPr bwMode="auto">
          <a:xfrm>
            <a:off x="512764" y="2647951"/>
            <a:ext cx="8259761" cy="216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gn="just" eaLnBrk="0" hangingPunct="0">
              <a:lnSpc>
                <a:spcPct val="150000"/>
              </a:lnSpc>
            </a:pPr>
            <a:r>
              <a:rPr lang="zh-CN" altLang="zh-CN" dirty="0">
                <a:latin typeface="楷体" pitchFamily="49" charset="-122"/>
                <a:ea typeface="楷体" pitchFamily="49" charset="-122"/>
              </a:rPr>
              <a:t>【讲评】</a:t>
            </a:r>
            <a:r>
              <a:rPr lang="en-US" altLang="zh-CN" dirty="0">
                <a:latin typeface="楷体" pitchFamily="49" charset="-122"/>
                <a:ea typeface="楷体" pitchFamily="49" charset="-122"/>
              </a:rPr>
              <a:t>A.</a:t>
            </a:r>
            <a:r>
              <a:rPr lang="zh-CN" altLang="zh-CN" dirty="0">
                <a:latin typeface="楷体" pitchFamily="49" charset="-122"/>
                <a:ea typeface="楷体" pitchFamily="49" charset="-122"/>
              </a:rPr>
              <a:t>“学而时习之”，之，代词，指学过的知识；“吾妻之美我者，私我也”，之，位于主谓之间，取消句子独立性。</a:t>
            </a:r>
            <a:r>
              <a:rPr lang="en-US" altLang="zh-CN" dirty="0">
                <a:latin typeface="楷体" pitchFamily="49" charset="-122"/>
                <a:ea typeface="楷体" pitchFamily="49" charset="-122"/>
              </a:rPr>
              <a:t>B.</a:t>
            </a:r>
            <a:r>
              <a:rPr lang="zh-CN" altLang="zh-CN" dirty="0">
                <a:latin typeface="楷体" pitchFamily="49" charset="-122"/>
                <a:ea typeface="楷体" pitchFamily="49" charset="-122"/>
              </a:rPr>
              <a:t>“人不知而不愠”，而，表转折；“水落而石出者”，而，表承接。</a:t>
            </a:r>
            <a:r>
              <a:rPr lang="en-US" altLang="zh-CN" dirty="0">
                <a:latin typeface="楷体" pitchFamily="49" charset="-122"/>
                <a:ea typeface="楷体" pitchFamily="49" charset="-122"/>
              </a:rPr>
              <a:t>C.</a:t>
            </a:r>
            <a:r>
              <a:rPr lang="zh-CN" altLang="zh-CN" dirty="0">
                <a:latin typeface="楷体" pitchFamily="49" charset="-122"/>
                <a:ea typeface="楷体" pitchFamily="49" charset="-122"/>
              </a:rPr>
              <a:t>“可以为师矣”“可以一战”，可以，可以凭借（这一点）。</a:t>
            </a:r>
            <a:r>
              <a:rPr lang="en-US" altLang="zh-CN" dirty="0">
                <a:latin typeface="楷体" pitchFamily="49" charset="-122"/>
                <a:ea typeface="楷体" pitchFamily="49" charset="-122"/>
              </a:rPr>
              <a:t>D.</a:t>
            </a:r>
            <a:r>
              <a:rPr lang="zh-CN" altLang="zh-CN" dirty="0">
                <a:latin typeface="楷体" pitchFamily="49" charset="-122"/>
                <a:ea typeface="楷体" pitchFamily="49" charset="-122"/>
              </a:rPr>
              <a:t>“其恕乎”，其，用作副词，有</a:t>
            </a:r>
            <a:r>
              <a:rPr lang="en-US" altLang="zh-CN" dirty="0">
                <a:latin typeface="楷体" pitchFamily="49" charset="-122"/>
                <a:ea typeface="楷体" pitchFamily="49" charset="-122"/>
              </a:rPr>
              <a:t>“</a:t>
            </a:r>
            <a:r>
              <a:rPr lang="zh-CN" altLang="zh-CN" dirty="0">
                <a:latin typeface="楷体" pitchFamily="49" charset="-122"/>
                <a:ea typeface="楷体" pitchFamily="49" charset="-122"/>
              </a:rPr>
              <a:t>也许</a:t>
            </a:r>
            <a:r>
              <a:rPr lang="en-US" altLang="zh-CN" dirty="0">
                <a:latin typeface="楷体" pitchFamily="49" charset="-122"/>
                <a:ea typeface="楷体" pitchFamily="49" charset="-122"/>
              </a:rPr>
              <a:t>”</a:t>
            </a:r>
            <a:r>
              <a:rPr lang="zh-CN" altLang="zh-CN" dirty="0">
                <a:latin typeface="楷体" pitchFamily="49" charset="-122"/>
                <a:ea typeface="楷体" pitchFamily="49" charset="-122"/>
              </a:rPr>
              <a:t>、</a:t>
            </a:r>
            <a:r>
              <a:rPr lang="en-US" altLang="zh-CN" dirty="0">
                <a:latin typeface="楷体" pitchFamily="49" charset="-122"/>
                <a:ea typeface="楷体" pitchFamily="49" charset="-122"/>
              </a:rPr>
              <a:t>“</a:t>
            </a:r>
            <a:r>
              <a:rPr lang="zh-CN" altLang="zh-CN" dirty="0">
                <a:latin typeface="楷体" pitchFamily="49" charset="-122"/>
                <a:ea typeface="楷体" pitchFamily="49" charset="-122"/>
              </a:rPr>
              <a:t>大概</a:t>
            </a:r>
            <a:r>
              <a:rPr lang="en-US" altLang="zh-CN" dirty="0">
                <a:latin typeface="楷体" pitchFamily="49" charset="-122"/>
                <a:ea typeface="楷体" pitchFamily="49" charset="-122"/>
              </a:rPr>
              <a:t>”“</a:t>
            </a:r>
            <a:r>
              <a:rPr lang="zh-CN" altLang="zh-CN" dirty="0">
                <a:latin typeface="楷体" pitchFamily="49" charset="-122"/>
                <a:ea typeface="楷体" pitchFamily="49" charset="-122"/>
              </a:rPr>
              <a:t>差不多</a:t>
            </a:r>
            <a:r>
              <a:rPr lang="en-US" altLang="zh-CN" dirty="0">
                <a:latin typeface="楷体" pitchFamily="49" charset="-122"/>
                <a:ea typeface="楷体" pitchFamily="49" charset="-122"/>
              </a:rPr>
              <a:t>”</a:t>
            </a:r>
            <a:r>
              <a:rPr lang="zh-CN" altLang="zh-CN" dirty="0">
                <a:latin typeface="楷体" pitchFamily="49" charset="-122"/>
                <a:ea typeface="楷体" pitchFamily="49" charset="-122"/>
              </a:rPr>
              <a:t>的意思。“其不善者而改之”，其，代词，他，他的。</a:t>
            </a:r>
          </a:p>
        </p:txBody>
      </p:sp>
      <p:sp>
        <p:nvSpPr>
          <p:cNvPr id="7" name="TextBox 4"/>
          <p:cNvSpPr txBox="1">
            <a:spLocks noChangeArrowheads="1"/>
          </p:cNvSpPr>
          <p:nvPr/>
        </p:nvSpPr>
        <p:spPr bwMode="auto">
          <a:xfrm>
            <a:off x="4108450" y="1332310"/>
            <a:ext cx="533400" cy="442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0" hangingPunct="0">
              <a:lnSpc>
                <a:spcPct val="150000"/>
              </a:lnSpc>
            </a:pPr>
            <a:r>
              <a:rPr lang="en-US" altLang="zh-CN">
                <a:solidFill>
                  <a:srgbClr val="FF0000"/>
                </a:solidFill>
                <a:latin typeface="楷体" pitchFamily="49" charset="-122"/>
                <a:ea typeface="楷体" pitchFamily="49" charset="-122"/>
              </a:rPr>
              <a:t>C</a:t>
            </a:r>
            <a:endParaRPr lang="zh-CN" altLang="zh-CN">
              <a:solidFill>
                <a:srgbClr val="FF0000"/>
              </a:solidFill>
              <a:latin typeface="楷体" pitchFamily="49" charset="-122"/>
              <a:ea typeface="楷体" pitchFamily="49" charset="-122"/>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down)">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7"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标题 1"/>
          <p:cNvSpPr txBox="1">
            <a:spLocks noChangeArrowheads="1"/>
          </p:cNvSpPr>
          <p:nvPr/>
        </p:nvSpPr>
        <p:spPr bwMode="auto">
          <a:xfrm>
            <a:off x="512764" y="438151"/>
            <a:ext cx="1730375" cy="3738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90000"/>
              </a:lnSpc>
            </a:pPr>
            <a:r>
              <a:rPr lang="zh-CN" altLang="en-US" sz="2400" b="1" dirty="0">
                <a:latin typeface="微软雅黑" pitchFamily="34" charset="-122"/>
                <a:ea typeface="微软雅黑" pitchFamily="34" charset="-122"/>
              </a:rPr>
              <a:t>中考在线</a:t>
            </a:r>
            <a:endParaRPr lang="zh-CN" altLang="zh-CN" sz="2400" b="1" dirty="0">
              <a:latin typeface="微软雅黑" pitchFamily="34" charset="-122"/>
              <a:ea typeface="微软雅黑" pitchFamily="34" charset="-122"/>
            </a:endParaRPr>
          </a:p>
        </p:txBody>
      </p:sp>
      <p:sp>
        <p:nvSpPr>
          <p:cNvPr id="36866" name="TextBox 4"/>
          <p:cNvSpPr txBox="1">
            <a:spLocks noChangeArrowheads="1"/>
          </p:cNvSpPr>
          <p:nvPr/>
        </p:nvSpPr>
        <p:spPr bwMode="auto">
          <a:xfrm>
            <a:off x="588963" y="1275160"/>
            <a:ext cx="8405812" cy="1289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0" hangingPunct="0">
              <a:lnSpc>
                <a:spcPct val="150000"/>
              </a:lnSpc>
            </a:pPr>
            <a:r>
              <a:rPr lang="zh-CN" altLang="zh-CN">
                <a:ea typeface="微软雅黑" pitchFamily="34" charset="-122"/>
              </a:rPr>
              <a:t> 下列各组中加点词意义相同的一组是（</a:t>
            </a:r>
            <a:r>
              <a:rPr lang="en-US" altLang="zh-CN">
                <a:ea typeface="微软雅黑" pitchFamily="34" charset="-122"/>
              </a:rPr>
              <a:t>      </a:t>
            </a:r>
            <a:r>
              <a:rPr lang="zh-CN" altLang="zh-CN">
                <a:ea typeface="微软雅黑" pitchFamily="34" charset="-122"/>
              </a:rPr>
              <a:t>）。</a:t>
            </a:r>
          </a:p>
          <a:p>
            <a:pPr eaLnBrk="0" hangingPunct="0">
              <a:lnSpc>
                <a:spcPct val="150000"/>
              </a:lnSpc>
            </a:pPr>
            <a:r>
              <a:rPr lang="en-US" altLang="zh-CN">
                <a:ea typeface="微软雅黑" pitchFamily="34" charset="-122"/>
              </a:rPr>
              <a:t>   A.</a:t>
            </a:r>
            <a:r>
              <a:rPr lang="zh-CN" altLang="zh-CN">
                <a:ea typeface="微软雅黑" pitchFamily="34" charset="-122"/>
              </a:rPr>
              <a:t>人不知而不愠 择其善者而从之</a:t>
            </a:r>
            <a:r>
              <a:rPr lang="en-US" altLang="zh-CN">
                <a:ea typeface="微软雅黑" pitchFamily="34" charset="-122"/>
              </a:rPr>
              <a:t>         B.</a:t>
            </a:r>
            <a:r>
              <a:rPr lang="zh-CN" altLang="zh-CN">
                <a:ea typeface="微软雅黑" pitchFamily="34" charset="-122"/>
              </a:rPr>
              <a:t>可以为师矣 可以一战</a:t>
            </a:r>
          </a:p>
          <a:p>
            <a:pPr eaLnBrk="0" hangingPunct="0">
              <a:lnSpc>
                <a:spcPct val="150000"/>
              </a:lnSpc>
            </a:pPr>
            <a:r>
              <a:rPr lang="en-US" altLang="zh-CN">
                <a:ea typeface="微软雅黑" pitchFamily="34" charset="-122"/>
              </a:rPr>
              <a:t>   C.</a:t>
            </a:r>
            <a:r>
              <a:rPr lang="zh-CN" altLang="zh-CN">
                <a:ea typeface="微软雅黑" pitchFamily="34" charset="-122"/>
              </a:rPr>
              <a:t>必有我师焉 不可亵玩焉</a:t>
            </a:r>
            <a:r>
              <a:rPr lang="en-US" altLang="zh-CN">
                <a:ea typeface="微软雅黑" pitchFamily="34" charset="-122"/>
              </a:rPr>
              <a:t>               D.</a:t>
            </a:r>
            <a:r>
              <a:rPr lang="zh-CN" altLang="zh-CN">
                <a:ea typeface="微软雅黑" pitchFamily="34" charset="-122"/>
              </a:rPr>
              <a:t>有朋自远方来 自三峡七百里中</a:t>
            </a:r>
          </a:p>
        </p:txBody>
      </p:sp>
      <p:sp>
        <p:nvSpPr>
          <p:cNvPr id="36867" name="矩形 5"/>
          <p:cNvSpPr>
            <a:spLocks noChangeArrowheads="1"/>
          </p:cNvSpPr>
          <p:nvPr/>
        </p:nvSpPr>
        <p:spPr bwMode="auto">
          <a:xfrm>
            <a:off x="588964" y="929879"/>
            <a:ext cx="77819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zh-CN" altLang="zh-CN">
                <a:ea typeface="微软雅黑" pitchFamily="34" charset="-122"/>
              </a:rPr>
              <a:t>【实战演练】（河北省唐山市·中考题）阅读下文，回答问题。</a:t>
            </a:r>
            <a:endParaRPr lang="zh-CN" altLang="en-US">
              <a:ea typeface="微软雅黑" pitchFamily="34" charset="-122"/>
            </a:endParaRPr>
          </a:p>
        </p:txBody>
      </p:sp>
      <p:sp>
        <p:nvSpPr>
          <p:cNvPr id="8" name="TextBox 4"/>
          <p:cNvSpPr txBox="1">
            <a:spLocks noChangeArrowheads="1"/>
          </p:cNvSpPr>
          <p:nvPr/>
        </p:nvSpPr>
        <p:spPr bwMode="auto">
          <a:xfrm>
            <a:off x="588964" y="2541985"/>
            <a:ext cx="7983537" cy="2104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gn="just" eaLnBrk="0" hangingPunct="0">
              <a:lnSpc>
                <a:spcPct val="150000"/>
              </a:lnSpc>
            </a:pPr>
            <a:r>
              <a:rPr lang="zh-CN" altLang="zh-CN">
                <a:latin typeface="楷体" pitchFamily="49" charset="-122"/>
                <a:ea typeface="楷体" pitchFamily="49" charset="-122"/>
              </a:rPr>
              <a:t>【讲评】</a:t>
            </a:r>
            <a:r>
              <a:rPr lang="en-US" altLang="zh-CN">
                <a:latin typeface="楷体" pitchFamily="49" charset="-122"/>
                <a:ea typeface="楷体" pitchFamily="49" charset="-122"/>
              </a:rPr>
              <a:t>A</a:t>
            </a:r>
            <a:r>
              <a:rPr lang="zh-CN" altLang="zh-CN">
                <a:latin typeface="楷体" pitchFamily="49" charset="-122"/>
                <a:ea typeface="楷体" pitchFamily="49" charset="-122"/>
              </a:rPr>
              <a:t>项“人不知而不愠”中的“而”表转折；“择其善者而从之”的“而”表顺承。</a:t>
            </a:r>
            <a:r>
              <a:rPr lang="en-US" altLang="zh-CN">
                <a:latin typeface="楷体" pitchFamily="49" charset="-122"/>
                <a:ea typeface="楷体" pitchFamily="49" charset="-122"/>
              </a:rPr>
              <a:t>B</a:t>
            </a:r>
            <a:r>
              <a:rPr lang="zh-CN" altLang="zh-CN">
                <a:latin typeface="楷体" pitchFamily="49" charset="-122"/>
                <a:ea typeface="楷体" pitchFamily="49" charset="-122"/>
              </a:rPr>
              <a:t>项 “可以为师矣”“可以一战”中的“可以”是指“可以凭借（这一点）”。</a:t>
            </a:r>
            <a:r>
              <a:rPr lang="en-US" altLang="zh-CN">
                <a:latin typeface="楷体" pitchFamily="49" charset="-122"/>
                <a:ea typeface="楷体" pitchFamily="49" charset="-122"/>
              </a:rPr>
              <a:t>C</a:t>
            </a:r>
            <a:r>
              <a:rPr lang="zh-CN" altLang="zh-CN">
                <a:latin typeface="楷体" pitchFamily="49" charset="-122"/>
                <a:ea typeface="楷体" pitchFamily="49" charset="-122"/>
              </a:rPr>
              <a:t>项“必有我师焉”中的“焉”是指代</a:t>
            </a:r>
            <a:r>
              <a:rPr lang="en-US" altLang="zh-CN">
                <a:latin typeface="楷体" pitchFamily="49" charset="-122"/>
                <a:ea typeface="楷体" pitchFamily="49" charset="-122"/>
              </a:rPr>
              <a:t>“</a:t>
            </a:r>
            <a:r>
              <a:rPr lang="zh-CN" altLang="zh-CN">
                <a:latin typeface="楷体" pitchFamily="49" charset="-122"/>
                <a:ea typeface="楷体" pitchFamily="49" charset="-122"/>
              </a:rPr>
              <a:t>三人</a:t>
            </a:r>
            <a:r>
              <a:rPr lang="en-US" altLang="zh-CN">
                <a:latin typeface="楷体" pitchFamily="49" charset="-122"/>
                <a:ea typeface="楷体" pitchFamily="49" charset="-122"/>
              </a:rPr>
              <a:t>”</a:t>
            </a:r>
            <a:r>
              <a:rPr lang="zh-CN" altLang="zh-CN">
                <a:latin typeface="楷体" pitchFamily="49" charset="-122"/>
                <a:ea typeface="楷体" pitchFamily="49" charset="-122"/>
              </a:rPr>
              <a:t>范围；“不可亵玩焉”的“焉”，是句末语气词，相当于“啊”。</a:t>
            </a:r>
            <a:r>
              <a:rPr lang="en-US" altLang="zh-CN">
                <a:latin typeface="楷体" pitchFamily="49" charset="-122"/>
                <a:ea typeface="楷体" pitchFamily="49" charset="-122"/>
              </a:rPr>
              <a:t>D</a:t>
            </a:r>
            <a:r>
              <a:rPr lang="zh-CN" altLang="zh-CN">
                <a:latin typeface="楷体" pitchFamily="49" charset="-122"/>
                <a:ea typeface="楷体" pitchFamily="49" charset="-122"/>
              </a:rPr>
              <a:t>项“有朋自远方来”中的“自”是“从”的意思；“自三峡七百里中”的“自”是“在”的意思。</a:t>
            </a:r>
          </a:p>
        </p:txBody>
      </p:sp>
      <p:sp>
        <p:nvSpPr>
          <p:cNvPr id="7" name="TextBox 4"/>
          <p:cNvSpPr txBox="1">
            <a:spLocks noChangeArrowheads="1"/>
          </p:cNvSpPr>
          <p:nvPr/>
        </p:nvSpPr>
        <p:spPr bwMode="auto">
          <a:xfrm>
            <a:off x="4668838" y="1275160"/>
            <a:ext cx="533400" cy="442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0" hangingPunct="0">
              <a:lnSpc>
                <a:spcPct val="150000"/>
              </a:lnSpc>
            </a:pPr>
            <a:r>
              <a:rPr lang="en-US" altLang="zh-CN">
                <a:solidFill>
                  <a:srgbClr val="FF0000"/>
                </a:solidFill>
                <a:latin typeface="楷体" pitchFamily="49" charset="-122"/>
                <a:ea typeface="楷体" pitchFamily="49" charset="-122"/>
              </a:rPr>
              <a:t>B</a:t>
            </a:r>
            <a:endParaRPr lang="zh-CN" altLang="zh-CN">
              <a:solidFill>
                <a:srgbClr val="FF0000"/>
              </a:solidFill>
              <a:latin typeface="楷体" pitchFamily="49" charset="-122"/>
              <a:ea typeface="楷体" pitchFamily="49" charset="-122"/>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down)">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7"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矩形 2"/>
          <p:cNvSpPr>
            <a:spLocks noChangeArrowheads="1"/>
          </p:cNvSpPr>
          <p:nvPr/>
        </p:nvSpPr>
        <p:spPr bwMode="auto">
          <a:xfrm>
            <a:off x="527050" y="2028826"/>
            <a:ext cx="84201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lnSpc>
                <a:spcPct val="200000"/>
              </a:lnSpc>
            </a:pPr>
            <a:r>
              <a:rPr lang="en-US" altLang="zh-CN" dirty="0">
                <a:ea typeface="微软雅黑" pitchFamily="34" charset="-122"/>
              </a:rPr>
              <a:t>2.</a:t>
            </a:r>
            <a:r>
              <a:rPr lang="zh-CN" altLang="zh-CN" dirty="0">
                <a:ea typeface="微软雅黑" pitchFamily="34" charset="-122"/>
              </a:rPr>
              <a:t>《论语》与</a:t>
            </a:r>
            <a:r>
              <a:rPr lang="en-US" altLang="zh-CN" u="sng" dirty="0">
                <a:ea typeface="微软雅黑" pitchFamily="34" charset="-122"/>
              </a:rPr>
              <a:t>                 </a:t>
            </a:r>
            <a:r>
              <a:rPr lang="zh-CN" altLang="zh-CN" dirty="0">
                <a:ea typeface="微软雅黑" pitchFamily="34" charset="-122"/>
              </a:rPr>
              <a:t>、</a:t>
            </a:r>
            <a:r>
              <a:rPr lang="en-US" altLang="zh-CN" u="sng" dirty="0">
                <a:ea typeface="微软雅黑" pitchFamily="34" charset="-122"/>
              </a:rPr>
              <a:t>                </a:t>
            </a:r>
            <a:r>
              <a:rPr lang="zh-CN" altLang="zh-CN" dirty="0">
                <a:ea typeface="微软雅黑" pitchFamily="34" charset="-122"/>
              </a:rPr>
              <a:t>、</a:t>
            </a:r>
            <a:r>
              <a:rPr lang="en-US" altLang="zh-CN" u="sng" dirty="0">
                <a:ea typeface="微软雅黑" pitchFamily="34" charset="-122"/>
              </a:rPr>
              <a:t>               </a:t>
            </a:r>
            <a:r>
              <a:rPr lang="zh-CN" altLang="zh-CN" dirty="0">
                <a:ea typeface="微软雅黑" pitchFamily="34" charset="-122"/>
              </a:rPr>
              <a:t>并称“四书”</a:t>
            </a:r>
            <a:r>
              <a:rPr lang="en-US" altLang="zh-CN" dirty="0">
                <a:ea typeface="微软雅黑" pitchFamily="34" charset="-122"/>
              </a:rPr>
              <a:t>,</a:t>
            </a:r>
            <a:r>
              <a:rPr lang="zh-CN" altLang="zh-CN" dirty="0">
                <a:ea typeface="微软雅黑" pitchFamily="34" charset="-122"/>
              </a:rPr>
              <a:t>共</a:t>
            </a:r>
            <a:r>
              <a:rPr lang="en-US" altLang="zh-CN" u="sng" dirty="0">
                <a:ea typeface="微软雅黑" pitchFamily="34" charset="-122"/>
              </a:rPr>
              <a:t>            </a:t>
            </a:r>
            <a:r>
              <a:rPr lang="zh-CN" altLang="zh-CN" dirty="0">
                <a:ea typeface="微软雅黑" pitchFamily="34" charset="-122"/>
              </a:rPr>
              <a:t>篇。</a:t>
            </a:r>
            <a:endParaRPr lang="en-US" altLang="zh-CN" dirty="0">
              <a:solidFill>
                <a:srgbClr val="000000"/>
              </a:solidFill>
              <a:latin typeface="楷体" pitchFamily="49" charset="-122"/>
              <a:ea typeface="楷体" pitchFamily="49" charset="-122"/>
            </a:endParaRPr>
          </a:p>
        </p:txBody>
      </p:sp>
      <p:sp>
        <p:nvSpPr>
          <p:cNvPr id="38914" name="标题 1"/>
          <p:cNvSpPr txBox="1">
            <a:spLocks noChangeArrowheads="1"/>
          </p:cNvSpPr>
          <p:nvPr/>
        </p:nvSpPr>
        <p:spPr bwMode="auto">
          <a:xfrm>
            <a:off x="512764" y="438151"/>
            <a:ext cx="1730375" cy="3738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90000"/>
              </a:lnSpc>
            </a:pPr>
            <a:r>
              <a:rPr lang="zh-CN" altLang="en-US" sz="2400" b="1" dirty="0">
                <a:latin typeface="微软雅黑" pitchFamily="34" charset="-122"/>
                <a:ea typeface="微软雅黑" pitchFamily="34" charset="-122"/>
              </a:rPr>
              <a:t>课后习题</a:t>
            </a:r>
            <a:endParaRPr lang="zh-CN" altLang="zh-CN" sz="2400" b="1" dirty="0">
              <a:latin typeface="微软雅黑" pitchFamily="34" charset="-122"/>
              <a:ea typeface="微软雅黑" pitchFamily="34" charset="-122"/>
            </a:endParaRPr>
          </a:p>
        </p:txBody>
      </p:sp>
      <p:sp>
        <p:nvSpPr>
          <p:cNvPr id="38915" name="TextBox 5"/>
          <p:cNvSpPr txBox="1">
            <a:spLocks noChangeArrowheads="1"/>
          </p:cNvSpPr>
          <p:nvPr/>
        </p:nvSpPr>
        <p:spPr bwMode="auto">
          <a:xfrm>
            <a:off x="512763" y="933450"/>
            <a:ext cx="7823200" cy="1230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0" hangingPunct="0">
              <a:lnSpc>
                <a:spcPct val="200000"/>
              </a:lnSpc>
            </a:pPr>
            <a:r>
              <a:rPr lang="en-US" altLang="zh-CN" dirty="0">
                <a:ea typeface="微软雅黑" pitchFamily="34" charset="-122"/>
              </a:rPr>
              <a:t>1.</a:t>
            </a:r>
            <a:r>
              <a:rPr lang="zh-CN" altLang="zh-CN" dirty="0">
                <a:ea typeface="微软雅黑" pitchFamily="34" charset="-122"/>
              </a:rPr>
              <a:t>《论语》是</a:t>
            </a:r>
            <a:r>
              <a:rPr lang="en-US" altLang="zh-CN" u="sng" dirty="0">
                <a:ea typeface="微软雅黑" pitchFamily="34" charset="-122"/>
              </a:rPr>
              <a:t>            </a:t>
            </a:r>
            <a:r>
              <a:rPr lang="en-US" altLang="zh-CN" dirty="0">
                <a:ea typeface="微软雅黑" pitchFamily="34" charset="-122"/>
              </a:rPr>
              <a:t> </a:t>
            </a:r>
            <a:r>
              <a:rPr lang="zh-CN" altLang="zh-CN" dirty="0">
                <a:ea typeface="微软雅黑" pitchFamily="34" charset="-122"/>
              </a:rPr>
              <a:t>的经典著作之一，由孔子的弟子及再传弟子编撰而成。它以</a:t>
            </a:r>
            <a:r>
              <a:rPr lang="en-US" altLang="zh-CN" u="sng" dirty="0">
                <a:ea typeface="微软雅黑" pitchFamily="34" charset="-122"/>
              </a:rPr>
              <a:t>            </a:t>
            </a:r>
            <a:r>
              <a:rPr lang="zh-CN" altLang="zh-CN" dirty="0">
                <a:ea typeface="微软雅黑" pitchFamily="34" charset="-122"/>
              </a:rPr>
              <a:t>体为主，记录了孔子及其弟子言行。</a:t>
            </a:r>
          </a:p>
        </p:txBody>
      </p:sp>
      <p:sp>
        <p:nvSpPr>
          <p:cNvPr id="25" name="TextBox 5"/>
          <p:cNvSpPr txBox="1">
            <a:spLocks noChangeArrowheads="1"/>
          </p:cNvSpPr>
          <p:nvPr/>
        </p:nvSpPr>
        <p:spPr bwMode="auto">
          <a:xfrm>
            <a:off x="4418014" y="2137172"/>
            <a:ext cx="115490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0" hangingPunct="0"/>
            <a:r>
              <a:rPr lang="zh-CN" altLang="zh-CN" dirty="0">
                <a:solidFill>
                  <a:srgbClr val="FF0000"/>
                </a:solidFill>
                <a:latin typeface="楷体" pitchFamily="49" charset="-122"/>
                <a:ea typeface="楷体" pitchFamily="49" charset="-122"/>
              </a:rPr>
              <a:t>《孟子》</a:t>
            </a:r>
          </a:p>
        </p:txBody>
      </p:sp>
      <p:sp>
        <p:nvSpPr>
          <p:cNvPr id="33" name="TextBox 5"/>
          <p:cNvSpPr txBox="1">
            <a:spLocks noChangeArrowheads="1"/>
          </p:cNvSpPr>
          <p:nvPr/>
        </p:nvSpPr>
        <p:spPr bwMode="auto">
          <a:xfrm>
            <a:off x="1136650" y="1540669"/>
            <a:ext cx="70485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0" hangingPunct="0">
              <a:lnSpc>
                <a:spcPct val="150000"/>
              </a:lnSpc>
            </a:pPr>
            <a:r>
              <a:rPr lang="zh-CN" altLang="zh-CN">
                <a:solidFill>
                  <a:srgbClr val="FF0000"/>
                </a:solidFill>
                <a:latin typeface="楷体" pitchFamily="49" charset="-122"/>
                <a:ea typeface="楷体" pitchFamily="49" charset="-122"/>
              </a:rPr>
              <a:t>语录</a:t>
            </a:r>
            <a:r>
              <a:rPr lang="en-US" altLang="zh-CN">
                <a:ea typeface="微软雅黑" pitchFamily="34" charset="-122"/>
              </a:rPr>
              <a:t> </a:t>
            </a:r>
            <a:endParaRPr lang="zh-CN" altLang="zh-CN">
              <a:solidFill>
                <a:srgbClr val="FF0000"/>
              </a:solidFill>
              <a:ea typeface="微软雅黑" pitchFamily="34" charset="-122"/>
            </a:endParaRPr>
          </a:p>
        </p:txBody>
      </p:sp>
      <p:sp>
        <p:nvSpPr>
          <p:cNvPr id="38918" name="矩形 11"/>
          <p:cNvSpPr>
            <a:spLocks noChangeArrowheads="1"/>
          </p:cNvSpPr>
          <p:nvPr/>
        </p:nvSpPr>
        <p:spPr bwMode="auto">
          <a:xfrm>
            <a:off x="522289" y="2643188"/>
            <a:ext cx="7813675"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lnSpc>
                <a:spcPct val="200000"/>
              </a:lnSpc>
            </a:pPr>
            <a:r>
              <a:rPr lang="en-US" altLang="zh-CN" dirty="0">
                <a:ea typeface="微软雅黑" pitchFamily="34" charset="-122"/>
              </a:rPr>
              <a:t>3.</a:t>
            </a:r>
            <a:r>
              <a:rPr lang="zh-CN" altLang="zh-CN" dirty="0">
                <a:ea typeface="微软雅黑" pitchFamily="34" charset="-122"/>
              </a:rPr>
              <a:t>孔子（前</a:t>
            </a:r>
            <a:r>
              <a:rPr lang="en-US" altLang="zh-CN" dirty="0">
                <a:ea typeface="微软雅黑" pitchFamily="34" charset="-122"/>
              </a:rPr>
              <a:t>551-</a:t>
            </a:r>
            <a:r>
              <a:rPr lang="zh-CN" altLang="zh-CN" dirty="0">
                <a:ea typeface="微软雅黑" pitchFamily="34" charset="-122"/>
              </a:rPr>
              <a:t>前</a:t>
            </a:r>
            <a:r>
              <a:rPr lang="en-US" altLang="zh-CN" dirty="0">
                <a:ea typeface="微软雅黑" pitchFamily="34" charset="-122"/>
              </a:rPr>
              <a:t>479</a:t>
            </a:r>
            <a:r>
              <a:rPr lang="zh-CN" altLang="zh-CN" dirty="0">
                <a:ea typeface="微软雅黑" pitchFamily="34" charset="-122"/>
              </a:rPr>
              <a:t>），名</a:t>
            </a:r>
            <a:r>
              <a:rPr lang="en-US" altLang="zh-CN" u="sng" dirty="0">
                <a:ea typeface="微软雅黑" pitchFamily="34" charset="-122"/>
              </a:rPr>
              <a:t>        </a:t>
            </a:r>
            <a:r>
              <a:rPr lang="zh-CN" altLang="zh-CN" dirty="0">
                <a:ea typeface="微软雅黑" pitchFamily="34" charset="-122"/>
              </a:rPr>
              <a:t>，字</a:t>
            </a:r>
            <a:r>
              <a:rPr lang="en-US" altLang="zh-CN" u="sng" dirty="0">
                <a:ea typeface="微软雅黑" pitchFamily="34" charset="-122"/>
              </a:rPr>
              <a:t>         </a:t>
            </a:r>
            <a:r>
              <a:rPr lang="en-US" altLang="zh-CN" dirty="0">
                <a:ea typeface="微软雅黑" pitchFamily="34" charset="-122"/>
              </a:rPr>
              <a:t> </a:t>
            </a:r>
            <a:r>
              <a:rPr lang="zh-CN" altLang="zh-CN" dirty="0">
                <a:ea typeface="微软雅黑" pitchFamily="34" charset="-122"/>
              </a:rPr>
              <a:t>，</a:t>
            </a:r>
            <a:r>
              <a:rPr lang="en-US" altLang="zh-CN" u="sng" dirty="0">
                <a:ea typeface="微软雅黑" pitchFamily="34" charset="-122"/>
              </a:rPr>
              <a:t>         </a:t>
            </a:r>
            <a:r>
              <a:rPr lang="zh-CN" altLang="zh-CN" dirty="0">
                <a:ea typeface="微软雅黑" pitchFamily="34" charset="-122"/>
              </a:rPr>
              <a:t>时期</a:t>
            </a:r>
            <a:r>
              <a:rPr lang="en-US" altLang="zh-CN" u="sng" dirty="0">
                <a:ea typeface="微软雅黑" pitchFamily="34" charset="-122"/>
              </a:rPr>
              <a:t>         </a:t>
            </a:r>
            <a:r>
              <a:rPr lang="en-US" altLang="zh-CN" dirty="0">
                <a:ea typeface="微软雅黑" pitchFamily="34" charset="-122"/>
              </a:rPr>
              <a:t> </a:t>
            </a:r>
            <a:r>
              <a:rPr lang="zh-CN" altLang="zh-CN" dirty="0">
                <a:ea typeface="微软雅黑" pitchFamily="34" charset="-122"/>
              </a:rPr>
              <a:t>人，春秋末期的</a:t>
            </a:r>
            <a:r>
              <a:rPr lang="en-US" altLang="zh-CN" u="sng" dirty="0">
                <a:ea typeface="微软雅黑" pitchFamily="34" charset="-122"/>
              </a:rPr>
              <a:t>            </a:t>
            </a:r>
            <a:r>
              <a:rPr lang="zh-CN" altLang="zh-CN" dirty="0">
                <a:ea typeface="微软雅黑" pitchFamily="34" charset="-122"/>
              </a:rPr>
              <a:t>、</a:t>
            </a:r>
            <a:r>
              <a:rPr lang="en-US" altLang="zh-CN" u="sng" dirty="0">
                <a:ea typeface="微软雅黑" pitchFamily="34" charset="-122"/>
              </a:rPr>
              <a:t>               </a:t>
            </a:r>
            <a:r>
              <a:rPr lang="zh-CN" altLang="zh-CN" dirty="0">
                <a:ea typeface="微软雅黑" pitchFamily="34" charset="-122"/>
              </a:rPr>
              <a:t>、</a:t>
            </a:r>
            <a:r>
              <a:rPr lang="en-US" altLang="zh-CN" u="sng" dirty="0">
                <a:ea typeface="微软雅黑" pitchFamily="34" charset="-122"/>
              </a:rPr>
              <a:t>               </a:t>
            </a:r>
            <a:r>
              <a:rPr lang="zh-CN" altLang="zh-CN" dirty="0">
                <a:ea typeface="微软雅黑" pitchFamily="34" charset="-122"/>
              </a:rPr>
              <a:t>，</a:t>
            </a:r>
            <a:r>
              <a:rPr lang="en-US" altLang="zh-CN" u="sng" dirty="0">
                <a:ea typeface="微软雅黑" pitchFamily="34" charset="-122"/>
              </a:rPr>
              <a:t>              </a:t>
            </a:r>
            <a:r>
              <a:rPr lang="zh-CN" altLang="zh-CN" dirty="0">
                <a:ea typeface="微软雅黑" pitchFamily="34" charset="-122"/>
              </a:rPr>
              <a:t>思想的创始人。相传他有弟子三千，贤者七十二人。孔子被后世统治者尊为“</a:t>
            </a:r>
            <a:r>
              <a:rPr lang="en-US" altLang="zh-CN" u="sng" dirty="0">
                <a:ea typeface="微软雅黑" pitchFamily="34" charset="-122"/>
              </a:rPr>
              <a:t>                             </a:t>
            </a:r>
            <a:r>
              <a:rPr lang="zh-CN" altLang="zh-CN" dirty="0">
                <a:ea typeface="微软雅黑" pitchFamily="34" charset="-122"/>
              </a:rPr>
              <a:t>”，战国时期儒家代表人物孟子与孔子并称“</a:t>
            </a:r>
            <a:r>
              <a:rPr lang="en-US" altLang="zh-CN" u="sng" dirty="0">
                <a:ea typeface="微软雅黑" pitchFamily="34" charset="-122"/>
              </a:rPr>
              <a:t>                </a:t>
            </a:r>
            <a:r>
              <a:rPr lang="zh-CN" altLang="zh-CN" dirty="0">
                <a:ea typeface="微软雅黑" pitchFamily="34" charset="-122"/>
              </a:rPr>
              <a:t>”。</a:t>
            </a:r>
            <a:endParaRPr lang="en-US" altLang="zh-CN" dirty="0">
              <a:solidFill>
                <a:srgbClr val="000000"/>
              </a:solidFill>
              <a:latin typeface="楷体" pitchFamily="49" charset="-122"/>
              <a:ea typeface="楷体" pitchFamily="49" charset="-122"/>
            </a:endParaRPr>
          </a:p>
        </p:txBody>
      </p:sp>
      <p:sp>
        <p:nvSpPr>
          <p:cNvPr id="13" name="TextBox 5"/>
          <p:cNvSpPr txBox="1">
            <a:spLocks noChangeArrowheads="1"/>
          </p:cNvSpPr>
          <p:nvPr/>
        </p:nvSpPr>
        <p:spPr bwMode="auto">
          <a:xfrm>
            <a:off x="6280150" y="2811066"/>
            <a:ext cx="6477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0" hangingPunct="0"/>
            <a:r>
              <a:rPr lang="zh-CN" altLang="zh-CN">
                <a:solidFill>
                  <a:srgbClr val="FF0000"/>
                </a:solidFill>
                <a:latin typeface="楷体" pitchFamily="49" charset="-122"/>
                <a:ea typeface="楷体" pitchFamily="49" charset="-122"/>
              </a:rPr>
              <a:t>鲁国</a:t>
            </a:r>
          </a:p>
        </p:txBody>
      </p:sp>
      <p:sp>
        <p:nvSpPr>
          <p:cNvPr id="9" name="TextBox 5"/>
          <p:cNvSpPr txBox="1">
            <a:spLocks noChangeArrowheads="1"/>
          </p:cNvSpPr>
          <p:nvPr/>
        </p:nvSpPr>
        <p:spPr bwMode="auto">
          <a:xfrm>
            <a:off x="2009775" y="997744"/>
            <a:ext cx="669925"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0" hangingPunct="0">
              <a:lnSpc>
                <a:spcPct val="150000"/>
              </a:lnSpc>
            </a:pPr>
            <a:r>
              <a:rPr lang="zh-CN" altLang="zh-CN">
                <a:solidFill>
                  <a:srgbClr val="FF0000"/>
                </a:solidFill>
                <a:latin typeface="楷体" pitchFamily="49" charset="-122"/>
                <a:ea typeface="楷体" pitchFamily="49" charset="-122"/>
              </a:rPr>
              <a:t>儒家</a:t>
            </a:r>
          </a:p>
        </p:txBody>
      </p:sp>
      <p:sp>
        <p:nvSpPr>
          <p:cNvPr id="10" name="TextBox 5"/>
          <p:cNvSpPr txBox="1">
            <a:spLocks noChangeArrowheads="1"/>
          </p:cNvSpPr>
          <p:nvPr/>
        </p:nvSpPr>
        <p:spPr bwMode="auto">
          <a:xfrm>
            <a:off x="2009776" y="2157413"/>
            <a:ext cx="11017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0" hangingPunct="0"/>
            <a:r>
              <a:rPr lang="zh-CN" altLang="zh-CN">
                <a:solidFill>
                  <a:srgbClr val="FF0000"/>
                </a:solidFill>
                <a:latin typeface="楷体" pitchFamily="49" charset="-122"/>
                <a:ea typeface="楷体" pitchFamily="49" charset="-122"/>
              </a:rPr>
              <a:t>《大学》</a:t>
            </a:r>
          </a:p>
        </p:txBody>
      </p:sp>
      <p:sp>
        <p:nvSpPr>
          <p:cNvPr id="11" name="TextBox 5"/>
          <p:cNvSpPr txBox="1">
            <a:spLocks noChangeArrowheads="1"/>
          </p:cNvSpPr>
          <p:nvPr/>
        </p:nvSpPr>
        <p:spPr bwMode="auto">
          <a:xfrm>
            <a:off x="3200399" y="2166938"/>
            <a:ext cx="120173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0" hangingPunct="0"/>
            <a:r>
              <a:rPr lang="zh-CN" altLang="zh-CN" dirty="0">
                <a:solidFill>
                  <a:srgbClr val="FF0000"/>
                </a:solidFill>
                <a:latin typeface="楷体" pitchFamily="49" charset="-122"/>
                <a:ea typeface="楷体" pitchFamily="49" charset="-122"/>
              </a:rPr>
              <a:t>《中庸》</a:t>
            </a:r>
          </a:p>
        </p:txBody>
      </p:sp>
      <p:sp>
        <p:nvSpPr>
          <p:cNvPr id="14" name="TextBox 5"/>
          <p:cNvSpPr txBox="1">
            <a:spLocks noChangeArrowheads="1"/>
          </p:cNvSpPr>
          <p:nvPr/>
        </p:nvSpPr>
        <p:spPr bwMode="auto">
          <a:xfrm>
            <a:off x="7224713" y="2182416"/>
            <a:ext cx="660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0" hangingPunct="0"/>
            <a:r>
              <a:rPr lang="zh-CN" altLang="zh-CN">
                <a:solidFill>
                  <a:srgbClr val="FF0000"/>
                </a:solidFill>
                <a:latin typeface="楷体" pitchFamily="49" charset="-122"/>
                <a:ea typeface="楷体" pitchFamily="49" charset="-122"/>
              </a:rPr>
              <a:t>二十</a:t>
            </a:r>
          </a:p>
        </p:txBody>
      </p:sp>
      <p:sp>
        <p:nvSpPr>
          <p:cNvPr id="15" name="TextBox 5"/>
          <p:cNvSpPr txBox="1">
            <a:spLocks noChangeArrowheads="1"/>
          </p:cNvSpPr>
          <p:nvPr/>
        </p:nvSpPr>
        <p:spPr bwMode="auto">
          <a:xfrm>
            <a:off x="5245100" y="2761060"/>
            <a:ext cx="65563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0" hangingPunct="0"/>
            <a:r>
              <a:rPr lang="zh-CN" altLang="zh-CN">
                <a:solidFill>
                  <a:srgbClr val="FF0000"/>
                </a:solidFill>
                <a:latin typeface="楷体" pitchFamily="49" charset="-122"/>
                <a:ea typeface="楷体" pitchFamily="49" charset="-122"/>
              </a:rPr>
              <a:t>春秋</a:t>
            </a:r>
          </a:p>
        </p:txBody>
      </p:sp>
      <p:sp>
        <p:nvSpPr>
          <p:cNvPr id="16" name="TextBox 5"/>
          <p:cNvSpPr txBox="1">
            <a:spLocks noChangeArrowheads="1"/>
          </p:cNvSpPr>
          <p:nvPr/>
        </p:nvSpPr>
        <p:spPr bwMode="auto">
          <a:xfrm>
            <a:off x="4432300" y="2784872"/>
            <a:ext cx="64293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0" hangingPunct="0"/>
            <a:r>
              <a:rPr lang="zh-CN" altLang="zh-CN">
                <a:solidFill>
                  <a:srgbClr val="FF0000"/>
                </a:solidFill>
                <a:latin typeface="楷体" pitchFamily="49" charset="-122"/>
                <a:ea typeface="楷体" pitchFamily="49" charset="-122"/>
              </a:rPr>
              <a:t>仲尼</a:t>
            </a:r>
          </a:p>
        </p:txBody>
      </p:sp>
      <p:sp>
        <p:nvSpPr>
          <p:cNvPr id="17" name="TextBox 5"/>
          <p:cNvSpPr txBox="1">
            <a:spLocks noChangeArrowheads="1"/>
          </p:cNvSpPr>
          <p:nvPr/>
        </p:nvSpPr>
        <p:spPr bwMode="auto">
          <a:xfrm>
            <a:off x="3505200" y="2764632"/>
            <a:ext cx="4826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0" hangingPunct="0"/>
            <a:r>
              <a:rPr lang="zh-CN" altLang="zh-CN">
                <a:solidFill>
                  <a:srgbClr val="FF0000"/>
                </a:solidFill>
                <a:latin typeface="楷体" pitchFamily="49" charset="-122"/>
                <a:ea typeface="楷体" pitchFamily="49" charset="-122"/>
              </a:rPr>
              <a:t>丘</a:t>
            </a:r>
          </a:p>
        </p:txBody>
      </p:sp>
      <p:sp>
        <p:nvSpPr>
          <p:cNvPr id="18" name="TextBox 5"/>
          <p:cNvSpPr txBox="1">
            <a:spLocks noChangeArrowheads="1"/>
          </p:cNvSpPr>
          <p:nvPr/>
        </p:nvSpPr>
        <p:spPr bwMode="auto">
          <a:xfrm>
            <a:off x="4402139" y="4420792"/>
            <a:ext cx="66833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0" hangingPunct="0"/>
            <a:r>
              <a:rPr lang="zh-CN" altLang="zh-CN">
                <a:solidFill>
                  <a:srgbClr val="FF0000"/>
                </a:solidFill>
                <a:latin typeface="楷体" pitchFamily="49" charset="-122"/>
                <a:ea typeface="楷体" pitchFamily="49" charset="-122"/>
              </a:rPr>
              <a:t>孔孟</a:t>
            </a:r>
          </a:p>
        </p:txBody>
      </p:sp>
      <p:sp>
        <p:nvSpPr>
          <p:cNvPr id="20" name="TextBox 5"/>
          <p:cNvSpPr txBox="1">
            <a:spLocks noChangeArrowheads="1"/>
          </p:cNvSpPr>
          <p:nvPr/>
        </p:nvSpPr>
        <p:spPr bwMode="auto">
          <a:xfrm>
            <a:off x="4498976" y="3315891"/>
            <a:ext cx="65246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0" hangingPunct="0"/>
            <a:r>
              <a:rPr lang="zh-CN" altLang="zh-CN">
                <a:solidFill>
                  <a:srgbClr val="FF0000"/>
                </a:solidFill>
                <a:latin typeface="楷体" pitchFamily="49" charset="-122"/>
                <a:ea typeface="楷体" pitchFamily="49" charset="-122"/>
              </a:rPr>
              <a:t>儒家</a:t>
            </a:r>
          </a:p>
        </p:txBody>
      </p:sp>
      <p:sp>
        <p:nvSpPr>
          <p:cNvPr id="21" name="TextBox 5"/>
          <p:cNvSpPr txBox="1">
            <a:spLocks noChangeArrowheads="1"/>
          </p:cNvSpPr>
          <p:nvPr/>
        </p:nvSpPr>
        <p:spPr bwMode="auto">
          <a:xfrm>
            <a:off x="2051050" y="3326607"/>
            <a:ext cx="914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0" hangingPunct="0"/>
            <a:r>
              <a:rPr lang="zh-CN" altLang="zh-CN">
                <a:solidFill>
                  <a:srgbClr val="FF0000"/>
                </a:solidFill>
                <a:latin typeface="楷体" pitchFamily="49" charset="-122"/>
                <a:ea typeface="楷体" pitchFamily="49" charset="-122"/>
              </a:rPr>
              <a:t>教育家</a:t>
            </a:r>
          </a:p>
        </p:txBody>
      </p:sp>
      <p:sp>
        <p:nvSpPr>
          <p:cNvPr id="22" name="TextBox 5"/>
          <p:cNvSpPr txBox="1">
            <a:spLocks noChangeArrowheads="1"/>
          </p:cNvSpPr>
          <p:nvPr/>
        </p:nvSpPr>
        <p:spPr bwMode="auto">
          <a:xfrm>
            <a:off x="3200401" y="3326607"/>
            <a:ext cx="93955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0" hangingPunct="0"/>
            <a:r>
              <a:rPr lang="zh-CN" altLang="zh-CN" dirty="0">
                <a:solidFill>
                  <a:srgbClr val="FF0000"/>
                </a:solidFill>
                <a:latin typeface="楷体" pitchFamily="49" charset="-122"/>
                <a:ea typeface="楷体" pitchFamily="49" charset="-122"/>
              </a:rPr>
              <a:t>政治家</a:t>
            </a:r>
          </a:p>
        </p:txBody>
      </p:sp>
      <p:sp>
        <p:nvSpPr>
          <p:cNvPr id="23" name="TextBox 5"/>
          <p:cNvSpPr txBox="1">
            <a:spLocks noChangeArrowheads="1"/>
          </p:cNvSpPr>
          <p:nvPr/>
        </p:nvSpPr>
        <p:spPr bwMode="auto">
          <a:xfrm>
            <a:off x="1022350" y="3315891"/>
            <a:ext cx="84931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0" hangingPunct="0"/>
            <a:r>
              <a:rPr lang="zh-CN" altLang="zh-CN">
                <a:solidFill>
                  <a:srgbClr val="FF0000"/>
                </a:solidFill>
                <a:latin typeface="楷体" pitchFamily="49" charset="-122"/>
                <a:ea typeface="楷体" pitchFamily="49" charset="-122"/>
              </a:rPr>
              <a:t>思想家</a:t>
            </a:r>
          </a:p>
        </p:txBody>
      </p:sp>
      <p:sp>
        <p:nvSpPr>
          <p:cNvPr id="24" name="TextBox 5"/>
          <p:cNvSpPr txBox="1">
            <a:spLocks noChangeArrowheads="1"/>
          </p:cNvSpPr>
          <p:nvPr/>
        </p:nvSpPr>
        <p:spPr bwMode="auto">
          <a:xfrm>
            <a:off x="5462589" y="3844528"/>
            <a:ext cx="191772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0" hangingPunct="0"/>
            <a:r>
              <a:rPr lang="zh-CN" altLang="zh-CN" dirty="0">
                <a:solidFill>
                  <a:srgbClr val="FF0000"/>
                </a:solidFill>
                <a:latin typeface="楷体" pitchFamily="49" charset="-122"/>
                <a:ea typeface="楷体" pitchFamily="49" charset="-122"/>
              </a:rPr>
              <a:t>圣人、至圣先师</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3"/>
                                        </p:tgtEl>
                                        <p:attrNameLst>
                                          <p:attrName>style.visibility</p:attrName>
                                        </p:attrNameLst>
                                      </p:cBhvr>
                                      <p:to>
                                        <p:strVal val="visible"/>
                                      </p:to>
                                    </p:set>
                                    <p:animEffect transition="in" filter="wipe(down)">
                                      <p:cBhvr>
                                        <p:cTn id="12" dur="500"/>
                                        <p:tgtEl>
                                          <p:spTgt spid="33"/>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wipe(down)">
                                      <p:cBhvr>
                                        <p:cTn id="17" dur="500"/>
                                        <p:tgtEl>
                                          <p:spTgt spid="10"/>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wipe(down)">
                                      <p:cBhvr>
                                        <p:cTn id="22" dur="500"/>
                                        <p:tgtEl>
                                          <p:spTgt spid="11"/>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wipe(down)">
                                      <p:cBhvr>
                                        <p:cTn id="27" dur="500"/>
                                        <p:tgtEl>
                                          <p:spTgt spid="25"/>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wipe(down)">
                                      <p:cBhvr>
                                        <p:cTn id="32" dur="500"/>
                                        <p:tgtEl>
                                          <p:spTgt spid="14"/>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wipe(down)">
                                      <p:cBhvr>
                                        <p:cTn id="37" dur="500"/>
                                        <p:tgtEl>
                                          <p:spTgt spid="17"/>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wipe(down)">
                                      <p:cBhvr>
                                        <p:cTn id="42" dur="500"/>
                                        <p:tgtEl>
                                          <p:spTgt spid="16"/>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wipe(down)">
                                      <p:cBhvr>
                                        <p:cTn id="47" dur="500"/>
                                        <p:tgtEl>
                                          <p:spTgt spid="15"/>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22" presetClass="entr" presetSubtype="4" fill="hold" grpId="0" nodeType="clickEffect">
                                  <p:stCondLst>
                                    <p:cond delay="0"/>
                                  </p:stCondLst>
                                  <p:childTnLst>
                                    <p:set>
                                      <p:cBhvr>
                                        <p:cTn id="51" dur="1" fill="hold">
                                          <p:stCondLst>
                                            <p:cond delay="0"/>
                                          </p:stCondLst>
                                        </p:cTn>
                                        <p:tgtEl>
                                          <p:spTgt spid="13"/>
                                        </p:tgtEl>
                                        <p:attrNameLst>
                                          <p:attrName>style.visibility</p:attrName>
                                        </p:attrNameLst>
                                      </p:cBhvr>
                                      <p:to>
                                        <p:strVal val="visible"/>
                                      </p:to>
                                    </p:set>
                                    <p:animEffect transition="in" filter="wipe(down)">
                                      <p:cBhvr>
                                        <p:cTn id="52" dur="500"/>
                                        <p:tgtEl>
                                          <p:spTgt spid="13"/>
                                        </p:tgtEl>
                                      </p:cBhvr>
                                    </p:animEffect>
                                  </p:childTnLst>
                                </p:cTn>
                              </p:par>
                            </p:childTnLst>
                          </p:cTn>
                        </p:par>
                      </p:childTnLst>
                    </p:cTn>
                  </p:par>
                  <p:par>
                    <p:cTn id="53" fill="hold" nodeType="clickPar">
                      <p:stCondLst>
                        <p:cond delay="indefinite"/>
                      </p:stCondLst>
                      <p:childTnLst>
                        <p:par>
                          <p:cTn id="54" fill="hold" nodeType="withGroup">
                            <p:stCondLst>
                              <p:cond delay="0"/>
                            </p:stCondLst>
                            <p:childTnLst>
                              <p:par>
                                <p:cTn id="55" presetID="22" presetClass="entr" presetSubtype="4" fill="hold" grpId="0" nodeType="clickEffect">
                                  <p:stCondLst>
                                    <p:cond delay="0"/>
                                  </p:stCondLst>
                                  <p:childTnLst>
                                    <p:set>
                                      <p:cBhvr>
                                        <p:cTn id="56" dur="1" fill="hold">
                                          <p:stCondLst>
                                            <p:cond delay="0"/>
                                          </p:stCondLst>
                                        </p:cTn>
                                        <p:tgtEl>
                                          <p:spTgt spid="23"/>
                                        </p:tgtEl>
                                        <p:attrNameLst>
                                          <p:attrName>style.visibility</p:attrName>
                                        </p:attrNameLst>
                                      </p:cBhvr>
                                      <p:to>
                                        <p:strVal val="visible"/>
                                      </p:to>
                                    </p:set>
                                    <p:animEffect transition="in" filter="wipe(down)">
                                      <p:cBhvr>
                                        <p:cTn id="57" dur="500"/>
                                        <p:tgtEl>
                                          <p:spTgt spid="23"/>
                                        </p:tgtEl>
                                      </p:cBhvr>
                                    </p:animEffect>
                                  </p:childTnLst>
                                </p:cTn>
                              </p:par>
                            </p:childTnLst>
                          </p:cTn>
                        </p:par>
                      </p:childTnLst>
                    </p:cTn>
                  </p:par>
                  <p:par>
                    <p:cTn id="58" fill="hold" nodeType="clickPar">
                      <p:stCondLst>
                        <p:cond delay="indefinite"/>
                      </p:stCondLst>
                      <p:childTnLst>
                        <p:par>
                          <p:cTn id="59" fill="hold" nodeType="withGroup">
                            <p:stCondLst>
                              <p:cond delay="0"/>
                            </p:stCondLst>
                            <p:childTnLst>
                              <p:par>
                                <p:cTn id="60" presetID="22" presetClass="entr" presetSubtype="4" fill="hold" grpId="0" nodeType="clickEffect">
                                  <p:stCondLst>
                                    <p:cond delay="0"/>
                                  </p:stCondLst>
                                  <p:childTnLst>
                                    <p:set>
                                      <p:cBhvr>
                                        <p:cTn id="61" dur="1" fill="hold">
                                          <p:stCondLst>
                                            <p:cond delay="0"/>
                                          </p:stCondLst>
                                        </p:cTn>
                                        <p:tgtEl>
                                          <p:spTgt spid="21"/>
                                        </p:tgtEl>
                                        <p:attrNameLst>
                                          <p:attrName>style.visibility</p:attrName>
                                        </p:attrNameLst>
                                      </p:cBhvr>
                                      <p:to>
                                        <p:strVal val="visible"/>
                                      </p:to>
                                    </p:set>
                                    <p:animEffect transition="in" filter="wipe(down)">
                                      <p:cBhvr>
                                        <p:cTn id="62" dur="500"/>
                                        <p:tgtEl>
                                          <p:spTgt spid="21"/>
                                        </p:tgtEl>
                                      </p:cBhvr>
                                    </p:animEffect>
                                  </p:childTnLst>
                                </p:cTn>
                              </p:par>
                            </p:childTnLst>
                          </p:cTn>
                        </p:par>
                      </p:childTnLst>
                    </p:cTn>
                  </p:par>
                  <p:par>
                    <p:cTn id="63" fill="hold" nodeType="clickPar">
                      <p:stCondLst>
                        <p:cond delay="indefinite"/>
                      </p:stCondLst>
                      <p:childTnLst>
                        <p:par>
                          <p:cTn id="64" fill="hold" nodeType="withGroup">
                            <p:stCondLst>
                              <p:cond delay="0"/>
                            </p:stCondLst>
                            <p:childTnLst>
                              <p:par>
                                <p:cTn id="65" presetID="22" presetClass="entr" presetSubtype="4" fill="hold" grpId="0" nodeType="clickEffect">
                                  <p:stCondLst>
                                    <p:cond delay="0"/>
                                  </p:stCondLst>
                                  <p:childTnLst>
                                    <p:set>
                                      <p:cBhvr>
                                        <p:cTn id="66" dur="1" fill="hold">
                                          <p:stCondLst>
                                            <p:cond delay="0"/>
                                          </p:stCondLst>
                                        </p:cTn>
                                        <p:tgtEl>
                                          <p:spTgt spid="22"/>
                                        </p:tgtEl>
                                        <p:attrNameLst>
                                          <p:attrName>style.visibility</p:attrName>
                                        </p:attrNameLst>
                                      </p:cBhvr>
                                      <p:to>
                                        <p:strVal val="visible"/>
                                      </p:to>
                                    </p:set>
                                    <p:animEffect transition="in" filter="wipe(down)">
                                      <p:cBhvr>
                                        <p:cTn id="67" dur="500"/>
                                        <p:tgtEl>
                                          <p:spTgt spid="22"/>
                                        </p:tgtEl>
                                      </p:cBhvr>
                                    </p:animEffect>
                                  </p:childTnLst>
                                </p:cTn>
                              </p:par>
                            </p:childTnLst>
                          </p:cTn>
                        </p:par>
                      </p:childTnLst>
                    </p:cTn>
                  </p:par>
                  <p:par>
                    <p:cTn id="68" fill="hold" nodeType="clickPar">
                      <p:stCondLst>
                        <p:cond delay="indefinite"/>
                      </p:stCondLst>
                      <p:childTnLst>
                        <p:par>
                          <p:cTn id="69" fill="hold" nodeType="withGroup">
                            <p:stCondLst>
                              <p:cond delay="0"/>
                            </p:stCondLst>
                            <p:childTnLst>
                              <p:par>
                                <p:cTn id="70" presetID="22" presetClass="entr" presetSubtype="4" fill="hold" grpId="0" nodeType="clickEffect">
                                  <p:stCondLst>
                                    <p:cond delay="0"/>
                                  </p:stCondLst>
                                  <p:childTnLst>
                                    <p:set>
                                      <p:cBhvr>
                                        <p:cTn id="71" dur="1" fill="hold">
                                          <p:stCondLst>
                                            <p:cond delay="0"/>
                                          </p:stCondLst>
                                        </p:cTn>
                                        <p:tgtEl>
                                          <p:spTgt spid="20"/>
                                        </p:tgtEl>
                                        <p:attrNameLst>
                                          <p:attrName>style.visibility</p:attrName>
                                        </p:attrNameLst>
                                      </p:cBhvr>
                                      <p:to>
                                        <p:strVal val="visible"/>
                                      </p:to>
                                    </p:set>
                                    <p:animEffect transition="in" filter="wipe(down)">
                                      <p:cBhvr>
                                        <p:cTn id="72" dur="500"/>
                                        <p:tgtEl>
                                          <p:spTgt spid="20"/>
                                        </p:tgtEl>
                                      </p:cBhvr>
                                    </p:animEffect>
                                  </p:childTnLst>
                                </p:cTn>
                              </p:par>
                            </p:childTnLst>
                          </p:cTn>
                        </p:par>
                      </p:childTnLst>
                    </p:cTn>
                  </p:par>
                  <p:par>
                    <p:cTn id="73" fill="hold" nodeType="clickPar">
                      <p:stCondLst>
                        <p:cond delay="indefinite"/>
                      </p:stCondLst>
                      <p:childTnLst>
                        <p:par>
                          <p:cTn id="74" fill="hold" nodeType="withGroup">
                            <p:stCondLst>
                              <p:cond delay="0"/>
                            </p:stCondLst>
                            <p:childTnLst>
                              <p:par>
                                <p:cTn id="75" presetID="22" presetClass="entr" presetSubtype="4" fill="hold" grpId="0" nodeType="clickEffect">
                                  <p:stCondLst>
                                    <p:cond delay="0"/>
                                  </p:stCondLst>
                                  <p:childTnLst>
                                    <p:set>
                                      <p:cBhvr>
                                        <p:cTn id="76" dur="1" fill="hold">
                                          <p:stCondLst>
                                            <p:cond delay="0"/>
                                          </p:stCondLst>
                                        </p:cTn>
                                        <p:tgtEl>
                                          <p:spTgt spid="24"/>
                                        </p:tgtEl>
                                        <p:attrNameLst>
                                          <p:attrName>style.visibility</p:attrName>
                                        </p:attrNameLst>
                                      </p:cBhvr>
                                      <p:to>
                                        <p:strVal val="visible"/>
                                      </p:to>
                                    </p:set>
                                    <p:animEffect transition="in" filter="wipe(down)">
                                      <p:cBhvr>
                                        <p:cTn id="77" dur="500"/>
                                        <p:tgtEl>
                                          <p:spTgt spid="24"/>
                                        </p:tgtEl>
                                      </p:cBhvr>
                                    </p:animEffect>
                                  </p:childTnLst>
                                </p:cTn>
                              </p:par>
                            </p:childTnLst>
                          </p:cTn>
                        </p:par>
                      </p:childTnLst>
                    </p:cTn>
                  </p:par>
                  <p:par>
                    <p:cTn id="78" fill="hold" nodeType="clickPar">
                      <p:stCondLst>
                        <p:cond delay="indefinite"/>
                      </p:stCondLst>
                      <p:childTnLst>
                        <p:par>
                          <p:cTn id="79" fill="hold" nodeType="withGroup">
                            <p:stCondLst>
                              <p:cond delay="0"/>
                            </p:stCondLst>
                            <p:childTnLst>
                              <p:par>
                                <p:cTn id="80" presetID="22" presetClass="entr" presetSubtype="4" fill="hold" grpId="0" nodeType="clickEffect">
                                  <p:stCondLst>
                                    <p:cond delay="0"/>
                                  </p:stCondLst>
                                  <p:childTnLst>
                                    <p:set>
                                      <p:cBhvr>
                                        <p:cTn id="81" dur="1" fill="hold">
                                          <p:stCondLst>
                                            <p:cond delay="0"/>
                                          </p:stCondLst>
                                        </p:cTn>
                                        <p:tgtEl>
                                          <p:spTgt spid="18"/>
                                        </p:tgtEl>
                                        <p:attrNameLst>
                                          <p:attrName>style.visibility</p:attrName>
                                        </p:attrNameLst>
                                      </p:cBhvr>
                                      <p:to>
                                        <p:strVal val="visible"/>
                                      </p:to>
                                    </p:set>
                                    <p:animEffect transition="in" filter="wipe(down)">
                                      <p:cBhvr>
                                        <p:cTn id="8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33" grpId="0"/>
      <p:bldP spid="13" grpId="0"/>
      <p:bldP spid="9" grpId="0"/>
      <p:bldP spid="10" grpId="0"/>
      <p:bldP spid="11" grpId="0"/>
      <p:bldP spid="14" grpId="0"/>
      <p:bldP spid="15" grpId="0"/>
      <p:bldP spid="16" grpId="0"/>
      <p:bldP spid="17" grpId="0"/>
      <p:bldP spid="18" grpId="0"/>
      <p:bldP spid="20" grpId="0"/>
      <p:bldP spid="21" grpId="0"/>
      <p:bldP spid="22" grpId="0"/>
      <p:bldP spid="23" grpId="0"/>
      <p:bldP spid="24"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标题 1"/>
          <p:cNvSpPr txBox="1">
            <a:spLocks noChangeArrowheads="1"/>
          </p:cNvSpPr>
          <p:nvPr/>
        </p:nvSpPr>
        <p:spPr bwMode="auto">
          <a:xfrm>
            <a:off x="512764" y="558404"/>
            <a:ext cx="1730375" cy="3738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90000"/>
              </a:lnSpc>
            </a:pPr>
            <a:r>
              <a:rPr lang="zh-CN" altLang="en-US" sz="2400" b="1" dirty="0">
                <a:latin typeface="微软雅黑" pitchFamily="34" charset="-122"/>
                <a:ea typeface="微软雅黑" pitchFamily="34" charset="-122"/>
              </a:rPr>
              <a:t>课后习题</a:t>
            </a:r>
            <a:endParaRPr lang="zh-CN" altLang="zh-CN" sz="2400" b="1" dirty="0">
              <a:latin typeface="微软雅黑" pitchFamily="34" charset="-122"/>
              <a:ea typeface="微软雅黑" pitchFamily="34" charset="-122"/>
            </a:endParaRPr>
          </a:p>
        </p:txBody>
      </p:sp>
      <p:sp>
        <p:nvSpPr>
          <p:cNvPr id="39938" name="TextBox 5"/>
          <p:cNvSpPr txBox="1">
            <a:spLocks noChangeArrowheads="1"/>
          </p:cNvSpPr>
          <p:nvPr/>
        </p:nvSpPr>
        <p:spPr bwMode="auto">
          <a:xfrm>
            <a:off x="512763" y="932260"/>
            <a:ext cx="8075612" cy="305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0" hangingPunct="0">
              <a:lnSpc>
                <a:spcPct val="150000"/>
              </a:lnSpc>
            </a:pPr>
            <a:r>
              <a:rPr lang="en-US" altLang="zh-CN" dirty="0">
                <a:ea typeface="微软雅黑" pitchFamily="34" charset="-122"/>
              </a:rPr>
              <a:t>3</a:t>
            </a:r>
            <a:r>
              <a:rPr lang="zh-CN" altLang="en-US" dirty="0">
                <a:ea typeface="微软雅黑" pitchFamily="34" charset="-122"/>
              </a:rPr>
              <a:t>．</a:t>
            </a:r>
            <a:r>
              <a:rPr lang="zh-CN" altLang="zh-CN" dirty="0">
                <a:ea typeface="微软雅黑" pitchFamily="34" charset="-122"/>
              </a:rPr>
              <a:t>按要求默写。</a:t>
            </a:r>
          </a:p>
          <a:p>
            <a:pPr eaLnBrk="0" hangingPunct="0">
              <a:lnSpc>
                <a:spcPct val="150000"/>
              </a:lnSpc>
            </a:pPr>
            <a:r>
              <a:rPr lang="zh-CN" altLang="zh-CN" dirty="0">
                <a:ea typeface="微软雅黑" pitchFamily="34" charset="-122"/>
              </a:rPr>
              <a:t>（</a:t>
            </a:r>
            <a:r>
              <a:rPr lang="en-US" altLang="zh-CN" dirty="0">
                <a:ea typeface="微软雅黑" pitchFamily="34" charset="-122"/>
              </a:rPr>
              <a:t>1</a:t>
            </a:r>
            <a:r>
              <a:rPr lang="zh-CN" altLang="zh-CN" dirty="0">
                <a:ea typeface="微软雅黑" pitchFamily="34" charset="-122"/>
              </a:rPr>
              <a:t>）阐述“学”和“思”辩证关系的句子是：</a:t>
            </a:r>
            <a:r>
              <a:rPr lang="en-US" altLang="zh-CN" u="sng" dirty="0">
                <a:ea typeface="微软雅黑" pitchFamily="34" charset="-122"/>
              </a:rPr>
              <a:t>   </a:t>
            </a:r>
          </a:p>
          <a:p>
            <a:pPr eaLnBrk="0" hangingPunct="0">
              <a:lnSpc>
                <a:spcPct val="200000"/>
              </a:lnSpc>
            </a:pPr>
            <a:r>
              <a:rPr lang="en-US" altLang="zh-CN" u="sng" dirty="0">
                <a:ea typeface="微软雅黑" pitchFamily="34" charset="-122"/>
              </a:rPr>
              <a:t>                                     </a:t>
            </a:r>
            <a:endParaRPr lang="zh-CN" altLang="zh-CN" dirty="0">
              <a:ea typeface="微软雅黑" pitchFamily="34" charset="-122"/>
            </a:endParaRPr>
          </a:p>
          <a:p>
            <a:pPr eaLnBrk="0" hangingPunct="0"/>
            <a:r>
              <a:rPr lang="zh-CN" altLang="zh-CN" dirty="0">
                <a:ea typeface="微软雅黑" pitchFamily="34" charset="-122"/>
              </a:rPr>
              <a:t>（</a:t>
            </a:r>
            <a:r>
              <a:rPr lang="en-US" altLang="zh-CN" dirty="0">
                <a:ea typeface="微软雅黑" pitchFamily="34" charset="-122"/>
              </a:rPr>
              <a:t>2</a:t>
            </a:r>
            <a:r>
              <a:rPr lang="zh-CN" altLang="zh-CN" dirty="0">
                <a:ea typeface="微软雅黑" pitchFamily="34" charset="-122"/>
              </a:rPr>
              <a:t>）求学应该谦虚，正如《论语》中所说</a:t>
            </a:r>
            <a:r>
              <a:rPr lang="en-US" altLang="zh-CN" dirty="0">
                <a:ea typeface="微软雅黑" pitchFamily="34" charset="-122"/>
              </a:rPr>
              <a:t>:</a:t>
            </a:r>
            <a:r>
              <a:rPr lang="en-US" altLang="zh-CN" u="sng" dirty="0">
                <a:ea typeface="微软雅黑" pitchFamily="34" charset="-122"/>
              </a:rPr>
              <a:t>        </a:t>
            </a:r>
          </a:p>
          <a:p>
            <a:pPr eaLnBrk="0" hangingPunct="0">
              <a:lnSpc>
                <a:spcPct val="200000"/>
              </a:lnSpc>
            </a:pPr>
            <a:r>
              <a:rPr lang="en-US" altLang="zh-CN" u="sng" dirty="0">
                <a:ea typeface="微软雅黑" pitchFamily="34" charset="-122"/>
              </a:rPr>
              <a:t>                                   </a:t>
            </a:r>
            <a:endParaRPr lang="zh-CN" altLang="zh-CN" dirty="0">
              <a:ea typeface="微软雅黑" pitchFamily="34" charset="-122"/>
            </a:endParaRPr>
          </a:p>
          <a:p>
            <a:pPr eaLnBrk="0" hangingPunct="0"/>
            <a:r>
              <a:rPr lang="zh-CN" altLang="zh-CN" dirty="0">
                <a:ea typeface="微软雅黑" pitchFamily="34" charset="-122"/>
              </a:rPr>
              <a:t>（</a:t>
            </a:r>
            <a:r>
              <a:rPr lang="en-US" altLang="zh-CN" dirty="0">
                <a:ea typeface="微软雅黑" pitchFamily="34" charset="-122"/>
              </a:rPr>
              <a:t>3</a:t>
            </a:r>
            <a:r>
              <a:rPr lang="zh-CN" altLang="zh-CN" dirty="0">
                <a:ea typeface="微软雅黑" pitchFamily="34" charset="-122"/>
              </a:rPr>
              <a:t>）复习是学习的重要方法，且对学习者有重要的意义：</a:t>
            </a:r>
            <a:r>
              <a:rPr lang="en-US" altLang="zh-CN" u="sng" dirty="0">
                <a:ea typeface="微软雅黑" pitchFamily="34" charset="-122"/>
              </a:rPr>
              <a:t>    </a:t>
            </a:r>
          </a:p>
          <a:p>
            <a:pPr eaLnBrk="0" hangingPunct="0">
              <a:lnSpc>
                <a:spcPct val="200000"/>
              </a:lnSpc>
            </a:pPr>
            <a:r>
              <a:rPr lang="en-US" altLang="zh-CN" u="sng" dirty="0">
                <a:ea typeface="微软雅黑" pitchFamily="34" charset="-122"/>
              </a:rPr>
              <a:t>                        </a:t>
            </a:r>
            <a:endParaRPr lang="zh-CN" altLang="zh-CN" dirty="0">
              <a:ea typeface="微软雅黑" pitchFamily="34" charset="-122"/>
            </a:endParaRPr>
          </a:p>
        </p:txBody>
      </p:sp>
      <p:pic>
        <p:nvPicPr>
          <p:cNvPr id="10" name="图片 9"/>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185641" y="3627437"/>
            <a:ext cx="1958360" cy="1305837"/>
          </a:xfrm>
          <a:prstGeom prst="ellipse">
            <a:avLst/>
          </a:prstGeom>
          <a:ln>
            <a:noFill/>
          </a:ln>
          <a:effectLst>
            <a:softEdge rad="112500"/>
          </a:effectLst>
        </p:spPr>
      </p:pic>
      <p:sp>
        <p:nvSpPr>
          <p:cNvPr id="7" name="TextBox 5"/>
          <p:cNvSpPr txBox="1">
            <a:spLocks noChangeArrowheads="1"/>
          </p:cNvSpPr>
          <p:nvPr/>
        </p:nvSpPr>
        <p:spPr bwMode="auto">
          <a:xfrm>
            <a:off x="1084263" y="1851422"/>
            <a:ext cx="377825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0" hangingPunct="0"/>
            <a:r>
              <a:rPr lang="zh-CN" altLang="zh-CN">
                <a:solidFill>
                  <a:srgbClr val="FF0000"/>
                </a:solidFill>
                <a:latin typeface="楷体" pitchFamily="49" charset="-122"/>
                <a:ea typeface="楷体" pitchFamily="49" charset="-122"/>
              </a:rPr>
              <a:t>学而不思则罔，思而不学则殆。</a:t>
            </a:r>
          </a:p>
        </p:txBody>
      </p:sp>
      <p:sp>
        <p:nvSpPr>
          <p:cNvPr id="8" name="TextBox 5"/>
          <p:cNvSpPr txBox="1">
            <a:spLocks noChangeArrowheads="1"/>
          </p:cNvSpPr>
          <p:nvPr/>
        </p:nvSpPr>
        <p:spPr bwMode="auto">
          <a:xfrm>
            <a:off x="1084263" y="3550444"/>
            <a:ext cx="31369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0" hangingPunct="0"/>
            <a:r>
              <a:rPr lang="zh-CN" altLang="zh-CN">
                <a:solidFill>
                  <a:srgbClr val="FF0000"/>
                </a:solidFill>
                <a:latin typeface="楷体" pitchFamily="49" charset="-122"/>
                <a:ea typeface="楷体" pitchFamily="49" charset="-122"/>
              </a:rPr>
              <a:t>温故而知新，可以为师矣。</a:t>
            </a:r>
            <a:r>
              <a:rPr lang="en-US" altLang="zh-CN">
                <a:solidFill>
                  <a:srgbClr val="FF0000"/>
                </a:solidFill>
                <a:latin typeface="楷体" pitchFamily="49" charset="-122"/>
                <a:ea typeface="楷体" pitchFamily="49" charset="-122"/>
              </a:rPr>
              <a:t> </a:t>
            </a:r>
            <a:endParaRPr lang="zh-CN" altLang="zh-CN">
              <a:solidFill>
                <a:srgbClr val="FF0000"/>
              </a:solidFill>
              <a:latin typeface="楷体" pitchFamily="49" charset="-122"/>
              <a:ea typeface="楷体" pitchFamily="49" charset="-122"/>
            </a:endParaRPr>
          </a:p>
        </p:txBody>
      </p:sp>
      <p:sp>
        <p:nvSpPr>
          <p:cNvPr id="9" name="TextBox 5"/>
          <p:cNvSpPr txBox="1">
            <a:spLocks noChangeArrowheads="1"/>
          </p:cNvSpPr>
          <p:nvPr/>
        </p:nvSpPr>
        <p:spPr bwMode="auto">
          <a:xfrm>
            <a:off x="1084264" y="2683669"/>
            <a:ext cx="30194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0" hangingPunct="0"/>
            <a:r>
              <a:rPr lang="zh-CN" altLang="zh-CN">
                <a:solidFill>
                  <a:srgbClr val="FF0000"/>
                </a:solidFill>
                <a:latin typeface="楷体" pitchFamily="49" charset="-122"/>
                <a:ea typeface="楷体" pitchFamily="49" charset="-122"/>
              </a:rPr>
              <a:t>三人行，必有我师焉。</a:t>
            </a:r>
            <a:r>
              <a:rPr lang="en-US" altLang="zh-CN">
                <a:solidFill>
                  <a:srgbClr val="FF0000"/>
                </a:solidFill>
                <a:latin typeface="楷体" pitchFamily="49" charset="-122"/>
                <a:ea typeface="楷体" pitchFamily="49" charset="-122"/>
              </a:rPr>
              <a:t>                                        </a:t>
            </a:r>
            <a:endParaRPr lang="zh-CN" altLang="zh-CN">
              <a:solidFill>
                <a:srgbClr val="FF0000"/>
              </a:solidFill>
              <a:latin typeface="楷体" pitchFamily="49" charset="-122"/>
              <a:ea typeface="楷体" pitchFamily="49" charset="-122"/>
            </a:endParaRPr>
          </a:p>
        </p:txBody>
      </p:sp>
      <p:sp>
        <p:nvSpPr>
          <p:cNvPr id="39943" name="TextBox 5"/>
          <p:cNvSpPr txBox="1">
            <a:spLocks noChangeArrowheads="1"/>
          </p:cNvSpPr>
          <p:nvPr/>
        </p:nvSpPr>
        <p:spPr bwMode="auto">
          <a:xfrm>
            <a:off x="512763" y="3930253"/>
            <a:ext cx="8075612" cy="8720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0" hangingPunct="0">
              <a:lnSpc>
                <a:spcPct val="150000"/>
              </a:lnSpc>
            </a:pPr>
            <a:r>
              <a:rPr lang="zh-CN" altLang="zh-CN">
                <a:ea typeface="微软雅黑" pitchFamily="34" charset="-122"/>
              </a:rPr>
              <a:t>（</a:t>
            </a:r>
            <a:r>
              <a:rPr lang="en-US" altLang="zh-CN">
                <a:ea typeface="微软雅黑" pitchFamily="34" charset="-122"/>
              </a:rPr>
              <a:t>4</a:t>
            </a:r>
            <a:r>
              <a:rPr lang="zh-CN" altLang="zh-CN">
                <a:ea typeface="微软雅黑" pitchFamily="34" charset="-122"/>
              </a:rPr>
              <a:t>）当别人不了解自己、误解自己时，孔子提出不要焦虑：</a:t>
            </a:r>
            <a:r>
              <a:rPr lang="en-US" altLang="zh-CN" u="sng">
                <a:ea typeface="微软雅黑" pitchFamily="34" charset="-122"/>
              </a:rPr>
              <a:t>  </a:t>
            </a:r>
          </a:p>
          <a:p>
            <a:pPr eaLnBrk="0" hangingPunct="0">
              <a:lnSpc>
                <a:spcPct val="150000"/>
              </a:lnSpc>
            </a:pPr>
            <a:r>
              <a:rPr lang="en-US" altLang="zh-CN" u="sng">
                <a:ea typeface="微软雅黑" pitchFamily="34" charset="-122"/>
              </a:rPr>
              <a:t>                          </a:t>
            </a:r>
            <a:endParaRPr lang="zh-CN" altLang="zh-CN">
              <a:ea typeface="微软雅黑" pitchFamily="34" charset="-122"/>
            </a:endParaRPr>
          </a:p>
        </p:txBody>
      </p:sp>
      <p:sp>
        <p:nvSpPr>
          <p:cNvPr id="12" name="TextBox 5"/>
          <p:cNvSpPr txBox="1">
            <a:spLocks noChangeArrowheads="1"/>
          </p:cNvSpPr>
          <p:nvPr/>
        </p:nvSpPr>
        <p:spPr bwMode="auto">
          <a:xfrm>
            <a:off x="1084264" y="4466035"/>
            <a:ext cx="32607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0" hangingPunct="0"/>
            <a:r>
              <a:rPr lang="zh-CN" altLang="zh-CN">
                <a:solidFill>
                  <a:srgbClr val="FF0000"/>
                </a:solidFill>
                <a:latin typeface="楷体" pitchFamily="49" charset="-122"/>
                <a:ea typeface="楷体" pitchFamily="49" charset="-122"/>
              </a:rPr>
              <a:t>人不知而不愠，不亦君子乎？</a:t>
            </a:r>
            <a:r>
              <a:rPr lang="en-US" altLang="zh-CN">
                <a:solidFill>
                  <a:srgbClr val="FF0000"/>
                </a:solidFill>
                <a:latin typeface="楷体" pitchFamily="49" charset="-122"/>
                <a:ea typeface="楷体" pitchFamily="49" charset="-122"/>
              </a:rPr>
              <a:t> </a:t>
            </a:r>
            <a:r>
              <a:rPr lang="en-US" altLang="zh-CN">
                <a:ea typeface="微软雅黑" pitchFamily="34" charset="-122"/>
              </a:rPr>
              <a:t>                           </a:t>
            </a:r>
            <a:endParaRPr lang="zh-CN" altLang="zh-CN">
              <a:ea typeface="微软雅黑" pitchFamily="34" charset="-122"/>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down)">
                                      <p:cBhvr>
                                        <p:cTn id="12" dur="500"/>
                                        <p:tgtEl>
                                          <p:spTgt spid="9"/>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down)">
                                      <p:cBhvr>
                                        <p:cTn id="17" dur="500"/>
                                        <p:tgtEl>
                                          <p:spTgt spid="8"/>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wipe(down)">
                                      <p:cBhvr>
                                        <p:cTn id="2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2"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标题 1"/>
          <p:cNvSpPr txBox="1">
            <a:spLocks noChangeArrowheads="1"/>
          </p:cNvSpPr>
          <p:nvPr/>
        </p:nvSpPr>
        <p:spPr bwMode="auto">
          <a:xfrm>
            <a:off x="512764" y="438151"/>
            <a:ext cx="1730375" cy="3738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90000"/>
              </a:lnSpc>
            </a:pPr>
            <a:r>
              <a:rPr lang="zh-CN" altLang="en-US" sz="2400" b="1">
                <a:latin typeface="微软雅黑" pitchFamily="34" charset="-122"/>
                <a:ea typeface="微软雅黑" pitchFamily="34" charset="-122"/>
              </a:rPr>
              <a:t>课后习题</a:t>
            </a:r>
            <a:endParaRPr lang="zh-CN" altLang="zh-CN" sz="2400" b="1">
              <a:latin typeface="微软雅黑" pitchFamily="34" charset="-122"/>
              <a:ea typeface="微软雅黑" pitchFamily="34" charset="-122"/>
            </a:endParaRPr>
          </a:p>
        </p:txBody>
      </p:sp>
      <p:sp>
        <p:nvSpPr>
          <p:cNvPr id="40962" name="TextBox 5"/>
          <p:cNvSpPr txBox="1">
            <a:spLocks noChangeArrowheads="1"/>
          </p:cNvSpPr>
          <p:nvPr/>
        </p:nvSpPr>
        <p:spPr bwMode="auto">
          <a:xfrm>
            <a:off x="512764" y="932260"/>
            <a:ext cx="7850187" cy="25359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gn="just" eaLnBrk="0" hangingPunct="0">
              <a:lnSpc>
                <a:spcPct val="150000"/>
              </a:lnSpc>
            </a:pPr>
            <a:r>
              <a:rPr lang="zh-CN" altLang="zh-CN" dirty="0">
                <a:ea typeface="微软雅黑" pitchFamily="34" charset="-122"/>
              </a:rPr>
              <a:t>（</a:t>
            </a:r>
            <a:r>
              <a:rPr lang="en-US" altLang="zh-CN" dirty="0">
                <a:ea typeface="微软雅黑" pitchFamily="34" charset="-122"/>
              </a:rPr>
              <a:t>5</a:t>
            </a:r>
            <a:r>
              <a:rPr lang="zh-CN" altLang="zh-CN" dirty="0">
                <a:ea typeface="微软雅黑" pitchFamily="34" charset="-122"/>
              </a:rPr>
              <a:t>）孔子赞叹颜回安贫乐道的高尚品质的句子是：</a:t>
            </a:r>
            <a:r>
              <a:rPr lang="en-US" altLang="zh-CN" u="sng" dirty="0">
                <a:ea typeface="微软雅黑" pitchFamily="34" charset="-122"/>
              </a:rPr>
              <a:t> </a:t>
            </a:r>
          </a:p>
          <a:p>
            <a:pPr algn="just" eaLnBrk="0" hangingPunct="0">
              <a:lnSpc>
                <a:spcPct val="150000"/>
              </a:lnSpc>
            </a:pPr>
            <a:r>
              <a:rPr lang="en-US" altLang="zh-CN" u="sng" dirty="0">
                <a:ea typeface="微软雅黑" pitchFamily="34" charset="-122"/>
              </a:rPr>
              <a:t>                                   </a:t>
            </a:r>
            <a:endParaRPr lang="zh-CN" altLang="zh-CN" dirty="0">
              <a:ea typeface="微软雅黑" pitchFamily="34" charset="-122"/>
            </a:endParaRPr>
          </a:p>
          <a:p>
            <a:pPr algn="just" eaLnBrk="0" hangingPunct="0">
              <a:lnSpc>
                <a:spcPct val="150000"/>
              </a:lnSpc>
            </a:pPr>
            <a:r>
              <a:rPr lang="zh-CN" altLang="zh-CN" dirty="0">
                <a:ea typeface="微软雅黑" pitchFamily="34" charset="-122"/>
              </a:rPr>
              <a:t>（</a:t>
            </a:r>
            <a:r>
              <a:rPr lang="en-US" altLang="zh-CN" dirty="0">
                <a:ea typeface="微软雅黑" pitchFamily="34" charset="-122"/>
              </a:rPr>
              <a:t>6</a:t>
            </a:r>
            <a:r>
              <a:rPr lang="zh-CN" altLang="zh-CN" dirty="0">
                <a:ea typeface="微软雅黑" pitchFamily="34" charset="-122"/>
              </a:rPr>
              <a:t>）孔子在《述而》篇中论述君子对富贵的正确态度是：</a:t>
            </a:r>
            <a:r>
              <a:rPr lang="en-US" altLang="zh-CN" u="sng" dirty="0">
                <a:ea typeface="微软雅黑" pitchFamily="34" charset="-122"/>
              </a:rPr>
              <a:t> </a:t>
            </a:r>
          </a:p>
          <a:p>
            <a:pPr algn="just" eaLnBrk="0" hangingPunct="0">
              <a:lnSpc>
                <a:spcPct val="150000"/>
              </a:lnSpc>
            </a:pPr>
            <a:r>
              <a:rPr lang="en-US" altLang="zh-CN" u="sng" dirty="0">
                <a:ea typeface="微软雅黑" pitchFamily="34" charset="-122"/>
              </a:rPr>
              <a:t>                              </a:t>
            </a:r>
            <a:endParaRPr lang="zh-CN" altLang="zh-CN" dirty="0">
              <a:ea typeface="微软雅黑" pitchFamily="34" charset="-122"/>
            </a:endParaRPr>
          </a:p>
          <a:p>
            <a:pPr algn="just" eaLnBrk="0" hangingPunct="0">
              <a:lnSpc>
                <a:spcPct val="150000"/>
              </a:lnSpc>
            </a:pPr>
            <a:r>
              <a:rPr lang="zh-CN" altLang="zh-CN" dirty="0">
                <a:ea typeface="微软雅黑" pitchFamily="34" charset="-122"/>
              </a:rPr>
              <a:t>（</a:t>
            </a:r>
            <a:r>
              <a:rPr lang="en-US" altLang="zh-CN" dirty="0">
                <a:ea typeface="微软雅黑" pitchFamily="34" charset="-122"/>
              </a:rPr>
              <a:t>7</a:t>
            </a:r>
            <a:r>
              <a:rPr lang="zh-CN" altLang="zh-CN" dirty="0">
                <a:ea typeface="微软雅黑" pitchFamily="34" charset="-122"/>
              </a:rPr>
              <a:t>）唐太宗有一句名言“以人为鉴</a:t>
            </a:r>
            <a:r>
              <a:rPr lang="en-US" altLang="zh-CN" dirty="0">
                <a:ea typeface="微软雅黑" pitchFamily="34" charset="-122"/>
              </a:rPr>
              <a:t>,</a:t>
            </a:r>
            <a:r>
              <a:rPr lang="zh-CN" altLang="zh-CN" dirty="0">
                <a:ea typeface="微软雅黑" pitchFamily="34" charset="-122"/>
              </a:rPr>
              <a:t>可以知得失。”由此我们可以联想到《论语》中孔子的话：</a:t>
            </a:r>
          </a:p>
        </p:txBody>
      </p:sp>
      <p:sp>
        <p:nvSpPr>
          <p:cNvPr id="16" name="TextBox 5"/>
          <p:cNvSpPr txBox="1">
            <a:spLocks noChangeArrowheads="1"/>
          </p:cNvSpPr>
          <p:nvPr/>
        </p:nvSpPr>
        <p:spPr bwMode="auto">
          <a:xfrm>
            <a:off x="1154113" y="3554016"/>
            <a:ext cx="441325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0" hangingPunct="0"/>
            <a:r>
              <a:rPr lang="zh-CN" altLang="zh-CN">
                <a:solidFill>
                  <a:srgbClr val="FF0000"/>
                </a:solidFill>
                <a:latin typeface="楷体" pitchFamily="49" charset="-122"/>
                <a:ea typeface="楷体" pitchFamily="49" charset="-122"/>
              </a:rPr>
              <a:t>择其善者而从之，其不善者而改之。</a:t>
            </a:r>
          </a:p>
        </p:txBody>
      </p:sp>
      <p:sp>
        <p:nvSpPr>
          <p:cNvPr id="8" name="TextBox 5"/>
          <p:cNvSpPr txBox="1">
            <a:spLocks noChangeArrowheads="1"/>
          </p:cNvSpPr>
          <p:nvPr/>
        </p:nvSpPr>
        <p:spPr bwMode="auto">
          <a:xfrm>
            <a:off x="1154113" y="1398985"/>
            <a:ext cx="592455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0" hangingPunct="0"/>
            <a:r>
              <a:rPr lang="zh-CN" altLang="zh-CN">
                <a:solidFill>
                  <a:srgbClr val="FF0000"/>
                </a:solidFill>
                <a:latin typeface="楷体" pitchFamily="49" charset="-122"/>
                <a:ea typeface="楷体" pitchFamily="49" charset="-122"/>
              </a:rPr>
              <a:t>一箪食，一瓢饮，在陋巷，人不堪其忧，回也不改其乐。</a:t>
            </a:r>
            <a:r>
              <a:rPr lang="en-US" altLang="zh-CN">
                <a:solidFill>
                  <a:srgbClr val="FF0000"/>
                </a:solidFill>
                <a:latin typeface="楷体" pitchFamily="49" charset="-122"/>
                <a:ea typeface="楷体" pitchFamily="49" charset="-122"/>
              </a:rPr>
              <a:t>                                  </a:t>
            </a:r>
            <a:endParaRPr lang="zh-CN" altLang="zh-CN">
              <a:solidFill>
                <a:srgbClr val="FF0000"/>
              </a:solidFill>
              <a:latin typeface="楷体" pitchFamily="49" charset="-122"/>
              <a:ea typeface="楷体" pitchFamily="49" charset="-122"/>
            </a:endParaRPr>
          </a:p>
        </p:txBody>
      </p:sp>
      <p:sp>
        <p:nvSpPr>
          <p:cNvPr id="119814" name="Rectangle 1"/>
          <p:cNvSpPr>
            <a:spLocks noChangeArrowheads="1"/>
          </p:cNvSpPr>
          <p:nvPr/>
        </p:nvSpPr>
        <p:spPr bwMode="auto">
          <a:xfrm>
            <a:off x="1154112" y="2213387"/>
            <a:ext cx="4209975"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1071225" bIns="0" anchor="ctr">
            <a:spAutoFit/>
          </a:bodyPr>
          <a:lstStyle/>
          <a:p>
            <a:pPr eaLnBrk="0" hangingPunct="0">
              <a:lnSpc>
                <a:spcPct val="150000"/>
              </a:lnSpc>
            </a:pPr>
            <a:r>
              <a:rPr lang="zh-CN" altLang="en-US">
                <a:solidFill>
                  <a:srgbClr val="FF0000"/>
                </a:solidFill>
                <a:latin typeface="楷体" pitchFamily="49" charset="-122"/>
                <a:ea typeface="楷体" pitchFamily="49" charset="-122"/>
              </a:rPr>
              <a:t>不义而富且贵，与我如浮云。 </a:t>
            </a:r>
          </a:p>
        </p:txBody>
      </p:sp>
      <p:pic>
        <p:nvPicPr>
          <p:cNvPr id="7" name="图片 6"/>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185641" y="3627437"/>
            <a:ext cx="1958360" cy="1305837"/>
          </a:xfrm>
          <a:prstGeom prst="ellipse">
            <a:avLst/>
          </a:prstGeom>
          <a:ln>
            <a:noFill/>
          </a:ln>
          <a:effectLst>
            <a:softEdge rad="112500"/>
          </a:effectLst>
        </p:spPr>
      </p:pic>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19814"/>
                                        </p:tgtEl>
                                        <p:attrNameLst>
                                          <p:attrName>style.visibility</p:attrName>
                                        </p:attrNameLst>
                                      </p:cBhvr>
                                      <p:to>
                                        <p:strVal val="visible"/>
                                      </p:to>
                                    </p:set>
                                    <p:animEffect transition="in" filter="wipe(down)">
                                      <p:cBhvr>
                                        <p:cTn id="12" dur="500"/>
                                        <p:tgtEl>
                                          <p:spTgt spid="119814"/>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wipe(down)">
                                      <p:cBhvr>
                                        <p:cTn id="1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8" grpId="0"/>
      <p:bldP spid="119814"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TextBox 5"/>
          <p:cNvSpPr txBox="1">
            <a:spLocks noChangeArrowheads="1"/>
          </p:cNvSpPr>
          <p:nvPr/>
        </p:nvSpPr>
        <p:spPr bwMode="auto">
          <a:xfrm>
            <a:off x="525463" y="865585"/>
            <a:ext cx="7821612" cy="1969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0" hangingPunct="0">
              <a:lnSpc>
                <a:spcPct val="150000"/>
              </a:lnSpc>
            </a:pPr>
            <a:r>
              <a:rPr lang="en-US" altLang="zh-CN" dirty="0">
                <a:ea typeface="微软雅黑" pitchFamily="34" charset="-122"/>
              </a:rPr>
              <a:t>4.</a:t>
            </a:r>
            <a:r>
              <a:rPr lang="zh-CN" altLang="zh-CN" dirty="0">
                <a:ea typeface="微软雅黑" pitchFamily="34" charset="-122"/>
              </a:rPr>
              <a:t>通假字。</a:t>
            </a:r>
            <a:endParaRPr lang="en-US" altLang="zh-CN" dirty="0">
              <a:ea typeface="微软雅黑" pitchFamily="34" charset="-122"/>
            </a:endParaRPr>
          </a:p>
          <a:p>
            <a:pPr eaLnBrk="0" hangingPunct="0">
              <a:lnSpc>
                <a:spcPct val="150000"/>
              </a:lnSpc>
            </a:pPr>
            <a:r>
              <a:rPr lang="zh-CN" altLang="zh-CN" dirty="0">
                <a:ea typeface="微软雅黑" pitchFamily="34" charset="-122"/>
              </a:rPr>
              <a:t>（</a:t>
            </a:r>
            <a:r>
              <a:rPr lang="en-US" altLang="zh-CN" dirty="0">
                <a:ea typeface="微软雅黑" pitchFamily="34" charset="-122"/>
              </a:rPr>
              <a:t>1</a:t>
            </a:r>
            <a:r>
              <a:rPr lang="zh-CN" altLang="zh-CN" dirty="0">
                <a:ea typeface="微软雅黑" pitchFamily="34" charset="-122"/>
              </a:rPr>
              <a:t>）不亦说乎</a:t>
            </a:r>
            <a:r>
              <a:rPr lang="en-US" altLang="zh-CN" dirty="0">
                <a:ea typeface="微软雅黑" pitchFamily="34" charset="-122"/>
              </a:rPr>
              <a:t>         </a:t>
            </a:r>
            <a:r>
              <a:rPr lang="en-US" altLang="zh-CN" u="sng" dirty="0">
                <a:ea typeface="微软雅黑" pitchFamily="34" charset="-122"/>
              </a:rPr>
              <a:t>           </a:t>
            </a:r>
            <a:r>
              <a:rPr lang="en-US" altLang="zh-CN" dirty="0">
                <a:ea typeface="微软雅黑" pitchFamily="34" charset="-122"/>
              </a:rPr>
              <a:t> </a:t>
            </a:r>
            <a:r>
              <a:rPr lang="zh-CN" altLang="zh-CN" dirty="0">
                <a:ea typeface="微软雅黑" pitchFamily="34" charset="-122"/>
              </a:rPr>
              <a:t>通</a:t>
            </a:r>
            <a:r>
              <a:rPr lang="en-US" altLang="zh-CN" u="sng" dirty="0">
                <a:ea typeface="微软雅黑" pitchFamily="34" charset="-122"/>
              </a:rPr>
              <a:t>       </a:t>
            </a:r>
            <a:r>
              <a:rPr lang="zh-CN" altLang="zh-CN" dirty="0">
                <a:ea typeface="微软雅黑" pitchFamily="34" charset="-122"/>
              </a:rPr>
              <a:t>，意思是</a:t>
            </a:r>
            <a:r>
              <a:rPr lang="en-US" altLang="zh-CN" u="sng" dirty="0">
                <a:ea typeface="微软雅黑" pitchFamily="34" charset="-122"/>
              </a:rPr>
              <a:t>                  </a:t>
            </a:r>
            <a:r>
              <a:rPr lang="en-US" altLang="zh-CN" sz="1400" dirty="0">
                <a:ea typeface="微软雅黑" pitchFamily="34" charset="-122"/>
              </a:rPr>
              <a:t>    </a:t>
            </a:r>
            <a:r>
              <a:rPr lang="zh-CN" altLang="en-US" sz="1400" dirty="0">
                <a:ea typeface="微软雅黑" pitchFamily="34" charset="-122"/>
              </a:rPr>
              <a:t>。</a:t>
            </a:r>
            <a:r>
              <a:rPr lang="en-US" altLang="zh-CN" sz="1400" dirty="0">
                <a:ea typeface="微软雅黑" pitchFamily="34" charset="-122"/>
              </a:rPr>
              <a:t>             </a:t>
            </a:r>
            <a:r>
              <a:rPr lang="en-US" altLang="zh-CN" dirty="0">
                <a:ea typeface="微软雅黑" pitchFamily="34" charset="-122"/>
              </a:rPr>
              <a:t>    </a:t>
            </a:r>
            <a:endParaRPr lang="zh-CN" altLang="zh-CN" dirty="0">
              <a:ea typeface="微软雅黑" pitchFamily="34" charset="-122"/>
            </a:endParaRPr>
          </a:p>
          <a:p>
            <a:pPr eaLnBrk="0" hangingPunct="0">
              <a:lnSpc>
                <a:spcPct val="200000"/>
              </a:lnSpc>
            </a:pPr>
            <a:r>
              <a:rPr lang="zh-CN" altLang="zh-CN" dirty="0">
                <a:ea typeface="微软雅黑" pitchFamily="34" charset="-122"/>
              </a:rPr>
              <a:t>（</a:t>
            </a:r>
            <a:r>
              <a:rPr lang="en-US" altLang="zh-CN" dirty="0">
                <a:ea typeface="微软雅黑" pitchFamily="34" charset="-122"/>
              </a:rPr>
              <a:t>2</a:t>
            </a:r>
            <a:r>
              <a:rPr lang="zh-CN" altLang="zh-CN" dirty="0">
                <a:ea typeface="微软雅黑" pitchFamily="34" charset="-122"/>
              </a:rPr>
              <a:t>）吾十有五而志于学</a:t>
            </a:r>
            <a:r>
              <a:rPr lang="en-US" altLang="zh-CN" u="sng" dirty="0">
                <a:ea typeface="微软雅黑" pitchFamily="34" charset="-122"/>
              </a:rPr>
              <a:t>         </a:t>
            </a:r>
            <a:r>
              <a:rPr lang="en-US" altLang="zh-CN" dirty="0">
                <a:ea typeface="微软雅黑" pitchFamily="34" charset="-122"/>
              </a:rPr>
              <a:t> </a:t>
            </a:r>
            <a:r>
              <a:rPr lang="zh-CN" altLang="zh-CN" dirty="0">
                <a:ea typeface="微软雅黑" pitchFamily="34" charset="-122"/>
              </a:rPr>
              <a:t>通</a:t>
            </a:r>
            <a:r>
              <a:rPr lang="en-US" altLang="zh-CN" u="sng" dirty="0">
                <a:ea typeface="微软雅黑" pitchFamily="34" charset="-122"/>
              </a:rPr>
              <a:t>        </a:t>
            </a:r>
            <a:r>
              <a:rPr lang="zh-CN" altLang="zh-CN" dirty="0">
                <a:ea typeface="微软雅黑" pitchFamily="34" charset="-122"/>
              </a:rPr>
              <a:t>，意思是</a:t>
            </a:r>
            <a:endParaRPr lang="en-US" altLang="zh-CN" sz="1400" u="sng" dirty="0">
              <a:ea typeface="微软雅黑" pitchFamily="34" charset="-122"/>
            </a:endParaRPr>
          </a:p>
          <a:p>
            <a:pPr eaLnBrk="0" hangingPunct="0">
              <a:lnSpc>
                <a:spcPct val="200000"/>
              </a:lnSpc>
            </a:pPr>
            <a:r>
              <a:rPr lang="en-US" altLang="zh-CN" sz="1400" u="sng" dirty="0">
                <a:ea typeface="微软雅黑" pitchFamily="34" charset="-122"/>
              </a:rPr>
              <a:t>                                                      </a:t>
            </a:r>
            <a:r>
              <a:rPr lang="zh-CN" altLang="en-US" sz="1400" dirty="0">
                <a:ea typeface="微软雅黑" pitchFamily="34" charset="-122"/>
              </a:rPr>
              <a:t>。</a:t>
            </a:r>
            <a:r>
              <a:rPr lang="en-US" altLang="zh-CN" sz="1400" dirty="0">
                <a:ea typeface="微软雅黑" pitchFamily="34" charset="-122"/>
              </a:rPr>
              <a:t>                                    </a:t>
            </a:r>
            <a:endParaRPr lang="zh-CN" altLang="zh-CN" sz="1400" dirty="0">
              <a:ea typeface="微软雅黑" pitchFamily="34" charset="-122"/>
            </a:endParaRPr>
          </a:p>
        </p:txBody>
      </p:sp>
      <p:sp>
        <p:nvSpPr>
          <p:cNvPr id="41986" name="标题 1"/>
          <p:cNvSpPr txBox="1">
            <a:spLocks noChangeArrowheads="1"/>
          </p:cNvSpPr>
          <p:nvPr/>
        </p:nvSpPr>
        <p:spPr bwMode="auto">
          <a:xfrm>
            <a:off x="512764" y="438151"/>
            <a:ext cx="1730375" cy="3738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90000"/>
              </a:lnSpc>
            </a:pPr>
            <a:r>
              <a:rPr lang="zh-CN" altLang="en-US" sz="2400" b="1" dirty="0">
                <a:latin typeface="微软雅黑" pitchFamily="34" charset="-122"/>
                <a:ea typeface="微软雅黑" pitchFamily="34" charset="-122"/>
              </a:rPr>
              <a:t>课后习题</a:t>
            </a:r>
            <a:endParaRPr lang="zh-CN" altLang="zh-CN" sz="2400" b="1" dirty="0">
              <a:latin typeface="微软雅黑" pitchFamily="34" charset="-122"/>
              <a:ea typeface="微软雅黑" pitchFamily="34" charset="-122"/>
            </a:endParaRPr>
          </a:p>
        </p:txBody>
      </p:sp>
      <p:sp>
        <p:nvSpPr>
          <p:cNvPr id="41987" name="矩形 6"/>
          <p:cNvSpPr>
            <a:spLocks noChangeArrowheads="1"/>
          </p:cNvSpPr>
          <p:nvPr/>
        </p:nvSpPr>
        <p:spPr bwMode="auto">
          <a:xfrm>
            <a:off x="460375" y="2700338"/>
            <a:ext cx="7823200" cy="216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lnSpc>
                <a:spcPct val="150000"/>
              </a:lnSpc>
            </a:pPr>
            <a:r>
              <a:rPr lang="en-US" altLang="zh-CN">
                <a:ea typeface="微软雅黑" pitchFamily="34" charset="-122"/>
              </a:rPr>
              <a:t>5.</a:t>
            </a:r>
            <a:r>
              <a:rPr lang="zh-CN" altLang="zh-CN">
                <a:ea typeface="微软雅黑" pitchFamily="34" charset="-122"/>
              </a:rPr>
              <a:t>古今异义词语。</a:t>
            </a:r>
          </a:p>
          <a:p>
            <a:pPr eaLnBrk="0" hangingPunct="0">
              <a:lnSpc>
                <a:spcPct val="150000"/>
              </a:lnSpc>
            </a:pPr>
            <a:r>
              <a:rPr lang="zh-CN" altLang="zh-CN">
                <a:ea typeface="微软雅黑" pitchFamily="34" charset="-122"/>
              </a:rPr>
              <a:t>（</a:t>
            </a:r>
            <a:r>
              <a:rPr lang="en-US" altLang="zh-CN">
                <a:ea typeface="微软雅黑" pitchFamily="34" charset="-122"/>
              </a:rPr>
              <a:t>1</a:t>
            </a:r>
            <a:r>
              <a:rPr lang="zh-CN" altLang="zh-CN">
                <a:ea typeface="微软雅黑" pitchFamily="34" charset="-122"/>
              </a:rPr>
              <a:t>）学而时习之</a:t>
            </a:r>
            <a:r>
              <a:rPr lang="en-US" altLang="zh-CN">
                <a:ea typeface="微软雅黑" pitchFamily="34" charset="-122"/>
              </a:rPr>
              <a:t>  </a:t>
            </a:r>
            <a:r>
              <a:rPr lang="zh-CN" altLang="zh-CN">
                <a:ea typeface="微软雅黑" pitchFamily="34" charset="-122"/>
              </a:rPr>
              <a:t>（时，古义：</a:t>
            </a:r>
            <a:r>
              <a:rPr lang="en-US" altLang="zh-CN" u="sng">
                <a:ea typeface="微软雅黑" pitchFamily="34" charset="-122"/>
              </a:rPr>
              <a:t>                   </a:t>
            </a:r>
            <a:r>
              <a:rPr lang="zh-CN" altLang="zh-CN">
                <a:ea typeface="微软雅黑" pitchFamily="34" charset="-122"/>
              </a:rPr>
              <a:t>；今义：</a:t>
            </a:r>
            <a:r>
              <a:rPr lang="en-US" altLang="zh-CN" u="sng">
                <a:ea typeface="微软雅黑" pitchFamily="34" charset="-122"/>
              </a:rPr>
              <a:t>             </a:t>
            </a:r>
            <a:r>
              <a:rPr lang="zh-CN" altLang="zh-CN">
                <a:ea typeface="微软雅黑" pitchFamily="34" charset="-122"/>
              </a:rPr>
              <a:t>。习，古义：</a:t>
            </a:r>
            <a:endParaRPr lang="en-US" altLang="zh-CN">
              <a:ea typeface="微软雅黑" pitchFamily="34" charset="-122"/>
            </a:endParaRPr>
          </a:p>
          <a:p>
            <a:pPr eaLnBrk="0" hangingPunct="0">
              <a:lnSpc>
                <a:spcPct val="150000"/>
              </a:lnSpc>
            </a:pPr>
            <a:r>
              <a:rPr lang="en-US" altLang="zh-CN" u="sng">
                <a:ea typeface="微软雅黑" pitchFamily="34" charset="-122"/>
              </a:rPr>
              <a:t>            </a:t>
            </a:r>
            <a:r>
              <a:rPr lang="zh-CN" altLang="zh-CN">
                <a:ea typeface="微软雅黑" pitchFamily="34" charset="-122"/>
              </a:rPr>
              <a:t>；今义：</a:t>
            </a:r>
            <a:r>
              <a:rPr lang="en-US" altLang="zh-CN" u="sng">
                <a:ea typeface="微软雅黑" pitchFamily="34" charset="-122"/>
              </a:rPr>
              <a:t>           </a:t>
            </a:r>
            <a:r>
              <a:rPr lang="zh-CN" altLang="zh-CN">
                <a:ea typeface="微软雅黑" pitchFamily="34" charset="-122"/>
              </a:rPr>
              <a:t>）</a:t>
            </a:r>
          </a:p>
          <a:p>
            <a:pPr eaLnBrk="0" hangingPunct="0">
              <a:lnSpc>
                <a:spcPct val="150000"/>
              </a:lnSpc>
            </a:pPr>
            <a:r>
              <a:rPr lang="zh-CN" altLang="zh-CN">
                <a:ea typeface="微软雅黑" pitchFamily="34" charset="-122"/>
              </a:rPr>
              <a:t>（</a:t>
            </a:r>
            <a:r>
              <a:rPr lang="en-US" altLang="zh-CN">
                <a:ea typeface="微软雅黑" pitchFamily="34" charset="-122"/>
              </a:rPr>
              <a:t>2</a:t>
            </a:r>
            <a:r>
              <a:rPr lang="zh-CN" altLang="zh-CN">
                <a:ea typeface="微软雅黑" pitchFamily="34" charset="-122"/>
              </a:rPr>
              <a:t>）吾日三省吾身（日，古义：</a:t>
            </a:r>
            <a:r>
              <a:rPr lang="en-US" altLang="zh-CN" u="sng">
                <a:ea typeface="微软雅黑" pitchFamily="34" charset="-122"/>
              </a:rPr>
              <a:t>                 </a:t>
            </a:r>
            <a:r>
              <a:rPr lang="zh-CN" altLang="zh-CN">
                <a:ea typeface="微软雅黑" pitchFamily="34" charset="-122"/>
              </a:rPr>
              <a:t>；今义：</a:t>
            </a:r>
            <a:r>
              <a:rPr lang="en-US" altLang="zh-CN" u="sng">
                <a:ea typeface="微软雅黑" pitchFamily="34" charset="-122"/>
              </a:rPr>
              <a:t>              </a:t>
            </a:r>
            <a:r>
              <a:rPr lang="zh-CN" altLang="zh-CN">
                <a:ea typeface="微软雅黑" pitchFamily="34" charset="-122"/>
              </a:rPr>
              <a:t>。三，古义：</a:t>
            </a:r>
            <a:endParaRPr lang="en-US" altLang="zh-CN">
              <a:ea typeface="微软雅黑" pitchFamily="34" charset="-122"/>
            </a:endParaRPr>
          </a:p>
          <a:p>
            <a:pPr eaLnBrk="0" hangingPunct="0">
              <a:lnSpc>
                <a:spcPct val="150000"/>
              </a:lnSpc>
            </a:pPr>
            <a:r>
              <a:rPr lang="en-US" altLang="zh-CN" u="sng">
                <a:ea typeface="微软雅黑" pitchFamily="34" charset="-122"/>
              </a:rPr>
              <a:t>                  </a:t>
            </a:r>
            <a:r>
              <a:rPr lang="zh-CN" altLang="zh-CN">
                <a:ea typeface="微软雅黑" pitchFamily="34" charset="-122"/>
              </a:rPr>
              <a:t>，今义：</a:t>
            </a:r>
            <a:r>
              <a:rPr lang="en-US" altLang="zh-CN" u="sng">
                <a:ea typeface="微软雅黑" pitchFamily="34" charset="-122"/>
              </a:rPr>
              <a:t>                  </a:t>
            </a:r>
            <a:r>
              <a:rPr lang="zh-CN" altLang="zh-CN">
                <a:ea typeface="微软雅黑" pitchFamily="34" charset="-122"/>
              </a:rPr>
              <a:t>）</a:t>
            </a:r>
          </a:p>
        </p:txBody>
      </p:sp>
      <p:sp>
        <p:nvSpPr>
          <p:cNvPr id="9" name="TextBox 5"/>
          <p:cNvSpPr txBox="1">
            <a:spLocks noChangeArrowheads="1"/>
          </p:cNvSpPr>
          <p:nvPr/>
        </p:nvSpPr>
        <p:spPr bwMode="auto">
          <a:xfrm>
            <a:off x="625476" y="2268141"/>
            <a:ext cx="250507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0" hangingPunct="0"/>
            <a:r>
              <a:rPr lang="zh-CN" altLang="zh-CN">
                <a:solidFill>
                  <a:srgbClr val="FF0000"/>
                </a:solidFill>
                <a:latin typeface="楷体" pitchFamily="49" charset="-122"/>
                <a:ea typeface="楷体" pitchFamily="49" charset="-122"/>
              </a:rPr>
              <a:t>之间常常加“有”字 </a:t>
            </a:r>
          </a:p>
        </p:txBody>
      </p:sp>
      <p:sp>
        <p:nvSpPr>
          <p:cNvPr id="3" name="矩形 2"/>
          <p:cNvSpPr>
            <a:spLocks noChangeArrowheads="1"/>
          </p:cNvSpPr>
          <p:nvPr/>
        </p:nvSpPr>
        <p:spPr bwMode="auto">
          <a:xfrm>
            <a:off x="2647951" y="4350544"/>
            <a:ext cx="116046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zh-CN" altLang="zh-CN">
                <a:solidFill>
                  <a:srgbClr val="FF0000"/>
                </a:solidFill>
                <a:latin typeface="楷体" pitchFamily="49" charset="-122"/>
                <a:ea typeface="楷体" pitchFamily="49" charset="-122"/>
              </a:rPr>
              <a:t>数词，三</a:t>
            </a:r>
          </a:p>
        </p:txBody>
      </p:sp>
      <p:sp>
        <p:nvSpPr>
          <p:cNvPr id="8" name="TextBox 5"/>
          <p:cNvSpPr txBox="1">
            <a:spLocks noChangeArrowheads="1"/>
          </p:cNvSpPr>
          <p:nvPr/>
        </p:nvSpPr>
        <p:spPr bwMode="auto">
          <a:xfrm>
            <a:off x="3675063" y="1315641"/>
            <a:ext cx="3810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0" hangingPunct="0"/>
            <a:r>
              <a:rPr lang="zh-CN" altLang="zh-CN">
                <a:solidFill>
                  <a:srgbClr val="FF0000"/>
                </a:solidFill>
                <a:latin typeface="楷体" pitchFamily="49" charset="-122"/>
                <a:ea typeface="楷体" pitchFamily="49" charset="-122"/>
              </a:rPr>
              <a:t>悦</a:t>
            </a:r>
          </a:p>
        </p:txBody>
      </p:sp>
      <p:sp>
        <p:nvSpPr>
          <p:cNvPr id="10" name="TextBox 5"/>
          <p:cNvSpPr txBox="1">
            <a:spLocks noChangeArrowheads="1"/>
          </p:cNvSpPr>
          <p:nvPr/>
        </p:nvSpPr>
        <p:spPr bwMode="auto">
          <a:xfrm>
            <a:off x="2805113" y="1315641"/>
            <a:ext cx="4318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0" hangingPunct="0"/>
            <a:r>
              <a:rPr lang="zh-CN" altLang="zh-CN">
                <a:solidFill>
                  <a:srgbClr val="FF0000"/>
                </a:solidFill>
                <a:latin typeface="楷体" pitchFamily="49" charset="-122"/>
                <a:ea typeface="楷体" pitchFamily="49" charset="-122"/>
              </a:rPr>
              <a:t>说</a:t>
            </a:r>
          </a:p>
        </p:txBody>
      </p:sp>
      <p:sp>
        <p:nvSpPr>
          <p:cNvPr id="11" name="TextBox 5"/>
          <p:cNvSpPr txBox="1">
            <a:spLocks noChangeArrowheads="1"/>
          </p:cNvSpPr>
          <p:nvPr/>
        </p:nvSpPr>
        <p:spPr bwMode="auto">
          <a:xfrm>
            <a:off x="5218113" y="1315641"/>
            <a:ext cx="93345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0" hangingPunct="0"/>
            <a:r>
              <a:rPr lang="zh-CN" altLang="zh-CN">
                <a:solidFill>
                  <a:srgbClr val="FF0000"/>
                </a:solidFill>
                <a:latin typeface="楷体" pitchFamily="49" charset="-122"/>
                <a:ea typeface="楷体" pitchFamily="49" charset="-122"/>
              </a:rPr>
              <a:t>愉快</a:t>
            </a:r>
            <a:r>
              <a:rPr lang="en-US" altLang="zh-CN">
                <a:ea typeface="微软雅黑" pitchFamily="34" charset="-122"/>
              </a:rPr>
              <a:t>       </a:t>
            </a:r>
            <a:endParaRPr lang="zh-CN" altLang="zh-CN">
              <a:ea typeface="微软雅黑" pitchFamily="34" charset="-122"/>
            </a:endParaRPr>
          </a:p>
        </p:txBody>
      </p:sp>
      <p:sp>
        <p:nvSpPr>
          <p:cNvPr id="12" name="TextBox 5"/>
          <p:cNvSpPr txBox="1">
            <a:spLocks noChangeArrowheads="1"/>
          </p:cNvSpPr>
          <p:nvPr/>
        </p:nvSpPr>
        <p:spPr bwMode="auto">
          <a:xfrm>
            <a:off x="3865563" y="1843088"/>
            <a:ext cx="42386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0" hangingPunct="0"/>
            <a:r>
              <a:rPr lang="zh-CN" altLang="zh-CN">
                <a:solidFill>
                  <a:srgbClr val="FF0000"/>
                </a:solidFill>
                <a:latin typeface="楷体" pitchFamily="49" charset="-122"/>
                <a:ea typeface="楷体" pitchFamily="49" charset="-122"/>
              </a:rPr>
              <a:t>又</a:t>
            </a:r>
          </a:p>
        </p:txBody>
      </p:sp>
      <p:sp>
        <p:nvSpPr>
          <p:cNvPr id="13" name="TextBox 5"/>
          <p:cNvSpPr txBox="1">
            <a:spLocks noChangeArrowheads="1"/>
          </p:cNvSpPr>
          <p:nvPr/>
        </p:nvSpPr>
        <p:spPr bwMode="auto">
          <a:xfrm>
            <a:off x="3184525" y="1847851"/>
            <a:ext cx="49053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0" hangingPunct="0"/>
            <a:r>
              <a:rPr lang="zh-CN" altLang="zh-CN">
                <a:solidFill>
                  <a:srgbClr val="FF0000"/>
                </a:solidFill>
                <a:latin typeface="楷体" pitchFamily="49" charset="-122"/>
                <a:ea typeface="楷体" pitchFamily="49" charset="-122"/>
              </a:rPr>
              <a:t>有</a:t>
            </a:r>
          </a:p>
        </p:txBody>
      </p:sp>
      <p:cxnSp>
        <p:nvCxnSpPr>
          <p:cNvPr id="41995" name="直接连接符 4"/>
          <p:cNvCxnSpPr>
            <a:cxnSpLocks noChangeShapeType="1"/>
          </p:cNvCxnSpPr>
          <p:nvPr/>
        </p:nvCxnSpPr>
        <p:spPr bwMode="auto">
          <a:xfrm flipV="1">
            <a:off x="7110414" y="2177654"/>
            <a:ext cx="3933825" cy="1190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sp>
        <p:nvSpPr>
          <p:cNvPr id="14" name="TextBox 5"/>
          <p:cNvSpPr txBox="1">
            <a:spLocks noChangeArrowheads="1"/>
          </p:cNvSpPr>
          <p:nvPr/>
        </p:nvSpPr>
        <p:spPr bwMode="auto">
          <a:xfrm>
            <a:off x="5351462" y="1843088"/>
            <a:ext cx="325298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0" hangingPunct="0"/>
            <a:r>
              <a:rPr lang="zh-CN" altLang="zh-CN" dirty="0">
                <a:solidFill>
                  <a:srgbClr val="FF0000"/>
                </a:solidFill>
                <a:latin typeface="楷体" pitchFamily="49" charset="-122"/>
                <a:ea typeface="楷体" pitchFamily="49" charset="-122"/>
              </a:rPr>
              <a:t>古人在两位数的整数和零数</a:t>
            </a:r>
          </a:p>
        </p:txBody>
      </p:sp>
      <p:sp>
        <p:nvSpPr>
          <p:cNvPr id="16" name="矩形 15"/>
          <p:cNvSpPr>
            <a:spLocks noChangeArrowheads="1"/>
          </p:cNvSpPr>
          <p:nvPr/>
        </p:nvSpPr>
        <p:spPr bwMode="auto">
          <a:xfrm>
            <a:off x="603250" y="3545682"/>
            <a:ext cx="7747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zh-CN" altLang="zh-CN">
                <a:solidFill>
                  <a:srgbClr val="FF0000"/>
                </a:solidFill>
                <a:latin typeface="楷体" pitchFamily="49" charset="-122"/>
                <a:ea typeface="楷体" pitchFamily="49" charset="-122"/>
              </a:rPr>
              <a:t>复习</a:t>
            </a:r>
          </a:p>
        </p:txBody>
      </p:sp>
      <p:sp>
        <p:nvSpPr>
          <p:cNvPr id="17" name="矩形 16"/>
          <p:cNvSpPr>
            <a:spLocks noChangeArrowheads="1"/>
          </p:cNvSpPr>
          <p:nvPr/>
        </p:nvSpPr>
        <p:spPr bwMode="auto">
          <a:xfrm>
            <a:off x="6022976" y="3156347"/>
            <a:ext cx="6826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zh-CN" altLang="zh-CN">
                <a:solidFill>
                  <a:srgbClr val="FF0000"/>
                </a:solidFill>
                <a:latin typeface="楷体" pitchFamily="49" charset="-122"/>
                <a:ea typeface="楷体" pitchFamily="49" charset="-122"/>
              </a:rPr>
              <a:t>时间</a:t>
            </a:r>
          </a:p>
        </p:txBody>
      </p:sp>
      <p:sp>
        <p:nvSpPr>
          <p:cNvPr id="18" name="矩形 17"/>
          <p:cNvSpPr>
            <a:spLocks noChangeArrowheads="1"/>
          </p:cNvSpPr>
          <p:nvPr/>
        </p:nvSpPr>
        <p:spPr bwMode="auto">
          <a:xfrm>
            <a:off x="3743325" y="3134916"/>
            <a:ext cx="138588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zh-CN" altLang="zh-CN">
                <a:solidFill>
                  <a:srgbClr val="FF0000"/>
                </a:solidFill>
                <a:latin typeface="楷体" pitchFamily="49" charset="-122"/>
                <a:ea typeface="楷体" pitchFamily="49" charset="-122"/>
              </a:rPr>
              <a:t>按一定时间</a:t>
            </a:r>
          </a:p>
        </p:txBody>
      </p:sp>
      <p:sp>
        <p:nvSpPr>
          <p:cNvPr id="19" name="矩形 18"/>
          <p:cNvSpPr>
            <a:spLocks noChangeArrowheads="1"/>
          </p:cNvSpPr>
          <p:nvPr/>
        </p:nvSpPr>
        <p:spPr bwMode="auto">
          <a:xfrm>
            <a:off x="2243138" y="3551635"/>
            <a:ext cx="74771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zh-CN" altLang="zh-CN">
                <a:solidFill>
                  <a:srgbClr val="FF0000"/>
                </a:solidFill>
                <a:latin typeface="楷体" pitchFamily="49" charset="-122"/>
                <a:ea typeface="楷体" pitchFamily="49" charset="-122"/>
              </a:rPr>
              <a:t>学习</a:t>
            </a:r>
          </a:p>
        </p:txBody>
      </p:sp>
      <p:sp>
        <p:nvSpPr>
          <p:cNvPr id="20" name="矩形 19"/>
          <p:cNvSpPr>
            <a:spLocks noChangeArrowheads="1"/>
          </p:cNvSpPr>
          <p:nvPr/>
        </p:nvSpPr>
        <p:spPr bwMode="auto">
          <a:xfrm>
            <a:off x="525463" y="4350544"/>
            <a:ext cx="127158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zh-CN" altLang="zh-CN">
                <a:solidFill>
                  <a:srgbClr val="FF0000"/>
                </a:solidFill>
                <a:latin typeface="楷体" pitchFamily="49" charset="-122"/>
                <a:ea typeface="楷体" pitchFamily="49" charset="-122"/>
              </a:rPr>
              <a:t>泛指多数</a:t>
            </a:r>
          </a:p>
        </p:txBody>
      </p:sp>
      <p:sp>
        <p:nvSpPr>
          <p:cNvPr id="21" name="矩形 20"/>
          <p:cNvSpPr>
            <a:spLocks noChangeArrowheads="1"/>
          </p:cNvSpPr>
          <p:nvPr/>
        </p:nvSpPr>
        <p:spPr bwMode="auto">
          <a:xfrm>
            <a:off x="6016626" y="3971926"/>
            <a:ext cx="69691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zh-CN" altLang="zh-CN">
                <a:solidFill>
                  <a:srgbClr val="FF0000"/>
                </a:solidFill>
                <a:latin typeface="楷体" pitchFamily="49" charset="-122"/>
                <a:ea typeface="楷体" pitchFamily="49" charset="-122"/>
              </a:rPr>
              <a:t>一日</a:t>
            </a:r>
          </a:p>
        </p:txBody>
      </p:sp>
      <p:sp>
        <p:nvSpPr>
          <p:cNvPr id="22" name="矩形 21"/>
          <p:cNvSpPr>
            <a:spLocks noChangeArrowheads="1"/>
          </p:cNvSpPr>
          <p:nvPr/>
        </p:nvSpPr>
        <p:spPr bwMode="auto">
          <a:xfrm>
            <a:off x="4143376" y="3971926"/>
            <a:ext cx="7080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zh-CN" altLang="zh-CN">
                <a:solidFill>
                  <a:srgbClr val="FF0000"/>
                </a:solidFill>
                <a:latin typeface="楷体" pitchFamily="49" charset="-122"/>
                <a:ea typeface="楷体" pitchFamily="49" charset="-122"/>
              </a:rPr>
              <a:t>每天</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down)">
                                      <p:cBhvr>
                                        <p:cTn id="12" dur="500"/>
                                        <p:tgtEl>
                                          <p:spTgt spid="8"/>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down)">
                                      <p:cBhvr>
                                        <p:cTn id="17" dur="500"/>
                                        <p:tgtEl>
                                          <p:spTgt spid="11"/>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wipe(down)">
                                      <p:cBhvr>
                                        <p:cTn id="22" dur="500"/>
                                        <p:tgtEl>
                                          <p:spTgt spid="13"/>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wipe(down)">
                                      <p:cBhvr>
                                        <p:cTn id="27" dur="500"/>
                                        <p:tgtEl>
                                          <p:spTgt spid="12"/>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wipe(down)">
                                      <p:cBhvr>
                                        <p:cTn id="32" dur="500"/>
                                        <p:tgtEl>
                                          <p:spTgt spid="9"/>
                                        </p:tgtEl>
                                      </p:cBhvr>
                                    </p:animEffect>
                                  </p:childTnLst>
                                </p:cTn>
                              </p:par>
                              <p:par>
                                <p:cTn id="33" presetID="22" presetClass="entr" presetSubtype="4" fill="hold" grpId="0" nodeType="with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wipe(down)">
                                      <p:cBhvr>
                                        <p:cTn id="35" dur="500"/>
                                        <p:tgtEl>
                                          <p:spTgt spid="14"/>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22" presetClass="entr" presetSubtype="4" fill="hold" grpId="0" nodeType="clickEffect">
                                  <p:stCondLst>
                                    <p:cond delay="0"/>
                                  </p:stCondLst>
                                  <p:childTnLst>
                                    <p:set>
                                      <p:cBhvr>
                                        <p:cTn id="39" dur="1" fill="hold">
                                          <p:stCondLst>
                                            <p:cond delay="0"/>
                                          </p:stCondLst>
                                        </p:cTn>
                                        <p:tgtEl>
                                          <p:spTgt spid="18"/>
                                        </p:tgtEl>
                                        <p:attrNameLst>
                                          <p:attrName>style.visibility</p:attrName>
                                        </p:attrNameLst>
                                      </p:cBhvr>
                                      <p:to>
                                        <p:strVal val="visible"/>
                                      </p:to>
                                    </p:set>
                                    <p:animEffect transition="in" filter="wipe(down)">
                                      <p:cBhvr>
                                        <p:cTn id="40" dur="500"/>
                                        <p:tgtEl>
                                          <p:spTgt spid="18"/>
                                        </p:tgtEl>
                                      </p:cBhvr>
                                    </p:animEffect>
                                  </p:childTnLst>
                                </p:cTn>
                              </p:par>
                            </p:childTnLst>
                          </p:cTn>
                        </p:par>
                      </p:childTnLst>
                    </p:cTn>
                  </p:par>
                  <p:par>
                    <p:cTn id="41" fill="hold" nodeType="clickPar">
                      <p:stCondLst>
                        <p:cond delay="indefinite"/>
                      </p:stCondLst>
                      <p:childTnLst>
                        <p:par>
                          <p:cTn id="42" fill="hold" nodeType="withGroup">
                            <p:stCondLst>
                              <p:cond delay="0"/>
                            </p:stCondLst>
                            <p:childTnLst>
                              <p:par>
                                <p:cTn id="43" presetID="22" presetClass="entr" presetSubtype="4" fill="hold" grpId="0" nodeType="clickEffect">
                                  <p:stCondLst>
                                    <p:cond delay="0"/>
                                  </p:stCondLst>
                                  <p:childTnLst>
                                    <p:set>
                                      <p:cBhvr>
                                        <p:cTn id="44" dur="1" fill="hold">
                                          <p:stCondLst>
                                            <p:cond delay="0"/>
                                          </p:stCondLst>
                                        </p:cTn>
                                        <p:tgtEl>
                                          <p:spTgt spid="17"/>
                                        </p:tgtEl>
                                        <p:attrNameLst>
                                          <p:attrName>style.visibility</p:attrName>
                                        </p:attrNameLst>
                                      </p:cBhvr>
                                      <p:to>
                                        <p:strVal val="visible"/>
                                      </p:to>
                                    </p:set>
                                    <p:animEffect transition="in" filter="wipe(down)">
                                      <p:cBhvr>
                                        <p:cTn id="45" dur="500"/>
                                        <p:tgtEl>
                                          <p:spTgt spid="17"/>
                                        </p:tgtEl>
                                      </p:cBhvr>
                                    </p:animEffect>
                                  </p:childTnLst>
                                </p:cTn>
                              </p:par>
                            </p:childTnLst>
                          </p:cTn>
                        </p:par>
                      </p:childTnLst>
                    </p:cTn>
                  </p:par>
                  <p:par>
                    <p:cTn id="46" fill="hold" nodeType="clickPar">
                      <p:stCondLst>
                        <p:cond delay="indefinite"/>
                      </p:stCondLst>
                      <p:childTnLst>
                        <p:par>
                          <p:cTn id="47" fill="hold" nodeType="withGroup">
                            <p:stCondLst>
                              <p:cond delay="0"/>
                            </p:stCondLst>
                            <p:childTnLst>
                              <p:par>
                                <p:cTn id="48" presetID="22" presetClass="entr" presetSubtype="4" fill="hold" grpId="0" nodeType="clickEffect">
                                  <p:stCondLst>
                                    <p:cond delay="0"/>
                                  </p:stCondLst>
                                  <p:childTnLst>
                                    <p:set>
                                      <p:cBhvr>
                                        <p:cTn id="49" dur="1" fill="hold">
                                          <p:stCondLst>
                                            <p:cond delay="0"/>
                                          </p:stCondLst>
                                        </p:cTn>
                                        <p:tgtEl>
                                          <p:spTgt spid="16"/>
                                        </p:tgtEl>
                                        <p:attrNameLst>
                                          <p:attrName>style.visibility</p:attrName>
                                        </p:attrNameLst>
                                      </p:cBhvr>
                                      <p:to>
                                        <p:strVal val="visible"/>
                                      </p:to>
                                    </p:set>
                                    <p:animEffect transition="in" filter="wipe(down)">
                                      <p:cBhvr>
                                        <p:cTn id="50" dur="500"/>
                                        <p:tgtEl>
                                          <p:spTgt spid="16"/>
                                        </p:tgtEl>
                                      </p:cBhvr>
                                    </p:animEffect>
                                  </p:childTnLst>
                                </p:cTn>
                              </p:par>
                            </p:childTnLst>
                          </p:cTn>
                        </p:par>
                      </p:childTnLst>
                    </p:cTn>
                  </p:par>
                  <p:par>
                    <p:cTn id="51" fill="hold" nodeType="clickPar">
                      <p:stCondLst>
                        <p:cond delay="indefinite"/>
                      </p:stCondLst>
                      <p:childTnLst>
                        <p:par>
                          <p:cTn id="52" fill="hold" nodeType="withGroup">
                            <p:stCondLst>
                              <p:cond delay="0"/>
                            </p:stCondLst>
                            <p:childTnLst>
                              <p:par>
                                <p:cTn id="53" presetID="22" presetClass="entr" presetSubtype="4" fill="hold" grpId="0" nodeType="clickEffect">
                                  <p:stCondLst>
                                    <p:cond delay="0"/>
                                  </p:stCondLst>
                                  <p:childTnLst>
                                    <p:set>
                                      <p:cBhvr>
                                        <p:cTn id="54" dur="1" fill="hold">
                                          <p:stCondLst>
                                            <p:cond delay="0"/>
                                          </p:stCondLst>
                                        </p:cTn>
                                        <p:tgtEl>
                                          <p:spTgt spid="19"/>
                                        </p:tgtEl>
                                        <p:attrNameLst>
                                          <p:attrName>style.visibility</p:attrName>
                                        </p:attrNameLst>
                                      </p:cBhvr>
                                      <p:to>
                                        <p:strVal val="visible"/>
                                      </p:to>
                                    </p:set>
                                    <p:animEffect transition="in" filter="wipe(down)">
                                      <p:cBhvr>
                                        <p:cTn id="55" dur="500"/>
                                        <p:tgtEl>
                                          <p:spTgt spid="19"/>
                                        </p:tgtEl>
                                      </p:cBhvr>
                                    </p:animEffect>
                                  </p:childTnLst>
                                </p:cTn>
                              </p:par>
                            </p:childTnLst>
                          </p:cTn>
                        </p:par>
                      </p:childTnLst>
                    </p:cTn>
                  </p:par>
                  <p:par>
                    <p:cTn id="56" fill="hold" nodeType="clickPar">
                      <p:stCondLst>
                        <p:cond delay="indefinite"/>
                      </p:stCondLst>
                      <p:childTnLst>
                        <p:par>
                          <p:cTn id="57" fill="hold" nodeType="withGroup">
                            <p:stCondLst>
                              <p:cond delay="0"/>
                            </p:stCondLst>
                            <p:childTnLst>
                              <p:par>
                                <p:cTn id="58" presetID="22" presetClass="entr" presetSubtype="4" fill="hold" grpId="0" nodeType="clickEffect">
                                  <p:stCondLst>
                                    <p:cond delay="0"/>
                                  </p:stCondLst>
                                  <p:childTnLst>
                                    <p:set>
                                      <p:cBhvr>
                                        <p:cTn id="59" dur="1" fill="hold">
                                          <p:stCondLst>
                                            <p:cond delay="0"/>
                                          </p:stCondLst>
                                        </p:cTn>
                                        <p:tgtEl>
                                          <p:spTgt spid="22"/>
                                        </p:tgtEl>
                                        <p:attrNameLst>
                                          <p:attrName>style.visibility</p:attrName>
                                        </p:attrNameLst>
                                      </p:cBhvr>
                                      <p:to>
                                        <p:strVal val="visible"/>
                                      </p:to>
                                    </p:set>
                                    <p:animEffect transition="in" filter="wipe(down)">
                                      <p:cBhvr>
                                        <p:cTn id="60" dur="500"/>
                                        <p:tgtEl>
                                          <p:spTgt spid="22"/>
                                        </p:tgtEl>
                                      </p:cBhvr>
                                    </p:animEffect>
                                  </p:childTnLst>
                                </p:cTn>
                              </p:par>
                            </p:childTnLst>
                          </p:cTn>
                        </p:par>
                      </p:childTnLst>
                    </p:cTn>
                  </p:par>
                  <p:par>
                    <p:cTn id="61" fill="hold" nodeType="clickPar">
                      <p:stCondLst>
                        <p:cond delay="indefinite"/>
                      </p:stCondLst>
                      <p:childTnLst>
                        <p:par>
                          <p:cTn id="62" fill="hold" nodeType="withGroup">
                            <p:stCondLst>
                              <p:cond delay="0"/>
                            </p:stCondLst>
                            <p:childTnLst>
                              <p:par>
                                <p:cTn id="63" presetID="22" presetClass="entr" presetSubtype="4" fill="hold" grpId="0" nodeType="clickEffect">
                                  <p:stCondLst>
                                    <p:cond delay="0"/>
                                  </p:stCondLst>
                                  <p:childTnLst>
                                    <p:set>
                                      <p:cBhvr>
                                        <p:cTn id="64" dur="1" fill="hold">
                                          <p:stCondLst>
                                            <p:cond delay="0"/>
                                          </p:stCondLst>
                                        </p:cTn>
                                        <p:tgtEl>
                                          <p:spTgt spid="21"/>
                                        </p:tgtEl>
                                        <p:attrNameLst>
                                          <p:attrName>style.visibility</p:attrName>
                                        </p:attrNameLst>
                                      </p:cBhvr>
                                      <p:to>
                                        <p:strVal val="visible"/>
                                      </p:to>
                                    </p:set>
                                    <p:animEffect transition="in" filter="wipe(down)">
                                      <p:cBhvr>
                                        <p:cTn id="65" dur="500"/>
                                        <p:tgtEl>
                                          <p:spTgt spid="21"/>
                                        </p:tgtEl>
                                      </p:cBhvr>
                                    </p:animEffect>
                                  </p:childTnLst>
                                </p:cTn>
                              </p:par>
                            </p:childTnLst>
                          </p:cTn>
                        </p:par>
                      </p:childTnLst>
                    </p:cTn>
                  </p:par>
                  <p:par>
                    <p:cTn id="66" fill="hold" nodeType="clickPar">
                      <p:stCondLst>
                        <p:cond delay="indefinite"/>
                      </p:stCondLst>
                      <p:childTnLst>
                        <p:par>
                          <p:cTn id="67" fill="hold" nodeType="withGroup">
                            <p:stCondLst>
                              <p:cond delay="0"/>
                            </p:stCondLst>
                            <p:childTnLst>
                              <p:par>
                                <p:cTn id="68" presetID="22" presetClass="entr" presetSubtype="4" fill="hold" grpId="0" nodeType="clickEffect">
                                  <p:stCondLst>
                                    <p:cond delay="0"/>
                                  </p:stCondLst>
                                  <p:childTnLst>
                                    <p:set>
                                      <p:cBhvr>
                                        <p:cTn id="69" dur="1" fill="hold">
                                          <p:stCondLst>
                                            <p:cond delay="0"/>
                                          </p:stCondLst>
                                        </p:cTn>
                                        <p:tgtEl>
                                          <p:spTgt spid="20"/>
                                        </p:tgtEl>
                                        <p:attrNameLst>
                                          <p:attrName>style.visibility</p:attrName>
                                        </p:attrNameLst>
                                      </p:cBhvr>
                                      <p:to>
                                        <p:strVal val="visible"/>
                                      </p:to>
                                    </p:set>
                                    <p:animEffect transition="in" filter="wipe(down)">
                                      <p:cBhvr>
                                        <p:cTn id="70" dur="500"/>
                                        <p:tgtEl>
                                          <p:spTgt spid="20"/>
                                        </p:tgtEl>
                                      </p:cBhvr>
                                    </p:animEffect>
                                  </p:childTnLst>
                                </p:cTn>
                              </p:par>
                            </p:childTnLst>
                          </p:cTn>
                        </p:par>
                      </p:childTnLst>
                    </p:cTn>
                  </p:par>
                  <p:par>
                    <p:cTn id="71" fill="hold" nodeType="clickPar">
                      <p:stCondLst>
                        <p:cond delay="indefinite"/>
                      </p:stCondLst>
                      <p:childTnLst>
                        <p:par>
                          <p:cTn id="72" fill="hold" nodeType="withGroup">
                            <p:stCondLst>
                              <p:cond delay="0"/>
                            </p:stCondLst>
                            <p:childTnLst>
                              <p:par>
                                <p:cTn id="73" presetID="22" presetClass="entr" presetSubtype="4" fill="hold" grpId="0" nodeType="clickEffect">
                                  <p:stCondLst>
                                    <p:cond delay="0"/>
                                  </p:stCondLst>
                                  <p:childTnLst>
                                    <p:set>
                                      <p:cBhvr>
                                        <p:cTn id="74" dur="1" fill="hold">
                                          <p:stCondLst>
                                            <p:cond delay="0"/>
                                          </p:stCondLst>
                                        </p:cTn>
                                        <p:tgtEl>
                                          <p:spTgt spid="3"/>
                                        </p:tgtEl>
                                        <p:attrNameLst>
                                          <p:attrName>style.visibility</p:attrName>
                                        </p:attrNameLst>
                                      </p:cBhvr>
                                      <p:to>
                                        <p:strVal val="visible"/>
                                      </p:to>
                                    </p:set>
                                    <p:animEffect transition="in" filter="wipe(down)">
                                      <p:cBhvr>
                                        <p:cTn id="7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3" grpId="0"/>
      <p:bldP spid="8" grpId="0"/>
      <p:bldP spid="10" grpId="0"/>
      <p:bldP spid="11" grpId="0"/>
      <p:bldP spid="12" grpId="0"/>
      <p:bldP spid="13" grpId="0"/>
      <p:bldP spid="14" grpId="0"/>
      <p:bldP spid="16" grpId="0"/>
      <p:bldP spid="17" grpId="0"/>
      <p:bldP spid="18" grpId="0"/>
      <p:bldP spid="19" grpId="0"/>
      <p:bldP spid="20" grpId="0"/>
      <p:bldP spid="21" grpId="0"/>
      <p:bldP spid="22"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标题 1"/>
          <p:cNvSpPr txBox="1">
            <a:spLocks noChangeArrowheads="1"/>
          </p:cNvSpPr>
          <p:nvPr/>
        </p:nvSpPr>
        <p:spPr bwMode="auto">
          <a:xfrm>
            <a:off x="512764" y="438151"/>
            <a:ext cx="1730375" cy="3738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90000"/>
              </a:lnSpc>
            </a:pPr>
            <a:r>
              <a:rPr lang="zh-CN" altLang="en-US" sz="2400" b="1" dirty="0">
                <a:latin typeface="微软雅黑" pitchFamily="34" charset="-122"/>
                <a:ea typeface="微软雅黑" pitchFamily="34" charset="-122"/>
              </a:rPr>
              <a:t>课后习题</a:t>
            </a:r>
            <a:endParaRPr lang="zh-CN" altLang="zh-CN" sz="2400" b="1" dirty="0">
              <a:latin typeface="微软雅黑" pitchFamily="34" charset="-122"/>
              <a:ea typeface="微软雅黑" pitchFamily="34" charset="-122"/>
            </a:endParaRPr>
          </a:p>
        </p:txBody>
      </p:sp>
      <p:sp>
        <p:nvSpPr>
          <p:cNvPr id="43010" name="矩形 8"/>
          <p:cNvSpPr>
            <a:spLocks noChangeArrowheads="1"/>
          </p:cNvSpPr>
          <p:nvPr/>
        </p:nvSpPr>
        <p:spPr bwMode="auto">
          <a:xfrm>
            <a:off x="512764" y="1016794"/>
            <a:ext cx="8351837" cy="32288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lnSpc>
                <a:spcPct val="150000"/>
              </a:lnSpc>
            </a:pPr>
            <a:r>
              <a:rPr lang="en-US" altLang="zh-CN">
                <a:latin typeface="微软雅黑" pitchFamily="34" charset="-122"/>
                <a:ea typeface="微软雅黑" pitchFamily="34" charset="-122"/>
              </a:rPr>
              <a:t>6.</a:t>
            </a:r>
            <a:r>
              <a:rPr lang="zh-CN" altLang="zh-CN">
                <a:latin typeface="微软雅黑" pitchFamily="34" charset="-122"/>
                <a:ea typeface="微软雅黑" pitchFamily="34" charset="-122"/>
              </a:rPr>
              <a:t>用现代汉语翻译下列句子。</a:t>
            </a:r>
          </a:p>
          <a:p>
            <a:pPr eaLnBrk="0" hangingPunct="0">
              <a:lnSpc>
                <a:spcPct val="150000"/>
              </a:lnSpc>
            </a:pPr>
            <a:r>
              <a:rPr lang="zh-CN" altLang="zh-CN">
                <a:latin typeface="微软雅黑" pitchFamily="34" charset="-122"/>
                <a:ea typeface="微软雅黑" pitchFamily="34" charset="-122"/>
              </a:rPr>
              <a:t>（</a:t>
            </a:r>
            <a:r>
              <a:rPr lang="en-US" altLang="zh-CN">
                <a:latin typeface="微软雅黑" pitchFamily="34" charset="-122"/>
                <a:ea typeface="微软雅黑" pitchFamily="34" charset="-122"/>
              </a:rPr>
              <a:t>1</a:t>
            </a:r>
            <a:r>
              <a:rPr lang="zh-CN" altLang="zh-CN">
                <a:latin typeface="微软雅黑" pitchFamily="34" charset="-122"/>
                <a:ea typeface="微软雅黑" pitchFamily="34" charset="-122"/>
              </a:rPr>
              <a:t>）人不知而不愠，不亦君子乎？</a:t>
            </a:r>
          </a:p>
          <a:p>
            <a:pPr eaLnBrk="0" hangingPunct="0">
              <a:lnSpc>
                <a:spcPct val="150000"/>
              </a:lnSpc>
            </a:pPr>
            <a:r>
              <a:rPr lang="en-US" altLang="zh-CN">
                <a:latin typeface="微软雅黑" pitchFamily="34" charset="-122"/>
                <a:ea typeface="微软雅黑" pitchFamily="34" charset="-122"/>
              </a:rPr>
              <a:t>                                                                </a:t>
            </a:r>
            <a:endParaRPr lang="zh-CN" altLang="zh-CN">
              <a:latin typeface="微软雅黑" pitchFamily="34" charset="-122"/>
              <a:ea typeface="微软雅黑" pitchFamily="34" charset="-122"/>
            </a:endParaRPr>
          </a:p>
          <a:p>
            <a:pPr eaLnBrk="0" hangingPunct="0">
              <a:lnSpc>
                <a:spcPct val="200000"/>
              </a:lnSpc>
            </a:pPr>
            <a:r>
              <a:rPr lang="zh-CN" altLang="zh-CN">
                <a:latin typeface="微软雅黑" pitchFamily="34" charset="-122"/>
                <a:ea typeface="微软雅黑" pitchFamily="34" charset="-122"/>
              </a:rPr>
              <a:t>（</a:t>
            </a:r>
            <a:r>
              <a:rPr lang="en-US" altLang="zh-CN">
                <a:latin typeface="微软雅黑" pitchFamily="34" charset="-122"/>
                <a:ea typeface="微软雅黑" pitchFamily="34" charset="-122"/>
              </a:rPr>
              <a:t>2</a:t>
            </a:r>
            <a:r>
              <a:rPr lang="zh-CN" altLang="zh-CN">
                <a:latin typeface="微软雅黑" pitchFamily="34" charset="-122"/>
                <a:ea typeface="微软雅黑" pitchFamily="34" charset="-122"/>
              </a:rPr>
              <a:t>）三人行，必有我师焉。</a:t>
            </a:r>
          </a:p>
          <a:p>
            <a:pPr eaLnBrk="0" hangingPunct="0">
              <a:lnSpc>
                <a:spcPct val="150000"/>
              </a:lnSpc>
            </a:pPr>
            <a:r>
              <a:rPr lang="en-US" altLang="zh-CN">
                <a:latin typeface="微软雅黑" pitchFamily="34" charset="-122"/>
                <a:ea typeface="微软雅黑" pitchFamily="34" charset="-122"/>
              </a:rPr>
              <a:t>                                                                </a:t>
            </a:r>
            <a:endParaRPr lang="zh-CN" altLang="zh-CN">
              <a:latin typeface="微软雅黑" pitchFamily="34" charset="-122"/>
              <a:ea typeface="微软雅黑" pitchFamily="34" charset="-122"/>
            </a:endParaRPr>
          </a:p>
          <a:p>
            <a:pPr eaLnBrk="0" hangingPunct="0">
              <a:lnSpc>
                <a:spcPct val="200000"/>
              </a:lnSpc>
            </a:pPr>
            <a:r>
              <a:rPr lang="zh-CN" altLang="zh-CN">
                <a:latin typeface="微软雅黑" pitchFamily="34" charset="-122"/>
                <a:ea typeface="微软雅黑" pitchFamily="34" charset="-122"/>
              </a:rPr>
              <a:t>（</a:t>
            </a:r>
            <a:r>
              <a:rPr lang="en-US" altLang="zh-CN">
                <a:latin typeface="微软雅黑" pitchFamily="34" charset="-122"/>
                <a:ea typeface="微软雅黑" pitchFamily="34" charset="-122"/>
              </a:rPr>
              <a:t>3</a:t>
            </a:r>
            <a:r>
              <a:rPr lang="zh-CN" altLang="zh-CN">
                <a:latin typeface="微软雅黑" pitchFamily="34" charset="-122"/>
                <a:ea typeface="微软雅黑" pitchFamily="34" charset="-122"/>
              </a:rPr>
              <a:t>）吾十有五而志于学，三十而立，四十而不惑。</a:t>
            </a:r>
          </a:p>
          <a:p>
            <a:pPr eaLnBrk="0" hangingPunct="0">
              <a:lnSpc>
                <a:spcPct val="150000"/>
              </a:lnSpc>
            </a:pPr>
            <a:r>
              <a:rPr lang="en-US" altLang="zh-CN">
                <a:latin typeface="微软雅黑" pitchFamily="34" charset="-122"/>
                <a:ea typeface="微软雅黑" pitchFamily="34" charset="-122"/>
              </a:rPr>
              <a:t>                                                                 </a:t>
            </a:r>
            <a:endParaRPr lang="zh-CN" altLang="zh-CN">
              <a:latin typeface="微软雅黑" pitchFamily="34" charset="-122"/>
              <a:ea typeface="微软雅黑" pitchFamily="34" charset="-122"/>
            </a:endParaRPr>
          </a:p>
        </p:txBody>
      </p:sp>
      <p:sp>
        <p:nvSpPr>
          <p:cNvPr id="6" name="矩形 5"/>
          <p:cNvSpPr>
            <a:spLocks noChangeArrowheads="1"/>
          </p:cNvSpPr>
          <p:nvPr/>
        </p:nvSpPr>
        <p:spPr bwMode="auto">
          <a:xfrm>
            <a:off x="512763" y="3821906"/>
            <a:ext cx="7962900" cy="8583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lnSpc>
                <a:spcPct val="150000"/>
              </a:lnSpc>
            </a:pPr>
            <a:r>
              <a:rPr lang="zh-CN" altLang="zh-CN">
                <a:solidFill>
                  <a:srgbClr val="FF0000"/>
                </a:solidFill>
                <a:latin typeface="楷体" pitchFamily="49" charset="-122"/>
                <a:ea typeface="楷体" pitchFamily="49" charset="-122"/>
              </a:rPr>
              <a:t>译文：我十五岁就有志于做学问，三十岁能独立做事情，四十岁能通达事理，不感到迷惑。</a:t>
            </a:r>
            <a:r>
              <a:rPr lang="en-US" altLang="zh-CN">
                <a:solidFill>
                  <a:srgbClr val="FF0000"/>
                </a:solidFill>
                <a:latin typeface="楷体" pitchFamily="49" charset="-122"/>
                <a:ea typeface="楷体" pitchFamily="49" charset="-122"/>
              </a:rPr>
              <a:t>                                                               </a:t>
            </a:r>
            <a:endParaRPr lang="zh-CN" altLang="zh-CN">
              <a:solidFill>
                <a:srgbClr val="FF0000"/>
              </a:solidFill>
              <a:latin typeface="楷体" pitchFamily="49" charset="-122"/>
              <a:ea typeface="楷体" pitchFamily="49" charset="-122"/>
            </a:endParaRPr>
          </a:p>
        </p:txBody>
      </p:sp>
      <p:sp>
        <p:nvSpPr>
          <p:cNvPr id="7" name="矩形 6"/>
          <p:cNvSpPr>
            <a:spLocks noChangeArrowheads="1"/>
          </p:cNvSpPr>
          <p:nvPr/>
        </p:nvSpPr>
        <p:spPr bwMode="auto">
          <a:xfrm>
            <a:off x="512763" y="2942035"/>
            <a:ext cx="644525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zh-CN" altLang="zh-CN">
                <a:solidFill>
                  <a:srgbClr val="FF0000"/>
                </a:solidFill>
                <a:latin typeface="楷体" pitchFamily="49" charset="-122"/>
                <a:ea typeface="楷体" pitchFamily="49" charset="-122"/>
              </a:rPr>
              <a:t>译文：几个人在一起行走，其中一定有可以做我的老师的人。</a:t>
            </a:r>
            <a:r>
              <a:rPr lang="en-US" altLang="zh-CN">
                <a:ea typeface="微软雅黑" pitchFamily="34" charset="-122"/>
              </a:rPr>
              <a:t>                                                                </a:t>
            </a:r>
            <a:endParaRPr lang="zh-CN" altLang="zh-CN">
              <a:ea typeface="微软雅黑" pitchFamily="34" charset="-122"/>
            </a:endParaRPr>
          </a:p>
        </p:txBody>
      </p:sp>
      <p:sp>
        <p:nvSpPr>
          <p:cNvPr id="8" name="矩形 7"/>
          <p:cNvSpPr>
            <a:spLocks noChangeArrowheads="1"/>
          </p:cNvSpPr>
          <p:nvPr/>
        </p:nvSpPr>
        <p:spPr bwMode="auto">
          <a:xfrm>
            <a:off x="512764" y="1958578"/>
            <a:ext cx="57245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zh-CN" altLang="zh-CN">
                <a:solidFill>
                  <a:srgbClr val="FF0000"/>
                </a:solidFill>
                <a:latin typeface="楷体" pitchFamily="49" charset="-122"/>
                <a:ea typeface="楷体" pitchFamily="49" charset="-122"/>
              </a:rPr>
              <a:t>译文：别人不了解我，我却不生气，不也是君子吗？</a:t>
            </a:r>
            <a:r>
              <a:rPr lang="en-US" altLang="zh-CN">
                <a:ea typeface="微软雅黑" pitchFamily="34" charset="-122"/>
              </a:rPr>
              <a:t>                                                                </a:t>
            </a:r>
            <a:endParaRPr lang="zh-CN" altLang="zh-CN">
              <a:ea typeface="微软雅黑" pitchFamily="34" charset="-122"/>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down)">
                                      <p:cBhvr>
                                        <p:cTn id="12" dur="500"/>
                                        <p:tgtEl>
                                          <p:spTgt spid="7"/>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4" fill="hold" nodeType="clickEffect">
                                  <p:stCondLst>
                                    <p:cond delay="0"/>
                                  </p:stCondLst>
                                  <p:childTnLst>
                                    <p:set>
                                      <p:cBhvr>
                                        <p:cTn id="16" dur="1" fill="hold">
                                          <p:stCondLst>
                                            <p:cond delay="0"/>
                                          </p:stCondLst>
                                        </p:cTn>
                                        <p:tgtEl>
                                          <p:spTgt spid="6">
                                            <p:txEl>
                                              <p:pRg st="0" end="0"/>
                                            </p:txEl>
                                          </p:spTgt>
                                        </p:tgtEl>
                                        <p:attrNameLst>
                                          <p:attrName>style.visibility</p:attrName>
                                        </p:attrNameLst>
                                      </p:cBhvr>
                                      <p:to>
                                        <p:strVal val="visible"/>
                                      </p:to>
                                    </p:set>
                                    <p:animEffect transition="in" filter="wipe(down)">
                                      <p:cBhvr>
                                        <p:cTn id="17"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标题 1"/>
          <p:cNvSpPr txBox="1">
            <a:spLocks noChangeArrowheads="1"/>
          </p:cNvSpPr>
          <p:nvPr/>
        </p:nvSpPr>
        <p:spPr bwMode="auto">
          <a:xfrm>
            <a:off x="512763" y="438151"/>
            <a:ext cx="1524000" cy="3738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90000"/>
              </a:lnSpc>
            </a:pPr>
            <a:r>
              <a:rPr lang="zh-CN" altLang="en-US" sz="2400" b="1" dirty="0">
                <a:latin typeface="微软雅黑" pitchFamily="34" charset="-122"/>
                <a:ea typeface="微软雅黑" pitchFamily="34" charset="-122"/>
              </a:rPr>
              <a:t>生字新词</a:t>
            </a:r>
            <a:endParaRPr lang="zh-CN" altLang="zh-CN" sz="2400" b="1" dirty="0">
              <a:latin typeface="微软雅黑" pitchFamily="34" charset="-122"/>
              <a:ea typeface="微软雅黑" pitchFamily="34" charset="-122"/>
            </a:endParaRPr>
          </a:p>
        </p:txBody>
      </p:sp>
      <p:sp>
        <p:nvSpPr>
          <p:cNvPr id="3" name="TextBox 2"/>
          <p:cNvSpPr txBox="1">
            <a:spLocks noChangeArrowheads="1"/>
          </p:cNvSpPr>
          <p:nvPr/>
        </p:nvSpPr>
        <p:spPr bwMode="auto">
          <a:xfrm>
            <a:off x="785814" y="937023"/>
            <a:ext cx="7608887" cy="30739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0" hangingPunct="0">
              <a:lnSpc>
                <a:spcPct val="200000"/>
              </a:lnSpc>
            </a:pPr>
            <a:r>
              <a:rPr lang="zh-CN" altLang="zh-CN" sz="2000" b="1" dirty="0">
                <a:ea typeface="微软雅黑" pitchFamily="34" charset="-122"/>
              </a:rPr>
              <a:t>论</a:t>
            </a:r>
            <a:r>
              <a:rPr lang="zh-CN" altLang="zh-CN" sz="2000" dirty="0">
                <a:ea typeface="微软雅黑" pitchFamily="34" charset="-122"/>
              </a:rPr>
              <a:t>语（</a:t>
            </a:r>
            <a:r>
              <a:rPr lang="en-US" altLang="zh-CN" sz="2000" dirty="0" err="1">
                <a:ea typeface="微软雅黑" pitchFamily="34" charset="-122"/>
              </a:rPr>
              <a:t>lún</a:t>
            </a:r>
            <a:r>
              <a:rPr lang="zh-CN" altLang="zh-CN" sz="2000" dirty="0">
                <a:ea typeface="微软雅黑" pitchFamily="34" charset="-122"/>
              </a:rPr>
              <a:t>）</a:t>
            </a:r>
            <a:r>
              <a:rPr lang="en-US" altLang="zh-CN" sz="2000" dirty="0">
                <a:ea typeface="微软雅黑" pitchFamily="34" charset="-122"/>
              </a:rPr>
              <a:t>               </a:t>
            </a:r>
            <a:r>
              <a:rPr lang="zh-CN" altLang="zh-CN" sz="2000" dirty="0">
                <a:ea typeface="微软雅黑" pitchFamily="34" charset="-122"/>
              </a:rPr>
              <a:t>不亦</a:t>
            </a:r>
            <a:r>
              <a:rPr lang="zh-CN" altLang="zh-CN" sz="2000" b="1" dirty="0">
                <a:ea typeface="微软雅黑" pitchFamily="34" charset="-122"/>
              </a:rPr>
              <a:t>说</a:t>
            </a:r>
            <a:r>
              <a:rPr lang="zh-CN" altLang="zh-CN" sz="2000" dirty="0">
                <a:ea typeface="微软雅黑" pitchFamily="34" charset="-122"/>
              </a:rPr>
              <a:t>乎（</a:t>
            </a:r>
            <a:r>
              <a:rPr lang="en-US" altLang="zh-CN" sz="2000" dirty="0" err="1">
                <a:ea typeface="微软雅黑" pitchFamily="34" charset="-122"/>
              </a:rPr>
              <a:t>yuè</a:t>
            </a:r>
            <a:r>
              <a:rPr lang="zh-CN" altLang="zh-CN" sz="2000" dirty="0">
                <a:ea typeface="微软雅黑" pitchFamily="34" charset="-122"/>
              </a:rPr>
              <a:t>）</a:t>
            </a:r>
            <a:r>
              <a:rPr lang="en-US" altLang="zh-CN" sz="2000" dirty="0">
                <a:ea typeface="微软雅黑" pitchFamily="34" charset="-122"/>
              </a:rPr>
              <a:t>          </a:t>
            </a:r>
            <a:r>
              <a:rPr lang="zh-CN" altLang="zh-CN" sz="2000" dirty="0">
                <a:ea typeface="微软雅黑" pitchFamily="34" charset="-122"/>
              </a:rPr>
              <a:t>不</a:t>
            </a:r>
            <a:r>
              <a:rPr lang="zh-CN" altLang="zh-CN" sz="2000" b="1" dirty="0">
                <a:ea typeface="微软雅黑" pitchFamily="34" charset="-122"/>
              </a:rPr>
              <a:t>愠</a:t>
            </a:r>
            <a:r>
              <a:rPr lang="zh-CN" altLang="zh-CN" sz="2000" dirty="0">
                <a:ea typeface="微软雅黑" pitchFamily="34" charset="-122"/>
              </a:rPr>
              <a:t>（</a:t>
            </a:r>
            <a:r>
              <a:rPr lang="en-US" altLang="zh-CN" sz="2000" dirty="0" err="1">
                <a:ea typeface="微软雅黑" pitchFamily="34" charset="-122"/>
              </a:rPr>
              <a:t>yùn</a:t>
            </a:r>
            <a:r>
              <a:rPr lang="zh-CN" altLang="zh-CN" sz="2000" dirty="0">
                <a:ea typeface="微软雅黑" pitchFamily="34" charset="-122"/>
              </a:rPr>
              <a:t>）</a:t>
            </a:r>
            <a:r>
              <a:rPr lang="en-US" altLang="zh-CN" sz="2000" dirty="0">
                <a:ea typeface="微软雅黑" pitchFamily="34" charset="-122"/>
              </a:rPr>
              <a:t>            </a:t>
            </a:r>
          </a:p>
          <a:p>
            <a:pPr eaLnBrk="0" hangingPunct="0">
              <a:lnSpc>
                <a:spcPct val="200000"/>
              </a:lnSpc>
            </a:pPr>
            <a:r>
              <a:rPr lang="zh-CN" altLang="zh-CN" sz="2000" dirty="0">
                <a:ea typeface="微软雅黑" pitchFamily="34" charset="-122"/>
              </a:rPr>
              <a:t>三</a:t>
            </a:r>
            <a:r>
              <a:rPr lang="zh-CN" altLang="zh-CN" sz="2000" b="1" dirty="0">
                <a:ea typeface="微软雅黑" pitchFamily="34" charset="-122"/>
              </a:rPr>
              <a:t>省</a:t>
            </a:r>
            <a:r>
              <a:rPr lang="zh-CN" altLang="zh-CN" sz="2000" dirty="0">
                <a:ea typeface="微软雅黑" pitchFamily="34" charset="-122"/>
              </a:rPr>
              <a:t>吾身（</a:t>
            </a:r>
            <a:r>
              <a:rPr lang="en-US" altLang="zh-CN" sz="2000" dirty="0" err="1">
                <a:ea typeface="微软雅黑" pitchFamily="34" charset="-122"/>
              </a:rPr>
              <a:t>xǐng</a:t>
            </a:r>
            <a:r>
              <a:rPr lang="zh-CN" altLang="zh-CN" sz="2000" dirty="0">
                <a:ea typeface="微软雅黑" pitchFamily="34" charset="-122"/>
              </a:rPr>
              <a:t>） </a:t>
            </a:r>
            <a:r>
              <a:rPr lang="en-US" altLang="zh-CN" sz="2000" dirty="0">
                <a:ea typeface="微软雅黑" pitchFamily="34" charset="-122"/>
              </a:rPr>
              <a:t>     </a:t>
            </a:r>
            <a:r>
              <a:rPr lang="zh-CN" altLang="zh-CN" sz="2000" b="1" dirty="0">
                <a:ea typeface="微软雅黑" pitchFamily="34" charset="-122"/>
              </a:rPr>
              <a:t>传</a:t>
            </a:r>
            <a:r>
              <a:rPr lang="zh-CN" altLang="zh-CN" sz="2000" dirty="0">
                <a:ea typeface="微软雅黑" pitchFamily="34" charset="-122"/>
              </a:rPr>
              <a:t>不习乎（</a:t>
            </a:r>
            <a:r>
              <a:rPr lang="en-US" altLang="zh-CN" sz="2000" dirty="0" err="1">
                <a:ea typeface="微软雅黑" pitchFamily="34" charset="-122"/>
              </a:rPr>
              <a:t>chu</a:t>
            </a:r>
            <a:r>
              <a:rPr lang="en-US" altLang="zh-CN" sz="2000" dirty="0" err="1">
                <a:latin typeface="黑体" pitchFamily="49" charset="-122"/>
                <a:ea typeface="黑体" pitchFamily="49" charset="-122"/>
              </a:rPr>
              <a:t>á</a:t>
            </a:r>
            <a:r>
              <a:rPr lang="en-US" altLang="zh-CN" sz="2000" dirty="0" err="1">
                <a:ea typeface="微软雅黑" pitchFamily="34" charset="-122"/>
              </a:rPr>
              <a:t>n</a:t>
            </a:r>
            <a:r>
              <a:rPr lang="en-US" altLang="zh-CN" sz="2000" dirty="0">
                <a:ea typeface="微软雅黑" pitchFamily="34" charset="-122"/>
              </a:rPr>
              <a:t> </a:t>
            </a:r>
            <a:r>
              <a:rPr lang="zh-CN" altLang="zh-CN" sz="2000" dirty="0">
                <a:ea typeface="微软雅黑" pitchFamily="34" charset="-122"/>
              </a:rPr>
              <a:t>）</a:t>
            </a:r>
            <a:r>
              <a:rPr lang="en-US" altLang="zh-CN" sz="2000" dirty="0">
                <a:ea typeface="微软雅黑" pitchFamily="34" charset="-122"/>
              </a:rPr>
              <a:t>     </a:t>
            </a:r>
            <a:r>
              <a:rPr lang="zh-CN" altLang="zh-CN" sz="2000" dirty="0">
                <a:ea typeface="微软雅黑" pitchFamily="34" charset="-122"/>
              </a:rPr>
              <a:t>不</a:t>
            </a:r>
            <a:r>
              <a:rPr lang="zh-CN" altLang="zh-CN" sz="2000" b="1" dirty="0">
                <a:ea typeface="微软雅黑" pitchFamily="34" charset="-122"/>
              </a:rPr>
              <a:t>惑</a:t>
            </a:r>
            <a:r>
              <a:rPr lang="zh-CN" altLang="zh-CN" sz="2000" dirty="0">
                <a:ea typeface="微软雅黑" pitchFamily="34" charset="-122"/>
              </a:rPr>
              <a:t>（</a:t>
            </a:r>
            <a:r>
              <a:rPr lang="en-US" altLang="zh-CN" sz="2000" dirty="0" err="1">
                <a:ea typeface="微软雅黑" pitchFamily="34" charset="-122"/>
              </a:rPr>
              <a:t>huò</a:t>
            </a:r>
            <a:r>
              <a:rPr lang="zh-CN" altLang="zh-CN" sz="2000" dirty="0">
                <a:ea typeface="微软雅黑" pitchFamily="34" charset="-122"/>
              </a:rPr>
              <a:t>） </a:t>
            </a:r>
            <a:endParaRPr lang="en-US" altLang="zh-CN" sz="2000" dirty="0">
              <a:ea typeface="微软雅黑" pitchFamily="34" charset="-122"/>
            </a:endParaRPr>
          </a:p>
          <a:p>
            <a:pPr eaLnBrk="0" hangingPunct="0">
              <a:lnSpc>
                <a:spcPct val="200000"/>
              </a:lnSpc>
            </a:pPr>
            <a:r>
              <a:rPr lang="zh-CN" altLang="zh-CN" sz="2000" dirty="0">
                <a:ea typeface="微软雅黑" pitchFamily="34" charset="-122"/>
              </a:rPr>
              <a:t>不</a:t>
            </a:r>
            <a:r>
              <a:rPr lang="zh-CN" altLang="zh-CN" sz="2000" b="1" dirty="0">
                <a:ea typeface="微软雅黑" pitchFamily="34" charset="-122"/>
              </a:rPr>
              <a:t>逾矩</a:t>
            </a:r>
            <a:r>
              <a:rPr lang="zh-CN" altLang="zh-CN" sz="2000" dirty="0">
                <a:ea typeface="微软雅黑" pitchFamily="34" charset="-122"/>
              </a:rPr>
              <a:t>（</a:t>
            </a:r>
            <a:r>
              <a:rPr lang="en-US" altLang="zh-CN" sz="2000" dirty="0" err="1">
                <a:ea typeface="微软雅黑" pitchFamily="34" charset="-122"/>
              </a:rPr>
              <a:t>yú</a:t>
            </a:r>
            <a:r>
              <a:rPr lang="zh-CN" altLang="zh-CN" sz="2000" dirty="0">
                <a:ea typeface="微软雅黑" pitchFamily="34" charset="-122"/>
              </a:rPr>
              <a:t>）（</a:t>
            </a:r>
            <a:r>
              <a:rPr lang="en-US" altLang="zh-CN" sz="2000" dirty="0" err="1">
                <a:ea typeface="微软雅黑" pitchFamily="34" charset="-122"/>
              </a:rPr>
              <a:t>jǔ</a:t>
            </a:r>
            <a:r>
              <a:rPr lang="zh-CN" altLang="zh-CN" sz="2000" dirty="0">
                <a:ea typeface="微软雅黑" pitchFamily="34" charset="-122"/>
              </a:rPr>
              <a:t>）</a:t>
            </a:r>
            <a:r>
              <a:rPr lang="en-US" altLang="zh-CN" sz="2000" dirty="0">
                <a:ea typeface="微软雅黑" pitchFamily="34" charset="-122"/>
              </a:rPr>
              <a:t>  </a:t>
            </a:r>
            <a:r>
              <a:rPr lang="zh-CN" altLang="zh-CN" sz="2000" dirty="0">
                <a:ea typeface="微软雅黑" pitchFamily="34" charset="-122"/>
              </a:rPr>
              <a:t>不思则</a:t>
            </a:r>
            <a:r>
              <a:rPr lang="zh-CN" altLang="zh-CN" sz="2000" b="1" dirty="0">
                <a:ea typeface="微软雅黑" pitchFamily="34" charset="-122"/>
              </a:rPr>
              <a:t>罔</a:t>
            </a:r>
            <a:r>
              <a:rPr lang="zh-CN" altLang="zh-CN" sz="2000" dirty="0">
                <a:ea typeface="微软雅黑" pitchFamily="34" charset="-122"/>
              </a:rPr>
              <a:t>（</a:t>
            </a:r>
            <a:r>
              <a:rPr lang="en-US" altLang="zh-CN" sz="2000" dirty="0" err="1">
                <a:ea typeface="微软雅黑" pitchFamily="34" charset="-122"/>
              </a:rPr>
              <a:t>w</a:t>
            </a:r>
            <a:r>
              <a:rPr lang="en-US" altLang="zh-CN" sz="2000" dirty="0" err="1">
                <a:latin typeface="黑体" pitchFamily="49" charset="-122"/>
                <a:ea typeface="黑体" pitchFamily="49" charset="-122"/>
              </a:rPr>
              <a:t>ǎ</a:t>
            </a:r>
            <a:r>
              <a:rPr lang="en-US" altLang="zh-CN" sz="2000" dirty="0" err="1">
                <a:ea typeface="微软雅黑" pitchFamily="34" charset="-122"/>
              </a:rPr>
              <a:t>ng</a:t>
            </a:r>
            <a:r>
              <a:rPr lang="zh-CN" altLang="zh-CN" sz="2000" dirty="0">
                <a:ea typeface="微软雅黑" pitchFamily="34" charset="-122"/>
              </a:rPr>
              <a:t>）</a:t>
            </a:r>
            <a:r>
              <a:rPr lang="en-US" altLang="zh-CN" sz="2000" dirty="0">
                <a:ea typeface="微软雅黑" pitchFamily="34" charset="-122"/>
              </a:rPr>
              <a:t>        </a:t>
            </a:r>
            <a:r>
              <a:rPr lang="zh-CN" altLang="zh-CN" sz="2000" dirty="0">
                <a:ea typeface="微软雅黑" pitchFamily="34" charset="-122"/>
              </a:rPr>
              <a:t>不学则</a:t>
            </a:r>
            <a:r>
              <a:rPr lang="zh-CN" altLang="zh-CN" sz="2000" b="1" dirty="0">
                <a:ea typeface="微软雅黑" pitchFamily="34" charset="-122"/>
              </a:rPr>
              <a:t>殆</a:t>
            </a:r>
            <a:r>
              <a:rPr lang="zh-CN" altLang="zh-CN" sz="2000" dirty="0">
                <a:ea typeface="微软雅黑" pitchFamily="34" charset="-122"/>
              </a:rPr>
              <a:t>（</a:t>
            </a:r>
            <a:r>
              <a:rPr lang="en-US" altLang="zh-CN" sz="2000" dirty="0" err="1">
                <a:ea typeface="微软雅黑" pitchFamily="34" charset="-122"/>
              </a:rPr>
              <a:t>d</a:t>
            </a:r>
            <a:r>
              <a:rPr lang="en-US" altLang="zh-CN" sz="2000" dirty="0" err="1">
                <a:latin typeface="黑体" pitchFamily="49" charset="-122"/>
                <a:ea typeface="黑体" pitchFamily="49" charset="-122"/>
              </a:rPr>
              <a:t>à</a:t>
            </a:r>
            <a:r>
              <a:rPr lang="en-US" altLang="zh-CN" sz="2000" dirty="0" err="1">
                <a:ea typeface="微软雅黑" pitchFamily="34" charset="-122"/>
              </a:rPr>
              <a:t>i</a:t>
            </a:r>
            <a:r>
              <a:rPr lang="zh-CN" altLang="zh-CN" sz="2000" dirty="0">
                <a:ea typeface="微软雅黑" pitchFamily="34" charset="-122"/>
              </a:rPr>
              <a:t>）</a:t>
            </a:r>
            <a:r>
              <a:rPr lang="en-US" altLang="zh-CN" sz="2000" dirty="0">
                <a:ea typeface="微软雅黑" pitchFamily="34" charset="-122"/>
              </a:rPr>
              <a:t>   </a:t>
            </a:r>
            <a:endParaRPr lang="zh-CN" altLang="zh-CN" sz="2000" dirty="0">
              <a:ea typeface="微软雅黑" pitchFamily="34" charset="-122"/>
            </a:endParaRPr>
          </a:p>
          <a:p>
            <a:pPr eaLnBrk="0" hangingPunct="0">
              <a:lnSpc>
                <a:spcPct val="200000"/>
              </a:lnSpc>
            </a:pPr>
            <a:r>
              <a:rPr lang="zh-CN" altLang="zh-CN" sz="2000" dirty="0">
                <a:ea typeface="微软雅黑" pitchFamily="34" charset="-122"/>
              </a:rPr>
              <a:t>一</a:t>
            </a:r>
            <a:r>
              <a:rPr lang="zh-CN" altLang="zh-CN" sz="2000" b="1" dirty="0">
                <a:ea typeface="微软雅黑" pitchFamily="34" charset="-122"/>
              </a:rPr>
              <a:t>箪</a:t>
            </a:r>
            <a:r>
              <a:rPr lang="zh-CN" altLang="zh-CN" sz="2000" dirty="0">
                <a:ea typeface="微软雅黑" pitchFamily="34" charset="-122"/>
              </a:rPr>
              <a:t>食（</a:t>
            </a:r>
            <a:r>
              <a:rPr lang="en-US" altLang="zh-CN" sz="2000" dirty="0" err="1">
                <a:ea typeface="微软雅黑" pitchFamily="34" charset="-122"/>
              </a:rPr>
              <a:t>d</a:t>
            </a:r>
            <a:r>
              <a:rPr lang="en-US" altLang="zh-CN" sz="2000" dirty="0" err="1">
                <a:latin typeface="黑体" pitchFamily="49" charset="-122"/>
                <a:ea typeface="黑体" pitchFamily="49" charset="-122"/>
              </a:rPr>
              <a:t>ā</a:t>
            </a:r>
            <a:r>
              <a:rPr lang="en-US" altLang="zh-CN" sz="2000" dirty="0" err="1">
                <a:ea typeface="微软雅黑" pitchFamily="34" charset="-122"/>
              </a:rPr>
              <a:t>n</a:t>
            </a:r>
            <a:r>
              <a:rPr lang="zh-CN" altLang="zh-CN" sz="2000" dirty="0">
                <a:ea typeface="微软雅黑" pitchFamily="34" charset="-122"/>
              </a:rPr>
              <a:t>）</a:t>
            </a:r>
            <a:r>
              <a:rPr lang="en-US" altLang="zh-CN" sz="2000" dirty="0">
                <a:ea typeface="微软雅黑" pitchFamily="34" charset="-122"/>
              </a:rPr>
              <a:t>          </a:t>
            </a:r>
            <a:r>
              <a:rPr lang="zh-CN" altLang="zh-CN" sz="2000" b="1" dirty="0">
                <a:ea typeface="微软雅黑" pitchFamily="34" charset="-122"/>
              </a:rPr>
              <a:t>曲肱</a:t>
            </a:r>
            <a:r>
              <a:rPr lang="zh-CN" altLang="zh-CN" sz="2000" dirty="0">
                <a:ea typeface="微软雅黑" pitchFamily="34" charset="-122"/>
              </a:rPr>
              <a:t>而</a:t>
            </a:r>
            <a:r>
              <a:rPr lang="zh-CN" altLang="zh-CN" sz="2000" b="1" dirty="0">
                <a:ea typeface="微软雅黑" pitchFamily="34" charset="-122"/>
              </a:rPr>
              <a:t>枕</a:t>
            </a:r>
            <a:r>
              <a:rPr lang="zh-CN" altLang="zh-CN" sz="2000" dirty="0">
                <a:ea typeface="微软雅黑" pitchFamily="34" charset="-122"/>
              </a:rPr>
              <a:t>（</a:t>
            </a:r>
            <a:r>
              <a:rPr lang="en-US" altLang="zh-CN" sz="2000" dirty="0" err="1">
                <a:ea typeface="微软雅黑" pitchFamily="34" charset="-122"/>
              </a:rPr>
              <a:t>qǔ</a:t>
            </a:r>
            <a:r>
              <a:rPr lang="zh-CN" altLang="zh-CN" sz="2000" dirty="0">
                <a:ea typeface="微软雅黑" pitchFamily="34" charset="-122"/>
              </a:rPr>
              <a:t>）（</a:t>
            </a:r>
            <a:r>
              <a:rPr lang="en-US" altLang="zh-CN" sz="2000" dirty="0" err="1">
                <a:ea typeface="微软雅黑" pitchFamily="34" charset="-122"/>
              </a:rPr>
              <a:t>gōng</a:t>
            </a:r>
            <a:r>
              <a:rPr lang="zh-CN" altLang="zh-CN" sz="2000" dirty="0">
                <a:ea typeface="微软雅黑" pitchFamily="34" charset="-122"/>
              </a:rPr>
              <a:t>）（</a:t>
            </a:r>
            <a:r>
              <a:rPr lang="en-US" altLang="zh-CN" sz="2000" dirty="0" err="1">
                <a:ea typeface="微软雅黑" pitchFamily="34" charset="-122"/>
              </a:rPr>
              <a:t>zhěn</a:t>
            </a:r>
            <a:r>
              <a:rPr lang="zh-CN" altLang="zh-CN" sz="2000" dirty="0">
                <a:ea typeface="微软雅黑" pitchFamily="34" charset="-122"/>
              </a:rPr>
              <a:t>）  </a:t>
            </a:r>
            <a:endParaRPr lang="en-US" altLang="zh-CN" sz="2000" dirty="0">
              <a:ea typeface="微软雅黑" pitchFamily="34" charset="-122"/>
            </a:endParaRPr>
          </a:p>
          <a:p>
            <a:pPr eaLnBrk="0" hangingPunct="0">
              <a:lnSpc>
                <a:spcPct val="200000"/>
              </a:lnSpc>
            </a:pPr>
            <a:r>
              <a:rPr lang="zh-CN" altLang="zh-CN" sz="2000" b="1" dirty="0">
                <a:ea typeface="微软雅黑" pitchFamily="34" charset="-122"/>
              </a:rPr>
              <a:t>好</a:t>
            </a:r>
            <a:r>
              <a:rPr lang="zh-CN" altLang="zh-CN" sz="2000" dirty="0">
                <a:ea typeface="微软雅黑" pitchFamily="34" charset="-122"/>
              </a:rPr>
              <a:t>之者（</a:t>
            </a:r>
            <a:r>
              <a:rPr lang="en-US" altLang="zh-CN" sz="2000" dirty="0" err="1">
                <a:ea typeface="微软雅黑" pitchFamily="34" charset="-122"/>
              </a:rPr>
              <a:t>h</a:t>
            </a:r>
            <a:r>
              <a:rPr lang="en-US" altLang="zh-CN" sz="2000" dirty="0" err="1">
                <a:latin typeface="黑体" pitchFamily="49" charset="-122"/>
                <a:ea typeface="黑体" pitchFamily="49" charset="-122"/>
              </a:rPr>
              <a:t>à</a:t>
            </a:r>
            <a:r>
              <a:rPr lang="en-US" altLang="zh-CN" sz="2000" dirty="0" err="1">
                <a:ea typeface="微软雅黑" pitchFamily="34" charset="-122"/>
              </a:rPr>
              <a:t>o</a:t>
            </a:r>
            <a:r>
              <a:rPr lang="zh-CN" altLang="zh-CN" sz="2000" dirty="0">
                <a:ea typeface="微软雅黑" pitchFamily="34" charset="-122"/>
              </a:rPr>
              <a:t>）</a:t>
            </a:r>
            <a:r>
              <a:rPr lang="en-US" altLang="zh-CN" sz="2000" dirty="0">
                <a:ea typeface="微软雅黑" pitchFamily="34" charset="-122"/>
              </a:rPr>
              <a:t>          </a:t>
            </a:r>
            <a:r>
              <a:rPr lang="zh-CN" altLang="zh-CN" sz="2000" b="1" dirty="0">
                <a:ea typeface="微软雅黑" pitchFamily="34" charset="-122"/>
              </a:rPr>
              <a:t>笃</a:t>
            </a:r>
            <a:r>
              <a:rPr lang="zh-CN" altLang="zh-CN" sz="2000" dirty="0">
                <a:ea typeface="微软雅黑" pitchFamily="34" charset="-122"/>
              </a:rPr>
              <a:t>志（</a:t>
            </a:r>
            <a:r>
              <a:rPr lang="en-US" altLang="zh-CN" sz="2000" dirty="0" err="1">
                <a:ea typeface="微软雅黑" pitchFamily="34" charset="-122"/>
              </a:rPr>
              <a:t>dǔ</a:t>
            </a:r>
            <a:r>
              <a:rPr lang="zh-CN" altLang="zh-CN" sz="2000" dirty="0">
                <a:ea typeface="微软雅黑" pitchFamily="34" charset="-122"/>
              </a:rPr>
              <a:t>）</a:t>
            </a:r>
          </a:p>
        </p:txBody>
      </p:sp>
      <p:pic>
        <p:nvPicPr>
          <p:cNvPr id="6147" name="图片 5"/>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638926" y="3507581"/>
            <a:ext cx="1958975" cy="1304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标题 1"/>
          <p:cNvSpPr txBox="1">
            <a:spLocks noChangeArrowheads="1"/>
          </p:cNvSpPr>
          <p:nvPr/>
        </p:nvSpPr>
        <p:spPr bwMode="auto">
          <a:xfrm>
            <a:off x="512764" y="438151"/>
            <a:ext cx="1730375" cy="3738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90000"/>
              </a:lnSpc>
            </a:pPr>
            <a:r>
              <a:rPr lang="zh-CN" altLang="en-US" sz="2400" b="1" dirty="0">
                <a:latin typeface="微软雅黑" pitchFamily="34" charset="-122"/>
                <a:ea typeface="微软雅黑" pitchFamily="34" charset="-122"/>
              </a:rPr>
              <a:t>课后习题</a:t>
            </a:r>
            <a:endParaRPr lang="zh-CN" altLang="zh-CN" sz="2400" b="1" dirty="0">
              <a:latin typeface="微软雅黑" pitchFamily="34" charset="-122"/>
              <a:ea typeface="微软雅黑" pitchFamily="34" charset="-122"/>
            </a:endParaRPr>
          </a:p>
        </p:txBody>
      </p:sp>
      <p:sp>
        <p:nvSpPr>
          <p:cNvPr id="44034" name="矩形 8"/>
          <p:cNvSpPr>
            <a:spLocks noChangeArrowheads="1"/>
          </p:cNvSpPr>
          <p:nvPr/>
        </p:nvSpPr>
        <p:spPr bwMode="auto">
          <a:xfrm>
            <a:off x="412750" y="878682"/>
            <a:ext cx="8351838" cy="3367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lnSpc>
                <a:spcPct val="150000"/>
              </a:lnSpc>
            </a:pPr>
            <a:r>
              <a:rPr lang="zh-CN" altLang="zh-CN">
                <a:latin typeface="微软雅黑" pitchFamily="34" charset="-122"/>
                <a:ea typeface="微软雅黑" pitchFamily="34" charset="-122"/>
              </a:rPr>
              <a:t>（</a:t>
            </a:r>
            <a:r>
              <a:rPr lang="en-US" altLang="zh-CN">
                <a:latin typeface="微软雅黑" pitchFamily="34" charset="-122"/>
                <a:ea typeface="微软雅黑" pitchFamily="34" charset="-122"/>
              </a:rPr>
              <a:t>4</a:t>
            </a:r>
            <a:r>
              <a:rPr lang="zh-CN" altLang="zh-CN">
                <a:latin typeface="微软雅黑" pitchFamily="34" charset="-122"/>
                <a:ea typeface="微软雅黑" pitchFamily="34" charset="-122"/>
              </a:rPr>
              <a:t>）不义而富且贵，与我如浮云。</a:t>
            </a:r>
          </a:p>
          <a:p>
            <a:pPr eaLnBrk="0" hangingPunct="0">
              <a:lnSpc>
                <a:spcPct val="150000"/>
              </a:lnSpc>
            </a:pPr>
            <a:r>
              <a:rPr lang="en-US" altLang="zh-CN">
                <a:latin typeface="微软雅黑" pitchFamily="34" charset="-122"/>
                <a:ea typeface="微软雅黑" pitchFamily="34" charset="-122"/>
              </a:rPr>
              <a:t>                                                                </a:t>
            </a:r>
            <a:endParaRPr lang="zh-CN" altLang="zh-CN">
              <a:latin typeface="微软雅黑" pitchFamily="34" charset="-122"/>
              <a:ea typeface="微软雅黑" pitchFamily="34" charset="-122"/>
            </a:endParaRPr>
          </a:p>
          <a:p>
            <a:pPr eaLnBrk="0" hangingPunct="0">
              <a:lnSpc>
                <a:spcPct val="150000"/>
              </a:lnSpc>
            </a:pPr>
            <a:r>
              <a:rPr lang="zh-CN" altLang="zh-CN">
                <a:latin typeface="微软雅黑" pitchFamily="34" charset="-122"/>
                <a:ea typeface="微软雅黑" pitchFamily="34" charset="-122"/>
              </a:rPr>
              <a:t>（</a:t>
            </a:r>
            <a:r>
              <a:rPr lang="en-US" altLang="zh-CN">
                <a:latin typeface="微软雅黑" pitchFamily="34" charset="-122"/>
                <a:ea typeface="微软雅黑" pitchFamily="34" charset="-122"/>
              </a:rPr>
              <a:t>5</a:t>
            </a:r>
            <a:r>
              <a:rPr lang="zh-CN" altLang="zh-CN">
                <a:latin typeface="微软雅黑" pitchFamily="34" charset="-122"/>
                <a:ea typeface="微软雅黑" pitchFamily="34" charset="-122"/>
              </a:rPr>
              <a:t>）为人谋而不忠乎？与朋友交而不信乎？传不习乎？</a:t>
            </a:r>
          </a:p>
          <a:p>
            <a:pPr eaLnBrk="0" hangingPunct="0">
              <a:lnSpc>
                <a:spcPct val="150000"/>
              </a:lnSpc>
            </a:pPr>
            <a:r>
              <a:rPr lang="en-US" altLang="zh-CN">
                <a:latin typeface="微软雅黑" pitchFamily="34" charset="-122"/>
                <a:ea typeface="微软雅黑" pitchFamily="34" charset="-122"/>
              </a:rPr>
              <a:t>                                                                </a:t>
            </a:r>
            <a:endParaRPr lang="zh-CN" altLang="zh-CN">
              <a:latin typeface="微软雅黑" pitchFamily="34" charset="-122"/>
              <a:ea typeface="微软雅黑" pitchFamily="34" charset="-122"/>
            </a:endParaRPr>
          </a:p>
          <a:p>
            <a:pPr eaLnBrk="0" hangingPunct="0">
              <a:lnSpc>
                <a:spcPct val="150000"/>
              </a:lnSpc>
            </a:pPr>
            <a:endParaRPr lang="en-US" altLang="zh-CN">
              <a:latin typeface="微软雅黑" pitchFamily="34" charset="-122"/>
              <a:ea typeface="微软雅黑" pitchFamily="34" charset="-122"/>
            </a:endParaRPr>
          </a:p>
          <a:p>
            <a:pPr eaLnBrk="0" hangingPunct="0">
              <a:lnSpc>
                <a:spcPct val="150000"/>
              </a:lnSpc>
            </a:pPr>
            <a:r>
              <a:rPr lang="zh-CN" altLang="zh-CN">
                <a:latin typeface="微软雅黑" pitchFamily="34" charset="-122"/>
                <a:ea typeface="微软雅黑" pitchFamily="34" charset="-122"/>
              </a:rPr>
              <a:t>（</a:t>
            </a:r>
            <a:r>
              <a:rPr lang="en-US" altLang="zh-CN">
                <a:latin typeface="微软雅黑" pitchFamily="34" charset="-122"/>
                <a:ea typeface="微软雅黑" pitchFamily="34" charset="-122"/>
              </a:rPr>
              <a:t>6</a:t>
            </a:r>
            <a:r>
              <a:rPr lang="zh-CN" altLang="zh-CN">
                <a:latin typeface="微软雅黑" pitchFamily="34" charset="-122"/>
                <a:ea typeface="微软雅黑" pitchFamily="34" charset="-122"/>
              </a:rPr>
              <a:t>）三军可夺帅也，匹夫不可夺志也。</a:t>
            </a:r>
          </a:p>
          <a:p>
            <a:pPr eaLnBrk="0" hangingPunct="0">
              <a:lnSpc>
                <a:spcPct val="150000"/>
              </a:lnSpc>
            </a:pPr>
            <a:r>
              <a:rPr lang="en-US" altLang="zh-CN">
                <a:latin typeface="微软雅黑" pitchFamily="34" charset="-122"/>
                <a:ea typeface="微软雅黑" pitchFamily="34" charset="-122"/>
              </a:rPr>
              <a:t>                                                                </a:t>
            </a:r>
            <a:endParaRPr lang="zh-CN" altLang="zh-CN">
              <a:latin typeface="微软雅黑" pitchFamily="34" charset="-122"/>
              <a:ea typeface="微软雅黑" pitchFamily="34" charset="-122"/>
            </a:endParaRPr>
          </a:p>
          <a:p>
            <a:pPr eaLnBrk="0" hangingPunct="0">
              <a:lnSpc>
                <a:spcPct val="150000"/>
              </a:lnSpc>
            </a:pPr>
            <a:r>
              <a:rPr lang="zh-CN" altLang="zh-CN">
                <a:latin typeface="微软雅黑" pitchFamily="34" charset="-122"/>
                <a:ea typeface="微软雅黑" pitchFamily="34" charset="-122"/>
              </a:rPr>
              <a:t>（</a:t>
            </a:r>
            <a:r>
              <a:rPr lang="en-US" altLang="zh-CN">
                <a:latin typeface="微软雅黑" pitchFamily="34" charset="-122"/>
                <a:ea typeface="微软雅黑" pitchFamily="34" charset="-122"/>
              </a:rPr>
              <a:t>7</a:t>
            </a:r>
            <a:r>
              <a:rPr lang="zh-CN" altLang="zh-CN">
                <a:latin typeface="微软雅黑" pitchFamily="34" charset="-122"/>
                <a:ea typeface="微软雅黑" pitchFamily="34" charset="-122"/>
              </a:rPr>
              <a:t>）博学而笃志，切问而近思，仁在其中矣。</a:t>
            </a:r>
          </a:p>
        </p:txBody>
      </p:sp>
      <p:sp>
        <p:nvSpPr>
          <p:cNvPr id="11" name="矩形 10"/>
          <p:cNvSpPr>
            <a:spLocks noChangeArrowheads="1"/>
          </p:cNvSpPr>
          <p:nvPr/>
        </p:nvSpPr>
        <p:spPr bwMode="auto">
          <a:xfrm>
            <a:off x="514351" y="4119563"/>
            <a:ext cx="8151813" cy="8583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lnSpc>
                <a:spcPct val="150000"/>
              </a:lnSpc>
            </a:pPr>
            <a:r>
              <a:rPr lang="zh-CN" altLang="zh-CN">
                <a:solidFill>
                  <a:srgbClr val="FF0000"/>
                </a:solidFill>
                <a:latin typeface="楷体" pitchFamily="49" charset="-122"/>
                <a:ea typeface="楷体" pitchFamily="49" charset="-122"/>
              </a:rPr>
              <a:t>译文：能广泛地阅读，并且能够坚定自己的志向，恳切地提问，多考虑当前的事，仁德就在其中了。</a:t>
            </a:r>
          </a:p>
        </p:txBody>
      </p:sp>
      <p:sp>
        <p:nvSpPr>
          <p:cNvPr id="5" name="矩形 4"/>
          <p:cNvSpPr>
            <a:spLocks noChangeArrowheads="1"/>
          </p:cNvSpPr>
          <p:nvPr/>
        </p:nvSpPr>
        <p:spPr bwMode="auto">
          <a:xfrm>
            <a:off x="512763" y="3424238"/>
            <a:ext cx="71501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zh-CN" altLang="zh-CN">
                <a:solidFill>
                  <a:srgbClr val="FF0000"/>
                </a:solidFill>
                <a:latin typeface="楷体" pitchFamily="49" charset="-122"/>
                <a:ea typeface="楷体" pitchFamily="49" charset="-122"/>
              </a:rPr>
              <a:t>译文：军队可以改变主帅，但是就连最普通的人也不可以改变志气。</a:t>
            </a:r>
            <a:r>
              <a:rPr lang="en-US" altLang="zh-CN">
                <a:ea typeface="微软雅黑" pitchFamily="34" charset="-122"/>
              </a:rPr>
              <a:t>                                                                </a:t>
            </a:r>
            <a:endParaRPr lang="zh-CN" altLang="zh-CN">
              <a:ea typeface="微软雅黑" pitchFamily="34" charset="-122"/>
            </a:endParaRPr>
          </a:p>
        </p:txBody>
      </p:sp>
      <p:sp>
        <p:nvSpPr>
          <p:cNvPr id="6" name="矩形 5"/>
          <p:cNvSpPr>
            <a:spLocks noChangeArrowheads="1"/>
          </p:cNvSpPr>
          <p:nvPr/>
        </p:nvSpPr>
        <p:spPr bwMode="auto">
          <a:xfrm>
            <a:off x="512763" y="2126457"/>
            <a:ext cx="8153400" cy="8583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lnSpc>
                <a:spcPct val="150000"/>
              </a:lnSpc>
            </a:pPr>
            <a:r>
              <a:rPr lang="zh-CN" altLang="zh-CN">
                <a:solidFill>
                  <a:srgbClr val="FF0000"/>
                </a:solidFill>
                <a:latin typeface="楷体" pitchFamily="49" charset="-122"/>
                <a:ea typeface="楷体" pitchFamily="49" charset="-122"/>
              </a:rPr>
              <a:t>译文：替别人办事是不是尽心竭力呢？跟朋友交往是不是诚实呢？老师传授的知识是不是复习过呢？</a:t>
            </a:r>
            <a:r>
              <a:rPr lang="en-US" altLang="zh-CN">
                <a:solidFill>
                  <a:srgbClr val="FF0000"/>
                </a:solidFill>
                <a:latin typeface="楷体" pitchFamily="49" charset="-122"/>
                <a:ea typeface="楷体" pitchFamily="49" charset="-122"/>
              </a:rPr>
              <a:t>                                                              </a:t>
            </a:r>
            <a:endParaRPr lang="zh-CN" altLang="zh-CN">
              <a:solidFill>
                <a:srgbClr val="FF0000"/>
              </a:solidFill>
              <a:latin typeface="楷体" pitchFamily="49" charset="-122"/>
              <a:ea typeface="楷体" pitchFamily="49" charset="-122"/>
            </a:endParaRPr>
          </a:p>
        </p:txBody>
      </p:sp>
      <p:sp>
        <p:nvSpPr>
          <p:cNvPr id="7" name="矩形 6"/>
          <p:cNvSpPr>
            <a:spLocks noChangeArrowheads="1"/>
          </p:cNvSpPr>
          <p:nvPr/>
        </p:nvSpPr>
        <p:spPr bwMode="auto">
          <a:xfrm>
            <a:off x="512763" y="1344216"/>
            <a:ext cx="779145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zh-CN" altLang="zh-CN">
                <a:solidFill>
                  <a:srgbClr val="FF0000"/>
                </a:solidFill>
                <a:latin typeface="楷体" pitchFamily="49" charset="-122"/>
                <a:ea typeface="楷体" pitchFamily="49" charset="-122"/>
              </a:rPr>
              <a:t>译文：用不正当的手段得到荣华富贵，对于我来讲就像那天上的浮云一样。</a:t>
            </a:r>
            <a:r>
              <a:rPr lang="en-US" altLang="zh-CN">
                <a:solidFill>
                  <a:srgbClr val="FF0000"/>
                </a:solidFill>
                <a:latin typeface="楷体" pitchFamily="49" charset="-122"/>
                <a:ea typeface="楷体" pitchFamily="49" charset="-122"/>
              </a:rPr>
              <a:t>                                                  </a:t>
            </a:r>
            <a:endParaRPr lang="zh-CN" altLang="zh-CN">
              <a:solidFill>
                <a:srgbClr val="FF0000"/>
              </a:solidFill>
              <a:latin typeface="楷体" pitchFamily="49" charset="-122"/>
              <a:ea typeface="楷体" pitchFamily="49" charset="-122"/>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4" fill="hold" nodeType="click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wipe(down)">
                                      <p:cBhvr>
                                        <p:cTn id="12" dur="500"/>
                                        <p:tgtEl>
                                          <p:spTgt spid="6">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down)">
                                      <p:cBhvr>
                                        <p:cTn id="17" dur="500"/>
                                        <p:tgtEl>
                                          <p:spTgt spid="5"/>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wipe(down)">
                                      <p:cBhvr>
                                        <p:cTn id="2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5" grpId="0"/>
      <p:bldP spid="7"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212399"/>
            <a:ext cx="9143999"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fontAlgn="auto">
              <a:spcBef>
                <a:spcPts val="0"/>
              </a:spcBef>
              <a:spcAft>
                <a:spcPts val="0"/>
              </a:spcAft>
              <a:defRPr/>
            </a:pPr>
            <a:r>
              <a:rPr lang="en-US" altLang="zh-CN" sz="2100"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9143999"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fontAlgn="auto">
              <a:spcBef>
                <a:spcPts val="0"/>
              </a:spcBef>
              <a:spcAft>
                <a:spcPts val="0"/>
              </a:spcAft>
              <a:defRPr/>
            </a:pP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1800"/>
              </a:lnSpc>
              <a:spcBef>
                <a:spcPts val="0"/>
              </a:spcBef>
              <a:spcAft>
                <a:spcPts val="0"/>
              </a:spcAft>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课件：</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67366015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TextBox 2"/>
          <p:cNvSpPr txBox="1">
            <a:spLocks noChangeArrowheads="1"/>
          </p:cNvSpPr>
          <p:nvPr/>
        </p:nvSpPr>
        <p:spPr bwMode="auto">
          <a:xfrm>
            <a:off x="1477964" y="908448"/>
            <a:ext cx="5240337" cy="33643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0" hangingPunct="0">
              <a:lnSpc>
                <a:spcPct val="150000"/>
              </a:lnSpc>
            </a:pPr>
            <a:r>
              <a:rPr lang="en-US" altLang="zh-CN" dirty="0">
                <a:ea typeface="微软雅黑" pitchFamily="34" charset="-122"/>
              </a:rPr>
              <a:t>1.</a:t>
            </a:r>
            <a:r>
              <a:rPr lang="zh-CN" altLang="zh-CN" dirty="0">
                <a:ea typeface="微软雅黑" pitchFamily="34" charset="-122"/>
              </a:rPr>
              <a:t>学而时习之（</a:t>
            </a:r>
            <a:r>
              <a:rPr lang="zh-CN" altLang="zh-CN" dirty="0">
                <a:latin typeface="楷体" pitchFamily="49" charset="-122"/>
                <a:ea typeface="楷体" pitchFamily="49" charset="-122"/>
              </a:rPr>
              <a:t>按时复习</a:t>
            </a:r>
            <a:r>
              <a:rPr lang="zh-CN" altLang="zh-CN" dirty="0">
                <a:ea typeface="微软雅黑" pitchFamily="34" charset="-122"/>
              </a:rPr>
              <a:t>）</a:t>
            </a:r>
          </a:p>
          <a:p>
            <a:pPr eaLnBrk="0" hangingPunct="0">
              <a:lnSpc>
                <a:spcPct val="150000"/>
              </a:lnSpc>
            </a:pPr>
            <a:r>
              <a:rPr lang="en-US" altLang="zh-CN" dirty="0">
                <a:ea typeface="微软雅黑" pitchFamily="34" charset="-122"/>
              </a:rPr>
              <a:t>2.</a:t>
            </a:r>
            <a:r>
              <a:rPr lang="zh-CN" altLang="zh-CN" dirty="0">
                <a:ea typeface="微软雅黑" pitchFamily="34" charset="-122"/>
              </a:rPr>
              <a:t>有朋自远方来（</a:t>
            </a:r>
            <a:r>
              <a:rPr lang="zh-CN" altLang="zh-CN" dirty="0">
                <a:latin typeface="楷体" pitchFamily="49" charset="-122"/>
                <a:ea typeface="楷体" pitchFamily="49" charset="-122"/>
              </a:rPr>
              <a:t>从</a:t>
            </a:r>
            <a:r>
              <a:rPr lang="zh-CN" altLang="zh-CN" dirty="0">
                <a:ea typeface="微软雅黑" pitchFamily="34" charset="-122"/>
              </a:rPr>
              <a:t> ）</a:t>
            </a:r>
            <a:r>
              <a:rPr lang="en-US" altLang="zh-CN" dirty="0">
                <a:ea typeface="微软雅黑" pitchFamily="34" charset="-122"/>
              </a:rPr>
              <a:t>  </a:t>
            </a:r>
            <a:endParaRPr lang="zh-CN" altLang="zh-CN" dirty="0">
              <a:ea typeface="微软雅黑" pitchFamily="34" charset="-122"/>
            </a:endParaRPr>
          </a:p>
          <a:p>
            <a:pPr eaLnBrk="0" hangingPunct="0">
              <a:lnSpc>
                <a:spcPct val="150000"/>
              </a:lnSpc>
            </a:pPr>
            <a:r>
              <a:rPr lang="en-US" altLang="zh-CN" dirty="0">
                <a:ea typeface="微软雅黑" pitchFamily="34" charset="-122"/>
              </a:rPr>
              <a:t>3.</a:t>
            </a:r>
            <a:r>
              <a:rPr lang="zh-CN" altLang="zh-CN" dirty="0">
                <a:ea typeface="微软雅黑" pitchFamily="34" charset="-122"/>
              </a:rPr>
              <a:t>人不知而不愠（</a:t>
            </a:r>
            <a:r>
              <a:rPr lang="zh-CN" altLang="zh-CN" dirty="0">
                <a:latin typeface="楷体" pitchFamily="49" charset="-122"/>
                <a:ea typeface="楷体" pitchFamily="49" charset="-122"/>
              </a:rPr>
              <a:t>了解</a:t>
            </a:r>
            <a:r>
              <a:rPr lang="zh-CN" altLang="zh-CN" dirty="0">
                <a:ea typeface="微软雅黑" pitchFamily="34" charset="-122"/>
              </a:rPr>
              <a:t>）（</a:t>
            </a:r>
            <a:r>
              <a:rPr lang="zh-CN" altLang="zh-CN" dirty="0">
                <a:latin typeface="楷体" pitchFamily="49" charset="-122"/>
                <a:ea typeface="楷体" pitchFamily="49" charset="-122"/>
              </a:rPr>
              <a:t>生气，发怒 </a:t>
            </a:r>
            <a:r>
              <a:rPr lang="zh-CN" altLang="zh-CN" dirty="0">
                <a:ea typeface="微软雅黑" pitchFamily="34" charset="-122"/>
              </a:rPr>
              <a:t>）</a:t>
            </a:r>
          </a:p>
          <a:p>
            <a:pPr eaLnBrk="0" hangingPunct="0">
              <a:lnSpc>
                <a:spcPct val="150000"/>
              </a:lnSpc>
            </a:pPr>
            <a:r>
              <a:rPr lang="en-US" altLang="zh-CN" dirty="0">
                <a:ea typeface="微软雅黑" pitchFamily="34" charset="-122"/>
              </a:rPr>
              <a:t>4.</a:t>
            </a:r>
            <a:r>
              <a:rPr lang="zh-CN" altLang="zh-CN" dirty="0">
                <a:ea typeface="微软雅黑" pitchFamily="34" charset="-122"/>
              </a:rPr>
              <a:t>不亦君子乎（</a:t>
            </a:r>
            <a:r>
              <a:rPr lang="zh-CN" altLang="zh-CN" dirty="0">
                <a:latin typeface="楷体" pitchFamily="49" charset="-122"/>
                <a:ea typeface="楷体" pitchFamily="49" charset="-122"/>
              </a:rPr>
              <a:t>指道德上有修养的人</a:t>
            </a:r>
            <a:r>
              <a:rPr lang="zh-CN" altLang="zh-CN" dirty="0">
                <a:ea typeface="微软雅黑" pitchFamily="34" charset="-122"/>
              </a:rPr>
              <a:t>）</a:t>
            </a:r>
            <a:r>
              <a:rPr lang="en-US" altLang="zh-CN" dirty="0">
                <a:ea typeface="微软雅黑" pitchFamily="34" charset="-122"/>
              </a:rPr>
              <a:t> </a:t>
            </a:r>
            <a:endParaRPr lang="zh-CN" altLang="zh-CN" dirty="0">
              <a:ea typeface="微软雅黑" pitchFamily="34" charset="-122"/>
            </a:endParaRPr>
          </a:p>
          <a:p>
            <a:pPr eaLnBrk="0" hangingPunct="0">
              <a:lnSpc>
                <a:spcPct val="150000"/>
              </a:lnSpc>
            </a:pPr>
            <a:r>
              <a:rPr lang="en-US" altLang="zh-CN" dirty="0">
                <a:ea typeface="微软雅黑" pitchFamily="34" charset="-122"/>
              </a:rPr>
              <a:t>5.</a:t>
            </a:r>
            <a:r>
              <a:rPr lang="zh-CN" altLang="zh-CN" dirty="0">
                <a:ea typeface="微软雅黑" pitchFamily="34" charset="-122"/>
              </a:rPr>
              <a:t>吾日三省吾身（</a:t>
            </a:r>
            <a:r>
              <a:rPr lang="zh-CN" altLang="zh-CN" dirty="0">
                <a:latin typeface="楷体" pitchFamily="49" charset="-122"/>
                <a:ea typeface="楷体" pitchFamily="49" charset="-122"/>
              </a:rPr>
              <a:t>每天</a:t>
            </a:r>
            <a:r>
              <a:rPr lang="zh-CN" altLang="zh-CN" dirty="0">
                <a:ea typeface="微软雅黑" pitchFamily="34" charset="-122"/>
              </a:rPr>
              <a:t>）（</a:t>
            </a:r>
            <a:r>
              <a:rPr lang="zh-CN" altLang="zh-CN" dirty="0">
                <a:latin typeface="楷体" pitchFamily="49" charset="-122"/>
                <a:ea typeface="楷体" pitchFamily="49" charset="-122"/>
              </a:rPr>
              <a:t>多次反省 </a:t>
            </a:r>
            <a:r>
              <a:rPr lang="zh-CN" altLang="zh-CN" dirty="0">
                <a:ea typeface="微软雅黑" pitchFamily="34" charset="-122"/>
              </a:rPr>
              <a:t>）</a:t>
            </a:r>
          </a:p>
          <a:p>
            <a:pPr eaLnBrk="0" hangingPunct="0">
              <a:lnSpc>
                <a:spcPct val="150000"/>
              </a:lnSpc>
            </a:pPr>
            <a:r>
              <a:rPr lang="en-US" altLang="zh-CN" dirty="0">
                <a:ea typeface="微软雅黑" pitchFamily="34" charset="-122"/>
              </a:rPr>
              <a:t>6.</a:t>
            </a:r>
            <a:r>
              <a:rPr lang="zh-CN" altLang="zh-CN" dirty="0">
                <a:ea typeface="微软雅黑" pitchFamily="34" charset="-122"/>
              </a:rPr>
              <a:t>与朋友交而不信乎（</a:t>
            </a:r>
            <a:r>
              <a:rPr lang="zh-CN" altLang="zh-CN" dirty="0">
                <a:latin typeface="楷体" pitchFamily="49" charset="-122"/>
                <a:ea typeface="楷体" pitchFamily="49" charset="-122"/>
              </a:rPr>
              <a:t>真诚，诚实</a:t>
            </a:r>
            <a:r>
              <a:rPr lang="zh-CN" altLang="zh-CN" dirty="0">
                <a:ea typeface="微软雅黑" pitchFamily="34" charset="-122"/>
              </a:rPr>
              <a:t>）</a:t>
            </a:r>
          </a:p>
          <a:p>
            <a:pPr eaLnBrk="0" hangingPunct="0">
              <a:lnSpc>
                <a:spcPct val="150000"/>
              </a:lnSpc>
            </a:pPr>
            <a:r>
              <a:rPr lang="en-US" altLang="zh-CN" dirty="0">
                <a:ea typeface="微软雅黑" pitchFamily="34" charset="-122"/>
              </a:rPr>
              <a:t>7. </a:t>
            </a:r>
            <a:r>
              <a:rPr lang="zh-CN" altLang="zh-CN" dirty="0">
                <a:ea typeface="微软雅黑" pitchFamily="34" charset="-122"/>
              </a:rPr>
              <a:t>传不习乎（</a:t>
            </a:r>
            <a:r>
              <a:rPr lang="zh-CN" altLang="zh-CN" dirty="0">
                <a:latin typeface="楷体" pitchFamily="49" charset="-122"/>
                <a:ea typeface="楷体" pitchFamily="49" charset="-122"/>
              </a:rPr>
              <a:t>老师传授的知识</a:t>
            </a:r>
            <a:r>
              <a:rPr lang="zh-CN" altLang="zh-CN" dirty="0">
                <a:ea typeface="微软雅黑" pitchFamily="34" charset="-122"/>
              </a:rPr>
              <a:t>）</a:t>
            </a:r>
          </a:p>
          <a:p>
            <a:pPr eaLnBrk="0" hangingPunct="0">
              <a:lnSpc>
                <a:spcPct val="150000"/>
              </a:lnSpc>
            </a:pPr>
            <a:r>
              <a:rPr lang="en-US" altLang="zh-CN" dirty="0">
                <a:ea typeface="微软雅黑" pitchFamily="34" charset="-122"/>
              </a:rPr>
              <a:t>8.</a:t>
            </a:r>
            <a:r>
              <a:rPr lang="zh-CN" altLang="zh-CN" dirty="0">
                <a:ea typeface="微软雅黑" pitchFamily="34" charset="-122"/>
              </a:rPr>
              <a:t>三十而立（</a:t>
            </a:r>
            <a:r>
              <a:rPr lang="zh-CN" altLang="zh-CN" dirty="0">
                <a:latin typeface="楷体" pitchFamily="49" charset="-122"/>
                <a:ea typeface="楷体" pitchFamily="49" charset="-122"/>
              </a:rPr>
              <a:t>站立，站得住，这里指独立做事情</a:t>
            </a:r>
            <a:r>
              <a:rPr lang="zh-CN" altLang="zh-CN" dirty="0">
                <a:ea typeface="微软雅黑" pitchFamily="34" charset="-122"/>
              </a:rPr>
              <a:t>）</a:t>
            </a:r>
          </a:p>
        </p:txBody>
      </p:sp>
      <p:pic>
        <p:nvPicPr>
          <p:cNvPr id="7170" name="图片 53"/>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962776" y="3593306"/>
            <a:ext cx="1958975" cy="1306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1" name="标题 1"/>
          <p:cNvSpPr txBox="1">
            <a:spLocks noChangeArrowheads="1"/>
          </p:cNvSpPr>
          <p:nvPr/>
        </p:nvSpPr>
        <p:spPr bwMode="auto">
          <a:xfrm>
            <a:off x="512763" y="438151"/>
            <a:ext cx="1524000" cy="3738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90000"/>
              </a:lnSpc>
            </a:pPr>
            <a:r>
              <a:rPr lang="zh-CN" altLang="en-US" sz="2400" b="1" dirty="0">
                <a:latin typeface="微软雅黑" pitchFamily="34" charset="-122"/>
                <a:ea typeface="微软雅黑" pitchFamily="34" charset="-122"/>
              </a:rPr>
              <a:t>生字新词</a:t>
            </a:r>
            <a:endParaRPr lang="zh-CN" altLang="zh-CN" sz="2400" b="1" dirty="0">
              <a:latin typeface="微软雅黑" pitchFamily="34" charset="-122"/>
              <a:ea typeface="微软雅黑" pitchFamily="34" charset="-122"/>
            </a:endParaRPr>
          </a:p>
        </p:txBody>
      </p:sp>
    </p:spTree>
  </p:cSld>
  <p:clrMapOvr>
    <a:masterClrMapping/>
  </p:clrMapOvr>
  <p:transition spd="slow">
    <p:push dir="u"/>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TextBox 2"/>
          <p:cNvSpPr txBox="1">
            <a:spLocks noChangeArrowheads="1"/>
          </p:cNvSpPr>
          <p:nvPr/>
        </p:nvSpPr>
        <p:spPr bwMode="auto">
          <a:xfrm>
            <a:off x="993775" y="988219"/>
            <a:ext cx="7608888" cy="33643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0" hangingPunct="0">
              <a:lnSpc>
                <a:spcPct val="150000"/>
              </a:lnSpc>
            </a:pPr>
            <a:r>
              <a:rPr lang="en-US" altLang="zh-CN" dirty="0">
                <a:ea typeface="微软雅黑" pitchFamily="34" charset="-122"/>
              </a:rPr>
              <a:t>9.</a:t>
            </a:r>
            <a:r>
              <a:rPr lang="zh-CN" altLang="zh-CN" dirty="0">
                <a:ea typeface="微软雅黑" pitchFamily="34" charset="-122"/>
              </a:rPr>
              <a:t>四十不惑（</a:t>
            </a:r>
            <a:r>
              <a:rPr lang="zh-CN" altLang="zh-CN" dirty="0">
                <a:latin typeface="楷体" pitchFamily="49" charset="-122"/>
                <a:ea typeface="楷体" pitchFamily="49" charset="-122"/>
              </a:rPr>
              <a:t>迷惑，疑惑</a:t>
            </a:r>
            <a:r>
              <a:rPr lang="zh-CN" altLang="zh-CN" dirty="0">
                <a:ea typeface="微软雅黑" pitchFamily="34" charset="-122"/>
              </a:rPr>
              <a:t>）</a:t>
            </a:r>
            <a:endParaRPr lang="en-US" altLang="zh-CN" dirty="0">
              <a:ea typeface="微软雅黑" pitchFamily="34" charset="-122"/>
            </a:endParaRPr>
          </a:p>
          <a:p>
            <a:pPr eaLnBrk="0" hangingPunct="0">
              <a:lnSpc>
                <a:spcPct val="150000"/>
              </a:lnSpc>
            </a:pPr>
            <a:r>
              <a:rPr lang="en-US" altLang="zh-CN" dirty="0">
                <a:ea typeface="微软雅黑" pitchFamily="34" charset="-122"/>
              </a:rPr>
              <a:t>10.</a:t>
            </a:r>
            <a:r>
              <a:rPr lang="zh-CN" altLang="zh-CN" dirty="0">
                <a:ea typeface="微软雅黑" pitchFamily="34" charset="-122"/>
              </a:rPr>
              <a:t>不逾矩</a:t>
            </a:r>
            <a:r>
              <a:rPr lang="zh-CN" altLang="zh-CN" dirty="0">
                <a:latin typeface="楷体" pitchFamily="49" charset="-122"/>
                <a:ea typeface="楷体" pitchFamily="49" charset="-122"/>
              </a:rPr>
              <a:t>（ 越过，超过）（规矩，规范）</a:t>
            </a:r>
          </a:p>
          <a:p>
            <a:pPr eaLnBrk="0" hangingPunct="0">
              <a:lnSpc>
                <a:spcPct val="150000"/>
              </a:lnSpc>
            </a:pPr>
            <a:r>
              <a:rPr lang="en-US" altLang="zh-CN" dirty="0">
                <a:ea typeface="微软雅黑" pitchFamily="34" charset="-122"/>
              </a:rPr>
              <a:t>11.</a:t>
            </a:r>
            <a:r>
              <a:rPr lang="zh-CN" altLang="zh-CN" dirty="0">
                <a:ea typeface="微软雅黑" pitchFamily="34" charset="-122"/>
              </a:rPr>
              <a:t>温故而知新</a:t>
            </a:r>
            <a:r>
              <a:rPr lang="zh-CN" altLang="zh-CN" dirty="0">
                <a:latin typeface="楷体" pitchFamily="49" charset="-122"/>
                <a:ea typeface="楷体" pitchFamily="49" charset="-122"/>
              </a:rPr>
              <a:t>（学过的知识）（得到新的理解与体会）</a:t>
            </a:r>
          </a:p>
          <a:p>
            <a:pPr eaLnBrk="0" hangingPunct="0">
              <a:lnSpc>
                <a:spcPct val="150000"/>
              </a:lnSpc>
            </a:pPr>
            <a:r>
              <a:rPr lang="en-US" altLang="zh-CN" dirty="0">
                <a:ea typeface="微软雅黑" pitchFamily="34" charset="-122"/>
              </a:rPr>
              <a:t>12.</a:t>
            </a:r>
            <a:r>
              <a:rPr lang="zh-CN" altLang="zh-CN" dirty="0">
                <a:ea typeface="微软雅黑" pitchFamily="34" charset="-122"/>
              </a:rPr>
              <a:t>学而不思则罔</a:t>
            </a:r>
            <a:r>
              <a:rPr lang="zh-CN" altLang="zh-CN" dirty="0">
                <a:latin typeface="楷体" pitchFamily="49" charset="-122"/>
                <a:ea typeface="楷体" pitchFamily="49" charset="-122"/>
              </a:rPr>
              <a:t>（迷惑，意思是感到迷茫而无所适从）</a:t>
            </a:r>
          </a:p>
          <a:p>
            <a:pPr eaLnBrk="0" hangingPunct="0">
              <a:lnSpc>
                <a:spcPct val="150000"/>
              </a:lnSpc>
            </a:pPr>
            <a:r>
              <a:rPr lang="en-US" altLang="zh-CN" dirty="0">
                <a:ea typeface="微软雅黑" pitchFamily="34" charset="-122"/>
              </a:rPr>
              <a:t>13.</a:t>
            </a:r>
            <a:r>
              <a:rPr lang="zh-CN" altLang="zh-CN" dirty="0">
                <a:ea typeface="微软雅黑" pitchFamily="34" charset="-122"/>
              </a:rPr>
              <a:t>知之者不如好之者</a:t>
            </a:r>
            <a:r>
              <a:rPr lang="zh-CN" altLang="zh-CN" dirty="0">
                <a:latin typeface="楷体" pitchFamily="49" charset="-122"/>
                <a:ea typeface="楷体" pitchFamily="49" charset="-122"/>
              </a:rPr>
              <a:t>（懂得）（代词，……的人）（喜欢，爱好）</a:t>
            </a:r>
          </a:p>
          <a:p>
            <a:pPr eaLnBrk="0" hangingPunct="0">
              <a:lnSpc>
                <a:spcPct val="150000"/>
              </a:lnSpc>
            </a:pPr>
            <a:r>
              <a:rPr lang="en-US" altLang="zh-CN" dirty="0">
                <a:ea typeface="微软雅黑" pitchFamily="34" charset="-122"/>
              </a:rPr>
              <a:t>14.</a:t>
            </a:r>
            <a:r>
              <a:rPr lang="zh-CN" altLang="zh-CN" dirty="0">
                <a:ea typeface="微软雅黑" pitchFamily="34" charset="-122"/>
              </a:rPr>
              <a:t>可以为师矣</a:t>
            </a:r>
            <a:r>
              <a:rPr lang="zh-CN" altLang="zh-CN" dirty="0">
                <a:latin typeface="楷体" pitchFamily="49" charset="-122"/>
                <a:ea typeface="楷体" pitchFamily="49" charset="-122"/>
              </a:rPr>
              <a:t>（可以）（凭借）（做，当做）</a:t>
            </a:r>
          </a:p>
          <a:p>
            <a:pPr eaLnBrk="0" hangingPunct="0">
              <a:lnSpc>
                <a:spcPct val="150000"/>
              </a:lnSpc>
            </a:pPr>
            <a:r>
              <a:rPr lang="en-US" altLang="zh-CN" dirty="0">
                <a:ea typeface="微软雅黑" pitchFamily="34" charset="-122"/>
              </a:rPr>
              <a:t>15.</a:t>
            </a:r>
            <a:r>
              <a:rPr lang="zh-CN" altLang="zh-CN" dirty="0">
                <a:ea typeface="微软雅黑" pitchFamily="34" charset="-122"/>
              </a:rPr>
              <a:t>人不堪其忧</a:t>
            </a:r>
            <a:r>
              <a:rPr lang="zh-CN" altLang="zh-CN" dirty="0">
                <a:latin typeface="楷体" pitchFamily="49" charset="-122"/>
                <a:ea typeface="楷体" pitchFamily="49" charset="-122"/>
              </a:rPr>
              <a:t>（忍受）</a:t>
            </a:r>
            <a:endParaRPr lang="en-US" altLang="zh-CN" dirty="0">
              <a:latin typeface="楷体" pitchFamily="49" charset="-122"/>
              <a:ea typeface="楷体" pitchFamily="49" charset="-122"/>
            </a:endParaRPr>
          </a:p>
          <a:p>
            <a:pPr eaLnBrk="0" hangingPunct="0">
              <a:lnSpc>
                <a:spcPct val="150000"/>
              </a:lnSpc>
            </a:pPr>
            <a:r>
              <a:rPr lang="en-US" altLang="zh-CN" dirty="0">
                <a:ea typeface="微软雅黑" pitchFamily="34" charset="-122"/>
              </a:rPr>
              <a:t>16.</a:t>
            </a:r>
            <a:r>
              <a:rPr lang="zh-CN" altLang="zh-CN" dirty="0">
                <a:ea typeface="微软雅黑" pitchFamily="34" charset="-122"/>
              </a:rPr>
              <a:t>思而不学则殆</a:t>
            </a:r>
            <a:r>
              <a:rPr lang="zh-CN" altLang="zh-CN" dirty="0">
                <a:latin typeface="楷体" pitchFamily="49" charset="-122"/>
                <a:ea typeface="楷体" pitchFamily="49" charset="-122"/>
              </a:rPr>
              <a:t>（有害）</a:t>
            </a:r>
          </a:p>
        </p:txBody>
      </p:sp>
      <p:sp>
        <p:nvSpPr>
          <p:cNvPr id="8194" name="标题 1"/>
          <p:cNvSpPr txBox="1">
            <a:spLocks noChangeArrowheads="1"/>
          </p:cNvSpPr>
          <p:nvPr/>
        </p:nvSpPr>
        <p:spPr bwMode="auto">
          <a:xfrm>
            <a:off x="512763" y="438151"/>
            <a:ext cx="1524000" cy="3738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90000"/>
              </a:lnSpc>
            </a:pPr>
            <a:r>
              <a:rPr lang="zh-CN" altLang="en-US" sz="2400" b="1" dirty="0">
                <a:latin typeface="微软雅黑" pitchFamily="34" charset="-122"/>
                <a:ea typeface="微软雅黑" pitchFamily="34" charset="-122"/>
              </a:rPr>
              <a:t>生字新词</a:t>
            </a:r>
            <a:endParaRPr lang="zh-CN" altLang="zh-CN" sz="2400" b="1" dirty="0">
              <a:latin typeface="微软雅黑" pitchFamily="34" charset="-122"/>
              <a:ea typeface="微软雅黑" pitchFamily="34" charset="-122"/>
            </a:endParaRPr>
          </a:p>
        </p:txBody>
      </p:sp>
      <p:pic>
        <p:nvPicPr>
          <p:cNvPr id="8195" name="图片 4"/>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962776" y="3593306"/>
            <a:ext cx="1958975" cy="1306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push dir="u"/>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TextBox 2"/>
          <p:cNvSpPr txBox="1">
            <a:spLocks noChangeArrowheads="1"/>
          </p:cNvSpPr>
          <p:nvPr/>
        </p:nvSpPr>
        <p:spPr bwMode="auto">
          <a:xfrm>
            <a:off x="935038" y="923926"/>
            <a:ext cx="7607300" cy="33643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0" hangingPunct="0">
              <a:lnSpc>
                <a:spcPct val="150000"/>
              </a:lnSpc>
            </a:pPr>
            <a:r>
              <a:rPr lang="en-US" altLang="zh-CN" dirty="0">
                <a:ea typeface="微软雅黑" pitchFamily="34" charset="-122"/>
              </a:rPr>
              <a:t>17.</a:t>
            </a:r>
            <a:r>
              <a:rPr lang="zh-CN" altLang="zh-CN" dirty="0">
                <a:ea typeface="微软雅黑" pitchFamily="34" charset="-122"/>
              </a:rPr>
              <a:t>好知者不如乐知者</a:t>
            </a:r>
            <a:r>
              <a:rPr lang="zh-CN" altLang="zh-CN" dirty="0">
                <a:latin typeface="楷体" pitchFamily="49" charset="-122"/>
                <a:ea typeface="楷体" pitchFamily="49" charset="-122"/>
              </a:rPr>
              <a:t>（以……为乐趣）</a:t>
            </a:r>
          </a:p>
          <a:p>
            <a:pPr eaLnBrk="0" hangingPunct="0">
              <a:lnSpc>
                <a:spcPct val="150000"/>
              </a:lnSpc>
            </a:pPr>
            <a:r>
              <a:rPr lang="en-US" altLang="zh-CN" dirty="0">
                <a:ea typeface="微软雅黑" pitchFamily="34" charset="-122"/>
              </a:rPr>
              <a:t>18.</a:t>
            </a:r>
            <a:r>
              <a:rPr lang="zh-CN" altLang="zh-CN" dirty="0">
                <a:ea typeface="微软雅黑" pitchFamily="34" charset="-122"/>
              </a:rPr>
              <a:t>饭疏食饮水</a:t>
            </a:r>
            <a:r>
              <a:rPr lang="zh-CN" altLang="zh-CN" dirty="0">
                <a:latin typeface="楷体" pitchFamily="49" charset="-122"/>
                <a:ea typeface="楷体" pitchFamily="49" charset="-122"/>
              </a:rPr>
              <a:t>（吃）（粗粮）（冷水）</a:t>
            </a:r>
            <a:endParaRPr lang="en-US" altLang="zh-CN" dirty="0">
              <a:ea typeface="微软雅黑" pitchFamily="34" charset="-122"/>
            </a:endParaRPr>
          </a:p>
          <a:p>
            <a:pPr eaLnBrk="0" hangingPunct="0">
              <a:lnSpc>
                <a:spcPct val="150000"/>
              </a:lnSpc>
            </a:pPr>
            <a:r>
              <a:rPr lang="en-US" altLang="zh-CN" dirty="0">
                <a:ea typeface="微软雅黑" pitchFamily="34" charset="-122"/>
              </a:rPr>
              <a:t>19. </a:t>
            </a:r>
            <a:r>
              <a:rPr lang="zh-CN" altLang="zh-CN" dirty="0">
                <a:ea typeface="微软雅黑" pitchFamily="34" charset="-122"/>
              </a:rPr>
              <a:t>曲肱而枕之</a:t>
            </a:r>
            <a:r>
              <a:rPr lang="zh-CN" altLang="zh-CN" dirty="0">
                <a:latin typeface="楷体" pitchFamily="49" charset="-122"/>
                <a:ea typeface="楷体" pitchFamily="49" charset="-122"/>
              </a:rPr>
              <a:t>（弯曲胳膊）（承接连词）</a:t>
            </a:r>
          </a:p>
          <a:p>
            <a:pPr eaLnBrk="0" hangingPunct="0">
              <a:lnSpc>
                <a:spcPct val="150000"/>
              </a:lnSpc>
            </a:pPr>
            <a:r>
              <a:rPr lang="en-US" altLang="zh-CN" dirty="0">
                <a:ea typeface="微软雅黑" pitchFamily="34" charset="-122"/>
              </a:rPr>
              <a:t>20.</a:t>
            </a:r>
            <a:r>
              <a:rPr lang="zh-CN" altLang="zh-CN" dirty="0">
                <a:ea typeface="微软雅黑" pitchFamily="34" charset="-122"/>
              </a:rPr>
              <a:t>不义而富且贵</a:t>
            </a:r>
            <a:r>
              <a:rPr lang="zh-CN" altLang="zh-CN" dirty="0">
                <a:latin typeface="楷体" pitchFamily="49" charset="-122"/>
                <a:ea typeface="楷体" pitchFamily="49" charset="-122"/>
              </a:rPr>
              <a:t>（不正当的手段）</a:t>
            </a:r>
          </a:p>
          <a:p>
            <a:pPr eaLnBrk="0" hangingPunct="0">
              <a:lnSpc>
                <a:spcPct val="150000"/>
              </a:lnSpc>
            </a:pPr>
            <a:r>
              <a:rPr lang="en-US" altLang="zh-CN" dirty="0">
                <a:ea typeface="微软雅黑" pitchFamily="34" charset="-122"/>
              </a:rPr>
              <a:t>21.</a:t>
            </a:r>
            <a:r>
              <a:rPr lang="zh-CN" altLang="zh-CN" dirty="0">
                <a:ea typeface="微软雅黑" pitchFamily="34" charset="-122"/>
              </a:rPr>
              <a:t>于我如浮云</a:t>
            </a:r>
            <a:r>
              <a:rPr lang="zh-CN" altLang="zh-CN" dirty="0">
                <a:latin typeface="楷体" pitchFamily="49" charset="-122"/>
                <a:ea typeface="楷体" pitchFamily="49" charset="-122"/>
              </a:rPr>
              <a:t>（对于）</a:t>
            </a:r>
          </a:p>
          <a:p>
            <a:pPr eaLnBrk="0" hangingPunct="0">
              <a:lnSpc>
                <a:spcPct val="150000"/>
              </a:lnSpc>
            </a:pPr>
            <a:r>
              <a:rPr lang="en-US" altLang="zh-CN" dirty="0">
                <a:ea typeface="微软雅黑" pitchFamily="34" charset="-122"/>
              </a:rPr>
              <a:t>22.</a:t>
            </a:r>
            <a:r>
              <a:rPr lang="zh-CN" altLang="zh-CN" dirty="0">
                <a:ea typeface="微软雅黑" pitchFamily="34" charset="-122"/>
              </a:rPr>
              <a:t>三人行必有我师焉</a:t>
            </a:r>
            <a:r>
              <a:rPr lang="zh-CN" altLang="zh-CN" dirty="0">
                <a:latin typeface="楷体" pitchFamily="49" charset="-122"/>
                <a:ea typeface="楷体" pitchFamily="49" charset="-122"/>
              </a:rPr>
              <a:t>（泛指多个，几个）（于此，意思是“在其中”）</a:t>
            </a:r>
          </a:p>
          <a:p>
            <a:pPr eaLnBrk="0" hangingPunct="0">
              <a:lnSpc>
                <a:spcPct val="150000"/>
              </a:lnSpc>
            </a:pPr>
            <a:r>
              <a:rPr lang="en-US" altLang="zh-CN" dirty="0">
                <a:ea typeface="微软雅黑" pitchFamily="34" charset="-122"/>
              </a:rPr>
              <a:t>23.</a:t>
            </a:r>
            <a:r>
              <a:rPr lang="zh-CN" altLang="zh-CN" dirty="0">
                <a:ea typeface="微软雅黑" pitchFamily="34" charset="-122"/>
              </a:rPr>
              <a:t>择其善者而从之</a:t>
            </a:r>
            <a:r>
              <a:rPr lang="zh-CN" altLang="zh-CN" dirty="0">
                <a:latin typeface="楷体" pitchFamily="49" charset="-122"/>
                <a:ea typeface="楷体" pitchFamily="49" charset="-122"/>
              </a:rPr>
              <a:t>（好的方面，优点）</a:t>
            </a:r>
          </a:p>
          <a:p>
            <a:pPr eaLnBrk="0" hangingPunct="0">
              <a:lnSpc>
                <a:spcPct val="150000"/>
              </a:lnSpc>
            </a:pPr>
            <a:r>
              <a:rPr lang="en-US" altLang="zh-CN" dirty="0">
                <a:ea typeface="微软雅黑" pitchFamily="34" charset="-122"/>
              </a:rPr>
              <a:t>24.</a:t>
            </a:r>
            <a:r>
              <a:rPr lang="zh-CN" altLang="zh-CN" dirty="0">
                <a:ea typeface="微软雅黑" pitchFamily="34" charset="-122"/>
              </a:rPr>
              <a:t>子在川上曰</a:t>
            </a:r>
            <a:r>
              <a:rPr lang="zh-CN" altLang="zh-CN" dirty="0">
                <a:latin typeface="楷体" pitchFamily="49" charset="-122"/>
                <a:ea typeface="楷体" pitchFamily="49" charset="-122"/>
              </a:rPr>
              <a:t>（河边）</a:t>
            </a:r>
          </a:p>
        </p:txBody>
      </p:sp>
      <p:pic>
        <p:nvPicPr>
          <p:cNvPr id="9218" name="图片 53"/>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962776" y="3593306"/>
            <a:ext cx="1958975" cy="1306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19" name="标题 1"/>
          <p:cNvSpPr txBox="1">
            <a:spLocks noChangeArrowheads="1"/>
          </p:cNvSpPr>
          <p:nvPr/>
        </p:nvSpPr>
        <p:spPr bwMode="auto">
          <a:xfrm>
            <a:off x="512763" y="438151"/>
            <a:ext cx="1524000" cy="3738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90000"/>
              </a:lnSpc>
            </a:pPr>
            <a:r>
              <a:rPr lang="zh-CN" altLang="en-US" sz="2400" b="1" dirty="0">
                <a:latin typeface="微软雅黑" pitchFamily="34" charset="-122"/>
                <a:ea typeface="微软雅黑" pitchFamily="34" charset="-122"/>
              </a:rPr>
              <a:t>生字新词</a:t>
            </a:r>
            <a:endParaRPr lang="zh-CN" altLang="zh-CN" sz="2400" b="1" dirty="0">
              <a:latin typeface="微软雅黑" pitchFamily="34" charset="-122"/>
              <a:ea typeface="微软雅黑" pitchFamily="34" charset="-122"/>
            </a:endParaRPr>
          </a:p>
        </p:txBody>
      </p:sp>
    </p:spTree>
  </p:cSld>
  <p:clrMapOvr>
    <a:masterClrMapping/>
  </p:clrMapOvr>
  <p:transition spd="slow">
    <p:push dir="u"/>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TextBox 2"/>
          <p:cNvSpPr txBox="1">
            <a:spLocks noChangeArrowheads="1"/>
          </p:cNvSpPr>
          <p:nvPr/>
        </p:nvSpPr>
        <p:spPr bwMode="auto">
          <a:xfrm>
            <a:off x="941388" y="970360"/>
            <a:ext cx="7607300" cy="28046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0" hangingPunct="0">
              <a:lnSpc>
                <a:spcPct val="150000"/>
              </a:lnSpc>
            </a:pPr>
            <a:r>
              <a:rPr lang="en-US" altLang="zh-CN" sz="2000" dirty="0">
                <a:ea typeface="微软雅黑" pitchFamily="34" charset="-122"/>
              </a:rPr>
              <a:t>25.</a:t>
            </a:r>
            <a:r>
              <a:rPr lang="zh-CN" altLang="zh-CN" sz="2000" dirty="0">
                <a:ea typeface="微软雅黑" pitchFamily="34" charset="-122"/>
              </a:rPr>
              <a:t>逝者如斯夫</a:t>
            </a:r>
            <a:r>
              <a:rPr lang="zh-CN" altLang="zh-CN" sz="2000" dirty="0">
                <a:latin typeface="楷体" pitchFamily="49" charset="-122"/>
                <a:ea typeface="楷体" pitchFamily="49" charset="-122"/>
              </a:rPr>
              <a:t>（流逝）（这，指河水）</a:t>
            </a:r>
            <a:endParaRPr lang="en-US" altLang="zh-CN" sz="2000" dirty="0">
              <a:latin typeface="楷体" pitchFamily="49" charset="-122"/>
              <a:ea typeface="楷体" pitchFamily="49" charset="-122"/>
            </a:endParaRPr>
          </a:p>
          <a:p>
            <a:pPr eaLnBrk="0" hangingPunct="0">
              <a:lnSpc>
                <a:spcPct val="150000"/>
              </a:lnSpc>
            </a:pPr>
            <a:r>
              <a:rPr lang="en-US" altLang="zh-CN" sz="2000" dirty="0">
                <a:ea typeface="微软雅黑" pitchFamily="34" charset="-122"/>
              </a:rPr>
              <a:t>26.</a:t>
            </a:r>
            <a:r>
              <a:rPr lang="zh-CN" altLang="zh-CN" sz="2000" dirty="0">
                <a:ea typeface="微软雅黑" pitchFamily="34" charset="-122"/>
              </a:rPr>
              <a:t>不舍昼夜</a:t>
            </a:r>
            <a:r>
              <a:rPr lang="zh-CN" altLang="zh-CN" sz="2000" dirty="0">
                <a:latin typeface="楷体" pitchFamily="49" charset="-122"/>
                <a:ea typeface="楷体" pitchFamily="49" charset="-122"/>
              </a:rPr>
              <a:t>（舍弃）</a:t>
            </a:r>
          </a:p>
          <a:p>
            <a:pPr eaLnBrk="0" hangingPunct="0">
              <a:lnSpc>
                <a:spcPct val="150000"/>
              </a:lnSpc>
            </a:pPr>
            <a:r>
              <a:rPr lang="en-US" altLang="zh-CN" sz="2000" dirty="0">
                <a:ea typeface="微软雅黑" pitchFamily="34" charset="-122"/>
              </a:rPr>
              <a:t>27.</a:t>
            </a:r>
            <a:r>
              <a:rPr lang="zh-CN" altLang="zh-CN" sz="2000" dirty="0">
                <a:ea typeface="微软雅黑" pitchFamily="34" charset="-122"/>
              </a:rPr>
              <a:t>三军可夺帅也</a:t>
            </a:r>
            <a:r>
              <a:rPr lang="zh-CN" altLang="zh-CN" sz="2000" dirty="0">
                <a:latin typeface="楷体" pitchFamily="49" charset="-122"/>
                <a:ea typeface="楷体" pitchFamily="49" charset="-122"/>
              </a:rPr>
              <a:t>（军队的通称）</a:t>
            </a:r>
            <a:endParaRPr lang="en-US" altLang="zh-CN" sz="2000" dirty="0">
              <a:latin typeface="楷体" pitchFamily="49" charset="-122"/>
              <a:ea typeface="楷体" pitchFamily="49" charset="-122"/>
            </a:endParaRPr>
          </a:p>
          <a:p>
            <a:pPr eaLnBrk="0" hangingPunct="0">
              <a:lnSpc>
                <a:spcPct val="150000"/>
              </a:lnSpc>
            </a:pPr>
            <a:r>
              <a:rPr lang="en-US" altLang="zh-CN" sz="2000" dirty="0">
                <a:ea typeface="微软雅黑" pitchFamily="34" charset="-122"/>
              </a:rPr>
              <a:t>28.</a:t>
            </a:r>
            <a:r>
              <a:rPr lang="zh-CN" altLang="zh-CN" sz="2000" dirty="0">
                <a:ea typeface="微软雅黑" pitchFamily="34" charset="-122"/>
              </a:rPr>
              <a:t>匹夫不可夺志也</a:t>
            </a:r>
            <a:r>
              <a:rPr lang="zh-CN" altLang="zh-CN" sz="2000" dirty="0">
                <a:latin typeface="楷体" pitchFamily="49" charset="-122"/>
                <a:ea typeface="楷体" pitchFamily="49" charset="-122"/>
              </a:rPr>
              <a:t>（普通的人，男子汉）</a:t>
            </a:r>
            <a:endParaRPr lang="en-US" altLang="zh-CN" sz="2000" dirty="0">
              <a:latin typeface="楷体" pitchFamily="49" charset="-122"/>
              <a:ea typeface="楷体" pitchFamily="49" charset="-122"/>
            </a:endParaRPr>
          </a:p>
          <a:p>
            <a:pPr eaLnBrk="0" hangingPunct="0">
              <a:lnSpc>
                <a:spcPct val="150000"/>
              </a:lnSpc>
            </a:pPr>
            <a:r>
              <a:rPr lang="en-US" altLang="zh-CN" sz="2000" dirty="0">
                <a:ea typeface="微软雅黑" pitchFamily="34" charset="-122"/>
              </a:rPr>
              <a:t>29.</a:t>
            </a:r>
            <a:r>
              <a:rPr lang="zh-CN" altLang="zh-CN" sz="2000" dirty="0">
                <a:ea typeface="微软雅黑" pitchFamily="34" charset="-122"/>
              </a:rPr>
              <a:t>博学而笃志</a:t>
            </a:r>
            <a:r>
              <a:rPr lang="zh-CN" altLang="zh-CN" sz="2000" dirty="0">
                <a:latin typeface="楷体" pitchFamily="49" charset="-122"/>
                <a:ea typeface="楷体" pitchFamily="49" charset="-122"/>
              </a:rPr>
              <a:t>（忠实，坚守）</a:t>
            </a:r>
          </a:p>
          <a:p>
            <a:pPr eaLnBrk="0" hangingPunct="0">
              <a:lnSpc>
                <a:spcPct val="150000"/>
              </a:lnSpc>
            </a:pPr>
            <a:r>
              <a:rPr lang="en-US" altLang="zh-CN" sz="2000" dirty="0">
                <a:ea typeface="微软雅黑" pitchFamily="34" charset="-122"/>
              </a:rPr>
              <a:t>30.</a:t>
            </a:r>
            <a:r>
              <a:rPr lang="zh-CN" altLang="zh-CN" sz="2000" dirty="0">
                <a:ea typeface="微软雅黑" pitchFamily="34" charset="-122"/>
              </a:rPr>
              <a:t>切问而近思</a:t>
            </a:r>
            <a:r>
              <a:rPr lang="zh-CN" altLang="zh-CN" sz="2000" dirty="0">
                <a:latin typeface="楷体" pitchFamily="49" charset="-122"/>
                <a:ea typeface="楷体" pitchFamily="49" charset="-122"/>
              </a:rPr>
              <a:t>（恳切地提问）（多考虑当前的事）</a:t>
            </a:r>
          </a:p>
        </p:txBody>
      </p:sp>
      <p:pic>
        <p:nvPicPr>
          <p:cNvPr id="10242" name="图片 53"/>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962776" y="3593306"/>
            <a:ext cx="1958975" cy="1306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3" name="标题 1"/>
          <p:cNvSpPr txBox="1">
            <a:spLocks noChangeArrowheads="1"/>
          </p:cNvSpPr>
          <p:nvPr/>
        </p:nvSpPr>
        <p:spPr bwMode="auto">
          <a:xfrm>
            <a:off x="512762" y="438151"/>
            <a:ext cx="1754981" cy="3738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90000"/>
              </a:lnSpc>
            </a:pPr>
            <a:r>
              <a:rPr lang="zh-CN" altLang="en-US" sz="2400" b="1" dirty="0">
                <a:latin typeface="微软雅黑" pitchFamily="34" charset="-122"/>
                <a:ea typeface="微软雅黑" pitchFamily="34" charset="-122"/>
              </a:rPr>
              <a:t>生字新词</a:t>
            </a:r>
            <a:endParaRPr lang="zh-CN" altLang="zh-CN" sz="2400" b="1" dirty="0">
              <a:latin typeface="微软雅黑" pitchFamily="34" charset="-122"/>
              <a:ea typeface="微软雅黑" pitchFamily="34" charset="-122"/>
            </a:endParaRPr>
          </a:p>
        </p:txBody>
      </p:sp>
    </p:spTree>
  </p:cSld>
  <p:clrMapOvr>
    <a:masterClrMapping/>
  </p:clrMapOvr>
  <p:transition spd="slow">
    <p:push dir="u"/>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标题 1"/>
          <p:cNvSpPr txBox="1">
            <a:spLocks noChangeArrowheads="1"/>
          </p:cNvSpPr>
          <p:nvPr/>
        </p:nvSpPr>
        <p:spPr bwMode="auto">
          <a:xfrm>
            <a:off x="512763" y="438151"/>
            <a:ext cx="1524000" cy="3738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90000"/>
              </a:lnSpc>
            </a:pPr>
            <a:r>
              <a:rPr lang="zh-CN" altLang="en-US" sz="2400" b="1" dirty="0">
                <a:latin typeface="微软雅黑" pitchFamily="34" charset="-122"/>
                <a:ea typeface="微软雅黑" pitchFamily="34" charset="-122"/>
              </a:rPr>
              <a:t>品味语言</a:t>
            </a:r>
            <a:endParaRPr lang="zh-CN" altLang="zh-CN" sz="2400" b="1" dirty="0">
              <a:latin typeface="微软雅黑" pitchFamily="34" charset="-122"/>
              <a:ea typeface="微软雅黑" pitchFamily="34" charset="-122"/>
            </a:endParaRPr>
          </a:p>
        </p:txBody>
      </p:sp>
      <p:sp>
        <p:nvSpPr>
          <p:cNvPr id="11266" name="TextBox 3"/>
          <p:cNvSpPr txBox="1">
            <a:spLocks noChangeArrowheads="1"/>
          </p:cNvSpPr>
          <p:nvPr/>
        </p:nvSpPr>
        <p:spPr bwMode="auto">
          <a:xfrm>
            <a:off x="498475" y="789443"/>
            <a:ext cx="7737475" cy="960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indent="457200">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gn="just" eaLnBrk="0" hangingPunct="0">
              <a:lnSpc>
                <a:spcPct val="150000"/>
              </a:lnSpc>
            </a:pPr>
            <a:r>
              <a:rPr lang="zh-CN" altLang="zh-CN" sz="2000" dirty="0">
                <a:ea typeface="微软雅黑" pitchFamily="34" charset="-122"/>
              </a:rPr>
              <a:t>这个环节以学生探究合作学习和老师指导串讲法为主。特别强调以下字词的翻译：</a:t>
            </a:r>
          </a:p>
        </p:txBody>
      </p:sp>
      <p:sp>
        <p:nvSpPr>
          <p:cNvPr id="5" name="TextBox 4"/>
          <p:cNvSpPr txBox="1">
            <a:spLocks noChangeArrowheads="1"/>
          </p:cNvSpPr>
          <p:nvPr/>
        </p:nvSpPr>
        <p:spPr bwMode="auto">
          <a:xfrm>
            <a:off x="503239" y="2531269"/>
            <a:ext cx="7972425" cy="127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0" hangingPunct="0">
              <a:lnSpc>
                <a:spcPct val="150000"/>
              </a:lnSpc>
            </a:pPr>
            <a:r>
              <a:rPr lang="zh-CN" altLang="zh-CN" dirty="0">
                <a:solidFill>
                  <a:srgbClr val="FF0000"/>
                </a:solidFill>
                <a:latin typeface="楷体" pitchFamily="49" charset="-122"/>
                <a:ea typeface="楷体" pitchFamily="49" charset="-122"/>
              </a:rPr>
              <a:t>子：孔子</a:t>
            </a:r>
            <a:r>
              <a:rPr lang="en-US" altLang="zh-CN" dirty="0">
                <a:solidFill>
                  <a:srgbClr val="FF0000"/>
                </a:solidFill>
                <a:latin typeface="楷体" pitchFamily="49" charset="-122"/>
                <a:ea typeface="楷体" pitchFamily="49" charset="-122"/>
              </a:rPr>
              <a:t>  </a:t>
            </a:r>
            <a:r>
              <a:rPr lang="zh-CN" altLang="zh-CN" dirty="0">
                <a:solidFill>
                  <a:srgbClr val="FF0000"/>
                </a:solidFill>
                <a:latin typeface="楷体" pitchFamily="49" charset="-122"/>
                <a:ea typeface="楷体" pitchFamily="49" charset="-122"/>
              </a:rPr>
              <a:t>而：进而，然后</a:t>
            </a:r>
            <a:r>
              <a:rPr lang="en-US" altLang="zh-CN" dirty="0">
                <a:solidFill>
                  <a:srgbClr val="FF0000"/>
                </a:solidFill>
                <a:latin typeface="楷体" pitchFamily="49" charset="-122"/>
                <a:ea typeface="楷体" pitchFamily="49" charset="-122"/>
              </a:rPr>
              <a:t>    </a:t>
            </a:r>
            <a:r>
              <a:rPr lang="zh-CN" altLang="zh-CN" dirty="0">
                <a:solidFill>
                  <a:srgbClr val="FF0000"/>
                </a:solidFill>
                <a:latin typeface="楷体" pitchFamily="49" charset="-122"/>
                <a:ea typeface="楷体" pitchFamily="49" charset="-122"/>
              </a:rPr>
              <a:t>时：按时</a:t>
            </a:r>
            <a:r>
              <a:rPr lang="en-US" altLang="zh-CN" dirty="0">
                <a:solidFill>
                  <a:srgbClr val="FF0000"/>
                </a:solidFill>
                <a:latin typeface="楷体" pitchFamily="49" charset="-122"/>
                <a:ea typeface="楷体" pitchFamily="49" charset="-122"/>
              </a:rPr>
              <a:t>    </a:t>
            </a:r>
            <a:r>
              <a:rPr lang="zh-CN" altLang="zh-CN" dirty="0">
                <a:solidFill>
                  <a:srgbClr val="FF0000"/>
                </a:solidFill>
                <a:latin typeface="楷体" pitchFamily="49" charset="-122"/>
                <a:ea typeface="楷体" pitchFamily="49" charset="-122"/>
              </a:rPr>
              <a:t>习：温习</a:t>
            </a:r>
            <a:r>
              <a:rPr lang="en-US" altLang="zh-CN" dirty="0">
                <a:solidFill>
                  <a:srgbClr val="FF0000"/>
                </a:solidFill>
                <a:latin typeface="楷体" pitchFamily="49" charset="-122"/>
                <a:ea typeface="楷体" pitchFamily="49" charset="-122"/>
              </a:rPr>
              <a:t>   </a:t>
            </a:r>
            <a:r>
              <a:rPr lang="zh-CN" altLang="zh-CN" dirty="0">
                <a:solidFill>
                  <a:srgbClr val="FF0000"/>
                </a:solidFill>
                <a:latin typeface="楷体" pitchFamily="49" charset="-122"/>
                <a:ea typeface="楷体" pitchFamily="49" charset="-122"/>
              </a:rPr>
              <a:t>之：代词，它</a:t>
            </a:r>
          </a:p>
          <a:p>
            <a:pPr eaLnBrk="0" hangingPunct="0">
              <a:lnSpc>
                <a:spcPct val="150000"/>
              </a:lnSpc>
            </a:pPr>
            <a:r>
              <a:rPr lang="zh-CN" altLang="zh-CN" dirty="0">
                <a:solidFill>
                  <a:srgbClr val="FF0000"/>
                </a:solidFill>
                <a:latin typeface="楷体" pitchFamily="49" charset="-122"/>
                <a:ea typeface="楷体" pitchFamily="49" charset="-122"/>
              </a:rPr>
              <a:t>亦：也</a:t>
            </a:r>
            <a:r>
              <a:rPr lang="en-US" altLang="zh-CN" dirty="0">
                <a:solidFill>
                  <a:srgbClr val="FF0000"/>
                </a:solidFill>
                <a:latin typeface="楷体" pitchFamily="49" charset="-122"/>
                <a:ea typeface="楷体" pitchFamily="49" charset="-122"/>
              </a:rPr>
              <a:t>   </a:t>
            </a:r>
            <a:r>
              <a:rPr lang="zh-CN" altLang="zh-CN" dirty="0">
                <a:solidFill>
                  <a:srgbClr val="FF0000"/>
                </a:solidFill>
                <a:latin typeface="楷体" pitchFamily="49" charset="-122"/>
                <a:ea typeface="楷体" pitchFamily="49" charset="-122"/>
              </a:rPr>
              <a:t>说：通“悦”愉快</a:t>
            </a:r>
            <a:r>
              <a:rPr lang="en-US" altLang="zh-CN" dirty="0">
                <a:solidFill>
                  <a:srgbClr val="FF0000"/>
                </a:solidFill>
                <a:latin typeface="楷体" pitchFamily="49" charset="-122"/>
                <a:ea typeface="楷体" pitchFamily="49" charset="-122"/>
              </a:rPr>
              <a:t>   </a:t>
            </a:r>
            <a:r>
              <a:rPr lang="zh-CN" altLang="zh-CN" dirty="0">
                <a:solidFill>
                  <a:srgbClr val="FF0000"/>
                </a:solidFill>
                <a:latin typeface="楷体" pitchFamily="49" charset="-122"/>
                <a:ea typeface="楷体" pitchFamily="49" charset="-122"/>
              </a:rPr>
              <a:t>乎：语气词，吗</a:t>
            </a:r>
            <a:r>
              <a:rPr lang="en-US" altLang="zh-CN" dirty="0">
                <a:solidFill>
                  <a:srgbClr val="FF0000"/>
                </a:solidFill>
                <a:latin typeface="楷体" pitchFamily="49" charset="-122"/>
                <a:ea typeface="楷体" pitchFamily="49" charset="-122"/>
              </a:rPr>
              <a:t>     </a:t>
            </a:r>
            <a:r>
              <a:rPr lang="zh-CN" altLang="zh-CN" dirty="0">
                <a:solidFill>
                  <a:srgbClr val="FF0000"/>
                </a:solidFill>
                <a:latin typeface="楷体" pitchFamily="49" charset="-122"/>
                <a:ea typeface="楷体" pitchFamily="49" charset="-122"/>
              </a:rPr>
              <a:t>朋：志同道合的人</a:t>
            </a:r>
            <a:r>
              <a:rPr lang="en-US" altLang="zh-CN" dirty="0">
                <a:solidFill>
                  <a:srgbClr val="FF0000"/>
                </a:solidFill>
                <a:latin typeface="楷体" pitchFamily="49" charset="-122"/>
                <a:ea typeface="楷体" pitchFamily="49" charset="-122"/>
              </a:rPr>
              <a:t>   </a:t>
            </a:r>
          </a:p>
          <a:p>
            <a:pPr eaLnBrk="0" hangingPunct="0">
              <a:lnSpc>
                <a:spcPct val="150000"/>
              </a:lnSpc>
            </a:pPr>
            <a:r>
              <a:rPr lang="zh-CN" altLang="zh-CN" dirty="0">
                <a:solidFill>
                  <a:srgbClr val="FF0000"/>
                </a:solidFill>
                <a:latin typeface="楷体" pitchFamily="49" charset="-122"/>
                <a:ea typeface="楷体" pitchFamily="49" charset="-122"/>
              </a:rPr>
              <a:t>自：从</a:t>
            </a:r>
            <a:r>
              <a:rPr lang="en-US" altLang="zh-CN" dirty="0">
                <a:solidFill>
                  <a:srgbClr val="FF0000"/>
                </a:solidFill>
                <a:latin typeface="楷体" pitchFamily="49" charset="-122"/>
                <a:ea typeface="楷体" pitchFamily="49" charset="-122"/>
              </a:rPr>
              <a:t>   </a:t>
            </a:r>
            <a:r>
              <a:rPr lang="zh-CN" altLang="zh-CN" dirty="0">
                <a:solidFill>
                  <a:srgbClr val="FF0000"/>
                </a:solidFill>
                <a:latin typeface="楷体" pitchFamily="49" charset="-122"/>
                <a:ea typeface="楷体" pitchFamily="49" charset="-122"/>
              </a:rPr>
              <a:t>乐：快乐</a:t>
            </a:r>
            <a:r>
              <a:rPr lang="en-US" altLang="zh-CN" dirty="0">
                <a:solidFill>
                  <a:srgbClr val="FF0000"/>
                </a:solidFill>
                <a:latin typeface="楷体" pitchFamily="49" charset="-122"/>
                <a:ea typeface="楷体" pitchFamily="49" charset="-122"/>
              </a:rPr>
              <a:t>      </a:t>
            </a:r>
            <a:r>
              <a:rPr lang="zh-CN" altLang="zh-CN" dirty="0">
                <a:solidFill>
                  <a:srgbClr val="FF0000"/>
                </a:solidFill>
                <a:latin typeface="楷体" pitchFamily="49" charset="-122"/>
                <a:ea typeface="楷体" pitchFamily="49" charset="-122"/>
              </a:rPr>
              <a:t>知：了解</a:t>
            </a:r>
            <a:r>
              <a:rPr lang="en-US" altLang="zh-CN" dirty="0">
                <a:solidFill>
                  <a:srgbClr val="FF0000"/>
                </a:solidFill>
                <a:latin typeface="楷体" pitchFamily="49" charset="-122"/>
                <a:ea typeface="楷体" pitchFamily="49" charset="-122"/>
              </a:rPr>
              <a:t>     </a:t>
            </a:r>
            <a:r>
              <a:rPr lang="zh-CN" altLang="zh-CN" dirty="0">
                <a:solidFill>
                  <a:srgbClr val="FF0000"/>
                </a:solidFill>
                <a:latin typeface="楷体" pitchFamily="49" charset="-122"/>
                <a:ea typeface="楷体" pitchFamily="49" charset="-122"/>
              </a:rPr>
              <a:t>而：但是</a:t>
            </a:r>
            <a:r>
              <a:rPr lang="en-US" altLang="zh-CN" dirty="0">
                <a:solidFill>
                  <a:srgbClr val="FF0000"/>
                </a:solidFill>
                <a:latin typeface="楷体" pitchFamily="49" charset="-122"/>
                <a:ea typeface="楷体" pitchFamily="49" charset="-122"/>
              </a:rPr>
              <a:t>    </a:t>
            </a:r>
            <a:r>
              <a:rPr lang="zh-CN" altLang="zh-CN" dirty="0">
                <a:solidFill>
                  <a:srgbClr val="FF0000"/>
                </a:solidFill>
                <a:latin typeface="楷体" pitchFamily="49" charset="-122"/>
                <a:ea typeface="楷体" pitchFamily="49" charset="-122"/>
              </a:rPr>
              <a:t>愠：愤恨、恼恨</a:t>
            </a:r>
            <a:endParaRPr lang="zh-CN" altLang="en-US" dirty="0">
              <a:solidFill>
                <a:srgbClr val="FF0000"/>
              </a:solidFill>
              <a:latin typeface="楷体" pitchFamily="49" charset="-122"/>
              <a:ea typeface="楷体" pitchFamily="49" charset="-122"/>
            </a:endParaRPr>
          </a:p>
        </p:txBody>
      </p:sp>
      <p:sp>
        <p:nvSpPr>
          <p:cNvPr id="11268" name="矩形 5"/>
          <p:cNvSpPr>
            <a:spLocks noChangeArrowheads="1"/>
          </p:cNvSpPr>
          <p:nvPr/>
        </p:nvSpPr>
        <p:spPr bwMode="auto">
          <a:xfrm>
            <a:off x="498475" y="3971925"/>
            <a:ext cx="84201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lnSpc>
                <a:spcPct val="150000"/>
              </a:lnSpc>
            </a:pPr>
            <a:r>
              <a:rPr lang="zh-CN" altLang="zh-CN" sz="2000" u="sng" dirty="0">
                <a:latin typeface="楷体" pitchFamily="49" charset="-122"/>
                <a:ea typeface="楷体" pitchFamily="49" charset="-122"/>
              </a:rPr>
              <a:t>（</a:t>
            </a:r>
            <a:r>
              <a:rPr lang="en-US" altLang="zh-CN" sz="2000" u="sng" dirty="0">
                <a:latin typeface="楷体" pitchFamily="49" charset="-122"/>
                <a:ea typeface="楷体" pitchFamily="49" charset="-122"/>
              </a:rPr>
              <a:t>2</a:t>
            </a:r>
            <a:r>
              <a:rPr lang="zh-CN" altLang="zh-CN" sz="2000" u="sng" dirty="0">
                <a:latin typeface="楷体" pitchFamily="49" charset="-122"/>
                <a:ea typeface="楷体" pitchFamily="49" charset="-122"/>
              </a:rPr>
              <a:t>）曾子曰：“吾日三省吾身：为人谋而不忠乎？与朋友交而不信乎？传不习乎？”</a:t>
            </a:r>
            <a:endParaRPr lang="en-US" altLang="zh-CN" sz="2000" u="sng" dirty="0">
              <a:latin typeface="楷体" pitchFamily="49" charset="-122"/>
              <a:ea typeface="楷体" pitchFamily="49" charset="-122"/>
            </a:endParaRPr>
          </a:p>
        </p:txBody>
      </p:sp>
      <p:sp>
        <p:nvSpPr>
          <p:cNvPr id="11269" name="TextBox 3"/>
          <p:cNvSpPr txBox="1">
            <a:spLocks noChangeArrowheads="1"/>
          </p:cNvSpPr>
          <p:nvPr/>
        </p:nvSpPr>
        <p:spPr bwMode="auto">
          <a:xfrm>
            <a:off x="503239" y="1750219"/>
            <a:ext cx="7737475"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buFont typeface="Arial" pitchFamily="34" charset="0"/>
              <a:defRPr>
                <a:solidFill>
                  <a:schemeClr val="tx1"/>
                </a:solidFill>
                <a:latin typeface="Arial" pitchFamily="34" charset="0"/>
                <a:ea typeface="宋体" pitchFamily="2" charset="-122"/>
              </a:defRPr>
            </a:lvl6pPr>
            <a:lvl7pPr fontAlgn="base">
              <a:spcBef>
                <a:spcPct val="0"/>
              </a:spcBef>
              <a:spcAft>
                <a:spcPct val="0"/>
              </a:spcAft>
              <a:buFont typeface="Arial" pitchFamily="34" charset="0"/>
              <a:defRPr>
                <a:solidFill>
                  <a:schemeClr val="tx1"/>
                </a:solidFill>
                <a:latin typeface="Arial" pitchFamily="34" charset="0"/>
                <a:ea typeface="宋体" pitchFamily="2" charset="-122"/>
              </a:defRPr>
            </a:lvl7pPr>
            <a:lvl8pPr fontAlgn="base">
              <a:spcBef>
                <a:spcPct val="0"/>
              </a:spcBef>
              <a:spcAft>
                <a:spcPct val="0"/>
              </a:spcAft>
              <a:buFont typeface="Arial" pitchFamily="34" charset="0"/>
              <a:defRPr>
                <a:solidFill>
                  <a:schemeClr val="tx1"/>
                </a:solidFill>
                <a:latin typeface="Arial" pitchFamily="34" charset="0"/>
                <a:ea typeface="宋体" pitchFamily="2" charset="-122"/>
              </a:defRPr>
            </a:lvl8pPr>
            <a:lvl9pPr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0" hangingPunct="0">
              <a:lnSpc>
                <a:spcPct val="150000"/>
              </a:lnSpc>
            </a:pPr>
            <a:r>
              <a:rPr lang="zh-CN" altLang="zh-CN" sz="2000" u="sng" dirty="0">
                <a:latin typeface="楷体" pitchFamily="49" charset="-122"/>
                <a:ea typeface="楷体" pitchFamily="49" charset="-122"/>
              </a:rPr>
              <a:t>（</a:t>
            </a:r>
            <a:r>
              <a:rPr lang="en-US" altLang="zh-CN" sz="2000" u="sng" dirty="0">
                <a:latin typeface="楷体" pitchFamily="49" charset="-122"/>
                <a:ea typeface="楷体" pitchFamily="49" charset="-122"/>
              </a:rPr>
              <a:t>1</a:t>
            </a:r>
            <a:r>
              <a:rPr lang="zh-CN" altLang="zh-CN" sz="2000" u="sng" dirty="0">
                <a:latin typeface="楷体" pitchFamily="49" charset="-122"/>
                <a:ea typeface="楷体" pitchFamily="49" charset="-122"/>
              </a:rPr>
              <a:t>）子曰：“学而时习之，不亦说乎？有朋自远方来，不亦乐乎？人不知而不愠，不亦君子乎？”</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theme/theme1.xml><?xml version="1.0" encoding="utf-8"?>
<a:theme xmlns:a="http://schemas.openxmlformats.org/drawingml/2006/main" name="第一PPT模板网-WWW.1PPT.COM">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Cambria-Calibri">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TotalTime>
  <Words>5417</Words>
  <Application>Microsoft Office PowerPoint</Application>
  <PresentationFormat>全屏显示(16:9)</PresentationFormat>
  <Paragraphs>346</Paragraphs>
  <Slides>41</Slides>
  <Notes>4</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41</vt:i4>
      </vt:variant>
    </vt:vector>
  </HeadingPairs>
  <TitlesOfParts>
    <vt:vector size="53" baseType="lpstr">
      <vt:lpstr>Meiryo</vt:lpstr>
      <vt:lpstr>黑体</vt:lpstr>
      <vt:lpstr>华文楷体</vt:lpstr>
      <vt:lpstr>楷体</vt:lpstr>
      <vt:lpstr>宋体</vt:lpstr>
      <vt:lpstr>微软雅黑</vt:lpstr>
      <vt:lpstr>Arial</vt:lpstr>
      <vt:lpstr>Calibri</vt:lpstr>
      <vt:lpstr>Calibri Light</vt:lpstr>
      <vt:lpstr>Wingdings</vt:lpstr>
      <vt:lpstr>第一PPT模板网-WWW.1PPT.COM</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cp:lastModifiedBy>kan</cp:lastModifiedBy>
  <cp:revision>11</cp:revision>
  <dcterms:created xsi:type="dcterms:W3CDTF">2018-09-13T01:19:22Z</dcterms:created>
  <dcterms:modified xsi:type="dcterms:W3CDTF">2021-12-02T05:49:13Z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2052-11.1.0.7881</vt:lpwstr>
  </property>
</Properties>
</file>