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  <p:sldMasterId id="2147483746" r:id="rId2"/>
    <p:sldMasterId id="2147483758" r:id="rId3"/>
  </p:sldMasterIdLst>
  <p:notesMasterIdLst>
    <p:notesMasterId r:id="rId27"/>
  </p:notesMasterIdLst>
  <p:handoutMasterIdLst>
    <p:handoutMasterId r:id="rId28"/>
  </p:handoutMasterIdLst>
  <p:sldIdLst>
    <p:sldId id="369" r:id="rId4"/>
    <p:sldId id="698" r:id="rId5"/>
    <p:sldId id="498" r:id="rId6"/>
    <p:sldId id="671" r:id="rId7"/>
    <p:sldId id="699" r:id="rId8"/>
    <p:sldId id="537" r:id="rId9"/>
    <p:sldId id="700" r:id="rId10"/>
    <p:sldId id="701" r:id="rId11"/>
    <p:sldId id="703" r:id="rId12"/>
    <p:sldId id="702" r:id="rId13"/>
    <p:sldId id="704" r:id="rId14"/>
    <p:sldId id="705" r:id="rId15"/>
    <p:sldId id="706" r:id="rId16"/>
    <p:sldId id="712" r:id="rId17"/>
    <p:sldId id="719" r:id="rId18"/>
    <p:sldId id="721" r:id="rId19"/>
    <p:sldId id="722" r:id="rId20"/>
    <p:sldId id="723" r:id="rId21"/>
    <p:sldId id="724" r:id="rId22"/>
    <p:sldId id="725" r:id="rId23"/>
    <p:sldId id="707" r:id="rId24"/>
    <p:sldId id="708" r:id="rId25"/>
    <p:sldId id="727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9" userDrawn="1">
          <p15:clr>
            <a:srgbClr val="A4A3A4"/>
          </p15:clr>
        </p15:guide>
        <p15:guide id="2" pos="37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7"/>
    <a:srgbClr val="FFDB93"/>
    <a:srgbClr val="0000FF"/>
    <a:srgbClr val="FF99CC"/>
    <a:srgbClr val="FF7C80"/>
    <a:srgbClr val="99CCFF"/>
    <a:srgbClr val="FF0000"/>
    <a:srgbClr val="FFFFFF"/>
    <a:srgbClr val="F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239"/>
        <p:guide pos="37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D2B5A3-98F1-40B2-86E9-2F835EB532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025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/>
          </p:cNvSpPr>
          <p:nvPr>
            <p:ph type="dt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087E5B9-A06B-4564-8E07-5B7CA76AA47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7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742950" lvl="1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87E5B9-A06B-4564-8E07-5B7CA76AA47C}" type="slidenum">
              <a:rPr lang="zh-CN" alt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12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87E5B9-A06B-4564-8E07-5B7CA76AA47C}" type="slidenum">
              <a:rPr lang="zh-CN" alt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88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4895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ea typeface="宋体" panose="02010600030101010101" pitchFamily="2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3E02D-B088-4F6C-A675-F00A0663282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39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763C8-FE80-4A23-85EE-EB01AF9DFAF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25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32E07-EA71-40C0-A26A-F15B0CE0337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333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B310E-986D-40B4-B3E8-38223C2303A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516835"/>
      </p:ext>
    </p:extLst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8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3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6B3A-270B-45B4-9FBA-6865C8E564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76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6B3A-270B-45B4-9FBA-6865C8E564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474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97B7F9D-B0F3-4A10-ACC3-B25054416D34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FA5CBFEB-C985-4BBE-8226-BBAD96FF47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624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95D787D-CE82-4C7F-8A10-9E9C08D52554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006795D-E04C-49B5-9425-382B89C8F3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492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4368EE08-4B63-48EB-B516-3B82B40C4005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0AA1967-2117-41D9-8536-731B6438B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223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5B42D01-EE6C-48AD-B078-DE681DF36487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E68E31A0-F393-40AB-96FD-F896EE19F1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6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53653A22-71E2-48C9-86CD-A48E5B86C4B4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1F84032-A713-45DB-8EDD-CCF6633EF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9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E9199-7D80-415A-9D25-AF776AC0716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704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6BD57899-BD99-4D12-9369-2A0D2660B5F1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1B1E695-5BD5-4374-8569-5E13CC5731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900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23EB28E-3D7E-4B4F-AF2E-BEBCC0CF455C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05BD5AA-C1E6-4872-B92D-64043EE05D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313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2E93B843-2780-4492-A532-45C189802D58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B8AB3338-8E07-4666-B960-F0E8DFA74A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7743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E0943FC-B7FD-4E8D-8075-D357F865F1BF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541B96-0C13-4890-B6E7-7249C74EB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612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739197F-9511-4C53-BEE8-731EBF3A7595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4BEF7B0-1BE9-4D48-857A-38317EAF02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134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CEE159EF-01BD-4619-AF5B-85A3CC7EFED2}" type="datetimeFigureOut">
              <a:rPr lang="zh-CN" altLang="en-US"/>
              <a:pPr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24A9D6-878C-4763-8D43-F47A595364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680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87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87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508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02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1F66D-A5B9-4801-B774-A1AE1AEFBBB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330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71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455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32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6708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09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690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528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88622-0311-4B14-8C12-8D8CBB0EDB2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82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30CEC-205C-44B3-B3EB-AFAEF269D3C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28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778FE-062C-418D-8C04-2A765707A5E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27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83CFF-F45B-4F57-A967-5C395FA9230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9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>
                <a:ea typeface="宋体" panose="02010600030101010101" pitchFamily="2" charset="-122"/>
              </a:defRPr>
            </a:lvl1pPr>
            <a:lvl2pPr>
              <a:defRPr sz="2100">
                <a:ea typeface="宋体" panose="02010600030101010101" pitchFamily="2" charset="-122"/>
              </a:defRPr>
            </a:lvl2pPr>
            <a:lvl3pPr>
              <a:defRPr sz="1800">
                <a:ea typeface="宋体" panose="02010600030101010101" pitchFamily="2" charset="-122"/>
              </a:defRPr>
            </a:lvl3pPr>
            <a:lvl4pPr>
              <a:defRPr sz="1500">
                <a:ea typeface="宋体" panose="02010600030101010101" pitchFamily="2" charset="-122"/>
              </a:defRPr>
            </a:lvl4pPr>
            <a:lvl5pPr>
              <a:defRPr sz="1500">
                <a:ea typeface="宋体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C6E89-2DCC-4AA8-8E4B-C1088553C9F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21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81EAD-069A-40A1-993A-1B257F33FD0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10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/>
          </p:cNvSpPr>
          <p:nvPr>
            <p:ph type="dt" sz="half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>
                <a:ea typeface="宋体" panose="02010600030101010101" pitchFamily="2" charset="-122"/>
              </a:defRPr>
            </a:lvl1pPr>
          </a:lstStyle>
          <a:p>
            <a:pPr>
              <a:buFontTx/>
              <a:buNone/>
              <a:defRPr/>
            </a:pPr>
            <a:fld id="{10ACDD43-C6A6-4FE4-9AD0-BE31B288E139}" type="datetimeFigureOut">
              <a:rPr lang="zh-CN" altLang="en-US" smtClean="0"/>
              <a:pPr>
                <a:buFontTx/>
                <a:buNone/>
                <a:defRPr/>
              </a:pPr>
              <a:t>2021/12/2</a:t>
            </a:fld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>
                <a:ea typeface="宋体" panose="02010600030101010101" pitchFamily="2" charset="-122"/>
              </a:defRPr>
            </a:lvl1pPr>
          </a:lstStyle>
          <a:p>
            <a:pPr>
              <a:buFontTx/>
              <a:buNone/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Tx/>
              <a:buNone/>
              <a:defRPr/>
            </a:pPr>
            <a:fld id="{539D5BBD-A5BB-46A7-81C2-334DAA76F551}" type="slidenum">
              <a:rPr lang="zh-CN" altLang="en-US" smtClean="0"/>
              <a:pPr>
                <a:buFontTx/>
                <a:buNone/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0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buFontTx/>
              <a:buNone/>
              <a:defRPr/>
            </a:pPr>
            <a:fld id="{10ACDD43-C6A6-4FE4-9AD0-BE31B288E139}" type="datetimeFigureOut">
              <a:rPr lang="zh-CN" altLang="en-US"/>
              <a:pPr>
                <a:buFontTx/>
                <a:buNone/>
                <a:defRPr/>
              </a:pPr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buFontTx/>
              <a:buNone/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buFontTx/>
              <a:buNone/>
              <a:defRPr/>
            </a:pPr>
            <a:fld id="{539D5BBD-A5BB-46A7-81C2-334DAA76F551}" type="slidenum">
              <a:rPr lang="zh-CN" altLang="en-US"/>
              <a:pPr>
                <a:buFontTx/>
                <a:buNone/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9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075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7"/>
          <p:cNvSpPr>
            <a:spLocks noChangeArrowheads="1"/>
          </p:cNvSpPr>
          <p:nvPr/>
        </p:nvSpPr>
        <p:spPr bwMode="auto">
          <a:xfrm>
            <a:off x="0" y="6454778"/>
            <a:ext cx="12192000" cy="403225"/>
          </a:xfrm>
          <a:prstGeom prst="flowChartProcess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 sz="1800"/>
          </a:p>
        </p:txBody>
      </p:sp>
      <p:sp>
        <p:nvSpPr>
          <p:cNvPr id="16387" name="MH_Text_1"/>
          <p:cNvSpPr>
            <a:spLocks noChangeArrowheads="1"/>
          </p:cNvSpPr>
          <p:nvPr/>
        </p:nvSpPr>
        <p:spPr bwMode="auto">
          <a:xfrm>
            <a:off x="2259015" y="4210539"/>
            <a:ext cx="1665287" cy="1055687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76" name="MH_SubTitle_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257424" y="4481998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导入新课</a:t>
            </a:r>
          </a:p>
        </p:txBody>
      </p:sp>
      <p:sp>
        <p:nvSpPr>
          <p:cNvPr id="3077" name="MH_Other_1"/>
          <p:cNvSpPr>
            <a:spLocks noChangeArrowheads="1"/>
          </p:cNvSpPr>
          <p:nvPr/>
        </p:nvSpPr>
        <p:spPr bwMode="auto">
          <a:xfrm>
            <a:off x="3684590" y="4653448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0" name="MH_Text_2"/>
          <p:cNvSpPr>
            <a:spLocks noChangeArrowheads="1"/>
          </p:cNvSpPr>
          <p:nvPr/>
        </p:nvSpPr>
        <p:spPr bwMode="auto">
          <a:xfrm>
            <a:off x="4224340" y="4194664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79" name="MH_SubTitle_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46565" y="4481998"/>
            <a:ext cx="1665287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讲授新课</a:t>
            </a:r>
          </a:p>
        </p:txBody>
      </p:sp>
      <p:sp>
        <p:nvSpPr>
          <p:cNvPr id="3080" name="MH_Other_2"/>
          <p:cNvSpPr>
            <a:spLocks noChangeArrowheads="1"/>
          </p:cNvSpPr>
          <p:nvPr/>
        </p:nvSpPr>
        <p:spPr bwMode="auto">
          <a:xfrm>
            <a:off x="4281490" y="4650273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81" name="MH_Other_3"/>
          <p:cNvSpPr>
            <a:spLocks noChangeArrowheads="1"/>
          </p:cNvSpPr>
          <p:nvPr/>
        </p:nvSpPr>
        <p:spPr bwMode="auto">
          <a:xfrm>
            <a:off x="5715002" y="4653448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4" name="MH_Text_3"/>
          <p:cNvSpPr>
            <a:spLocks noChangeArrowheads="1"/>
          </p:cNvSpPr>
          <p:nvPr/>
        </p:nvSpPr>
        <p:spPr bwMode="auto">
          <a:xfrm>
            <a:off x="6254752" y="4208951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83" name="MH_SubTitle_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54749" y="4481998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课堂小结</a:t>
            </a:r>
          </a:p>
        </p:txBody>
      </p:sp>
      <p:sp>
        <p:nvSpPr>
          <p:cNvPr id="3084" name="MH_Other_4"/>
          <p:cNvSpPr>
            <a:spLocks noChangeArrowheads="1"/>
          </p:cNvSpPr>
          <p:nvPr/>
        </p:nvSpPr>
        <p:spPr bwMode="auto">
          <a:xfrm>
            <a:off x="6311902" y="4650273"/>
            <a:ext cx="1698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85" name="MH_Other_5"/>
          <p:cNvSpPr>
            <a:spLocks noChangeArrowheads="1"/>
          </p:cNvSpPr>
          <p:nvPr/>
        </p:nvSpPr>
        <p:spPr bwMode="auto">
          <a:xfrm>
            <a:off x="7713665" y="4653448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8" name="MH_Text_4"/>
          <p:cNvSpPr>
            <a:spLocks noChangeArrowheads="1"/>
          </p:cNvSpPr>
          <p:nvPr/>
        </p:nvSpPr>
        <p:spPr bwMode="auto">
          <a:xfrm>
            <a:off x="8262940" y="4208951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87" name="MH_SubTitle_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62937" y="4481998"/>
            <a:ext cx="1668462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当堂检测</a:t>
            </a:r>
          </a:p>
        </p:txBody>
      </p:sp>
      <p:sp>
        <p:nvSpPr>
          <p:cNvPr id="3088" name="MH_Other_6"/>
          <p:cNvSpPr>
            <a:spLocks noChangeArrowheads="1"/>
          </p:cNvSpPr>
          <p:nvPr/>
        </p:nvSpPr>
        <p:spPr bwMode="auto">
          <a:xfrm>
            <a:off x="8312152" y="4650273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3089" name="组合 3093"/>
          <p:cNvGrpSpPr>
            <a:grpSpLocks/>
          </p:cNvGrpSpPr>
          <p:nvPr/>
        </p:nvGrpSpPr>
        <p:grpSpPr bwMode="auto">
          <a:xfrm>
            <a:off x="3621090" y="4605823"/>
            <a:ext cx="890587" cy="266700"/>
            <a:chOff x="0" y="0"/>
            <a:chExt cx="561" cy="169"/>
          </a:xfrm>
        </p:grpSpPr>
        <p:pic>
          <p:nvPicPr>
            <p:cNvPr id="3100" name="MH_Other_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1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1" name="Text Box 24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6402" name="MH_Other_8"/>
          <p:cNvSpPr>
            <a:spLocks noChangeArrowheads="1"/>
          </p:cNvSpPr>
          <p:nvPr/>
        </p:nvSpPr>
        <p:spPr bwMode="auto">
          <a:xfrm>
            <a:off x="3719515" y="4694723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3091" name="组合 3097"/>
          <p:cNvGrpSpPr>
            <a:grpSpLocks/>
          </p:cNvGrpSpPr>
          <p:nvPr/>
        </p:nvGrpSpPr>
        <p:grpSpPr bwMode="auto">
          <a:xfrm>
            <a:off x="5651499" y="4605823"/>
            <a:ext cx="889000" cy="266700"/>
            <a:chOff x="0" y="0"/>
            <a:chExt cx="560" cy="169"/>
          </a:xfrm>
        </p:grpSpPr>
        <p:pic>
          <p:nvPicPr>
            <p:cNvPr id="3098" name="MH_Other_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0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9" name="Text Box 28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6404" name="MH_Other_10"/>
          <p:cNvSpPr>
            <a:spLocks noChangeArrowheads="1"/>
          </p:cNvSpPr>
          <p:nvPr/>
        </p:nvSpPr>
        <p:spPr bwMode="auto">
          <a:xfrm>
            <a:off x="5749927" y="4694723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3093" name="MH_Other_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5" y="4605823"/>
            <a:ext cx="8905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4" name="Text Box 31"/>
          <p:cNvSpPr txBox="1">
            <a:spLocks noChangeArrowheads="1"/>
          </p:cNvSpPr>
          <p:nvPr/>
        </p:nvSpPr>
        <p:spPr bwMode="auto">
          <a:xfrm>
            <a:off x="7761290" y="4707426"/>
            <a:ext cx="669925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407" name="MH_Other_12"/>
          <p:cNvSpPr>
            <a:spLocks noChangeArrowheads="1"/>
          </p:cNvSpPr>
          <p:nvPr/>
        </p:nvSpPr>
        <p:spPr bwMode="auto">
          <a:xfrm>
            <a:off x="7748590" y="4694723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96" name="Text Box 33"/>
          <p:cNvSpPr txBox="1">
            <a:spLocks noChangeArrowheads="1"/>
          </p:cNvSpPr>
          <p:nvPr/>
        </p:nvSpPr>
        <p:spPr bwMode="auto">
          <a:xfrm>
            <a:off x="6888166" y="620716"/>
            <a:ext cx="3779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学练优七年级语文上（</a:t>
            </a:r>
            <a:r>
              <a:rPr lang="en-US" altLang="zh-CN" b="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RJ</a:t>
            </a:r>
            <a:r>
              <a:rPr lang="zh-CN" altLang="en-US" b="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）</a:t>
            </a:r>
          </a:p>
          <a:p>
            <a:pPr eaLnBrk="1" hangingPunct="1"/>
            <a:r>
              <a:rPr lang="zh-CN" altLang="en-US" b="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            教学课件</a:t>
            </a:r>
          </a:p>
        </p:txBody>
      </p:sp>
      <p:sp>
        <p:nvSpPr>
          <p:cNvPr id="3097" name="文本框 4130"/>
          <p:cNvSpPr txBox="1">
            <a:spLocks noChangeArrowheads="1"/>
          </p:cNvSpPr>
          <p:nvPr/>
        </p:nvSpPr>
        <p:spPr bwMode="auto">
          <a:xfrm>
            <a:off x="2005806" y="1443041"/>
            <a:ext cx="7812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7200" b="1" dirty="0">
                <a:latin typeface="Times New Roman" pitchFamily="18" charset="0"/>
                <a:ea typeface="隶书" pitchFamily="49" charset="-122"/>
              </a:rPr>
              <a:t>11 </a:t>
            </a:r>
            <a:r>
              <a:rPr lang="zh-CN" altLang="en-US" sz="7200" dirty="0">
                <a:latin typeface="Times New Roman" pitchFamily="18" charset="0"/>
                <a:ea typeface="隶书" pitchFamily="49" charset="-122"/>
              </a:rPr>
              <a:t>窃读记</a:t>
            </a:r>
          </a:p>
        </p:txBody>
      </p:sp>
      <p:sp>
        <p:nvSpPr>
          <p:cNvPr id="30" name="矩形 29"/>
          <p:cNvSpPr/>
          <p:nvPr/>
        </p:nvSpPr>
        <p:spPr>
          <a:xfrm>
            <a:off x="5517940" y="5628329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20925" y="852491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窃读的方法</a:t>
            </a:r>
          </a:p>
        </p:txBody>
      </p:sp>
      <p:sp>
        <p:nvSpPr>
          <p:cNvPr id="12291" name="文本框 2"/>
          <p:cNvSpPr txBox="1">
            <a:spLocks noChangeArrowheads="1"/>
          </p:cNvSpPr>
          <p:nvPr/>
        </p:nvSpPr>
        <p:spPr bwMode="auto">
          <a:xfrm>
            <a:off x="2576516" y="1770063"/>
            <a:ext cx="66881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1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）发现“窃读”这一好方法；</a:t>
            </a:r>
            <a:endParaRPr lang="zh-CN" altLang="en-US" b="1" dirty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2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）到几家书店读完一本书；</a:t>
            </a:r>
            <a:endParaRPr lang="zh-CN" altLang="en-US" b="1" dirty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3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）装作其他顾客的家属；</a:t>
            </a:r>
            <a:endParaRPr lang="zh-CN" altLang="en-US" b="1" dirty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4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）以雨天避雨为借口留在书店；</a:t>
            </a:r>
            <a:endParaRPr lang="zh-CN" altLang="en-US" b="1" dirty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5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）用花生米充饥；</a:t>
            </a:r>
            <a:endParaRPr lang="zh-CN" altLang="en-US" b="1" dirty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（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6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）藏在书店一角避免引人注意。</a:t>
            </a:r>
            <a:endParaRPr lang="zh-CN" altLang="en-US" dirty="0">
              <a:latin typeface="Times New Roman" pitchFamily="18" charset="0"/>
            </a:endParaRPr>
          </a:p>
        </p:txBody>
      </p:sp>
      <p:sp>
        <p:nvSpPr>
          <p:cNvPr id="1229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9350" y="1436691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第二段总结</a:t>
            </a:r>
          </a:p>
        </p:txBody>
      </p:sp>
      <p:sp>
        <p:nvSpPr>
          <p:cNvPr id="13315" name="文本框 2"/>
          <p:cNvSpPr txBox="1">
            <a:spLocks noChangeArrowheads="1"/>
          </p:cNvSpPr>
          <p:nvPr/>
        </p:nvSpPr>
        <p:spPr bwMode="auto">
          <a:xfrm>
            <a:off x="2395541" y="2070103"/>
            <a:ext cx="7756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ym typeface="Arial" pitchFamily="34" charset="0"/>
              </a:rPr>
              <a:t>以上段落写出了作者酷爱读书，但怕被老板、店员发现，所以想出许多方法窃读。</a:t>
            </a:r>
            <a:endParaRPr lang="zh-CN" altLang="en-US" dirty="0"/>
          </a:p>
        </p:txBody>
      </p:sp>
      <p:sp>
        <p:nvSpPr>
          <p:cNvPr id="1331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86025" y="1422403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第三段总结</a:t>
            </a:r>
          </a:p>
        </p:txBody>
      </p:sp>
      <p:sp>
        <p:nvSpPr>
          <p:cNvPr id="14339" name="文本框 2"/>
          <p:cNvSpPr txBox="1">
            <a:spLocks noChangeArrowheads="1"/>
          </p:cNvSpPr>
          <p:nvPr/>
        </p:nvSpPr>
        <p:spPr bwMode="auto">
          <a:xfrm>
            <a:off x="3076575" y="2101850"/>
            <a:ext cx="7177088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ym typeface="Arial" pitchFamily="34" charset="0"/>
              </a:rPr>
              <a:t>因窃读受到店主羞辱后，我的心灵受到创伤，将一首像为我写照的小诗抄录下来，并贴在床前诵读。</a:t>
            </a:r>
            <a:endParaRPr lang="zh-CN" altLang="en-US" dirty="0"/>
          </a:p>
        </p:txBody>
      </p:sp>
      <p:sp>
        <p:nvSpPr>
          <p:cNvPr id="1434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71688" y="1252541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第四段总结</a:t>
            </a:r>
          </a:p>
        </p:txBody>
      </p:sp>
      <p:sp>
        <p:nvSpPr>
          <p:cNvPr id="15363" name="文本框 4"/>
          <p:cNvSpPr txBox="1">
            <a:spLocks noChangeArrowheads="1"/>
          </p:cNvSpPr>
          <p:nvPr/>
        </p:nvSpPr>
        <p:spPr bwMode="auto">
          <a:xfrm>
            <a:off x="2682878" y="1717678"/>
            <a:ext cx="76057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ym typeface="Arial" pitchFamily="34" charset="0"/>
              </a:rPr>
              <a:t>由于对一本新书的渴望，使我再度一试窃读，这次的经历使我感受到了一位店员的关爱，使我备受感动。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154238" y="3200403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第五段总结</a:t>
            </a:r>
          </a:p>
        </p:txBody>
      </p:sp>
      <p:sp>
        <p:nvSpPr>
          <p:cNvPr id="15365" name="文本框 6"/>
          <p:cNvSpPr txBox="1">
            <a:spLocks noChangeArrowheads="1"/>
          </p:cNvSpPr>
          <p:nvPr/>
        </p:nvSpPr>
        <p:spPr bwMode="auto">
          <a:xfrm>
            <a:off x="2779716" y="3827466"/>
            <a:ext cx="66816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ym typeface="Arial" pitchFamily="34" charset="0"/>
              </a:rPr>
              <a:t>我在读书中成长，也感受到人与人之间的关爱。</a:t>
            </a:r>
            <a:endParaRPr lang="zh-CN" altLang="en-US"/>
          </a:p>
        </p:txBody>
      </p:sp>
      <p:sp>
        <p:nvSpPr>
          <p:cNvPr id="1536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16389" name="图片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精读课文    细节探究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7411" name="文本框 99"/>
          <p:cNvSpPr txBox="1">
            <a:spLocks noChangeArrowheads="1"/>
          </p:cNvSpPr>
          <p:nvPr/>
        </p:nvSpPr>
        <p:spPr bwMode="auto">
          <a:xfrm>
            <a:off x="2239963" y="889003"/>
            <a:ext cx="5080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分析人物形象</a:t>
            </a:r>
          </a:p>
        </p:txBody>
      </p:sp>
      <p:sp>
        <p:nvSpPr>
          <p:cNvPr id="17412" name="文本框 1"/>
          <p:cNvSpPr txBox="1">
            <a:spLocks noChangeArrowheads="1"/>
          </p:cNvSpPr>
          <p:nvPr/>
        </p:nvSpPr>
        <p:spPr bwMode="auto">
          <a:xfrm>
            <a:off x="2305050" y="1631953"/>
            <a:ext cx="7450138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我多么高兴，又多么渴望地伸手去拿，但和我的手同时抵达的，还有一只巨掌，五个手指大大地分开来，压住了那本书的整个：“你到底买不买？”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348038" y="4005266"/>
            <a:ext cx="50800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采用夸张手法，写出了老板的粗暴。通过语言描写，写出了老板的势利。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8435" name="文本框 99"/>
          <p:cNvSpPr txBox="1">
            <a:spLocks noChangeArrowheads="1"/>
          </p:cNvSpPr>
          <p:nvPr/>
        </p:nvSpPr>
        <p:spPr bwMode="auto">
          <a:xfrm>
            <a:off x="2293941" y="995366"/>
            <a:ext cx="760253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</a:rPr>
              <a:t>2.</a:t>
            </a:r>
            <a:r>
              <a:rPr lang="zh-CN" altLang="en-US" b="1" dirty="0">
                <a:latin typeface="Times New Roman" pitchFamily="18" charset="0"/>
              </a:rPr>
              <a:t>在众目睽睽之下，我几乎是狼狈地跨出了店门，脚跟后面紧跟着是老板的冷笑：“不是一回了！”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92378" y="2817813"/>
            <a:ext cx="71866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给人高高在上的感觉，老板看不起“我”，鄙视“我”，突出了老板的势利。“我”已经很狼狈了，但老板还对“我”冷笑，突出了老板的冷漠。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9459" name="文本框 99"/>
          <p:cNvSpPr txBox="1">
            <a:spLocks noChangeArrowheads="1"/>
          </p:cNvSpPr>
          <p:nvPr/>
        </p:nvSpPr>
        <p:spPr bwMode="auto">
          <a:xfrm>
            <a:off x="2271716" y="1108078"/>
            <a:ext cx="80216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itchFamily="18" charset="0"/>
              </a:rPr>
              <a:t>3.</a:t>
            </a:r>
            <a:r>
              <a:rPr lang="zh-CN" altLang="en-US" b="1" dirty="0">
                <a:latin typeface="Times New Roman" pitchFamily="18" charset="0"/>
              </a:rPr>
              <a:t>自读课文第</a:t>
            </a:r>
            <a:r>
              <a:rPr lang="en-US" altLang="zh-CN" b="1" dirty="0">
                <a:latin typeface="Times New Roman" pitchFamily="18" charset="0"/>
              </a:rPr>
              <a:t>21-25</a:t>
            </a:r>
            <a:r>
              <a:rPr lang="zh-CN" altLang="en-US" b="1" dirty="0">
                <a:latin typeface="Times New Roman" pitchFamily="18" charset="0"/>
              </a:rPr>
              <a:t>段，“店员”有什么特点？这个特点你是在哪里发现的？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49500" y="2119316"/>
            <a:ext cx="777875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）正在这时，一个耳朵架着铅笔的店员走过来了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……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但是一本书触着我的胳膊，轻轻地送到我的面前：“请看吧，我多留了一天没有卖。”                 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）在远远的柜台旁，他向我轻轻地点点头，表示他已经知道我看完了，我默默地把书放回书架上。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60613" y="5168903"/>
            <a:ext cx="7910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通过“触”“轻轻地”“送”等表现出“店员”的温柔、细腻。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21507" name="文本框 99"/>
          <p:cNvSpPr txBox="1">
            <a:spLocks noChangeArrowheads="1"/>
          </p:cNvSpPr>
          <p:nvPr/>
        </p:nvSpPr>
        <p:spPr bwMode="auto">
          <a:xfrm>
            <a:off x="1844675" y="1000125"/>
            <a:ext cx="5080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分析写作技巧</a:t>
            </a:r>
          </a:p>
        </p:txBody>
      </p:sp>
      <p:sp>
        <p:nvSpPr>
          <p:cNvPr id="21508" name="文本框 1"/>
          <p:cNvSpPr txBox="1">
            <a:spLocks noChangeArrowheads="1"/>
          </p:cNvSpPr>
          <p:nvPr/>
        </p:nvSpPr>
        <p:spPr bwMode="auto">
          <a:xfrm>
            <a:off x="2139953" y="1598616"/>
            <a:ext cx="853757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文中的“我”小时候经历了哪两次刻骨铭心的“窃读”经历？ 为什么把两次截然不同的经历放在一起？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06616" y="2924175"/>
            <a:ext cx="81311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我”在一家书店里“窃读”时，被老板发现而被赶出了书店。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“我”在另一家书店“窃读”时，得到店员的关爱，美美地读完了一本书。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通过对比，突出了第二次感受到的支持、关爱，以致幼小的心灵得到抚慰。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22531" name="文本框 99"/>
          <p:cNvSpPr txBox="1">
            <a:spLocks noChangeArrowheads="1"/>
          </p:cNvSpPr>
          <p:nvPr/>
        </p:nvSpPr>
        <p:spPr bwMode="auto">
          <a:xfrm>
            <a:off x="2228850" y="903291"/>
            <a:ext cx="77025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</a:rPr>
              <a:t> 2</a:t>
            </a:r>
            <a:r>
              <a:rPr lang="zh-CN" altLang="en-US" sz="2800" b="1" dirty="0">
                <a:latin typeface="Times New Roman" pitchFamily="18" charset="0"/>
              </a:rPr>
              <a:t>．本文善于通过什么描写来表达感情？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82828" y="2266953"/>
            <a:ext cx="7142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）采用独白描绘心境，表达自己的感情。</a:t>
            </a:r>
            <a:endParaRPr lang="zh-CN" altLang="en-US" sz="2800" b="1" dirty="0">
              <a:latin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16166" y="3511550"/>
            <a:ext cx="75263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）用细致入微的动作描写，来表达自己的感情。</a:t>
            </a:r>
            <a:endParaRPr lang="zh-CN" alt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562600" y="4437063"/>
            <a:ext cx="11811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2600" b="1">
              <a:latin typeface="楷体_GB2312" pitchFamily="49" charset="-122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363791" y="4157666"/>
            <a:ext cx="74183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b="1" dirty="0">
                <a:latin typeface="宋体" pitchFamily="2" charset="-122"/>
              </a:rPr>
              <a:t>    </a:t>
            </a:r>
            <a:r>
              <a:rPr lang="zh-CN" altLang="en-US" b="1" dirty="0">
                <a:latin typeface="宋体" pitchFamily="2" charset="-122"/>
              </a:rPr>
              <a:t>读书，大家可以大大方方地读，为什么作者却要窃读呢？你知道“窃”是什么意思？ </a:t>
            </a:r>
          </a:p>
        </p:txBody>
      </p:sp>
      <p:pic>
        <p:nvPicPr>
          <p:cNvPr id="4100" name="图片 1" descr="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5"/>
          <a:stretch>
            <a:fillRect/>
          </a:stretch>
        </p:blipFill>
        <p:spPr bwMode="auto">
          <a:xfrm>
            <a:off x="2536825" y="1597025"/>
            <a:ext cx="347503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2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1490663"/>
            <a:ext cx="3581400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导入新课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447928" y="332656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7"/>
                </a:solidFill>
              </a:rPr>
              <a:t>https://www.ypppt.com/</a:t>
            </a:r>
            <a:endParaRPr lang="zh-CN" altLang="en-US" sz="1200" dirty="0">
              <a:solidFill>
                <a:srgbClr val="FFFF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"/>
          <p:cNvSpPr txBox="1">
            <a:spLocks noChangeArrowheads="1"/>
          </p:cNvSpPr>
          <p:nvPr/>
        </p:nvSpPr>
        <p:spPr bwMode="auto">
          <a:xfrm>
            <a:off x="2200278" y="3192463"/>
            <a:ext cx="1579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窃读记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3359153" y="1412878"/>
            <a:ext cx="144463" cy="41052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3556" name="文本框 4"/>
          <p:cNvSpPr txBox="1">
            <a:spLocks noChangeArrowheads="1"/>
          </p:cNvSpPr>
          <p:nvPr/>
        </p:nvSpPr>
        <p:spPr bwMode="auto">
          <a:xfrm>
            <a:off x="3714753" y="1228725"/>
            <a:ext cx="4594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/>
              <a:t>放学之后</a:t>
            </a:r>
            <a:r>
              <a:rPr lang="en-US" altLang="zh-CN" b="1" dirty="0"/>
              <a:t>——</a:t>
            </a:r>
            <a:r>
              <a:rPr lang="zh-CN" altLang="en-US" b="1" dirty="0"/>
              <a:t>匆匆赶到书店</a:t>
            </a:r>
          </a:p>
        </p:txBody>
      </p:sp>
      <p:sp>
        <p:nvSpPr>
          <p:cNvPr id="23557" name="文本框 5"/>
          <p:cNvSpPr txBox="1">
            <a:spLocks noChangeArrowheads="1"/>
          </p:cNvSpPr>
          <p:nvPr/>
        </p:nvSpPr>
        <p:spPr bwMode="auto">
          <a:xfrm>
            <a:off x="3698875" y="2933700"/>
            <a:ext cx="45926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/>
              <a:t>窃读经历</a:t>
            </a:r>
            <a:r>
              <a:rPr lang="en-US" altLang="zh-CN" b="1" dirty="0"/>
              <a:t>——1.</a:t>
            </a:r>
            <a:r>
              <a:rPr lang="zh-CN" altLang="en-US" b="1" dirty="0"/>
              <a:t>贪婪地读</a:t>
            </a:r>
          </a:p>
          <a:p>
            <a:pPr eaLnBrk="1" hangingPunct="1"/>
            <a:r>
              <a:rPr lang="zh-CN" altLang="en-US" b="1" dirty="0"/>
              <a:t>                      </a:t>
            </a:r>
            <a:r>
              <a:rPr lang="en-US" altLang="zh-CN" b="1" dirty="0"/>
              <a:t>2.</a:t>
            </a:r>
            <a:r>
              <a:rPr lang="zh-CN" altLang="en-US" b="1" dirty="0"/>
              <a:t>藏身大人之中</a:t>
            </a:r>
          </a:p>
          <a:p>
            <a:pPr eaLnBrk="1" hangingPunct="1"/>
            <a:r>
              <a:rPr lang="zh-CN" altLang="en-US" b="1" dirty="0"/>
              <a:t>                      </a:t>
            </a:r>
            <a:r>
              <a:rPr lang="en-US" altLang="zh-CN" b="1" dirty="0"/>
              <a:t>3.</a:t>
            </a:r>
            <a:r>
              <a:rPr lang="zh-CN" altLang="en-US" b="1" dirty="0"/>
              <a:t>借雨天读书</a:t>
            </a:r>
          </a:p>
          <a:p>
            <a:pPr eaLnBrk="1" hangingPunct="1"/>
            <a:r>
              <a:rPr lang="zh-CN" altLang="en-US" b="1" dirty="0"/>
              <a:t>                      </a:t>
            </a:r>
            <a:r>
              <a:rPr lang="en-US" altLang="zh-CN" b="1" dirty="0"/>
              <a:t>4.</a:t>
            </a:r>
            <a:r>
              <a:rPr lang="zh-CN" altLang="en-US" b="1" dirty="0"/>
              <a:t>吞下所有智慧</a:t>
            </a:r>
          </a:p>
        </p:txBody>
      </p:sp>
      <p:sp>
        <p:nvSpPr>
          <p:cNvPr id="23558" name="文本框 6"/>
          <p:cNvSpPr txBox="1">
            <a:spLocks noChangeArrowheads="1"/>
          </p:cNvSpPr>
          <p:nvPr/>
        </p:nvSpPr>
        <p:spPr bwMode="auto">
          <a:xfrm>
            <a:off x="3770316" y="5373688"/>
            <a:ext cx="4592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/>
              <a:t>夜晚降临</a:t>
            </a:r>
            <a:r>
              <a:rPr lang="en-US" altLang="zh-CN" b="1" dirty="0"/>
              <a:t>——</a:t>
            </a:r>
            <a:r>
              <a:rPr lang="zh-CN" altLang="en-US" b="1" dirty="0"/>
              <a:t>轻松离开书店</a:t>
            </a:r>
          </a:p>
        </p:txBody>
      </p:sp>
      <p:sp>
        <p:nvSpPr>
          <p:cNvPr id="8" name="右大括号 7"/>
          <p:cNvSpPr/>
          <p:nvPr/>
        </p:nvSpPr>
        <p:spPr>
          <a:xfrm>
            <a:off x="8401053" y="1557338"/>
            <a:ext cx="142875" cy="381635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3560" name="文本框 8"/>
          <p:cNvSpPr txBox="1">
            <a:spLocks noChangeArrowheads="1"/>
          </p:cNvSpPr>
          <p:nvPr/>
        </p:nvSpPr>
        <p:spPr bwMode="auto">
          <a:xfrm>
            <a:off x="8853527" y="2368553"/>
            <a:ext cx="55399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1" name="文本框 9"/>
          <p:cNvSpPr txBox="1">
            <a:spLocks noChangeArrowheads="1"/>
          </p:cNvSpPr>
          <p:nvPr/>
        </p:nvSpPr>
        <p:spPr bwMode="auto">
          <a:xfrm>
            <a:off x="8627070" y="2200275"/>
            <a:ext cx="923330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经历艰辛与惧怕</a:t>
            </a:r>
          </a:p>
          <a:p>
            <a:pPr eaLnBrk="1" hangingPunct="1"/>
            <a:r>
              <a:rPr lang="zh-CN" altLang="en-US" b="1"/>
              <a:t>收获知识和快乐</a:t>
            </a:r>
          </a:p>
        </p:txBody>
      </p:sp>
      <p:sp>
        <p:nvSpPr>
          <p:cNvPr id="2356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课堂小结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95500" y="1473203"/>
            <a:ext cx="142218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文章中心</a:t>
            </a:r>
          </a:p>
        </p:txBody>
      </p:sp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2673353" y="2135188"/>
            <a:ext cx="7426325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ym typeface="Arial" pitchFamily="34" charset="0"/>
              </a:rPr>
              <a:t>读书十分重要，是我们不可或缺的精神食粮，我们从小就浸浴在书香中成长。</a:t>
            </a:r>
            <a:endParaRPr lang="zh-CN" altLang="en-US" b="1" dirty="0"/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ym typeface="Arial" pitchFamily="34" charset="0"/>
              </a:rPr>
              <a:t>人世间冷暖百态，但是关爱处处存在。</a:t>
            </a:r>
            <a:endParaRPr lang="zh-CN" altLang="en-US" dirty="0"/>
          </a:p>
        </p:txBody>
      </p:sp>
      <p:sp>
        <p:nvSpPr>
          <p:cNvPr id="2458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2566988" y="1052513"/>
            <a:ext cx="7620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搜集名人读书的故事或读书名言；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访问周围爱读书的人，请他们谈谈读书的体会；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去图书馆或书店看看，了解图书都有哪些种类；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给自己的图书分分类，做个书目；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找一本喜欢的书阅读，读书时摘抄或填写阅读记录卡；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/>
              <a:t>开展其他相关的内容</a:t>
            </a:r>
            <a:r>
              <a:rPr lang="zh-CN" altLang="en-US" b="1" dirty="0"/>
              <a:t>。 </a:t>
            </a:r>
            <a:endParaRPr lang="zh-CN" altLang="en-US" b="1" dirty="0"/>
          </a:p>
        </p:txBody>
      </p:sp>
      <p:sp>
        <p:nvSpPr>
          <p:cNvPr id="2662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当堂检测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926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5125" name="图片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预习课文    相关介绍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147"/>
          <p:cNvGrpSpPr>
            <a:grpSpLocks/>
          </p:cNvGrpSpPr>
          <p:nvPr/>
        </p:nvGrpSpPr>
        <p:grpSpPr bwMode="auto">
          <a:xfrm>
            <a:off x="1849441" y="334963"/>
            <a:ext cx="2232025" cy="793750"/>
            <a:chOff x="0" y="0"/>
            <a:chExt cx="3516" cy="1249"/>
          </a:xfrm>
        </p:grpSpPr>
        <p:sp>
          <p:nvSpPr>
            <p:cNvPr id="6153" name="矩形 7"/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1 h 1872208"/>
                <a:gd name="T2" fmla="*/ 3 w 2520280"/>
                <a:gd name="T3" fmla="*/ 1 h 1872208"/>
                <a:gd name="T4" fmla="*/ 0 w 2520280"/>
                <a:gd name="T5" fmla="*/ 1 h 1872208"/>
                <a:gd name="T6" fmla="*/ 0 w 2520280"/>
                <a:gd name="T7" fmla="*/ 0 h 1872208"/>
                <a:gd name="T8" fmla="*/ 0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0280"/>
                <a:gd name="T19" fmla="*/ 0 h 1872208"/>
                <a:gd name="T20" fmla="*/ 2520280 w 2520280"/>
                <a:gd name="T21" fmla="*/ 1872208 h 1872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任意多边形 16"/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1 w 696310"/>
                <a:gd name="T3" fmla="*/ 0 h 696310"/>
                <a:gd name="T4" fmla="*/ 1 w 696310"/>
                <a:gd name="T5" fmla="*/ 0 h 696310"/>
                <a:gd name="T6" fmla="*/ 1 w 696310"/>
                <a:gd name="T7" fmla="*/ 0 h 696310"/>
                <a:gd name="T8" fmla="*/ 1 w 696310"/>
                <a:gd name="T9" fmla="*/ 1 h 696310"/>
                <a:gd name="T10" fmla="*/ 0 w 696310"/>
                <a:gd name="T11" fmla="*/ 1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96310"/>
                <a:gd name="T22" fmla="*/ 0 h 696310"/>
                <a:gd name="T23" fmla="*/ 696310 w 696310"/>
                <a:gd name="T24" fmla="*/ 696310 h 696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矩形 17"/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/>
            <a:p>
              <a:pPr algn="ctr"/>
              <a:endParaRPr lang="zh-CN" altLang="en-US" sz="400">
                <a:solidFill>
                  <a:srgbClr val="FFFFFF"/>
                </a:solidFill>
              </a:endParaRPr>
            </a:p>
          </p:txBody>
        </p:sp>
        <p:sp>
          <p:nvSpPr>
            <p:cNvPr id="6156" name="文本框 6151"/>
            <p:cNvSpPr txBox="1">
              <a:spLocks noChangeArrowheads="1"/>
            </p:cNvSpPr>
            <p:nvPr/>
          </p:nvSpPr>
          <p:spPr bwMode="auto">
            <a:xfrm>
              <a:off x="878" y="432"/>
              <a:ext cx="2530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solidFill>
                    <a:srgbClr val="006666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检查预习</a:t>
              </a:r>
            </a:p>
          </p:txBody>
        </p:sp>
      </p:grpSp>
      <p:sp>
        <p:nvSpPr>
          <p:cNvPr id="614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grpSp>
        <p:nvGrpSpPr>
          <p:cNvPr id="6148" name="组合 3"/>
          <p:cNvGrpSpPr>
            <a:grpSpLocks/>
          </p:cNvGrpSpPr>
          <p:nvPr/>
        </p:nvGrpSpPr>
        <p:grpSpPr bwMode="auto">
          <a:xfrm>
            <a:off x="2208213" y="1268413"/>
            <a:ext cx="1714500" cy="500062"/>
            <a:chOff x="1076" y="1998"/>
            <a:chExt cx="2699" cy="788"/>
          </a:xfrm>
        </p:grpSpPr>
        <p:sp>
          <p:nvSpPr>
            <p:cNvPr id="3" name="流程图: 文档 2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走近作者</a:t>
              </a:r>
            </a:p>
          </p:txBody>
        </p:sp>
      </p:grpSp>
      <p:sp>
        <p:nvSpPr>
          <p:cNvPr id="7179" name="文本框 3"/>
          <p:cNvSpPr txBox="1">
            <a:spLocks noChangeArrowheads="1"/>
          </p:cNvSpPr>
          <p:nvPr/>
        </p:nvSpPr>
        <p:spPr bwMode="auto">
          <a:xfrm>
            <a:off x="5087941" y="2027238"/>
            <a:ext cx="53117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宋体" pitchFamily="2" charset="-122"/>
                <a:sym typeface="Arial" pitchFamily="34" charset="0"/>
              </a:rPr>
              <a:t>    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林海音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(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1918.3.18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－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2001.12.1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)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，原名林含英，小名英子，原籍台湾省苗栗县。她毕业后任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《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世界日报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》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记者，不久与报社同事夏承楹结婚。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1948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年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8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月同丈夫带着三个孩子回到故乡台湾，任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《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国语日报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》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编辑。</a:t>
            </a:r>
            <a:endParaRPr lang="zh-CN" altLang="en-US" dirty="0"/>
          </a:p>
        </p:txBody>
      </p:sp>
      <p:pic>
        <p:nvPicPr>
          <p:cNvPr id="6150" name="图片 4" descr="t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3" y="2195513"/>
            <a:ext cx="220662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/>
        </p:nvSpPr>
        <p:spPr bwMode="auto">
          <a:xfrm>
            <a:off x="1901825" y="1455741"/>
            <a:ext cx="7970838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记”</a:t>
            </a:r>
            <a:r>
              <a:rPr lang="en-US" altLang="zh-CN" b="1" dirty="0">
                <a:solidFill>
                  <a:srgbClr val="000000"/>
                </a:solidFill>
                <a:latin typeface="宋体" pitchFamily="2" charset="-122"/>
              </a:rPr>
              <a:t>:</a:t>
            </a: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就是指记载描写事或物的文章，就像同学们平时写日记、周记，也会写游记、参观记。</a:t>
            </a:r>
          </a:p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读课文，想一想课文记叙了一件什么事？</a:t>
            </a:r>
          </a:p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（“我” 因无钱买书而偷偷躲在书店看书。） </a:t>
            </a:r>
          </a:p>
        </p:txBody>
      </p:sp>
      <p:sp>
        <p:nvSpPr>
          <p:cNvPr id="7171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6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charRg st="63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8197" name="图片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初读课文    整体感知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3"/>
          <p:cNvGrpSpPr>
            <a:grpSpLocks noChangeAspect="1"/>
          </p:cNvGrpSpPr>
          <p:nvPr/>
        </p:nvGrpSpPr>
        <p:grpSpPr bwMode="auto">
          <a:xfrm>
            <a:off x="1825625" y="1187453"/>
            <a:ext cx="8540750" cy="4194175"/>
            <a:chOff x="192" y="1201"/>
            <a:chExt cx="4604" cy="720"/>
          </a:xfrm>
        </p:grpSpPr>
        <p:sp>
          <p:nvSpPr>
            <p:cNvPr id="9220" name="AutoShape 4"/>
            <p:cNvSpPr>
              <a:spLocks noChangeAspect="1" noChangeArrowheads="1" noTextEdit="1"/>
            </p:cNvSpPr>
            <p:nvPr/>
          </p:nvSpPr>
          <p:spPr bwMode="auto">
            <a:xfrm>
              <a:off x="192" y="1201"/>
              <a:ext cx="4604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9221" name="_s1028"/>
            <p:cNvCxnSpPr>
              <a:cxnSpLocks noChangeShapeType="1"/>
              <a:stCxn id="9231" idx="0"/>
              <a:endCxn id="9226" idx="2"/>
            </p:cNvCxnSpPr>
            <p:nvPr/>
          </p:nvCxnSpPr>
          <p:spPr bwMode="auto">
            <a:xfrm rot="5400000" flipH="1">
              <a:off x="3357" y="626"/>
              <a:ext cx="144" cy="1870"/>
            </a:xfrm>
            <a:prstGeom prst="bentConnector3">
              <a:avLst>
                <a:gd name="adj1" fmla="val 1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2" name="_s1029"/>
            <p:cNvCxnSpPr>
              <a:cxnSpLocks noChangeShapeType="1"/>
              <a:stCxn id="9227" idx="0"/>
              <a:endCxn id="9226" idx="2"/>
            </p:cNvCxnSpPr>
            <p:nvPr/>
          </p:nvCxnSpPr>
          <p:spPr bwMode="auto">
            <a:xfrm rot="16200000" flipV="1">
              <a:off x="2885" y="1098"/>
              <a:ext cx="144" cy="92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3" name="_s1030"/>
            <p:cNvCxnSpPr>
              <a:cxnSpLocks noChangeShapeType="1"/>
              <a:stCxn id="9230" idx="0"/>
              <a:endCxn id="9226" idx="2"/>
            </p:cNvCxnSpPr>
            <p:nvPr/>
          </p:nvCxnSpPr>
          <p:spPr bwMode="auto">
            <a:xfrm rot="-5400000">
              <a:off x="1487" y="626"/>
              <a:ext cx="144" cy="1870"/>
            </a:xfrm>
            <a:prstGeom prst="bentConnector3">
              <a:avLst>
                <a:gd name="adj1" fmla="val 1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4" name="_s1031"/>
            <p:cNvCxnSpPr>
              <a:cxnSpLocks noChangeShapeType="1"/>
              <a:stCxn id="9229" idx="0"/>
              <a:endCxn id="9226" idx="2"/>
            </p:cNvCxnSpPr>
            <p:nvPr/>
          </p:nvCxnSpPr>
          <p:spPr bwMode="auto">
            <a:xfrm rot="-5400000">
              <a:off x="2417" y="1554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5" name="_s1032"/>
            <p:cNvCxnSpPr>
              <a:cxnSpLocks noChangeShapeType="1"/>
              <a:stCxn id="9228" idx="0"/>
              <a:endCxn id="9226" idx="2"/>
            </p:cNvCxnSpPr>
            <p:nvPr/>
          </p:nvCxnSpPr>
          <p:spPr bwMode="auto">
            <a:xfrm rot="-5400000">
              <a:off x="1955" y="1094"/>
              <a:ext cx="144" cy="934"/>
            </a:xfrm>
            <a:prstGeom prst="bentConnector3">
              <a:avLst>
                <a:gd name="adj1" fmla="val 1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26" name="_s1033"/>
            <p:cNvSpPr>
              <a:spLocks noChangeArrowheads="1"/>
            </p:cNvSpPr>
            <p:nvPr/>
          </p:nvSpPr>
          <p:spPr bwMode="auto">
            <a:xfrm>
              <a:off x="2062" y="120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FF">
                <a:alpha val="5098"/>
              </a:srgbClr>
            </a:solidFill>
            <a:ln w="12700">
              <a:solidFill>
                <a:schemeClr val="tx1"/>
              </a:solidFill>
              <a:prstDash val="lgDashDotDot"/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zh-CN" altLang="en-US" sz="2000" b="1">
                  <a:latin typeface="Times New Roman" pitchFamily="18" charset="0"/>
                </a:rPr>
                <a:t>窃读记</a:t>
              </a:r>
            </a:p>
          </p:txBody>
        </p:sp>
        <p:sp>
          <p:nvSpPr>
            <p:cNvPr id="9227" name="_s1034"/>
            <p:cNvSpPr>
              <a:spLocks noChangeArrowheads="1"/>
            </p:cNvSpPr>
            <p:nvPr/>
          </p:nvSpPr>
          <p:spPr bwMode="auto">
            <a:xfrm>
              <a:off x="2979" y="1633"/>
              <a:ext cx="88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altLang="zh-CN" sz="2000" b="1">
                  <a:latin typeface="Times New Roman" pitchFamily="18" charset="0"/>
                </a:rPr>
                <a:t>16-24</a:t>
              </a:r>
              <a:r>
                <a:rPr lang="zh-CN" altLang="en-US" sz="2000" b="1">
                  <a:latin typeface="Times New Roman" pitchFamily="18" charset="0"/>
                </a:rPr>
                <a:t>节由于</a:t>
              </a:r>
            </a:p>
            <a:p>
              <a:r>
                <a:rPr lang="zh-CN" altLang="en-US" sz="2000" b="1">
                  <a:latin typeface="Times New Roman" pitchFamily="18" charset="0"/>
                </a:rPr>
                <a:t>对知识的渴望</a:t>
              </a:r>
            </a:p>
            <a:p>
              <a:r>
                <a:rPr lang="zh-CN" altLang="en-US" sz="2000" b="1">
                  <a:latin typeface="Times New Roman" pitchFamily="18" charset="0"/>
                </a:rPr>
                <a:t>到其他书店</a:t>
              </a:r>
            </a:p>
            <a:p>
              <a:r>
                <a:rPr lang="zh-CN" altLang="en-US" sz="2000" b="1">
                  <a:latin typeface="Times New Roman" pitchFamily="18" charset="0"/>
                </a:rPr>
                <a:t>窃读，得到</a:t>
              </a:r>
            </a:p>
            <a:p>
              <a:r>
                <a:rPr lang="zh-CN" altLang="en-US" sz="2000" b="1">
                  <a:latin typeface="Times New Roman" pitchFamily="18" charset="0"/>
                </a:rPr>
                <a:t>店员的同情。</a:t>
              </a:r>
            </a:p>
          </p:txBody>
        </p:sp>
        <p:sp>
          <p:nvSpPr>
            <p:cNvPr id="9228" name="_s1035"/>
            <p:cNvSpPr>
              <a:spLocks noChangeArrowheads="1"/>
            </p:cNvSpPr>
            <p:nvPr/>
          </p:nvSpPr>
          <p:spPr bwMode="auto">
            <a:xfrm>
              <a:off x="1127" y="163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9-14</a:t>
              </a:r>
              <a:r>
                <a:rPr lang="zh-CN" altLang="en-US" sz="2000" b="1">
                  <a:latin typeface="Times New Roman" pitchFamily="18" charset="0"/>
                </a:rPr>
                <a:t>节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窃读的缘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由和经过。</a:t>
              </a:r>
            </a:p>
          </p:txBody>
        </p:sp>
        <p:sp>
          <p:nvSpPr>
            <p:cNvPr id="9229" name="_s1036"/>
            <p:cNvSpPr>
              <a:spLocks noChangeArrowheads="1"/>
            </p:cNvSpPr>
            <p:nvPr/>
          </p:nvSpPr>
          <p:spPr bwMode="auto">
            <a:xfrm>
              <a:off x="2062" y="163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15</a:t>
              </a:r>
              <a:r>
                <a:rPr lang="zh-CN" altLang="en-US" sz="2000" b="1">
                  <a:latin typeface="Times New Roman" pitchFamily="18" charset="0"/>
                </a:rPr>
                <a:t>节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受屈辱后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十分悲愤。</a:t>
              </a:r>
            </a:p>
          </p:txBody>
        </p:sp>
        <p:sp>
          <p:nvSpPr>
            <p:cNvPr id="9230" name="_s1037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92" y="163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1-8</a:t>
              </a:r>
              <a:r>
                <a:rPr lang="zh-CN" altLang="en-US" sz="2000" b="1">
                  <a:latin typeface="Times New Roman" pitchFamily="18" charset="0"/>
                </a:rPr>
                <a:t>节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在一家书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店窃读，被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老板挖苦。</a:t>
              </a:r>
            </a:p>
          </p:txBody>
        </p:sp>
        <p:sp>
          <p:nvSpPr>
            <p:cNvPr id="9231" name="_s1038"/>
            <p:cNvSpPr>
              <a:spLocks noChangeArrowheads="1"/>
            </p:cNvSpPr>
            <p:nvPr/>
          </p:nvSpPr>
          <p:spPr bwMode="auto">
            <a:xfrm>
              <a:off x="3932" y="163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25-28</a:t>
              </a:r>
              <a:r>
                <a:rPr lang="zh-CN" altLang="en-US" sz="2000" b="1">
                  <a:latin typeface="Times New Roman" pitchFamily="18" charset="0"/>
                </a:rPr>
                <a:t>节</a:t>
              </a:r>
            </a:p>
            <a:p>
              <a:pPr algn="ctr"/>
              <a:r>
                <a:rPr lang="zh-CN" altLang="en-US" sz="2000" b="1">
                  <a:latin typeface="Times New Roman" pitchFamily="18" charset="0"/>
                </a:rPr>
                <a:t>点题</a:t>
              </a:r>
            </a:p>
          </p:txBody>
        </p:sp>
      </p:grpSp>
      <p:sp>
        <p:nvSpPr>
          <p:cNvPr id="921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/>
        </p:nvSpPr>
        <p:spPr bwMode="auto">
          <a:xfrm>
            <a:off x="1825625" y="1905003"/>
            <a:ext cx="854075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课文记叙的线索：</a:t>
            </a:r>
          </a:p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  <a:t>        放学后──边走边想──跨进店门──打开书阅读──恐惧被发现──饥饿难耐──放回书架──走出书店。</a:t>
            </a:r>
            <a:br>
              <a:rPr lang="zh-CN" altLang="en-US" b="1" dirty="0">
                <a:solidFill>
                  <a:srgbClr val="000000"/>
                </a:solidFill>
                <a:latin typeface="宋体" pitchFamily="2" charset="-122"/>
              </a:rPr>
            </a:br>
            <a:endParaRPr lang="zh-CN" altLang="en-US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10243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19288" y="1217616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2"/>
                </a:solidFill>
                <a:latin typeface="宋体" panose="02010600030101010101" pitchFamily="2" charset="-122"/>
                <a:cs typeface="+mj-cs"/>
                <a:sym typeface="+mn-ea"/>
              </a:rPr>
              <a:t>第一段总结</a:t>
            </a:r>
          </a:p>
        </p:txBody>
      </p:sp>
      <p:sp>
        <p:nvSpPr>
          <p:cNvPr id="11267" name="文本框 2"/>
          <p:cNvSpPr txBox="1">
            <a:spLocks noChangeArrowheads="1"/>
          </p:cNvSpPr>
          <p:nvPr/>
        </p:nvSpPr>
        <p:spPr bwMode="auto">
          <a:xfrm>
            <a:off x="2544766" y="2041525"/>
            <a:ext cx="77930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黑体" pitchFamily="49" charset="-122"/>
                <a:sym typeface="Arial" pitchFamily="34" charset="0"/>
              </a:rPr>
              <a:t>我</a:t>
            </a:r>
            <a:r>
              <a:rPr lang="zh-CN" altLang="en-US" b="1" dirty="0">
                <a:solidFill>
                  <a:schemeClr val="hlink"/>
                </a:solidFill>
                <a:latin typeface="黑体" pitchFamily="49" charset="-122"/>
                <a:sym typeface="Arial" pitchFamily="34" charset="0"/>
              </a:rPr>
              <a:t>不过</a:t>
            </a:r>
            <a:r>
              <a:rPr lang="zh-CN" altLang="en-US" b="1" dirty="0">
                <a:latin typeface="黑体" pitchFamily="49" charset="-122"/>
                <a:sym typeface="Arial" pitchFamily="34" charset="0"/>
              </a:rPr>
              <a:t>是一个无力购买而又</a:t>
            </a:r>
            <a:r>
              <a:rPr lang="zh-CN" altLang="en-US" b="1" dirty="0">
                <a:solidFill>
                  <a:schemeClr val="hlink"/>
                </a:solidFill>
                <a:latin typeface="黑体" pitchFamily="49" charset="-122"/>
                <a:sym typeface="Arial" pitchFamily="34" charset="0"/>
              </a:rPr>
              <a:t>渴望</a:t>
            </a:r>
            <a:r>
              <a:rPr lang="zh-CN" altLang="en-US" b="1" dirty="0">
                <a:latin typeface="黑体" pitchFamily="49" charset="-122"/>
                <a:sym typeface="Arial" pitchFamily="34" charset="0"/>
              </a:rPr>
              <a:t>读到那本书的穷学生！</a:t>
            </a:r>
            <a:endParaRPr lang="zh-CN" altLang="en-US" b="1" dirty="0">
              <a:latin typeface="黑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黑体" pitchFamily="49" charset="-122"/>
                <a:sym typeface="Arial" pitchFamily="34" charset="0"/>
              </a:rPr>
              <a:t>这句话以及第一段中描写窃读的句子和描写老板的句子写出</a:t>
            </a:r>
            <a:r>
              <a:rPr lang="zh-CN" altLang="en-US" b="1" dirty="0">
                <a:solidFill>
                  <a:srgbClr val="0000FF"/>
                </a:solidFill>
                <a:sym typeface="Arial" pitchFamily="34" charset="0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latin typeface="黑体" pitchFamily="49" charset="-122"/>
                <a:sym typeface="Arial" pitchFamily="34" charset="0"/>
              </a:rPr>
              <a:t>我</a:t>
            </a:r>
            <a:r>
              <a:rPr lang="zh-CN" altLang="en-US" b="1" dirty="0">
                <a:solidFill>
                  <a:srgbClr val="0000FF"/>
                </a:solidFill>
                <a:sym typeface="Arial" pitchFamily="34" charset="0"/>
              </a:rPr>
              <a:t>”</a:t>
            </a:r>
            <a:r>
              <a:rPr lang="zh-CN" altLang="en-US" b="1" dirty="0">
                <a:solidFill>
                  <a:srgbClr val="0000FF"/>
                </a:solidFill>
                <a:latin typeface="黑体" pitchFamily="49" charset="-122"/>
                <a:sym typeface="Arial" pitchFamily="34" charset="0"/>
              </a:rPr>
              <a:t>热爱读书和老板冷酷无情。</a:t>
            </a:r>
          </a:p>
        </p:txBody>
      </p:sp>
      <p:sp>
        <p:nvSpPr>
          <p:cNvPr id="1126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0BAA2708-9369-4168-9D7B-2B024B3EEC07}" vid="{7D7E2439-0CA8-4F5C-91A3-10A9F501D685}"/>
    </a:ext>
  </a:extLst>
</a:theme>
</file>

<file path=ppt/theme/theme2.xml><?xml version="1.0" encoding="utf-8"?>
<a:theme xmlns:a="http://schemas.openxmlformats.org/drawingml/2006/main" name="1_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Pages>0</Pages>
  <Words>1199</Words>
  <Characters>0</Characters>
  <Application>Microsoft Office PowerPoint</Application>
  <DocSecurity>0</DocSecurity>
  <PresentationFormat>宽屏</PresentationFormat>
  <Lines>0</Lines>
  <Paragraphs>125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2" baseType="lpstr">
      <vt:lpstr>Meiryo</vt:lpstr>
      <vt:lpstr>方正姚体</vt:lpstr>
      <vt:lpstr>黑体</vt:lpstr>
      <vt:lpstr>华文细黑</vt:lpstr>
      <vt:lpstr>华文中宋</vt:lpstr>
      <vt:lpstr>楷体</vt:lpstr>
      <vt:lpstr>楷体_GB2312</vt:lpstr>
      <vt:lpstr>隶书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主题2</vt:lpstr>
      <vt:lpstr>1_第一PPT模板网-WWW.1PPT.COM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2015-07-09T08:14:18Z</dcterms:created>
  <dcterms:modified xsi:type="dcterms:W3CDTF">2021-12-02T02:00:10Z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