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9.xml" ContentType="application/vnd.openxmlformats-officedocument.presentationml.notesSlide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notesSlides/notesSlide1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3.xml" ContentType="application/vnd.openxmlformats-officedocument.presentationml.notesSlide+xml"/>
  <Override PartName="/ppt/tags/tag28.xml" ContentType="application/vnd.openxmlformats-officedocument.presentationml.tags+xml"/>
  <Override PartName="/ppt/notesSlides/notesSlide14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5.xml" ContentType="application/vnd.openxmlformats-officedocument.presentationml.notesSlide+xml"/>
  <Override PartName="/ppt/tags/tag31.xml" ContentType="application/vnd.openxmlformats-officedocument.presentationml.tags+xml"/>
  <Override PartName="/ppt/notesSlides/notesSlide16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17.xml" ContentType="application/vnd.openxmlformats-officedocument.presentationml.notesSlide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4"/>
  </p:notesMasterIdLst>
  <p:sldIdLst>
    <p:sldId id="257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2" r:id="rId21"/>
    <p:sldId id="256" r:id="rId22"/>
    <p:sldId id="283" r:id="rId23"/>
  </p:sldIdLst>
  <p:sldSz cx="9144000" cy="5143500" type="screen16x9"/>
  <p:notesSz cx="6858000" cy="9144000"/>
  <p:custDataLst>
    <p:tags r:id="rId2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41">
          <p15:clr>
            <a:srgbClr val="A4A3A4"/>
          </p15:clr>
        </p15:guide>
        <p15:guide id="2" orient="horz" pos="497">
          <p15:clr>
            <a:srgbClr val="A4A3A4"/>
          </p15:clr>
        </p15:guide>
        <p15:guide id="3" orient="horz" pos="2946">
          <p15:clr>
            <a:srgbClr val="A4A3A4"/>
          </p15:clr>
        </p15:guide>
        <p15:guide id="4" pos="312">
          <p15:clr>
            <a:srgbClr val="A4A3A4"/>
          </p15:clr>
        </p15:guide>
        <p15:guide id="5" pos="54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253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641"/>
        <p:guide orient="horz" pos="497"/>
        <p:guide orient="horz" pos="2946"/>
        <p:guide pos="312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B6697DFB-3AE9-40F9-8E8E-A80D5EB45776}" type="datetimeFigureOut">
              <a:rPr lang="zh-CN" altLang="en-US" smtClean="0"/>
              <a:t>2021/12/2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D9235D8A-41C9-4641-955F-3541DFC3733B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2982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7052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7877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930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5151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948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519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0255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2156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0552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1559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015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0981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4913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6158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791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444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638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315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738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664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235D8A-41C9-4641-955F-3541DFC3733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890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17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162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886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881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415971" y="781862"/>
            <a:ext cx="8439398" cy="4123069"/>
          </a:xfrm>
          <a:prstGeom prst="roundRect">
            <a:avLst/>
          </a:prstGeom>
          <a:solidFill>
            <a:srgbClr val="A2530C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64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330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655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34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87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21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6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72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34.xml"/><Relationship Id="rId7" Type="http://schemas.openxmlformats.org/officeDocument/2006/relationships/image" Target="../media/image5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8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notesSlide" Target="../notesSlides/notesSlide6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10" Type="http://schemas.openxmlformats.org/officeDocument/2006/relationships/tags" Target="../tags/tag15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10800000">
            <a:off x="0" y="0"/>
            <a:ext cx="6267450" cy="5143500"/>
          </a:xfrm>
          <a:prstGeom prst="rect">
            <a:avLst/>
          </a:prstGeom>
          <a:gradFill>
            <a:gsLst>
              <a:gs pos="0">
                <a:srgbClr val="DB6F0C">
                  <a:alpha val="0"/>
                </a:srgbClr>
              </a:gs>
              <a:gs pos="100000">
                <a:srgbClr val="9F500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35921" y="1433151"/>
            <a:ext cx="49746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342900">
              <a:buNone/>
            </a:pPr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再塑生命的人</a:t>
            </a:r>
            <a:endParaRPr lang="en-US" altLang="zh-CN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78581" y="2579800"/>
            <a:ext cx="188176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defTabSz="342900"/>
            <a:r>
              <a:rPr lang="zh-CN" alt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语文 七年级 上册</a:t>
            </a:r>
          </a:p>
        </p:txBody>
      </p:sp>
      <p:cxnSp>
        <p:nvCxnSpPr>
          <p:cNvPr id="11" name="直接连接符 10"/>
          <p:cNvCxnSpPr/>
          <p:nvPr/>
        </p:nvCxnSpPr>
        <p:spPr>
          <a:xfrm rot="10800000">
            <a:off x="778581" y="2487690"/>
            <a:ext cx="4105253" cy="0"/>
          </a:xfrm>
          <a:prstGeom prst="line">
            <a:avLst/>
          </a:prstGeom>
          <a:ln w="25400" cap="rnd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49269" y="3786045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Box 2"/>
          <p:cNvSpPr/>
          <p:nvPr>
            <p:custDataLst>
              <p:tags r:id="rId1"/>
            </p:custDataLst>
          </p:nvPr>
        </p:nvSpPr>
        <p:spPr>
          <a:xfrm>
            <a:off x="942812" y="1237536"/>
            <a:ext cx="7543021" cy="29546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．如何理解标题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再塑生命的人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的含义？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“再塑生命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是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重新塑造、获得生命”的意思，文中是指“爱的光明照到了我的身上”。在莎莉文老师的教育下，海伦的灵魂被唤醒，再次拥有了“光明、希望、快乐和自由”。莎莉文让海伦又回到自然，理解自然，并懂得什么是“爱”。从这个意义上说，莎莉文老师正是“再塑生命的人”，表达了海伦对莎莉文老师无比的敬爱和感激之情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Box 1"/>
          <p:cNvSpPr/>
          <p:nvPr>
            <p:custDataLst>
              <p:tags r:id="rId1"/>
            </p:custDataLst>
          </p:nvPr>
        </p:nvSpPr>
        <p:spPr>
          <a:xfrm>
            <a:off x="1064217" y="1536665"/>
            <a:ext cx="7406544" cy="201901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3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．文中的海伦和莎莉文老师分别给你留下了怎样的印象？</a:t>
            </a:r>
          </a:p>
          <a:p>
            <a:pPr>
              <a:lnSpc>
                <a:spcPct val="3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海伦是一个好学、聪明、坚毅、情感丰富、有强烈求知欲的女孩。莎莉文是一个爱海伦，讲究教育方法，因势利导、循循善诱、抓住教育时机的出色的教育艺术家。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/>
          <p:nvPr>
            <p:custDataLst>
              <p:tags r:id="rId1"/>
            </p:custDataLst>
          </p:nvPr>
        </p:nvSpPr>
        <p:spPr>
          <a:xfrm>
            <a:off x="947476" y="1299686"/>
            <a:ext cx="7447922" cy="29546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．海伦是个高度残疾的儿童，在莎莉文老师的引领下却创造出了生命的奇迹，从她们身上，你得到了哪些启示？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海伦能成为一个不平凡的人，与莎莉文老师的教育密不可分，但同时也是她主观努力的结果。我们要从老师身上学习她的爱心，从海伦身上学习她好学自强、不屈不挠的奋斗精神以及对生命的热爱，对生活的执着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33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9280" y="1068959"/>
            <a:ext cx="39969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步骤四  品味语言  感受韵味</a:t>
            </a:r>
          </a:p>
        </p:txBody>
      </p:sp>
      <p:sp>
        <p:nvSpPr>
          <p:cNvPr id="14338" name="TextBox 2"/>
          <p:cNvSpPr/>
          <p:nvPr>
            <p:custDataLst>
              <p:tags r:id="rId2"/>
            </p:custDataLst>
          </p:nvPr>
        </p:nvSpPr>
        <p:spPr>
          <a:xfrm>
            <a:off x="852378" y="1511350"/>
            <a:ext cx="7467659" cy="330090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．朋友，你可曾在茫茫大雾中航行过，在雾中神情紧张地驾驶着一条大船，小心翼翼地缓慢地向对岸驶去？你的心怦怦直跳，唯恐意外发生。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十分形象地展示了坠入黑暗而沉寂的世界的海伦的心灵历程。</a:t>
            </a:r>
          </a:p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．在未受教育之前，我正像大雾中的航船，既没有指南针也没有探测仪，无从知道海港已经临近。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用比喻的修辞手法从反面说明了受教育的重要性：只有接受了教育的人，生活的航船才能冲破阻碍旅途的大雾，找到准确的航向，从而靠近理想的人生港湾。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/>
          <p:nvPr>
            <p:custDataLst>
              <p:tags r:id="rId1"/>
            </p:custDataLst>
          </p:nvPr>
        </p:nvSpPr>
        <p:spPr>
          <a:xfrm>
            <a:off x="799303" y="1044661"/>
            <a:ext cx="7731749" cy="376256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．水唤醒了我的灵魂，并给予我光明、希望、快乐和自由。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这句话紧承上文中莎莉文老师教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水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这个词，让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认识到了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水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和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杯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并不是一回事，同时也唤醒了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认识世界万物的欲望，形象地说出了自己参透奥秘后愉悦的心情。</a:t>
            </a:r>
          </a:p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．这些字使整个世界在我面前变得花团锦簇，美不胜收。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这句话表面看来是说文字的神奇，实则暗示的是知识的力量。是知识使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这个盲聋人看到了快乐，看到了光明，看到了幸福。因而，“我”觉得世界充满了花香，洋溢着美丽。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153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Box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26289" y="1180559"/>
            <a:ext cx="39969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步骤五  总结课文  拓展延伸</a:t>
            </a:r>
          </a:p>
        </p:txBody>
      </p:sp>
      <p:sp>
        <p:nvSpPr>
          <p:cNvPr id="16387" name="TextBox 3"/>
          <p:cNvSpPr/>
          <p:nvPr>
            <p:custDataLst>
              <p:tags r:id="rId2"/>
            </p:custDataLst>
          </p:nvPr>
        </p:nvSpPr>
        <p:spPr>
          <a:xfrm>
            <a:off x="1036361" y="1634987"/>
            <a:ext cx="7404255" cy="22787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．总结课文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同学们，是莎莉文老师无私的爱重塑了海伦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凯勒的生命。爱，确是人类的宝贵精神财富，当它升华时，可以奔流不息，可以惊天动地，被再塑后的海伦的生命如歌，所延续传承的也是一个含义丰富的爱的故事。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/>
          <p:nvPr>
            <p:custDataLst>
              <p:tags r:id="rId1"/>
            </p:custDataLst>
          </p:nvPr>
        </p:nvSpPr>
        <p:spPr>
          <a:xfrm>
            <a:off x="791766" y="943446"/>
            <a:ext cx="7603632" cy="353173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．拓展延伸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(1)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生活中并非只有一位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海伦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凯勒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，你能说出你所了解的其他的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海伦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凯勒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的动人故事吗？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奥斯特洛夫斯基全身瘫痪，双目失明，但他以惊人的毅力，克服重重困难，在病榻上完成了长篇小说《钢铁是怎样炼成的》，鼓舞了几代热血青年。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几乎全聋的贝多芬扼住命运的咽喉，奏出了与命运抗争的最强音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《命运交响曲》。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8867" y="1456177"/>
            <a:ext cx="1384186" cy="21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412"/>
          <a:stretch>
            <a:fillRect/>
          </a:stretch>
        </p:blipFill>
        <p:spPr bwMode="auto">
          <a:xfrm>
            <a:off x="5541070" y="1456177"/>
            <a:ext cx="1454665" cy="21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3"/>
          <p:cNvSpPr/>
          <p:nvPr>
            <p:custDataLst>
              <p:tags r:id="rId3"/>
            </p:custDataLst>
          </p:nvPr>
        </p:nvSpPr>
        <p:spPr>
          <a:xfrm>
            <a:off x="2027256" y="3861733"/>
            <a:ext cx="2107406" cy="3917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zh-CN" altLang="zh-CN" sz="2100" ker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奥斯特洛夫斯基</a:t>
            </a:r>
            <a:endParaRPr lang="zh-CN" altLang="en-US" sz="21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6" name="TextBox 4"/>
          <p:cNvSpPr/>
          <p:nvPr>
            <p:custDataLst>
              <p:tags r:id="rId4"/>
            </p:custDataLst>
          </p:nvPr>
        </p:nvSpPr>
        <p:spPr>
          <a:xfrm>
            <a:off x="5755838" y="3861731"/>
            <a:ext cx="1025128" cy="39171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zh-CN" altLang="zh-CN" sz="2100" ker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贝多芬</a:t>
            </a:r>
            <a:endParaRPr lang="zh-CN" altLang="en-US" sz="2100" ker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 fill="hold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/>
          <p:nvPr>
            <p:custDataLst>
              <p:tags r:id="rId1"/>
            </p:custDataLst>
          </p:nvPr>
        </p:nvSpPr>
        <p:spPr>
          <a:xfrm>
            <a:off x="1214176" y="1237536"/>
            <a:ext cx="7233976" cy="29546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(2)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收集关于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微笑面对挫折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的名人名言。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1500" kern="0" dirty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①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顽强的毅力可以征服世界上的任何一座高峰。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(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狄更斯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zh-CN" sz="1500" kern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1500" kern="0" dirty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②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顺境中的美德是自制，逆境中的美德是不屈不挠。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(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培根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zh-CN" sz="1500" kern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zh-CN" sz="1500" kern="0" dirty="0" smtClea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③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苦难对于天才是一块垫脚石，对于能干的人是一笔财富，对于弱者是一个万丈深渊。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(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巴尔扎克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64431" y="1404656"/>
            <a:ext cx="195738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板书设计：</a:t>
            </a:r>
          </a:p>
        </p:txBody>
      </p:sp>
      <p:grpSp>
        <p:nvGrpSpPr>
          <p:cNvPr id="31747" name="组合 4"/>
          <p:cNvGrpSpPr/>
          <p:nvPr/>
        </p:nvGrpSpPr>
        <p:grpSpPr bwMode="auto">
          <a:xfrm>
            <a:off x="2143125" y="1924239"/>
            <a:ext cx="5130404" cy="1835944"/>
            <a:chOff x="1187624" y="1988840"/>
            <a:chExt cx="6840760" cy="2448272"/>
          </a:xfrm>
        </p:grpSpPr>
        <p:pic>
          <p:nvPicPr>
            <p:cNvPr id="31748" name="图片 12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844" y="1988840"/>
              <a:ext cx="2880320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49" name="图片 12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624" y="2708920"/>
              <a:ext cx="6840760" cy="1728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Box 4"/>
          <p:cNvSpPr/>
          <p:nvPr/>
        </p:nvSpPr>
        <p:spPr>
          <a:xfrm>
            <a:off x="1043829" y="1068840"/>
            <a:ext cx="6282372" cy="353173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．知识与技能目标：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积累重点字词，把握课文内容。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．过程与方法目标：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通过品读与揣摩，理解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再塑生命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的含义。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．情感态度与价值观目标：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学习海伦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凯勒热切求知、热爱生活的精神。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三维目标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7122" y="2101103"/>
            <a:ext cx="2000250" cy="26860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851159" y="146838"/>
            <a:ext cx="16552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 fill="hold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 fill="hold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 fill="hold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10800000">
            <a:off x="0" y="0"/>
            <a:ext cx="6267450" cy="5143500"/>
          </a:xfrm>
          <a:prstGeom prst="rect">
            <a:avLst/>
          </a:prstGeom>
          <a:gradFill>
            <a:gsLst>
              <a:gs pos="0">
                <a:srgbClr val="DB6F0C">
                  <a:alpha val="0"/>
                </a:srgbClr>
              </a:gs>
              <a:gs pos="100000">
                <a:srgbClr val="9F500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78581" y="1432202"/>
            <a:ext cx="4679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dist" defTabSz="342900">
              <a:buNone/>
            </a:pPr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感谢各位聆听</a:t>
            </a:r>
            <a:endParaRPr lang="en-US" altLang="zh-CN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rot="10800000">
            <a:off x="778581" y="2487690"/>
            <a:ext cx="4105253" cy="0"/>
          </a:xfrm>
          <a:prstGeom prst="line">
            <a:avLst/>
          </a:prstGeom>
          <a:ln w="25400" cap="rnd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047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Box 5"/>
          <p:cNvSpPr/>
          <p:nvPr>
            <p:custDataLst>
              <p:tags r:id="rId1"/>
            </p:custDataLst>
          </p:nvPr>
        </p:nvSpPr>
        <p:spPr>
          <a:xfrm>
            <a:off x="917210" y="1352952"/>
            <a:ext cx="7260305" cy="27115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3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同学们，世界是美丽的。我们能看见树木的青翠葱绿，聆听鸟儿的悦耳鸣叫。然而，这个世界上，还有一些人，他们的世界是没有色彩，没有声音的，他们要生存下去尚且需要一定的勇气，而要出类拔萃，有所成就，那简直就是一个奇迹。今天，我们就去结识一位创造奇迹的奇女子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Box 1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95300" y="991188"/>
            <a:ext cx="39969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步骤一  知识梳理  夯实基础</a:t>
            </a:r>
          </a:p>
        </p:txBody>
      </p:sp>
      <p:sp>
        <p:nvSpPr>
          <p:cNvPr id="5123" name="TextBox 3"/>
          <p:cNvSpPr/>
          <p:nvPr>
            <p:custDataLst>
              <p:tags r:id="rId2"/>
            </p:custDataLst>
          </p:nvPr>
        </p:nvSpPr>
        <p:spPr>
          <a:xfrm>
            <a:off x="868584" y="1260456"/>
            <a:ext cx="4659505" cy="341632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．作者简介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海伦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凯勒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(Helen Keller)(1880—1968)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19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世纪美国盲聋女作家、教育家、慈善家。她以自强不息的顽强毅力，在安妮·莎莉文老师的帮助下，掌握了英、法、德等五国语言，完成了她的一系列著作，并致力于为残疾人造福，建立慈善机构，被美国《时代周刊》评为“二十世纪美国十大英雄偶像”之一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049" y="2155270"/>
            <a:ext cx="1928813" cy="2307431"/>
          </a:xfrm>
          <a:prstGeom prst="rect">
            <a:avLst/>
          </a:prstGeom>
        </p:spPr>
      </p:pic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Box 1"/>
          <p:cNvSpPr/>
          <p:nvPr>
            <p:custDataLst>
              <p:tags r:id="rId1"/>
            </p:custDataLst>
          </p:nvPr>
        </p:nvSpPr>
        <p:spPr>
          <a:xfrm>
            <a:off x="977621" y="963847"/>
            <a:ext cx="7297197" cy="3531736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．背景链接</a:t>
            </a: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海伦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凯勒一岁半时不幸染上疾病，致使双目失明、双耳失聪，随之又丧失了说话的能力。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17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岁时，海伦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凯勒考进哈佛大学，其后又在繁忙的工作学习中先后完成了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14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部具有世界影响力的著作，最著名的是其自传《假如给我三天光明》。海伦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凯勒无比敬爱和感激自己的老师，她说：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假如给我三天光明，我首先要长久地凝视我的老师——安妮·莎莉文！”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9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949041" y="1758702"/>
            <a:ext cx="5994797" cy="206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廊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       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      </a:t>
            </a: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恍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   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　　　 </a:t>
            </a:r>
          </a:p>
          <a:p>
            <a:pPr>
              <a:lnSpc>
                <a:spcPct val="180000"/>
              </a:lnSpc>
            </a:pP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徙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              ）      </a:t>
            </a: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怦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   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</a:t>
            </a:r>
          </a:p>
          <a:p>
            <a:pPr>
              <a:lnSpc>
                <a:spcPct val="180000"/>
              </a:lnSpc>
            </a:pP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簇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             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      </a:t>
            </a: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衍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         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</a:t>
            </a:r>
          </a:p>
          <a:p>
            <a:pPr>
              <a:lnSpc>
                <a:spcPct val="180000"/>
              </a:lnSpc>
            </a:pP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捻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       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      </a:t>
            </a:r>
            <a:r>
              <a:rPr lang="zh-CN" altLang="zh-CN" sz="1800" u="sng" kern="0" dirty="0">
                <a:solidFill>
                  <a:sysClr val="windowText" lastClr="000000"/>
                </a:solidFill>
                <a:cs typeface="+mn-ea"/>
                <a:sym typeface="+mn-lt"/>
              </a:rPr>
              <a:t>绽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  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         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  </a:t>
            </a:r>
          </a:p>
        </p:txBody>
      </p:sp>
      <p:sp>
        <p:nvSpPr>
          <p:cNvPr id="7170" name="文本框 2"/>
          <p:cNvSpPr/>
          <p:nvPr>
            <p:custDataLst>
              <p:tags r:id="rId2"/>
            </p:custDataLst>
          </p:nvPr>
        </p:nvSpPr>
        <p:spPr>
          <a:xfrm>
            <a:off x="3707113" y="1870191"/>
            <a:ext cx="813197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láng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1" name="文本框 3"/>
          <p:cNvSpPr/>
          <p:nvPr>
            <p:custDataLst>
              <p:tags r:id="rId3"/>
            </p:custDataLst>
          </p:nvPr>
        </p:nvSpPr>
        <p:spPr>
          <a:xfrm>
            <a:off x="5603042" y="1867901"/>
            <a:ext cx="1046559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huǎng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2" name="文本框 4"/>
          <p:cNvSpPr/>
          <p:nvPr>
            <p:custDataLst>
              <p:tags r:id="rId4"/>
            </p:custDataLst>
          </p:nvPr>
        </p:nvSpPr>
        <p:spPr>
          <a:xfrm>
            <a:off x="3844034" y="2431373"/>
            <a:ext cx="539354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xǐ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3" name="文本框 5"/>
          <p:cNvSpPr/>
          <p:nvPr>
            <p:custDataLst>
              <p:tags r:id="rId5"/>
            </p:custDataLst>
          </p:nvPr>
        </p:nvSpPr>
        <p:spPr>
          <a:xfrm>
            <a:off x="5686883" y="2361526"/>
            <a:ext cx="810816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pēng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4" name="文本框 6"/>
          <p:cNvSpPr/>
          <p:nvPr>
            <p:custDataLst>
              <p:tags r:id="rId6"/>
            </p:custDataLst>
          </p:nvPr>
        </p:nvSpPr>
        <p:spPr>
          <a:xfrm>
            <a:off x="3774059" y="2862694"/>
            <a:ext cx="534590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cù</a:t>
            </a:r>
            <a:r>
              <a:rPr lang="zh-CN" altLang="en-US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5" name="文本框 7"/>
          <p:cNvSpPr/>
          <p:nvPr>
            <p:custDataLst>
              <p:tags r:id="rId7"/>
            </p:custDataLst>
          </p:nvPr>
        </p:nvSpPr>
        <p:spPr>
          <a:xfrm>
            <a:off x="5758916" y="2872982"/>
            <a:ext cx="666750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yǎn</a:t>
            </a:r>
            <a:endParaRPr lang="en-US" altLang="zh-CN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6" name="文本框 8"/>
          <p:cNvSpPr/>
          <p:nvPr>
            <p:custDataLst>
              <p:tags r:id="rId8"/>
            </p:custDataLst>
          </p:nvPr>
        </p:nvSpPr>
        <p:spPr>
          <a:xfrm>
            <a:off x="3710685" y="3376826"/>
            <a:ext cx="809625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niǎn</a:t>
            </a:r>
            <a:endParaRPr lang="en-US" altLang="zh-CN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177" name="文本框 9"/>
          <p:cNvSpPr/>
          <p:nvPr>
            <p:custDataLst>
              <p:tags r:id="rId9"/>
            </p:custDataLst>
          </p:nvPr>
        </p:nvSpPr>
        <p:spPr>
          <a:xfrm>
            <a:off x="5686884" y="3376826"/>
            <a:ext cx="863203" cy="34624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r>
              <a:rPr lang="en-US" altLang="zh-CN" kern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zhàn</a:t>
            </a:r>
            <a:endParaRPr lang="en-US" altLang="zh-CN" kern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419" name="TextBox 19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54198" y="933030"/>
            <a:ext cx="2214563" cy="878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ts val="3405"/>
              </a:lnSpc>
            </a:pP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3. 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生难字词</a:t>
            </a:r>
            <a:endParaRPr lang="en-US" altLang="zh-CN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ts val="3405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cs typeface="+mn-ea"/>
                <a:sym typeface="+mn-lt"/>
              </a:rPr>
              <a:t>）字音</a:t>
            </a:r>
            <a:endParaRPr lang="en-US" altLang="zh-CN" sz="15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 animBg="1"/>
      <p:bldP spid="7172" grpId="0" animBg="1"/>
      <p:bldP spid="7173" grpId="0" animBg="1"/>
      <p:bldP spid="7174" grpId="0" animBg="1"/>
      <p:bldP spid="7175" grpId="0" animBg="1"/>
      <p:bldP spid="7176" grpId="0" animBg="1"/>
      <p:bldP spid="71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28179" y="1096288"/>
            <a:ext cx="641151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（</a:t>
            </a:r>
            <a:r>
              <a:rPr lang="en-US" altLang="zh-CN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2</a:t>
            </a:r>
            <a:r>
              <a:rPr lang="zh-CN" altLang="en-US" sz="1800" kern="0" dirty="0">
                <a:solidFill>
                  <a:sysClr val="windowText" lastClr="000000"/>
                </a:solidFill>
                <a:cs typeface="+mn-ea"/>
                <a:sym typeface="+mn-lt"/>
              </a:rPr>
              <a:t>）词义</a:t>
            </a:r>
            <a:endParaRPr lang="en-US" altLang="zh-CN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8194" name="TextBox 10"/>
          <p:cNvSpPr/>
          <p:nvPr>
            <p:custDataLst>
              <p:tags r:id="rId2"/>
            </p:custDataLst>
          </p:nvPr>
        </p:nvSpPr>
        <p:spPr>
          <a:xfrm>
            <a:off x="928178" y="1846923"/>
            <a:ext cx="6523434" cy="22787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企盼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】盼望。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油然而生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】形容思想感情自然而然地产生。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花团锦簇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】形容五彩缤纷、十分华丽的景象。</a:t>
            </a:r>
          </a:p>
          <a:p>
            <a:pPr>
              <a:lnSpc>
                <a:spcPct val="250000"/>
              </a:lnSpc>
            </a:pP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美不胜收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】美好的东西太多，一时接受不完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看不过来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zh-CN" sz="15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9569" y="1914525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95300" y="1221337"/>
            <a:ext cx="39969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步骤二  整体感知  走进文本</a:t>
            </a:r>
          </a:p>
        </p:txBody>
      </p:sp>
      <p:sp>
        <p:nvSpPr>
          <p:cNvPr id="9218" name="TextBox 2"/>
          <p:cNvSpPr/>
          <p:nvPr>
            <p:custDataLst>
              <p:tags r:id="rId2"/>
            </p:custDataLst>
          </p:nvPr>
        </p:nvSpPr>
        <p:spPr>
          <a:xfrm>
            <a:off x="701652" y="1663729"/>
            <a:ext cx="7452586" cy="237757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．理一理文章的写作思路。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第一部分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～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3)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：莎莉文老师到来之前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的心情。</a:t>
            </a:r>
            <a:endParaRPr lang="en-US" altLang="zh-CN" sz="1500" kern="0" dirty="0"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第二部分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(4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～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13)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：莎莉文老师利用实物来教导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我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认识具体事物。</a:t>
            </a:r>
          </a:p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找出文章的中心句。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她就是那个来对我启示世间的真理、给我深切的爱的人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——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安妮</a:t>
            </a: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·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莎莉文老师。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Box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0896" y="1137369"/>
            <a:ext cx="399692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zh-CN" altLang="en-US" sz="1800" kern="0" dirty="0">
                <a:solidFill>
                  <a:srgbClr val="0070C0"/>
                </a:solidFill>
                <a:cs typeface="+mn-ea"/>
                <a:sym typeface="+mn-lt"/>
              </a:rPr>
              <a:t>步骤三  质疑问难  深层探究</a:t>
            </a:r>
          </a:p>
        </p:txBody>
      </p:sp>
      <p:sp>
        <p:nvSpPr>
          <p:cNvPr id="10243" name="TextBox 3"/>
          <p:cNvSpPr/>
          <p:nvPr>
            <p:custDataLst>
              <p:tags r:id="rId2"/>
            </p:custDataLst>
          </p:nvPr>
        </p:nvSpPr>
        <p:spPr>
          <a:xfrm>
            <a:off x="626289" y="1586074"/>
            <a:ext cx="5494191" cy="2839239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>
              <a:lnSpc>
                <a:spcPct val="200000"/>
              </a:lnSpc>
            </a:pPr>
            <a:r>
              <a:rPr lang="en-US" altLang="zh-CN" sz="1500" b="1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．莎莉文老师为什么从学习识字开始教海伦？</a:t>
            </a: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zh-CN" sz="1500" kern="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文字是人类沟通的桥梁，是走出黑暗的希望。莎莉文老师在识字的过程中教给了海伦一种认识世界的方式：用自己的爱去感受世界最美好的一面，去善待每一样事物，洋娃娃是有感情的，水是有生命的，这个世界是花团锦簇、美不胜收的。莎莉文老师不仅教给海伦知识，也用爱和温暖改变了海伦的人生。</a:t>
            </a:r>
            <a:endParaRPr lang="zh-CN" altLang="zh-CN" sz="1500" kern="0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485" name="图片 4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6572" y="2026804"/>
            <a:ext cx="1919993" cy="1957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: 圆角 1"/>
          <p:cNvSpPr/>
          <p:nvPr/>
        </p:nvSpPr>
        <p:spPr>
          <a:xfrm>
            <a:off x="121920" y="213360"/>
            <a:ext cx="2021205" cy="478542"/>
          </a:xfrm>
          <a:prstGeom prst="roundRect">
            <a:avLst>
              <a:gd name="adj" fmla="val 50000"/>
            </a:avLst>
          </a:prstGeom>
          <a:solidFill>
            <a:srgbClr val="A253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smiling-tooth-with-hands_33918"/>
          <p:cNvSpPr>
            <a:spLocks noChangeAspect="1"/>
          </p:cNvSpPr>
          <p:nvPr/>
        </p:nvSpPr>
        <p:spPr bwMode="auto">
          <a:xfrm>
            <a:off x="355423" y="340287"/>
            <a:ext cx="255473" cy="255473"/>
          </a:xfrm>
          <a:custGeom>
            <a:avLst/>
            <a:gdLst>
              <a:gd name="T0" fmla="*/ 12000 w 12800"/>
              <a:gd name="T1" fmla="*/ 11200 h 12800"/>
              <a:gd name="T2" fmla="*/ 7176 w 12800"/>
              <a:gd name="T3" fmla="*/ 12121 h 12800"/>
              <a:gd name="T4" fmla="*/ 6400 w 12800"/>
              <a:gd name="T5" fmla="*/ 12800 h 12800"/>
              <a:gd name="T6" fmla="*/ 5624 w 12800"/>
              <a:gd name="T7" fmla="*/ 12121 h 12800"/>
              <a:gd name="T8" fmla="*/ 800 w 12800"/>
              <a:gd name="T9" fmla="*/ 11200 h 12800"/>
              <a:gd name="T10" fmla="*/ 0 w 12800"/>
              <a:gd name="T11" fmla="*/ 10400 h 12800"/>
              <a:gd name="T12" fmla="*/ 0 w 12800"/>
              <a:gd name="T13" fmla="*/ 800 h 12800"/>
              <a:gd name="T14" fmla="*/ 800 w 12800"/>
              <a:gd name="T15" fmla="*/ 0 h 12800"/>
              <a:gd name="T16" fmla="*/ 879 w 12800"/>
              <a:gd name="T17" fmla="*/ 16 h 12800"/>
              <a:gd name="T18" fmla="*/ 6400 w 12800"/>
              <a:gd name="T19" fmla="*/ 1600 h 12800"/>
              <a:gd name="T20" fmla="*/ 11921 w 12800"/>
              <a:gd name="T21" fmla="*/ 16 h 12800"/>
              <a:gd name="T22" fmla="*/ 12000 w 12800"/>
              <a:gd name="T23" fmla="*/ 0 h 12800"/>
              <a:gd name="T24" fmla="*/ 12800 w 12800"/>
              <a:gd name="T25" fmla="*/ 800 h 12800"/>
              <a:gd name="T26" fmla="*/ 12800 w 12800"/>
              <a:gd name="T27" fmla="*/ 10400 h 12800"/>
              <a:gd name="T28" fmla="*/ 12000 w 12800"/>
              <a:gd name="T29" fmla="*/ 11200 h 12800"/>
              <a:gd name="T30" fmla="*/ 5600 w 12800"/>
              <a:gd name="T31" fmla="*/ 2507 h 12800"/>
              <a:gd name="T32" fmla="*/ 1600 w 12800"/>
              <a:gd name="T33" fmla="*/ 1670 h 12800"/>
              <a:gd name="T34" fmla="*/ 1600 w 12800"/>
              <a:gd name="T35" fmla="*/ 9643 h 12800"/>
              <a:gd name="T36" fmla="*/ 5600 w 12800"/>
              <a:gd name="T37" fmla="*/ 10400 h 12800"/>
              <a:gd name="T38" fmla="*/ 5600 w 12800"/>
              <a:gd name="T39" fmla="*/ 2507 h 12800"/>
              <a:gd name="T40" fmla="*/ 11200 w 12800"/>
              <a:gd name="T41" fmla="*/ 1670 h 12800"/>
              <a:gd name="T42" fmla="*/ 7200 w 12800"/>
              <a:gd name="T43" fmla="*/ 2506 h 12800"/>
              <a:gd name="T44" fmla="*/ 7200 w 12800"/>
              <a:gd name="T45" fmla="*/ 10400 h 12800"/>
              <a:gd name="T46" fmla="*/ 11200 w 12800"/>
              <a:gd name="T47" fmla="*/ 9644 h 12800"/>
              <a:gd name="T48" fmla="*/ 11200 w 12800"/>
              <a:gd name="T49" fmla="*/ 1670 h 1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00" h="12800">
                <a:moveTo>
                  <a:pt x="12000" y="11200"/>
                </a:moveTo>
                <a:cubicBezTo>
                  <a:pt x="10776" y="11254"/>
                  <a:pt x="8442" y="11463"/>
                  <a:pt x="7176" y="12121"/>
                </a:cubicBezTo>
                <a:cubicBezTo>
                  <a:pt x="7116" y="12503"/>
                  <a:pt x="6799" y="12800"/>
                  <a:pt x="6400" y="12800"/>
                </a:cubicBezTo>
                <a:cubicBezTo>
                  <a:pt x="6002" y="12800"/>
                  <a:pt x="5684" y="12503"/>
                  <a:pt x="5624" y="12121"/>
                </a:cubicBezTo>
                <a:cubicBezTo>
                  <a:pt x="4358" y="11463"/>
                  <a:pt x="2024" y="11254"/>
                  <a:pt x="800" y="11200"/>
                </a:cubicBezTo>
                <a:cubicBezTo>
                  <a:pt x="358" y="11200"/>
                  <a:pt x="0" y="10842"/>
                  <a:pt x="0" y="10400"/>
                </a:cubicBezTo>
                <a:lnTo>
                  <a:pt x="0" y="800"/>
                </a:lnTo>
                <a:cubicBezTo>
                  <a:pt x="0" y="358"/>
                  <a:pt x="358" y="0"/>
                  <a:pt x="800" y="0"/>
                </a:cubicBezTo>
                <a:cubicBezTo>
                  <a:pt x="828" y="0"/>
                  <a:pt x="851" y="14"/>
                  <a:pt x="879" y="16"/>
                </a:cubicBezTo>
                <a:cubicBezTo>
                  <a:pt x="6381" y="158"/>
                  <a:pt x="6400" y="1600"/>
                  <a:pt x="6400" y="1600"/>
                </a:cubicBezTo>
                <a:cubicBezTo>
                  <a:pt x="6400" y="1600"/>
                  <a:pt x="6419" y="158"/>
                  <a:pt x="11921" y="16"/>
                </a:cubicBezTo>
                <a:cubicBezTo>
                  <a:pt x="11949" y="14"/>
                  <a:pt x="11972" y="0"/>
                  <a:pt x="12000" y="0"/>
                </a:cubicBezTo>
                <a:cubicBezTo>
                  <a:pt x="12442" y="0"/>
                  <a:pt x="12800" y="358"/>
                  <a:pt x="12800" y="800"/>
                </a:cubicBezTo>
                <a:lnTo>
                  <a:pt x="12800" y="10400"/>
                </a:lnTo>
                <a:cubicBezTo>
                  <a:pt x="12800" y="10842"/>
                  <a:pt x="12442" y="11200"/>
                  <a:pt x="12000" y="11200"/>
                </a:cubicBezTo>
                <a:close/>
                <a:moveTo>
                  <a:pt x="5600" y="2507"/>
                </a:moveTo>
                <a:cubicBezTo>
                  <a:pt x="4568" y="1982"/>
                  <a:pt x="2861" y="1764"/>
                  <a:pt x="1600" y="1670"/>
                </a:cubicBezTo>
                <a:lnTo>
                  <a:pt x="1600" y="9643"/>
                </a:lnTo>
                <a:cubicBezTo>
                  <a:pt x="3747" y="9753"/>
                  <a:pt x="4949" y="10074"/>
                  <a:pt x="5600" y="10400"/>
                </a:cubicBezTo>
                <a:lnTo>
                  <a:pt x="5600" y="2507"/>
                </a:lnTo>
                <a:close/>
                <a:moveTo>
                  <a:pt x="11200" y="1670"/>
                </a:moveTo>
                <a:cubicBezTo>
                  <a:pt x="9940" y="1764"/>
                  <a:pt x="8232" y="1982"/>
                  <a:pt x="7200" y="2506"/>
                </a:cubicBezTo>
                <a:lnTo>
                  <a:pt x="7200" y="10400"/>
                </a:lnTo>
                <a:cubicBezTo>
                  <a:pt x="7851" y="10074"/>
                  <a:pt x="9052" y="9753"/>
                  <a:pt x="11200" y="9644"/>
                </a:cubicBezTo>
                <a:lnTo>
                  <a:pt x="11200" y="16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6289" y="244321"/>
            <a:ext cx="140096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dist">
              <a:defRPr/>
            </a:pPr>
            <a:r>
              <a:rPr lang="zh-CN" altLang="en-US" sz="2400" dirty="0">
                <a:solidFill>
                  <a:prstClr val="white"/>
                </a:solidFill>
                <a:cs typeface="+mn-ea"/>
                <a:sym typeface="+mn-lt"/>
              </a:rPr>
              <a:t>精彩课堂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xccxs2h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1588</Words>
  <Application>Microsoft Office PowerPoint</Application>
  <PresentationFormat>全屏显示(16:9)</PresentationFormat>
  <Paragraphs>122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FandolFang R</vt:lpstr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2020-11-17T07:08:18Z</dcterms:created>
  <dcterms:modified xsi:type="dcterms:W3CDTF">2021-12-02T00:48:55Z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