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9"/>
  </p:notesMasterIdLst>
  <p:sldIdLst>
    <p:sldId id="256" r:id="rId3"/>
    <p:sldId id="257" r:id="rId4"/>
    <p:sldId id="258" r:id="rId5"/>
    <p:sldId id="259" r:id="rId6"/>
    <p:sldId id="260" r:id="rId7"/>
    <p:sldId id="27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1" r:id="rId18"/>
  </p:sldIdLst>
  <p:sldSz cx="9144000" cy="5143500" type="screen16x9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00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6314" autoAdjust="0"/>
  </p:normalViewPr>
  <p:slideViewPr>
    <p:cSldViewPr>
      <p:cViewPr varScale="1">
        <p:scale>
          <a:sx n="143" d="100"/>
          <a:sy n="143" d="100"/>
        </p:scale>
        <p:origin x="684" y="13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949BD6-CF78-446F-AFFD-070E4AB74CFA}" type="datetimeFigureOut">
              <a:rPr lang="zh-CN" altLang="en-US" smtClean="0"/>
              <a:t>2021/12/2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89A036-CE4E-4E87-A819-19253FBBBCD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481148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89A036-CE4E-4E87-A819-19253FBBBCDD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300963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16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396904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6C3451-DDA3-4DB1-B91F-205A9B8CAD3F}" type="datetimeFigureOut">
              <a:rPr lang="zh-CN" altLang="en-US" smtClean="0"/>
              <a:t>2021/12/2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67263-1996-42E1-A538-425BA9B55A3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540301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6C3451-DDA3-4DB1-B91F-205A9B8CAD3F}" type="datetimeFigureOut">
              <a:rPr lang="zh-CN" altLang="en-US" smtClean="0"/>
              <a:t>2021/12/2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67263-1996-42E1-A538-425BA9B55A3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963614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6C3451-DDA3-4DB1-B91F-205A9B8CAD3F}" type="datetimeFigureOut">
              <a:rPr lang="zh-CN" altLang="en-US" smtClean="0"/>
              <a:t>2021/12/2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67263-1996-42E1-A538-425BA9B55A3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399978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595259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02212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47131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690751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210929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943866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63136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58398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6C3451-DDA3-4DB1-B91F-205A9B8CAD3F}" type="datetimeFigureOut">
              <a:rPr lang="zh-CN" altLang="en-US" smtClean="0"/>
              <a:t>2021/12/2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67263-1996-42E1-A538-425BA9B55A3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8098620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384664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198297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85180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6C3451-DDA3-4DB1-B91F-205A9B8CAD3F}" type="datetimeFigureOut">
              <a:rPr lang="zh-CN" altLang="en-US" smtClean="0"/>
              <a:t>2021/12/2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67263-1996-42E1-A538-425BA9B55A3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214633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6C3451-DDA3-4DB1-B91F-205A9B8CAD3F}" type="datetimeFigureOut">
              <a:rPr lang="zh-CN" altLang="en-US" smtClean="0"/>
              <a:t>2021/12/2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67263-1996-42E1-A538-425BA9B55A3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57667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6C3451-DDA3-4DB1-B91F-205A9B8CAD3F}" type="datetimeFigureOut">
              <a:rPr lang="zh-CN" altLang="en-US" smtClean="0"/>
              <a:t>2021/12/2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67263-1996-42E1-A538-425BA9B55A3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882281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6C3451-DDA3-4DB1-B91F-205A9B8CAD3F}" type="datetimeFigureOut">
              <a:rPr lang="zh-CN" altLang="en-US" smtClean="0"/>
              <a:t>2021/12/2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67263-1996-42E1-A538-425BA9B55A3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731511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6C3451-DDA3-4DB1-B91F-205A9B8CAD3F}" type="datetimeFigureOut">
              <a:rPr lang="zh-CN" altLang="en-US" smtClean="0"/>
              <a:t>2021/12/2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67263-1996-42E1-A538-425BA9B55A3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007984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6C3451-DDA3-4DB1-B91F-205A9B8CAD3F}" type="datetimeFigureOut">
              <a:rPr lang="zh-CN" altLang="en-US" smtClean="0"/>
              <a:t>2021/12/2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67263-1996-42E1-A538-425BA9B55A3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193081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6C3451-DDA3-4DB1-B91F-205A9B8CAD3F}" type="datetimeFigureOut">
              <a:rPr lang="zh-CN" altLang="en-US" smtClean="0"/>
              <a:t>2021/12/2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67263-1996-42E1-A538-425BA9B55A3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092387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6C3451-DDA3-4DB1-B91F-205A9B8CAD3F}" type="datetimeFigureOut">
              <a:rPr lang="zh-CN" altLang="en-US" smtClean="0"/>
              <a:t>2021/12/2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C67263-1996-42E1-A538-425BA9B55A3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063492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31489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 descr="b849cece3cbb91646067552b6a5161e215de9342354f1-RlqOFy_fw65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" y="-1"/>
            <a:ext cx="9144000" cy="5143501"/>
          </a:xfrm>
          <a:prstGeom prst="rect">
            <a:avLst/>
          </a:prstGeom>
        </p:spPr>
      </p:pic>
      <p:grpSp>
        <p:nvGrpSpPr>
          <p:cNvPr id="15" name="组合 14"/>
          <p:cNvGrpSpPr/>
          <p:nvPr/>
        </p:nvGrpSpPr>
        <p:grpSpPr>
          <a:xfrm>
            <a:off x="1843087" y="1647825"/>
            <a:ext cx="5505927" cy="1871663"/>
            <a:chOff x="3349" y="3874"/>
            <a:chExt cx="11561" cy="3930"/>
          </a:xfrm>
        </p:grpSpPr>
        <p:sp>
          <p:nvSpPr>
            <p:cNvPr id="16" name="文本框 5"/>
            <p:cNvSpPr txBox="1"/>
            <p:nvPr/>
          </p:nvSpPr>
          <p:spPr>
            <a:xfrm>
              <a:off x="3349" y="3874"/>
              <a:ext cx="2821" cy="310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zh-CN" sz="8800" b="1" dirty="0">
                  <a:solidFill>
                    <a:srgbClr val="003300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cs typeface="+mn-ea"/>
                  <a:sym typeface="+mn-lt"/>
                </a:rPr>
                <a:t>再</a:t>
              </a:r>
            </a:p>
          </p:txBody>
        </p:sp>
        <p:sp>
          <p:nvSpPr>
            <p:cNvPr id="17" name="文本框 6"/>
            <p:cNvSpPr txBox="1"/>
            <p:nvPr/>
          </p:nvSpPr>
          <p:spPr>
            <a:xfrm>
              <a:off x="5439" y="4944"/>
              <a:ext cx="2414" cy="261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zh-CN" sz="7200" b="1" dirty="0">
                  <a:solidFill>
                    <a:srgbClr val="003300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cs typeface="+mn-ea"/>
                  <a:sym typeface="+mn-lt"/>
                </a:rPr>
                <a:t>塑</a:t>
              </a:r>
            </a:p>
          </p:txBody>
        </p:sp>
        <p:sp>
          <p:nvSpPr>
            <p:cNvPr id="18" name="文本框 7"/>
            <p:cNvSpPr txBox="1"/>
            <p:nvPr/>
          </p:nvSpPr>
          <p:spPr>
            <a:xfrm>
              <a:off x="7229" y="3874"/>
              <a:ext cx="4265" cy="25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zh-CN" sz="7200" b="1">
                  <a:solidFill>
                    <a:srgbClr val="003300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cs typeface="+mn-ea"/>
                  <a:sym typeface="+mn-lt"/>
                </a:rPr>
                <a:t>生命</a:t>
              </a:r>
            </a:p>
          </p:txBody>
        </p:sp>
        <p:sp>
          <p:nvSpPr>
            <p:cNvPr id="19" name="文本框 8"/>
            <p:cNvSpPr txBox="1"/>
            <p:nvPr/>
          </p:nvSpPr>
          <p:spPr>
            <a:xfrm>
              <a:off x="10873" y="4644"/>
              <a:ext cx="2414" cy="261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zh-CN" sz="7200" b="1">
                  <a:solidFill>
                    <a:srgbClr val="003300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cs typeface="+mn-ea"/>
                  <a:sym typeface="+mn-lt"/>
                </a:rPr>
                <a:t>的</a:t>
              </a:r>
            </a:p>
          </p:txBody>
        </p:sp>
        <p:sp>
          <p:nvSpPr>
            <p:cNvPr id="20" name="文本框 9"/>
            <p:cNvSpPr txBox="1"/>
            <p:nvPr/>
          </p:nvSpPr>
          <p:spPr>
            <a:xfrm>
              <a:off x="12089" y="4702"/>
              <a:ext cx="2821" cy="310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zh-CN" sz="8800" b="1">
                  <a:solidFill>
                    <a:srgbClr val="003300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cs typeface="+mn-ea"/>
                  <a:sym typeface="+mn-lt"/>
                </a:rPr>
                <a:t>人</a:t>
              </a: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423863" y="-19050"/>
            <a:ext cx="469106" cy="1510680"/>
            <a:chOff x="890" y="-40"/>
            <a:chExt cx="985" cy="2627"/>
          </a:xfrm>
        </p:grpSpPr>
        <p:sp>
          <p:nvSpPr>
            <p:cNvPr id="22" name="任意多边形 21"/>
            <p:cNvSpPr/>
            <p:nvPr/>
          </p:nvSpPr>
          <p:spPr>
            <a:xfrm>
              <a:off x="1075" y="-40"/>
              <a:ext cx="800" cy="2627"/>
            </a:xfrm>
            <a:custGeom>
              <a:avLst/>
              <a:gdLst/>
              <a:ahLst/>
              <a:cxnLst>
                <a:cxn ang="3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800" h="2627">
                  <a:moveTo>
                    <a:pt x="0" y="0"/>
                  </a:moveTo>
                  <a:lnTo>
                    <a:pt x="800" y="0"/>
                  </a:lnTo>
                  <a:lnTo>
                    <a:pt x="800" y="2227"/>
                  </a:lnTo>
                  <a:lnTo>
                    <a:pt x="800" y="2300"/>
                  </a:lnTo>
                  <a:lnTo>
                    <a:pt x="793" y="2300"/>
                  </a:lnTo>
                  <a:lnTo>
                    <a:pt x="792" y="2308"/>
                  </a:lnTo>
                  <a:cubicBezTo>
                    <a:pt x="755" y="2490"/>
                    <a:pt x="593" y="2627"/>
                    <a:pt x="400" y="2627"/>
                  </a:cubicBezTo>
                  <a:cubicBezTo>
                    <a:pt x="207" y="2627"/>
                    <a:pt x="45" y="2490"/>
                    <a:pt x="8" y="2308"/>
                  </a:cubicBezTo>
                  <a:lnTo>
                    <a:pt x="7" y="2300"/>
                  </a:lnTo>
                  <a:lnTo>
                    <a:pt x="0" y="2300"/>
                  </a:lnTo>
                  <a:lnTo>
                    <a:pt x="0" y="222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85723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3" name="文本框 11"/>
            <p:cNvSpPr txBox="1"/>
            <p:nvPr/>
          </p:nvSpPr>
          <p:spPr>
            <a:xfrm>
              <a:off x="890" y="343"/>
              <a:ext cx="969" cy="1861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dist"/>
              <a:r>
                <a:rPr lang="zh-CN" altLang="en-US" b="1">
                  <a:solidFill>
                    <a:schemeClr val="bg1"/>
                  </a:solidFill>
                  <a:cs typeface="+mn-ea"/>
                  <a:sym typeface="+mn-lt"/>
                </a:rPr>
                <a:t>海伦凯勒</a:t>
              </a:r>
            </a:p>
          </p:txBody>
        </p:sp>
      </p:grpSp>
      <p:sp>
        <p:nvSpPr>
          <p:cNvPr id="24" name="矩形 23"/>
          <p:cNvSpPr/>
          <p:nvPr/>
        </p:nvSpPr>
        <p:spPr>
          <a:xfrm>
            <a:off x="0" y="4083918"/>
            <a:ext cx="9144000" cy="3758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414752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7" presetClass="entr" presetSubtype="0" fill="hold" nodeType="afterEffect"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42" presetClass="entr" presetSubtype="0" fill="hold" nodeType="afterEffect"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直接连接符 9"/>
          <p:cNvCxnSpPr/>
          <p:nvPr/>
        </p:nvCxnSpPr>
        <p:spPr>
          <a:xfrm>
            <a:off x="0" y="2595086"/>
            <a:ext cx="9144000" cy="23813"/>
          </a:xfrm>
          <a:prstGeom prst="line">
            <a:avLst/>
          </a:prstGeom>
          <a:ln w="28575" cmpd="sng">
            <a:solidFill>
              <a:srgbClr val="385723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组合 8"/>
          <p:cNvGrpSpPr/>
          <p:nvPr/>
        </p:nvGrpSpPr>
        <p:grpSpPr>
          <a:xfrm>
            <a:off x="454819" y="1136809"/>
            <a:ext cx="3297555" cy="2893219"/>
            <a:chOff x="1055" y="2387"/>
            <a:chExt cx="6924" cy="6075"/>
          </a:xfrm>
        </p:grpSpPr>
        <p:sp>
          <p:nvSpPr>
            <p:cNvPr id="3" name="六边形 2"/>
            <p:cNvSpPr/>
            <p:nvPr/>
          </p:nvSpPr>
          <p:spPr>
            <a:xfrm>
              <a:off x="1055" y="2387"/>
              <a:ext cx="6925" cy="6027"/>
            </a:xfrm>
            <a:prstGeom prst="hexagon">
              <a:avLst/>
            </a:prstGeom>
            <a:solidFill>
              <a:srgbClr val="C2EDFE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pic>
          <p:nvPicPr>
            <p:cNvPr id="6" name="图片 5" descr="78505f09d3ec3f19729d3ebc4f2f0018d61ca46ec826-mO8ykE_fw658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099" y="3576"/>
              <a:ext cx="4886" cy="4886"/>
            </a:xfrm>
            <a:custGeom>
              <a:avLst/>
              <a:gdLst/>
              <a:ahLst/>
              <a:cxnLst>
                <a:cxn ang="3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4886" h="4886">
                  <a:moveTo>
                    <a:pt x="4886" y="0"/>
                  </a:moveTo>
                  <a:lnTo>
                    <a:pt x="4886" y="3910"/>
                  </a:lnTo>
                  <a:lnTo>
                    <a:pt x="4398" y="4886"/>
                  </a:lnTo>
                  <a:lnTo>
                    <a:pt x="487" y="4886"/>
                  </a:lnTo>
                  <a:lnTo>
                    <a:pt x="0" y="3912"/>
                  </a:lnTo>
                  <a:lnTo>
                    <a:pt x="0" y="0"/>
                  </a:lnTo>
                  <a:close/>
                </a:path>
              </a:pathLst>
            </a:custGeom>
          </p:spPr>
        </p:pic>
      </p:grpSp>
      <p:sp>
        <p:nvSpPr>
          <p:cNvPr id="11" name="文本框 10"/>
          <p:cNvSpPr txBox="1"/>
          <p:nvPr/>
        </p:nvSpPr>
        <p:spPr>
          <a:xfrm>
            <a:off x="5464016" y="1033939"/>
            <a:ext cx="1924245" cy="1808187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en-US" altLang="zh-CN" sz="11300" b="1">
                <a:solidFill>
                  <a:srgbClr val="385723"/>
                </a:solidFill>
                <a:effectLst>
                  <a:outerShdw blurRad="38100" dir="5400000" sy="-20000" rotWithShape="0">
                    <a:prstClr val="black">
                      <a:alpha val="28000"/>
                    </a:prstClr>
                  </a:outerShdw>
                </a:effectLst>
                <a:cs typeface="+mn-ea"/>
                <a:sym typeface="+mn-lt"/>
              </a:rPr>
              <a:t>04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4220052" y="3452813"/>
            <a:ext cx="4074319" cy="47244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l"/>
            <a:r>
              <a:rPr lang="zh-CN" altLang="en-US" sz="2600" b="1">
                <a:solidFill>
                  <a:srgbClr val="385723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cs typeface="+mn-ea"/>
                <a:sym typeface="+mn-lt"/>
              </a:rPr>
              <a:t>领略“再塑生命”的艺术</a:t>
            </a:r>
          </a:p>
        </p:txBody>
      </p:sp>
    </p:spTree>
    <p:extLst>
      <p:ext uri="{BB962C8B-B14F-4D97-AF65-F5344CB8AC3E}">
        <p14:creationId xmlns:p14="http://schemas.microsoft.com/office/powerpoint/2010/main" val="17032752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</p:cTn>
                        </p:par>
                        <p:par>
                          <p:cTn id="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6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" dur="2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9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withGroup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" presetClass="entr" presetSubtype="10" fill="hold" nodeType="afterEffect">
                                  <p:childTnLst>
                                    <p:set>
                                      <p:cBhvr>
                                        <p:cTn id="1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withGroup">
                            <p:stCondLst>
                              <p:cond delay="3000"/>
                            </p:stCondLst>
                            <p:childTnLst>
                              <p:par>
                                <p:cTn id="15" presetID="26" presetClass="entr" presetSubtype="0" fill="hold" grpId="0" nodeType="afterEffect"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withGroup">
                            <p:stCondLst>
                              <p:cond delay="5000"/>
                            </p:stCondLst>
                            <p:childTnLst>
                              <p:par>
                                <p:cTn id="32" presetID="42" presetClass="entr" presetSubtype="0" fill="hold" grpId="0" nodeType="afterEffect"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d4498dc8010171e45717916cdc9d9fa41758f01ab490-8H6LdM_fw65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"/>
            <a:ext cx="2893219" cy="5143976"/>
          </a:xfrm>
          <a:prstGeom prst="rect">
            <a:avLst/>
          </a:prstGeom>
        </p:spPr>
      </p:pic>
      <p:grpSp>
        <p:nvGrpSpPr>
          <p:cNvPr id="12" name="组合 11"/>
          <p:cNvGrpSpPr/>
          <p:nvPr/>
        </p:nvGrpSpPr>
        <p:grpSpPr>
          <a:xfrm>
            <a:off x="3268027" y="516731"/>
            <a:ext cx="5446395" cy="655320"/>
            <a:chOff x="487" y="810"/>
            <a:chExt cx="11436" cy="1376"/>
          </a:xfrm>
        </p:grpSpPr>
        <p:sp>
          <p:nvSpPr>
            <p:cNvPr id="9" name="圆角矩形 8"/>
            <p:cNvSpPr/>
            <p:nvPr/>
          </p:nvSpPr>
          <p:spPr>
            <a:xfrm>
              <a:off x="487" y="810"/>
              <a:ext cx="11436" cy="1376"/>
            </a:xfrm>
            <a:prstGeom prst="roundRect">
              <a:avLst/>
            </a:prstGeom>
            <a:noFill/>
            <a:ln w="12700" cmpd="sng">
              <a:solidFill>
                <a:srgbClr val="3D8B89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596" y="844"/>
              <a:ext cx="11185" cy="12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200" b="1">
                  <a:cs typeface="+mn-ea"/>
                  <a:sym typeface="+mn-lt"/>
                </a:rPr>
                <a:t>1.海伦·凯勒在什么时间，怎样认识了安妮·莎莉文老师?这位老师对她有什么影响?</a:t>
              </a:r>
            </a:p>
          </p:txBody>
        </p:sp>
      </p:grpSp>
      <p:sp>
        <p:nvSpPr>
          <p:cNvPr id="11" name="文本框 10"/>
          <p:cNvSpPr txBox="1"/>
          <p:nvPr/>
        </p:nvSpPr>
        <p:spPr>
          <a:xfrm>
            <a:off x="3268027" y="1382554"/>
            <a:ext cx="5446395" cy="108491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1100" b="1">
                <a:cs typeface="+mn-ea"/>
                <a:sym typeface="+mn-lt"/>
              </a:rPr>
              <a:t>   </a:t>
            </a:r>
            <a:r>
              <a:rPr lang="zh-CN" altLang="en-US" sz="1100" b="1">
                <a:cs typeface="+mn-ea"/>
                <a:sym typeface="+mn-lt"/>
              </a:rPr>
              <a:t>1887年3月3日的下午，正值美好的春天。海伦·凯勒从母亲的手势以及家人匆匆忙忙的样子中，猜想一定有什么不寻常的事情要发生。她站在台阶上等待。后来，“一个陌生人握住了我的手，把我紧紧地抱在怀中。我似乎能感觉得到，她就是那个来对我启示世间的真理，给我深切的爱的人——安妮·莎莉文老师。”</a:t>
            </a:r>
          </a:p>
        </p:txBody>
      </p:sp>
      <p:grpSp>
        <p:nvGrpSpPr>
          <p:cNvPr id="13" name="组合 12"/>
          <p:cNvGrpSpPr/>
          <p:nvPr/>
        </p:nvGrpSpPr>
        <p:grpSpPr>
          <a:xfrm>
            <a:off x="3268027" y="2647950"/>
            <a:ext cx="5446395" cy="441008"/>
            <a:chOff x="487" y="810"/>
            <a:chExt cx="8806" cy="1376"/>
          </a:xfrm>
        </p:grpSpPr>
        <p:sp>
          <p:nvSpPr>
            <p:cNvPr id="14" name="圆角矩形 13"/>
            <p:cNvSpPr/>
            <p:nvPr/>
          </p:nvSpPr>
          <p:spPr>
            <a:xfrm>
              <a:off x="487" y="810"/>
              <a:ext cx="8806" cy="1376"/>
            </a:xfrm>
            <a:prstGeom prst="roundRect">
              <a:avLst/>
            </a:prstGeom>
            <a:noFill/>
            <a:ln w="12700" cmpd="sng">
              <a:solidFill>
                <a:srgbClr val="3D8B89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596" y="916"/>
              <a:ext cx="8587" cy="10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200" b="1">
                  <a:cs typeface="+mn-ea"/>
                  <a:sym typeface="+mn-lt"/>
                </a:rPr>
                <a:t>2.莎莉文老师是怎样教育“我”认识具体事物的? </a:t>
              </a:r>
            </a:p>
          </p:txBody>
        </p:sp>
      </p:grpSp>
      <p:sp>
        <p:nvSpPr>
          <p:cNvPr id="16" name="文本框 15"/>
          <p:cNvSpPr txBox="1"/>
          <p:nvPr/>
        </p:nvSpPr>
        <p:spPr>
          <a:xfrm>
            <a:off x="3268027" y="3175636"/>
            <a:ext cx="5446395" cy="159274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b="1">
                <a:cs typeface="+mn-ea"/>
                <a:sym typeface="+mn-lt"/>
              </a:rPr>
              <a:t>    </a:t>
            </a:r>
            <a:r>
              <a:rPr sz="1100" b="1">
                <a:cs typeface="+mn-ea"/>
                <a:sym typeface="+mn-lt"/>
              </a:rPr>
              <a:t>文中写莎莉文老师教我认识事物的文字很多，如莎莉文作为一个陌生人第一次搂抱我，有意识地给我玩具，教我拼写洋娃娃“doll”。还教我学会了拼写“针”(pin)、“杯子”(cup)以及“坐”(sit)、“站”(stand)、“行”(walk)这些词。特别具体写了一件事，莎莉文老师让我一只手接触水流，在我另一只手心里写出“水”这个字，使我终于领悟到“水”这个字就是我手上流过的清凉而奇妙的东西。从此，海伦·凯勒开始大量认识具体事物。</a:t>
            </a:r>
          </a:p>
        </p:txBody>
      </p:sp>
    </p:spTree>
    <p:extLst>
      <p:ext uri="{BB962C8B-B14F-4D97-AF65-F5344CB8AC3E}">
        <p14:creationId xmlns:p14="http://schemas.microsoft.com/office/powerpoint/2010/main" val="22766920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</p:cTn>
                        </p:par>
                        <p:par>
                          <p:cTn id="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  <p:cond evt="onBegin" delay="0">
                          <p:tn val="10"/>
                        </p:cond>
                      </p:stCondLst>
                      <p:childTnLst>
                        <p:par>
                          <p:cTn id="12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3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  <p:cond evt="onBegin" delay="0">
                          <p:tn val="16"/>
                        </p:cond>
                      </p:stCondLst>
                      <p:childTnLst>
                        <p:par>
                          <p:cTn id="18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  <p:cond evt="onBegin" delay="0">
                          <p:tn val="24"/>
                        </p:cond>
                      </p:stCondLst>
                      <p:childTnLst>
                        <p:par>
                          <p:cTn id="26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2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0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  <p:cond evt="onBegin" delay="0">
                          <p:tn val="30"/>
                        </p:cond>
                      </p:stCondLst>
                      <p:childTnLst>
                        <p:par>
                          <p:cTn id="32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33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fdf5635f1da78799267857934b0059f5d0c04f3c30670-A1teFx_fw65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34589" y="-476"/>
            <a:ext cx="2909411" cy="5143976"/>
          </a:xfrm>
          <a:prstGeom prst="rect">
            <a:avLst/>
          </a:prstGeom>
        </p:spPr>
      </p:pic>
      <p:grpSp>
        <p:nvGrpSpPr>
          <p:cNvPr id="3" name="组合 2"/>
          <p:cNvGrpSpPr/>
          <p:nvPr/>
        </p:nvGrpSpPr>
        <p:grpSpPr>
          <a:xfrm>
            <a:off x="395288" y="513874"/>
            <a:ext cx="5764530" cy="655320"/>
            <a:chOff x="837" y="825"/>
            <a:chExt cx="12104" cy="1376"/>
          </a:xfrm>
        </p:grpSpPr>
        <p:sp>
          <p:nvSpPr>
            <p:cNvPr id="18" name="圆角矩形 17"/>
            <p:cNvSpPr/>
            <p:nvPr/>
          </p:nvSpPr>
          <p:spPr>
            <a:xfrm>
              <a:off x="837" y="825"/>
              <a:ext cx="12104" cy="1376"/>
            </a:xfrm>
            <a:prstGeom prst="roundRect">
              <a:avLst/>
            </a:prstGeom>
            <a:noFill/>
            <a:ln w="12700" cmpd="sng">
              <a:solidFill>
                <a:srgbClr val="3D8B89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946" y="859"/>
              <a:ext cx="11759" cy="12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200" b="1">
                  <a:cs typeface="+mn-ea"/>
                  <a:sym typeface="+mn-lt"/>
                </a:rPr>
                <a:t>3.赏读课文：用“我喜欢文中的＿＿＿，因为＿＿”的形式说话，品析文中的人物形象。</a:t>
              </a:r>
            </a:p>
          </p:txBody>
        </p:sp>
      </p:grpSp>
      <p:sp>
        <p:nvSpPr>
          <p:cNvPr id="20" name="文本框 19"/>
          <p:cNvSpPr txBox="1"/>
          <p:nvPr/>
        </p:nvSpPr>
        <p:spPr>
          <a:xfrm>
            <a:off x="395288" y="1376839"/>
            <a:ext cx="5764054" cy="54720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sz="1100" b="1">
                <a:cs typeface="+mn-ea"/>
                <a:sym typeface="+mn-lt"/>
              </a:rPr>
              <a:t>喜欢海伦，因为她勤奋好学、身残志坚、聪明睿智、热爱生活……</a:t>
            </a:r>
          </a:p>
          <a:p>
            <a:pPr algn="just">
              <a:lnSpc>
                <a:spcPct val="150000"/>
              </a:lnSpc>
            </a:pPr>
            <a:r>
              <a:rPr sz="1100" b="1">
                <a:cs typeface="+mn-ea"/>
                <a:sym typeface="+mn-lt"/>
              </a:rPr>
              <a:t>喜欢莎利文，因为她富有爱心，教学艺术高明，善于因势利导…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395287" y="2120741"/>
            <a:ext cx="5704999" cy="655320"/>
            <a:chOff x="921" y="3823"/>
            <a:chExt cx="11979" cy="1376"/>
          </a:xfrm>
        </p:grpSpPr>
        <p:sp>
          <p:nvSpPr>
            <p:cNvPr id="22" name="圆角矩形 21"/>
            <p:cNvSpPr/>
            <p:nvPr/>
          </p:nvSpPr>
          <p:spPr>
            <a:xfrm>
              <a:off x="921" y="3823"/>
              <a:ext cx="11979" cy="1376"/>
            </a:xfrm>
            <a:prstGeom prst="roundRect">
              <a:avLst/>
            </a:prstGeom>
            <a:noFill/>
            <a:ln w="12700" cmpd="sng">
              <a:solidFill>
                <a:srgbClr val="3D8B89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1030" y="3857"/>
              <a:ext cx="11682" cy="12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en-US" altLang="zh-CN" sz="1200" b="1">
                  <a:cs typeface="+mn-ea"/>
                  <a:sym typeface="+mn-lt"/>
                </a:rPr>
                <a:t>4.</a:t>
              </a:r>
              <a:r>
                <a:rPr lang="zh-CN" altLang="en-US" sz="1200" b="1">
                  <a:cs typeface="+mn-ea"/>
                  <a:sym typeface="+mn-lt"/>
                </a:rPr>
                <a:t>课堂探究：应该如何理解题目中的“再塑生命”？（抓住重点句子）表达了作者怎样的感情？</a:t>
              </a:r>
            </a:p>
          </p:txBody>
        </p:sp>
      </p:grpSp>
      <p:sp>
        <p:nvSpPr>
          <p:cNvPr id="24" name="文本框 23"/>
          <p:cNvSpPr txBox="1"/>
          <p:nvPr/>
        </p:nvSpPr>
        <p:spPr>
          <a:xfrm>
            <a:off x="395288" y="2980848"/>
            <a:ext cx="5752624" cy="210057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b="1">
                <a:cs typeface="+mn-ea"/>
                <a:sym typeface="+mn-lt"/>
              </a:rPr>
              <a:t>    </a:t>
            </a:r>
            <a:r>
              <a:rPr sz="1100" b="1">
                <a:cs typeface="+mn-ea"/>
                <a:sym typeface="+mn-lt"/>
              </a:rPr>
              <a:t>“再塑生命”从字面意思看，是“重新塑造生命、重新获得生命”的意思。但在本文中，再塑生命是指：①“爱的光明照到了我的身上”，本来，“我在那个寂静而又黑暗的世界里，根本就不会有温柔和同情。”但是，在莎莉文老师的教育下，“我”的灵魂被唤醒，再次拥有“光明、希望、快乐和自由”（这里的“光明”一词是用其比喻义）。②是莎莉文老师让“我”又回到自然，理解自然。③莎莉文老师还教“我”懂得“什么是爱”。正如作者自己所言：“她就是那个来对我启示世间的真理、给我深切的爱的人。”从这个意义上说，莎莉文老师是“再塑生命的人”， “再塑生命”一词表达了作者对莎莉文老师的无比敬爱和感激之情。</a:t>
            </a:r>
          </a:p>
        </p:txBody>
      </p:sp>
    </p:spTree>
    <p:extLst>
      <p:ext uri="{BB962C8B-B14F-4D97-AF65-F5344CB8AC3E}">
        <p14:creationId xmlns:p14="http://schemas.microsoft.com/office/powerpoint/2010/main" val="20037958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</p:cTn>
                        </p:par>
                        <p:par>
                          <p:cTn id="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  <p:cond evt="onBegin" delay="0">
                          <p:tn val="10"/>
                        </p:cond>
                      </p:stCondLst>
                      <p:childTnLst>
                        <p:par>
                          <p:cTn id="12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3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  <p:cond evt="onBegin" delay="0">
                          <p:tn val="16"/>
                        </p:cond>
                      </p:stCondLst>
                      <p:childTnLst>
                        <p:par>
                          <p:cTn id="18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  <p:cond evt="onBegin" delay="0">
                          <p:tn val="24"/>
                        </p:cond>
                      </p:stCondLst>
                      <p:childTnLst>
                        <p:par>
                          <p:cTn id="26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2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  <p:cond evt="onBegin" delay="0">
                          <p:tn val="30"/>
                        </p:cond>
                      </p:stCondLst>
                      <p:childTnLst>
                        <p:par>
                          <p:cTn id="32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33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直接连接符 9"/>
          <p:cNvCxnSpPr/>
          <p:nvPr/>
        </p:nvCxnSpPr>
        <p:spPr>
          <a:xfrm>
            <a:off x="0" y="2595086"/>
            <a:ext cx="9144000" cy="23813"/>
          </a:xfrm>
          <a:prstGeom prst="line">
            <a:avLst/>
          </a:prstGeom>
          <a:ln w="28575" cmpd="sng">
            <a:solidFill>
              <a:srgbClr val="385723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组合 8"/>
          <p:cNvGrpSpPr/>
          <p:nvPr/>
        </p:nvGrpSpPr>
        <p:grpSpPr>
          <a:xfrm>
            <a:off x="454819" y="1136809"/>
            <a:ext cx="3297555" cy="2893219"/>
            <a:chOff x="1055" y="2387"/>
            <a:chExt cx="6924" cy="6075"/>
          </a:xfrm>
        </p:grpSpPr>
        <p:sp>
          <p:nvSpPr>
            <p:cNvPr id="3" name="六边形 2"/>
            <p:cNvSpPr/>
            <p:nvPr/>
          </p:nvSpPr>
          <p:spPr>
            <a:xfrm>
              <a:off x="1055" y="2387"/>
              <a:ext cx="6925" cy="6027"/>
            </a:xfrm>
            <a:prstGeom prst="hexagon">
              <a:avLst/>
            </a:prstGeom>
            <a:solidFill>
              <a:srgbClr val="C2EDFE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pic>
          <p:nvPicPr>
            <p:cNvPr id="6" name="图片 5" descr="78505f09d3ec3f19729d3ebc4f2f0018d61ca46ec826-mO8ykE_fw658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099" y="3576"/>
              <a:ext cx="4886" cy="4886"/>
            </a:xfrm>
            <a:custGeom>
              <a:avLst/>
              <a:gdLst/>
              <a:ahLst/>
              <a:cxnLst>
                <a:cxn ang="3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4886" h="4886">
                  <a:moveTo>
                    <a:pt x="4886" y="0"/>
                  </a:moveTo>
                  <a:lnTo>
                    <a:pt x="4886" y="3910"/>
                  </a:lnTo>
                  <a:lnTo>
                    <a:pt x="4398" y="4886"/>
                  </a:lnTo>
                  <a:lnTo>
                    <a:pt x="487" y="4886"/>
                  </a:lnTo>
                  <a:lnTo>
                    <a:pt x="0" y="3912"/>
                  </a:lnTo>
                  <a:lnTo>
                    <a:pt x="0" y="0"/>
                  </a:lnTo>
                  <a:close/>
                </a:path>
              </a:pathLst>
            </a:custGeom>
          </p:spPr>
        </p:pic>
      </p:grpSp>
      <p:sp>
        <p:nvSpPr>
          <p:cNvPr id="11" name="文本框 10"/>
          <p:cNvSpPr txBox="1"/>
          <p:nvPr/>
        </p:nvSpPr>
        <p:spPr>
          <a:xfrm>
            <a:off x="5464016" y="1033939"/>
            <a:ext cx="1924245" cy="1808187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en-US" altLang="zh-CN" sz="11300" b="1">
                <a:solidFill>
                  <a:srgbClr val="385723"/>
                </a:solidFill>
                <a:effectLst>
                  <a:outerShdw blurRad="38100" dir="5400000" sy="-20000" rotWithShape="0">
                    <a:prstClr val="black">
                      <a:alpha val="28000"/>
                    </a:prstClr>
                  </a:outerShdw>
                </a:effectLst>
                <a:cs typeface="+mn-ea"/>
                <a:sym typeface="+mn-lt"/>
              </a:rPr>
              <a:t>05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5685949" y="3404711"/>
            <a:ext cx="1141571" cy="472440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2600" b="1">
                <a:solidFill>
                  <a:srgbClr val="385723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cs typeface="+mn-ea"/>
                <a:sym typeface="+mn-lt"/>
              </a:rPr>
              <a:t>结束语</a:t>
            </a:r>
          </a:p>
        </p:txBody>
      </p:sp>
    </p:spTree>
    <p:extLst>
      <p:ext uri="{BB962C8B-B14F-4D97-AF65-F5344CB8AC3E}">
        <p14:creationId xmlns:p14="http://schemas.microsoft.com/office/powerpoint/2010/main" val="2925949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</p:cTn>
                        </p:par>
                        <p:par>
                          <p:cTn id="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6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" dur="2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9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withGroup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" presetClass="entr" presetSubtype="10" fill="hold" nodeType="afterEffect">
                                  <p:childTnLst>
                                    <p:set>
                                      <p:cBhvr>
                                        <p:cTn id="1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withGroup">
                            <p:stCondLst>
                              <p:cond delay="3000"/>
                            </p:stCondLst>
                            <p:childTnLst>
                              <p:par>
                                <p:cTn id="15" presetID="26" presetClass="entr" presetSubtype="0" fill="hold" grpId="0" nodeType="afterEffect"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withGroup">
                            <p:stCondLst>
                              <p:cond delay="5000"/>
                            </p:stCondLst>
                            <p:childTnLst>
                              <p:par>
                                <p:cTn id="32" presetID="42" presetClass="entr" presetSubtype="0" fill="hold" grpId="0" nodeType="afterEffect"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359b67432e7679d9d1a4b63500170bcb759f08e4e7f8b-yPRv4k_fw65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228874" y="1100138"/>
            <a:ext cx="2802255" cy="3745706"/>
          </a:xfrm>
          <a:prstGeom prst="rect">
            <a:avLst/>
          </a:prstGeom>
        </p:spPr>
      </p:pic>
      <p:sp>
        <p:nvSpPr>
          <p:cNvPr id="2" name="任意多边形 1"/>
          <p:cNvSpPr/>
          <p:nvPr/>
        </p:nvSpPr>
        <p:spPr>
          <a:xfrm>
            <a:off x="291465" y="297656"/>
            <a:ext cx="8561070" cy="4548188"/>
          </a:xfrm>
          <a:custGeom>
            <a:avLst/>
            <a:gdLst/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7976" h="9550">
                <a:moveTo>
                  <a:pt x="225" y="219"/>
                </a:moveTo>
                <a:lnTo>
                  <a:pt x="225" y="9331"/>
                </a:lnTo>
                <a:lnTo>
                  <a:pt x="17752" y="9331"/>
                </a:lnTo>
                <a:lnTo>
                  <a:pt x="17752" y="219"/>
                </a:lnTo>
                <a:lnTo>
                  <a:pt x="225" y="219"/>
                </a:lnTo>
                <a:close/>
                <a:moveTo>
                  <a:pt x="0" y="0"/>
                </a:moveTo>
                <a:lnTo>
                  <a:pt x="17976" y="0"/>
                </a:lnTo>
                <a:lnTo>
                  <a:pt x="17976" y="9550"/>
                </a:lnTo>
                <a:lnTo>
                  <a:pt x="0" y="9550"/>
                </a:lnTo>
                <a:lnTo>
                  <a:pt x="0" y="0"/>
                </a:lnTo>
                <a:close/>
              </a:path>
            </a:pathLst>
          </a:custGeom>
          <a:solidFill>
            <a:srgbClr val="438B8E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68580" tIns="34290" rIns="68580" bIns="34290" rtlCol="0" anchor="ctr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755576" y="843558"/>
            <a:ext cx="5976664" cy="256224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b="1" dirty="0">
                <a:solidFill>
                  <a:schemeClr val="tx1"/>
                </a:solidFill>
                <a:cs typeface="+mn-ea"/>
                <a:sym typeface="+mn-lt"/>
              </a:rPr>
              <a:t>    </a:t>
            </a:r>
            <a:r>
              <a:rPr b="1" dirty="0">
                <a:solidFill>
                  <a:schemeClr val="tx1"/>
                </a:solidFill>
                <a:cs typeface="+mn-ea"/>
                <a:sym typeface="+mn-lt"/>
              </a:rPr>
              <a:t>本文是美国教育家，盲聋哑作家海伦·凯勒的作品。这篇课文，既表现了一位富有爱心的老师莎莉文高超的教育艺术，同时也展示了一个盲聋哑女孩的精神追求。学习这篇课文，我们在向莎莉文老师投去敬佩目光的同时，也为这位聋哑女孩好学敏思、坚韧不拔、热爱生活的精神品格所感动。同时文章文笔优美，充满诗情画意。 </a:t>
            </a:r>
          </a:p>
        </p:txBody>
      </p:sp>
    </p:spTree>
    <p:extLst>
      <p:ext uri="{BB962C8B-B14F-4D97-AF65-F5344CB8AC3E}">
        <p14:creationId xmlns:p14="http://schemas.microsoft.com/office/powerpoint/2010/main" val="16037075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</p:cTn>
                        </p:par>
                        <p:par>
                          <p:cTn id="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6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withGroup">
                            <p:stCondLst>
                              <p:cond delay="2000"/>
                            </p:stCondLst>
                            <p:childTnLst>
                              <p:par>
                                <p:cTn id="10" presetID="42" presetClass="entr" presetSubtype="0" fill="hold" nodeType="afterEffect"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withGroup">
                            <p:stCondLst>
                              <p:cond delay="30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-11430" y="0"/>
            <a:ext cx="9167336" cy="5143024"/>
          </a:xfrm>
          <a:prstGeom prst="rect">
            <a:avLst/>
          </a:prstGeom>
          <a:solidFill>
            <a:srgbClr val="C2EDF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2" name="图片 1" descr="fe02bb49417e72613604a53d17575a024ddbb8252649d-zwN5wO_fw65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74194" y="352902"/>
            <a:ext cx="2995613" cy="3094196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3193257" y="3238500"/>
            <a:ext cx="3006566" cy="761048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4500" b="1">
                <a:effectLst>
                  <a:outerShdw blurRad="75057" dist="38100" dir="5400000" sy="-20000" rotWithShape="0">
                    <a:prstClr val="black">
                      <a:alpha val="25000"/>
                    </a:prstClr>
                  </a:outerShdw>
                </a:effectLst>
                <a:cs typeface="+mn-ea"/>
                <a:sym typeface="+mn-lt"/>
              </a:rPr>
              <a:t>感谢聆听！</a:t>
            </a:r>
          </a:p>
        </p:txBody>
      </p:sp>
      <p:sp>
        <p:nvSpPr>
          <p:cNvPr id="5" name="矩形 4"/>
          <p:cNvSpPr/>
          <p:nvPr/>
        </p:nvSpPr>
        <p:spPr>
          <a:xfrm>
            <a:off x="273844" y="291942"/>
            <a:ext cx="8596313" cy="4560094"/>
          </a:xfrm>
          <a:prstGeom prst="rect">
            <a:avLst/>
          </a:prstGeom>
          <a:noFill/>
          <a:ln w="12700" cmpd="sng">
            <a:solidFill>
              <a:srgbClr val="3D8B89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6" name="New picture" hidden="1"/>
          <p:cNvPicPr/>
          <p:nvPr/>
        </p:nvPicPr>
        <p:blipFill>
          <a:blip r:embed="rId3"/>
          <a:stretch>
            <a:fillRect/>
          </a:stretch>
        </p:blipFill>
        <p:spPr>
          <a:xfrm>
            <a:off x="7972425" y="7791450"/>
            <a:ext cx="342900" cy="257175"/>
          </a:xfrm>
          <a:prstGeom prst="cube">
            <a:avLst/>
          </a:prstGeom>
        </p:spPr>
      </p:pic>
      <p:pic>
        <p:nvPicPr>
          <p:cNvPr id="7" name="New picture"/>
          <p:cNvPicPr/>
          <p:nvPr/>
        </p:nvPicPr>
        <p:blipFill>
          <a:blip r:embed="rId4"/>
          <a:stretch>
            <a:fillRect/>
          </a:stretch>
        </p:blipFill>
        <p:spPr>
          <a:xfrm>
            <a:off x="8610600" y="8658225"/>
            <a:ext cx="257175" cy="190500"/>
          </a:xfrm>
          <a:prstGeom prst="cube">
            <a:avLst/>
          </a:prstGeom>
        </p:spPr>
      </p:pic>
    </p:spTree>
    <p:extLst>
      <p:ext uri="{BB962C8B-B14F-4D97-AF65-F5344CB8AC3E}">
        <p14:creationId xmlns:p14="http://schemas.microsoft.com/office/powerpoint/2010/main" val="1398599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</p:cTn>
                        </p:par>
                        <p:par>
                          <p:cTn id="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with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1" presetClass="entr" presetSubtype="1" fill="hold" grpId="0" nodeType="afterEffect"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withGroup">
                            <p:stCondLst>
                              <p:cond delay="30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withGroup">
                            <p:stCondLst>
                              <p:cond delay="40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19994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b849cece3cbb91646067552b6a5161e215de9342354f1-RlqOFy_fw65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23336" y="-19050"/>
            <a:ext cx="9180195" cy="5205889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-23336" y="571024"/>
            <a:ext cx="9180671" cy="4000976"/>
          </a:xfrm>
          <a:prstGeom prst="rect">
            <a:avLst/>
          </a:prstGeom>
          <a:solidFill>
            <a:schemeClr val="bg1"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511016" y="1649254"/>
            <a:ext cx="1783080" cy="2204562"/>
            <a:chOff x="521" y="3463"/>
            <a:chExt cx="3744" cy="4629"/>
          </a:xfrm>
        </p:grpSpPr>
        <p:grpSp>
          <p:nvGrpSpPr>
            <p:cNvPr id="7" name="组合 6"/>
            <p:cNvGrpSpPr/>
            <p:nvPr/>
          </p:nvGrpSpPr>
          <p:grpSpPr>
            <a:xfrm>
              <a:off x="521" y="3463"/>
              <a:ext cx="3744" cy="3924"/>
              <a:chOff x="221" y="3925"/>
              <a:chExt cx="3744" cy="3924"/>
            </a:xfrm>
          </p:grpSpPr>
          <p:sp>
            <p:nvSpPr>
              <p:cNvPr id="9" name="文本框 7"/>
              <p:cNvSpPr txBox="1"/>
              <p:nvPr/>
            </p:nvSpPr>
            <p:spPr>
              <a:xfrm>
                <a:off x="221" y="3925"/>
                <a:ext cx="2010" cy="213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6000" b="1">
                    <a:effectLst>
                      <a:outerShdw blurRad="50800" dist="38100" dir="2700000" sx="101000" sy="101000" algn="tl" rotWithShape="0">
                        <a:prstClr val="black">
                          <a:alpha val="40000"/>
                        </a:prstClr>
                      </a:outerShdw>
                    </a:effectLst>
                    <a:cs typeface="+mn-ea"/>
                    <a:sym typeface="+mn-lt"/>
                  </a:rPr>
                  <a:t>目</a:t>
                </a:r>
              </a:p>
            </p:txBody>
          </p:sp>
          <p:sp>
            <p:nvSpPr>
              <p:cNvPr id="10" name="文本框 8"/>
              <p:cNvSpPr txBox="1"/>
              <p:nvPr/>
            </p:nvSpPr>
            <p:spPr>
              <a:xfrm>
                <a:off x="1144" y="4747"/>
                <a:ext cx="2821" cy="310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9000" b="1">
                    <a:effectLst>
                      <a:outerShdw blurRad="50800" dist="38100" dir="2700000" sx="101000" sy="101000" algn="tl" rotWithShape="0">
                        <a:prstClr val="black">
                          <a:alpha val="40000"/>
                        </a:prstClr>
                      </a:outerShdw>
                    </a:effectLst>
                    <a:cs typeface="+mn-ea"/>
                    <a:sym typeface="+mn-lt"/>
                  </a:rPr>
                  <a:t>录</a:t>
                </a:r>
              </a:p>
            </p:txBody>
          </p:sp>
        </p:grpSp>
        <p:sp>
          <p:nvSpPr>
            <p:cNvPr id="8" name="文本框 10"/>
            <p:cNvSpPr txBox="1"/>
            <p:nvPr/>
          </p:nvSpPr>
          <p:spPr>
            <a:xfrm>
              <a:off x="801" y="5185"/>
              <a:ext cx="969" cy="2907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en-US" altLang="zh-CN" b="1">
                  <a:cs typeface="+mn-ea"/>
                  <a:sym typeface="+mn-lt"/>
                </a:rPr>
                <a:t>CONTENTS</a:t>
              </a: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3218974" y="1138237"/>
            <a:ext cx="480060" cy="1658303"/>
            <a:chOff x="6039" y="2774"/>
            <a:chExt cx="1008" cy="3482"/>
          </a:xfrm>
        </p:grpSpPr>
        <p:grpSp>
          <p:nvGrpSpPr>
            <p:cNvPr id="12" name="组合 11"/>
            <p:cNvGrpSpPr/>
            <p:nvPr/>
          </p:nvGrpSpPr>
          <p:grpSpPr>
            <a:xfrm>
              <a:off x="6139" y="2774"/>
              <a:ext cx="908" cy="807"/>
              <a:chOff x="6049" y="2095"/>
              <a:chExt cx="908" cy="807"/>
            </a:xfrm>
          </p:grpSpPr>
          <p:sp>
            <p:nvSpPr>
              <p:cNvPr id="14" name="六边形 13"/>
              <p:cNvSpPr/>
              <p:nvPr/>
            </p:nvSpPr>
            <p:spPr>
              <a:xfrm>
                <a:off x="6049" y="2095"/>
                <a:ext cx="900" cy="780"/>
              </a:xfrm>
              <a:prstGeom prst="hexagon">
                <a:avLst/>
              </a:prstGeom>
              <a:noFill/>
              <a:ln w="28575" cmpd="sng">
                <a:solidFill>
                  <a:srgbClr val="3D8B89"/>
                </a:solidFill>
                <a:prstDash val="solid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5" name="文本框 13"/>
              <p:cNvSpPr txBox="1"/>
              <p:nvPr/>
            </p:nvSpPr>
            <p:spPr>
              <a:xfrm>
                <a:off x="6081" y="2126"/>
                <a:ext cx="876" cy="776"/>
              </a:xfrm>
              <a:prstGeom prst="rect">
                <a:avLst/>
              </a:prstGeom>
              <a:noFill/>
            </p:spPr>
            <p:txBody>
              <a:bodyPr vert="horz" wrap="none" rtlCol="0">
                <a:spAutoFit/>
              </a:bodyPr>
              <a:lstStyle/>
              <a:p>
                <a:r>
                  <a:rPr lang="zh-CN" altLang="en-US" sz="1800" b="1">
                    <a:effectLst>
                      <a:outerShdw blurRad="50800" dist="38100" dir="2700000" algn="tl" rotWithShape="0">
                        <a:prstClr val="black">
                          <a:alpha val="40000"/>
                        </a:prstClr>
                      </a:outerShdw>
                    </a:effectLst>
                    <a:cs typeface="+mn-ea"/>
                    <a:sym typeface="+mn-lt"/>
                  </a:rPr>
                  <a:t>壹</a:t>
                </a:r>
              </a:p>
            </p:txBody>
          </p:sp>
        </p:grpSp>
        <p:sp>
          <p:nvSpPr>
            <p:cNvPr id="13" name="文本框 15"/>
            <p:cNvSpPr txBox="1"/>
            <p:nvPr/>
          </p:nvSpPr>
          <p:spPr>
            <a:xfrm>
              <a:off x="6039" y="4004"/>
              <a:ext cx="872" cy="2252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dist"/>
              <a:r>
                <a:rPr lang="zh-CN" altLang="en-US" sz="1500" b="1"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cs typeface="+mn-ea"/>
                  <a:sym typeface="+mn-lt"/>
                </a:rPr>
                <a:t>学习目标</a:t>
              </a: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4160044" y="1138237"/>
            <a:ext cx="480060" cy="1658303"/>
            <a:chOff x="6039" y="2774"/>
            <a:chExt cx="1008" cy="3482"/>
          </a:xfrm>
        </p:grpSpPr>
        <p:grpSp>
          <p:nvGrpSpPr>
            <p:cNvPr id="17" name="组合 16"/>
            <p:cNvGrpSpPr/>
            <p:nvPr/>
          </p:nvGrpSpPr>
          <p:grpSpPr>
            <a:xfrm>
              <a:off x="6139" y="2774"/>
              <a:ext cx="908" cy="807"/>
              <a:chOff x="6049" y="2095"/>
              <a:chExt cx="908" cy="807"/>
            </a:xfrm>
          </p:grpSpPr>
          <p:sp>
            <p:nvSpPr>
              <p:cNvPr id="19" name="六边形 18"/>
              <p:cNvSpPr/>
              <p:nvPr/>
            </p:nvSpPr>
            <p:spPr>
              <a:xfrm>
                <a:off x="6049" y="2095"/>
                <a:ext cx="900" cy="780"/>
              </a:xfrm>
              <a:prstGeom prst="hexagon">
                <a:avLst/>
              </a:prstGeom>
              <a:noFill/>
              <a:ln w="28575" cmpd="sng">
                <a:solidFill>
                  <a:srgbClr val="3D8B89"/>
                </a:solidFill>
                <a:prstDash val="solid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0" name="文本框 20"/>
              <p:cNvSpPr txBox="1"/>
              <p:nvPr/>
            </p:nvSpPr>
            <p:spPr>
              <a:xfrm>
                <a:off x="6081" y="2126"/>
                <a:ext cx="876" cy="776"/>
              </a:xfrm>
              <a:prstGeom prst="rect">
                <a:avLst/>
              </a:prstGeom>
              <a:noFill/>
            </p:spPr>
            <p:txBody>
              <a:bodyPr vert="horz" wrap="none" rtlCol="0">
                <a:spAutoFit/>
              </a:bodyPr>
              <a:lstStyle/>
              <a:p>
                <a:r>
                  <a:rPr lang="zh-CN" altLang="en-US" sz="1800" b="1">
                    <a:effectLst>
                      <a:outerShdw blurRad="50800" dist="38100" dir="2700000" algn="tl" rotWithShape="0">
                        <a:prstClr val="black">
                          <a:alpha val="40000"/>
                        </a:prstClr>
                      </a:outerShdw>
                    </a:effectLst>
                    <a:cs typeface="+mn-ea"/>
                    <a:sym typeface="+mn-lt"/>
                  </a:rPr>
                  <a:t>贰</a:t>
                </a:r>
              </a:p>
            </p:txBody>
          </p:sp>
        </p:grpSp>
        <p:sp>
          <p:nvSpPr>
            <p:cNvPr id="18" name="文本框 21"/>
            <p:cNvSpPr txBox="1"/>
            <p:nvPr/>
          </p:nvSpPr>
          <p:spPr>
            <a:xfrm>
              <a:off x="6039" y="4004"/>
              <a:ext cx="872" cy="2252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dist"/>
              <a:r>
                <a:rPr lang="zh-CN" altLang="en-US" sz="1500" b="1"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cs typeface="+mn-ea"/>
                  <a:sym typeface="+mn-lt"/>
                </a:rPr>
                <a:t>作者简介</a:t>
              </a: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5135404" y="1153002"/>
            <a:ext cx="480060" cy="3075146"/>
            <a:chOff x="6039" y="2774"/>
            <a:chExt cx="1008" cy="6457"/>
          </a:xfrm>
        </p:grpSpPr>
        <p:grpSp>
          <p:nvGrpSpPr>
            <p:cNvPr id="22" name="组合 21"/>
            <p:cNvGrpSpPr/>
            <p:nvPr/>
          </p:nvGrpSpPr>
          <p:grpSpPr>
            <a:xfrm>
              <a:off x="6139" y="2774"/>
              <a:ext cx="908" cy="807"/>
              <a:chOff x="6049" y="2095"/>
              <a:chExt cx="908" cy="807"/>
            </a:xfrm>
          </p:grpSpPr>
          <p:sp>
            <p:nvSpPr>
              <p:cNvPr id="24" name="六边形 23"/>
              <p:cNvSpPr/>
              <p:nvPr/>
            </p:nvSpPr>
            <p:spPr>
              <a:xfrm>
                <a:off x="6049" y="2095"/>
                <a:ext cx="900" cy="780"/>
              </a:xfrm>
              <a:prstGeom prst="hexagon">
                <a:avLst/>
              </a:prstGeom>
              <a:noFill/>
              <a:ln w="28575" cmpd="sng">
                <a:solidFill>
                  <a:srgbClr val="3D8B89"/>
                </a:solidFill>
                <a:prstDash val="solid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5" name="文本框 25"/>
              <p:cNvSpPr txBox="1"/>
              <p:nvPr/>
            </p:nvSpPr>
            <p:spPr>
              <a:xfrm>
                <a:off x="6081" y="2126"/>
                <a:ext cx="876" cy="776"/>
              </a:xfrm>
              <a:prstGeom prst="rect">
                <a:avLst/>
              </a:prstGeom>
              <a:noFill/>
            </p:spPr>
            <p:txBody>
              <a:bodyPr vert="horz" wrap="none" rtlCol="0">
                <a:spAutoFit/>
              </a:bodyPr>
              <a:lstStyle/>
              <a:p>
                <a:r>
                  <a:rPr lang="zh-CN" altLang="en-US" sz="1800" b="1">
                    <a:effectLst>
                      <a:outerShdw blurRad="50800" dist="38100" dir="2700000" algn="tl" rotWithShape="0">
                        <a:prstClr val="black">
                          <a:alpha val="40000"/>
                        </a:prstClr>
                      </a:outerShdw>
                    </a:effectLst>
                    <a:cs typeface="+mn-ea"/>
                    <a:sym typeface="+mn-lt"/>
                  </a:rPr>
                  <a:t>叁</a:t>
                </a:r>
              </a:p>
            </p:txBody>
          </p:sp>
        </p:grpSp>
        <p:sp>
          <p:nvSpPr>
            <p:cNvPr id="23" name="文本框 26"/>
            <p:cNvSpPr txBox="1"/>
            <p:nvPr/>
          </p:nvSpPr>
          <p:spPr>
            <a:xfrm>
              <a:off x="6039" y="4004"/>
              <a:ext cx="872" cy="5227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dist"/>
              <a:r>
                <a:rPr lang="zh-CN" altLang="en-US" sz="1500" b="1"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cs typeface="+mn-ea"/>
                  <a:sym typeface="+mn-lt"/>
                </a:rPr>
                <a:t>理清“重塑生命”的历程</a:t>
              </a: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6076474" y="1153002"/>
            <a:ext cx="480060" cy="3075146"/>
            <a:chOff x="6039" y="2774"/>
            <a:chExt cx="1008" cy="6457"/>
          </a:xfrm>
        </p:grpSpPr>
        <p:grpSp>
          <p:nvGrpSpPr>
            <p:cNvPr id="27" name="组合 26"/>
            <p:cNvGrpSpPr/>
            <p:nvPr/>
          </p:nvGrpSpPr>
          <p:grpSpPr>
            <a:xfrm>
              <a:off x="6139" y="2774"/>
              <a:ext cx="908" cy="807"/>
              <a:chOff x="6049" y="2095"/>
              <a:chExt cx="908" cy="807"/>
            </a:xfrm>
          </p:grpSpPr>
          <p:sp>
            <p:nvSpPr>
              <p:cNvPr id="29" name="六边形 28"/>
              <p:cNvSpPr/>
              <p:nvPr/>
            </p:nvSpPr>
            <p:spPr>
              <a:xfrm>
                <a:off x="6049" y="2095"/>
                <a:ext cx="900" cy="780"/>
              </a:xfrm>
              <a:prstGeom prst="hexagon">
                <a:avLst/>
              </a:prstGeom>
              <a:noFill/>
              <a:ln w="28575" cmpd="sng">
                <a:solidFill>
                  <a:srgbClr val="3D8B89"/>
                </a:solidFill>
                <a:prstDash val="solid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0" name="文本框 30"/>
              <p:cNvSpPr txBox="1"/>
              <p:nvPr/>
            </p:nvSpPr>
            <p:spPr>
              <a:xfrm>
                <a:off x="6081" y="2126"/>
                <a:ext cx="876" cy="776"/>
              </a:xfrm>
              <a:prstGeom prst="rect">
                <a:avLst/>
              </a:prstGeom>
              <a:noFill/>
            </p:spPr>
            <p:txBody>
              <a:bodyPr vert="horz" wrap="none" rtlCol="0">
                <a:spAutoFit/>
              </a:bodyPr>
              <a:lstStyle/>
              <a:p>
                <a:r>
                  <a:rPr lang="zh-CN" altLang="en-US" sz="1800" b="1">
                    <a:effectLst>
                      <a:outerShdw blurRad="50800" dist="38100" dir="2700000" algn="tl" rotWithShape="0">
                        <a:prstClr val="black">
                          <a:alpha val="40000"/>
                        </a:prstClr>
                      </a:outerShdw>
                    </a:effectLst>
                    <a:cs typeface="+mn-ea"/>
                    <a:sym typeface="+mn-lt"/>
                  </a:rPr>
                  <a:t>肆</a:t>
                </a:r>
              </a:p>
            </p:txBody>
          </p:sp>
        </p:grpSp>
        <p:sp>
          <p:nvSpPr>
            <p:cNvPr id="28" name="文本框 31"/>
            <p:cNvSpPr txBox="1"/>
            <p:nvPr/>
          </p:nvSpPr>
          <p:spPr>
            <a:xfrm>
              <a:off x="6039" y="4004"/>
              <a:ext cx="872" cy="5227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dist"/>
              <a:r>
                <a:rPr lang="zh-CN" altLang="en-US" sz="1500" b="1"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cs typeface="+mn-ea"/>
                  <a:sym typeface="+mn-lt"/>
                </a:rPr>
                <a:t>领略“再塑生命”的艺术</a:t>
              </a: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7064693" y="1167765"/>
            <a:ext cx="480060" cy="1658303"/>
            <a:chOff x="6039" y="2774"/>
            <a:chExt cx="1008" cy="3482"/>
          </a:xfrm>
        </p:grpSpPr>
        <p:grpSp>
          <p:nvGrpSpPr>
            <p:cNvPr id="32" name="组合 31"/>
            <p:cNvGrpSpPr/>
            <p:nvPr/>
          </p:nvGrpSpPr>
          <p:grpSpPr>
            <a:xfrm>
              <a:off x="6139" y="2774"/>
              <a:ext cx="908" cy="807"/>
              <a:chOff x="6049" y="2095"/>
              <a:chExt cx="908" cy="807"/>
            </a:xfrm>
          </p:grpSpPr>
          <p:sp>
            <p:nvSpPr>
              <p:cNvPr id="34" name="六边形 33"/>
              <p:cNvSpPr/>
              <p:nvPr/>
            </p:nvSpPr>
            <p:spPr>
              <a:xfrm>
                <a:off x="6049" y="2095"/>
                <a:ext cx="900" cy="780"/>
              </a:xfrm>
              <a:prstGeom prst="hexagon">
                <a:avLst/>
              </a:prstGeom>
              <a:noFill/>
              <a:ln w="28575" cmpd="sng">
                <a:solidFill>
                  <a:srgbClr val="3D8B89"/>
                </a:solidFill>
                <a:prstDash val="solid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5" name="文本框 35"/>
              <p:cNvSpPr txBox="1"/>
              <p:nvPr/>
            </p:nvSpPr>
            <p:spPr>
              <a:xfrm>
                <a:off x="6081" y="2126"/>
                <a:ext cx="876" cy="776"/>
              </a:xfrm>
              <a:prstGeom prst="rect">
                <a:avLst/>
              </a:prstGeom>
              <a:noFill/>
            </p:spPr>
            <p:txBody>
              <a:bodyPr vert="horz" wrap="none" rtlCol="0">
                <a:spAutoFit/>
              </a:bodyPr>
              <a:lstStyle/>
              <a:p>
                <a:r>
                  <a:rPr lang="zh-CN" altLang="en-US" sz="1800" b="1">
                    <a:effectLst>
                      <a:outerShdw blurRad="50800" dist="38100" dir="2700000" algn="tl" rotWithShape="0">
                        <a:prstClr val="black">
                          <a:alpha val="40000"/>
                        </a:prstClr>
                      </a:outerShdw>
                    </a:effectLst>
                    <a:cs typeface="+mn-ea"/>
                    <a:sym typeface="+mn-lt"/>
                  </a:rPr>
                  <a:t>伍</a:t>
                </a:r>
              </a:p>
            </p:txBody>
          </p:sp>
        </p:grpSp>
        <p:sp>
          <p:nvSpPr>
            <p:cNvPr id="33" name="文本框 36"/>
            <p:cNvSpPr txBox="1"/>
            <p:nvPr/>
          </p:nvSpPr>
          <p:spPr>
            <a:xfrm>
              <a:off x="6039" y="4004"/>
              <a:ext cx="872" cy="2252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dist"/>
              <a:r>
                <a:rPr lang="zh-CN" altLang="en-US" sz="1500" b="1"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cs typeface="+mn-ea"/>
                  <a:sym typeface="+mn-lt"/>
                </a:rPr>
                <a:t>结束语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590812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5" presetClass="entr" presetSubtype="0" fill="hold" grpId="0" nodeType="afterEffect"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49" presetClass="entr" presetSubtype="0" decel="100000" fill="hold" nodeType="afterEffect"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42" presetClass="entr" presetSubtype="0" fill="hold" nodeType="afterEffect"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42" presetClass="entr" presetSubtype="0" fill="hold" nodeType="afterEffect"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42" presetClass="entr" presetSubtype="0" fill="hold" nodeType="afterEffect"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500"/>
                            </p:stCondLst>
                            <p:childTnLst>
                              <p:par>
                                <p:cTn id="53" presetID="42" presetClass="entr" presetSubtype="0" fill="hold" nodeType="afterEffect"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/>
        </p:nvCxnSpPr>
        <p:spPr>
          <a:xfrm>
            <a:off x="0" y="2595086"/>
            <a:ext cx="9144000" cy="23813"/>
          </a:xfrm>
          <a:prstGeom prst="line">
            <a:avLst/>
          </a:prstGeom>
          <a:ln w="28575" cmpd="sng">
            <a:solidFill>
              <a:srgbClr val="385723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组合 4"/>
          <p:cNvGrpSpPr/>
          <p:nvPr/>
        </p:nvGrpSpPr>
        <p:grpSpPr>
          <a:xfrm>
            <a:off x="454819" y="1136809"/>
            <a:ext cx="3297555" cy="2893219"/>
            <a:chOff x="1055" y="2387"/>
            <a:chExt cx="6924" cy="6075"/>
          </a:xfrm>
        </p:grpSpPr>
        <p:sp>
          <p:nvSpPr>
            <p:cNvPr id="6" name="六边形 5"/>
            <p:cNvSpPr/>
            <p:nvPr/>
          </p:nvSpPr>
          <p:spPr>
            <a:xfrm>
              <a:off x="1055" y="2387"/>
              <a:ext cx="6925" cy="6027"/>
            </a:xfrm>
            <a:prstGeom prst="hexagon">
              <a:avLst/>
            </a:prstGeom>
            <a:solidFill>
              <a:srgbClr val="C2EDFE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pic>
          <p:nvPicPr>
            <p:cNvPr id="7" name="图片 6" descr="78505f09d3ec3f19729d3ebc4f2f0018d61ca46ec826-mO8ykE_fw658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099" y="3576"/>
              <a:ext cx="4886" cy="4886"/>
            </a:xfrm>
            <a:custGeom>
              <a:avLst/>
              <a:gdLst/>
              <a:ahLst/>
              <a:cxnLst>
                <a:cxn ang="3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4886" h="4886">
                  <a:moveTo>
                    <a:pt x="4886" y="0"/>
                  </a:moveTo>
                  <a:lnTo>
                    <a:pt x="4886" y="3910"/>
                  </a:lnTo>
                  <a:lnTo>
                    <a:pt x="4398" y="4886"/>
                  </a:lnTo>
                  <a:lnTo>
                    <a:pt x="487" y="4886"/>
                  </a:lnTo>
                  <a:lnTo>
                    <a:pt x="0" y="3912"/>
                  </a:lnTo>
                  <a:lnTo>
                    <a:pt x="0" y="0"/>
                  </a:lnTo>
                  <a:close/>
                </a:path>
              </a:pathLst>
            </a:custGeom>
          </p:spPr>
        </p:pic>
      </p:grpSp>
      <p:sp>
        <p:nvSpPr>
          <p:cNvPr id="8" name="文本框 10"/>
          <p:cNvSpPr txBox="1"/>
          <p:nvPr/>
        </p:nvSpPr>
        <p:spPr>
          <a:xfrm>
            <a:off x="5464016" y="1033939"/>
            <a:ext cx="1924245" cy="1808187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en-US" altLang="zh-CN" sz="11300" b="1">
                <a:solidFill>
                  <a:srgbClr val="385723"/>
                </a:solidFill>
                <a:effectLst>
                  <a:outerShdw blurRad="38100" dir="5400000" sy="-20000" rotWithShape="0">
                    <a:prstClr val="black">
                      <a:alpha val="28000"/>
                    </a:prstClr>
                  </a:outerShdw>
                </a:effectLst>
                <a:cs typeface="+mn-ea"/>
                <a:sym typeface="+mn-lt"/>
              </a:rPr>
              <a:t>01</a:t>
            </a:r>
          </a:p>
        </p:txBody>
      </p:sp>
      <p:sp>
        <p:nvSpPr>
          <p:cNvPr id="9" name="文本框 12"/>
          <p:cNvSpPr txBox="1"/>
          <p:nvPr/>
        </p:nvSpPr>
        <p:spPr>
          <a:xfrm>
            <a:off x="5518785" y="3368993"/>
            <a:ext cx="1476375" cy="472440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2600" b="1">
                <a:solidFill>
                  <a:srgbClr val="385723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cs typeface="+mn-ea"/>
                <a:sym typeface="+mn-lt"/>
              </a:rPr>
              <a:t>学习目标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3851920" y="339502"/>
            <a:ext cx="1296144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700" dirty="0">
                <a:solidFill>
                  <a:srgbClr val="FFFFFF"/>
                </a:solidFill>
              </a:rPr>
              <a:t>https://www.ypppt.com/</a:t>
            </a:r>
            <a:endParaRPr lang="zh-CN" altLang="en-US" sz="7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24131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5" presetClass="entr" presetSubtype="10" fill="hold" nodeType="afterEffect">
                                  <p:childTnLst>
                                    <p:set>
                                      <p:cBhvr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26" presetClass="entr" presetSubtype="0" fill="hold" grpId="0" nodeType="afterEffect"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0"/>
                            </p:stCondLst>
                            <p:childTnLst>
                              <p:par>
                                <p:cTn id="31" presetID="42" presetClass="entr" presetSubtype="0" fill="hold" grpId="0" nodeType="afterEffect"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-5715" y="630079"/>
            <a:ext cx="1953101" cy="464820"/>
            <a:chOff x="0" y="674"/>
            <a:chExt cx="4101" cy="976"/>
          </a:xfrm>
        </p:grpSpPr>
        <p:sp>
          <p:nvSpPr>
            <p:cNvPr id="2" name="单圆角矩形 1"/>
            <p:cNvSpPr/>
            <p:nvPr/>
          </p:nvSpPr>
          <p:spPr>
            <a:xfrm>
              <a:off x="0" y="674"/>
              <a:ext cx="4101" cy="976"/>
            </a:xfrm>
            <a:prstGeom prst="round1Rect">
              <a:avLst/>
            </a:prstGeom>
            <a:solidFill>
              <a:srgbClr val="3D8B8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" name="文本框 2"/>
            <p:cNvSpPr txBox="1"/>
            <p:nvPr/>
          </p:nvSpPr>
          <p:spPr>
            <a:xfrm>
              <a:off x="600" y="872"/>
              <a:ext cx="3316" cy="7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b="1">
                  <a:solidFill>
                    <a:schemeClr val="bg1"/>
                  </a:solidFill>
                  <a:cs typeface="+mn-ea"/>
                  <a:sym typeface="+mn-lt"/>
                </a:rPr>
                <a:t>一、学习目标</a:t>
              </a:r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193833" y="1380649"/>
            <a:ext cx="2822258" cy="252889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l"/>
            <a:r>
              <a:rPr lang="en-US" altLang="zh-CN" sz="1200" b="1" dirty="0">
                <a:cs typeface="+mn-ea"/>
                <a:sym typeface="+mn-lt"/>
              </a:rPr>
              <a:t>01.</a:t>
            </a:r>
            <a:r>
              <a:rPr lang="zh-CN" altLang="en-US" sz="1200" b="1" dirty="0">
                <a:cs typeface="+mn-ea"/>
                <a:sym typeface="+mn-lt"/>
              </a:rPr>
              <a:t>理清文章思路，整体把握全文结构。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193834" y="1784509"/>
            <a:ext cx="3435668" cy="252889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l"/>
            <a:r>
              <a:rPr lang="en-US" altLang="zh-CN" sz="1200" b="1" dirty="0">
                <a:cs typeface="+mn-ea"/>
                <a:sym typeface="+mn-lt"/>
              </a:rPr>
              <a:t>02.</a:t>
            </a:r>
            <a:r>
              <a:rPr lang="zh-CN" altLang="en-US" sz="1200" b="1" dirty="0">
                <a:cs typeface="+mn-ea"/>
                <a:sym typeface="+mn-lt"/>
              </a:rPr>
              <a:t>自由诵读揣摩语句分析人物形象，掌握主旨。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193834" y="2159794"/>
            <a:ext cx="6656070" cy="252889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l"/>
            <a:r>
              <a:rPr lang="en-US" altLang="zh-CN" sz="1200" b="1" dirty="0">
                <a:cs typeface="+mn-ea"/>
                <a:sym typeface="+mn-lt"/>
              </a:rPr>
              <a:t>03.</a:t>
            </a:r>
            <a:r>
              <a:rPr lang="zh-CN" altLang="en-US" sz="1200" b="1" dirty="0">
                <a:cs typeface="+mn-ea"/>
                <a:sym typeface="+mn-lt"/>
              </a:rPr>
              <a:t>领会莎莉老师隽永深刻的爱心和高超的教育艺术；体会作者热爱生活，对待生命的积极态度。</a:t>
            </a:r>
          </a:p>
        </p:txBody>
      </p:sp>
      <p:grpSp>
        <p:nvGrpSpPr>
          <p:cNvPr id="5" name="组合 4"/>
          <p:cNvGrpSpPr/>
          <p:nvPr/>
        </p:nvGrpSpPr>
        <p:grpSpPr>
          <a:xfrm>
            <a:off x="-11906" y="2863215"/>
            <a:ext cx="2408396" cy="464820"/>
            <a:chOff x="0" y="674"/>
            <a:chExt cx="5057" cy="976"/>
          </a:xfrm>
        </p:grpSpPr>
        <p:sp>
          <p:nvSpPr>
            <p:cNvPr id="6" name="单圆角矩形 5"/>
            <p:cNvSpPr/>
            <p:nvPr/>
          </p:nvSpPr>
          <p:spPr>
            <a:xfrm>
              <a:off x="0" y="674"/>
              <a:ext cx="5029" cy="976"/>
            </a:xfrm>
            <a:prstGeom prst="round1Rect">
              <a:avLst/>
            </a:prstGeom>
            <a:solidFill>
              <a:srgbClr val="3D8B8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277" y="872"/>
              <a:ext cx="4780" cy="7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b="1" dirty="0">
                  <a:solidFill>
                    <a:schemeClr val="bg1"/>
                  </a:solidFill>
                  <a:cs typeface="+mn-ea"/>
                  <a:sym typeface="+mn-lt"/>
                </a:rPr>
                <a:t>二、学习重点、难点</a:t>
              </a:r>
            </a:p>
          </p:txBody>
        </p:sp>
      </p:grpSp>
      <p:sp>
        <p:nvSpPr>
          <p:cNvPr id="11" name="文本框 10"/>
          <p:cNvSpPr txBox="1"/>
          <p:nvPr/>
        </p:nvSpPr>
        <p:spPr>
          <a:xfrm>
            <a:off x="205264" y="3722847"/>
            <a:ext cx="4355783" cy="252889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l"/>
            <a:r>
              <a:rPr lang="en-US" altLang="zh-CN" sz="1200" b="1" dirty="0">
                <a:cs typeface="+mn-ea"/>
                <a:sym typeface="+mn-lt"/>
              </a:rPr>
              <a:t>01.</a:t>
            </a:r>
            <a:r>
              <a:rPr lang="zh-CN" altLang="en-US" sz="1200" b="1" dirty="0">
                <a:cs typeface="+mn-ea"/>
                <a:sym typeface="+mn-lt"/>
              </a:rPr>
              <a:t>揣摩文中重要语句，加深阅读体验；梳理再塑生命的历程。</a:t>
            </a:r>
            <a:endParaRPr lang="en-US" altLang="zh-CN" sz="1200" b="1" dirty="0">
              <a:cs typeface="+mn-ea"/>
              <a:sym typeface="+mn-lt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205264" y="4174332"/>
            <a:ext cx="3742373" cy="252889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l"/>
            <a:r>
              <a:rPr lang="en-US" altLang="zh-CN" sz="1200" b="1">
                <a:cs typeface="+mn-ea"/>
                <a:sym typeface="+mn-lt"/>
              </a:rPr>
              <a:t>02.</a:t>
            </a:r>
            <a:r>
              <a:rPr lang="zh-CN" altLang="en-US" sz="1200" b="1">
                <a:cs typeface="+mn-ea"/>
                <a:sym typeface="+mn-lt"/>
              </a:rPr>
              <a:t>深入体会作为盲聋哑人的作者对生活的独特感悟。</a:t>
            </a:r>
          </a:p>
        </p:txBody>
      </p:sp>
      <p:pic>
        <p:nvPicPr>
          <p:cNvPr id="14" name="图片 13" descr="06ff0ca0930eec479863fa98f8be0fdd80bbafb8126c9-Fd5iHa_fw65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24550" y="2013585"/>
            <a:ext cx="3219450" cy="3129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37103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</p:cTn>
                        </p:par>
                        <p:par>
                          <p:cTn id="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  <p:cond evt="onBegin" delay="0">
                          <p:tn val="10"/>
                        </p:cond>
                      </p:stCondLst>
                      <p:childTnLst>
                        <p:par>
                          <p:cTn id="12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3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  <p:cond evt="onBegin" delay="0">
                          <p:tn val="17"/>
                        </p:cond>
                      </p:stCondLst>
                      <p:childTnLst>
                        <p:par>
                          <p:cTn id="19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2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  <p:cond evt="onBegin" delay="0">
                          <p:tn val="25"/>
                        </p:cond>
                      </p:stCondLst>
                      <p:childTnLst>
                        <p:par>
                          <p:cTn id="27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2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  <p:cond evt="onBegin" delay="0">
                          <p:tn val="33"/>
                        </p:cond>
                      </p:stCondLst>
                      <p:childTnLst>
                        <p:par>
                          <p:cTn id="35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3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  <p:cond evt="onBegin" delay="0">
                          <p:tn val="41"/>
                        </p:cond>
                      </p:stCondLst>
                      <p:childTnLst>
                        <p:par>
                          <p:cTn id="43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4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  <p:cond evt="onBegin" delay="0">
                          <p:tn val="48"/>
                        </p:cond>
                      </p:stCondLst>
                      <p:childTnLst>
                        <p:par>
                          <p:cTn id="50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5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  <p:cond evt="onBegin" delay="0">
                          <p:tn val="56"/>
                        </p:cond>
                      </p:stCondLst>
                      <p:childTnLst>
                        <p:par>
                          <p:cTn id="58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5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1" grpId="0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直接连接符 9"/>
          <p:cNvCxnSpPr/>
          <p:nvPr/>
        </p:nvCxnSpPr>
        <p:spPr>
          <a:xfrm>
            <a:off x="0" y="2595086"/>
            <a:ext cx="9144000" cy="23813"/>
          </a:xfrm>
          <a:prstGeom prst="line">
            <a:avLst/>
          </a:prstGeom>
          <a:ln w="28575" cmpd="sng">
            <a:solidFill>
              <a:srgbClr val="385723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组合 8"/>
          <p:cNvGrpSpPr/>
          <p:nvPr/>
        </p:nvGrpSpPr>
        <p:grpSpPr>
          <a:xfrm>
            <a:off x="454819" y="1136809"/>
            <a:ext cx="3297555" cy="2893219"/>
            <a:chOff x="1055" y="2387"/>
            <a:chExt cx="6924" cy="6075"/>
          </a:xfrm>
        </p:grpSpPr>
        <p:sp>
          <p:nvSpPr>
            <p:cNvPr id="3" name="六边形 2"/>
            <p:cNvSpPr/>
            <p:nvPr/>
          </p:nvSpPr>
          <p:spPr>
            <a:xfrm>
              <a:off x="1055" y="2387"/>
              <a:ext cx="6925" cy="6027"/>
            </a:xfrm>
            <a:prstGeom prst="hexagon">
              <a:avLst/>
            </a:prstGeom>
            <a:solidFill>
              <a:srgbClr val="C2EDFE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pic>
          <p:nvPicPr>
            <p:cNvPr id="6" name="图片 5" descr="78505f09d3ec3f19729d3ebc4f2f0018d61ca46ec826-mO8ykE_fw658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099" y="3576"/>
              <a:ext cx="4886" cy="4886"/>
            </a:xfrm>
            <a:custGeom>
              <a:avLst/>
              <a:gdLst/>
              <a:ahLst/>
              <a:cxnLst>
                <a:cxn ang="3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4886" h="4886">
                  <a:moveTo>
                    <a:pt x="4886" y="0"/>
                  </a:moveTo>
                  <a:lnTo>
                    <a:pt x="4886" y="3910"/>
                  </a:lnTo>
                  <a:lnTo>
                    <a:pt x="4398" y="4886"/>
                  </a:lnTo>
                  <a:lnTo>
                    <a:pt x="487" y="4886"/>
                  </a:lnTo>
                  <a:lnTo>
                    <a:pt x="0" y="3912"/>
                  </a:lnTo>
                  <a:lnTo>
                    <a:pt x="0" y="0"/>
                  </a:lnTo>
                  <a:close/>
                </a:path>
              </a:pathLst>
            </a:custGeom>
          </p:spPr>
        </p:pic>
      </p:grpSp>
      <p:sp>
        <p:nvSpPr>
          <p:cNvPr id="11" name="文本框 10"/>
          <p:cNvSpPr txBox="1"/>
          <p:nvPr/>
        </p:nvSpPr>
        <p:spPr>
          <a:xfrm>
            <a:off x="5464016" y="1033939"/>
            <a:ext cx="1924245" cy="1808187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en-US" altLang="zh-CN" sz="11300" b="1">
                <a:solidFill>
                  <a:srgbClr val="385723"/>
                </a:solidFill>
                <a:effectLst>
                  <a:outerShdw blurRad="38100" dir="5400000" sy="-20000" rotWithShape="0">
                    <a:prstClr val="black">
                      <a:alpha val="28000"/>
                    </a:prstClr>
                  </a:outerShdw>
                </a:effectLst>
                <a:cs typeface="+mn-ea"/>
                <a:sym typeface="+mn-lt"/>
              </a:rPr>
              <a:t>02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5518785" y="3368993"/>
            <a:ext cx="1476375" cy="472440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2600" b="1">
                <a:solidFill>
                  <a:srgbClr val="385723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cs typeface="+mn-ea"/>
                <a:sym typeface="+mn-lt"/>
              </a:rPr>
              <a:t>作者简介</a:t>
            </a:r>
          </a:p>
        </p:txBody>
      </p:sp>
    </p:spTree>
    <p:extLst>
      <p:ext uri="{BB962C8B-B14F-4D97-AF65-F5344CB8AC3E}">
        <p14:creationId xmlns:p14="http://schemas.microsoft.com/office/powerpoint/2010/main" val="3311306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</p:cTn>
                        </p:par>
                        <p:par>
                          <p:cTn id="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6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" dur="2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9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withGroup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" presetClass="entr" presetSubtype="10" fill="hold" nodeType="afterEffect">
                                  <p:childTnLst>
                                    <p:set>
                                      <p:cBhvr>
                                        <p:cTn id="1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withGroup">
                            <p:stCondLst>
                              <p:cond delay="3000"/>
                            </p:stCondLst>
                            <p:childTnLst>
                              <p:par>
                                <p:cTn id="15" presetID="26" presetClass="entr" presetSubtype="0" fill="hold" grpId="0" nodeType="afterEffect"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withGroup">
                            <p:stCondLst>
                              <p:cond delay="5000"/>
                            </p:stCondLst>
                            <p:childTnLst>
                              <p:par>
                                <p:cTn id="32" presetID="42" presetClass="entr" presetSubtype="0" fill="hold" grpId="0" nodeType="afterEffect"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-11906" y="1881187"/>
            <a:ext cx="9155906" cy="3262313"/>
          </a:xfrm>
          <a:prstGeom prst="rect">
            <a:avLst/>
          </a:prstGeom>
          <a:solidFill>
            <a:srgbClr val="C2EDF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文本框 6"/>
          <p:cNvSpPr txBox="1"/>
          <p:nvPr/>
        </p:nvSpPr>
        <p:spPr>
          <a:xfrm>
            <a:off x="3833813" y="1477328"/>
            <a:ext cx="2918107" cy="300082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l"/>
            <a:r>
              <a:rPr lang="zh-CN" altLang="en-US" sz="1500" b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cs typeface="+mn-ea"/>
                <a:sym typeface="+mn-lt"/>
              </a:rPr>
              <a:t>1880年6月27日-1968年6月1日</a:t>
            </a:r>
          </a:p>
        </p:txBody>
      </p:sp>
      <p:sp>
        <p:nvSpPr>
          <p:cNvPr id="7" name="文本框 7"/>
          <p:cNvSpPr txBox="1"/>
          <p:nvPr/>
        </p:nvSpPr>
        <p:spPr>
          <a:xfrm>
            <a:off x="3726656" y="1995686"/>
            <a:ext cx="5024438" cy="265457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1400" dirty="0">
                <a:cs typeface="+mn-ea"/>
                <a:sym typeface="+mn-lt"/>
              </a:rPr>
              <a:t>    </a:t>
            </a:r>
            <a:r>
              <a:rPr lang="zh-CN" altLang="en-US" sz="1400" dirty="0">
                <a:cs typeface="+mn-ea"/>
                <a:sym typeface="+mn-lt"/>
              </a:rPr>
              <a:t>海伦·凯勒（1880年6月27日-1968年6月1日），出生于美国亚拉巴马州，美国女作家、教育家、慈善家。她19个月时因急性脑炎被夺去视力和听力，后来以惊人的毅力完成哈佛大学的学业，成为首个获得文学学士学位的盲聋人。其一生致力于为残疾人造福，建立了许多慈善机构。先后完成了14本著作，其中最著名的有《假如给我三天光明》《我的生活故事》。她曾被美国《时代周刊》评选为“二十世纪美国十大偶像”，还被授予“总统自由奖章”。1968年6月1日，海伦·凯勒逝世。</a:t>
            </a:r>
          </a:p>
        </p:txBody>
      </p:sp>
      <p:grpSp>
        <p:nvGrpSpPr>
          <p:cNvPr id="8" name="组合 7"/>
          <p:cNvGrpSpPr/>
          <p:nvPr/>
        </p:nvGrpSpPr>
        <p:grpSpPr>
          <a:xfrm>
            <a:off x="3378994" y="797719"/>
            <a:ext cx="5276850" cy="677228"/>
            <a:chOff x="7095" y="1675"/>
            <a:chExt cx="11080" cy="1422"/>
          </a:xfrm>
        </p:grpSpPr>
        <p:sp>
          <p:nvSpPr>
            <p:cNvPr id="9" name="文本框 5"/>
            <p:cNvSpPr txBox="1"/>
            <p:nvPr/>
          </p:nvSpPr>
          <p:spPr>
            <a:xfrm>
              <a:off x="8050" y="1675"/>
              <a:ext cx="4932" cy="142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sz="3800" b="1"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cs typeface="+mn-ea"/>
                  <a:sym typeface="+mn-lt"/>
                </a:rPr>
                <a:t>海伦·凯勒</a:t>
              </a:r>
            </a:p>
          </p:txBody>
        </p:sp>
        <p:cxnSp>
          <p:nvCxnSpPr>
            <p:cNvPr id="10" name="直接连接符 9"/>
            <p:cNvCxnSpPr>
              <a:stCxn id="9" idx="3"/>
            </p:cNvCxnSpPr>
            <p:nvPr/>
          </p:nvCxnSpPr>
          <p:spPr>
            <a:xfrm flipV="1">
              <a:off x="12982" y="2349"/>
              <a:ext cx="5193" cy="37"/>
            </a:xfrm>
            <a:prstGeom prst="line">
              <a:avLst/>
            </a:prstGeom>
            <a:ln w="28575" cmpd="sng">
              <a:solidFill>
                <a:schemeClr val="tx1">
                  <a:lumMod val="95000"/>
                  <a:lumOff val="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/>
            <p:cNvCxnSpPr/>
            <p:nvPr/>
          </p:nvCxnSpPr>
          <p:spPr>
            <a:xfrm>
              <a:off x="7095" y="2353"/>
              <a:ext cx="941" cy="21"/>
            </a:xfrm>
            <a:prstGeom prst="line">
              <a:avLst/>
            </a:prstGeom>
            <a:ln w="28575" cmpd="sng">
              <a:solidFill>
                <a:schemeClr val="tx1">
                  <a:lumMod val="95000"/>
                  <a:lumOff val="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组合 11"/>
          <p:cNvGrpSpPr/>
          <p:nvPr/>
        </p:nvGrpSpPr>
        <p:grpSpPr>
          <a:xfrm rot="20880000">
            <a:off x="562451" y="819150"/>
            <a:ext cx="2625090" cy="3299460"/>
            <a:chOff x="1181" y="1720"/>
            <a:chExt cx="5512" cy="6928"/>
          </a:xfrm>
        </p:grpSpPr>
        <p:sp>
          <p:nvSpPr>
            <p:cNvPr id="13" name="矩形 12"/>
            <p:cNvSpPr/>
            <p:nvPr/>
          </p:nvSpPr>
          <p:spPr>
            <a:xfrm>
              <a:off x="1181" y="1720"/>
              <a:ext cx="5513" cy="692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4" name="矩形 13"/>
            <p:cNvSpPr/>
            <p:nvPr/>
          </p:nvSpPr>
          <p:spPr>
            <a:xfrm>
              <a:off x="1688" y="2140"/>
              <a:ext cx="4373" cy="6082"/>
            </a:xfrm>
            <a:prstGeom prst="rect">
              <a:avLst/>
            </a:prstGeom>
            <a:solidFill>
              <a:srgbClr val="C2EDF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pic>
        <p:nvPicPr>
          <p:cNvPr id="15" name="图片 1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9807" y="840540"/>
            <a:ext cx="2505456" cy="3188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5857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5" presetClass="entr" presetSubtype="0" fill="hold" nodeType="afterEffect"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直接连接符 9"/>
          <p:cNvCxnSpPr/>
          <p:nvPr/>
        </p:nvCxnSpPr>
        <p:spPr>
          <a:xfrm>
            <a:off x="0" y="2595086"/>
            <a:ext cx="9144000" cy="23813"/>
          </a:xfrm>
          <a:prstGeom prst="line">
            <a:avLst/>
          </a:prstGeom>
          <a:ln w="28575" cmpd="sng">
            <a:solidFill>
              <a:srgbClr val="385723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组合 8"/>
          <p:cNvGrpSpPr/>
          <p:nvPr/>
        </p:nvGrpSpPr>
        <p:grpSpPr>
          <a:xfrm>
            <a:off x="454819" y="1136809"/>
            <a:ext cx="3297555" cy="2893219"/>
            <a:chOff x="1055" y="2387"/>
            <a:chExt cx="6924" cy="6075"/>
          </a:xfrm>
        </p:grpSpPr>
        <p:sp>
          <p:nvSpPr>
            <p:cNvPr id="3" name="六边形 2"/>
            <p:cNvSpPr/>
            <p:nvPr/>
          </p:nvSpPr>
          <p:spPr>
            <a:xfrm>
              <a:off x="1055" y="2387"/>
              <a:ext cx="6925" cy="6027"/>
            </a:xfrm>
            <a:prstGeom prst="hexagon">
              <a:avLst/>
            </a:prstGeom>
            <a:solidFill>
              <a:srgbClr val="C2EDFE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pic>
          <p:nvPicPr>
            <p:cNvPr id="6" name="图片 5" descr="78505f09d3ec3f19729d3ebc4f2f0018d61ca46ec826-mO8ykE_fw658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099" y="3576"/>
              <a:ext cx="4886" cy="4886"/>
            </a:xfrm>
            <a:custGeom>
              <a:avLst/>
              <a:gdLst/>
              <a:ahLst/>
              <a:cxnLst>
                <a:cxn ang="3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4886" h="4886">
                  <a:moveTo>
                    <a:pt x="4886" y="0"/>
                  </a:moveTo>
                  <a:lnTo>
                    <a:pt x="4886" y="3910"/>
                  </a:lnTo>
                  <a:lnTo>
                    <a:pt x="4398" y="4886"/>
                  </a:lnTo>
                  <a:lnTo>
                    <a:pt x="487" y="4886"/>
                  </a:lnTo>
                  <a:lnTo>
                    <a:pt x="0" y="3912"/>
                  </a:lnTo>
                  <a:lnTo>
                    <a:pt x="0" y="0"/>
                  </a:lnTo>
                  <a:close/>
                </a:path>
              </a:pathLst>
            </a:custGeom>
          </p:spPr>
        </p:pic>
      </p:grpSp>
      <p:sp>
        <p:nvSpPr>
          <p:cNvPr id="11" name="文本框 10"/>
          <p:cNvSpPr txBox="1"/>
          <p:nvPr/>
        </p:nvSpPr>
        <p:spPr>
          <a:xfrm>
            <a:off x="5464016" y="1033939"/>
            <a:ext cx="1924245" cy="1808187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en-US" altLang="zh-CN" sz="11300" b="1">
                <a:solidFill>
                  <a:srgbClr val="385723"/>
                </a:solidFill>
                <a:effectLst>
                  <a:outerShdw blurRad="38100" dir="5400000" sy="-20000" rotWithShape="0">
                    <a:prstClr val="black">
                      <a:alpha val="28000"/>
                    </a:prstClr>
                  </a:outerShdw>
                </a:effectLst>
                <a:cs typeface="+mn-ea"/>
                <a:sym typeface="+mn-lt"/>
              </a:rPr>
              <a:t>03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4346734" y="3380899"/>
            <a:ext cx="3820001" cy="472440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l"/>
            <a:r>
              <a:rPr lang="zh-CN" altLang="en-US" sz="2600" b="1">
                <a:solidFill>
                  <a:srgbClr val="385723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cs typeface="+mn-ea"/>
                <a:sym typeface="+mn-lt"/>
              </a:rPr>
              <a:t>理清“重塑生命”的历程</a:t>
            </a:r>
          </a:p>
        </p:txBody>
      </p:sp>
    </p:spTree>
    <p:extLst>
      <p:ext uri="{BB962C8B-B14F-4D97-AF65-F5344CB8AC3E}">
        <p14:creationId xmlns:p14="http://schemas.microsoft.com/office/powerpoint/2010/main" val="28873171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</p:cTn>
                        </p:par>
                        <p:par>
                          <p:cTn id="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6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" dur="2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9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withGroup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" presetClass="entr" presetSubtype="10" fill="hold" nodeType="afterEffect">
                                  <p:childTnLst>
                                    <p:set>
                                      <p:cBhvr>
                                        <p:cTn id="1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withGroup">
                            <p:stCondLst>
                              <p:cond delay="3000"/>
                            </p:stCondLst>
                            <p:childTnLst>
                              <p:par>
                                <p:cTn id="15" presetID="26" presetClass="entr" presetSubtype="0" fill="hold" grpId="0" nodeType="afterEffect"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withGroup">
                            <p:stCondLst>
                              <p:cond delay="5000"/>
                            </p:stCondLst>
                            <p:childTnLst>
                              <p:par>
                                <p:cTn id="32" presetID="42" presetClass="entr" presetSubtype="0" fill="hold" grpId="0" nodeType="afterEffect"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图片 21" descr="03b36c1919a3557d6b589bea873164fd5f8432351b290-VqSuYH_fw65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177915" y="351473"/>
            <a:ext cx="2966085" cy="4441031"/>
          </a:xfrm>
          <a:custGeom>
            <a:avLst/>
            <a:gdLst/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6228" h="9325">
                <a:moveTo>
                  <a:pt x="0" y="0"/>
                </a:moveTo>
                <a:lnTo>
                  <a:pt x="6228" y="0"/>
                </a:lnTo>
                <a:lnTo>
                  <a:pt x="6228" y="9325"/>
                </a:lnTo>
                <a:lnTo>
                  <a:pt x="0" y="9325"/>
                </a:lnTo>
                <a:lnTo>
                  <a:pt x="0" y="0"/>
                </a:lnTo>
                <a:close/>
              </a:path>
            </a:pathLst>
          </a:custGeom>
        </p:spPr>
      </p:pic>
      <p:sp>
        <p:nvSpPr>
          <p:cNvPr id="19" name="矩形 18"/>
          <p:cNvSpPr/>
          <p:nvPr/>
        </p:nvSpPr>
        <p:spPr>
          <a:xfrm>
            <a:off x="1" y="351473"/>
            <a:ext cx="6178391" cy="4441031"/>
          </a:xfrm>
          <a:prstGeom prst="rect">
            <a:avLst/>
          </a:prstGeom>
          <a:solidFill>
            <a:srgbClr val="3D8B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18599" y="793909"/>
            <a:ext cx="4732020" cy="25288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200" b="1" dirty="0">
                <a:solidFill>
                  <a:schemeClr val="bg1"/>
                </a:solidFill>
                <a:cs typeface="+mn-ea"/>
                <a:sym typeface="+mn-lt"/>
              </a:rPr>
              <a:t>一.复述课文：莎莉文老师为“我”再塑生命，做了哪些事？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218599" y="1157288"/>
            <a:ext cx="2959785" cy="238527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l"/>
            <a:r>
              <a:rPr lang="zh-CN" altLang="en-US" sz="1100" b="1">
                <a:cs typeface="+mn-ea"/>
                <a:sym typeface="+mn-lt"/>
              </a:rPr>
              <a:t>答：主要写了老师教我认识具体事物和文字。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217646" y="1468755"/>
            <a:ext cx="5745480" cy="59061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200" b="1">
                <a:solidFill>
                  <a:schemeClr val="bg1"/>
                </a:solidFill>
                <a:cs typeface="+mn-ea"/>
                <a:sym typeface="+mn-lt"/>
              </a:rPr>
              <a:t>二、从课文中找出具体表现海伦在莎莉文老师到来之前的状况的语句，摘录下来读一读。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218599" y="2626995"/>
            <a:ext cx="4582024" cy="238527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l"/>
            <a:r>
              <a:rPr lang="zh-CN" altLang="en-US" sz="1100" b="1">
                <a:cs typeface="+mn-ea"/>
                <a:sym typeface="+mn-lt"/>
              </a:rPr>
              <a:t>答：①生命的原貌：我的生命______(像大雾中的航船，课文第4自然段)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217646" y="2259330"/>
            <a:ext cx="4732020" cy="25288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200" b="1">
                <a:solidFill>
                  <a:schemeClr val="bg1"/>
                </a:solidFill>
                <a:cs typeface="+mn-ea"/>
                <a:sym typeface="+mn-lt"/>
              </a:rPr>
              <a:t>三、研读赏析：理清“再塑生命”的历程。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218599" y="2961799"/>
            <a:ext cx="5744051" cy="108491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1100" b="1">
                <a:cs typeface="+mn-ea"/>
                <a:sym typeface="+mn-lt"/>
              </a:rPr>
              <a:t>    </a:t>
            </a:r>
            <a:r>
              <a:rPr lang="zh-CN" altLang="en-US" sz="1100" b="1">
                <a:cs typeface="+mn-ea"/>
                <a:sym typeface="+mn-lt"/>
              </a:rPr>
              <a:t>海伦来到这个世界上以后，就失去了常人生来具有的视觉和听觉，甚至也无法用自己的嘴说出自己的哪怕是一个小小的心愿。由于对外部世界无从知晓，脾气也变得古怪，动辄大发雷霆。我正像大雾中的航船，既没有指南针也没有探测仪，无从知道海港已经非常临近。我心里无声地呼喊着：“光明!光明!快给我光明!”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218599" y="4147662"/>
            <a:ext cx="3171381" cy="238527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l"/>
            <a:r>
              <a:rPr lang="zh-CN" altLang="en-US" sz="1100" b="1">
                <a:cs typeface="+mn-ea"/>
                <a:sym typeface="+mn-lt"/>
              </a:rPr>
              <a:t>②光辉的起点：________(相识，课文第5自然段)</a:t>
            </a:r>
          </a:p>
        </p:txBody>
      </p:sp>
    </p:spTree>
    <p:extLst>
      <p:ext uri="{BB962C8B-B14F-4D97-AF65-F5344CB8AC3E}">
        <p14:creationId xmlns:p14="http://schemas.microsoft.com/office/powerpoint/2010/main" val="36021522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</p:cTn>
                        </p:par>
                        <p:par>
                          <p:cTn id="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6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" dur="2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9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withGroup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2" presetClass="entr" presetSubtype="2" fill="hold" grpId="0" nodeType="afterEffect">
                                  <p:childTnLst>
                                    <p:set>
                                      <p:cBhvr>
                                        <p:cTn id="12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4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  <p:cond evt="onBegin" delay="0">
                          <p:tn val="14"/>
                        </p:cond>
                      </p:stCondLst>
                      <p:childTnLst>
                        <p:par>
                          <p:cTn id="16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  <p:cond evt="onBegin" delay="0">
                          <p:tn val="22"/>
                        </p:cond>
                      </p:stCondLst>
                      <p:childTnLst>
                        <p:par>
                          <p:cTn id="24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2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  <p:cond evt="onBegin" delay="0">
                          <p:tn val="30"/>
                        </p:cond>
                      </p:stCondLst>
                      <p:childTnLst>
                        <p:par>
                          <p:cTn id="32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33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  <p:cond evt="onBegin" delay="0">
                          <p:tn val="38"/>
                        </p:cond>
                      </p:stCondLst>
                      <p:childTnLst>
                        <p:par>
                          <p:cTn id="40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4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  <p:cond evt="onBegin" delay="0">
                          <p:tn val="46"/>
                        </p:cond>
                      </p:stCondLst>
                      <p:childTnLst>
                        <p:par>
                          <p:cTn id="48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4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  <p:cond evt="onBegin" delay="0">
                          <p:tn val="54"/>
                        </p:cond>
                      </p:stCondLst>
                      <p:childTnLst>
                        <p:par>
                          <p:cTn id="56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5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  <p:cond evt="onBegin" delay="0">
                          <p:tn val="62"/>
                        </p:cond>
                      </p:stCondLst>
                      <p:childTnLst>
                        <p:par>
                          <p:cTn id="64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6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6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5" grpId="0"/>
      <p:bldP spid="6" grpId="0"/>
      <p:bldP spid="11" grpId="0"/>
      <p:bldP spid="12" grpId="0"/>
      <p:bldP spid="13" grpId="0"/>
      <p:bldP spid="15" grpId="0"/>
      <p:bldP spid="1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矩形 18"/>
          <p:cNvSpPr/>
          <p:nvPr/>
        </p:nvSpPr>
        <p:spPr>
          <a:xfrm>
            <a:off x="535306" y="350997"/>
            <a:ext cx="6178391" cy="4441031"/>
          </a:xfrm>
          <a:prstGeom prst="rect">
            <a:avLst/>
          </a:prstGeom>
          <a:solidFill>
            <a:srgbClr val="3D8B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813911" y="998697"/>
            <a:ext cx="4017767" cy="238527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l"/>
            <a:r>
              <a:rPr lang="zh-CN" altLang="en-US" sz="1100" b="1">
                <a:cs typeface="+mn-ea"/>
                <a:sym typeface="+mn-lt"/>
              </a:rPr>
              <a:t>③幸福的复苏：生命中拥有了_______(文字，课文第13自然段)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813912" y="1393984"/>
            <a:ext cx="5672614" cy="108491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altLang="zh-CN" sz="1100" b="1">
                <a:cs typeface="+mn-ea"/>
                <a:sym typeface="+mn-lt"/>
              </a:rPr>
              <a:t>    </a:t>
            </a:r>
            <a:r>
              <a:rPr lang="zh-CN" altLang="en-US" sz="1100" b="1">
                <a:cs typeface="+mn-ea"/>
                <a:sym typeface="+mn-lt"/>
              </a:rPr>
              <a:t>莎莉文作为一个陌生人第一次搂抱我，有意识地给我一个洋娃娃，在我玩了一会儿洋娃娃之后，在我手掌上拼写“doll”这个词。——对于盲聋哑的海伦，要教她知识，谈何容易啊。莎莉文老师高超的教学艺术就在这里，热爱孩子，用孩子喜欢的洋娃娃为道具，用手指游戏激发海伦的兴趣，让海伦既认识了事物又掌握了文字。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813912" y="2475071"/>
            <a:ext cx="5604034" cy="83099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b="1">
                <a:cs typeface="+mn-ea"/>
                <a:sym typeface="+mn-lt"/>
              </a:rPr>
              <a:t>    </a:t>
            </a:r>
            <a:r>
              <a:rPr sz="1100" b="1">
                <a:cs typeface="+mn-ea"/>
                <a:sym typeface="+mn-lt"/>
              </a:rPr>
              <a:t>从此以后，以这种不求甚解的方式，我学会了拼写“针”(pin)、“杯子”(cup)以及“坐”(sit)、“站”(stand)、“行”(walk)这些词。——可见老师的教学方法好，教学效果显著。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813911" y="3313748"/>
            <a:ext cx="5604510" cy="89916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200" b="1">
                <a:solidFill>
                  <a:schemeClr val="bg1"/>
                </a:solidFill>
                <a:cs typeface="+mn-ea"/>
                <a:sym typeface="+mn-lt"/>
              </a:rPr>
              <a:t>小结：从小生活在黑暗之中，没有任何光明的生活，在莎莉文老师的教育下，“我”的灵魂被唤醒，再次拥有了“光明、希望、快乐和自由”。老师让“我”又回到自然，理解自然，教“我”懂得什么是“爱”。</a:t>
            </a:r>
          </a:p>
        </p:txBody>
      </p:sp>
      <p:sp>
        <p:nvSpPr>
          <p:cNvPr id="2" name="矩形 1"/>
          <p:cNvSpPr/>
          <p:nvPr/>
        </p:nvSpPr>
        <p:spPr>
          <a:xfrm>
            <a:off x="0" y="350997"/>
            <a:ext cx="535305" cy="4441031"/>
          </a:xfrm>
          <a:prstGeom prst="rect">
            <a:avLst/>
          </a:prstGeom>
          <a:solidFill>
            <a:srgbClr val="C2EDF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6713696" y="350996"/>
            <a:ext cx="2429828" cy="4440555"/>
            <a:chOff x="14097" y="737"/>
            <a:chExt cx="5102" cy="9324"/>
          </a:xfrm>
        </p:grpSpPr>
        <p:sp>
          <p:nvSpPr>
            <p:cNvPr id="16" name="矩形 15"/>
            <p:cNvSpPr/>
            <p:nvPr/>
          </p:nvSpPr>
          <p:spPr>
            <a:xfrm>
              <a:off x="14097" y="737"/>
              <a:ext cx="5103" cy="9325"/>
            </a:xfrm>
            <a:prstGeom prst="rect">
              <a:avLst/>
            </a:prstGeom>
            <a:solidFill>
              <a:srgbClr val="C2EDF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pic>
          <p:nvPicPr>
            <p:cNvPr id="14" name="图片 13" descr="d746de9579675ff8416f87ec4e351a3e9788f2623756e-VIiqDJ_fw658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flipH="1">
              <a:off x="14097" y="1003"/>
              <a:ext cx="5103" cy="905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239037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</p:cTn>
                        </p:par>
                        <p:par>
                          <p:cTn id="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6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" dur="2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withGroup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2" presetClass="entr" presetSubtype="2" fill="hold" grpId="0" nodeType="afterEffect">
                                  <p:childTnLst>
                                    <p:set>
                                      <p:cBhvr>
                                        <p:cTn id="12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4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withGroup">
                            <p:stCondLst>
                              <p:cond delay="4000"/>
                            </p:stCondLst>
                            <p:childTnLst>
                              <p:par>
                                <p:cTn id="16" presetID="12" presetClass="entr" presetSubtype="2" fill="hold" nodeType="afterEffect">
                                  <p:childTnLst>
                                    <p:set>
                                      <p:cBhvr>
                                        <p:cTn id="17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2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9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  <p:cond evt="onBegin" delay="0">
                          <p:tn val="19"/>
                        </p:cond>
                      </p:stCondLst>
                      <p:childTnLst>
                        <p:par>
                          <p:cTn id="21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2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  <p:cond evt="onBegin" delay="0">
                          <p:tn val="27"/>
                        </p:cond>
                      </p:stCondLst>
                      <p:childTnLst>
                        <p:par>
                          <p:cTn id="29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3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  <p:cond evt="onBegin" delay="0">
                          <p:tn val="35"/>
                        </p:cond>
                      </p:stCondLst>
                      <p:childTnLst>
                        <p:par>
                          <p:cTn id="37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3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  <p:cond evt="onBegin" delay="0">
                          <p:tn val="43"/>
                        </p:cond>
                      </p:stCondLst>
                      <p:childTnLst>
                        <p:par>
                          <p:cTn id="45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4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6" grpId="0"/>
      <p:bldP spid="12" grpId="0"/>
      <p:bldP spid="15" grpId="0"/>
      <p:bldP spid="17" grpId="0"/>
      <p:bldP spid="2" grpId="0" animBg="1"/>
    </p:bldLst>
  </p:timing>
</p:sld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w32gdlb1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1106</Words>
  <Application>Microsoft Office PowerPoint</Application>
  <PresentationFormat>全屏显示(16:9)</PresentationFormat>
  <Paragraphs>74</Paragraphs>
  <Slides>16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16</vt:i4>
      </vt:variant>
    </vt:vector>
  </HeadingPairs>
  <TitlesOfParts>
    <vt:vector size="24" baseType="lpstr">
      <vt:lpstr>Meiryo</vt:lpstr>
      <vt:lpstr>宋体</vt:lpstr>
      <vt:lpstr>微软雅黑</vt:lpstr>
      <vt:lpstr>Arial</vt:lpstr>
      <vt:lpstr>Calibri</vt:lpstr>
      <vt:lpstr>Calibri Light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5</cp:revision>
  <dcterms:created xsi:type="dcterms:W3CDTF">2020-11-12T08:22:00Z</dcterms:created>
  <dcterms:modified xsi:type="dcterms:W3CDTF">2021-12-02T00:28:02Z</dcterms:modified>
</cp:coreProperties>
</file>