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notesMasterIdLst>
    <p:notesMasterId r:id="rId39"/>
  </p:notesMasterIdLst>
  <p:handoutMasterIdLst>
    <p:handoutMasterId r:id="rId40"/>
  </p:handoutMasterIdLst>
  <p:sldIdLst>
    <p:sldId id="256" r:id="rId3"/>
    <p:sldId id="297" r:id="rId4"/>
    <p:sldId id="326" r:id="rId5"/>
    <p:sldId id="293" r:id="rId6"/>
    <p:sldId id="294" r:id="rId7"/>
    <p:sldId id="295" r:id="rId8"/>
    <p:sldId id="296" r:id="rId9"/>
    <p:sldId id="298" r:id="rId10"/>
    <p:sldId id="299" r:id="rId11"/>
    <p:sldId id="300" r:id="rId12"/>
    <p:sldId id="301" r:id="rId13"/>
    <p:sldId id="302" r:id="rId14"/>
    <p:sldId id="303" r:id="rId15"/>
    <p:sldId id="304" r:id="rId16"/>
    <p:sldId id="305" r:id="rId17"/>
    <p:sldId id="306" r:id="rId18"/>
    <p:sldId id="307" r:id="rId19"/>
    <p:sldId id="327" r:id="rId20"/>
    <p:sldId id="308" r:id="rId21"/>
    <p:sldId id="309" r:id="rId22"/>
    <p:sldId id="310" r:id="rId23"/>
    <p:sldId id="311" r:id="rId24"/>
    <p:sldId id="312" r:id="rId25"/>
    <p:sldId id="313" r:id="rId26"/>
    <p:sldId id="314" r:id="rId27"/>
    <p:sldId id="315" r:id="rId28"/>
    <p:sldId id="316" r:id="rId29"/>
    <p:sldId id="317" r:id="rId30"/>
    <p:sldId id="318" r:id="rId31"/>
    <p:sldId id="319" r:id="rId32"/>
    <p:sldId id="320" r:id="rId33"/>
    <p:sldId id="321" r:id="rId34"/>
    <p:sldId id="322" r:id="rId35"/>
    <p:sldId id="323" r:id="rId36"/>
    <p:sldId id="325" r:id="rId37"/>
    <p:sldId id="328" r:id="rId38"/>
  </p:sldIdLst>
  <p:sldSz cx="9144000" cy="5143500" type="screen16x9"/>
  <p:notesSz cx="7104063" cy="10234613"/>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7">
          <p15:clr>
            <a:srgbClr val="A4A3A4"/>
          </p15:clr>
        </p15:guide>
        <p15:guide id="2" pos="287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2F2"/>
    <a:srgbClr val="007370"/>
    <a:srgbClr val="FBE5D6"/>
    <a:srgbClr val="009999"/>
    <a:srgbClr val="4F855D"/>
    <a:srgbClr val="B2B2B2"/>
    <a:srgbClr val="202020"/>
    <a:srgbClr val="323232"/>
    <a:srgbClr val="CC3300"/>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278" autoAdjust="0"/>
    <p:restoredTop sz="96314" autoAdjust="0"/>
  </p:normalViewPr>
  <p:slideViewPr>
    <p:cSldViewPr snapToGrid="0" showGuides="1">
      <p:cViewPr varScale="1">
        <p:scale>
          <a:sx n="143" d="100"/>
          <a:sy n="143" d="100"/>
        </p:scale>
        <p:origin x="876" y="120"/>
      </p:cViewPr>
      <p:guideLst>
        <p:guide orient="horz" pos="1627"/>
        <p:guide pos="2873"/>
      </p:guideLst>
    </p:cSldViewPr>
  </p:slideViewPr>
  <p:notesTextViewPr>
    <p:cViewPr>
      <p:scale>
        <a:sx n="3" d="2"/>
        <a:sy n="3" d="2"/>
      </p:scale>
      <p:origin x="0" y="0"/>
    </p:cViewPr>
  </p:notesTextViewPr>
  <p:sorterViewPr>
    <p:cViewPr>
      <p:scale>
        <a:sx n="168" d="100"/>
        <a:sy n="168" d="100"/>
      </p:scale>
      <p:origin x="0" y="0"/>
    </p:cViewPr>
  </p:sorterViewPr>
  <p:gridSpacing cx="72000" cy="720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t>2021/12/2</a:t>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2585771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t>2021/12/2</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t>‹#›</a:t>
            </a:fld>
            <a:endParaRPr lang="zh-CN" altLang="en-US"/>
          </a:p>
        </p:txBody>
      </p:sp>
    </p:spTree>
    <p:extLst>
      <p:ext uri="{BB962C8B-B14F-4D97-AF65-F5344CB8AC3E}">
        <p14:creationId xmlns:p14="http://schemas.microsoft.com/office/powerpoint/2010/main" val="2002993012"/>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a:t>
            </a:fld>
            <a:endParaRPr lang="zh-CN" altLang="en-US"/>
          </a:p>
        </p:txBody>
      </p:sp>
    </p:spTree>
    <p:extLst>
      <p:ext uri="{BB962C8B-B14F-4D97-AF65-F5344CB8AC3E}">
        <p14:creationId xmlns:p14="http://schemas.microsoft.com/office/powerpoint/2010/main" val="27896155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85D0DACE-38E0-42D2-9336-2B707D34BC6D}" type="slidenum">
              <a:rPr lang="zh-CN" altLang="en-US" smtClean="0"/>
              <a:t>19</a:t>
            </a:fld>
            <a:endParaRPr lang="zh-CN" altLang="en-US"/>
          </a:p>
        </p:txBody>
      </p:sp>
    </p:spTree>
    <p:extLst>
      <p:ext uri="{BB962C8B-B14F-4D97-AF65-F5344CB8AC3E}">
        <p14:creationId xmlns:p14="http://schemas.microsoft.com/office/powerpoint/2010/main" val="28636374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117221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143000" y="992222"/>
            <a:ext cx="6858000" cy="1640251"/>
          </a:xfrm>
        </p:spPr>
        <p:txBody>
          <a:bodyPr anchor="b">
            <a:normAutofit/>
          </a:bodyPr>
          <a:lstStyle>
            <a:lvl1pPr algn="ctr">
              <a:defRPr sz="4500">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p:nvPr>
        </p:nvSpPr>
        <p:spPr>
          <a:xfrm>
            <a:off x="1143000" y="2701528"/>
            <a:ext cx="6858000" cy="1241822"/>
          </a:xfrm>
        </p:spPr>
        <p:txBody>
          <a:bodyPr>
            <a:normAutofit/>
          </a:bodyPr>
          <a:lstStyle>
            <a:lvl1pPr marL="0" indent="0" algn="ctr">
              <a:buNone/>
              <a:defRPr sz="1400">
                <a:solidFill>
                  <a:schemeClr val="tx1">
                    <a:lumMod val="75000"/>
                    <a:lumOff val="25000"/>
                  </a:schemeClr>
                </a:solidFill>
                <a:effectLst/>
                <a:latin typeface="+mj-lt"/>
                <a:ea typeface="+mj-ea"/>
              </a:defRPr>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2021/12/2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t>2021/12/2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628650" y="413658"/>
            <a:ext cx="7886700" cy="4169228"/>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1480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7257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7174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06117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10319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24514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02446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90145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85525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85775" y="193834"/>
            <a:ext cx="7886700" cy="994172"/>
          </a:xfrm>
        </p:spPr>
        <p:txBody>
          <a:bodyPr anchor="ctr" anchorCtr="0">
            <a:normAutofit/>
          </a:bodyPr>
          <a:lstStyle>
            <a:lvl1pPr>
              <a:defRPr sz="1800" b="1">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内容占位符 2"/>
          <p:cNvSpPr>
            <a:spLocks noGrp="1"/>
          </p:cNvSpPr>
          <p:nvPr>
            <p:ph idx="1"/>
          </p:nvPr>
        </p:nvSpPr>
        <p:spPr>
          <a:xfrm>
            <a:off x="485775" y="1369219"/>
            <a:ext cx="7886700" cy="3263504"/>
          </a:xfrm>
        </p:spPr>
        <p:txBody>
          <a:bodyPr>
            <a:normAutofit/>
          </a:bodyPr>
          <a:lstStyle>
            <a:lvl1pPr>
              <a:defRPr sz="1500">
                <a:solidFill>
                  <a:schemeClr val="tx1">
                    <a:lumMod val="75000"/>
                    <a:lumOff val="25000"/>
                  </a:schemeClr>
                </a:solidFill>
              </a:defRPr>
            </a:lvl1pPr>
            <a:lvl2pPr>
              <a:defRPr sz="14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2021/12/2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36511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06839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7" y="2813338"/>
            <a:ext cx="5491163" cy="608518"/>
          </a:xfrm>
        </p:spPr>
        <p:txBody>
          <a:bodyPr anchor="b">
            <a:normAutofit/>
          </a:bodyPr>
          <a:lstStyle>
            <a:lvl1pPr>
              <a:defRPr sz="300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文本占位符 2"/>
          <p:cNvSpPr>
            <a:spLocks noGrp="1"/>
          </p:cNvSpPr>
          <p:nvPr>
            <p:ph type="body" idx="1"/>
          </p:nvPr>
        </p:nvSpPr>
        <p:spPr>
          <a:xfrm>
            <a:off x="623887" y="3457522"/>
            <a:ext cx="5491163" cy="485666"/>
          </a:xfrm>
        </p:spPr>
        <p:txBody>
          <a:bodyPr>
            <a:normAutofit/>
          </a:bodyPr>
          <a:lstStyle>
            <a:lvl1pPr marL="0" indent="0">
              <a:buNone/>
              <a:defRPr sz="1400">
                <a:solidFill>
                  <a:schemeClr val="tx1"/>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2021/12/2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7" name="矩形 6"/>
          <p:cNvSpPr/>
          <p:nvPr userDrawn="1"/>
        </p:nvSpPr>
        <p:spPr>
          <a:xfrm>
            <a:off x="350174" y="1916832"/>
            <a:ext cx="735006" cy="2412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www.1ppt.com/moban/                  PPT</a:t>
            </a:r>
            <a:r>
              <a:rPr lang="zh-CN" altLang="en-US" sz="100" dirty="0">
                <a:solidFill>
                  <a:schemeClr val="bg1"/>
                </a:solidFill>
              </a:rPr>
              <a:t>素材：</a:t>
            </a:r>
            <a:r>
              <a:rPr lang="en-US" altLang="zh-CN" sz="100" dirty="0">
                <a:solidFill>
                  <a:schemeClr val="bg1"/>
                </a:solidFill>
              </a:rPr>
              <a:t>www.1ppt.com/sucai/</a:t>
            </a:r>
          </a:p>
          <a:p>
            <a:r>
              <a:rPr lang="en-US" altLang="zh-CN" sz="100" dirty="0">
                <a:solidFill>
                  <a:schemeClr val="bg1"/>
                </a:solidFill>
              </a:rPr>
              <a:t>PPT</a:t>
            </a:r>
            <a:r>
              <a:rPr lang="zh-CN" altLang="en-US" sz="100" dirty="0">
                <a:solidFill>
                  <a:schemeClr val="bg1"/>
                </a:solidFill>
              </a:rPr>
              <a:t>背景：</a:t>
            </a:r>
            <a:r>
              <a:rPr lang="en-US" altLang="zh-CN" sz="100" dirty="0">
                <a:solidFill>
                  <a:schemeClr val="bg1"/>
                </a:solidFill>
              </a:rPr>
              <a:t>www.1ppt.com/beijing/                   PPT</a:t>
            </a:r>
            <a:r>
              <a:rPr lang="zh-CN" altLang="en-US" sz="100" dirty="0">
                <a:solidFill>
                  <a:schemeClr val="bg1"/>
                </a:solidFill>
              </a:rPr>
              <a:t>图表：</a:t>
            </a:r>
            <a:r>
              <a:rPr lang="en-US" altLang="zh-CN" sz="100" dirty="0">
                <a:solidFill>
                  <a:schemeClr val="bg1"/>
                </a:solidFill>
              </a:rPr>
              <a:t>www.1ppt.com/tubiao/      </a:t>
            </a:r>
          </a:p>
          <a:p>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r>
              <a:rPr lang="zh-CN" altLang="en-US" sz="100" dirty="0">
                <a:solidFill>
                  <a:schemeClr val="bg1"/>
                </a:solidFill>
              </a:rPr>
              <a:t>资料下载：</a:t>
            </a:r>
            <a:r>
              <a:rPr lang="en-US" altLang="zh-CN" sz="100" dirty="0">
                <a:solidFill>
                  <a:schemeClr val="bg1"/>
                </a:solidFill>
              </a:rPr>
              <a:t>www.1ppt.com/ziliao/                   </a:t>
            </a:r>
            <a:r>
              <a:rPr lang="zh-CN" altLang="en-US" sz="100" dirty="0">
                <a:solidFill>
                  <a:schemeClr val="bg1"/>
                </a:solidFill>
              </a:rPr>
              <a:t>个人简历：</a:t>
            </a:r>
            <a:r>
              <a:rPr lang="en-US" altLang="zh-CN" sz="100" dirty="0">
                <a:solidFill>
                  <a:schemeClr val="bg1"/>
                </a:solidFill>
              </a:rPr>
              <a:t>www.1ppt.com/jianli/             </a:t>
            </a:r>
          </a:p>
          <a:p>
            <a:r>
              <a:rPr lang="zh-CN" altLang="en-US" sz="100" dirty="0">
                <a:solidFill>
                  <a:schemeClr val="bg1"/>
                </a:solidFill>
              </a:rPr>
              <a:t>试卷下载：</a:t>
            </a:r>
            <a:r>
              <a:rPr lang="en-US" altLang="zh-CN" sz="100" dirty="0">
                <a:solidFill>
                  <a:schemeClr val="bg1"/>
                </a:solidFill>
              </a:rPr>
              <a:t>www.1ppt.com/shiti/                     </a:t>
            </a:r>
            <a:r>
              <a:rPr lang="zh-CN" altLang="en-US" sz="100" dirty="0">
                <a:solidFill>
                  <a:schemeClr val="bg1"/>
                </a:solidFill>
              </a:rPr>
              <a:t>教案下载：</a:t>
            </a:r>
            <a:r>
              <a:rPr lang="en-US" altLang="zh-CN" sz="100" dirty="0">
                <a:solidFill>
                  <a:schemeClr val="bg1"/>
                </a:solidFill>
              </a:rPr>
              <a:t>www.1ppt.com/jiaoan/               </a:t>
            </a:r>
          </a:p>
          <a:p>
            <a:r>
              <a:rPr lang="zh-CN" altLang="en-US" sz="100" dirty="0">
                <a:solidFill>
                  <a:schemeClr val="bg1"/>
                </a:solidFill>
              </a:rPr>
              <a:t>手抄报：</a:t>
            </a:r>
            <a:r>
              <a:rPr lang="en-US" altLang="zh-CN" sz="100" dirty="0">
                <a:solidFill>
                  <a:schemeClr val="bg1"/>
                </a:solidFill>
              </a:rPr>
              <a:t>www.1ppt.com/shouchaobao/          PPT</a:t>
            </a:r>
            <a:r>
              <a:rPr lang="zh-CN" altLang="en-US" sz="100" dirty="0">
                <a:solidFill>
                  <a:schemeClr val="bg1"/>
                </a:solidFill>
              </a:rPr>
              <a:t>课件：</a:t>
            </a:r>
            <a:r>
              <a:rPr lang="en-US" altLang="zh-CN" sz="100" dirty="0">
                <a:solidFill>
                  <a:schemeClr val="bg1"/>
                </a:solidFill>
              </a:rPr>
              <a:t>www.1ppt.com/kejian/ </a:t>
            </a:r>
          </a:p>
          <a:p>
            <a:r>
              <a:rPr lang="zh-CN" altLang="en-US" sz="100" dirty="0">
                <a:solidFill>
                  <a:schemeClr val="bg1"/>
                </a:solidFill>
              </a:rPr>
              <a:t>语文课件：</a:t>
            </a:r>
            <a:r>
              <a:rPr lang="en-US" altLang="zh-CN" sz="100" dirty="0">
                <a:solidFill>
                  <a:schemeClr val="bg1"/>
                </a:solidFill>
              </a:rPr>
              <a:t>www.1ppt.com/kejian/yuwen/    </a:t>
            </a:r>
            <a:r>
              <a:rPr lang="zh-CN" altLang="en-US" sz="100" dirty="0">
                <a:solidFill>
                  <a:schemeClr val="bg1"/>
                </a:solidFill>
              </a:rPr>
              <a:t>数学课件：</a:t>
            </a:r>
            <a:r>
              <a:rPr lang="en-US" altLang="zh-CN" sz="100" dirty="0">
                <a:solidFill>
                  <a:schemeClr val="bg1"/>
                </a:solidFill>
              </a:rPr>
              <a:t>www.1ppt.com/kejian/shuxue/ </a:t>
            </a:r>
          </a:p>
          <a:p>
            <a:r>
              <a:rPr lang="zh-CN" altLang="en-US" sz="100" dirty="0">
                <a:solidFill>
                  <a:schemeClr val="bg1"/>
                </a:solidFill>
              </a:rPr>
              <a:t>英语课件：</a:t>
            </a:r>
            <a:r>
              <a:rPr lang="en-US" altLang="zh-CN" sz="100" dirty="0">
                <a:solidFill>
                  <a:schemeClr val="bg1"/>
                </a:solidFill>
              </a:rPr>
              <a:t>www.1ppt.com/kejian/yingyu/    </a:t>
            </a:r>
            <a:r>
              <a:rPr lang="zh-CN" altLang="en-US" sz="100" dirty="0">
                <a:solidFill>
                  <a:schemeClr val="bg1"/>
                </a:solidFill>
              </a:rPr>
              <a:t>美术课件：</a:t>
            </a:r>
            <a:r>
              <a:rPr lang="en-US" altLang="zh-CN" sz="100" dirty="0">
                <a:solidFill>
                  <a:schemeClr val="bg1"/>
                </a:solidFill>
              </a:rPr>
              <a:t>www.1ppt.com/kejian/meishu/ </a:t>
            </a:r>
          </a:p>
          <a:p>
            <a:r>
              <a:rPr lang="zh-CN" altLang="en-US" sz="100" dirty="0">
                <a:solidFill>
                  <a:schemeClr val="bg1"/>
                </a:solidFill>
              </a:rPr>
              <a:t>科学课件：</a:t>
            </a:r>
            <a:r>
              <a:rPr lang="en-US" altLang="zh-CN" sz="100" dirty="0">
                <a:solidFill>
                  <a:schemeClr val="bg1"/>
                </a:solidFill>
              </a:rPr>
              <a:t>www.1ppt.com/kejian/kexue/     </a:t>
            </a:r>
            <a:r>
              <a:rPr lang="zh-CN" altLang="en-US" sz="100" dirty="0">
                <a:solidFill>
                  <a:schemeClr val="bg1"/>
                </a:solidFill>
              </a:rPr>
              <a:t>物理课件：</a:t>
            </a:r>
            <a:r>
              <a:rPr lang="en-US" altLang="zh-CN" sz="100" dirty="0">
                <a:solidFill>
                  <a:schemeClr val="bg1"/>
                </a:solidFill>
              </a:rPr>
              <a:t>www.1ppt.com/kejian/wuli/ </a:t>
            </a:r>
          </a:p>
          <a:p>
            <a:r>
              <a:rPr lang="zh-CN" altLang="en-US" sz="100" dirty="0">
                <a:solidFill>
                  <a:schemeClr val="bg1"/>
                </a:solidFill>
              </a:rPr>
              <a:t>化学课件：</a:t>
            </a:r>
            <a:r>
              <a:rPr lang="en-US" altLang="zh-CN" sz="100" dirty="0">
                <a:solidFill>
                  <a:schemeClr val="bg1"/>
                </a:solidFill>
              </a:rPr>
              <a:t>www.1ppt.com/kejian/huaxue/  </a:t>
            </a:r>
            <a:r>
              <a:rPr lang="zh-CN" altLang="en-US" sz="100" dirty="0">
                <a:solidFill>
                  <a:schemeClr val="bg1"/>
                </a:solidFill>
              </a:rPr>
              <a:t>生物课件：</a:t>
            </a:r>
            <a:r>
              <a:rPr lang="en-US" altLang="zh-CN" sz="100" dirty="0">
                <a:solidFill>
                  <a:schemeClr val="bg1"/>
                </a:solidFill>
              </a:rPr>
              <a:t>www.1ppt.com/kejian/shengwu/ </a:t>
            </a:r>
          </a:p>
          <a:p>
            <a:r>
              <a:rPr lang="zh-CN" altLang="en-US" sz="100" dirty="0">
                <a:solidFill>
                  <a:schemeClr val="bg1"/>
                </a:solidFill>
              </a:rPr>
              <a:t>地理课件：</a:t>
            </a:r>
            <a:r>
              <a:rPr lang="en-US" altLang="zh-CN" sz="100" dirty="0">
                <a:solidFill>
                  <a:schemeClr val="bg1"/>
                </a:solidFill>
              </a:rPr>
              <a:t>www.1ppt.com/kejian/dili/          </a:t>
            </a:r>
            <a:r>
              <a:rPr lang="zh-CN" altLang="en-US" sz="100" dirty="0">
                <a:solidFill>
                  <a:schemeClr val="bg1"/>
                </a:solidFill>
              </a:rPr>
              <a:t>历史课件：</a:t>
            </a:r>
            <a:r>
              <a:rPr lang="en-US" altLang="zh-CN" sz="100" dirty="0">
                <a:solidFill>
                  <a:schemeClr val="bg1"/>
                </a:solidFill>
              </a:rPr>
              <a:t>www.1ppt.com/kejian/lishi/ </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85775" y="193834"/>
            <a:ext cx="7886700" cy="994172"/>
          </a:xfrm>
        </p:spPr>
        <p:txBody>
          <a:bodyPr>
            <a:normAutofit/>
          </a:bodyPr>
          <a:lstStyle>
            <a:lvl1pPr>
              <a:defRPr sz="1800" b="1" i="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内容占位符 2"/>
          <p:cNvSpPr>
            <a:spLocks noGrp="1"/>
          </p:cNvSpPr>
          <p:nvPr>
            <p:ph sz="half" idx="1"/>
          </p:nvPr>
        </p:nvSpPr>
        <p:spPr>
          <a:xfrm>
            <a:off x="485775" y="1369219"/>
            <a:ext cx="3886200" cy="3263504"/>
          </a:xfrm>
        </p:spPr>
        <p:txBody>
          <a:bodyPr>
            <a:normAutofit/>
          </a:bodyPr>
          <a:lstStyle>
            <a:lvl1pPr>
              <a:lnSpc>
                <a:spcPct val="150000"/>
              </a:lnSpc>
              <a:defRPr sz="1500">
                <a:solidFill>
                  <a:schemeClr val="tx1">
                    <a:lumMod val="75000"/>
                    <a:lumOff val="25000"/>
                  </a:schemeClr>
                </a:solidFill>
              </a:defRPr>
            </a:lvl1pPr>
            <a:lvl2pPr>
              <a:lnSpc>
                <a:spcPct val="150000"/>
              </a:lnSpc>
              <a:defRPr sz="1400">
                <a:solidFill>
                  <a:schemeClr val="tx1">
                    <a:lumMod val="75000"/>
                    <a:lumOff val="25000"/>
                  </a:schemeClr>
                </a:solidFill>
              </a:defRPr>
            </a:lvl2pPr>
            <a:lvl3pPr>
              <a:lnSpc>
                <a:spcPct val="150000"/>
              </a:lnSpc>
              <a:defRPr sz="1200">
                <a:solidFill>
                  <a:schemeClr val="tx1">
                    <a:lumMod val="75000"/>
                    <a:lumOff val="25000"/>
                  </a:schemeClr>
                </a:solidFill>
              </a:defRPr>
            </a:lvl3pPr>
            <a:lvl4pPr>
              <a:lnSpc>
                <a:spcPct val="150000"/>
              </a:lnSpc>
              <a:defRPr sz="1200">
                <a:solidFill>
                  <a:schemeClr val="tx1">
                    <a:lumMod val="75000"/>
                    <a:lumOff val="25000"/>
                  </a:schemeClr>
                </a:solidFill>
              </a:defRPr>
            </a:lvl4pPr>
            <a:lvl5pPr>
              <a:lnSpc>
                <a:spcPct val="150000"/>
              </a:lnSpc>
              <a:defRPr sz="12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4486275" y="1369219"/>
            <a:ext cx="3886200" cy="3263504"/>
          </a:xfrm>
        </p:spPr>
        <p:txBody>
          <a:bodyPr>
            <a:normAutofit/>
          </a:bodyPr>
          <a:lstStyle>
            <a:lvl1pPr>
              <a:lnSpc>
                <a:spcPct val="150000"/>
              </a:lnSpc>
              <a:defRPr sz="1500">
                <a:solidFill>
                  <a:schemeClr val="tx1">
                    <a:lumMod val="75000"/>
                    <a:lumOff val="25000"/>
                  </a:schemeClr>
                </a:solidFill>
              </a:defRPr>
            </a:lvl1pPr>
            <a:lvl2pPr>
              <a:lnSpc>
                <a:spcPct val="150000"/>
              </a:lnSpc>
              <a:defRPr sz="1400">
                <a:solidFill>
                  <a:schemeClr val="tx1">
                    <a:lumMod val="75000"/>
                    <a:lumOff val="25000"/>
                  </a:schemeClr>
                </a:solidFill>
              </a:defRPr>
            </a:lvl2pPr>
            <a:lvl3pPr>
              <a:lnSpc>
                <a:spcPct val="150000"/>
              </a:lnSpc>
              <a:defRPr sz="1200">
                <a:solidFill>
                  <a:schemeClr val="tx1">
                    <a:lumMod val="75000"/>
                    <a:lumOff val="25000"/>
                  </a:schemeClr>
                </a:solidFill>
              </a:defRPr>
            </a:lvl3pPr>
            <a:lvl4pPr>
              <a:lnSpc>
                <a:spcPct val="150000"/>
              </a:lnSpc>
              <a:defRPr sz="1200">
                <a:solidFill>
                  <a:schemeClr val="tx1">
                    <a:lumMod val="75000"/>
                    <a:lumOff val="25000"/>
                  </a:schemeClr>
                </a:solidFill>
              </a:defRPr>
            </a:lvl4pPr>
            <a:lvl5pPr>
              <a:lnSpc>
                <a:spcPct val="150000"/>
              </a:lnSpc>
              <a:defRPr sz="12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p:txBody>
          <a:bodyPr/>
          <a:lstStyle/>
          <a:p>
            <a:fld id="{760FBDFE-C587-4B4C-A407-44438C67B59E}" type="datetimeFigureOut">
              <a:rPr lang="zh-CN" altLang="en-US" smtClean="0"/>
              <a:t>2021/12/2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a:t>单击此处编辑母版标题样式</a:t>
            </a:r>
          </a:p>
        </p:txBody>
      </p:sp>
      <p:sp>
        <p:nvSpPr>
          <p:cNvPr id="3" name="文本占位符 2"/>
          <p:cNvSpPr>
            <a:spLocks noGrp="1"/>
          </p:cNvSpPr>
          <p:nvPr>
            <p:ph type="body" idx="1"/>
          </p:nvPr>
        </p:nvSpPr>
        <p:spPr>
          <a:xfrm>
            <a:off x="629842" y="1308721"/>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4" name="内容占位符 3"/>
          <p:cNvSpPr>
            <a:spLocks noGrp="1"/>
          </p:cNvSpPr>
          <p:nvPr>
            <p:ph sz="half" idx="2"/>
          </p:nvPr>
        </p:nvSpPr>
        <p:spPr>
          <a:xfrm>
            <a:off x="629842" y="1961707"/>
            <a:ext cx="3868340" cy="2680541"/>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4629150" y="1308721"/>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6" name="内容占位符 5"/>
          <p:cNvSpPr>
            <a:spLocks noGrp="1"/>
          </p:cNvSpPr>
          <p:nvPr>
            <p:ph sz="quarter" idx="4"/>
          </p:nvPr>
        </p:nvSpPr>
        <p:spPr>
          <a:xfrm>
            <a:off x="4629150" y="1961707"/>
            <a:ext cx="3887391" cy="2680541"/>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p:txBody>
          <a:bodyPr/>
          <a:lstStyle/>
          <a:p>
            <a:fld id="{760FBDFE-C587-4B4C-A407-44438C67B59E}" type="datetimeFigureOut">
              <a:rPr lang="zh-CN" altLang="en-US" smtClean="0"/>
              <a:t>2021/12/2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074665"/>
            <a:ext cx="7886700" cy="994172"/>
          </a:xfrm>
        </p:spPr>
        <p:txBody>
          <a:bodyPr>
            <a:normAutofit/>
          </a:bodyPr>
          <a:lstStyle>
            <a:lvl1pPr algn="ctr">
              <a:defRPr sz="3600" b="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日期占位符 2"/>
          <p:cNvSpPr>
            <a:spLocks noGrp="1"/>
          </p:cNvSpPr>
          <p:nvPr>
            <p:ph type="dt" sz="half" idx="10"/>
          </p:nvPr>
        </p:nvSpPr>
        <p:spPr/>
        <p:txBody>
          <a:bodyPr/>
          <a:lstStyle/>
          <a:p>
            <a:fld id="{760FBDFE-C587-4B4C-A407-44438C67B59E}" type="datetimeFigureOut">
              <a:rPr lang="zh-CN" altLang="en-US" smtClean="0"/>
              <a:t>2021/12/2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t>2021/12/2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485060" y="95250"/>
            <a:ext cx="3123900" cy="1200150"/>
          </a:xfrm>
        </p:spPr>
        <p:txBody>
          <a:bodyPr anchor="ctr" anchorCtr="0">
            <a:normAutofit/>
          </a:bodyPr>
          <a:lstStyle>
            <a:lvl1pPr>
              <a:defRPr sz="1800" b="1">
                <a:effectLst>
                  <a:outerShdw blurRad="38100" dist="38100" dir="2700000" algn="tl">
                    <a:srgbClr val="000000">
                      <a:alpha val="43137"/>
                    </a:srgbClr>
                  </a:outerShdw>
                </a:effectLst>
              </a:defRPr>
            </a:lvl1pPr>
          </a:lstStyle>
          <a:p>
            <a:r>
              <a:rPr lang="zh-CN" altLang="en-US" dirty="0"/>
              <a:t>单击此处编辑标题</a:t>
            </a:r>
          </a:p>
        </p:txBody>
      </p:sp>
      <p:sp>
        <p:nvSpPr>
          <p:cNvPr id="3" name="图片占位符 2"/>
          <p:cNvSpPr>
            <a:spLocks noGrp="1" noChangeAspect="1"/>
          </p:cNvSpPr>
          <p:nvPr>
            <p:ph type="pic" idx="1"/>
          </p:nvPr>
        </p:nvSpPr>
        <p:spPr>
          <a:xfrm>
            <a:off x="3888001" y="574765"/>
            <a:ext cx="4363031" cy="382083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nvPr>
        </p:nvSpPr>
        <p:spPr>
          <a:xfrm>
            <a:off x="488870" y="1543050"/>
            <a:ext cx="3123900" cy="2858691"/>
          </a:xfrm>
        </p:spPr>
        <p:txBody>
          <a:bodyPr>
            <a:normAutofit/>
          </a:bodyPr>
          <a:lstStyle>
            <a:lvl1pPr marL="0" indent="0">
              <a:lnSpc>
                <a:spcPct val="150000"/>
              </a:lnSpc>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dirty="0"/>
              <a:t>单击此处编辑母版文本样式</a:t>
            </a:r>
          </a:p>
        </p:txBody>
      </p:sp>
      <p:sp>
        <p:nvSpPr>
          <p:cNvPr id="5" name="日期占位符 4"/>
          <p:cNvSpPr>
            <a:spLocks noGrp="1"/>
          </p:cNvSpPr>
          <p:nvPr>
            <p:ph type="dt" sz="half" idx="10"/>
          </p:nvPr>
        </p:nvSpPr>
        <p:spPr/>
        <p:txBody>
          <a:bodyPr/>
          <a:lstStyle/>
          <a:p>
            <a:fld id="{9EFD9D74-47D9-4702-A33C-335B63B48DBF}" type="datetimeFigureOut">
              <a:rPr lang="zh-CN" altLang="en-US" smtClean="0"/>
              <a:t>2021/12/2</a:t>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t>‹#›</a:t>
            </a:fld>
            <a:endParaRPr lang="zh-CN" altLang="en-US"/>
          </a:p>
        </p:txBody>
      </p:sp>
      <p:cxnSp>
        <p:nvCxnSpPr>
          <p:cNvPr id="8" name="直接连接符 7" hidden="1"/>
          <p:cNvCxnSpPr/>
          <p:nvPr userDrawn="1"/>
        </p:nvCxnSpPr>
        <p:spPr>
          <a:xfrm>
            <a:off x="557213" y="325755"/>
            <a:ext cx="0" cy="1043464"/>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368363" y="273844"/>
            <a:ext cx="1146987" cy="4358879"/>
          </a:xfrm>
        </p:spPr>
        <p:txBody>
          <a:bodyPr vert="eaVert">
            <a:normAutofit/>
          </a:bodyPr>
          <a:lstStyle>
            <a:lvl1pPr>
              <a:defRPr sz="2700"/>
            </a:lvl1pPr>
          </a:lstStyle>
          <a:p>
            <a:r>
              <a:rPr lang="zh-CN" altLang="en-US"/>
              <a:t>单击此处编辑母版标题样式</a:t>
            </a:r>
          </a:p>
        </p:txBody>
      </p:sp>
      <p:sp>
        <p:nvSpPr>
          <p:cNvPr id="3" name="竖排文字占位符 2"/>
          <p:cNvSpPr>
            <a:spLocks noGrp="1"/>
          </p:cNvSpPr>
          <p:nvPr>
            <p:ph type="body" orient="vert" idx="1"/>
          </p:nvPr>
        </p:nvSpPr>
        <p:spPr>
          <a:xfrm>
            <a:off x="628650" y="273844"/>
            <a:ext cx="6659969" cy="4358879"/>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2021/12/2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bg1">
                <a:lumMod val="95000"/>
              </a:schemeClr>
            </a:gs>
            <a:gs pos="100000">
              <a:schemeClr val="tx2"/>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28650" y="273844"/>
            <a:ext cx="7886700" cy="994172"/>
          </a:xfrm>
          <a:prstGeom prst="rect">
            <a:avLst/>
          </a:prstGeom>
        </p:spPr>
        <p:txBody>
          <a:bodyPr vert="horz" lIns="68580" tIns="34290" rIns="68580" bIns="34290" rtlCol="0" anchor="ctr">
            <a:normAutofit/>
          </a:bodyPr>
          <a:lstStyle/>
          <a:p>
            <a:r>
              <a:rPr lang="zh-CN" altLang="en-US" dirty="0"/>
              <a:t>单击此处编辑母版标题样式</a:t>
            </a:r>
          </a:p>
        </p:txBody>
      </p:sp>
      <p:sp>
        <p:nvSpPr>
          <p:cNvPr id="3" name="文本占位符 2"/>
          <p:cNvSpPr>
            <a:spLocks noGrp="1"/>
          </p:cNvSpPr>
          <p:nvPr>
            <p:ph type="body" idx="1"/>
            <p:custDataLst>
              <p:tags r:id="rId13"/>
            </p:custDataLst>
          </p:nvPr>
        </p:nvSpPr>
        <p:spPr>
          <a:xfrm>
            <a:off x="628650" y="1369219"/>
            <a:ext cx="7886700" cy="3263504"/>
          </a:xfrm>
          <a:prstGeom prst="rect">
            <a:avLst/>
          </a:prstGeom>
        </p:spPr>
        <p:txBody>
          <a:bodyPr vert="horz" lIns="68580" tIns="34290" rIns="68580" bIns="3429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628650" y="4767263"/>
            <a:ext cx="2057400" cy="273844"/>
          </a:xfrm>
          <a:prstGeom prst="rect">
            <a:avLst/>
          </a:prstGeom>
        </p:spPr>
        <p:txBody>
          <a:bodyPr vert="horz" lIns="68580" tIns="34290" rIns="68580" bIns="34290" rtlCol="0" anchor="ctr">
            <a:normAutofit/>
          </a:bodyPr>
          <a:lstStyle>
            <a:lvl1pPr algn="l">
              <a:defRPr sz="900">
                <a:solidFill>
                  <a:schemeClr val="tx1">
                    <a:tint val="75000"/>
                  </a:schemeClr>
                </a:solidFill>
              </a:defRPr>
            </a:lvl1pPr>
          </a:lstStyle>
          <a:p>
            <a:fld id="{760FBDFE-C587-4B4C-A407-44438C67B59E}" type="datetimeFigureOut">
              <a:rPr lang="zh-CN" altLang="en-US" smtClean="0"/>
              <a:t>2021/12/2</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68580" tIns="34290" rIns="68580" bIns="34290" rtlCol="0" anchor="ctr">
            <a:normAutofit/>
          </a:bodyP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68580" tIns="34290" rIns="68580" bIns="34290" rtlCol="0" anchor="ctr">
            <a:normAutofit/>
          </a:bodyPr>
          <a:lstStyle>
            <a:lvl1pPr algn="r">
              <a:defRPr sz="900">
                <a:solidFill>
                  <a:schemeClr val="tx1">
                    <a:tint val="75000"/>
                  </a:schemeClr>
                </a:solidFill>
              </a:defRPr>
            </a:lvl1pPr>
          </a:lstStyle>
          <a:p>
            <a:fld id="{49AE70B2-8BF9-45C0-BB95-33D1B9D3A854}" type="slidenum">
              <a:rPr lang="zh-CN" altLang="en-US" smtClean="0"/>
              <a:t>‹#›</a:t>
            </a:fld>
            <a:endParaRPr lang="zh-CN" altLang="en-US"/>
          </a:p>
        </p:txBody>
      </p:sp>
      <p:sp>
        <p:nvSpPr>
          <p:cNvPr id="7" name="KSO_TEMPLATE" hidden="1"/>
          <p:cNvSpPr/>
          <p:nvPr userDrawn="1">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685800" rtl="0" eaLnBrk="1" latinLnBrk="0" hangingPunct="1">
        <a:lnSpc>
          <a:spcPct val="90000"/>
        </a:lnSpc>
        <a:spcBef>
          <a:spcPct val="0"/>
        </a:spcBef>
        <a:buNone/>
        <a:defRPr sz="30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2021/12/2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584667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www.cjr.org.cn/zqdf/zhanghaidi/zhanghaidi.htm" TargetMode="External"/><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17.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0" y="1383207"/>
            <a:ext cx="9139335" cy="807913"/>
          </a:xfrm>
          <a:prstGeom prst="rect">
            <a:avLst/>
          </a:prstGeom>
          <a:noFill/>
          <a:ln>
            <a:noFill/>
          </a:ln>
          <a:effectLst/>
        </p:spPr>
        <p:style>
          <a:lnRef idx="3">
            <a:schemeClr val="lt1"/>
          </a:lnRef>
          <a:fillRef idx="1">
            <a:schemeClr val="accent1"/>
          </a:fillRef>
          <a:effectRef idx="1">
            <a:schemeClr val="accent1"/>
          </a:effectRef>
          <a:fontRef idx="minor">
            <a:schemeClr val="lt1"/>
          </a:fontRef>
        </p:style>
        <p:txBody>
          <a:bodyPr wrap="square" lIns="68580" tIns="34290" rIns="68580" bIns="34290" rtlCol="0">
            <a:spAutoFit/>
          </a:bodyPr>
          <a:lstStyle/>
          <a:p>
            <a:pPr algn="ctr"/>
            <a:r>
              <a:rPr lang="en-US" sz="4800" dirty="0">
                <a:ln w="28575">
                  <a:noFill/>
                </a:ln>
                <a:solidFill>
                  <a:schemeClr val="bg2">
                    <a:lumMod val="25000"/>
                  </a:schemeClr>
                </a:solidFill>
                <a:latin typeface="楷体" pitchFamily="49" charset="-122"/>
                <a:ea typeface="楷体" pitchFamily="49" charset="-122"/>
              </a:rPr>
              <a:t>10 </a:t>
            </a:r>
            <a:r>
              <a:rPr lang="zh-CN" altLang="en-US" sz="4800" dirty="0">
                <a:ln w="28575">
                  <a:noFill/>
                </a:ln>
                <a:solidFill>
                  <a:schemeClr val="bg2">
                    <a:lumMod val="25000"/>
                  </a:schemeClr>
                </a:solidFill>
                <a:latin typeface="楷体" pitchFamily="49" charset="-122"/>
                <a:ea typeface="楷体" pitchFamily="49" charset="-122"/>
              </a:rPr>
              <a:t>再塑生命的人</a:t>
            </a:r>
            <a:endParaRPr sz="4800" dirty="0">
              <a:ln w="28575">
                <a:noFill/>
              </a:ln>
              <a:solidFill>
                <a:schemeClr val="bg2">
                  <a:lumMod val="25000"/>
                </a:schemeClr>
              </a:solidFill>
              <a:latin typeface="楷体" pitchFamily="49" charset="-122"/>
              <a:ea typeface="楷体" pitchFamily="49" charset="-122"/>
            </a:endParaRPr>
          </a:p>
        </p:txBody>
      </p:sp>
      <p:sp>
        <p:nvSpPr>
          <p:cNvPr id="7" name="矩形 6"/>
          <p:cNvSpPr/>
          <p:nvPr/>
        </p:nvSpPr>
        <p:spPr>
          <a:xfrm>
            <a:off x="4665" y="4873466"/>
            <a:ext cx="9139335" cy="270034"/>
          </a:xfrm>
          <a:prstGeom prst="rect">
            <a:avLst/>
          </a:prstGeom>
          <a:solidFill>
            <a:srgbClr val="00737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8" name="文本框 7"/>
          <p:cNvSpPr txBox="1"/>
          <p:nvPr/>
        </p:nvSpPr>
        <p:spPr>
          <a:xfrm>
            <a:off x="3438525" y="334107"/>
            <a:ext cx="2158365" cy="299085"/>
          </a:xfrm>
          <a:prstGeom prst="rect">
            <a:avLst/>
          </a:prstGeom>
          <a:noFill/>
          <a:ln>
            <a:noFill/>
          </a:ln>
        </p:spPr>
        <p:txBody>
          <a:bodyPr wrap="square" lIns="68580" tIns="34290" rIns="68580" bIns="34290" rtlCol="0">
            <a:spAutoFit/>
          </a:bodyPr>
          <a:lstStyle/>
          <a:p>
            <a:pPr algn="ctr"/>
            <a:r>
              <a:rPr lang="zh-CN" altLang="en-US" sz="1500" b="1" dirty="0">
                <a:solidFill>
                  <a:srgbClr val="0F5111"/>
                </a:solidFill>
                <a:latin typeface="思源黑体 CN Regular" panose="020B0500000000000000" charset="-122"/>
                <a:ea typeface="思源黑体 CN Regular" panose="020B0500000000000000" charset="-122"/>
                <a:cs typeface="思源黑体 CN Regular" panose="020B0500000000000000" charset="-122"/>
              </a:rPr>
              <a:t>第  三  单  元</a:t>
            </a:r>
          </a:p>
        </p:txBody>
      </p:sp>
      <p:grpSp>
        <p:nvGrpSpPr>
          <p:cNvPr id="29" name="组合 28"/>
          <p:cNvGrpSpPr/>
          <p:nvPr/>
        </p:nvGrpSpPr>
        <p:grpSpPr>
          <a:xfrm flipV="1">
            <a:off x="5596890" y="431977"/>
            <a:ext cx="1467803" cy="57150"/>
            <a:chOff x="11867" y="1528"/>
            <a:chExt cx="3966" cy="120"/>
          </a:xfrm>
          <a:solidFill>
            <a:srgbClr val="FBE5D6"/>
          </a:solidFill>
        </p:grpSpPr>
        <p:cxnSp>
          <p:nvCxnSpPr>
            <p:cNvPr id="10" name="直接连接符 9"/>
            <p:cNvCxnSpPr/>
            <p:nvPr/>
          </p:nvCxnSpPr>
          <p:spPr>
            <a:xfrm flipH="1" flipV="1">
              <a:off x="11867" y="1586"/>
              <a:ext cx="3966" cy="3"/>
            </a:xfrm>
            <a:prstGeom prst="line">
              <a:avLst/>
            </a:prstGeom>
            <a:grpFill/>
            <a:ln>
              <a:solidFill>
                <a:srgbClr val="007370"/>
              </a:solidFil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12173" y="1528"/>
              <a:ext cx="240" cy="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2693" y="1528"/>
              <a:ext cx="240" cy="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3124" y="1528"/>
              <a:ext cx="240" cy="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3544" y="1528"/>
              <a:ext cx="240" cy="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3984" y="1528"/>
              <a:ext cx="240" cy="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14424" y="1528"/>
              <a:ext cx="240" cy="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14954" y="1528"/>
              <a:ext cx="240" cy="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5334" y="1528"/>
              <a:ext cx="240" cy="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flipV="1">
            <a:off x="1945481" y="431977"/>
            <a:ext cx="1467803" cy="57150"/>
            <a:chOff x="11867" y="1528"/>
            <a:chExt cx="3966" cy="120"/>
          </a:xfrm>
          <a:solidFill>
            <a:srgbClr val="FBE5D6"/>
          </a:solidFill>
        </p:grpSpPr>
        <p:cxnSp>
          <p:nvCxnSpPr>
            <p:cNvPr id="18" name="直接连接符 17"/>
            <p:cNvCxnSpPr/>
            <p:nvPr/>
          </p:nvCxnSpPr>
          <p:spPr>
            <a:xfrm flipH="1" flipV="1">
              <a:off x="11867" y="1586"/>
              <a:ext cx="3966" cy="3"/>
            </a:xfrm>
            <a:prstGeom prst="line">
              <a:avLst/>
            </a:prstGeom>
            <a:grpFill/>
            <a:ln>
              <a:solidFill>
                <a:srgbClr val="007370"/>
              </a:solidFil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12173" y="1528"/>
              <a:ext cx="240" cy="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2693" y="1528"/>
              <a:ext cx="240" cy="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13124" y="1528"/>
              <a:ext cx="240" cy="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13544" y="1528"/>
              <a:ext cx="240" cy="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13984" y="1528"/>
              <a:ext cx="240" cy="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14424" y="1528"/>
              <a:ext cx="240" cy="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14954" y="1528"/>
              <a:ext cx="240" cy="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15334" y="1528"/>
              <a:ext cx="240" cy="1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3075231" y="2521268"/>
            <a:ext cx="2770210" cy="438581"/>
          </a:xfrm>
          <a:prstGeom prst="rect">
            <a:avLst/>
          </a:prstGeom>
          <a:noFill/>
          <a:ln>
            <a:noFill/>
          </a:ln>
          <a:effectLst/>
        </p:spPr>
        <p:style>
          <a:lnRef idx="3">
            <a:schemeClr val="lt1"/>
          </a:lnRef>
          <a:fillRef idx="1">
            <a:schemeClr val="accent1"/>
          </a:fillRef>
          <a:effectRef idx="1">
            <a:schemeClr val="accent1"/>
          </a:effectRef>
          <a:fontRef idx="minor">
            <a:schemeClr val="lt1"/>
          </a:fontRef>
        </p:style>
        <p:txBody>
          <a:bodyPr wrap="square" lIns="68580" tIns="34290" rIns="68580" bIns="34290" rtlCol="0">
            <a:spAutoFit/>
          </a:bodyPr>
          <a:lstStyle/>
          <a:p>
            <a:pPr algn="dist"/>
            <a:r>
              <a:rPr lang="en-US" altLang="zh-CN" sz="2400" b="1" dirty="0">
                <a:ln w="28575">
                  <a:noFill/>
                </a:ln>
                <a:solidFill>
                  <a:schemeClr val="bg2">
                    <a:lumMod val="25000"/>
                  </a:schemeClr>
                </a:solidFill>
                <a:latin typeface="思源黑体 CN Regular" panose="020B0500000000000000" charset="-122"/>
                <a:ea typeface="思源黑体 CN Regular" panose="020B0500000000000000" charset="-122"/>
              </a:rPr>
              <a:t>【</a:t>
            </a:r>
            <a:r>
              <a:rPr lang="zh-CN" altLang="en-US" sz="2400" b="1" dirty="0">
                <a:ln w="28575">
                  <a:noFill/>
                </a:ln>
                <a:solidFill>
                  <a:schemeClr val="bg2">
                    <a:lumMod val="25000"/>
                  </a:schemeClr>
                </a:solidFill>
                <a:latin typeface="思源黑体 CN Regular" panose="020B0500000000000000" charset="-122"/>
                <a:ea typeface="思源黑体 CN Regular" panose="020B0500000000000000" charset="-122"/>
              </a:rPr>
              <a:t>美</a:t>
            </a:r>
            <a:r>
              <a:rPr lang="en-US" altLang="zh-CN" sz="2400" b="1" dirty="0">
                <a:ln w="28575">
                  <a:noFill/>
                </a:ln>
                <a:solidFill>
                  <a:schemeClr val="bg2">
                    <a:lumMod val="25000"/>
                  </a:schemeClr>
                </a:solidFill>
                <a:latin typeface="思源黑体 CN Regular" panose="020B0500000000000000" charset="-122"/>
                <a:ea typeface="思源黑体 CN Regular" panose="020B0500000000000000" charset="-122"/>
              </a:rPr>
              <a:t>】</a:t>
            </a:r>
            <a:r>
              <a:rPr lang="zh-CN" altLang="en-US" sz="2400" b="1" dirty="0">
                <a:ln w="28575">
                  <a:noFill/>
                </a:ln>
                <a:solidFill>
                  <a:schemeClr val="bg2">
                    <a:lumMod val="25000"/>
                  </a:schemeClr>
                </a:solidFill>
                <a:latin typeface="思源黑体 CN Regular" panose="020B0500000000000000" charset="-122"/>
                <a:ea typeface="思源黑体 CN Regular" panose="020B0500000000000000" charset="-122"/>
              </a:rPr>
              <a:t>海伦</a:t>
            </a:r>
            <a:r>
              <a:rPr lang="en-US" altLang="zh-CN" sz="2400" b="1" dirty="0">
                <a:ln w="28575">
                  <a:noFill/>
                </a:ln>
                <a:solidFill>
                  <a:schemeClr val="bg2">
                    <a:lumMod val="25000"/>
                  </a:schemeClr>
                </a:solidFill>
                <a:latin typeface="思源黑体 CN Regular" panose="020B0500000000000000" charset="-122"/>
                <a:ea typeface="思源黑体 CN Regular" panose="020B0500000000000000" charset="-122"/>
              </a:rPr>
              <a:t>·</a:t>
            </a:r>
            <a:r>
              <a:rPr lang="zh-CN" altLang="en-US" sz="2400" b="1" dirty="0">
                <a:ln w="28575">
                  <a:noFill/>
                </a:ln>
                <a:solidFill>
                  <a:schemeClr val="bg2">
                    <a:lumMod val="25000"/>
                  </a:schemeClr>
                </a:solidFill>
                <a:latin typeface="思源黑体 CN Regular" panose="020B0500000000000000" charset="-122"/>
                <a:ea typeface="思源黑体 CN Regular" panose="020B0500000000000000" charset="-122"/>
              </a:rPr>
              <a:t>凯勒</a:t>
            </a:r>
            <a:endParaRPr sz="2400" b="1" dirty="0">
              <a:ln w="28575">
                <a:noFill/>
              </a:ln>
              <a:solidFill>
                <a:schemeClr val="bg2">
                  <a:lumMod val="25000"/>
                </a:schemeClr>
              </a:solidFill>
              <a:latin typeface="思源黑体 CN Regular" panose="020B0500000000000000" charset="-122"/>
              <a:ea typeface="思源黑体 CN Regular" panose="020B0500000000000000" charset="-122"/>
            </a:endParaRPr>
          </a:p>
        </p:txBody>
      </p:sp>
      <p:sp>
        <p:nvSpPr>
          <p:cNvPr id="28" name="矩形 27"/>
          <p:cNvSpPr/>
          <p:nvPr/>
        </p:nvSpPr>
        <p:spPr>
          <a:xfrm>
            <a:off x="0" y="4182720"/>
            <a:ext cx="9139335" cy="375809"/>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sz="1800" kern="0" dirty="0" smtClean="0">
                <a:solidFill>
                  <a:srgbClr val="000000"/>
                </a:solidFill>
                <a:latin typeface="微软雅黑" panose="020B0503020204020204" pitchFamily="34" charset="-122"/>
                <a:ea typeface="微软雅黑" panose="020B0503020204020204" pitchFamily="34" charset="-122"/>
              </a:rPr>
              <a:t>优品</a:t>
            </a:r>
            <a:r>
              <a:rPr lang="en-US" altLang="zh-CN" sz="1800" kern="0" dirty="0" smtClean="0">
                <a:solidFill>
                  <a:srgbClr val="000000"/>
                </a:solidFill>
                <a:latin typeface="微软雅黑" panose="020B0503020204020204" pitchFamily="34" charset="-122"/>
                <a:ea typeface="微软雅黑" panose="020B0503020204020204" pitchFamily="34" charset="-122"/>
              </a:rPr>
              <a:t>PPT</a:t>
            </a:r>
            <a:endParaRPr lang="en-US" altLang="zh-CN" sz="1800" kern="0" dirty="0">
              <a:solidFill>
                <a:srgbClr val="000000"/>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5" descr="图片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436097" y="788509"/>
            <a:ext cx="3025775" cy="3025379"/>
          </a:xfrm>
          <a:prstGeom prst="rect">
            <a:avLst/>
          </a:prstGeom>
          <a:noFill/>
          <a:ln>
            <a:noFill/>
          </a:ln>
          <a:effectLst>
            <a:outerShdw dist="107763" dir="2700000" algn="ctr" rotWithShape="0">
              <a:srgbClr val="80808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467545" y="1525166"/>
            <a:ext cx="4883291" cy="530915"/>
          </a:xfrm>
          <a:prstGeom prst="rect">
            <a:avLst/>
          </a:prstGeom>
          <a:noFill/>
        </p:spPr>
        <p:txBody>
          <a:bodyPr wrap="square" lIns="68580" tIns="34290" rIns="68580" bIns="34290" rtlCol="0">
            <a:spAutoFit/>
          </a:bodyPr>
          <a:lstStyle/>
          <a:p>
            <a:r>
              <a:rPr lang="en-US" altLang="zh-CN" sz="3000" b="1" dirty="0" smtClean="0">
                <a:latin typeface="黑体" panose="02010609060101010101" charset="-122"/>
                <a:ea typeface="黑体" panose="02010609060101010101" charset="-122"/>
              </a:rPr>
              <a:t>1</a:t>
            </a:r>
            <a:r>
              <a:rPr lang="en-US" altLang="zh-CN" sz="3000" b="1" dirty="0">
                <a:latin typeface="黑体" panose="02010609060101010101" charset="-122"/>
                <a:ea typeface="黑体" panose="02010609060101010101" charset="-122"/>
              </a:rPr>
              <a:t>.</a:t>
            </a:r>
            <a:r>
              <a:rPr lang="zh-CN" altLang="en-US" sz="3000" b="1" dirty="0">
                <a:latin typeface="黑体" panose="02010609060101010101" charset="-122"/>
                <a:ea typeface="黑体" panose="02010609060101010101" charset="-122"/>
              </a:rPr>
              <a:t>谁是再塑“我”生命的人</a:t>
            </a:r>
            <a:r>
              <a:rPr lang="en-US" altLang="zh-CN" sz="3000" b="1" dirty="0">
                <a:latin typeface="黑体" panose="02010609060101010101" charset="-122"/>
                <a:ea typeface="黑体" panose="02010609060101010101" charset="-122"/>
              </a:rPr>
              <a:t>?</a:t>
            </a:r>
            <a:endParaRPr lang="zh-CN" altLang="en-US" sz="3000" dirty="0">
              <a:latin typeface="黑体" panose="02010609060101010101" charset="-122"/>
              <a:ea typeface="黑体" panose="02010609060101010101" charset="-122"/>
            </a:endParaRPr>
          </a:p>
        </p:txBody>
      </p:sp>
      <p:sp>
        <p:nvSpPr>
          <p:cNvPr id="5" name="TextBox 4"/>
          <p:cNvSpPr txBox="1"/>
          <p:nvPr/>
        </p:nvSpPr>
        <p:spPr>
          <a:xfrm>
            <a:off x="572667" y="2821308"/>
            <a:ext cx="4492293" cy="530915"/>
          </a:xfrm>
          <a:prstGeom prst="rect">
            <a:avLst/>
          </a:prstGeom>
          <a:noFill/>
        </p:spPr>
        <p:txBody>
          <a:bodyPr wrap="square" lIns="68580" tIns="34290" rIns="68580" bIns="34290" rtlCol="0">
            <a:spAutoFit/>
          </a:bodyPr>
          <a:lstStyle/>
          <a:p>
            <a:r>
              <a:rPr lang="zh-CN" altLang="en-US" sz="3000" b="1" dirty="0" smtClean="0">
                <a:solidFill>
                  <a:schemeClr val="accent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安</a:t>
            </a:r>
            <a:r>
              <a:rPr lang="zh-CN" altLang="en-US" sz="3000" b="1" dirty="0">
                <a:solidFill>
                  <a:schemeClr val="accent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妮</a:t>
            </a:r>
            <a:r>
              <a:rPr lang="en-US" altLang="zh-CN" sz="3000" b="1" dirty="0">
                <a:solidFill>
                  <a:schemeClr val="accent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a:t>
            </a:r>
            <a:r>
              <a:rPr lang="zh-CN" altLang="en-US" sz="3000" b="1" dirty="0">
                <a:solidFill>
                  <a:schemeClr val="accent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莎莉文</a:t>
            </a:r>
            <a:endParaRPr lang="zh-CN" altLang="en-US" sz="3000" dirty="0">
              <a:solidFill>
                <a:schemeClr val="accent1"/>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p:txBody>
      </p:sp>
      <p:grpSp>
        <p:nvGrpSpPr>
          <p:cNvPr id="6" name="组合 5"/>
          <p:cNvGrpSpPr/>
          <p:nvPr/>
        </p:nvGrpSpPr>
        <p:grpSpPr>
          <a:xfrm>
            <a:off x="950900" y="449054"/>
            <a:ext cx="2036924" cy="535305"/>
            <a:chOff x="2356" y="640"/>
            <a:chExt cx="3471" cy="1124"/>
          </a:xfrm>
        </p:grpSpPr>
        <p:sp>
          <p:nvSpPr>
            <p:cNvPr id="7" name="MH_Entry_1"/>
            <p:cNvSpPr>
              <a:spLocks noChangeArrowheads="1"/>
            </p:cNvSpPr>
            <p:nvPr/>
          </p:nvSpPr>
          <p:spPr bwMode="auto">
            <a:xfrm flipH="1">
              <a:off x="2356" y="640"/>
              <a:ext cx="3471" cy="1124"/>
            </a:xfrm>
            <a:prstGeom prst="roundRect">
              <a:avLst>
                <a:gd name="adj" fmla="val 16667"/>
              </a:avLst>
            </a:prstGeom>
            <a:solidFill>
              <a:srgbClr val="DF2938"/>
            </a:solidFill>
            <a:ln>
              <a:noFill/>
            </a:ln>
            <a:extLst>
              <a:ext uri="{91240B29-F687-4F45-9708-019B960494DF}">
                <a14:hiddenLine xmlns:a14="http://schemas.microsoft.com/office/drawing/2010/main" w="12700">
                  <a:solidFill>
                    <a:srgbClr val="000000"/>
                  </a:solidFill>
                  <a:bevel/>
                </a14:hiddenLine>
              </a:ext>
            </a:extLst>
          </p:spPr>
          <p:txBody>
            <a:bodyPr lIns="94531" tIns="47265" rIns="94531" bIns="4726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buFont typeface="Arial" panose="020B0604020202020204" pitchFamily="34" charset="0"/>
                <a:buNone/>
              </a:pPr>
              <a:endParaRPr lang="zh-CN" altLang="en-US" sz="2200">
                <a:sym typeface="Calibri" panose="020F0502020204030204" pitchFamily="34" charset="0"/>
              </a:endParaRPr>
            </a:p>
          </p:txBody>
        </p:sp>
        <p:sp>
          <p:nvSpPr>
            <p:cNvPr id="8" name="TextBox 18"/>
            <p:cNvSpPr txBox="1"/>
            <p:nvPr/>
          </p:nvSpPr>
          <p:spPr>
            <a:xfrm>
              <a:off x="2644" y="741"/>
              <a:ext cx="2895" cy="976"/>
            </a:xfrm>
            <a:prstGeom prst="rect">
              <a:avLst/>
            </a:prstGeom>
            <a:noFill/>
          </p:spPr>
          <p:txBody>
            <a:bodyPr wrap="square" lIns="94531" tIns="47265" rIns="94531" bIns="4726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2400" b="1" dirty="0">
                  <a:solidFill>
                    <a:schemeClr val="bg1"/>
                  </a:solidFill>
                  <a:latin typeface="思源宋体 CN SemiBold" panose="02020600000000000000" charset="-122"/>
                  <a:ea typeface="思源宋体 CN SemiBold" panose="02020600000000000000" charset="-122"/>
                </a:rPr>
                <a:t>整体感知</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539553" y="573528"/>
            <a:ext cx="8064896" cy="62865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3000" b="1" dirty="0">
                <a:solidFill>
                  <a:srgbClr val="FF0000"/>
                </a:solidFill>
                <a:latin typeface="宋体" panose="02010600030101010101" pitchFamily="2" charset="-122"/>
                <a:ea typeface="宋体" panose="02010600030101010101" pitchFamily="2" charset="-122"/>
              </a:rPr>
              <a:t>关于安妮</a:t>
            </a:r>
            <a:r>
              <a:rPr lang="en-US" altLang="zh-CN" sz="3000" b="1" dirty="0">
                <a:solidFill>
                  <a:srgbClr val="FF0000"/>
                </a:solidFill>
                <a:latin typeface="宋体" panose="02010600030101010101" pitchFamily="2" charset="-122"/>
                <a:ea typeface="宋体" panose="02010600030101010101" pitchFamily="2" charset="-122"/>
              </a:rPr>
              <a:t>·</a:t>
            </a:r>
            <a:r>
              <a:rPr lang="zh-CN" altLang="en-US" sz="3000" b="1" dirty="0">
                <a:solidFill>
                  <a:srgbClr val="FF0000"/>
                </a:solidFill>
                <a:latin typeface="宋体" panose="02010600030101010101" pitchFamily="2" charset="-122"/>
                <a:ea typeface="宋体" panose="02010600030101010101" pitchFamily="2" charset="-122"/>
              </a:rPr>
              <a:t>莎莉文</a:t>
            </a:r>
          </a:p>
        </p:txBody>
      </p:sp>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47403" y="1475593"/>
            <a:ext cx="2619375" cy="2500313"/>
          </a:xfrm>
          <a:prstGeom prst="rect">
            <a:avLst/>
          </a:prstGeom>
          <a:noFill/>
          <a:ln w="9525">
            <a:solidFill>
              <a:srgbClr val="FF6600"/>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chemeClr val="accent1"/>
                </a:solidFill>
              </a14:hiddenFill>
            </a:ext>
          </a:extLst>
        </p:spPr>
      </p:pic>
      <p:sp>
        <p:nvSpPr>
          <p:cNvPr id="4" name="Rectangle 3"/>
          <p:cNvSpPr txBox="1">
            <a:spLocks noChangeArrowheads="1"/>
          </p:cNvSpPr>
          <p:nvPr/>
        </p:nvSpPr>
        <p:spPr>
          <a:xfrm>
            <a:off x="827584" y="1653648"/>
            <a:ext cx="3962400" cy="2800350"/>
          </a:xfrm>
          <a:prstGeom prst="rect">
            <a:avLst/>
          </a:prstGeom>
        </p:spPr>
        <p:txBody>
          <a:bodyPr vert="horz" lIns="68580" tIns="34290" rIns="68580" bIns="3429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r>
              <a:rPr lang="en-US" altLang="zh-CN" sz="1800" b="1" dirty="0">
                <a:solidFill>
                  <a:schemeClr val="tx1"/>
                </a:solidFill>
                <a:latin typeface="新宋体" panose="02010609030101010101" pitchFamily="49" charset="-122"/>
                <a:ea typeface="新宋体" panose="02010609030101010101" pitchFamily="49" charset="-122"/>
              </a:rPr>
              <a:t>·</a:t>
            </a:r>
            <a:r>
              <a:rPr lang="zh-CN" altLang="en-US" sz="1800" b="1" dirty="0">
                <a:solidFill>
                  <a:schemeClr val="tx1"/>
                </a:solidFill>
                <a:latin typeface="新宋体" panose="02010609030101010101" pitchFamily="49" charset="-122"/>
                <a:ea typeface="新宋体" panose="02010609030101010101" pitchFamily="49" charset="-122"/>
              </a:rPr>
              <a:t>5岁时，因一场眼疾使她双目近乎失明。</a:t>
            </a:r>
          </a:p>
          <a:p>
            <a:pPr algn="l"/>
            <a:r>
              <a:rPr lang="en-US" altLang="zh-CN" sz="1800" b="1" dirty="0">
                <a:solidFill>
                  <a:schemeClr val="tx1"/>
                </a:solidFill>
                <a:latin typeface="新宋体" panose="02010609030101010101" pitchFamily="49" charset="-122"/>
                <a:ea typeface="新宋体" panose="02010609030101010101" pitchFamily="49" charset="-122"/>
              </a:rPr>
              <a:t>·</a:t>
            </a:r>
            <a:r>
              <a:rPr lang="zh-CN" altLang="en-US" sz="1800" b="1" dirty="0">
                <a:solidFill>
                  <a:schemeClr val="tx1"/>
                </a:solidFill>
                <a:latin typeface="新宋体" panose="02010609030101010101" pitchFamily="49" charset="-122"/>
                <a:ea typeface="新宋体" panose="02010609030101010101" pitchFamily="49" charset="-122"/>
              </a:rPr>
              <a:t>1880年进入金斯盲人学校。视力得到部分恢复。</a:t>
            </a:r>
          </a:p>
          <a:p>
            <a:pPr algn="l"/>
            <a:r>
              <a:rPr lang="en-US" altLang="zh-CN" sz="1800" b="1" dirty="0">
                <a:solidFill>
                  <a:schemeClr val="tx1"/>
                </a:solidFill>
                <a:latin typeface="新宋体" panose="02010609030101010101" pitchFamily="49" charset="-122"/>
                <a:ea typeface="新宋体" panose="02010609030101010101" pitchFamily="49" charset="-122"/>
              </a:rPr>
              <a:t>·</a:t>
            </a:r>
            <a:r>
              <a:rPr lang="zh-CN" altLang="en-US" sz="1800" b="1" dirty="0">
                <a:solidFill>
                  <a:schemeClr val="tx1"/>
                </a:solidFill>
                <a:latin typeface="新宋体" panose="02010609030101010101" pitchFamily="49" charset="-122"/>
                <a:ea typeface="新宋体" panose="02010609030101010101" pitchFamily="49" charset="-122"/>
              </a:rPr>
              <a:t>1887年成为海伦·凯勒的老师。</a:t>
            </a:r>
          </a:p>
          <a:p>
            <a:pPr algn="l"/>
            <a:r>
              <a:rPr lang="en-US" altLang="zh-CN" sz="1800" b="1" dirty="0">
                <a:solidFill>
                  <a:schemeClr val="tx1"/>
                </a:solidFill>
                <a:latin typeface="新宋体" panose="02010609030101010101" pitchFamily="49" charset="-122"/>
                <a:ea typeface="新宋体" panose="02010609030101010101" pitchFamily="49" charset="-122"/>
              </a:rPr>
              <a:t>·</a:t>
            </a:r>
            <a:r>
              <a:rPr lang="zh-CN" altLang="en-US" sz="1800" b="1" dirty="0">
                <a:solidFill>
                  <a:schemeClr val="tx1"/>
                </a:solidFill>
                <a:latin typeface="新宋体" panose="02010609030101010101" pitchFamily="49" charset="-122"/>
                <a:ea typeface="新宋体" panose="02010609030101010101" pitchFamily="49" charset="-122"/>
              </a:rPr>
              <a:t>1936年去世，其最杰出的代表作便是“海伦·凯勒”。</a:t>
            </a:r>
          </a:p>
        </p:txBody>
      </p:sp>
      <p:sp>
        <p:nvSpPr>
          <p:cNvPr id="5" name="Text Box 5"/>
          <p:cNvSpPr txBox="1">
            <a:spLocks noChangeArrowheads="1"/>
          </p:cNvSpPr>
          <p:nvPr/>
        </p:nvSpPr>
        <p:spPr bwMode="auto">
          <a:xfrm>
            <a:off x="826642" y="1275606"/>
            <a:ext cx="388937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800" b="1" dirty="0">
                <a:solidFill>
                  <a:srgbClr val="FF3300"/>
                </a:solidFill>
                <a:latin typeface="宋体" panose="02010600030101010101" pitchFamily="2" charset="-122"/>
                <a:ea typeface="宋体" panose="02010600030101010101" pitchFamily="2" charset="-122"/>
              </a:rPr>
              <a:t>安妮·莎莉文（1866--1936）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animEffect transition="in" filter="barn(inVertical)">
                                      <p:cBhvr>
                                        <p:cTn id="12" dur="500"/>
                                        <p:tgtEl>
                                          <p:spTgt spid="307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p:nvPr/>
        </p:nvSpPr>
        <p:spPr>
          <a:xfrm>
            <a:off x="614557" y="875649"/>
            <a:ext cx="8229600" cy="561975"/>
          </a:xfrm>
          <a:prstGeom prst="rect">
            <a:avLst/>
          </a:prstGeom>
        </p:spPr>
        <p:txBody>
          <a:bodyPr vert="horz" lIns="68580" tIns="34290" rIns="68580" bIns="3429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spcBef>
                <a:spcPts val="0"/>
              </a:spcBef>
            </a:pPr>
            <a:r>
              <a:rPr lang="en-US" altLang="zh-CN" sz="2700" b="1" dirty="0">
                <a:solidFill>
                  <a:srgbClr val="00B0F0"/>
                </a:solidFill>
                <a:latin typeface="黑体" panose="02010609060101010101" charset="-122"/>
                <a:ea typeface="黑体" panose="02010609060101010101" charset="-122"/>
              </a:rPr>
              <a:t>2.</a:t>
            </a:r>
            <a:r>
              <a:rPr lang="zh-CN" altLang="en-US" sz="2700" b="1" dirty="0">
                <a:solidFill>
                  <a:srgbClr val="00B0F0"/>
                </a:solidFill>
                <a:latin typeface="黑体" panose="02010609060101010101" charset="-122"/>
                <a:ea typeface="黑体" panose="02010609060101010101" charset="-122"/>
              </a:rPr>
              <a:t>找出文中表示“我”的感情变化的短语</a:t>
            </a:r>
            <a:r>
              <a:rPr lang="zh-CN" altLang="en-US" b="1" dirty="0" smtClean="0">
                <a:solidFill>
                  <a:srgbClr val="00B0F0"/>
                </a:solidFill>
                <a:latin typeface="+mn-ea"/>
              </a:rPr>
              <a:t>。</a:t>
            </a:r>
          </a:p>
        </p:txBody>
      </p:sp>
      <p:sp>
        <p:nvSpPr>
          <p:cNvPr id="3" name="Text Box 4"/>
          <p:cNvSpPr txBox="1">
            <a:spLocks noChangeArrowheads="1"/>
          </p:cNvSpPr>
          <p:nvPr/>
        </p:nvSpPr>
        <p:spPr bwMode="auto">
          <a:xfrm>
            <a:off x="539552" y="1868890"/>
            <a:ext cx="7940675" cy="13157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nSpc>
                <a:spcPct val="150000"/>
              </a:lnSpc>
            </a:pPr>
            <a:r>
              <a:rPr lang="zh-CN" altLang="en-US" sz="2100" dirty="0"/>
              <a:t>        </a:t>
            </a:r>
            <a:r>
              <a:rPr lang="zh-CN" altLang="en-US" sz="2700" b="1" dirty="0">
                <a:latin typeface="宋体" panose="02010600030101010101" pitchFamily="2" charset="-122"/>
                <a:ea typeface="宋体" panose="02010600030101010101" pitchFamily="2" charset="-122"/>
              </a:rPr>
              <a:t>安静地等待、陌生、自豪、模仿、争执、发脾气、恍然大悟、求知的欲望油然而生。</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ppt_w</p:attrName>
                                        </p:attrNameLst>
                                      </p:cBhvr>
                                      <p:tavLst>
                                        <p:tav tm="0" fmla="#ppt_w*sin(2.5*pi*$)">
                                          <p:val>
                                            <p:fltVal val="0"/>
                                          </p:val>
                                        </p:tav>
                                        <p:tav tm="100000">
                                          <p:val>
                                            <p:fltVal val="1"/>
                                          </p:val>
                                        </p:tav>
                                      </p:tavLst>
                                    </p:anim>
                                    <p:anim calcmode="lin" valueType="num">
                                      <p:cBhvr>
                                        <p:cTn id="9" dur="1000" fill="hold"/>
                                        <p:tgtEl>
                                          <p:spTgt spid="2">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Rot="1" noChangeArrowheads="1"/>
          </p:cNvSpPr>
          <p:nvPr/>
        </p:nvSpPr>
        <p:spPr bwMode="auto">
          <a:xfrm>
            <a:off x="606915" y="566142"/>
            <a:ext cx="8066410" cy="3490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hangingPunct="0">
              <a:buFont typeface="Arial" panose="020B0604020202020204" pitchFamily="34" charset="0"/>
              <a:buNone/>
            </a:pPr>
            <a:r>
              <a:rPr lang="zh-CN" altLang="en-US" sz="2700" b="1" dirty="0">
                <a:solidFill>
                  <a:srgbClr val="FF0000"/>
                </a:solidFill>
                <a:latin typeface="黑体" panose="02010609060101010101" charset="-122"/>
                <a:ea typeface="黑体" panose="02010609060101010101" charset="-122"/>
              </a:rPr>
              <a:t>思考：</a:t>
            </a:r>
          </a:p>
          <a:p>
            <a:pPr hangingPunct="0">
              <a:lnSpc>
                <a:spcPct val="150000"/>
              </a:lnSpc>
              <a:buFont typeface="Arial" panose="020B0604020202020204" pitchFamily="34" charset="0"/>
              <a:buNone/>
            </a:pPr>
            <a:r>
              <a:rPr lang="en-US" altLang="zh-CN" b="1" dirty="0">
                <a:solidFill>
                  <a:schemeClr val="tx2"/>
                </a:solidFill>
              </a:rPr>
              <a:t> </a:t>
            </a:r>
            <a:r>
              <a:rPr lang="en-US" altLang="zh-CN" b="1" dirty="0" smtClean="0">
                <a:solidFill>
                  <a:schemeClr val="tx2"/>
                </a:solidFill>
              </a:rPr>
              <a:t>          </a:t>
            </a:r>
            <a:r>
              <a:rPr lang="zh-CN" altLang="zh-CN" sz="2400" b="1"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1.</a:t>
            </a:r>
            <a:r>
              <a:rPr lang="zh-CN" altLang="en-US" sz="2400" b="1"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在莎莉文老师到来之前，海伦的生命的原貌是什么样子的？</a:t>
            </a:r>
            <a:r>
              <a:rPr lang="zh-CN" altLang="en-US" sz="2400" b="1" dirty="0">
                <a:latin typeface="宋体" panose="02010600030101010101" pitchFamily="2" charset="-122"/>
              </a:rPr>
              <a:t/>
            </a:r>
            <a:br>
              <a:rPr lang="zh-CN" altLang="en-US" sz="2400" b="1" dirty="0">
                <a:latin typeface="宋体" panose="02010600030101010101" pitchFamily="2" charset="-122"/>
              </a:rPr>
            </a:br>
            <a:r>
              <a:rPr lang="zh-CN" altLang="en-US" sz="2400" b="1" dirty="0">
                <a:latin typeface="宋体" panose="02010600030101010101" pitchFamily="2" charset="-122"/>
              </a:rPr>
              <a:t>  </a:t>
            </a:r>
            <a:endParaRPr lang="en-US" altLang="zh-CN" sz="2400" b="1" dirty="0">
              <a:latin typeface="宋体" panose="02010600030101010101" pitchFamily="2" charset="-122"/>
            </a:endParaRPr>
          </a:p>
          <a:p>
            <a:pPr hangingPunct="0">
              <a:lnSpc>
                <a:spcPct val="150000"/>
              </a:lnSpc>
              <a:buFont typeface="Arial" panose="020B0604020202020204" pitchFamily="34" charset="0"/>
              <a:buNone/>
            </a:pPr>
            <a:r>
              <a:rPr lang="en-US" altLang="zh-CN" sz="2400" b="1"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    </a:t>
            </a:r>
            <a:r>
              <a:rPr lang="zh-CN" altLang="zh-CN" sz="2400" b="1"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2.</a:t>
            </a:r>
            <a:r>
              <a:rPr lang="zh-CN" altLang="en-US" sz="2400" b="1"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莎莉文老师到来后，海伦的感受又是如何？</a:t>
            </a:r>
          </a:p>
          <a:p>
            <a:pPr hangingPunct="0">
              <a:buFont typeface="Arial" panose="020B0604020202020204" pitchFamily="34" charset="0"/>
              <a:buNone/>
            </a:pPr>
            <a:r>
              <a:rPr lang="zh-CN" altLang="zh-CN" sz="2100" b="1" dirty="0">
                <a:latin typeface="宋体" panose="02010600030101010101" pitchFamily="2" charset="-122"/>
              </a:rPr>
              <a:t/>
            </a:r>
            <a:br>
              <a:rPr lang="zh-CN" altLang="zh-CN" sz="2100" b="1" dirty="0">
                <a:latin typeface="宋体" panose="02010600030101010101" pitchFamily="2" charset="-122"/>
              </a:rPr>
            </a:br>
            <a:endParaRPr lang="zh-CN" altLang="zh-CN" sz="2100" dirty="0">
              <a:latin typeface="Comic Sans MS" pitchFamily="66" charset="0"/>
            </a:endParaRPr>
          </a:p>
        </p:txBody>
      </p:sp>
      <p:sp>
        <p:nvSpPr>
          <p:cNvPr id="3" name="AutoShape 4">
            <a:hlinkClick r:id="" action="ppaction://hlinkshowjump?jump=nextslide"/>
          </p:cNvPr>
          <p:cNvSpPr>
            <a:spLocks noChangeArrowheads="1"/>
          </p:cNvSpPr>
          <p:nvPr/>
        </p:nvSpPr>
        <p:spPr bwMode="auto">
          <a:xfrm>
            <a:off x="3500293" y="2043620"/>
            <a:ext cx="1009650" cy="325041"/>
          </a:xfrm>
          <a:prstGeom prst="rightArrow">
            <a:avLst>
              <a:gd name="adj1" fmla="val 50000"/>
              <a:gd name="adj2" fmla="val 49817"/>
            </a:avLst>
          </a:prstGeom>
          <a:solidFill>
            <a:schemeClr val="accent1"/>
          </a:solidFill>
          <a:ln w="9525">
            <a:solidFill>
              <a:schemeClr val="tx1"/>
            </a:solidFill>
            <a:miter lim="800000"/>
          </a:ln>
        </p:spPr>
        <p:txBody>
          <a:bodyPr lIns="68580" tIns="34290" rIns="68580" bIns="34290" anchor="ctr"/>
          <a:lstStyle/>
          <a:p>
            <a:pPr>
              <a:buFont typeface="Arial" panose="020B0604020202020204" pitchFamily="34" charset="0"/>
              <a:buNone/>
            </a:pPr>
            <a:endParaRPr lang="zh-CN" altLang="en-US"/>
          </a:p>
        </p:txBody>
      </p:sp>
      <p:sp>
        <p:nvSpPr>
          <p:cNvPr id="4" name="AutoShape 5">
            <a:hlinkClick r:id="rId2" action="ppaction://hlinksldjump"/>
          </p:cNvPr>
          <p:cNvSpPr>
            <a:spLocks noChangeArrowheads="1"/>
          </p:cNvSpPr>
          <p:nvPr/>
        </p:nvSpPr>
        <p:spPr bwMode="auto">
          <a:xfrm>
            <a:off x="3500293" y="3330951"/>
            <a:ext cx="1009650" cy="377429"/>
          </a:xfrm>
          <a:prstGeom prst="rightArrow">
            <a:avLst>
              <a:gd name="adj1" fmla="val 50000"/>
              <a:gd name="adj2" fmla="val 50158"/>
            </a:avLst>
          </a:prstGeom>
          <a:solidFill>
            <a:schemeClr val="accent1"/>
          </a:solidFill>
          <a:ln w="9525">
            <a:solidFill>
              <a:schemeClr val="tx1"/>
            </a:solidFill>
            <a:miter lim="800000"/>
          </a:ln>
        </p:spPr>
        <p:txBody>
          <a:bodyPr lIns="68580" tIns="34290" rIns="68580" bIns="34290" anchor="ctr"/>
          <a:lstStyle/>
          <a:p>
            <a:pPr>
              <a:buFont typeface="Arial" panose="020B0604020202020204" pitchFamily="34" charset="0"/>
              <a:buNone/>
            </a:pPr>
            <a:endParaRPr lang="zh-CN" altLang="en-US"/>
          </a:p>
        </p:txBody>
      </p:sp>
      <p:sp>
        <p:nvSpPr>
          <p:cNvPr id="5" name="Text Box 7"/>
          <p:cNvSpPr txBox="1">
            <a:spLocks noChangeArrowheads="1"/>
          </p:cNvSpPr>
          <p:nvPr/>
        </p:nvSpPr>
        <p:spPr bwMode="auto">
          <a:xfrm>
            <a:off x="3222813" y="4057055"/>
            <a:ext cx="2061531"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dirty="0">
                <a:solidFill>
                  <a:srgbClr val="FF0000"/>
                </a:solidFill>
              </a:rPr>
              <a:t>截然不同</a:t>
            </a:r>
          </a:p>
        </p:txBody>
      </p:sp>
      <p:sp>
        <p:nvSpPr>
          <p:cNvPr id="6" name="Text Box 8"/>
          <p:cNvSpPr txBox="1">
            <a:spLocks noChangeArrowheads="1"/>
          </p:cNvSpPr>
          <p:nvPr/>
        </p:nvSpPr>
        <p:spPr bwMode="auto">
          <a:xfrm>
            <a:off x="5148065" y="3331546"/>
            <a:ext cx="1223962" cy="4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dirty="0">
                <a:solidFill>
                  <a:srgbClr val="FF0000"/>
                </a:solidFill>
              </a:rPr>
              <a:t>幸福</a:t>
            </a:r>
          </a:p>
        </p:txBody>
      </p:sp>
      <p:sp>
        <p:nvSpPr>
          <p:cNvPr id="7" name="Text Box 9"/>
          <p:cNvSpPr txBox="1">
            <a:spLocks noChangeArrowheads="1"/>
          </p:cNvSpPr>
          <p:nvPr/>
        </p:nvSpPr>
        <p:spPr bwMode="auto">
          <a:xfrm>
            <a:off x="5148065" y="2043621"/>
            <a:ext cx="1352550" cy="434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sz="2400" b="1" dirty="0">
                <a:solidFill>
                  <a:srgbClr val="FF0000"/>
                </a:solidFill>
              </a:rPr>
              <a:t>不幸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9"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ppt_x</p:attrName>
                                        </p:attrNameLst>
                                      </p:cBhvr>
                                      <p:tavLst>
                                        <p:tav tm="0">
                                          <p:val>
                                            <p:strVal val="#ppt_x-.2"/>
                                          </p:val>
                                        </p:tav>
                                        <p:tav tm="100000">
                                          <p:val>
                                            <p:strVal val="#ppt_x"/>
                                          </p:val>
                                        </p:tav>
                                      </p:tavLst>
                                    </p:anim>
                                    <p:anim calcmode="lin" valueType="num">
                                      <p:cBhvr>
                                        <p:cTn id="13"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4" dur="10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p:cTn id="19" dur="1000" fill="hold"/>
                                        <p:tgtEl>
                                          <p:spTgt spid="7">
                                            <p:txEl>
                                              <p:pRg st="0" end="0"/>
                                            </p:txEl>
                                          </p:spTgt>
                                        </p:tgtEl>
                                        <p:attrNameLst>
                                          <p:attrName>ppt_w</p:attrName>
                                        </p:attrNameLst>
                                      </p:cBhvr>
                                      <p:tavLst>
                                        <p:tav tm="0">
                                          <p:val>
                                            <p:strVal val="#ppt_w*0.70"/>
                                          </p:val>
                                        </p:tav>
                                        <p:tav tm="100000">
                                          <p:val>
                                            <p:strVal val="#ppt_w"/>
                                          </p:val>
                                        </p:tav>
                                      </p:tavLst>
                                    </p:anim>
                                    <p:anim calcmode="lin" valueType="num">
                                      <p:cBhvr>
                                        <p:cTn id="20" dur="1000" fill="hold"/>
                                        <p:tgtEl>
                                          <p:spTgt spid="7">
                                            <p:txEl>
                                              <p:pRg st="0" end="0"/>
                                            </p:txEl>
                                          </p:spTgt>
                                        </p:tgtEl>
                                        <p:attrNameLst>
                                          <p:attrName>ppt_h</p:attrName>
                                        </p:attrNameLst>
                                      </p:cBhvr>
                                      <p:tavLst>
                                        <p:tav tm="0">
                                          <p:val>
                                            <p:strVal val="#ppt_h"/>
                                          </p:val>
                                        </p:tav>
                                        <p:tav tm="100000">
                                          <p:val>
                                            <p:strVal val="#ppt_h"/>
                                          </p:val>
                                        </p:tav>
                                      </p:tavLst>
                                    </p:anim>
                                    <p:animEffect transition="in" filter="fade">
                                      <p:cBhvr>
                                        <p:cTn id="21" dur="1000"/>
                                        <p:tgtEl>
                                          <p:spTgt spid="7">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9" presetClass="entr" presetSubtype="0" fill="hold" grpId="0" nodeType="click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1000" fill="hold"/>
                                        <p:tgtEl>
                                          <p:spTgt spid="4"/>
                                        </p:tgtEl>
                                        <p:attrNameLst>
                                          <p:attrName>ppt_x</p:attrName>
                                        </p:attrNameLst>
                                      </p:cBhvr>
                                      <p:tavLst>
                                        <p:tav tm="0">
                                          <p:val>
                                            <p:strVal val="#ppt_x-.2"/>
                                          </p:val>
                                        </p:tav>
                                        <p:tav tm="100000">
                                          <p:val>
                                            <p:strVal val="#ppt_x"/>
                                          </p:val>
                                        </p:tav>
                                      </p:tavLst>
                                    </p:anim>
                                    <p:anim calcmode="lin" valueType="num">
                                      <p:cBhvr>
                                        <p:cTn id="27"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28" dur="10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17" presetClass="entr" presetSubtype="10" fill="hold" nodeType="clickEffect">
                                  <p:stCondLst>
                                    <p:cond delay="0"/>
                                  </p:stCondLst>
                                  <p:childTnLst>
                                    <p:set>
                                      <p:cBhvr>
                                        <p:cTn id="32" dur="1" fill="hold">
                                          <p:stCondLst>
                                            <p:cond delay="0"/>
                                          </p:stCondLst>
                                        </p:cTn>
                                        <p:tgtEl>
                                          <p:spTgt spid="6">
                                            <p:txEl>
                                              <p:pRg st="0" end="0"/>
                                            </p:txEl>
                                          </p:spTgt>
                                        </p:tgtEl>
                                        <p:attrNameLst>
                                          <p:attrName>style.visibility</p:attrName>
                                        </p:attrNameLst>
                                      </p:cBhvr>
                                      <p:to>
                                        <p:strVal val="visible"/>
                                      </p:to>
                                    </p:set>
                                    <p:anim calcmode="lin" valueType="num">
                                      <p:cBhvr>
                                        <p:cTn id="33"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34" dur="500" fill="hold"/>
                                        <p:tgtEl>
                                          <p:spTgt spid="6">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5" presetClass="entr" presetSubtype="10" fill="hold" nodeType="clickEffect">
                                  <p:stCondLst>
                                    <p:cond delay="0"/>
                                  </p:stCondLst>
                                  <p:childTnLst>
                                    <p:set>
                                      <p:cBhvr>
                                        <p:cTn id="38" dur="1" fill="hold">
                                          <p:stCondLst>
                                            <p:cond delay="0"/>
                                          </p:stCondLst>
                                        </p:cTn>
                                        <p:tgtEl>
                                          <p:spTgt spid="5">
                                            <p:txEl>
                                              <p:pRg st="0" end="0"/>
                                            </p:txEl>
                                          </p:spTgt>
                                        </p:tgtEl>
                                        <p:attrNameLst>
                                          <p:attrName>style.visibility</p:attrName>
                                        </p:attrNameLst>
                                      </p:cBhvr>
                                      <p:to>
                                        <p:strVal val="visible"/>
                                      </p:to>
                                    </p:set>
                                    <p:animEffect transition="in" filter="checkerboard(across)">
                                      <p:cBhvr>
                                        <p:cTn id="39"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909465" y="576059"/>
            <a:ext cx="1992372" cy="438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2400" b="1" dirty="0">
                <a:solidFill>
                  <a:srgbClr val="00B0F0"/>
                </a:solidFill>
                <a:latin typeface="黑体" panose="02010609060101010101" charset="-122"/>
                <a:ea typeface="黑体" panose="02010609060101010101" charset="-122"/>
              </a:rPr>
              <a:t>梳理行文脉络</a:t>
            </a:r>
          </a:p>
        </p:txBody>
      </p:sp>
      <p:sp>
        <p:nvSpPr>
          <p:cNvPr id="5" name="Text Box 6"/>
          <p:cNvSpPr txBox="1">
            <a:spLocks noChangeArrowheads="1"/>
          </p:cNvSpPr>
          <p:nvPr/>
        </p:nvSpPr>
        <p:spPr bwMode="auto">
          <a:xfrm>
            <a:off x="1530332" y="1409385"/>
            <a:ext cx="1439862" cy="389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r>
              <a:rPr lang="zh-CN" altLang="en-US" sz="2100" b="1" dirty="0">
                <a:solidFill>
                  <a:srgbClr val="FF3399"/>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相识前：</a:t>
            </a:r>
            <a:endParaRPr lang="zh-CN" altLang="en-US" sz="2100"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p:txBody>
      </p:sp>
      <p:sp>
        <p:nvSpPr>
          <p:cNvPr id="6" name="Text Box 7"/>
          <p:cNvSpPr txBox="1">
            <a:spLocks noChangeArrowheads="1"/>
          </p:cNvSpPr>
          <p:nvPr/>
        </p:nvSpPr>
        <p:spPr bwMode="auto">
          <a:xfrm>
            <a:off x="1531901" y="2560458"/>
            <a:ext cx="677108"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2100" b="1" dirty="0">
                <a:solidFill>
                  <a:srgbClr val="FF33CC"/>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相识</a:t>
            </a:r>
          </a:p>
        </p:txBody>
      </p:sp>
      <p:sp>
        <p:nvSpPr>
          <p:cNvPr id="7" name="AutoShape 8"/>
          <p:cNvSpPr/>
          <p:nvPr/>
        </p:nvSpPr>
        <p:spPr bwMode="auto">
          <a:xfrm>
            <a:off x="2379241" y="2031997"/>
            <a:ext cx="215900" cy="1472993"/>
          </a:xfrm>
          <a:prstGeom prst="leftBrace">
            <a:avLst>
              <a:gd name="adj1" fmla="val 30088"/>
              <a:gd name="adj2" fmla="val 50000"/>
            </a:avLst>
          </a:prstGeom>
          <a:noFill/>
          <a:ln w="9525">
            <a:solidFill>
              <a:schemeClr val="tx1"/>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nchor="ctr"/>
          <a:lstStyle/>
          <a:p>
            <a:endParaRPr lang="zh-CN" altLang="en-US" sz="2100"/>
          </a:p>
        </p:txBody>
      </p:sp>
      <p:sp>
        <p:nvSpPr>
          <p:cNvPr id="8" name="Text Box 9"/>
          <p:cNvSpPr txBox="1">
            <a:spLocks noChangeArrowheads="1"/>
          </p:cNvSpPr>
          <p:nvPr/>
        </p:nvSpPr>
        <p:spPr bwMode="auto">
          <a:xfrm>
            <a:off x="2597225" y="1889489"/>
            <a:ext cx="4478630"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2100"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莎莉文老师教“我”拼写词（</a:t>
            </a:r>
            <a:r>
              <a:rPr lang="en-US" altLang="zh-CN" sz="2100"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6</a:t>
            </a:r>
            <a:r>
              <a:rPr lang="zh-CN" altLang="en-US" sz="2100"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a:t>
            </a:r>
            <a:r>
              <a:rPr lang="en-US" altLang="zh-CN" sz="2100"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7</a:t>
            </a:r>
            <a:r>
              <a:rPr lang="zh-CN" altLang="en-US" sz="2100"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a:t>
            </a:r>
          </a:p>
        </p:txBody>
      </p:sp>
      <p:sp>
        <p:nvSpPr>
          <p:cNvPr id="9" name="Text Box 10"/>
          <p:cNvSpPr txBox="1">
            <a:spLocks noChangeArrowheads="1"/>
          </p:cNvSpPr>
          <p:nvPr/>
        </p:nvSpPr>
        <p:spPr bwMode="auto">
          <a:xfrm>
            <a:off x="2597224" y="2496164"/>
            <a:ext cx="5320802"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r>
              <a:rPr lang="zh-CN" altLang="en-US" sz="2100"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莎莉文老师教“我”区别具体事物（</a:t>
            </a:r>
            <a:r>
              <a:rPr lang="en-US" altLang="zh-CN" sz="2100"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8</a:t>
            </a:r>
            <a:r>
              <a:rPr lang="zh-CN" altLang="en-US" sz="2100"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a:t>
            </a:r>
            <a:r>
              <a:rPr lang="en-US" altLang="zh-CN" sz="2100"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9</a:t>
            </a:r>
            <a:r>
              <a:rPr lang="zh-CN" altLang="en-US" sz="2100"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a:t>
            </a:r>
          </a:p>
        </p:txBody>
      </p:sp>
      <p:sp>
        <p:nvSpPr>
          <p:cNvPr id="10" name="Text Box 11"/>
          <p:cNvSpPr txBox="1">
            <a:spLocks noChangeArrowheads="1"/>
          </p:cNvSpPr>
          <p:nvPr/>
        </p:nvSpPr>
        <p:spPr bwMode="auto">
          <a:xfrm>
            <a:off x="2666703" y="3098308"/>
            <a:ext cx="5077122"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r>
              <a:rPr lang="zh-CN" altLang="en-US" sz="2100"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井房散步，从自然中认识“水”</a:t>
            </a:r>
            <a:r>
              <a:rPr lang="en-US" altLang="zh-CN" sz="2100"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(10—13)</a:t>
            </a:r>
          </a:p>
        </p:txBody>
      </p:sp>
      <p:sp>
        <p:nvSpPr>
          <p:cNvPr id="11" name="Text Box 12"/>
          <p:cNvSpPr txBox="1">
            <a:spLocks noChangeArrowheads="1"/>
          </p:cNvSpPr>
          <p:nvPr/>
        </p:nvSpPr>
        <p:spPr bwMode="auto">
          <a:xfrm>
            <a:off x="2595142" y="1413765"/>
            <a:ext cx="4478630" cy="392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spAutoFit/>
          </a:bodyPr>
          <a:lstStyle/>
          <a:p>
            <a:r>
              <a:rPr lang="zh-CN" altLang="en-US" sz="2100"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“我”的内心惶恐、绝望。（</a:t>
            </a:r>
            <a:r>
              <a:rPr lang="en-US" altLang="zh-CN" sz="2100"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1—5</a:t>
            </a:r>
            <a:r>
              <a:rPr lang="zh-CN" altLang="en-US" sz="2100"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a:t>
            </a:r>
          </a:p>
        </p:txBody>
      </p:sp>
      <p:sp>
        <p:nvSpPr>
          <p:cNvPr id="12" name="Text Box 14"/>
          <p:cNvSpPr txBox="1">
            <a:spLocks noChangeArrowheads="1"/>
          </p:cNvSpPr>
          <p:nvPr/>
        </p:nvSpPr>
        <p:spPr bwMode="auto">
          <a:xfrm>
            <a:off x="837580" y="1472650"/>
            <a:ext cx="461665" cy="1656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lIns="68580" tIns="34290" rIns="68580" bIns="34290">
            <a:spAutoFit/>
          </a:bodyPr>
          <a:lstStyle/>
          <a:p>
            <a:r>
              <a:rPr lang="zh-CN" altLang="en-US" sz="2100" b="1" dirty="0">
                <a:solidFill>
                  <a:srgbClr val="CC0000"/>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再塑生命的人</a:t>
            </a:r>
          </a:p>
        </p:txBody>
      </p:sp>
      <p:sp>
        <p:nvSpPr>
          <p:cNvPr id="14" name="AutoShape 8"/>
          <p:cNvSpPr/>
          <p:nvPr/>
        </p:nvSpPr>
        <p:spPr bwMode="auto">
          <a:xfrm>
            <a:off x="1299246" y="1604052"/>
            <a:ext cx="215900" cy="1488337"/>
          </a:xfrm>
          <a:prstGeom prst="leftBrace">
            <a:avLst>
              <a:gd name="adj1" fmla="val 30088"/>
              <a:gd name="adj2" fmla="val 50000"/>
            </a:avLst>
          </a:prstGeom>
          <a:noFill/>
          <a:ln w="9525">
            <a:solidFill>
              <a:schemeClr val="tx1"/>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nchor="ctr"/>
          <a:lstStyle/>
          <a:p>
            <a:endParaRPr lang="zh-CN" altLang="en-US" sz="21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heel(4)">
                                      <p:cBhvr>
                                        <p:cTn id="12" dur="20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9"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0-#ppt_w/2"/>
                                          </p:val>
                                        </p:tav>
                                        <p:tav tm="100000">
                                          <p:val>
                                            <p:strVal val="#ppt_x"/>
                                          </p:val>
                                        </p:tav>
                                      </p:tavLst>
                                    </p:anim>
                                    <p:anim calcmode="lin" valueType="num">
                                      <p:cBhvr additive="base">
                                        <p:cTn id="24"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dissolve">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fill="hold"/>
                                        <p:tgtEl>
                                          <p:spTgt spid="6"/>
                                        </p:tgtEl>
                                        <p:attrNameLst>
                                          <p:attrName>ppt_x</p:attrName>
                                        </p:attrNameLst>
                                      </p:cBhvr>
                                      <p:tavLst>
                                        <p:tav tm="0">
                                          <p:val>
                                            <p:strVal val="#ppt_x"/>
                                          </p:val>
                                        </p:tav>
                                        <p:tav tm="100000">
                                          <p:val>
                                            <p:strVal val="#ppt_x"/>
                                          </p:val>
                                        </p:tav>
                                      </p:tavLst>
                                    </p:anim>
                                    <p:anim calcmode="lin" valueType="num">
                                      <p:cBhvr additive="base">
                                        <p:cTn id="3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additive="base">
                                        <p:cTn id="40" dur="500" fill="hold"/>
                                        <p:tgtEl>
                                          <p:spTgt spid="7"/>
                                        </p:tgtEl>
                                        <p:attrNameLst>
                                          <p:attrName>ppt_x</p:attrName>
                                        </p:attrNameLst>
                                      </p:cBhvr>
                                      <p:tavLst>
                                        <p:tav tm="0">
                                          <p:val>
                                            <p:strVal val="#ppt_x"/>
                                          </p:val>
                                        </p:tav>
                                        <p:tav tm="100000">
                                          <p:val>
                                            <p:strVal val="#ppt_x"/>
                                          </p:val>
                                        </p:tav>
                                      </p:tavLst>
                                    </p:anim>
                                    <p:anim calcmode="lin" valueType="num">
                                      <p:cBhvr additive="base">
                                        <p:cTn id="4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8" presetClass="entr" presetSubtype="16" fill="hold" grpId="0" nodeType="click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diamond(in)">
                                      <p:cBhvr>
                                        <p:cTn id="46" dur="2000"/>
                                        <p:tgtEl>
                                          <p:spTgt spid="8"/>
                                        </p:tgtEl>
                                      </p:cBhvr>
                                    </p:animEffect>
                                  </p:childTnLst>
                                </p:cTn>
                              </p:par>
                            </p:childTnLst>
                          </p:cTn>
                        </p:par>
                      </p:childTnLst>
                    </p:cTn>
                  </p:par>
                  <p:par>
                    <p:cTn id="47" fill="hold">
                      <p:stCondLst>
                        <p:cond delay="indefinite"/>
                      </p:stCondLst>
                      <p:childTnLst>
                        <p:par>
                          <p:cTn id="48" fill="hold">
                            <p:stCondLst>
                              <p:cond delay="0"/>
                            </p:stCondLst>
                            <p:childTnLst>
                              <p:par>
                                <p:cTn id="49" presetID="45" presetClass="entr" presetSubtype="0" fill="hold" grpId="0" nodeType="clickEffect">
                                  <p:stCondLst>
                                    <p:cond delay="0"/>
                                  </p:stCondLst>
                                  <p:iterate type="lt">
                                    <p:tmPct val="10000"/>
                                  </p:iterate>
                                  <p:childTnLst>
                                    <p:set>
                                      <p:cBhvr>
                                        <p:cTn id="50" dur="1" fill="hold">
                                          <p:stCondLst>
                                            <p:cond delay="0"/>
                                          </p:stCondLst>
                                        </p:cTn>
                                        <p:tgtEl>
                                          <p:spTgt spid="9"/>
                                        </p:tgtEl>
                                        <p:attrNameLst>
                                          <p:attrName>style.visibility</p:attrName>
                                        </p:attrNameLst>
                                      </p:cBhvr>
                                      <p:to>
                                        <p:strVal val="visible"/>
                                      </p:to>
                                    </p:set>
                                    <p:animEffect transition="in" filter="fade">
                                      <p:cBhvr>
                                        <p:cTn id="51" dur="500"/>
                                        <p:tgtEl>
                                          <p:spTgt spid="9"/>
                                        </p:tgtEl>
                                      </p:cBhvr>
                                    </p:animEffect>
                                    <p:anim calcmode="lin" valueType="num">
                                      <p:cBhvr>
                                        <p:cTn id="52" dur="500" fill="hold"/>
                                        <p:tgtEl>
                                          <p:spTgt spid="9"/>
                                        </p:tgtEl>
                                        <p:attrNameLst>
                                          <p:attrName>ppt_w</p:attrName>
                                        </p:attrNameLst>
                                      </p:cBhvr>
                                      <p:tavLst>
                                        <p:tav tm="0" fmla="#ppt_w*sin(2.5*pi*$)">
                                          <p:val>
                                            <p:fltVal val="0"/>
                                          </p:val>
                                        </p:tav>
                                        <p:tav tm="100000">
                                          <p:val>
                                            <p:fltVal val="1"/>
                                          </p:val>
                                        </p:tav>
                                      </p:tavLst>
                                    </p:anim>
                                    <p:anim calcmode="lin" valueType="num">
                                      <p:cBhvr>
                                        <p:cTn id="53" dur="5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54" fill="hold">
                      <p:stCondLst>
                        <p:cond delay="indefinite"/>
                      </p:stCondLst>
                      <p:childTnLst>
                        <p:par>
                          <p:cTn id="55" fill="hold">
                            <p:stCondLst>
                              <p:cond delay="0"/>
                            </p:stCondLst>
                            <p:childTnLst>
                              <p:par>
                                <p:cTn id="56" presetID="6" presetClass="entr" presetSubtype="16" fill="hold" grpId="0" nodeType="click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circle(in)">
                                      <p:cBhvr>
                                        <p:cTn id="58"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animBg="1"/>
      <p:bldP spid="8" grpId="0"/>
      <p:bldP spid="9" grpId="0"/>
      <p:bldP spid="10" grpId="0"/>
      <p:bldP spid="11" grpId="0"/>
      <p:bldP spid="12" grpId="0"/>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idx="4294967295"/>
          </p:nvPr>
        </p:nvSpPr>
        <p:spPr>
          <a:xfrm>
            <a:off x="683518" y="620541"/>
            <a:ext cx="4017070" cy="436754"/>
          </a:xfrm>
        </p:spPr>
        <p:txBody>
          <a:bodyPr anchor="b">
            <a:normAutofit/>
          </a:bodyPr>
          <a:lstStyle/>
          <a:p>
            <a:pPr algn="l"/>
            <a:r>
              <a:rPr lang="zh-CN" altLang="en-US" sz="2400" b="1" dirty="0">
                <a:solidFill>
                  <a:srgbClr val="FF0000"/>
                </a:solidFill>
                <a:latin typeface="黑体" panose="02010609060101010101" charset="-122"/>
                <a:ea typeface="黑体" panose="02010609060101010101" charset="-122"/>
              </a:rPr>
              <a:t>根据梳理的内容填写表格</a:t>
            </a:r>
          </a:p>
        </p:txBody>
      </p:sp>
      <p:graphicFrame>
        <p:nvGraphicFramePr>
          <p:cNvPr id="7" name="Group 3"/>
          <p:cNvGraphicFramePr>
            <a:graphicFrameLocks noGrp="1"/>
          </p:cNvGraphicFramePr>
          <p:nvPr/>
        </p:nvGraphicFramePr>
        <p:xfrm>
          <a:off x="611561" y="1114426"/>
          <a:ext cx="7913191" cy="3121819"/>
        </p:xfrm>
        <a:graphic>
          <a:graphicData uri="http://schemas.openxmlformats.org/drawingml/2006/table">
            <a:tbl>
              <a:tblPr/>
              <a:tblGrid>
                <a:gridCol w="2146420"/>
                <a:gridCol w="3127408"/>
                <a:gridCol w="2639363"/>
              </a:tblGrid>
              <a:tr h="616973">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85000"/>
                        <a:buFont typeface="Wingdings 2" panose="05020102010507070707" pitchFamily="18" charset="2"/>
                        <a:buNone/>
                      </a:pPr>
                      <a:r>
                        <a:rPr kumimoji="0" lang="zh-CN" altLang="en-US" sz="1400" b="1" i="0" u="none" strike="noStrike" cap="none" normalizeH="0" baseline="0" dirty="0" smtClean="0">
                          <a:ln>
                            <a:noFill/>
                          </a:ln>
                          <a:solidFill>
                            <a:srgbClr val="FFFFFF"/>
                          </a:solidFill>
                          <a:effectLst/>
                          <a:latin typeface="Calibri" panose="020F0502020204030204" pitchFamily="34" charset="0"/>
                          <a:ea typeface="宋体" panose="02010600030101010101" pitchFamily="2" charset="-122"/>
                        </a:rPr>
                        <a:t>段落</a:t>
                      </a:r>
                    </a:p>
                  </a:txBody>
                  <a:tcPr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85000"/>
                        <a:buFont typeface="Wingdings 2" panose="05020102010507070707" pitchFamily="18" charset="2"/>
                        <a:buNone/>
                      </a:pPr>
                      <a:r>
                        <a:rPr kumimoji="0" lang="zh-CN" altLang="en-US" sz="14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rPr>
                        <a:t>事件</a:t>
                      </a:r>
                    </a:p>
                  </a:txBody>
                  <a:tcPr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85000"/>
                        <a:buFont typeface="Wingdings 2" panose="05020102010507070707" pitchFamily="18" charset="2"/>
                        <a:buNone/>
                      </a:pPr>
                      <a:r>
                        <a:rPr kumimoji="0" lang="zh-CN" altLang="en-US" sz="1400" b="1" i="0" u="none" strike="noStrike" cap="none" normalizeH="0" baseline="0" smtClean="0">
                          <a:ln>
                            <a:noFill/>
                          </a:ln>
                          <a:solidFill>
                            <a:srgbClr val="FFFFFF"/>
                          </a:solidFill>
                          <a:effectLst/>
                          <a:latin typeface="Calibri" panose="020F0502020204030204" pitchFamily="34" charset="0"/>
                          <a:ea typeface="宋体" panose="02010600030101010101" pitchFamily="2" charset="-122"/>
                        </a:rPr>
                        <a:t>海伦的感受</a:t>
                      </a:r>
                    </a:p>
                  </a:txBody>
                  <a:tcPr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tr>
              <a:tr h="655534">
                <a:tc>
                  <a:txBody>
                    <a:bodyPr/>
                    <a:lstStyle/>
                    <a:p>
                      <a:pPr marL="0" marR="0" lvl="0" indent="0" algn="ctr" defTabSz="914400" rtl="0" eaLnBrk="0" fontAlgn="base" latinLnBrk="0" hangingPunct="0">
                        <a:lnSpc>
                          <a:spcPct val="100000"/>
                        </a:lnSpc>
                        <a:spcBef>
                          <a:spcPct val="20000"/>
                        </a:spcBef>
                        <a:spcAft>
                          <a:spcPct val="0"/>
                        </a:spcAft>
                        <a:buClr>
                          <a:schemeClr val="folHlink"/>
                        </a:buClr>
                        <a:buSzPct val="85000"/>
                        <a:buFont typeface="Wingdings 2" panose="05020102010507070707" pitchFamily="18" charset="2"/>
                        <a:buNone/>
                      </a:pPr>
                      <a:r>
                        <a:rPr kumimoji="0" lang="zh-CN" altLang="en-US" sz="1400" b="0" i="0" u="none" strike="noStrike" cap="none" normalizeH="0" baseline="0" dirty="0" smtClean="0">
                          <a:ln>
                            <a:noFill/>
                          </a:ln>
                          <a:solidFill>
                            <a:srgbClr val="000000"/>
                          </a:solidFill>
                          <a:effectLst/>
                          <a:latin typeface="Calibri" panose="020F0502020204030204" pitchFamily="34" charset="0"/>
                          <a:ea typeface="宋体" panose="02010600030101010101" pitchFamily="2" charset="-122"/>
                        </a:rPr>
                        <a:t>第</a:t>
                      </a:r>
                      <a:r>
                        <a:rPr kumimoji="0" lang="zh-CN" altLang="zh-CN" sz="1400" b="0" i="0" u="none" strike="noStrike" cap="none" normalizeH="0" baseline="0" dirty="0" smtClean="0">
                          <a:ln>
                            <a:noFill/>
                          </a:ln>
                          <a:solidFill>
                            <a:srgbClr val="000000"/>
                          </a:solidFill>
                          <a:effectLst/>
                          <a:latin typeface="Calibri" panose="020F0502020204030204" pitchFamily="34" charset="0"/>
                          <a:ea typeface="宋体" panose="02010600030101010101" pitchFamily="2" charset="-122"/>
                        </a:rPr>
                        <a:t>5</a:t>
                      </a:r>
                      <a:r>
                        <a:rPr kumimoji="0" lang="zh-CN" altLang="en-US" sz="1400" b="0" i="0" u="none" strike="noStrike" cap="none" normalizeH="0" baseline="0" dirty="0" smtClean="0">
                          <a:ln>
                            <a:noFill/>
                          </a:ln>
                          <a:solidFill>
                            <a:srgbClr val="000000"/>
                          </a:solidFill>
                          <a:effectLst/>
                          <a:latin typeface="Calibri" panose="020F0502020204030204" pitchFamily="34" charset="0"/>
                          <a:ea typeface="宋体" panose="02010600030101010101" pitchFamily="2" charset="-122"/>
                        </a:rPr>
                        <a:t>段</a:t>
                      </a:r>
                    </a:p>
                  </a:txBody>
                  <a:tcPr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base" latinLnBrk="0" hangingPunct="0">
                        <a:lnSpc>
                          <a:spcPct val="100000"/>
                        </a:lnSpc>
                        <a:spcBef>
                          <a:spcPct val="20000"/>
                        </a:spcBef>
                        <a:spcAft>
                          <a:spcPct val="0"/>
                        </a:spcAft>
                        <a:buClr>
                          <a:schemeClr val="folHlink"/>
                        </a:buClr>
                        <a:buSzPct val="85000"/>
                        <a:buFont typeface="Wingdings 2" panose="05020102010507070707" pitchFamily="18" charset="2"/>
                        <a:buNone/>
                      </a:pPr>
                      <a:endParaRPr kumimoji="0" lang="en-US" altLang="zh-CN" sz="1400" b="0" i="0" u="none" strike="noStrike" cap="none" normalizeH="0" baseline="0" dirty="0" smtClean="0">
                        <a:ln>
                          <a:noFill/>
                        </a:ln>
                        <a:solidFill>
                          <a:srgbClr val="000000"/>
                        </a:solidFill>
                        <a:effectLst/>
                        <a:latin typeface="Calibri" panose="020F0502020204030204" pitchFamily="34" charset="0"/>
                        <a:ea typeface="宋体" panose="02010600030101010101" pitchFamily="2" charset="-122"/>
                      </a:endParaRPr>
                    </a:p>
                    <a:p>
                      <a:pPr marL="0" marR="0" lvl="0" indent="0" algn="ctr" defTabSz="914400" rtl="0" eaLnBrk="0" fontAlgn="base" latinLnBrk="0" hangingPunct="0">
                        <a:lnSpc>
                          <a:spcPct val="100000"/>
                        </a:lnSpc>
                        <a:spcBef>
                          <a:spcPct val="20000"/>
                        </a:spcBef>
                        <a:spcAft>
                          <a:spcPct val="0"/>
                        </a:spcAft>
                        <a:buClr>
                          <a:schemeClr val="folHlink"/>
                        </a:buClr>
                        <a:buSzPct val="85000"/>
                        <a:buFont typeface="Wingdings 2" panose="05020102010507070707" pitchFamily="18" charset="2"/>
                        <a:buNone/>
                      </a:pPr>
                      <a:r>
                        <a:rPr kumimoji="0" lang="zh-CN" altLang="en-US" sz="1400" b="0" i="0" u="none" strike="noStrike" cap="none" normalizeH="0" baseline="0" dirty="0" smtClean="0">
                          <a:ln>
                            <a:noFill/>
                          </a:ln>
                          <a:solidFill>
                            <a:srgbClr val="000000"/>
                          </a:solidFill>
                          <a:effectLst/>
                          <a:latin typeface="Calibri" panose="020F0502020204030204" pitchFamily="34" charset="0"/>
                          <a:ea typeface="宋体" panose="02010600030101010101" pitchFamily="2" charset="-122"/>
                        </a:rPr>
                        <a:t>第一次亲密接触</a:t>
                      </a:r>
                    </a:p>
                  </a:txBody>
                  <a:tcPr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85000"/>
                        <a:buFont typeface="Wingdings 2" panose="05020102010507070707" pitchFamily="18" charset="2"/>
                        <a:buNone/>
                      </a:pPr>
                      <a:endParaRPr kumimoji="0" lang="zh-CN" altLang="zh-CN" sz="14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r>
              <a:tr h="615366">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85000"/>
                        <a:buFont typeface="Wingdings 2" panose="05020102010507070707" pitchFamily="18" charset="2"/>
                        <a:buNone/>
                      </a:pPr>
                      <a:endParaRPr kumimoji="0" lang="zh-CN" altLang="zh-CN" sz="14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85000"/>
                        <a:buFont typeface="Wingdings 2" panose="05020102010507070707" pitchFamily="18" charset="2"/>
                        <a:buNone/>
                      </a:pPr>
                      <a:endParaRPr kumimoji="0" lang="zh-CN" altLang="zh-CN" sz="14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85000"/>
                        <a:buFont typeface="Wingdings 2" panose="05020102010507070707" pitchFamily="18" charset="2"/>
                        <a:buNone/>
                      </a:pPr>
                      <a:endParaRPr kumimoji="0" lang="zh-CN" altLang="zh-CN" sz="1400" b="1" i="0" u="none" strike="noStrike" cap="none" normalizeH="0" baseline="0" dirty="0" smtClean="0">
                        <a:ln>
                          <a:noFill/>
                        </a:ln>
                        <a:solidFill>
                          <a:srgbClr val="FF0000"/>
                        </a:solidFill>
                        <a:effectLst/>
                        <a:latin typeface="Calibri" panose="020F0502020204030204" pitchFamily="34" charset="0"/>
                        <a:ea typeface="宋体" panose="02010600030101010101" pitchFamily="2" charset="-122"/>
                      </a:endParaRPr>
                    </a:p>
                  </a:txBody>
                  <a:tcPr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r>
              <a:tr h="616973">
                <a:tc>
                  <a:txBody>
                    <a:bodyPr/>
                    <a:lstStyle/>
                    <a:p>
                      <a:pPr marL="0" marR="0" lvl="0" indent="0" algn="ctr" defTabSz="914400" rtl="0" eaLnBrk="0" fontAlgn="base" latinLnBrk="0" hangingPunct="0">
                        <a:lnSpc>
                          <a:spcPct val="100000"/>
                        </a:lnSpc>
                        <a:spcBef>
                          <a:spcPct val="20000"/>
                        </a:spcBef>
                        <a:spcAft>
                          <a:spcPct val="0"/>
                        </a:spcAft>
                        <a:buClr>
                          <a:schemeClr val="folHlink"/>
                        </a:buClr>
                        <a:buSzPct val="85000"/>
                        <a:buFont typeface="Wingdings 2" panose="05020102010507070707" pitchFamily="18" charset="2"/>
                        <a:buNone/>
                      </a:pPr>
                      <a:endParaRPr kumimoji="0" lang="en-US" altLang="zh-CN" sz="1400" b="0" i="0" u="none" strike="noStrike" cap="none" normalizeH="0" baseline="0" dirty="0" smtClean="0">
                        <a:ln>
                          <a:noFill/>
                        </a:ln>
                        <a:solidFill>
                          <a:srgbClr val="000000"/>
                        </a:solidFill>
                        <a:effectLst/>
                        <a:latin typeface="Calibri" panose="020F0502020204030204" pitchFamily="34" charset="0"/>
                        <a:ea typeface="宋体" panose="02010600030101010101" pitchFamily="2" charset="-122"/>
                      </a:endParaRPr>
                    </a:p>
                    <a:p>
                      <a:pPr marL="0" marR="0" lvl="0" indent="0" algn="ctr" defTabSz="914400" rtl="0" eaLnBrk="0" fontAlgn="base" latinLnBrk="0" hangingPunct="0">
                        <a:lnSpc>
                          <a:spcPct val="100000"/>
                        </a:lnSpc>
                        <a:spcBef>
                          <a:spcPct val="20000"/>
                        </a:spcBef>
                        <a:spcAft>
                          <a:spcPct val="0"/>
                        </a:spcAft>
                        <a:buClr>
                          <a:schemeClr val="folHlink"/>
                        </a:buClr>
                        <a:buSzPct val="85000"/>
                        <a:buFont typeface="Wingdings 2" panose="05020102010507070707" pitchFamily="18" charset="2"/>
                        <a:buNone/>
                      </a:pPr>
                      <a:r>
                        <a:rPr kumimoji="0" lang="zh-CN" altLang="en-US" sz="1400" b="0" i="0" u="none" strike="noStrike" cap="none" normalizeH="0" baseline="0" dirty="0" smtClean="0">
                          <a:ln>
                            <a:noFill/>
                          </a:ln>
                          <a:solidFill>
                            <a:srgbClr val="000000"/>
                          </a:solidFill>
                          <a:effectLst/>
                          <a:latin typeface="Calibri" panose="020F0502020204030204" pitchFamily="34" charset="0"/>
                          <a:ea typeface="宋体" panose="02010600030101010101" pitchFamily="2" charset="-122"/>
                        </a:rPr>
                        <a:t>第</a:t>
                      </a:r>
                      <a:r>
                        <a:rPr kumimoji="0" lang="zh-CN" altLang="zh-CN" sz="1400" b="0" i="0" u="none" strike="noStrike" cap="none" normalizeH="0" baseline="0" dirty="0" smtClean="0">
                          <a:ln>
                            <a:noFill/>
                          </a:ln>
                          <a:solidFill>
                            <a:srgbClr val="000000"/>
                          </a:solidFill>
                          <a:effectLst/>
                          <a:latin typeface="Calibri" panose="020F0502020204030204" pitchFamily="34" charset="0"/>
                          <a:ea typeface="宋体" panose="02010600030101010101" pitchFamily="2" charset="-122"/>
                        </a:rPr>
                        <a:t>9</a:t>
                      </a:r>
                      <a:r>
                        <a:rPr kumimoji="0" lang="zh-CN" altLang="zh-CN" sz="1400" b="0" i="0" u="none" strike="noStrike" cap="none" normalizeH="0" baseline="0" dirty="0" smtClean="0">
                          <a:ln>
                            <a:noFill/>
                          </a:ln>
                          <a:solidFill>
                            <a:srgbClr val="000000"/>
                          </a:solidFill>
                          <a:effectLst/>
                          <a:latin typeface="Arial" panose="020B0604020202020204" pitchFamily="34" charset="0"/>
                          <a:ea typeface="宋体" panose="02010600030101010101" pitchFamily="2" charset="-122"/>
                        </a:rPr>
                        <a:t>—</a:t>
                      </a:r>
                      <a:r>
                        <a:rPr kumimoji="0" lang="zh-CN" altLang="zh-CN" sz="1400" b="0" i="0" u="none" strike="noStrike" cap="none" normalizeH="0" baseline="0" dirty="0" smtClean="0">
                          <a:ln>
                            <a:noFill/>
                          </a:ln>
                          <a:solidFill>
                            <a:srgbClr val="000000"/>
                          </a:solidFill>
                          <a:effectLst/>
                          <a:latin typeface="Calibri" panose="020F0502020204030204" pitchFamily="34" charset="0"/>
                          <a:ea typeface="宋体" panose="02010600030101010101" pitchFamily="2" charset="-122"/>
                        </a:rPr>
                        <a:t>12</a:t>
                      </a:r>
                      <a:r>
                        <a:rPr kumimoji="0" lang="zh-CN" altLang="en-US" sz="1400" b="0" i="0" u="none" strike="noStrike" cap="none" normalizeH="0" baseline="0" dirty="0" smtClean="0">
                          <a:ln>
                            <a:noFill/>
                          </a:ln>
                          <a:solidFill>
                            <a:srgbClr val="000000"/>
                          </a:solidFill>
                          <a:effectLst/>
                          <a:latin typeface="Calibri" panose="020F0502020204030204" pitchFamily="34" charset="0"/>
                          <a:ea typeface="宋体" panose="02010600030101010101" pitchFamily="2" charset="-122"/>
                        </a:rPr>
                        <a:t>段</a:t>
                      </a:r>
                    </a:p>
                  </a:txBody>
                  <a:tcPr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85000"/>
                        <a:buFont typeface="Wingdings 2" panose="05020102010507070707" pitchFamily="18" charset="2"/>
                        <a:buNone/>
                      </a:pPr>
                      <a:endParaRPr kumimoji="0" lang="zh-CN" altLang="zh-CN" sz="1400" b="0" i="0" u="none" strike="noStrike" cap="none" normalizeH="0" baseline="0" dirty="0" smtClean="0">
                        <a:ln>
                          <a:noFill/>
                        </a:ln>
                        <a:solidFill>
                          <a:schemeClr val="accent4"/>
                        </a:solidFill>
                        <a:effectLst/>
                        <a:latin typeface="Calibri" panose="020F0502020204030204" pitchFamily="34" charset="0"/>
                        <a:ea typeface="宋体" panose="02010600030101010101" pitchFamily="2" charset="-122"/>
                      </a:endParaRPr>
                    </a:p>
                  </a:txBody>
                  <a:tcPr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Pct val="85000"/>
                        <a:buFont typeface="Wingdings 2" panose="05020102010507070707" pitchFamily="18" charset="2"/>
                        <a:buNone/>
                      </a:pPr>
                      <a:endParaRPr kumimoji="0" lang="zh-CN" altLang="zh-CN" sz="1400" b="0" i="0" u="none" strike="noStrike" cap="none" normalizeH="0" baseline="0" smtClean="0">
                        <a:ln>
                          <a:noFill/>
                        </a:ln>
                        <a:solidFill>
                          <a:srgbClr val="000000"/>
                        </a:solidFill>
                        <a:effectLst/>
                        <a:latin typeface="Calibri" panose="020F0502020204030204" pitchFamily="34" charset="0"/>
                        <a:ea typeface="宋体" panose="02010600030101010101" pitchFamily="2" charset="-122"/>
                      </a:endParaRPr>
                    </a:p>
                  </a:txBody>
                  <a:tcPr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r>
              <a:tr h="616973">
                <a:tc>
                  <a:txBody>
                    <a:bodyPr/>
                    <a:lstStyle/>
                    <a:p>
                      <a:pPr marL="0" marR="0" lvl="0" indent="0" algn="ctr" defTabSz="914400" rtl="0" eaLnBrk="0" fontAlgn="base" latinLnBrk="0" hangingPunct="0">
                        <a:lnSpc>
                          <a:spcPct val="100000"/>
                        </a:lnSpc>
                        <a:spcBef>
                          <a:spcPct val="20000"/>
                        </a:spcBef>
                        <a:spcAft>
                          <a:spcPct val="0"/>
                        </a:spcAft>
                        <a:buClr>
                          <a:schemeClr val="folHlink"/>
                        </a:buClr>
                        <a:buSzPct val="85000"/>
                        <a:buFont typeface="Wingdings 2" panose="05020102010507070707" pitchFamily="18" charset="2"/>
                        <a:buNone/>
                      </a:pPr>
                      <a:endParaRPr kumimoji="0" lang="en-US" altLang="zh-CN" sz="1400" b="0" i="0" u="none" strike="noStrike" cap="none" normalizeH="0" baseline="0" dirty="0" smtClean="0">
                        <a:ln>
                          <a:noFill/>
                        </a:ln>
                        <a:solidFill>
                          <a:srgbClr val="000000"/>
                        </a:solidFill>
                        <a:effectLst/>
                        <a:latin typeface="Calibri" panose="020F0502020204030204" pitchFamily="34" charset="0"/>
                        <a:ea typeface="宋体" panose="02010600030101010101" pitchFamily="2" charset="-122"/>
                      </a:endParaRPr>
                    </a:p>
                    <a:p>
                      <a:pPr marL="0" marR="0" lvl="0" indent="0" algn="ctr" defTabSz="914400" rtl="0" eaLnBrk="0" fontAlgn="base" latinLnBrk="0" hangingPunct="0">
                        <a:lnSpc>
                          <a:spcPct val="100000"/>
                        </a:lnSpc>
                        <a:spcBef>
                          <a:spcPct val="20000"/>
                        </a:spcBef>
                        <a:spcAft>
                          <a:spcPct val="0"/>
                        </a:spcAft>
                        <a:buClr>
                          <a:schemeClr val="folHlink"/>
                        </a:buClr>
                        <a:buSzPct val="85000"/>
                        <a:buFont typeface="Wingdings 2" panose="05020102010507070707" pitchFamily="18" charset="2"/>
                        <a:buNone/>
                      </a:pPr>
                      <a:r>
                        <a:rPr kumimoji="0" lang="zh-CN" altLang="en-US" sz="1400" b="0" i="0" u="none" strike="noStrike" cap="none" normalizeH="0" baseline="0" dirty="0" smtClean="0">
                          <a:ln>
                            <a:noFill/>
                          </a:ln>
                          <a:solidFill>
                            <a:srgbClr val="000000"/>
                          </a:solidFill>
                          <a:effectLst/>
                          <a:latin typeface="Calibri" panose="020F0502020204030204" pitchFamily="34" charset="0"/>
                          <a:ea typeface="宋体" panose="02010600030101010101" pitchFamily="2" charset="-122"/>
                        </a:rPr>
                        <a:t>第</a:t>
                      </a:r>
                      <a:r>
                        <a:rPr kumimoji="0" lang="zh-CN" altLang="zh-CN" sz="1400" b="0" i="0" u="none" strike="noStrike" cap="none" normalizeH="0" baseline="0" dirty="0" smtClean="0">
                          <a:ln>
                            <a:noFill/>
                          </a:ln>
                          <a:solidFill>
                            <a:srgbClr val="000000"/>
                          </a:solidFill>
                          <a:effectLst/>
                          <a:latin typeface="Calibri" panose="020F0502020204030204" pitchFamily="34" charset="0"/>
                          <a:ea typeface="宋体" panose="02010600030101010101" pitchFamily="2" charset="-122"/>
                        </a:rPr>
                        <a:t>13</a:t>
                      </a:r>
                      <a:r>
                        <a:rPr kumimoji="0" lang="zh-CN" altLang="en-US" sz="1400" b="0" i="0" u="none" strike="noStrike" cap="none" normalizeH="0" baseline="0" dirty="0" smtClean="0">
                          <a:ln>
                            <a:noFill/>
                          </a:ln>
                          <a:solidFill>
                            <a:srgbClr val="000000"/>
                          </a:solidFill>
                          <a:effectLst/>
                          <a:latin typeface="Calibri" panose="020F0502020204030204" pitchFamily="34" charset="0"/>
                          <a:ea typeface="宋体" panose="02010600030101010101" pitchFamily="2" charset="-122"/>
                        </a:rPr>
                        <a:t>段</a:t>
                      </a:r>
                    </a:p>
                  </a:txBody>
                  <a:tcPr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0" fontAlgn="base" latinLnBrk="0" hangingPunct="0">
                        <a:lnSpc>
                          <a:spcPct val="100000"/>
                        </a:lnSpc>
                        <a:spcBef>
                          <a:spcPct val="20000"/>
                        </a:spcBef>
                        <a:spcAft>
                          <a:spcPct val="0"/>
                        </a:spcAft>
                        <a:buClr>
                          <a:schemeClr val="folHlink"/>
                        </a:buClr>
                        <a:buSzPct val="85000"/>
                        <a:buFont typeface="Wingdings 2" panose="05020102010507070707" pitchFamily="18" charset="2"/>
                        <a:buNone/>
                      </a:pPr>
                      <a:endParaRPr kumimoji="0" lang="en-US" altLang="zh-CN" sz="1400" b="1" i="0" u="none" strike="noStrike" cap="none" normalizeH="0" baseline="0" dirty="0" smtClean="0">
                        <a:ln>
                          <a:noFill/>
                        </a:ln>
                        <a:solidFill>
                          <a:srgbClr val="000000"/>
                        </a:solidFill>
                        <a:effectLst/>
                        <a:latin typeface="Calibri" panose="020F0502020204030204" pitchFamily="34" charset="0"/>
                        <a:ea typeface="宋体" panose="02010600030101010101" pitchFamily="2" charset="-122"/>
                      </a:endParaRPr>
                    </a:p>
                    <a:p>
                      <a:pPr marL="0" marR="0" lvl="0" indent="0" algn="ctr" defTabSz="914400" rtl="0" eaLnBrk="0" fontAlgn="base" latinLnBrk="0" hangingPunct="0">
                        <a:lnSpc>
                          <a:spcPct val="100000"/>
                        </a:lnSpc>
                        <a:spcBef>
                          <a:spcPct val="20000"/>
                        </a:spcBef>
                        <a:spcAft>
                          <a:spcPct val="0"/>
                        </a:spcAft>
                        <a:buClr>
                          <a:schemeClr val="folHlink"/>
                        </a:buClr>
                        <a:buSzPct val="85000"/>
                        <a:buFont typeface="Wingdings 2" panose="05020102010507070707" pitchFamily="18" charset="2"/>
                        <a:buNone/>
                      </a:pPr>
                      <a:r>
                        <a:rPr kumimoji="0" lang="zh-CN" altLang="en-US" sz="1400" b="1" i="0" u="none" strike="noStrike" cap="none" normalizeH="0" baseline="0" dirty="0" smtClean="0">
                          <a:ln>
                            <a:noFill/>
                          </a:ln>
                          <a:solidFill>
                            <a:srgbClr val="000000"/>
                          </a:solidFill>
                          <a:effectLst/>
                          <a:latin typeface="Calibri" panose="020F0502020204030204" pitchFamily="34" charset="0"/>
                          <a:ea typeface="宋体" panose="02010600030101010101" pitchFamily="2" charset="-122"/>
                        </a:rPr>
                        <a:t>教</a:t>
                      </a:r>
                      <a:r>
                        <a:rPr kumimoji="0" lang="zh-CN" altLang="en-US" sz="1400" b="1" i="0" u="none" strike="noStrike" cap="none" normalizeH="0" baseline="0" dirty="0" smtClean="0">
                          <a:ln>
                            <a:noFill/>
                          </a:ln>
                          <a:solidFill>
                            <a:srgbClr val="000000"/>
                          </a:solidFill>
                          <a:effectLst/>
                          <a:latin typeface="Arial" panose="020B0604020202020204" pitchFamily="34" charset="0"/>
                          <a:ea typeface="宋体" panose="02010600030101010101" pitchFamily="2" charset="-122"/>
                        </a:rPr>
                        <a:t>“</a:t>
                      </a:r>
                      <a:r>
                        <a:rPr kumimoji="0" lang="zh-CN" altLang="en-US" sz="1400" b="1" i="0" u="none" strike="noStrike" cap="none" normalizeH="0" baseline="0" dirty="0" smtClean="0">
                          <a:ln>
                            <a:noFill/>
                          </a:ln>
                          <a:solidFill>
                            <a:srgbClr val="000000"/>
                          </a:solidFill>
                          <a:effectLst/>
                          <a:latin typeface="Calibri" panose="020F0502020204030204" pitchFamily="34" charset="0"/>
                          <a:ea typeface="宋体" panose="02010600030101010101" pitchFamily="2" charset="-122"/>
                        </a:rPr>
                        <a:t>我</a:t>
                      </a:r>
                      <a:r>
                        <a:rPr kumimoji="0" lang="zh-CN" altLang="en-US" sz="1400" b="1" i="0" u="none" strike="noStrike" cap="none" normalizeH="0" baseline="0" dirty="0" smtClean="0">
                          <a:ln>
                            <a:noFill/>
                          </a:ln>
                          <a:solidFill>
                            <a:srgbClr val="000000"/>
                          </a:solidFill>
                          <a:effectLst/>
                          <a:latin typeface="Arial" panose="020B0604020202020204" pitchFamily="34" charset="0"/>
                          <a:ea typeface="宋体" panose="02010600030101010101" pitchFamily="2" charset="-122"/>
                        </a:rPr>
                        <a:t>”</a:t>
                      </a:r>
                      <a:r>
                        <a:rPr kumimoji="0" lang="zh-CN" altLang="en-US" sz="1400" b="1" i="0" u="none" strike="noStrike" cap="none" normalizeH="0" baseline="0" dirty="0" smtClean="0">
                          <a:ln>
                            <a:noFill/>
                          </a:ln>
                          <a:solidFill>
                            <a:srgbClr val="000000"/>
                          </a:solidFill>
                          <a:effectLst/>
                          <a:latin typeface="Calibri" panose="020F0502020204030204" pitchFamily="34" charset="0"/>
                          <a:ea typeface="宋体" panose="02010600030101010101" pitchFamily="2" charset="-122"/>
                        </a:rPr>
                        <a:t>比较复杂的字</a:t>
                      </a:r>
                    </a:p>
                  </a:txBody>
                  <a:tcPr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0"/>
                        </a:spcBef>
                        <a:spcAft>
                          <a:spcPct val="0"/>
                        </a:spcAft>
                        <a:buClr>
                          <a:schemeClr val="folHlink"/>
                        </a:buClr>
                        <a:buSzPct val="85000"/>
                        <a:buFont typeface="Wingdings 2" panose="05020102010507070707" pitchFamily="18" charset="2"/>
                        <a:buNone/>
                      </a:pPr>
                      <a:endParaRPr kumimoji="0" lang="zh-CN" altLang="zh-CN" sz="1400" b="1" i="0" u="none" strike="noStrike" cap="none" normalizeH="0" baseline="0" dirty="0" smtClean="0">
                        <a:ln>
                          <a:noFill/>
                        </a:ln>
                        <a:solidFill>
                          <a:schemeClr val="tx2"/>
                        </a:solidFill>
                        <a:effectLst/>
                        <a:latin typeface="Arial" panose="020B0604020202020204" pitchFamily="34" charset="0"/>
                        <a:ea typeface="宋体" panose="02010600030101010101" pitchFamily="2" charset="-122"/>
                      </a:endParaRPr>
                    </a:p>
                  </a:txBody>
                  <a:tcPr marT="34290" marB="3429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r>
            </a:tbl>
          </a:graphicData>
        </a:graphic>
      </p:graphicFrame>
      <p:sp>
        <p:nvSpPr>
          <p:cNvPr id="8" name="Text Box 67"/>
          <p:cNvSpPr txBox="1">
            <a:spLocks noChangeArrowheads="1"/>
          </p:cNvSpPr>
          <p:nvPr/>
        </p:nvSpPr>
        <p:spPr bwMode="auto">
          <a:xfrm>
            <a:off x="5939731" y="1856242"/>
            <a:ext cx="2493963" cy="5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b="1" dirty="0" smtClean="0">
                <a:solidFill>
                  <a:schemeClr val="accent4"/>
                </a:solidFill>
              </a:rPr>
              <a:t>陌生，预感她会给“我”深切的爱</a:t>
            </a:r>
            <a:endParaRPr lang="zh-CN" altLang="en-US" b="1" dirty="0">
              <a:solidFill>
                <a:schemeClr val="accent4"/>
              </a:solidFill>
            </a:endParaRPr>
          </a:p>
        </p:txBody>
      </p:sp>
      <p:sp>
        <p:nvSpPr>
          <p:cNvPr id="10" name="Text Box 69"/>
          <p:cNvSpPr txBox="1">
            <a:spLocks noChangeArrowheads="1"/>
          </p:cNvSpPr>
          <p:nvPr/>
        </p:nvSpPr>
        <p:spPr bwMode="auto">
          <a:xfrm>
            <a:off x="1116484" y="2571751"/>
            <a:ext cx="1511300"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dirty="0" smtClean="0"/>
              <a:t>第</a:t>
            </a:r>
            <a:r>
              <a:rPr lang="zh-CN" altLang="zh-CN" dirty="0" smtClean="0"/>
              <a:t>6</a:t>
            </a:r>
            <a:r>
              <a:rPr lang="en-US" altLang="zh-CN" dirty="0" smtClean="0"/>
              <a:t>—</a:t>
            </a:r>
            <a:r>
              <a:rPr lang="zh-CN" altLang="zh-CN" dirty="0" smtClean="0"/>
              <a:t>8</a:t>
            </a:r>
            <a:r>
              <a:rPr lang="zh-CN" altLang="en-US" dirty="0"/>
              <a:t>段</a:t>
            </a:r>
          </a:p>
        </p:txBody>
      </p:sp>
      <p:sp>
        <p:nvSpPr>
          <p:cNvPr id="11" name="Text Box 70"/>
          <p:cNvSpPr txBox="1">
            <a:spLocks noChangeArrowheads="1"/>
          </p:cNvSpPr>
          <p:nvPr/>
        </p:nvSpPr>
        <p:spPr bwMode="auto">
          <a:xfrm>
            <a:off x="2988569" y="2517744"/>
            <a:ext cx="2740719" cy="5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b="1" dirty="0" smtClean="0">
                <a:solidFill>
                  <a:schemeClr val="accent4"/>
                </a:solidFill>
              </a:rPr>
              <a:t>给“</a:t>
            </a:r>
            <a:r>
              <a:rPr lang="zh-CN" altLang="en-US" b="1" dirty="0">
                <a:solidFill>
                  <a:schemeClr val="accent4"/>
                </a:solidFill>
              </a:rPr>
              <a:t>我</a:t>
            </a:r>
            <a:r>
              <a:rPr lang="zh-CN" altLang="en-US" b="1" dirty="0" smtClean="0">
                <a:solidFill>
                  <a:schemeClr val="accent4"/>
                </a:solidFill>
              </a:rPr>
              <a:t>” 布娃娃</a:t>
            </a:r>
            <a:r>
              <a:rPr lang="zh-CN" altLang="en-US" b="1" dirty="0">
                <a:solidFill>
                  <a:schemeClr val="accent4"/>
                </a:solidFill>
              </a:rPr>
              <a:t>，教“我”拼写单词</a:t>
            </a:r>
            <a:endParaRPr lang="zh-CN" altLang="zh-CN" b="1" dirty="0">
              <a:solidFill>
                <a:schemeClr val="accent4"/>
              </a:solidFill>
            </a:endParaRPr>
          </a:p>
        </p:txBody>
      </p:sp>
      <p:sp>
        <p:nvSpPr>
          <p:cNvPr id="12" name="Text Box 74"/>
          <p:cNvSpPr txBox="1">
            <a:spLocks noChangeArrowheads="1"/>
          </p:cNvSpPr>
          <p:nvPr/>
        </p:nvSpPr>
        <p:spPr bwMode="auto">
          <a:xfrm>
            <a:off x="2909987" y="3128036"/>
            <a:ext cx="2762250"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b="1" dirty="0"/>
              <a:t>教“我”学会区分“杯”和“水”</a:t>
            </a:r>
          </a:p>
        </p:txBody>
      </p:sp>
      <p:sp>
        <p:nvSpPr>
          <p:cNvPr id="13" name="Text Box 75"/>
          <p:cNvSpPr txBox="1">
            <a:spLocks noChangeArrowheads="1"/>
          </p:cNvSpPr>
          <p:nvPr/>
        </p:nvSpPr>
        <p:spPr bwMode="auto">
          <a:xfrm>
            <a:off x="5939731" y="3024244"/>
            <a:ext cx="2547044" cy="5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b="1" dirty="0">
                <a:solidFill>
                  <a:schemeClr val="accent4"/>
                </a:solidFill>
              </a:rPr>
              <a:t>不耐烦</a:t>
            </a:r>
            <a:r>
              <a:rPr lang="zh-CN" altLang="zh-CN" b="1" dirty="0">
                <a:solidFill>
                  <a:schemeClr val="accent4"/>
                </a:solidFill>
              </a:rPr>
              <a:t>—</a:t>
            </a:r>
            <a:r>
              <a:rPr lang="zh-CN" altLang="en-US" b="1" dirty="0">
                <a:solidFill>
                  <a:schemeClr val="accent4"/>
                </a:solidFill>
              </a:rPr>
              <a:t>恍然大悟</a:t>
            </a:r>
            <a:r>
              <a:rPr lang="zh-CN" altLang="zh-CN" b="1" dirty="0">
                <a:solidFill>
                  <a:schemeClr val="accent4"/>
                </a:solidFill>
              </a:rPr>
              <a:t>—</a:t>
            </a:r>
            <a:r>
              <a:rPr lang="zh-CN" altLang="en-US" b="1" dirty="0">
                <a:solidFill>
                  <a:schemeClr val="accent4"/>
                </a:solidFill>
              </a:rPr>
              <a:t>求知欲油然而生</a:t>
            </a:r>
          </a:p>
        </p:txBody>
      </p:sp>
      <p:sp>
        <p:nvSpPr>
          <p:cNvPr id="14" name="Text Box 76"/>
          <p:cNvSpPr txBox="1">
            <a:spLocks noChangeArrowheads="1"/>
          </p:cNvSpPr>
          <p:nvPr/>
        </p:nvSpPr>
        <p:spPr bwMode="auto">
          <a:xfrm>
            <a:off x="6084194" y="3841012"/>
            <a:ext cx="1830387"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b="1" dirty="0">
                <a:solidFill>
                  <a:schemeClr val="accent1"/>
                </a:solidFill>
              </a:rPr>
              <a:t>喜悦、幸福</a:t>
            </a:r>
          </a:p>
        </p:txBody>
      </p:sp>
      <p:sp>
        <p:nvSpPr>
          <p:cNvPr id="18" name="矩形 17"/>
          <p:cNvSpPr>
            <a:spLocks noChangeArrowheads="1"/>
          </p:cNvSpPr>
          <p:nvPr/>
        </p:nvSpPr>
        <p:spPr bwMode="auto">
          <a:xfrm>
            <a:off x="6084194" y="2567044"/>
            <a:ext cx="129867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eaLnBrk="0" hangingPunct="0">
              <a:spcBef>
                <a:spcPct val="20000"/>
              </a:spcBef>
              <a:buFont typeface="Arial" panose="020B0604020202020204" pitchFamily="34" charset="0"/>
              <a:buNone/>
            </a:pPr>
            <a:r>
              <a:rPr lang="zh-CN" altLang="zh-CN" sz="1800" b="1" dirty="0">
                <a:solidFill>
                  <a:srgbClr val="FF0000"/>
                </a:solidFill>
                <a:latin typeface="宋体" panose="02010600030101010101" pitchFamily="2" charset="-122"/>
                <a:ea typeface="宋体" panose="02010600030101010101" pitchFamily="2" charset="-122"/>
              </a:rPr>
              <a:t>自豪、高兴</a:t>
            </a:r>
            <a:endParaRPr lang="zh-CN" altLang="zh-CN" b="1" dirty="0">
              <a:solidFill>
                <a:srgbClr val="FF0000"/>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nodeType="click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anim calcmode="lin" valueType="num">
                                      <p:cBhvr>
                                        <p:cTn id="25" dur="1000" fill="hold"/>
                                        <p:tgtEl>
                                          <p:spTgt spid="8">
                                            <p:txEl>
                                              <p:pRg st="0" end="0"/>
                                            </p:txEl>
                                          </p:spTgt>
                                        </p:tgtEl>
                                        <p:attrNameLst>
                                          <p:attrName>ppt_w</p:attrName>
                                        </p:attrNameLst>
                                      </p:cBhvr>
                                      <p:tavLst>
                                        <p:tav tm="0">
                                          <p:val>
                                            <p:strVal val="#ppt_w*0.05"/>
                                          </p:val>
                                        </p:tav>
                                        <p:tav tm="100000">
                                          <p:val>
                                            <p:strVal val="#ppt_w"/>
                                          </p:val>
                                        </p:tav>
                                      </p:tavLst>
                                    </p:anim>
                                    <p:anim calcmode="lin" valueType="num">
                                      <p:cBhvr>
                                        <p:cTn id="26" dur="1000" fill="hold"/>
                                        <p:tgtEl>
                                          <p:spTgt spid="8">
                                            <p:txEl>
                                              <p:pRg st="0" end="0"/>
                                            </p:txEl>
                                          </p:spTgt>
                                        </p:tgtEl>
                                        <p:attrNameLst>
                                          <p:attrName>ppt_h</p:attrName>
                                        </p:attrNameLst>
                                      </p:cBhvr>
                                      <p:tavLst>
                                        <p:tav tm="0">
                                          <p:val>
                                            <p:strVal val="#ppt_h"/>
                                          </p:val>
                                        </p:tav>
                                        <p:tav tm="100000">
                                          <p:val>
                                            <p:strVal val="#ppt_h"/>
                                          </p:val>
                                        </p:tav>
                                      </p:tavLst>
                                    </p:anim>
                                    <p:anim calcmode="lin" valueType="num">
                                      <p:cBhvr>
                                        <p:cTn id="27" dur="1000" fill="hold"/>
                                        <p:tgtEl>
                                          <p:spTgt spid="8">
                                            <p:txEl>
                                              <p:pRg st="0" end="0"/>
                                            </p:txEl>
                                          </p:spTgt>
                                        </p:tgtEl>
                                        <p:attrNameLst>
                                          <p:attrName>ppt_x</p:attrName>
                                        </p:attrNameLst>
                                      </p:cBhvr>
                                      <p:tavLst>
                                        <p:tav tm="0">
                                          <p:val>
                                            <p:strVal val="#ppt_x-.2"/>
                                          </p:val>
                                        </p:tav>
                                        <p:tav tm="100000">
                                          <p:val>
                                            <p:strVal val="#ppt_x"/>
                                          </p:val>
                                        </p:tav>
                                      </p:tavLst>
                                    </p:anim>
                                    <p:anim calcmode="lin" valueType="num">
                                      <p:cBhvr>
                                        <p:cTn id="28" dur="1000" fill="hold"/>
                                        <p:tgtEl>
                                          <p:spTgt spid="8">
                                            <p:txEl>
                                              <p:pRg st="0" end="0"/>
                                            </p:txEl>
                                          </p:spTgt>
                                        </p:tgtEl>
                                        <p:attrNameLst>
                                          <p:attrName>ppt_y</p:attrName>
                                        </p:attrNameLst>
                                      </p:cBhvr>
                                      <p:tavLst>
                                        <p:tav tm="0">
                                          <p:val>
                                            <p:strVal val="#ppt_y"/>
                                          </p:val>
                                        </p:tav>
                                        <p:tav tm="100000">
                                          <p:val>
                                            <p:strVal val="#ppt_y"/>
                                          </p:val>
                                        </p:tav>
                                      </p:tavLst>
                                    </p:anim>
                                    <p:animEffect transition="in" filter="fade">
                                      <p:cBhvr>
                                        <p:cTn id="29" dur="1000"/>
                                        <p:tgtEl>
                                          <p:spTgt spid="8">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4" presetClass="entr" presetSubtype="0" accel="100000"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p:cTn id="34" dur="1000" fill="hold"/>
                                        <p:tgtEl>
                                          <p:spTgt spid="10"/>
                                        </p:tgtEl>
                                        <p:attrNameLst>
                                          <p:attrName>ppt_w</p:attrName>
                                        </p:attrNameLst>
                                      </p:cBhvr>
                                      <p:tavLst>
                                        <p:tav tm="0">
                                          <p:val>
                                            <p:strVal val="#ppt_w*0.05"/>
                                          </p:val>
                                        </p:tav>
                                        <p:tav tm="100000">
                                          <p:val>
                                            <p:strVal val="#ppt_w"/>
                                          </p:val>
                                        </p:tav>
                                      </p:tavLst>
                                    </p:anim>
                                    <p:anim calcmode="lin" valueType="num">
                                      <p:cBhvr>
                                        <p:cTn id="35" dur="1000" fill="hold"/>
                                        <p:tgtEl>
                                          <p:spTgt spid="10"/>
                                        </p:tgtEl>
                                        <p:attrNameLst>
                                          <p:attrName>ppt_h</p:attrName>
                                        </p:attrNameLst>
                                      </p:cBhvr>
                                      <p:tavLst>
                                        <p:tav tm="0">
                                          <p:val>
                                            <p:strVal val="#ppt_h"/>
                                          </p:val>
                                        </p:tav>
                                        <p:tav tm="100000">
                                          <p:val>
                                            <p:strVal val="#ppt_h"/>
                                          </p:val>
                                        </p:tav>
                                      </p:tavLst>
                                    </p:anim>
                                    <p:anim calcmode="lin" valueType="num">
                                      <p:cBhvr>
                                        <p:cTn id="36" dur="1000" fill="hold"/>
                                        <p:tgtEl>
                                          <p:spTgt spid="10"/>
                                        </p:tgtEl>
                                        <p:attrNameLst>
                                          <p:attrName>ppt_x</p:attrName>
                                        </p:attrNameLst>
                                      </p:cBhvr>
                                      <p:tavLst>
                                        <p:tav tm="0">
                                          <p:val>
                                            <p:strVal val="#ppt_x-.2"/>
                                          </p:val>
                                        </p:tav>
                                        <p:tav tm="100000">
                                          <p:val>
                                            <p:strVal val="#ppt_x"/>
                                          </p:val>
                                        </p:tav>
                                      </p:tavLst>
                                    </p:anim>
                                    <p:anim calcmode="lin" valueType="num">
                                      <p:cBhvr>
                                        <p:cTn id="37" dur="1000" fill="hold"/>
                                        <p:tgtEl>
                                          <p:spTgt spid="10"/>
                                        </p:tgtEl>
                                        <p:attrNameLst>
                                          <p:attrName>ppt_y</p:attrName>
                                        </p:attrNameLst>
                                      </p:cBhvr>
                                      <p:tavLst>
                                        <p:tav tm="0">
                                          <p:val>
                                            <p:strVal val="#ppt_y"/>
                                          </p:val>
                                        </p:tav>
                                        <p:tav tm="100000">
                                          <p:val>
                                            <p:strVal val="#ppt_y"/>
                                          </p:val>
                                        </p:tav>
                                      </p:tavLst>
                                    </p:anim>
                                    <p:animEffect transition="in" filter="fade">
                                      <p:cBhvr>
                                        <p:cTn id="38" dur="10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54" presetClass="entr" presetSubtype="0" accel="100000"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p:cTn id="43" dur="1000" fill="hold"/>
                                        <p:tgtEl>
                                          <p:spTgt spid="11"/>
                                        </p:tgtEl>
                                        <p:attrNameLst>
                                          <p:attrName>ppt_w</p:attrName>
                                        </p:attrNameLst>
                                      </p:cBhvr>
                                      <p:tavLst>
                                        <p:tav tm="0">
                                          <p:val>
                                            <p:strVal val="#ppt_w*0.05"/>
                                          </p:val>
                                        </p:tav>
                                        <p:tav tm="100000">
                                          <p:val>
                                            <p:strVal val="#ppt_w"/>
                                          </p:val>
                                        </p:tav>
                                      </p:tavLst>
                                    </p:anim>
                                    <p:anim calcmode="lin" valueType="num">
                                      <p:cBhvr>
                                        <p:cTn id="44" dur="1000" fill="hold"/>
                                        <p:tgtEl>
                                          <p:spTgt spid="11"/>
                                        </p:tgtEl>
                                        <p:attrNameLst>
                                          <p:attrName>ppt_h</p:attrName>
                                        </p:attrNameLst>
                                      </p:cBhvr>
                                      <p:tavLst>
                                        <p:tav tm="0">
                                          <p:val>
                                            <p:strVal val="#ppt_h"/>
                                          </p:val>
                                        </p:tav>
                                        <p:tav tm="100000">
                                          <p:val>
                                            <p:strVal val="#ppt_h"/>
                                          </p:val>
                                        </p:tav>
                                      </p:tavLst>
                                    </p:anim>
                                    <p:anim calcmode="lin" valueType="num">
                                      <p:cBhvr>
                                        <p:cTn id="45" dur="1000" fill="hold"/>
                                        <p:tgtEl>
                                          <p:spTgt spid="11"/>
                                        </p:tgtEl>
                                        <p:attrNameLst>
                                          <p:attrName>ppt_x</p:attrName>
                                        </p:attrNameLst>
                                      </p:cBhvr>
                                      <p:tavLst>
                                        <p:tav tm="0">
                                          <p:val>
                                            <p:strVal val="#ppt_x-.2"/>
                                          </p:val>
                                        </p:tav>
                                        <p:tav tm="100000">
                                          <p:val>
                                            <p:strVal val="#ppt_x"/>
                                          </p:val>
                                        </p:tav>
                                      </p:tavLst>
                                    </p:anim>
                                    <p:anim calcmode="lin" valueType="num">
                                      <p:cBhvr>
                                        <p:cTn id="46" dur="1000" fill="hold"/>
                                        <p:tgtEl>
                                          <p:spTgt spid="11"/>
                                        </p:tgtEl>
                                        <p:attrNameLst>
                                          <p:attrName>ppt_y</p:attrName>
                                        </p:attrNameLst>
                                      </p:cBhvr>
                                      <p:tavLst>
                                        <p:tav tm="0">
                                          <p:val>
                                            <p:strVal val="#ppt_y"/>
                                          </p:val>
                                        </p:tav>
                                        <p:tav tm="100000">
                                          <p:val>
                                            <p:strVal val="#ppt_y"/>
                                          </p:val>
                                        </p:tav>
                                      </p:tavLst>
                                    </p:anim>
                                    <p:animEffect transition="in" filter="fade">
                                      <p:cBhvr>
                                        <p:cTn id="47" dur="1000"/>
                                        <p:tgtEl>
                                          <p:spTgt spid="11"/>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blinds(horizontal)">
                                      <p:cBhvr>
                                        <p:cTn id="52" dur="500"/>
                                        <p:tgtEl>
                                          <p:spTgt spid="18"/>
                                        </p:tgtEl>
                                      </p:cBhvr>
                                    </p:animEffect>
                                  </p:childTnLst>
                                </p:cTn>
                              </p:par>
                            </p:childTnLst>
                          </p:cTn>
                        </p:par>
                      </p:childTnLst>
                    </p:cTn>
                  </p:par>
                  <p:par>
                    <p:cTn id="53" fill="hold">
                      <p:stCondLst>
                        <p:cond delay="indefinite"/>
                      </p:stCondLst>
                      <p:childTnLst>
                        <p:par>
                          <p:cTn id="54" fill="hold">
                            <p:stCondLst>
                              <p:cond delay="0"/>
                            </p:stCondLst>
                            <p:childTnLst>
                              <p:par>
                                <p:cTn id="55" presetID="54" presetClass="entr" presetSubtype="0" accel="100000" fill="hold" nodeType="clickEffect">
                                  <p:stCondLst>
                                    <p:cond delay="0"/>
                                  </p:stCondLst>
                                  <p:childTnLst>
                                    <p:set>
                                      <p:cBhvr>
                                        <p:cTn id="56" dur="1" fill="hold">
                                          <p:stCondLst>
                                            <p:cond delay="0"/>
                                          </p:stCondLst>
                                        </p:cTn>
                                        <p:tgtEl>
                                          <p:spTgt spid="12">
                                            <p:txEl>
                                              <p:pRg st="0" end="0"/>
                                            </p:txEl>
                                          </p:spTgt>
                                        </p:tgtEl>
                                        <p:attrNameLst>
                                          <p:attrName>style.visibility</p:attrName>
                                        </p:attrNameLst>
                                      </p:cBhvr>
                                      <p:to>
                                        <p:strVal val="visible"/>
                                      </p:to>
                                    </p:set>
                                    <p:anim calcmode="lin" valueType="num">
                                      <p:cBhvr>
                                        <p:cTn id="57" dur="1000" fill="hold"/>
                                        <p:tgtEl>
                                          <p:spTgt spid="12">
                                            <p:txEl>
                                              <p:pRg st="0" end="0"/>
                                            </p:txEl>
                                          </p:spTgt>
                                        </p:tgtEl>
                                        <p:attrNameLst>
                                          <p:attrName>ppt_w</p:attrName>
                                        </p:attrNameLst>
                                      </p:cBhvr>
                                      <p:tavLst>
                                        <p:tav tm="0">
                                          <p:val>
                                            <p:strVal val="#ppt_w*0.05"/>
                                          </p:val>
                                        </p:tav>
                                        <p:tav tm="100000">
                                          <p:val>
                                            <p:strVal val="#ppt_w"/>
                                          </p:val>
                                        </p:tav>
                                      </p:tavLst>
                                    </p:anim>
                                    <p:anim calcmode="lin" valueType="num">
                                      <p:cBhvr>
                                        <p:cTn id="58" dur="1000" fill="hold"/>
                                        <p:tgtEl>
                                          <p:spTgt spid="12">
                                            <p:txEl>
                                              <p:pRg st="0" end="0"/>
                                            </p:txEl>
                                          </p:spTgt>
                                        </p:tgtEl>
                                        <p:attrNameLst>
                                          <p:attrName>ppt_h</p:attrName>
                                        </p:attrNameLst>
                                      </p:cBhvr>
                                      <p:tavLst>
                                        <p:tav tm="0">
                                          <p:val>
                                            <p:strVal val="#ppt_h"/>
                                          </p:val>
                                        </p:tav>
                                        <p:tav tm="100000">
                                          <p:val>
                                            <p:strVal val="#ppt_h"/>
                                          </p:val>
                                        </p:tav>
                                      </p:tavLst>
                                    </p:anim>
                                    <p:anim calcmode="lin" valueType="num">
                                      <p:cBhvr>
                                        <p:cTn id="59" dur="1000" fill="hold"/>
                                        <p:tgtEl>
                                          <p:spTgt spid="12">
                                            <p:txEl>
                                              <p:pRg st="0" end="0"/>
                                            </p:txEl>
                                          </p:spTgt>
                                        </p:tgtEl>
                                        <p:attrNameLst>
                                          <p:attrName>ppt_x</p:attrName>
                                        </p:attrNameLst>
                                      </p:cBhvr>
                                      <p:tavLst>
                                        <p:tav tm="0">
                                          <p:val>
                                            <p:strVal val="#ppt_x-.2"/>
                                          </p:val>
                                        </p:tav>
                                        <p:tav tm="100000">
                                          <p:val>
                                            <p:strVal val="#ppt_x"/>
                                          </p:val>
                                        </p:tav>
                                      </p:tavLst>
                                    </p:anim>
                                    <p:anim calcmode="lin" valueType="num">
                                      <p:cBhvr>
                                        <p:cTn id="60" dur="1000" fill="hold"/>
                                        <p:tgtEl>
                                          <p:spTgt spid="12">
                                            <p:txEl>
                                              <p:pRg st="0" end="0"/>
                                            </p:txEl>
                                          </p:spTgt>
                                        </p:tgtEl>
                                        <p:attrNameLst>
                                          <p:attrName>ppt_y</p:attrName>
                                        </p:attrNameLst>
                                      </p:cBhvr>
                                      <p:tavLst>
                                        <p:tav tm="0">
                                          <p:val>
                                            <p:strVal val="#ppt_y"/>
                                          </p:val>
                                        </p:tav>
                                        <p:tav tm="100000">
                                          <p:val>
                                            <p:strVal val="#ppt_y"/>
                                          </p:val>
                                        </p:tav>
                                      </p:tavLst>
                                    </p:anim>
                                    <p:animEffect transition="in" filter="fade">
                                      <p:cBhvr>
                                        <p:cTn id="61" dur="1000"/>
                                        <p:tgtEl>
                                          <p:spTgt spid="12">
                                            <p:txEl>
                                              <p:pRg st="0" end="0"/>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54" presetClass="entr" presetSubtype="0" accel="100000" fill="hold" grpId="0" nodeType="clickEffect">
                                  <p:stCondLst>
                                    <p:cond delay="0"/>
                                  </p:stCondLst>
                                  <p:childTnLst>
                                    <p:set>
                                      <p:cBhvr>
                                        <p:cTn id="65" dur="1" fill="hold">
                                          <p:stCondLst>
                                            <p:cond delay="0"/>
                                          </p:stCondLst>
                                        </p:cTn>
                                        <p:tgtEl>
                                          <p:spTgt spid="13"/>
                                        </p:tgtEl>
                                        <p:attrNameLst>
                                          <p:attrName>style.visibility</p:attrName>
                                        </p:attrNameLst>
                                      </p:cBhvr>
                                      <p:to>
                                        <p:strVal val="visible"/>
                                      </p:to>
                                    </p:set>
                                    <p:anim calcmode="lin" valueType="num">
                                      <p:cBhvr>
                                        <p:cTn id="66" dur="1000" fill="hold"/>
                                        <p:tgtEl>
                                          <p:spTgt spid="13"/>
                                        </p:tgtEl>
                                        <p:attrNameLst>
                                          <p:attrName>ppt_w</p:attrName>
                                        </p:attrNameLst>
                                      </p:cBhvr>
                                      <p:tavLst>
                                        <p:tav tm="0">
                                          <p:val>
                                            <p:strVal val="#ppt_w*0.05"/>
                                          </p:val>
                                        </p:tav>
                                        <p:tav tm="100000">
                                          <p:val>
                                            <p:strVal val="#ppt_w"/>
                                          </p:val>
                                        </p:tav>
                                      </p:tavLst>
                                    </p:anim>
                                    <p:anim calcmode="lin" valueType="num">
                                      <p:cBhvr>
                                        <p:cTn id="67" dur="1000" fill="hold"/>
                                        <p:tgtEl>
                                          <p:spTgt spid="13"/>
                                        </p:tgtEl>
                                        <p:attrNameLst>
                                          <p:attrName>ppt_h</p:attrName>
                                        </p:attrNameLst>
                                      </p:cBhvr>
                                      <p:tavLst>
                                        <p:tav tm="0">
                                          <p:val>
                                            <p:strVal val="#ppt_h"/>
                                          </p:val>
                                        </p:tav>
                                        <p:tav tm="100000">
                                          <p:val>
                                            <p:strVal val="#ppt_h"/>
                                          </p:val>
                                        </p:tav>
                                      </p:tavLst>
                                    </p:anim>
                                    <p:anim calcmode="lin" valueType="num">
                                      <p:cBhvr>
                                        <p:cTn id="68" dur="1000" fill="hold"/>
                                        <p:tgtEl>
                                          <p:spTgt spid="13"/>
                                        </p:tgtEl>
                                        <p:attrNameLst>
                                          <p:attrName>ppt_x</p:attrName>
                                        </p:attrNameLst>
                                      </p:cBhvr>
                                      <p:tavLst>
                                        <p:tav tm="0">
                                          <p:val>
                                            <p:strVal val="#ppt_x-.2"/>
                                          </p:val>
                                        </p:tav>
                                        <p:tav tm="100000">
                                          <p:val>
                                            <p:strVal val="#ppt_x"/>
                                          </p:val>
                                        </p:tav>
                                      </p:tavLst>
                                    </p:anim>
                                    <p:anim calcmode="lin" valueType="num">
                                      <p:cBhvr>
                                        <p:cTn id="69" dur="1000" fill="hold"/>
                                        <p:tgtEl>
                                          <p:spTgt spid="13"/>
                                        </p:tgtEl>
                                        <p:attrNameLst>
                                          <p:attrName>ppt_y</p:attrName>
                                        </p:attrNameLst>
                                      </p:cBhvr>
                                      <p:tavLst>
                                        <p:tav tm="0">
                                          <p:val>
                                            <p:strVal val="#ppt_y"/>
                                          </p:val>
                                        </p:tav>
                                        <p:tav tm="100000">
                                          <p:val>
                                            <p:strVal val="#ppt_y"/>
                                          </p:val>
                                        </p:tav>
                                      </p:tavLst>
                                    </p:anim>
                                    <p:animEffect transition="in" filter="fade">
                                      <p:cBhvr>
                                        <p:cTn id="70" dur="1000"/>
                                        <p:tgtEl>
                                          <p:spTgt spid="13"/>
                                        </p:tgtEl>
                                      </p:cBhvr>
                                    </p:animEffect>
                                  </p:childTnLst>
                                </p:cTn>
                              </p:par>
                            </p:childTnLst>
                          </p:cTn>
                        </p:par>
                      </p:childTnLst>
                    </p:cTn>
                  </p:par>
                  <p:par>
                    <p:cTn id="71" fill="hold">
                      <p:stCondLst>
                        <p:cond delay="indefinite"/>
                      </p:stCondLst>
                      <p:childTnLst>
                        <p:par>
                          <p:cTn id="72" fill="hold">
                            <p:stCondLst>
                              <p:cond delay="0"/>
                            </p:stCondLst>
                            <p:childTnLst>
                              <p:par>
                                <p:cTn id="73" presetID="54" presetClass="entr" presetSubtype="0" accel="100000" fill="hold" nodeType="clickEffect">
                                  <p:stCondLst>
                                    <p:cond delay="0"/>
                                  </p:stCondLst>
                                  <p:childTnLst>
                                    <p:set>
                                      <p:cBhvr>
                                        <p:cTn id="74" dur="1" fill="hold">
                                          <p:stCondLst>
                                            <p:cond delay="0"/>
                                          </p:stCondLst>
                                        </p:cTn>
                                        <p:tgtEl>
                                          <p:spTgt spid="14">
                                            <p:txEl>
                                              <p:pRg st="0" end="0"/>
                                            </p:txEl>
                                          </p:spTgt>
                                        </p:tgtEl>
                                        <p:attrNameLst>
                                          <p:attrName>style.visibility</p:attrName>
                                        </p:attrNameLst>
                                      </p:cBhvr>
                                      <p:to>
                                        <p:strVal val="visible"/>
                                      </p:to>
                                    </p:set>
                                    <p:anim calcmode="lin" valueType="num">
                                      <p:cBhvr>
                                        <p:cTn id="75" dur="1000" fill="hold"/>
                                        <p:tgtEl>
                                          <p:spTgt spid="14">
                                            <p:txEl>
                                              <p:pRg st="0" end="0"/>
                                            </p:txEl>
                                          </p:spTgt>
                                        </p:tgtEl>
                                        <p:attrNameLst>
                                          <p:attrName>ppt_w</p:attrName>
                                        </p:attrNameLst>
                                      </p:cBhvr>
                                      <p:tavLst>
                                        <p:tav tm="0">
                                          <p:val>
                                            <p:strVal val="#ppt_w*0.05"/>
                                          </p:val>
                                        </p:tav>
                                        <p:tav tm="100000">
                                          <p:val>
                                            <p:strVal val="#ppt_w"/>
                                          </p:val>
                                        </p:tav>
                                      </p:tavLst>
                                    </p:anim>
                                    <p:anim calcmode="lin" valueType="num">
                                      <p:cBhvr>
                                        <p:cTn id="76" dur="1000" fill="hold"/>
                                        <p:tgtEl>
                                          <p:spTgt spid="14">
                                            <p:txEl>
                                              <p:pRg st="0" end="0"/>
                                            </p:txEl>
                                          </p:spTgt>
                                        </p:tgtEl>
                                        <p:attrNameLst>
                                          <p:attrName>ppt_h</p:attrName>
                                        </p:attrNameLst>
                                      </p:cBhvr>
                                      <p:tavLst>
                                        <p:tav tm="0">
                                          <p:val>
                                            <p:strVal val="#ppt_h"/>
                                          </p:val>
                                        </p:tav>
                                        <p:tav tm="100000">
                                          <p:val>
                                            <p:strVal val="#ppt_h"/>
                                          </p:val>
                                        </p:tav>
                                      </p:tavLst>
                                    </p:anim>
                                    <p:anim calcmode="lin" valueType="num">
                                      <p:cBhvr>
                                        <p:cTn id="77" dur="1000" fill="hold"/>
                                        <p:tgtEl>
                                          <p:spTgt spid="14">
                                            <p:txEl>
                                              <p:pRg st="0" end="0"/>
                                            </p:txEl>
                                          </p:spTgt>
                                        </p:tgtEl>
                                        <p:attrNameLst>
                                          <p:attrName>ppt_x</p:attrName>
                                        </p:attrNameLst>
                                      </p:cBhvr>
                                      <p:tavLst>
                                        <p:tav tm="0">
                                          <p:val>
                                            <p:strVal val="#ppt_x-.2"/>
                                          </p:val>
                                        </p:tav>
                                        <p:tav tm="100000">
                                          <p:val>
                                            <p:strVal val="#ppt_x"/>
                                          </p:val>
                                        </p:tav>
                                      </p:tavLst>
                                    </p:anim>
                                    <p:anim calcmode="lin" valueType="num">
                                      <p:cBhvr>
                                        <p:cTn id="78" dur="1000" fill="hold"/>
                                        <p:tgtEl>
                                          <p:spTgt spid="14">
                                            <p:txEl>
                                              <p:pRg st="0" end="0"/>
                                            </p:txEl>
                                          </p:spTgt>
                                        </p:tgtEl>
                                        <p:attrNameLst>
                                          <p:attrName>ppt_y</p:attrName>
                                        </p:attrNameLst>
                                      </p:cBhvr>
                                      <p:tavLst>
                                        <p:tav tm="0">
                                          <p:val>
                                            <p:strVal val="#ppt_y"/>
                                          </p:val>
                                        </p:tav>
                                        <p:tav tm="100000">
                                          <p:val>
                                            <p:strVal val="#ppt_y"/>
                                          </p:val>
                                        </p:tav>
                                      </p:tavLst>
                                    </p:anim>
                                    <p:animEffect transition="in" filter="fade">
                                      <p:cBhvr>
                                        <p:cTn id="79" dur="10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bldLvl="0" autoUpdateAnimBg="0"/>
      <p:bldP spid="11" grpId="0" bldLvl="0" autoUpdateAnimBg="0"/>
      <p:bldP spid="13" grpId="0" bldLvl="0" autoUpdateAnimBg="0"/>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8"/>
          <p:cNvSpPr txBox="1">
            <a:spLocks noChangeArrowheads="1"/>
          </p:cNvSpPr>
          <p:nvPr/>
        </p:nvSpPr>
        <p:spPr bwMode="auto">
          <a:xfrm>
            <a:off x="494392" y="1026729"/>
            <a:ext cx="8110057" cy="1246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2700" b="1" dirty="0">
                <a:latin typeface="新宋体" panose="02010609030101010101" pitchFamily="49" charset="-122"/>
                <a:ea typeface="新宋体" panose="02010609030101010101" pitchFamily="49" charset="-122"/>
              </a:rPr>
              <a:t>    </a:t>
            </a:r>
            <a:r>
              <a:rPr lang="en-US" altLang="zh-CN" sz="2700" b="1" dirty="0">
                <a:latin typeface="新宋体" panose="02010609030101010101" pitchFamily="49" charset="-122"/>
                <a:ea typeface="新宋体" panose="02010609030101010101" pitchFamily="49" charset="-122"/>
              </a:rPr>
              <a:t>3.</a:t>
            </a:r>
            <a:r>
              <a:rPr lang="zh-CN" altLang="en-US" sz="2400" b="1" dirty="0">
                <a:latin typeface="新宋体" panose="02010609030101010101" pitchFamily="49" charset="-122"/>
                <a:ea typeface="新宋体" panose="02010609030101010101" pitchFamily="49" charset="-122"/>
              </a:rPr>
              <a:t>课文</a:t>
            </a:r>
            <a:r>
              <a:rPr lang="en-US" altLang="zh-CN" sz="2400" b="1" dirty="0">
                <a:latin typeface="新宋体" panose="02010609030101010101" pitchFamily="49" charset="-122"/>
                <a:ea typeface="新宋体" panose="02010609030101010101" pitchFamily="49" charset="-122"/>
              </a:rPr>
              <a:t>1—5</a:t>
            </a:r>
            <a:r>
              <a:rPr lang="zh-CN" altLang="en-US" sz="2400" b="1" dirty="0">
                <a:latin typeface="新宋体" panose="02010609030101010101" pitchFamily="49" charset="-122"/>
                <a:ea typeface="新宋体" panose="02010609030101010101" pitchFamily="49" charset="-122"/>
              </a:rPr>
              <a:t>段，作者在莎莉文出场前铺垫了哪些内容？这样写有什么好处？</a:t>
            </a:r>
          </a:p>
        </p:txBody>
      </p:sp>
      <p:sp>
        <p:nvSpPr>
          <p:cNvPr id="3" name="Text Box 9"/>
          <p:cNvSpPr txBox="1">
            <a:spLocks noChangeArrowheads="1"/>
          </p:cNvSpPr>
          <p:nvPr/>
        </p:nvSpPr>
        <p:spPr bwMode="auto">
          <a:xfrm>
            <a:off x="567666" y="2331728"/>
            <a:ext cx="8108791" cy="1177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buFont typeface="Wingdings" panose="05000000000000000000" pitchFamily="2" charset="2"/>
              <a:buChar char="l"/>
            </a:pPr>
            <a:r>
              <a:rPr lang="zh-CN" altLang="en-US" sz="2400" b="1" dirty="0">
                <a:solidFill>
                  <a:srgbClr val="FF0000"/>
                </a:solidFill>
                <a:latin typeface="宋体" panose="02010600030101010101" pitchFamily="2" charset="-122"/>
                <a:ea typeface="宋体" panose="02010600030101010101" pitchFamily="2" charset="-122"/>
              </a:rPr>
              <a:t>到“我”家的时间及对“我”的重要性。</a:t>
            </a:r>
          </a:p>
          <a:p>
            <a:pPr>
              <a:lnSpc>
                <a:spcPct val="150000"/>
              </a:lnSpc>
              <a:buFont typeface="Wingdings" panose="05000000000000000000" pitchFamily="2" charset="2"/>
              <a:buChar char="l"/>
            </a:pPr>
            <a:r>
              <a:rPr lang="zh-CN" altLang="en-US" sz="2400" b="1" dirty="0">
                <a:solidFill>
                  <a:srgbClr val="FF0000"/>
                </a:solidFill>
                <a:latin typeface="宋体" panose="02010600030101010101" pitchFamily="2" charset="-122"/>
                <a:ea typeface="宋体" panose="02010600030101010101" pitchFamily="2" charset="-122"/>
              </a:rPr>
              <a:t>介绍“我”内心的烦躁、苦恼以及对光明的渴望。</a:t>
            </a:r>
            <a:endParaRPr lang="zh-CN" altLang="en-US" sz="2400" dirty="0">
              <a:solidFill>
                <a:srgbClr val="FF0000"/>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1"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2"/>
          <p:cNvSpPr txBox="1">
            <a:spLocks noChangeArrowheads="1"/>
          </p:cNvSpPr>
          <p:nvPr/>
        </p:nvSpPr>
        <p:spPr bwMode="auto">
          <a:xfrm>
            <a:off x="554156" y="1914313"/>
            <a:ext cx="7717532"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ts val="3900"/>
              </a:lnSpc>
            </a:pPr>
            <a:r>
              <a:rPr lang="en-US" altLang="zh-CN" sz="2700" b="1"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2.</a:t>
            </a:r>
            <a:r>
              <a:rPr lang="zh-CN" altLang="en-US" sz="2700" b="1"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既为下文埋下伏笔，又与下文经过莎莉文老师的教导，“我”对生活充满期望形成对比，突出了莎莉文老师对“我”的重要性。</a:t>
            </a:r>
            <a:endParaRPr lang="zh-CN" altLang="en-US" sz="2700"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endParaRPr>
          </a:p>
        </p:txBody>
      </p:sp>
      <p:sp>
        <p:nvSpPr>
          <p:cNvPr id="3" name="Text Box 8"/>
          <p:cNvSpPr txBox="1">
            <a:spLocks noChangeArrowheads="1"/>
          </p:cNvSpPr>
          <p:nvPr/>
        </p:nvSpPr>
        <p:spPr bwMode="auto">
          <a:xfrm>
            <a:off x="566400" y="573529"/>
            <a:ext cx="8110057" cy="692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ct val="150000"/>
              </a:lnSpc>
            </a:pPr>
            <a:r>
              <a:rPr lang="zh-CN" altLang="en-US" sz="2700" b="1" dirty="0">
                <a:solidFill>
                  <a:srgbClr val="FF0000"/>
                </a:solidFill>
                <a:latin typeface="黑体" panose="02010609060101010101" charset="-122"/>
                <a:ea typeface="黑体" panose="02010609060101010101" charset="-122"/>
              </a:rPr>
              <a:t>好处：</a:t>
            </a:r>
          </a:p>
        </p:txBody>
      </p:sp>
      <p:sp>
        <p:nvSpPr>
          <p:cNvPr id="4" name="Text Box 11"/>
          <p:cNvSpPr txBox="1">
            <a:spLocks noChangeArrowheads="1"/>
          </p:cNvSpPr>
          <p:nvPr/>
        </p:nvSpPr>
        <p:spPr bwMode="auto">
          <a:xfrm>
            <a:off x="566399" y="1289040"/>
            <a:ext cx="7966041" cy="56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nSpc>
                <a:spcPts val="3900"/>
              </a:lnSpc>
            </a:pPr>
            <a:r>
              <a:rPr lang="en-US" altLang="zh-CN" sz="2700" b="1"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1.</a:t>
            </a:r>
            <a:r>
              <a:rPr lang="zh-CN" altLang="en-US" sz="2700" b="1" dirty="0">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激发读者的阅读兴趣，吸引读者读下去。</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4)">
                                      <p:cBhvr>
                                        <p:cTn id="12" dur="1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checkerboard(across)">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806497" y="2098059"/>
            <a:ext cx="3070816" cy="763097"/>
          </a:xfrm>
        </p:spPr>
        <p:txBody>
          <a:bodyPr>
            <a:noAutofit/>
          </a:bodyPr>
          <a:lstStyle/>
          <a:p>
            <a:r>
              <a:rPr lang="zh-CN" altLang="en-US" sz="5000" dirty="0">
                <a:latin typeface="黑体" panose="02010609060101010101" charset="-122"/>
                <a:ea typeface="黑体" panose="02010609060101010101" charset="-122"/>
              </a:rPr>
              <a:t>第二课时</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551409" y="1699710"/>
            <a:ext cx="7849641" cy="2977739"/>
          </a:xfrm>
          <a:prstGeom prst="rect">
            <a:avLst/>
          </a:prstGeom>
          <a:noFill/>
          <a:ln w="9525">
            <a:noFill/>
            <a:miter lim="800000"/>
          </a:ln>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lnSpc>
                <a:spcPct val="150000"/>
              </a:lnSpc>
              <a:spcBef>
                <a:spcPct val="50000"/>
              </a:spcBef>
              <a:defRPr/>
            </a:pPr>
            <a:r>
              <a:rPr lang="zh-CN" altLang="en-US" sz="1800" b="1" dirty="0">
                <a:solidFill>
                  <a:srgbClr val="376092"/>
                </a:solidFill>
                <a:effectLst>
                  <a:outerShdw blurRad="38100" dist="38100" dir="2700000" algn="tl">
                    <a:srgbClr val="C0C0C0"/>
                  </a:outerShdw>
                </a:effectLst>
                <a:latin typeface="华文新魏" panose="02010800040101010101" pitchFamily="2" charset="-122"/>
                <a:ea typeface="华文新魏" panose="02010800040101010101" pitchFamily="2" charset="-122"/>
              </a:rPr>
              <a:t>    </a:t>
            </a:r>
            <a:r>
              <a:rPr lang="zh-CN" altLang="en-US" sz="1800" b="1" dirty="0">
                <a:solidFill>
                  <a:srgbClr val="376092"/>
                </a:solidFill>
                <a:effectLst>
                  <a:outerShdw blurRad="38100" dist="38100" dir="2700000" algn="tl">
                    <a:srgbClr val="C0C0C0"/>
                  </a:outerShdw>
                </a:effectLst>
                <a:latin typeface="新宋体" panose="02010609030101010101" pitchFamily="49" charset="-122"/>
                <a:ea typeface="新宋体" panose="02010609030101010101" pitchFamily="49" charset="-122"/>
              </a:rPr>
              <a:t>文中写莎莉文老师教我认识事物的文字很多，如莎莉文作为一个陌生人第一次搂抱我，有意识地给我玩具，教我拼写布娃娃“</a:t>
            </a:r>
            <a:r>
              <a:rPr lang="en-US" altLang="zh-CN" sz="1800" b="1" dirty="0">
                <a:solidFill>
                  <a:srgbClr val="376092"/>
                </a:solidFill>
                <a:effectLst>
                  <a:outerShdw blurRad="38100" dist="38100" dir="2700000" algn="tl">
                    <a:srgbClr val="C0C0C0"/>
                  </a:outerShdw>
                </a:effectLst>
                <a:latin typeface="新宋体" panose="02010609030101010101" pitchFamily="49" charset="-122"/>
                <a:ea typeface="新宋体" panose="02010609030101010101" pitchFamily="49" charset="-122"/>
              </a:rPr>
              <a:t>doll”。</a:t>
            </a:r>
            <a:r>
              <a:rPr lang="zh-CN" altLang="en-US" sz="1800" b="1" dirty="0">
                <a:solidFill>
                  <a:srgbClr val="376092"/>
                </a:solidFill>
                <a:effectLst>
                  <a:outerShdw blurRad="38100" dist="38100" dir="2700000" algn="tl">
                    <a:srgbClr val="C0C0C0"/>
                  </a:outerShdw>
                </a:effectLst>
                <a:latin typeface="新宋体" panose="02010609030101010101" pitchFamily="49" charset="-122"/>
                <a:ea typeface="新宋体" panose="02010609030101010101" pitchFamily="49" charset="-122"/>
              </a:rPr>
              <a:t>还教我学会了拼写“针”(</a:t>
            </a:r>
            <a:r>
              <a:rPr lang="en-US" altLang="zh-CN" sz="1800" b="1" dirty="0">
                <a:solidFill>
                  <a:srgbClr val="376092"/>
                </a:solidFill>
                <a:effectLst>
                  <a:outerShdw blurRad="38100" dist="38100" dir="2700000" algn="tl">
                    <a:srgbClr val="C0C0C0"/>
                  </a:outerShdw>
                </a:effectLst>
                <a:latin typeface="新宋体" panose="02010609030101010101" pitchFamily="49" charset="-122"/>
                <a:ea typeface="新宋体" panose="02010609030101010101" pitchFamily="49" charset="-122"/>
              </a:rPr>
              <a:t>pin)、“</a:t>
            </a:r>
            <a:r>
              <a:rPr lang="zh-CN" altLang="en-US" sz="1800" b="1" dirty="0">
                <a:solidFill>
                  <a:srgbClr val="376092"/>
                </a:solidFill>
                <a:effectLst>
                  <a:outerShdw blurRad="38100" dist="38100" dir="2700000" algn="tl">
                    <a:srgbClr val="C0C0C0"/>
                  </a:outerShdw>
                </a:effectLst>
                <a:latin typeface="新宋体" panose="02010609030101010101" pitchFamily="49" charset="-122"/>
                <a:ea typeface="新宋体" panose="02010609030101010101" pitchFamily="49" charset="-122"/>
              </a:rPr>
              <a:t>杯子”(</a:t>
            </a:r>
            <a:r>
              <a:rPr lang="en-US" altLang="zh-CN" sz="1800" b="1" dirty="0">
                <a:solidFill>
                  <a:srgbClr val="376092"/>
                </a:solidFill>
                <a:effectLst>
                  <a:outerShdw blurRad="38100" dist="38100" dir="2700000" algn="tl">
                    <a:srgbClr val="C0C0C0"/>
                  </a:outerShdw>
                </a:effectLst>
                <a:latin typeface="新宋体" panose="02010609030101010101" pitchFamily="49" charset="-122"/>
                <a:ea typeface="新宋体" panose="02010609030101010101" pitchFamily="49" charset="-122"/>
              </a:rPr>
              <a:t>cup)</a:t>
            </a:r>
            <a:r>
              <a:rPr lang="zh-CN" altLang="en-US" sz="1800" b="1" dirty="0">
                <a:solidFill>
                  <a:srgbClr val="376092"/>
                </a:solidFill>
                <a:effectLst>
                  <a:outerShdw blurRad="38100" dist="38100" dir="2700000" algn="tl">
                    <a:srgbClr val="C0C0C0"/>
                  </a:outerShdw>
                </a:effectLst>
                <a:latin typeface="新宋体" panose="02010609030101010101" pitchFamily="49" charset="-122"/>
                <a:ea typeface="新宋体" panose="02010609030101010101" pitchFamily="49" charset="-122"/>
              </a:rPr>
              <a:t>以及“坐”(</a:t>
            </a:r>
            <a:r>
              <a:rPr lang="en-US" altLang="zh-CN" sz="1800" b="1" dirty="0">
                <a:solidFill>
                  <a:srgbClr val="376092"/>
                </a:solidFill>
                <a:effectLst>
                  <a:outerShdw blurRad="38100" dist="38100" dir="2700000" algn="tl">
                    <a:srgbClr val="C0C0C0"/>
                  </a:outerShdw>
                </a:effectLst>
                <a:latin typeface="新宋体" panose="02010609030101010101" pitchFamily="49" charset="-122"/>
                <a:ea typeface="新宋体" panose="02010609030101010101" pitchFamily="49" charset="-122"/>
              </a:rPr>
              <a:t>sit)、“</a:t>
            </a:r>
            <a:r>
              <a:rPr lang="zh-CN" altLang="en-US" sz="1800" b="1" dirty="0">
                <a:solidFill>
                  <a:srgbClr val="376092"/>
                </a:solidFill>
                <a:effectLst>
                  <a:outerShdw blurRad="38100" dist="38100" dir="2700000" algn="tl">
                    <a:srgbClr val="C0C0C0"/>
                  </a:outerShdw>
                </a:effectLst>
                <a:latin typeface="新宋体" panose="02010609030101010101" pitchFamily="49" charset="-122"/>
                <a:ea typeface="新宋体" panose="02010609030101010101" pitchFamily="49" charset="-122"/>
              </a:rPr>
              <a:t>站”(</a:t>
            </a:r>
            <a:r>
              <a:rPr lang="en-US" altLang="zh-CN" sz="1800" b="1" dirty="0">
                <a:solidFill>
                  <a:srgbClr val="376092"/>
                </a:solidFill>
                <a:effectLst>
                  <a:outerShdw blurRad="38100" dist="38100" dir="2700000" algn="tl">
                    <a:srgbClr val="C0C0C0"/>
                  </a:outerShdw>
                </a:effectLst>
                <a:latin typeface="新宋体" panose="02010609030101010101" pitchFamily="49" charset="-122"/>
                <a:ea typeface="新宋体" panose="02010609030101010101" pitchFamily="49" charset="-122"/>
              </a:rPr>
              <a:t>stand)、“</a:t>
            </a:r>
            <a:r>
              <a:rPr lang="zh-CN" altLang="en-US" sz="1800" b="1" dirty="0">
                <a:solidFill>
                  <a:srgbClr val="376092"/>
                </a:solidFill>
                <a:effectLst>
                  <a:outerShdw blurRad="38100" dist="38100" dir="2700000" algn="tl">
                    <a:srgbClr val="C0C0C0"/>
                  </a:outerShdw>
                </a:effectLst>
                <a:latin typeface="新宋体" panose="02010609030101010101" pitchFamily="49" charset="-122"/>
                <a:ea typeface="新宋体" panose="02010609030101010101" pitchFamily="49" charset="-122"/>
              </a:rPr>
              <a:t>行”(</a:t>
            </a:r>
            <a:r>
              <a:rPr lang="en-US" altLang="zh-CN" sz="1800" b="1" dirty="0">
                <a:solidFill>
                  <a:srgbClr val="376092"/>
                </a:solidFill>
                <a:effectLst>
                  <a:outerShdw blurRad="38100" dist="38100" dir="2700000" algn="tl">
                    <a:srgbClr val="C0C0C0"/>
                  </a:outerShdw>
                </a:effectLst>
                <a:latin typeface="新宋体" panose="02010609030101010101" pitchFamily="49" charset="-122"/>
                <a:ea typeface="新宋体" panose="02010609030101010101" pitchFamily="49" charset="-122"/>
              </a:rPr>
              <a:t>walk)</a:t>
            </a:r>
            <a:r>
              <a:rPr lang="zh-CN" altLang="en-US" sz="1800" b="1" dirty="0">
                <a:solidFill>
                  <a:srgbClr val="376092"/>
                </a:solidFill>
                <a:effectLst>
                  <a:outerShdw blurRad="38100" dist="38100" dir="2700000" algn="tl">
                    <a:srgbClr val="C0C0C0"/>
                  </a:outerShdw>
                </a:effectLst>
                <a:latin typeface="新宋体" panose="02010609030101010101" pitchFamily="49" charset="-122"/>
                <a:ea typeface="新宋体" panose="02010609030101010101" pitchFamily="49" charset="-122"/>
              </a:rPr>
              <a:t>这些词。特别具体写了一件事，莎莉文老师让我一只手接触水流，在我另一只手手心里写出“水”这个字，使我终于领悟到“水”这个字就是我手上流过的清凉而奇妙的东西。从此，海伦·凯勒开始大量认识具体事物。</a:t>
            </a:r>
          </a:p>
        </p:txBody>
      </p:sp>
      <p:sp>
        <p:nvSpPr>
          <p:cNvPr id="3" name="矩形 2"/>
          <p:cNvSpPr/>
          <p:nvPr/>
        </p:nvSpPr>
        <p:spPr>
          <a:xfrm>
            <a:off x="526876" y="1061239"/>
            <a:ext cx="7429500" cy="438581"/>
          </a:xfrm>
          <a:prstGeom prst="rect">
            <a:avLst/>
          </a:prstGeom>
        </p:spPr>
        <p:txBody>
          <a:bodyPr lIns="68580" tIns="34290" rIns="68580" bIns="34290">
            <a:spAutoFit/>
          </a:bodyPr>
          <a:lstStyle/>
          <a:p>
            <a:pPr algn="just">
              <a:spcBef>
                <a:spcPct val="50000"/>
              </a:spcBef>
              <a:defRPr/>
            </a:pPr>
            <a:r>
              <a:rPr lang="en-US" altLang="zh-CN" sz="2400" b="1" dirty="0">
                <a:solidFill>
                  <a:schemeClr val="accent1">
                    <a:lumMod val="50000"/>
                  </a:schemeClr>
                </a:solidFill>
                <a:latin typeface="宋体" panose="02010600030101010101" pitchFamily="2" charset="-122"/>
                <a:ea typeface="宋体" panose="02010600030101010101" pitchFamily="2" charset="-122"/>
              </a:rPr>
              <a:t>1.</a:t>
            </a:r>
            <a:r>
              <a:rPr lang="zh-CN" altLang="en-US" sz="2400" b="1" dirty="0">
                <a:solidFill>
                  <a:schemeClr val="accent1">
                    <a:lumMod val="50000"/>
                  </a:schemeClr>
                </a:solidFill>
                <a:latin typeface="宋体" panose="02010600030101010101" pitchFamily="2" charset="-122"/>
                <a:ea typeface="宋体" panose="02010600030101010101" pitchFamily="2" charset="-122"/>
              </a:rPr>
              <a:t>莎莉文老师是怎样教育“我”认识具体事物的?</a:t>
            </a:r>
          </a:p>
        </p:txBody>
      </p:sp>
      <p:grpSp>
        <p:nvGrpSpPr>
          <p:cNvPr id="5" name="组合 4"/>
          <p:cNvGrpSpPr/>
          <p:nvPr/>
        </p:nvGrpSpPr>
        <p:grpSpPr>
          <a:xfrm>
            <a:off x="812602" y="424414"/>
            <a:ext cx="2036924" cy="535305"/>
            <a:chOff x="2356" y="640"/>
            <a:chExt cx="3471" cy="1124"/>
          </a:xfrm>
        </p:grpSpPr>
        <p:sp>
          <p:nvSpPr>
            <p:cNvPr id="6" name="MH_Entry_1"/>
            <p:cNvSpPr>
              <a:spLocks noChangeArrowheads="1"/>
            </p:cNvSpPr>
            <p:nvPr/>
          </p:nvSpPr>
          <p:spPr bwMode="auto">
            <a:xfrm flipH="1">
              <a:off x="2356" y="640"/>
              <a:ext cx="3471" cy="1124"/>
            </a:xfrm>
            <a:prstGeom prst="roundRect">
              <a:avLst>
                <a:gd name="adj" fmla="val 16667"/>
              </a:avLst>
            </a:prstGeom>
            <a:solidFill>
              <a:srgbClr val="DF2938"/>
            </a:solidFill>
            <a:ln>
              <a:noFill/>
            </a:ln>
            <a:extLst>
              <a:ext uri="{91240B29-F687-4F45-9708-019B960494DF}">
                <a14:hiddenLine xmlns:a14="http://schemas.microsoft.com/office/drawing/2010/main" w="12700">
                  <a:solidFill>
                    <a:srgbClr val="000000"/>
                  </a:solidFill>
                  <a:bevel/>
                </a14:hiddenLine>
              </a:ext>
            </a:extLst>
          </p:spPr>
          <p:txBody>
            <a:bodyPr lIns="94531" tIns="47265" rIns="94531" bIns="4726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buFont typeface="Arial" panose="020B0604020202020204" pitchFamily="34" charset="0"/>
                <a:buNone/>
              </a:pPr>
              <a:endParaRPr lang="zh-CN" altLang="en-US" sz="2200">
                <a:sym typeface="Calibri" panose="020F0502020204030204" pitchFamily="34" charset="0"/>
              </a:endParaRPr>
            </a:p>
          </p:txBody>
        </p:sp>
        <p:sp>
          <p:nvSpPr>
            <p:cNvPr id="7" name="TextBox 18"/>
            <p:cNvSpPr txBox="1"/>
            <p:nvPr/>
          </p:nvSpPr>
          <p:spPr>
            <a:xfrm>
              <a:off x="2644" y="741"/>
              <a:ext cx="2895" cy="976"/>
            </a:xfrm>
            <a:prstGeom prst="rect">
              <a:avLst/>
            </a:prstGeom>
            <a:noFill/>
          </p:spPr>
          <p:txBody>
            <a:bodyPr wrap="square" lIns="94531" tIns="47265" rIns="94531" bIns="4726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2400" b="1" dirty="0">
                  <a:solidFill>
                    <a:schemeClr val="bg1"/>
                  </a:solidFill>
                  <a:latin typeface="思源宋体 CN SemiBold" panose="02020600000000000000" charset="-122"/>
                  <a:ea typeface="思源宋体 CN SemiBold" panose="02020600000000000000" charset="-122"/>
                </a:rPr>
                <a:t>问题探究</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heckerboard(across)">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658827" y="1071130"/>
            <a:ext cx="7963647" cy="3681623"/>
          </a:xfrm>
          <a:prstGeom prst="rect">
            <a:avLst/>
          </a:prstGeom>
        </p:spPr>
        <p:txBody>
          <a:bodyPr vert="horz" lIns="68580" tIns="34290" rIns="68580" bIns="34290" rtlCol="0" anchor="ctr">
            <a:noAutofit/>
          </a:bodyPr>
          <a:lstStyle>
            <a:defPPr>
              <a:defRPr lang="zh-CN"/>
            </a:defPPr>
            <a:lvl1pPr>
              <a:spcBef>
                <a:spcPct val="0"/>
              </a:spcBef>
              <a:buNone/>
              <a:defRPr sz="3600" b="1">
                <a:latin typeface="+mn-ea"/>
                <a:cs typeface="+mj-cs"/>
              </a:defRPr>
            </a:lvl1pPr>
          </a:lstStyle>
          <a:p>
            <a:pPr>
              <a:lnSpc>
                <a:spcPct val="150000"/>
              </a:lnSpc>
            </a:pPr>
            <a:r>
              <a:rPr lang="en-US" altLang="zh-CN" sz="2000" b="0" dirty="0">
                <a:solidFill>
                  <a:schemeClr val="accent1"/>
                </a:solidFill>
                <a:latin typeface="华文楷体" pitchFamily="2" charset="-122"/>
                <a:ea typeface="华文楷体" pitchFamily="2" charset="-122"/>
              </a:rPr>
              <a:t>    1.</a:t>
            </a:r>
            <a:r>
              <a:rPr lang="zh-CN" altLang="en-US" sz="2000" b="0" dirty="0">
                <a:solidFill>
                  <a:schemeClr val="accent1"/>
                </a:solidFill>
                <a:latin typeface="华文楷体" pitchFamily="2" charset="-122"/>
                <a:ea typeface="华文楷体" pitchFamily="2" charset="-122"/>
              </a:rPr>
              <a:t>继续学习默读，逐步提高阅读速度。</a:t>
            </a:r>
            <a:endParaRPr lang="en-US" altLang="zh-CN" sz="2000" b="0" dirty="0">
              <a:solidFill>
                <a:schemeClr val="accent1"/>
              </a:solidFill>
              <a:latin typeface="华文楷体" pitchFamily="2" charset="-122"/>
              <a:ea typeface="华文楷体" pitchFamily="2" charset="-122"/>
            </a:endParaRPr>
          </a:p>
          <a:p>
            <a:pPr>
              <a:lnSpc>
                <a:spcPct val="150000"/>
              </a:lnSpc>
            </a:pPr>
            <a:r>
              <a:rPr lang="en-US" altLang="zh-CN" sz="2000" b="0" dirty="0">
                <a:solidFill>
                  <a:schemeClr val="accent1"/>
                </a:solidFill>
                <a:latin typeface="华文楷体" pitchFamily="2" charset="-122"/>
                <a:ea typeface="华文楷体" pitchFamily="2" charset="-122"/>
              </a:rPr>
              <a:t>    2.</a:t>
            </a:r>
            <a:r>
              <a:rPr lang="zh-CN" altLang="en-US" sz="2000" b="0" dirty="0">
                <a:solidFill>
                  <a:schemeClr val="accent1"/>
                </a:solidFill>
                <a:latin typeface="华文楷体" pitchFamily="2" charset="-122"/>
                <a:ea typeface="华文楷体" pitchFamily="2" charset="-122"/>
              </a:rPr>
              <a:t>整体把握文章内容，感悟莎莉文老师这一形象，理解作者对莎莉文老师敬爱和感激的情意。</a:t>
            </a:r>
            <a:endParaRPr lang="en-US" altLang="zh-CN" sz="2000" b="0" dirty="0">
              <a:solidFill>
                <a:schemeClr val="accent1"/>
              </a:solidFill>
              <a:latin typeface="华文楷体" pitchFamily="2" charset="-122"/>
              <a:ea typeface="华文楷体" pitchFamily="2" charset="-122"/>
            </a:endParaRPr>
          </a:p>
          <a:p>
            <a:pPr>
              <a:lnSpc>
                <a:spcPct val="150000"/>
              </a:lnSpc>
            </a:pPr>
            <a:r>
              <a:rPr lang="en-US" altLang="zh-CN" sz="2000" b="0" dirty="0">
                <a:solidFill>
                  <a:schemeClr val="accent1"/>
                </a:solidFill>
                <a:latin typeface="华文楷体" pitchFamily="2" charset="-122"/>
                <a:ea typeface="华文楷体" pitchFamily="2" charset="-122"/>
              </a:rPr>
              <a:t>    3.</a:t>
            </a:r>
            <a:r>
              <a:rPr lang="zh-CN" altLang="en-US" sz="2000" b="0" dirty="0">
                <a:solidFill>
                  <a:schemeClr val="accent1"/>
                </a:solidFill>
                <a:latin typeface="华文楷体" pitchFamily="2" charset="-122"/>
                <a:ea typeface="华文楷体" pitchFamily="2" charset="-122"/>
              </a:rPr>
              <a:t>通过具体的语言、神态、动作的分析，了解莎莉文老师的形象，体会她强烈的爱心和高超的教育艺术，感受海伦</a:t>
            </a:r>
            <a:r>
              <a:rPr lang="en-US" altLang="zh-CN" sz="2000" b="0" dirty="0">
                <a:solidFill>
                  <a:schemeClr val="accent1"/>
                </a:solidFill>
                <a:latin typeface="华文楷体" pitchFamily="2" charset="-122"/>
                <a:ea typeface="华文楷体" pitchFamily="2" charset="-122"/>
              </a:rPr>
              <a:t>·</a:t>
            </a:r>
            <a:r>
              <a:rPr lang="zh-CN" altLang="en-US" sz="2000" b="0" dirty="0">
                <a:solidFill>
                  <a:schemeClr val="accent1"/>
                </a:solidFill>
                <a:latin typeface="华文楷体" pitchFamily="2" charset="-122"/>
                <a:ea typeface="华文楷体" pitchFamily="2" charset="-122"/>
              </a:rPr>
              <a:t>凯勒对老师的深情。</a:t>
            </a:r>
            <a:endParaRPr lang="en-US" altLang="zh-CN" sz="2000" b="0" dirty="0">
              <a:solidFill>
                <a:schemeClr val="accent1"/>
              </a:solidFill>
              <a:latin typeface="华文楷体" pitchFamily="2" charset="-122"/>
              <a:ea typeface="华文楷体" pitchFamily="2" charset="-122"/>
            </a:endParaRPr>
          </a:p>
          <a:p>
            <a:pPr>
              <a:lnSpc>
                <a:spcPct val="150000"/>
              </a:lnSpc>
            </a:pPr>
            <a:r>
              <a:rPr lang="en-US" altLang="zh-CN" sz="2000" b="0" dirty="0">
                <a:solidFill>
                  <a:schemeClr val="accent1"/>
                </a:solidFill>
                <a:latin typeface="华文楷体" pitchFamily="2" charset="-122"/>
                <a:ea typeface="华文楷体" pitchFamily="2" charset="-122"/>
              </a:rPr>
              <a:t>    4.</a:t>
            </a:r>
            <a:r>
              <a:rPr lang="zh-CN" altLang="en-US" sz="2000" b="0" dirty="0">
                <a:solidFill>
                  <a:schemeClr val="accent1"/>
                </a:solidFill>
                <a:latin typeface="华文楷体" pitchFamily="2" charset="-122"/>
                <a:ea typeface="华文楷体" pitchFamily="2" charset="-122"/>
              </a:rPr>
              <a:t>品味、揣摩关键语句，体会作为盲聋哑人的作者对生活的独特感悟。</a:t>
            </a:r>
            <a:endParaRPr lang="en-US" altLang="zh-CN" sz="2000" b="0" dirty="0">
              <a:solidFill>
                <a:schemeClr val="accent1"/>
              </a:solidFill>
              <a:latin typeface="华文楷体" pitchFamily="2" charset="-122"/>
              <a:ea typeface="华文楷体" pitchFamily="2" charset="-122"/>
            </a:endParaRPr>
          </a:p>
          <a:p>
            <a:pPr>
              <a:lnSpc>
                <a:spcPct val="150000"/>
              </a:lnSpc>
            </a:pPr>
            <a:r>
              <a:rPr lang="en-US" altLang="zh-CN" sz="2000" b="0" dirty="0">
                <a:solidFill>
                  <a:schemeClr val="accent1"/>
                </a:solidFill>
                <a:latin typeface="华文楷体" pitchFamily="2" charset="-122"/>
                <a:ea typeface="华文楷体" pitchFamily="2" charset="-122"/>
              </a:rPr>
              <a:t>    5.</a:t>
            </a:r>
            <a:r>
              <a:rPr lang="zh-CN" altLang="en-US" sz="2000" b="0" dirty="0">
                <a:solidFill>
                  <a:schemeClr val="accent1"/>
                </a:solidFill>
                <a:latin typeface="华文楷体" pitchFamily="2" charset="-122"/>
                <a:ea typeface="华文楷体" pitchFamily="2" charset="-122"/>
              </a:rPr>
              <a:t>了解海伦</a:t>
            </a:r>
            <a:r>
              <a:rPr lang="en-US" altLang="zh-CN" sz="2000" b="0" dirty="0">
                <a:solidFill>
                  <a:schemeClr val="accent1"/>
                </a:solidFill>
                <a:latin typeface="华文楷体" pitchFamily="2" charset="-122"/>
                <a:ea typeface="华文楷体" pitchFamily="2" charset="-122"/>
              </a:rPr>
              <a:t>·</a:t>
            </a:r>
            <a:r>
              <a:rPr lang="zh-CN" altLang="en-US" sz="2000" b="0" dirty="0">
                <a:solidFill>
                  <a:schemeClr val="accent1"/>
                </a:solidFill>
                <a:latin typeface="华文楷体" pitchFamily="2" charset="-122"/>
                <a:ea typeface="华文楷体" pitchFamily="2" charset="-122"/>
              </a:rPr>
              <a:t>凯勒的人生经历，学习其自强不息的精神品质。</a:t>
            </a:r>
          </a:p>
        </p:txBody>
      </p:sp>
      <p:sp>
        <p:nvSpPr>
          <p:cNvPr id="4" name="Rectangle 2"/>
          <p:cNvSpPr txBox="1">
            <a:spLocks noChangeArrowheads="1"/>
          </p:cNvSpPr>
          <p:nvPr/>
        </p:nvSpPr>
        <p:spPr>
          <a:xfrm>
            <a:off x="539554" y="2139702"/>
            <a:ext cx="7992887" cy="918102"/>
          </a:xfrm>
          <a:prstGeom prst="rect">
            <a:avLst/>
          </a:prstGeom>
        </p:spPr>
        <p:txBody>
          <a:bodyPr vert="horz" lIns="68580" tIns="34290" rIns="68580" bIns="34290" rtlCol="0" anchor="ctr">
            <a:noAutofit/>
          </a:bodyPr>
          <a:lstStyle>
            <a:defPPr>
              <a:defRPr lang="zh-CN"/>
            </a:defPPr>
            <a:lvl1pPr>
              <a:spcBef>
                <a:spcPct val="0"/>
              </a:spcBef>
              <a:buNone/>
              <a:defRPr sz="3600" b="1">
                <a:latin typeface="+mn-ea"/>
                <a:cs typeface="+mj-cs"/>
              </a:defRPr>
            </a:lvl1pPr>
          </a:lstStyle>
          <a:p>
            <a:endParaRPr lang="zh-CN" altLang="en-US" dirty="0"/>
          </a:p>
        </p:txBody>
      </p:sp>
      <p:sp>
        <p:nvSpPr>
          <p:cNvPr id="5" name="Rectangle 2"/>
          <p:cNvSpPr txBox="1">
            <a:spLocks noChangeArrowheads="1"/>
          </p:cNvSpPr>
          <p:nvPr/>
        </p:nvSpPr>
        <p:spPr>
          <a:xfrm>
            <a:off x="517994" y="1491630"/>
            <a:ext cx="7582399" cy="628650"/>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zh-CN" altLang="en-US" sz="2700" b="1" dirty="0">
              <a:latin typeface="+mn-ea"/>
              <a:ea typeface="+mn-ea"/>
            </a:endParaRPr>
          </a:p>
        </p:txBody>
      </p:sp>
      <p:grpSp>
        <p:nvGrpSpPr>
          <p:cNvPr id="6" name="组合 5"/>
          <p:cNvGrpSpPr/>
          <p:nvPr/>
        </p:nvGrpSpPr>
        <p:grpSpPr>
          <a:xfrm>
            <a:off x="752969" y="478566"/>
            <a:ext cx="2036924" cy="535305"/>
            <a:chOff x="2356" y="640"/>
            <a:chExt cx="3471" cy="1124"/>
          </a:xfrm>
        </p:grpSpPr>
        <p:sp>
          <p:nvSpPr>
            <p:cNvPr id="7" name="MH_Entry_1"/>
            <p:cNvSpPr>
              <a:spLocks noChangeArrowheads="1"/>
            </p:cNvSpPr>
            <p:nvPr/>
          </p:nvSpPr>
          <p:spPr bwMode="auto">
            <a:xfrm flipH="1">
              <a:off x="2356" y="640"/>
              <a:ext cx="3471" cy="1124"/>
            </a:xfrm>
            <a:prstGeom prst="roundRect">
              <a:avLst>
                <a:gd name="adj" fmla="val 16667"/>
              </a:avLst>
            </a:prstGeom>
            <a:solidFill>
              <a:srgbClr val="DF2938"/>
            </a:solidFill>
            <a:ln>
              <a:noFill/>
            </a:ln>
            <a:extLst>
              <a:ext uri="{91240B29-F687-4F45-9708-019B960494DF}">
                <a14:hiddenLine xmlns:a14="http://schemas.microsoft.com/office/drawing/2010/main" w="12700">
                  <a:solidFill>
                    <a:srgbClr val="000000"/>
                  </a:solidFill>
                  <a:bevel/>
                </a14:hiddenLine>
              </a:ext>
            </a:extLst>
          </p:spPr>
          <p:txBody>
            <a:bodyPr lIns="94531" tIns="47265" rIns="94531" bIns="4726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buFont typeface="Arial" panose="020B0604020202020204" pitchFamily="34" charset="0"/>
                <a:buNone/>
              </a:pPr>
              <a:endParaRPr lang="zh-CN" altLang="en-US" sz="2200">
                <a:sym typeface="Calibri" panose="020F0502020204030204" pitchFamily="34" charset="0"/>
              </a:endParaRPr>
            </a:p>
          </p:txBody>
        </p:sp>
        <p:sp>
          <p:nvSpPr>
            <p:cNvPr id="8" name="TextBox 18"/>
            <p:cNvSpPr txBox="1"/>
            <p:nvPr/>
          </p:nvSpPr>
          <p:spPr>
            <a:xfrm>
              <a:off x="2644" y="741"/>
              <a:ext cx="2895" cy="976"/>
            </a:xfrm>
            <a:prstGeom prst="rect">
              <a:avLst/>
            </a:prstGeom>
            <a:noFill/>
          </p:spPr>
          <p:txBody>
            <a:bodyPr wrap="square" lIns="94531" tIns="47265" rIns="94531" bIns="4726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2400" b="1" dirty="0">
                  <a:solidFill>
                    <a:schemeClr val="bg1"/>
                  </a:solidFill>
                  <a:latin typeface="思源宋体 CN SemiBold" panose="02020600000000000000" charset="-122"/>
                  <a:ea typeface="思源宋体 CN SemiBold" panose="02020600000000000000" charset="-122"/>
                </a:rPr>
                <a:t>学习目标</a:t>
              </a:r>
            </a:p>
          </p:txBody>
        </p:sp>
      </p:grpSp>
      <p:sp>
        <p:nvSpPr>
          <p:cNvPr id="2" name="文本框 1"/>
          <p:cNvSpPr txBox="1"/>
          <p:nvPr/>
        </p:nvSpPr>
        <p:spPr>
          <a:xfrm>
            <a:off x="4478558" y="353746"/>
            <a:ext cx="1775404" cy="261610"/>
          </a:xfrm>
          <a:prstGeom prst="rect">
            <a:avLst/>
          </a:prstGeom>
          <a:noFill/>
        </p:spPr>
        <p:txBody>
          <a:bodyPr wrap="square" rtlCol="0">
            <a:spAutoFit/>
          </a:bodyPr>
          <a:lstStyle/>
          <a:p>
            <a:r>
              <a:rPr lang="en-US" altLang="zh-CN" sz="1100" dirty="0">
                <a:solidFill>
                  <a:srgbClr val="F2F2F2"/>
                </a:solidFill>
              </a:rPr>
              <a:t>https://www.ypppt.com/</a:t>
            </a:r>
            <a:endParaRPr lang="zh-CN" altLang="en-US" sz="1100" dirty="0">
              <a:solidFill>
                <a:srgbClr val="F2F2F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140339" y="465796"/>
            <a:ext cx="5855209" cy="438581"/>
          </a:xfrm>
          <a:prstGeom prst="rect">
            <a:avLst/>
          </a:prstGeom>
          <a:noFill/>
          <a:ln>
            <a:noFill/>
          </a:ln>
        </p:spPr>
        <p:txBody>
          <a:bodyPr wrap="none" lIns="68580" tIns="34290" rIns="68580" bIns="34290">
            <a:spAutoFit/>
          </a:bodyPr>
          <a:lstStyle/>
          <a:p>
            <a:r>
              <a:rPr lang="en-US" altLang="zh-CN" sz="2400" b="1" dirty="0">
                <a:solidFill>
                  <a:srgbClr val="FF0000"/>
                </a:solidFill>
                <a:latin typeface="宋体" panose="02010600030101010101" pitchFamily="2" charset="-122"/>
                <a:ea typeface="宋体" panose="02010600030101010101" pitchFamily="2" charset="-122"/>
              </a:rPr>
              <a:t>2.“</a:t>
            </a:r>
            <a:r>
              <a:rPr lang="zh-CN" altLang="en-US" sz="2400" b="1" dirty="0">
                <a:solidFill>
                  <a:srgbClr val="FF0000"/>
                </a:solidFill>
                <a:latin typeface="宋体" panose="02010600030101010101" pitchFamily="2" charset="-122"/>
                <a:ea typeface="宋体" panose="02010600030101010101" pitchFamily="2" charset="-122"/>
              </a:rPr>
              <a:t>再塑生命”过程中是一帆风顺的吗？</a:t>
            </a:r>
          </a:p>
        </p:txBody>
      </p:sp>
      <p:sp>
        <p:nvSpPr>
          <p:cNvPr id="5" name="Rectangle 8"/>
          <p:cNvSpPr>
            <a:spLocks noChangeArrowheads="1"/>
          </p:cNvSpPr>
          <p:nvPr/>
        </p:nvSpPr>
        <p:spPr bwMode="auto">
          <a:xfrm>
            <a:off x="2263777" y="990102"/>
            <a:ext cx="4464050" cy="34624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en-US" altLang="zh-CN" sz="1800" b="1" dirty="0">
                <a:latin typeface="新宋体" panose="02010609030101010101" pitchFamily="49" charset="-122"/>
                <a:ea typeface="新宋体" panose="02010609030101010101" pitchFamily="49" charset="-122"/>
              </a:rPr>
              <a:t>    </a:t>
            </a:r>
            <a:r>
              <a:rPr lang="zh-CN" altLang="en-US" sz="1800" b="1" dirty="0">
                <a:latin typeface="新宋体" panose="02010609030101010101" pitchFamily="49" charset="-122"/>
                <a:ea typeface="新宋体" panose="02010609030101010101" pitchFamily="49" charset="-122"/>
              </a:rPr>
              <a:t>挫折</a:t>
            </a:r>
            <a:r>
              <a:rPr lang="en-US" altLang="zh-CN" sz="1800" b="1" dirty="0">
                <a:latin typeface="新宋体" panose="02010609030101010101" pitchFamily="49" charset="-122"/>
                <a:ea typeface="新宋体" panose="02010609030101010101" pitchFamily="49" charset="-122"/>
              </a:rPr>
              <a:t>——</a:t>
            </a:r>
            <a:r>
              <a:rPr lang="zh-CN" altLang="en-US" sz="1800" b="1" dirty="0">
                <a:latin typeface="新宋体" panose="02010609030101010101" pitchFamily="49" charset="-122"/>
                <a:ea typeface="新宋体" panose="02010609030101010101" pitchFamily="49" charset="-122"/>
              </a:rPr>
              <a:t>不能分清“杯”和“水”</a:t>
            </a:r>
          </a:p>
        </p:txBody>
      </p:sp>
      <p:sp>
        <p:nvSpPr>
          <p:cNvPr id="6" name="Rectangle 9"/>
          <p:cNvSpPr>
            <a:spLocks noChangeArrowheads="1"/>
          </p:cNvSpPr>
          <p:nvPr/>
        </p:nvSpPr>
        <p:spPr bwMode="auto">
          <a:xfrm>
            <a:off x="803313" y="1446417"/>
            <a:ext cx="2089150" cy="173124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en-US" altLang="zh-CN" sz="1500" b="1" dirty="0">
                <a:solidFill>
                  <a:srgbClr val="FF6600"/>
                </a:solidFill>
                <a:latin typeface="新宋体" panose="02010609030101010101" pitchFamily="49" charset="-122"/>
                <a:ea typeface="新宋体" panose="02010609030101010101" pitchFamily="49" charset="-122"/>
              </a:rPr>
              <a:t>      </a:t>
            </a:r>
            <a:r>
              <a:rPr lang="zh-CN" altLang="en-US" sz="1800" b="1" dirty="0">
                <a:solidFill>
                  <a:srgbClr val="FF6600"/>
                </a:solidFill>
                <a:latin typeface="新宋体" panose="02010609030101010101" pitchFamily="49" charset="-122"/>
                <a:ea typeface="新宋体" panose="02010609030101010101" pitchFamily="49" charset="-122"/>
              </a:rPr>
              <a:t>海  伦</a:t>
            </a:r>
          </a:p>
          <a:p>
            <a:r>
              <a:rPr lang="zh-CN" altLang="en-US" sz="1800" b="1" dirty="0">
                <a:latin typeface="新宋体" panose="02010609030101010101" pitchFamily="49" charset="-122"/>
                <a:ea typeface="新宋体" panose="02010609030101010101" pitchFamily="49" charset="-122"/>
              </a:rPr>
              <a:t>我实在有些不耐烦了，抓起布娃娃就往地上摔，把它摔碎了，心中觉得特别痛快。</a:t>
            </a:r>
          </a:p>
        </p:txBody>
      </p:sp>
      <p:sp>
        <p:nvSpPr>
          <p:cNvPr id="7" name="Rectangle 10"/>
          <p:cNvSpPr>
            <a:spLocks noChangeArrowheads="1"/>
          </p:cNvSpPr>
          <p:nvPr/>
        </p:nvSpPr>
        <p:spPr bwMode="auto">
          <a:xfrm>
            <a:off x="3059833" y="1437624"/>
            <a:ext cx="5234061" cy="150041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en-US" altLang="zh-CN" sz="1800" b="1" dirty="0">
                <a:latin typeface="新宋体" panose="02010609030101010101" pitchFamily="49" charset="-122"/>
                <a:ea typeface="新宋体" panose="02010609030101010101" pitchFamily="49" charset="-122"/>
              </a:rPr>
              <a:t>         </a:t>
            </a:r>
            <a:r>
              <a:rPr lang="zh-CN" altLang="en-US" sz="2100" b="1" dirty="0">
                <a:solidFill>
                  <a:srgbClr val="FF6600"/>
                </a:solidFill>
                <a:latin typeface="新宋体" panose="02010609030101010101" pitchFamily="49" charset="-122"/>
                <a:ea typeface="新宋体" panose="02010609030101010101" pitchFamily="49" charset="-122"/>
              </a:rPr>
              <a:t>莎莉文</a:t>
            </a:r>
          </a:p>
          <a:p>
            <a:r>
              <a:rPr lang="zh-CN" altLang="en-US" sz="1800" b="1" dirty="0">
                <a:latin typeface="新宋体" panose="02010609030101010101" pitchFamily="49" charset="-122"/>
                <a:ea typeface="新宋体" panose="02010609030101010101" pitchFamily="49" charset="-122"/>
              </a:rPr>
              <a:t>（</a:t>
            </a:r>
            <a:r>
              <a:rPr lang="en-US" altLang="zh-CN" sz="1800" b="1" dirty="0">
                <a:latin typeface="新宋体" panose="02010609030101010101" pitchFamily="49" charset="-122"/>
                <a:ea typeface="新宋体" panose="02010609030101010101" pitchFamily="49" charset="-122"/>
              </a:rPr>
              <a:t>1</a:t>
            </a:r>
            <a:r>
              <a:rPr lang="zh-CN" altLang="en-US" sz="1800" b="1" dirty="0">
                <a:latin typeface="新宋体" panose="02010609030101010101" pitchFamily="49" charset="-122"/>
                <a:ea typeface="新宋体" panose="02010609030101010101" pitchFamily="49" charset="-122"/>
              </a:rPr>
              <a:t>）把布娃娃扫到炉边把帽子给我</a:t>
            </a:r>
            <a:r>
              <a:rPr lang="zh-CN" altLang="en-US" sz="1800" b="1" dirty="0">
                <a:solidFill>
                  <a:srgbClr val="FF9900"/>
                </a:solidFill>
                <a:latin typeface="新宋体" panose="02010609030101010101" pitchFamily="49" charset="-122"/>
                <a:ea typeface="新宋体" panose="02010609030101010101" pitchFamily="49" charset="-122"/>
              </a:rPr>
              <a:t>（爱心与耐心）</a:t>
            </a:r>
          </a:p>
          <a:p>
            <a:r>
              <a:rPr lang="zh-CN" altLang="en-US" sz="1800" b="1" dirty="0">
                <a:latin typeface="新宋体" panose="02010609030101010101" pitchFamily="49" charset="-122"/>
                <a:ea typeface="新宋体" panose="02010609030101010101" pitchFamily="49" charset="-122"/>
              </a:rPr>
              <a:t>（</a:t>
            </a:r>
            <a:r>
              <a:rPr lang="en-US" altLang="zh-CN" sz="1800" b="1" dirty="0">
                <a:latin typeface="新宋体" panose="02010609030101010101" pitchFamily="49" charset="-122"/>
                <a:ea typeface="新宋体" panose="02010609030101010101" pitchFamily="49" charset="-122"/>
              </a:rPr>
              <a:t>2</a:t>
            </a:r>
            <a:r>
              <a:rPr lang="zh-CN" altLang="en-US" sz="1800" b="1" dirty="0">
                <a:latin typeface="新宋体" panose="02010609030101010101" pitchFamily="49" charset="-122"/>
                <a:ea typeface="新宋体" panose="02010609030101010101" pitchFamily="49" charset="-122"/>
              </a:rPr>
              <a:t>）把我的一只手放在喷水口下，在我的另一只手上拼写“</a:t>
            </a:r>
            <a:r>
              <a:rPr lang="en-US" altLang="zh-CN" sz="1800" b="1" dirty="0">
                <a:latin typeface="新宋体" panose="02010609030101010101" pitchFamily="49" charset="-122"/>
                <a:ea typeface="新宋体" panose="02010609030101010101" pitchFamily="49" charset="-122"/>
              </a:rPr>
              <a:t>WATER”——</a:t>
            </a:r>
            <a:r>
              <a:rPr lang="zh-CN" altLang="en-US" sz="1800" b="1" dirty="0">
                <a:latin typeface="新宋体" panose="02010609030101010101" pitchFamily="49" charset="-122"/>
                <a:ea typeface="新宋体" panose="02010609030101010101" pitchFamily="49" charset="-122"/>
              </a:rPr>
              <a:t>“水”字，起先写得很慢，第二遍就写得快一些。</a:t>
            </a:r>
            <a:r>
              <a:rPr lang="zh-CN" altLang="en-US" sz="1800" b="1" dirty="0">
                <a:solidFill>
                  <a:srgbClr val="FF9900"/>
                </a:solidFill>
                <a:latin typeface="新宋体" panose="02010609030101010101" pitchFamily="49" charset="-122"/>
                <a:ea typeface="新宋体" panose="02010609030101010101" pitchFamily="49" charset="-122"/>
              </a:rPr>
              <a:t>（教学技巧高超）</a:t>
            </a:r>
          </a:p>
        </p:txBody>
      </p:sp>
      <p:sp>
        <p:nvSpPr>
          <p:cNvPr id="10" name="Rectangle 13"/>
          <p:cNvSpPr>
            <a:spLocks noChangeArrowheads="1"/>
          </p:cNvSpPr>
          <p:nvPr/>
        </p:nvSpPr>
        <p:spPr bwMode="auto">
          <a:xfrm>
            <a:off x="803313" y="3267540"/>
            <a:ext cx="6624736" cy="117724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en-US" altLang="zh-CN" sz="1800" b="1" dirty="0">
                <a:solidFill>
                  <a:srgbClr val="FF6600"/>
                </a:solidFill>
                <a:latin typeface="新宋体" panose="02010609030101010101" pitchFamily="49" charset="-122"/>
                <a:ea typeface="新宋体" panose="02010609030101010101" pitchFamily="49" charset="-122"/>
              </a:rPr>
              <a:t>               </a:t>
            </a:r>
            <a:r>
              <a:rPr lang="zh-CN" altLang="en-US" sz="1800" b="1" dirty="0">
                <a:solidFill>
                  <a:srgbClr val="FF6600"/>
                </a:solidFill>
                <a:latin typeface="新宋体" panose="02010609030101010101" pitchFamily="49" charset="-122"/>
                <a:ea typeface="新宋体" panose="02010609030101010101" pitchFamily="49" charset="-122"/>
              </a:rPr>
              <a:t>效  果</a:t>
            </a:r>
          </a:p>
          <a:p>
            <a:r>
              <a:rPr lang="zh-CN" altLang="en-US" sz="1800" b="1" dirty="0">
                <a:latin typeface="新宋体" panose="02010609030101010101" pitchFamily="49" charset="-122"/>
                <a:ea typeface="新宋体" panose="02010609030101010101" pitchFamily="49" charset="-122"/>
              </a:rPr>
              <a:t>    我恍然大悟，一下子理解了语言文字的奥秘。知道了“水”这个字就是正在我手上流过的这种清凉而奇妙的东西。水唤醒了我的灵魂，并给予我光明、希望、快乐和自由。</a:t>
            </a:r>
            <a:endParaRPr lang="en-US" altLang="zh-CN" sz="1800" b="1" dirty="0">
              <a:latin typeface="新宋体" panose="02010609030101010101" pitchFamily="49" charset="-122"/>
              <a:ea typeface="新宋体" panose="0201060903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linds(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linds(horizontal)">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23046" y="639533"/>
            <a:ext cx="7525171" cy="807914"/>
          </a:xfrm>
          <a:prstGeom prst="rect">
            <a:avLst/>
          </a:prstGeom>
        </p:spPr>
        <p:txBody>
          <a:bodyPr wrap="square" lIns="68580" tIns="34290" rIns="68580" bIns="34290">
            <a:spAutoFit/>
          </a:bodyPr>
          <a:lstStyle/>
          <a:p>
            <a:pPr>
              <a:spcBef>
                <a:spcPct val="50000"/>
              </a:spcBef>
              <a:defRPr/>
            </a:pPr>
            <a:r>
              <a:rPr lang="zh-CN" altLang="en-US" sz="2400" b="1" dirty="0">
                <a:solidFill>
                  <a:srgbClr val="254061"/>
                </a:solidFill>
                <a:latin typeface="华文行楷" panose="02010800040101010101" pitchFamily="2" charset="-122"/>
                <a:ea typeface="华文行楷" panose="02010800040101010101" pitchFamily="2" charset="-122"/>
              </a:rPr>
              <a:t> </a:t>
            </a:r>
            <a:r>
              <a:rPr lang="zh-CN" altLang="en-US" sz="2400" b="1" dirty="0">
                <a:solidFill>
                  <a:srgbClr val="254061"/>
                </a:solidFill>
                <a:latin typeface="宋体" panose="02010600030101010101" pitchFamily="2" charset="-122"/>
                <a:ea typeface="宋体" panose="02010600030101010101" pitchFamily="2" charset="-122"/>
              </a:rPr>
              <a:t>   </a:t>
            </a:r>
            <a:r>
              <a:rPr lang="en-US" altLang="zh-CN" sz="2400" b="1" dirty="0">
                <a:solidFill>
                  <a:srgbClr val="254061"/>
                </a:solidFill>
                <a:latin typeface="宋体" panose="02010600030101010101" pitchFamily="2" charset="-122"/>
                <a:ea typeface="宋体" panose="02010600030101010101" pitchFamily="2" charset="-122"/>
              </a:rPr>
              <a:t>3.</a:t>
            </a:r>
            <a:r>
              <a:rPr lang="zh-CN" altLang="en-US" sz="2400" b="1" dirty="0">
                <a:solidFill>
                  <a:srgbClr val="254061"/>
                </a:solidFill>
                <a:latin typeface="宋体" panose="02010600030101010101" pitchFamily="2" charset="-122"/>
                <a:ea typeface="宋体" panose="02010600030101010101" pitchFamily="2" charset="-122"/>
              </a:rPr>
              <a:t>为什么作者什么也看不见，却能感受到如此美的世界呢？ </a:t>
            </a:r>
          </a:p>
        </p:txBody>
      </p:sp>
      <p:sp>
        <p:nvSpPr>
          <p:cNvPr id="4" name="矩形 3"/>
          <p:cNvSpPr/>
          <p:nvPr/>
        </p:nvSpPr>
        <p:spPr>
          <a:xfrm>
            <a:off x="750095" y="1741941"/>
            <a:ext cx="3171824" cy="1361912"/>
          </a:xfrm>
          <a:prstGeom prst="rect">
            <a:avLst/>
          </a:prstGeom>
        </p:spPr>
        <p:txBody>
          <a:bodyPr wrap="square" lIns="68580" tIns="34290" rIns="68580" bIns="34290">
            <a:spAutoFit/>
          </a:bodyPr>
          <a:lstStyle/>
          <a:p>
            <a:pPr>
              <a:defRPr/>
            </a:pPr>
            <a:r>
              <a:rPr lang="zh-CN" altLang="en-US" sz="2100" b="1" dirty="0">
                <a:solidFill>
                  <a:schemeClr val="accent1">
                    <a:lumMod val="75000"/>
                  </a:schemeClr>
                </a:solidFill>
                <a:latin typeface="新宋体" panose="02010609030101010101" pitchFamily="49" charset="-122"/>
                <a:ea typeface="新宋体" panose="02010609030101010101" pitchFamily="49" charset="-122"/>
              </a:rPr>
              <a:t>明确：</a:t>
            </a:r>
            <a:endParaRPr lang="en-US" altLang="zh-CN" sz="2100" b="1" dirty="0">
              <a:solidFill>
                <a:schemeClr val="accent1">
                  <a:lumMod val="75000"/>
                </a:schemeClr>
              </a:solidFill>
              <a:latin typeface="新宋体" panose="02010609030101010101" pitchFamily="49" charset="-122"/>
              <a:ea typeface="新宋体" panose="02010609030101010101" pitchFamily="49" charset="-122"/>
            </a:endParaRPr>
          </a:p>
          <a:p>
            <a:pPr>
              <a:defRPr/>
            </a:pPr>
            <a:r>
              <a:rPr lang="zh-CN" altLang="en-US" sz="2100" b="1" dirty="0">
                <a:solidFill>
                  <a:schemeClr val="accent1">
                    <a:lumMod val="75000"/>
                  </a:schemeClr>
                </a:solidFill>
                <a:latin typeface="新宋体" panose="02010609030101010101" pitchFamily="49" charset="-122"/>
                <a:ea typeface="新宋体" panose="02010609030101010101" pitchFamily="49" charset="-122"/>
              </a:rPr>
              <a:t>心中有爱，我们应该珍惜自己一双明亮的眼睛，用心去感受我们看到的世界。</a:t>
            </a:r>
          </a:p>
        </p:txBody>
      </p:sp>
      <p:pic>
        <p:nvPicPr>
          <p:cNvPr id="5" name="图片 1"/>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4116158" y="1343026"/>
            <a:ext cx="3537601" cy="2814638"/>
          </a:xfrm>
          <a:prstGeom prst="rect">
            <a:avLst/>
          </a:prstGeom>
          <a:noFill/>
          <a:ln w="9525">
            <a:solidFill>
              <a:srgbClr val="FF6600"/>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ChangeArrowheads="1"/>
          </p:cNvSpPr>
          <p:nvPr/>
        </p:nvSpPr>
        <p:spPr bwMode="auto">
          <a:xfrm>
            <a:off x="3635375" y="573528"/>
            <a:ext cx="4752975" cy="434578"/>
          </a:xfrm>
          <a:prstGeom prst="rect">
            <a:avLst/>
          </a:prstGeom>
          <a:noFill/>
          <a:ln w="9525">
            <a:noFill/>
            <a:miter lim="800000"/>
          </a:ln>
          <a:effectLst/>
        </p:spPr>
        <p:txBody>
          <a:bodyPr lIns="68580" tIns="34290" rIns="68580" bIns="34290">
            <a:spAutoFit/>
          </a:bodyPr>
          <a:lstStyle/>
          <a:p>
            <a:pPr>
              <a:defRPr/>
            </a:pPr>
            <a:r>
              <a:rPr kumimoji="1" lang="en-US" altLang="zh-CN" sz="2400" b="1" dirty="0">
                <a:ea typeface="宋体" panose="02010600030101010101" pitchFamily="2" charset="-122"/>
              </a:rPr>
              <a:t>   </a:t>
            </a:r>
            <a:r>
              <a:rPr kumimoji="1" lang="zh-CN" altLang="en-US" sz="2100" b="1" dirty="0">
                <a:ea typeface="宋体" panose="02010600030101010101" pitchFamily="2" charset="-122"/>
              </a:rPr>
              <a:t>海伦再塑生命成功的因素</a:t>
            </a:r>
            <a:r>
              <a:rPr kumimoji="1" lang="zh-CN" altLang="en-US" sz="2400" b="1" dirty="0">
                <a:ea typeface="宋体" panose="02010600030101010101" pitchFamily="2" charset="-122"/>
              </a:rPr>
              <a:t> </a:t>
            </a:r>
          </a:p>
        </p:txBody>
      </p:sp>
      <p:sp>
        <p:nvSpPr>
          <p:cNvPr id="6" name="Rectangle 8"/>
          <p:cNvSpPr>
            <a:spLocks noChangeArrowheads="1"/>
          </p:cNvSpPr>
          <p:nvPr/>
        </p:nvSpPr>
        <p:spPr bwMode="auto">
          <a:xfrm>
            <a:off x="4932364" y="1168004"/>
            <a:ext cx="1800225" cy="342900"/>
          </a:xfrm>
          <a:prstGeom prst="rect">
            <a:avLst/>
          </a:prstGeom>
          <a:noFill/>
          <a:ln w="9525">
            <a:noFill/>
            <a:miter lim="800000"/>
          </a:ln>
          <a:effectLst/>
        </p:spPr>
        <p:txBody>
          <a:bodyPr lIns="68580" tIns="34290" rIns="68580" bIns="34290">
            <a:spAutoFit/>
          </a:bodyPr>
          <a:lstStyle/>
          <a:p>
            <a:pPr>
              <a:defRPr/>
            </a:pPr>
            <a:r>
              <a:rPr lang="en-US" altLang="zh-CN" sz="1800" b="1" dirty="0">
                <a:solidFill>
                  <a:srgbClr val="FF0000"/>
                </a:solidFill>
                <a:effectLst>
                  <a:outerShdw blurRad="38100" dist="38100" dir="2700000" algn="tl">
                    <a:srgbClr val="000000"/>
                  </a:outerShdw>
                </a:effectLst>
                <a:ea typeface="宋体" panose="02010600030101010101" pitchFamily="2" charset="-122"/>
              </a:rPr>
              <a:t>  </a:t>
            </a:r>
            <a:r>
              <a:rPr lang="zh-CN" altLang="en-US" sz="1800" b="1" dirty="0">
                <a:solidFill>
                  <a:srgbClr val="FF0000"/>
                </a:solidFill>
                <a:effectLst>
                  <a:outerShdw blurRad="38100" dist="38100" dir="2700000" algn="tl">
                    <a:srgbClr val="000000"/>
                  </a:outerShdw>
                </a:effectLst>
                <a:ea typeface="宋体" panose="02010600030101010101" pitchFamily="2" charset="-122"/>
              </a:rPr>
              <a:t>海伦</a:t>
            </a:r>
            <a:r>
              <a:rPr lang="en-US" altLang="zh-CN" sz="1800" b="1" dirty="0">
                <a:solidFill>
                  <a:srgbClr val="FF0000"/>
                </a:solidFill>
                <a:effectLst>
                  <a:outerShdw blurRad="38100" dist="38100" dir="2700000" algn="tl">
                    <a:srgbClr val="000000"/>
                  </a:outerShdw>
                </a:effectLst>
                <a:ea typeface="宋体" panose="02010600030101010101" pitchFamily="2" charset="-122"/>
              </a:rPr>
              <a:t>·</a:t>
            </a:r>
            <a:r>
              <a:rPr lang="zh-CN" altLang="en-US" sz="1800" b="1" dirty="0">
                <a:solidFill>
                  <a:srgbClr val="FF0000"/>
                </a:solidFill>
                <a:effectLst>
                  <a:outerShdw blurRad="38100" dist="38100" dir="2700000" algn="tl">
                    <a:srgbClr val="000000"/>
                  </a:outerShdw>
                </a:effectLst>
                <a:ea typeface="宋体" panose="02010600030101010101" pitchFamily="2" charset="-122"/>
              </a:rPr>
              <a:t>凯勒</a:t>
            </a:r>
            <a:endParaRPr lang="zh-CN" altLang="en-US" sz="1800" b="1" dirty="0">
              <a:solidFill>
                <a:srgbClr val="CC0000"/>
              </a:solidFill>
              <a:effectLst>
                <a:outerShdw blurRad="38100" dist="38100" dir="2700000" algn="tl">
                  <a:srgbClr val="000000"/>
                </a:outerShdw>
              </a:effectLst>
              <a:ea typeface="宋体" panose="02010600030101010101" pitchFamily="2" charset="-122"/>
            </a:endParaRPr>
          </a:p>
        </p:txBody>
      </p:sp>
      <p:sp>
        <p:nvSpPr>
          <p:cNvPr id="7" name="Rectangle 9"/>
          <p:cNvSpPr>
            <a:spLocks noChangeArrowheads="1"/>
          </p:cNvSpPr>
          <p:nvPr/>
        </p:nvSpPr>
        <p:spPr bwMode="auto">
          <a:xfrm>
            <a:off x="5000626" y="2895600"/>
            <a:ext cx="2235200" cy="1719263"/>
          </a:xfrm>
          <a:prstGeom prst="rect">
            <a:avLst/>
          </a:prstGeom>
          <a:noFill/>
          <a:ln w="9525">
            <a:solidFill>
              <a:schemeClr val="tx2"/>
            </a:solidFill>
            <a:miter lim="800000"/>
          </a:ln>
          <a:effectLst/>
        </p:spPr>
        <p:txBody>
          <a:bodyPr lIns="68580" tIns="34290" rIns="68580" bIns="34290">
            <a:spAutoFit/>
          </a:bodyPr>
          <a:lstStyle/>
          <a:p>
            <a:pPr>
              <a:defRPr/>
            </a:pPr>
            <a:r>
              <a:rPr lang="en-US" altLang="zh-CN" sz="1800" b="1" dirty="0">
                <a:solidFill>
                  <a:srgbClr val="FF0000"/>
                </a:solidFill>
                <a:effectLst>
                  <a:outerShdw blurRad="38100" dist="38100" dir="2700000" algn="tl">
                    <a:srgbClr val="000000"/>
                  </a:outerShdw>
                </a:effectLst>
                <a:ea typeface="宋体" panose="02010600030101010101" pitchFamily="2" charset="-122"/>
              </a:rPr>
              <a:t>  </a:t>
            </a:r>
            <a:r>
              <a:rPr lang="zh-CN" altLang="en-US" sz="1800" b="1" dirty="0">
                <a:solidFill>
                  <a:srgbClr val="FF0000"/>
                </a:solidFill>
                <a:effectLst>
                  <a:outerShdw blurRad="38100" dist="38100" dir="2700000" algn="tl">
                    <a:srgbClr val="000000"/>
                  </a:outerShdw>
                </a:effectLst>
                <a:ea typeface="宋体" panose="02010600030101010101" pitchFamily="2" charset="-122"/>
              </a:rPr>
              <a:t>安妮</a:t>
            </a:r>
            <a:r>
              <a:rPr lang="en-US" altLang="zh-CN" sz="1800" b="1" dirty="0">
                <a:solidFill>
                  <a:srgbClr val="FF0000"/>
                </a:solidFill>
                <a:effectLst>
                  <a:outerShdw blurRad="38100" dist="38100" dir="2700000" algn="tl">
                    <a:srgbClr val="000000"/>
                  </a:outerShdw>
                </a:effectLst>
                <a:ea typeface="宋体" panose="02010600030101010101" pitchFamily="2" charset="-122"/>
              </a:rPr>
              <a:t>·</a:t>
            </a:r>
            <a:r>
              <a:rPr lang="zh-CN" altLang="en-US" sz="1800" b="1" dirty="0">
                <a:solidFill>
                  <a:srgbClr val="FF0000"/>
                </a:solidFill>
                <a:effectLst>
                  <a:outerShdw blurRad="38100" dist="38100" dir="2700000" algn="tl">
                    <a:srgbClr val="000000"/>
                  </a:outerShdw>
                </a:effectLst>
                <a:ea typeface="宋体" panose="02010600030101010101" pitchFamily="2" charset="-122"/>
              </a:rPr>
              <a:t>莎莉文</a:t>
            </a:r>
            <a:endParaRPr lang="zh-CN" altLang="en-US" sz="1800" b="1" dirty="0">
              <a:solidFill>
                <a:srgbClr val="0000CC"/>
              </a:solidFill>
              <a:effectLst>
                <a:outerShdw blurRad="38100" dist="38100" dir="2700000" algn="tl">
                  <a:srgbClr val="000000"/>
                </a:outerShdw>
              </a:effectLst>
              <a:ea typeface="宋体" panose="02010600030101010101" pitchFamily="2" charset="-122"/>
            </a:endParaRPr>
          </a:p>
          <a:p>
            <a:pPr>
              <a:defRPr/>
            </a:pPr>
            <a:r>
              <a:rPr lang="zh-CN" altLang="en-US" sz="1800" b="1" dirty="0">
                <a:effectLst>
                  <a:outerShdw blurRad="38100" dist="38100" dir="2700000" algn="tl">
                    <a:srgbClr val="000000"/>
                  </a:outerShdw>
                </a:effectLst>
                <a:ea typeface="宋体" panose="02010600030101010101" pitchFamily="2" charset="-122"/>
              </a:rPr>
              <a:t> </a:t>
            </a:r>
            <a:r>
              <a:rPr lang="zh-CN" altLang="en-US" sz="1800" dirty="0">
                <a:effectLst>
                  <a:outerShdw blurRad="38100" dist="38100" dir="2700000" algn="tl">
                    <a:srgbClr val="000000"/>
                  </a:outerShdw>
                </a:effectLst>
                <a:ea typeface="宋体" panose="02010600030101010101" pitchFamily="2" charset="-122"/>
              </a:rPr>
              <a:t>了解儿童心理</a:t>
            </a:r>
          </a:p>
          <a:p>
            <a:pPr>
              <a:defRPr/>
            </a:pPr>
            <a:r>
              <a:rPr lang="zh-CN" altLang="en-US" sz="1800" dirty="0">
                <a:effectLst>
                  <a:outerShdw blurRad="38100" dist="38100" dir="2700000" algn="tl">
                    <a:srgbClr val="000000"/>
                  </a:outerShdw>
                </a:effectLst>
                <a:ea typeface="宋体" panose="02010600030101010101" pitchFamily="2" charset="-122"/>
              </a:rPr>
              <a:t> 讲究教育方式</a:t>
            </a:r>
          </a:p>
          <a:p>
            <a:pPr>
              <a:defRPr/>
            </a:pPr>
            <a:r>
              <a:rPr lang="zh-CN" altLang="en-US" sz="1800" dirty="0">
                <a:effectLst>
                  <a:outerShdw blurRad="38100" dist="38100" dir="2700000" algn="tl">
                    <a:srgbClr val="000000"/>
                  </a:outerShdw>
                </a:effectLst>
                <a:ea typeface="宋体" panose="02010600030101010101" pitchFamily="2" charset="-122"/>
              </a:rPr>
              <a:t> 教学循序渐进</a:t>
            </a:r>
          </a:p>
          <a:p>
            <a:pPr>
              <a:defRPr/>
            </a:pPr>
            <a:r>
              <a:rPr lang="zh-CN" altLang="en-US" sz="1800" dirty="0">
                <a:effectLst>
                  <a:outerShdw blurRad="38100" dist="38100" dir="2700000" algn="tl">
                    <a:srgbClr val="000000"/>
                  </a:outerShdw>
                </a:effectLst>
                <a:ea typeface="宋体" panose="02010600030101010101" pitchFamily="2" charset="-122"/>
              </a:rPr>
              <a:t> 善于启发引导</a:t>
            </a:r>
          </a:p>
          <a:p>
            <a:pPr>
              <a:defRPr/>
            </a:pPr>
            <a:r>
              <a:rPr lang="zh-CN" altLang="en-US" sz="1800" dirty="0">
                <a:effectLst>
                  <a:outerShdw blurRad="38100" dist="38100" dir="2700000" algn="tl">
                    <a:srgbClr val="000000"/>
                  </a:outerShdw>
                </a:effectLst>
                <a:ea typeface="宋体" panose="02010600030101010101" pitchFamily="2" charset="-122"/>
              </a:rPr>
              <a:t> 热爱教育对象</a:t>
            </a:r>
          </a:p>
        </p:txBody>
      </p:sp>
      <p:sp>
        <p:nvSpPr>
          <p:cNvPr id="8" name="Rectangle 10"/>
          <p:cNvSpPr>
            <a:spLocks noChangeArrowheads="1"/>
          </p:cNvSpPr>
          <p:nvPr/>
        </p:nvSpPr>
        <p:spPr bwMode="auto">
          <a:xfrm>
            <a:off x="3708400" y="1702595"/>
            <a:ext cx="1511300"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800" b="1" dirty="0">
                <a:solidFill>
                  <a:srgbClr val="FF6600"/>
                </a:solidFill>
                <a:latin typeface="宋体" panose="02010600030101010101" pitchFamily="2" charset="-122"/>
                <a:ea typeface="宋体" panose="02010600030101010101" pitchFamily="2" charset="-122"/>
              </a:rPr>
              <a:t>毅  力：</a:t>
            </a:r>
          </a:p>
        </p:txBody>
      </p:sp>
      <p:sp>
        <p:nvSpPr>
          <p:cNvPr id="9" name="Rectangle 11"/>
          <p:cNvSpPr>
            <a:spLocks noChangeArrowheads="1"/>
          </p:cNvSpPr>
          <p:nvPr/>
        </p:nvSpPr>
        <p:spPr bwMode="auto">
          <a:xfrm>
            <a:off x="4787901" y="1707357"/>
            <a:ext cx="330676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800" b="1" dirty="0">
                <a:latin typeface="新宋体" panose="02010609030101010101" pitchFamily="49" charset="-122"/>
                <a:ea typeface="新宋体" panose="02010609030101010101" pitchFamily="49" charset="-122"/>
              </a:rPr>
              <a:t>小海伦没有对认识文字放弃</a:t>
            </a:r>
          </a:p>
        </p:txBody>
      </p:sp>
      <p:sp>
        <p:nvSpPr>
          <p:cNvPr id="10" name="Rectangle 12"/>
          <p:cNvSpPr>
            <a:spLocks noChangeArrowheads="1"/>
          </p:cNvSpPr>
          <p:nvPr/>
        </p:nvSpPr>
        <p:spPr bwMode="auto">
          <a:xfrm>
            <a:off x="3708400" y="2031207"/>
            <a:ext cx="1295400"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800" b="1" dirty="0">
                <a:solidFill>
                  <a:srgbClr val="FF6600"/>
                </a:solidFill>
                <a:latin typeface="宋体" panose="02010600030101010101" pitchFamily="2" charset="-122"/>
                <a:ea typeface="宋体" panose="02010600030101010101" pitchFamily="2" charset="-122"/>
              </a:rPr>
              <a:t>灵  感：</a:t>
            </a:r>
          </a:p>
        </p:txBody>
      </p:sp>
      <p:sp>
        <p:nvSpPr>
          <p:cNvPr id="11" name="Rectangle 13"/>
          <p:cNvSpPr>
            <a:spLocks noChangeArrowheads="1"/>
          </p:cNvSpPr>
          <p:nvPr/>
        </p:nvSpPr>
        <p:spPr bwMode="auto">
          <a:xfrm>
            <a:off x="4787900" y="2026445"/>
            <a:ext cx="331311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800" b="1" dirty="0">
                <a:latin typeface="新宋体" panose="02010609030101010101" pitchFamily="49" charset="-122"/>
                <a:ea typeface="新宋体" panose="02010609030101010101" pitchFamily="49" charset="-122"/>
              </a:rPr>
              <a:t>小海伦通过水受到了启发</a:t>
            </a:r>
          </a:p>
        </p:txBody>
      </p:sp>
      <p:sp>
        <p:nvSpPr>
          <p:cNvPr id="12" name="Rectangle 14"/>
          <p:cNvSpPr>
            <a:spLocks noChangeArrowheads="1"/>
          </p:cNvSpPr>
          <p:nvPr/>
        </p:nvSpPr>
        <p:spPr bwMode="auto">
          <a:xfrm>
            <a:off x="3709194" y="2372694"/>
            <a:ext cx="122396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800" b="1" dirty="0">
                <a:solidFill>
                  <a:srgbClr val="FF6600"/>
                </a:solidFill>
                <a:latin typeface="宋体" panose="02010600030101010101" pitchFamily="2" charset="-122"/>
                <a:ea typeface="宋体" panose="02010600030101010101" pitchFamily="2" charset="-122"/>
              </a:rPr>
              <a:t>求知欲：</a:t>
            </a:r>
          </a:p>
        </p:txBody>
      </p:sp>
      <p:sp>
        <p:nvSpPr>
          <p:cNvPr id="13" name="Rectangle 15"/>
          <p:cNvSpPr>
            <a:spLocks noChangeArrowheads="1"/>
          </p:cNvSpPr>
          <p:nvPr/>
        </p:nvSpPr>
        <p:spPr bwMode="auto">
          <a:xfrm>
            <a:off x="4838700" y="2405063"/>
            <a:ext cx="3836988"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800" b="1" dirty="0">
                <a:latin typeface="新宋体" panose="02010609030101010101" pitchFamily="49" charset="-122"/>
                <a:ea typeface="新宋体" panose="02010609030101010101" pitchFamily="49" charset="-122"/>
              </a:rPr>
              <a:t>小海伦对新事物拥有极大的热情</a:t>
            </a:r>
          </a:p>
        </p:txBody>
      </p:sp>
      <p:sp>
        <p:nvSpPr>
          <p:cNvPr id="14" name="Rectangle 16"/>
          <p:cNvSpPr>
            <a:spLocks noChangeArrowheads="1"/>
          </p:cNvSpPr>
          <p:nvPr/>
        </p:nvSpPr>
        <p:spPr bwMode="auto">
          <a:xfrm>
            <a:off x="3708401" y="2890838"/>
            <a:ext cx="122396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800" b="1" dirty="0">
                <a:solidFill>
                  <a:srgbClr val="FF6600"/>
                </a:solidFill>
                <a:latin typeface="宋体" panose="02010600030101010101" pitchFamily="2" charset="-122"/>
                <a:ea typeface="宋体" panose="02010600030101010101" pitchFamily="2" charset="-122"/>
              </a:rPr>
              <a:t>好老师：</a:t>
            </a:r>
          </a:p>
        </p:txBody>
      </p:sp>
      <p:pic>
        <p:nvPicPr>
          <p:cNvPr id="15" name="Picture 24" descr="图片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9751" y="1600200"/>
            <a:ext cx="2736850" cy="3024188"/>
          </a:xfrm>
          <a:prstGeom prst="rect">
            <a:avLst/>
          </a:prstGeom>
          <a:noFill/>
          <a:ln>
            <a:noFill/>
          </a:ln>
          <a:effectLst>
            <a:outerShdw dist="107763" dir="2700000" algn="ctr" rotWithShape="0">
              <a:srgbClr val="808080">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8" presetClass="entr" presetSubtype="16"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diamond(in)">
                                      <p:cBhvr>
                                        <p:cTn id="25" dur="20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ppt_x"/>
                                          </p:val>
                                        </p:tav>
                                        <p:tav tm="100000">
                                          <p:val>
                                            <p:strVal val="#ppt_x"/>
                                          </p:val>
                                        </p:tav>
                                      </p:tavLst>
                                    </p:anim>
                                    <p:anim calcmode="lin" valueType="num">
                                      <p:cBhvr additive="base">
                                        <p:cTn id="3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ppt_x"/>
                                          </p:val>
                                        </p:tav>
                                        <p:tav tm="100000">
                                          <p:val>
                                            <p:strVal val="#ppt_x"/>
                                          </p:val>
                                        </p:tav>
                                      </p:tavLst>
                                    </p:anim>
                                    <p:anim calcmode="lin" valueType="num">
                                      <p:cBhvr additive="base">
                                        <p:cTn id="3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500" fill="hold"/>
                                        <p:tgtEl>
                                          <p:spTgt spid="10"/>
                                        </p:tgtEl>
                                        <p:attrNameLst>
                                          <p:attrName>ppt_x</p:attrName>
                                        </p:attrNameLst>
                                      </p:cBhvr>
                                      <p:tavLst>
                                        <p:tav tm="0">
                                          <p:val>
                                            <p:strVal val="#ppt_x"/>
                                          </p:val>
                                        </p:tav>
                                        <p:tav tm="100000">
                                          <p:val>
                                            <p:strVal val="#ppt_x"/>
                                          </p:val>
                                        </p:tav>
                                      </p:tavLst>
                                    </p:anim>
                                    <p:anim calcmode="lin" valueType="num">
                                      <p:cBhvr additive="base">
                                        <p:cTn id="4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additive="base">
                                        <p:cTn id="48" dur="500" fill="hold"/>
                                        <p:tgtEl>
                                          <p:spTgt spid="11"/>
                                        </p:tgtEl>
                                        <p:attrNameLst>
                                          <p:attrName>ppt_x</p:attrName>
                                        </p:attrNameLst>
                                      </p:cBhvr>
                                      <p:tavLst>
                                        <p:tav tm="0">
                                          <p:val>
                                            <p:strVal val="#ppt_x"/>
                                          </p:val>
                                        </p:tav>
                                        <p:tav tm="100000">
                                          <p:val>
                                            <p:strVal val="#ppt_x"/>
                                          </p:val>
                                        </p:tav>
                                      </p:tavLst>
                                    </p:anim>
                                    <p:anim calcmode="lin" valueType="num">
                                      <p:cBhvr additive="base">
                                        <p:cTn id="4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nodeType="clickEffect">
                                  <p:stCondLst>
                                    <p:cond delay="0"/>
                                  </p:stCondLst>
                                  <p:childTnLst>
                                    <p:set>
                                      <p:cBhvr>
                                        <p:cTn id="53" dur="1" fill="hold">
                                          <p:stCondLst>
                                            <p:cond delay="0"/>
                                          </p:stCondLst>
                                        </p:cTn>
                                        <p:tgtEl>
                                          <p:spTgt spid="12">
                                            <p:txEl>
                                              <p:pRg st="0" end="0"/>
                                            </p:txEl>
                                          </p:spTgt>
                                        </p:tgtEl>
                                        <p:attrNameLst>
                                          <p:attrName>style.visibility</p:attrName>
                                        </p:attrNameLst>
                                      </p:cBhvr>
                                      <p:to>
                                        <p:strVal val="visible"/>
                                      </p:to>
                                    </p:set>
                                    <p:anim calcmode="lin" valueType="num">
                                      <p:cBhvr additive="base">
                                        <p:cTn id="54"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13"/>
                                        </p:tgtEl>
                                        <p:attrNameLst>
                                          <p:attrName>style.visibility</p:attrName>
                                        </p:attrNameLst>
                                      </p:cBhvr>
                                      <p:to>
                                        <p:strVal val="visible"/>
                                      </p:to>
                                    </p:set>
                                    <p:anim calcmode="lin" valueType="num">
                                      <p:cBhvr additive="base">
                                        <p:cTn id="60" dur="500" fill="hold"/>
                                        <p:tgtEl>
                                          <p:spTgt spid="13"/>
                                        </p:tgtEl>
                                        <p:attrNameLst>
                                          <p:attrName>ppt_x</p:attrName>
                                        </p:attrNameLst>
                                      </p:cBhvr>
                                      <p:tavLst>
                                        <p:tav tm="0">
                                          <p:val>
                                            <p:strVal val="#ppt_x"/>
                                          </p:val>
                                        </p:tav>
                                        <p:tav tm="100000">
                                          <p:val>
                                            <p:strVal val="#ppt_x"/>
                                          </p:val>
                                        </p:tav>
                                      </p:tavLst>
                                    </p:anim>
                                    <p:anim calcmode="lin" valueType="num">
                                      <p:cBhvr additive="base">
                                        <p:cTn id="6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14"/>
                                        </p:tgtEl>
                                        <p:attrNameLst>
                                          <p:attrName>style.visibility</p:attrName>
                                        </p:attrNameLst>
                                      </p:cBhvr>
                                      <p:to>
                                        <p:strVal val="visible"/>
                                      </p:to>
                                    </p:set>
                                    <p:anim calcmode="lin" valueType="num">
                                      <p:cBhvr additive="base">
                                        <p:cTn id="66" dur="500" fill="hold"/>
                                        <p:tgtEl>
                                          <p:spTgt spid="14"/>
                                        </p:tgtEl>
                                        <p:attrNameLst>
                                          <p:attrName>ppt_x</p:attrName>
                                        </p:attrNameLst>
                                      </p:cBhvr>
                                      <p:tavLst>
                                        <p:tav tm="0">
                                          <p:val>
                                            <p:strVal val="#ppt_x"/>
                                          </p:val>
                                        </p:tav>
                                        <p:tav tm="100000">
                                          <p:val>
                                            <p:strVal val="#ppt_x"/>
                                          </p:val>
                                        </p:tav>
                                      </p:tavLst>
                                    </p:anim>
                                    <p:anim calcmode="lin" valueType="num">
                                      <p:cBhvr additive="base">
                                        <p:cTn id="67"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7"/>
                                        </p:tgtEl>
                                        <p:attrNameLst>
                                          <p:attrName>style.visibility</p:attrName>
                                        </p:attrNameLst>
                                      </p:cBhvr>
                                      <p:to>
                                        <p:strVal val="visible"/>
                                      </p:to>
                                    </p:set>
                                    <p:anim calcmode="lin" valueType="num">
                                      <p:cBhvr additive="base">
                                        <p:cTn id="72" dur="500" fill="hold"/>
                                        <p:tgtEl>
                                          <p:spTgt spid="7"/>
                                        </p:tgtEl>
                                        <p:attrNameLst>
                                          <p:attrName>ppt_x</p:attrName>
                                        </p:attrNameLst>
                                      </p:cBhvr>
                                      <p:tavLst>
                                        <p:tav tm="0">
                                          <p:val>
                                            <p:strVal val="#ppt_x"/>
                                          </p:val>
                                        </p:tav>
                                        <p:tav tm="100000">
                                          <p:val>
                                            <p:strVal val="#ppt_x"/>
                                          </p:val>
                                        </p:tav>
                                      </p:tavLst>
                                    </p:anim>
                                    <p:anim calcmode="lin" valueType="num">
                                      <p:cBhvr additive="base">
                                        <p:cTn id="7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p:bldP spid="9" grpId="0"/>
      <p:bldP spid="10" grpId="0"/>
      <p:bldP spid="11" grpId="0"/>
      <p:bldP spid="13" grpId="0"/>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539553" y="573528"/>
            <a:ext cx="8064896" cy="856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2400" b="1" dirty="0">
                <a:solidFill>
                  <a:srgbClr val="FF0000"/>
                </a:solidFill>
                <a:latin typeface="宋体" panose="02010600030101010101" pitchFamily="2" charset="-122"/>
              </a:rPr>
              <a:t>    </a:t>
            </a:r>
            <a:r>
              <a:rPr lang="en-US" altLang="zh-CN" sz="2400" b="1" dirty="0">
                <a:solidFill>
                  <a:srgbClr val="FF0000"/>
                </a:solidFill>
                <a:latin typeface="宋体" panose="02010600030101010101" pitchFamily="2" charset="-122"/>
              </a:rPr>
              <a:t>4.</a:t>
            </a:r>
            <a:r>
              <a:rPr lang="zh-CN" altLang="en-US" sz="2400" b="1" dirty="0">
                <a:solidFill>
                  <a:srgbClr val="FF0000"/>
                </a:solidFill>
                <a:latin typeface="宋体" panose="02010600030101010101" pitchFamily="2" charset="-122"/>
              </a:rPr>
              <a:t>读了本文，你认为莎莉文老师是怎样的一个老师？海伦是怎样的一个学生？</a:t>
            </a:r>
          </a:p>
          <a:p>
            <a:pPr eaLnBrk="1" hangingPunct="1">
              <a:defRPr/>
            </a:pPr>
            <a:endParaRPr lang="zh-CN" altLang="zh-CN" sz="2400" b="1" dirty="0">
              <a:solidFill>
                <a:srgbClr val="FF0000"/>
              </a:solidFill>
              <a:latin typeface="华文中宋" panose="02010600040101010101" pitchFamily="2" charset="-122"/>
              <a:ea typeface="华文中宋" panose="02010600040101010101" pitchFamily="2" charset="-122"/>
            </a:endParaRPr>
          </a:p>
        </p:txBody>
      </p:sp>
      <p:sp>
        <p:nvSpPr>
          <p:cNvPr id="5" name="Text Box 9"/>
          <p:cNvSpPr txBox="1">
            <a:spLocks noChangeArrowheads="1"/>
          </p:cNvSpPr>
          <p:nvPr/>
        </p:nvSpPr>
        <p:spPr bwMode="auto">
          <a:xfrm>
            <a:off x="543324" y="1648793"/>
            <a:ext cx="7668617" cy="2146742"/>
          </a:xfrm>
          <a:prstGeom prst="rect">
            <a:avLst/>
          </a:prstGeom>
          <a:noFill/>
          <a:ln w="9525">
            <a:noFill/>
            <a:miter lim="800000"/>
          </a:ln>
        </p:spPr>
        <p:txBody>
          <a:bodyPr wrap="square" lIns="68580" tIns="34290" rIns="68580" bIns="34290">
            <a:spAutoFit/>
          </a:bodyPr>
          <a:lstStyle/>
          <a:p>
            <a:pPr>
              <a:lnSpc>
                <a:spcPct val="150000"/>
              </a:lnSpc>
              <a:defRPr/>
            </a:pPr>
            <a:r>
              <a:rPr lang="zh-CN" altLang="en-US" sz="2400" b="1" dirty="0">
                <a:solidFill>
                  <a:srgbClr val="C00000"/>
                </a:solidFill>
                <a:effectLst>
                  <a:outerShdw blurRad="38100" dist="38100" dir="2700000" algn="tl">
                    <a:srgbClr val="000000">
                      <a:alpha val="43137"/>
                    </a:srgbClr>
                  </a:outerShdw>
                </a:effectLst>
                <a:latin typeface="新宋体" panose="02010609030101010101" pitchFamily="49" charset="-122"/>
                <a:ea typeface="新宋体" panose="02010609030101010101" pitchFamily="49" charset="-122"/>
              </a:rPr>
              <a:t>    莎莉文老师</a:t>
            </a:r>
            <a:r>
              <a:rPr lang="zh-CN" altLang="en-US" sz="2100" b="1" dirty="0">
                <a:solidFill>
                  <a:schemeClr val="accent1">
                    <a:lumMod val="75000"/>
                  </a:schemeClr>
                </a:solidFill>
                <a:effectLst>
                  <a:outerShdw blurRad="38100" dist="38100" dir="2700000" algn="tl">
                    <a:srgbClr val="000000">
                      <a:alpha val="43137"/>
                    </a:srgbClr>
                  </a:outerShdw>
                </a:effectLst>
                <a:latin typeface="新宋体" panose="02010609030101010101" pitchFamily="49" charset="-122"/>
                <a:ea typeface="新宋体" panose="02010609030101010101" pitchFamily="49" charset="-122"/>
              </a:rPr>
              <a:t>是一个热爱自己的学生、讲究教育方法、循循善诱、善良和蔼、充满智慧和耐心的出色的老师。</a:t>
            </a:r>
          </a:p>
          <a:p>
            <a:pPr>
              <a:lnSpc>
                <a:spcPct val="150000"/>
              </a:lnSpc>
              <a:defRPr/>
            </a:pPr>
            <a:r>
              <a:rPr lang="zh-CN" altLang="en-US" sz="2400" b="1" dirty="0">
                <a:solidFill>
                  <a:srgbClr val="C00000"/>
                </a:solidFill>
                <a:effectLst>
                  <a:outerShdw blurRad="38100" dist="38100" dir="2700000" algn="tl">
                    <a:srgbClr val="000000">
                      <a:alpha val="43137"/>
                    </a:srgbClr>
                  </a:outerShdw>
                </a:effectLst>
                <a:latin typeface="新宋体" panose="02010609030101010101" pitchFamily="49" charset="-122"/>
                <a:ea typeface="新宋体" panose="02010609030101010101" pitchFamily="49" charset="-122"/>
              </a:rPr>
              <a:t>    海伦</a:t>
            </a:r>
            <a:r>
              <a:rPr lang="zh-CN" altLang="en-US" sz="2100" b="1" dirty="0">
                <a:solidFill>
                  <a:schemeClr val="accent1">
                    <a:lumMod val="75000"/>
                  </a:schemeClr>
                </a:solidFill>
                <a:effectLst>
                  <a:outerShdw blurRad="38100" dist="38100" dir="2700000" algn="tl">
                    <a:srgbClr val="000000">
                      <a:alpha val="43137"/>
                    </a:srgbClr>
                  </a:outerShdw>
                </a:effectLst>
                <a:latin typeface="新宋体" panose="02010609030101010101" pitchFamily="49" charset="-122"/>
                <a:ea typeface="新宋体" panose="02010609030101010101" pitchFamily="49" charset="-122"/>
              </a:rPr>
              <a:t>是一个聪明、好学、坚毅而又感情丰富、热爱生活的女孩。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txBox="1">
            <a:spLocks noChangeArrowheads="1"/>
          </p:cNvSpPr>
          <p:nvPr/>
        </p:nvSpPr>
        <p:spPr>
          <a:xfrm>
            <a:off x="792808" y="714247"/>
            <a:ext cx="6858149" cy="587573"/>
          </a:xfrm>
          <a:prstGeom prst="rect">
            <a:avLst/>
          </a:prstGeom>
        </p:spPr>
        <p:txBody>
          <a:bodyPr vert="horz" lIns="68580" tIns="34290" rIns="68580" bIns="34290" rtlCol="0">
            <a:normAutofit fontScale="925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None/>
              <a:defRPr/>
            </a:pPr>
            <a:r>
              <a:rPr lang="en-US" altLang="zh-CN" b="1" dirty="0" smtClean="0">
                <a:latin typeface="宋体" panose="02010600030101010101" pitchFamily="2" charset="-122"/>
                <a:ea typeface="宋体" panose="02010600030101010101" pitchFamily="2" charset="-122"/>
              </a:rPr>
              <a:t>5.</a:t>
            </a:r>
            <a:r>
              <a:rPr lang="zh-CN" altLang="en-US" b="1" dirty="0" smtClean="0">
                <a:latin typeface="宋体" panose="02010600030101010101" pitchFamily="2" charset="-122"/>
                <a:ea typeface="宋体" panose="02010600030101010101" pitchFamily="2" charset="-122"/>
              </a:rPr>
              <a:t>文章为什么以“再塑生命的人”为题？</a:t>
            </a:r>
          </a:p>
        </p:txBody>
      </p:sp>
      <p:sp>
        <p:nvSpPr>
          <p:cNvPr id="8" name="Text Box 5"/>
          <p:cNvSpPr txBox="1">
            <a:spLocks noChangeArrowheads="1"/>
          </p:cNvSpPr>
          <p:nvPr/>
        </p:nvSpPr>
        <p:spPr bwMode="auto">
          <a:xfrm>
            <a:off x="558686" y="1301820"/>
            <a:ext cx="7870940" cy="2589940"/>
          </a:xfrm>
          <a:prstGeom prst="rect">
            <a:avLst/>
          </a:prstGeom>
          <a:noFill/>
          <a:ln w="9525">
            <a:noFill/>
            <a:miter lim="800000"/>
          </a:ln>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defRPr/>
            </a:pPr>
            <a:r>
              <a:rPr lang="en-US" altLang="zh-CN" sz="2100" b="1" dirty="0">
                <a:solidFill>
                  <a:srgbClr val="632523"/>
                </a:solidFill>
                <a:effectLst>
                  <a:outerShdw blurRad="38100" dist="38100" dir="2700000" algn="tl">
                    <a:srgbClr val="C0C0C0"/>
                  </a:outerShdw>
                </a:effectLst>
                <a:latin typeface="新宋体" panose="02010609030101010101" pitchFamily="49" charset="-122"/>
                <a:ea typeface="新宋体" panose="02010609030101010101" pitchFamily="49" charset="-122"/>
              </a:rPr>
              <a:t>    </a:t>
            </a:r>
            <a:r>
              <a:rPr lang="en-US" altLang="zh-CN" sz="2100" b="1" dirty="0">
                <a:solidFill>
                  <a:srgbClr val="03830F"/>
                </a:solidFill>
                <a:effectLst>
                  <a:outerShdw blurRad="38100" dist="38100" dir="2700000" algn="tl">
                    <a:srgbClr val="C0C0C0"/>
                  </a:outerShdw>
                </a:effectLst>
                <a:latin typeface="新宋体" panose="02010609030101010101" pitchFamily="49" charset="-122"/>
                <a:ea typeface="新宋体" panose="02010609030101010101" pitchFamily="49" charset="-122"/>
              </a:rPr>
              <a:t>“</a:t>
            </a:r>
            <a:r>
              <a:rPr lang="zh-CN" altLang="en-US" sz="2100" b="1" dirty="0">
                <a:solidFill>
                  <a:srgbClr val="03830F"/>
                </a:solidFill>
                <a:effectLst>
                  <a:outerShdw blurRad="38100" dist="38100" dir="2700000" algn="tl">
                    <a:srgbClr val="C0C0C0"/>
                  </a:outerShdw>
                </a:effectLst>
                <a:latin typeface="新宋体" panose="02010609030101010101" pitchFamily="49" charset="-122"/>
                <a:ea typeface="新宋体" panose="02010609030101010101" pitchFamily="49" charset="-122"/>
              </a:rPr>
              <a:t>再塑生命”从字面意思看，是“重新塑造生命、重新获得生命”的意思，但在本文中，再塑生命是指：</a:t>
            </a:r>
            <a:r>
              <a:rPr lang="en-US" altLang="zh-CN" sz="2100" b="1" dirty="0">
                <a:solidFill>
                  <a:srgbClr val="03830F"/>
                </a:solidFill>
                <a:effectLst>
                  <a:outerShdw blurRad="38100" dist="38100" dir="2700000" algn="tl">
                    <a:srgbClr val="C0C0C0"/>
                  </a:outerShdw>
                </a:effectLst>
                <a:latin typeface="新宋体" panose="02010609030101010101" pitchFamily="49" charset="-122"/>
                <a:ea typeface="新宋体" panose="02010609030101010101" pitchFamily="49" charset="-122"/>
              </a:rPr>
              <a:t>1.</a:t>
            </a:r>
            <a:r>
              <a:rPr lang="zh-CN" altLang="en-US" sz="2100" b="1" dirty="0">
                <a:solidFill>
                  <a:srgbClr val="03830F"/>
                </a:solidFill>
                <a:effectLst>
                  <a:outerShdw blurRad="38100" dist="38100" dir="2700000" algn="tl">
                    <a:srgbClr val="C0C0C0"/>
                  </a:outerShdw>
                </a:effectLst>
                <a:latin typeface="新宋体" panose="02010609030101010101" pitchFamily="49" charset="-122"/>
                <a:ea typeface="新宋体" panose="02010609030101010101" pitchFamily="49" charset="-122"/>
              </a:rPr>
              <a:t>“爱的光明照到了我的身上”</a:t>
            </a:r>
            <a:r>
              <a:rPr lang="en-US" altLang="zh-CN" sz="2100" b="1" dirty="0">
                <a:solidFill>
                  <a:srgbClr val="03830F"/>
                </a:solidFill>
                <a:effectLst>
                  <a:outerShdw blurRad="38100" dist="38100" dir="2700000" algn="tl">
                    <a:srgbClr val="C0C0C0"/>
                  </a:outerShdw>
                </a:effectLst>
                <a:latin typeface="新宋体" panose="02010609030101010101" pitchFamily="49" charset="-122"/>
                <a:ea typeface="新宋体" panose="02010609030101010101" pitchFamily="49" charset="-122"/>
              </a:rPr>
              <a:t>; 2.</a:t>
            </a:r>
            <a:r>
              <a:rPr lang="zh-CN" altLang="en-US" sz="2100" b="1" dirty="0">
                <a:solidFill>
                  <a:srgbClr val="03830F"/>
                </a:solidFill>
                <a:effectLst>
                  <a:outerShdw blurRad="38100" dist="38100" dir="2700000" algn="tl">
                    <a:srgbClr val="C0C0C0"/>
                  </a:outerShdw>
                </a:effectLst>
                <a:latin typeface="新宋体" panose="02010609030101010101" pitchFamily="49" charset="-122"/>
                <a:ea typeface="新宋体" panose="02010609030101010101" pitchFamily="49" charset="-122"/>
              </a:rPr>
              <a:t>莎莉文老师让“我”又回到自然，理解自然</a:t>
            </a:r>
            <a:r>
              <a:rPr lang="en-US" altLang="zh-CN" sz="2100" b="1" dirty="0">
                <a:solidFill>
                  <a:srgbClr val="03830F"/>
                </a:solidFill>
                <a:effectLst>
                  <a:outerShdw blurRad="38100" dist="38100" dir="2700000" algn="tl">
                    <a:srgbClr val="C0C0C0"/>
                  </a:outerShdw>
                </a:effectLst>
                <a:latin typeface="新宋体" panose="02010609030101010101" pitchFamily="49" charset="-122"/>
                <a:ea typeface="新宋体" panose="02010609030101010101" pitchFamily="49" charset="-122"/>
              </a:rPr>
              <a:t>; </a:t>
            </a:r>
          </a:p>
          <a:p>
            <a:pPr eaLnBrk="1" hangingPunct="1">
              <a:lnSpc>
                <a:spcPct val="130000"/>
              </a:lnSpc>
              <a:defRPr/>
            </a:pPr>
            <a:r>
              <a:rPr lang="en-US" altLang="zh-CN" sz="2100" b="1" dirty="0">
                <a:solidFill>
                  <a:srgbClr val="03830F"/>
                </a:solidFill>
                <a:effectLst>
                  <a:outerShdw blurRad="38100" dist="38100" dir="2700000" algn="tl">
                    <a:srgbClr val="C0C0C0"/>
                  </a:outerShdw>
                </a:effectLst>
                <a:latin typeface="新宋体" panose="02010609030101010101" pitchFamily="49" charset="-122"/>
                <a:ea typeface="新宋体" panose="02010609030101010101" pitchFamily="49" charset="-122"/>
              </a:rPr>
              <a:t>3.</a:t>
            </a:r>
            <a:r>
              <a:rPr lang="zh-CN" altLang="en-US" sz="2100" b="1" dirty="0">
                <a:solidFill>
                  <a:srgbClr val="03830F"/>
                </a:solidFill>
                <a:effectLst>
                  <a:outerShdw blurRad="38100" dist="38100" dir="2700000" algn="tl">
                    <a:srgbClr val="C0C0C0"/>
                  </a:outerShdw>
                </a:effectLst>
                <a:latin typeface="新宋体" panose="02010609030101010101" pitchFamily="49" charset="-122"/>
                <a:ea typeface="新宋体" panose="02010609030101010101" pitchFamily="49" charset="-122"/>
              </a:rPr>
              <a:t>莎莉文老师还教“我”懂得“什么是爱”。</a:t>
            </a:r>
            <a:endParaRPr lang="en-US" altLang="zh-CN" sz="2100" b="1" dirty="0">
              <a:solidFill>
                <a:srgbClr val="03830F"/>
              </a:solidFill>
              <a:effectLst>
                <a:outerShdw blurRad="38100" dist="38100" dir="2700000" algn="tl">
                  <a:srgbClr val="C0C0C0"/>
                </a:outerShdw>
              </a:effectLst>
              <a:latin typeface="新宋体" panose="02010609030101010101" pitchFamily="49" charset="-122"/>
              <a:ea typeface="新宋体" panose="02010609030101010101" pitchFamily="49" charset="-122"/>
            </a:endParaRPr>
          </a:p>
          <a:p>
            <a:pPr eaLnBrk="1" hangingPunct="1">
              <a:lnSpc>
                <a:spcPct val="130000"/>
              </a:lnSpc>
              <a:defRPr/>
            </a:pPr>
            <a:r>
              <a:rPr lang="en-US" altLang="zh-CN" sz="2100" b="1" dirty="0">
                <a:solidFill>
                  <a:srgbClr val="03830F"/>
                </a:solidFill>
                <a:effectLst>
                  <a:outerShdw blurRad="38100" dist="38100" dir="2700000" algn="tl">
                    <a:srgbClr val="C0C0C0"/>
                  </a:outerShdw>
                </a:effectLst>
                <a:latin typeface="新宋体" panose="02010609030101010101" pitchFamily="49" charset="-122"/>
                <a:ea typeface="新宋体" panose="02010609030101010101" pitchFamily="49" charset="-122"/>
              </a:rPr>
              <a:t>    </a:t>
            </a:r>
            <a:r>
              <a:rPr lang="zh-CN" altLang="en-US" sz="2100" b="1" dirty="0">
                <a:solidFill>
                  <a:srgbClr val="03830F"/>
                </a:solidFill>
                <a:effectLst>
                  <a:outerShdw blurRad="38100" dist="38100" dir="2700000" algn="tl">
                    <a:srgbClr val="C0C0C0"/>
                  </a:outerShdw>
                </a:effectLst>
                <a:latin typeface="新宋体" panose="02010609030101010101" pitchFamily="49" charset="-122"/>
                <a:ea typeface="新宋体" panose="02010609030101010101" pitchFamily="49" charset="-122"/>
              </a:rPr>
              <a:t>从这个意义上来说，莎莉文老师是“再塑生命的人”，这表达了作者对莎莉文老师的无比敬爱和感激之情。</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checkerboard(across)">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539354" y="573528"/>
            <a:ext cx="5184775" cy="481013"/>
          </a:xfrm>
          <a:prstGeom prst="rect">
            <a:avLst/>
          </a:prstGeom>
          <a:noFill/>
          <a:ln>
            <a:noFill/>
          </a:ln>
        </p:spPr>
        <p:txBody>
          <a:bodyPr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1800" dirty="0">
                <a:solidFill>
                  <a:srgbClr val="FF0000"/>
                </a:solidFill>
              </a:rPr>
              <a:t>  </a:t>
            </a:r>
            <a:r>
              <a:rPr lang="zh-CN" altLang="en-US" sz="2700" b="1" dirty="0">
                <a:solidFill>
                  <a:srgbClr val="FF0000"/>
                </a:solidFill>
              </a:rPr>
              <a:t>对“再塑生命”的理解：</a:t>
            </a:r>
          </a:p>
        </p:txBody>
      </p:sp>
      <p:sp>
        <p:nvSpPr>
          <p:cNvPr id="3" name="Rectangle 5"/>
          <p:cNvSpPr>
            <a:spLocks noChangeArrowheads="1"/>
          </p:cNvSpPr>
          <p:nvPr/>
        </p:nvSpPr>
        <p:spPr bwMode="auto">
          <a:xfrm>
            <a:off x="539751" y="2277309"/>
            <a:ext cx="4824413" cy="1685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spAutoFit/>
          </a:bodyPr>
          <a:lstStyle/>
          <a:p>
            <a:pPr indent="171450"/>
            <a:r>
              <a:rPr lang="en-US" altLang="zh-CN" sz="1800" b="1" dirty="0">
                <a:latin typeface="黑体" panose="02010609060101010101" charset="-122"/>
                <a:ea typeface="黑体" panose="02010609060101010101" charset="-122"/>
              </a:rPr>
              <a:t>   </a:t>
            </a:r>
            <a:r>
              <a:rPr lang="zh-CN" altLang="en-US" sz="2100" b="1" dirty="0">
                <a:latin typeface="黑体" panose="02010609060101010101" charset="-122"/>
                <a:ea typeface="黑体" panose="02010609060101010101" charset="-122"/>
              </a:rPr>
              <a:t>本文中，再塑生命是指“我的灵魂被唤醒，莎莉文老师让“我”认识了文字，再次拥有了光明、希望、快乐和自由。爱的光明照到了我的身上”。所以，莎莉文老师就是我的“重生父母”</a:t>
            </a:r>
            <a:r>
              <a:rPr lang="zh-CN" altLang="en-US" sz="1800" b="1" dirty="0">
                <a:latin typeface="宋体" panose="02010600030101010101" pitchFamily="2" charset="-122"/>
              </a:rPr>
              <a:t>。</a:t>
            </a:r>
          </a:p>
        </p:txBody>
      </p:sp>
      <p:sp>
        <p:nvSpPr>
          <p:cNvPr id="4" name="Rectangle 7"/>
          <p:cNvSpPr>
            <a:spLocks noChangeArrowheads="1"/>
          </p:cNvSpPr>
          <p:nvPr/>
        </p:nvSpPr>
        <p:spPr bwMode="auto">
          <a:xfrm>
            <a:off x="539751" y="1491631"/>
            <a:ext cx="4608512" cy="715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en-US" altLang="zh-CN" sz="1800" dirty="0">
                <a:latin typeface="黑体" panose="02010609060101010101" charset="-122"/>
                <a:ea typeface="黑体" panose="02010609060101010101" charset="-122"/>
              </a:rPr>
              <a:t>     </a:t>
            </a:r>
            <a:r>
              <a:rPr lang="zh-CN" altLang="en-US" sz="2100" b="1" dirty="0">
                <a:latin typeface="黑体" panose="02010609060101010101" charset="-122"/>
                <a:ea typeface="黑体" panose="02010609060101010101" charset="-122"/>
              </a:rPr>
              <a:t>字面意思：是指“重新塑造生命，重新获得生命” 。</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480099" y="1054540"/>
            <a:ext cx="2808312" cy="3010253"/>
          </a:xfrm>
          <a:prstGeom prst="rect">
            <a:avLst/>
          </a:prstGeom>
          <a:noFill/>
          <a:ln w="9525">
            <a:solidFill>
              <a:srgbClr val="FF6600"/>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chemeClr val="accent1"/>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ppt_x"/>
                                          </p:val>
                                        </p:tav>
                                        <p:tav tm="100000">
                                          <p:val>
                                            <p:strVal val="#ppt_x"/>
                                          </p:val>
                                        </p:tav>
                                      </p:tavLst>
                                    </p:anim>
                                    <p:anim calcmode="lin" valueType="num">
                                      <p:cBhvr additive="base">
                                        <p:cTn id="3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nodeType="clickEffect">
                                  <p:stCondLst>
                                    <p:cond delay="0"/>
                                  </p:stCondLst>
                                  <p:childTnLst>
                                    <p:set>
                                      <p:cBhvr>
                                        <p:cTn id="36" dur="1" fill="hold">
                                          <p:stCondLst>
                                            <p:cond delay="0"/>
                                          </p:stCondLst>
                                        </p:cTn>
                                        <p:tgtEl>
                                          <p:spTgt spid="4098"/>
                                        </p:tgtEl>
                                        <p:attrNameLst>
                                          <p:attrName>style.visibility</p:attrName>
                                        </p:attrNameLst>
                                      </p:cBhvr>
                                      <p:to>
                                        <p:strVal val="visible"/>
                                      </p:to>
                                    </p:set>
                                    <p:animEffect transition="in" filter="circle(in)">
                                      <p:cBhvr>
                                        <p:cTn id="37" dur="2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543125" y="1059582"/>
            <a:ext cx="8065095" cy="1131079"/>
          </a:xfrm>
          <a:prstGeom prst="rect">
            <a:avLst/>
          </a:prstGeom>
          <a:noFill/>
          <a:ln w="9525">
            <a:noFill/>
            <a:miter lim="800000"/>
          </a:ln>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defRPr/>
            </a:pPr>
            <a:r>
              <a:rPr lang="zh-CN" altLang="en-US" sz="2700" b="1" dirty="0">
                <a:solidFill>
                  <a:srgbClr val="254061"/>
                </a:solidFill>
                <a:latin typeface="+mn-ea"/>
                <a:ea typeface="+mn-ea"/>
              </a:rPr>
              <a:t>     </a:t>
            </a:r>
            <a:r>
              <a:rPr lang="zh-CN" altLang="en-US" sz="2100" b="1" dirty="0">
                <a:solidFill>
                  <a:srgbClr val="254061"/>
                </a:solidFill>
                <a:latin typeface="宋体" panose="02010600030101010101" pitchFamily="2" charset="-122"/>
              </a:rPr>
              <a:t>本文叙述了莎莉文老师高超的教育艺术，同时也表现了作者求知的热情及艰辛而愉快的生活经历，全文真诚地表达了对莎莉文老师的感激之情。</a:t>
            </a:r>
            <a:endParaRPr lang="zh-CN" altLang="en-US" sz="2100" dirty="0">
              <a:latin typeface="宋体" panose="02010600030101010101" pitchFamily="2" charset="-122"/>
            </a:endParaRPr>
          </a:p>
        </p:txBody>
      </p:sp>
      <p:pic>
        <p:nvPicPr>
          <p:cNvPr id="3" name="图片 5" descr="5ed5e29a4da49e98c8eaf4d4.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539552" y="2407444"/>
            <a:ext cx="7988796" cy="2640806"/>
          </a:xfrm>
          <a:prstGeom prst="rect">
            <a:avLst/>
          </a:prstGeom>
          <a:noFill/>
          <a:ln w="9525">
            <a:solidFill>
              <a:srgbClr val="FF6600"/>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rgbClr val="FFFFFF"/>
                </a:solidFill>
              </a14:hiddenFill>
            </a:ext>
          </a:extLst>
        </p:spPr>
      </p:pic>
      <p:grpSp>
        <p:nvGrpSpPr>
          <p:cNvPr id="5" name="组合 4"/>
          <p:cNvGrpSpPr/>
          <p:nvPr/>
        </p:nvGrpSpPr>
        <p:grpSpPr>
          <a:xfrm>
            <a:off x="753188" y="437391"/>
            <a:ext cx="2036924" cy="535305"/>
            <a:chOff x="2356" y="640"/>
            <a:chExt cx="3471" cy="1124"/>
          </a:xfrm>
        </p:grpSpPr>
        <p:sp>
          <p:nvSpPr>
            <p:cNvPr id="6" name="MH_Entry_1"/>
            <p:cNvSpPr>
              <a:spLocks noChangeArrowheads="1"/>
            </p:cNvSpPr>
            <p:nvPr/>
          </p:nvSpPr>
          <p:spPr bwMode="auto">
            <a:xfrm flipH="1">
              <a:off x="2356" y="640"/>
              <a:ext cx="3471" cy="1124"/>
            </a:xfrm>
            <a:prstGeom prst="roundRect">
              <a:avLst>
                <a:gd name="adj" fmla="val 16667"/>
              </a:avLst>
            </a:prstGeom>
            <a:solidFill>
              <a:srgbClr val="DF2938"/>
            </a:solidFill>
            <a:ln>
              <a:noFill/>
            </a:ln>
            <a:extLst>
              <a:ext uri="{91240B29-F687-4F45-9708-019B960494DF}">
                <a14:hiddenLine xmlns:a14="http://schemas.microsoft.com/office/drawing/2010/main" w="12700">
                  <a:solidFill>
                    <a:srgbClr val="000000"/>
                  </a:solidFill>
                  <a:bevel/>
                </a14:hiddenLine>
              </a:ext>
            </a:extLst>
          </p:spPr>
          <p:txBody>
            <a:bodyPr lIns="94531" tIns="47265" rIns="94531" bIns="4726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buFont typeface="Arial" panose="020B0604020202020204" pitchFamily="34" charset="0"/>
                <a:buNone/>
              </a:pPr>
              <a:endParaRPr lang="zh-CN" altLang="en-US" sz="2200">
                <a:sym typeface="Calibri" panose="020F0502020204030204" pitchFamily="34" charset="0"/>
              </a:endParaRPr>
            </a:p>
          </p:txBody>
        </p:sp>
        <p:sp>
          <p:nvSpPr>
            <p:cNvPr id="7" name="TextBox 18"/>
            <p:cNvSpPr txBox="1"/>
            <p:nvPr/>
          </p:nvSpPr>
          <p:spPr>
            <a:xfrm>
              <a:off x="2644" y="741"/>
              <a:ext cx="2895" cy="976"/>
            </a:xfrm>
            <a:prstGeom prst="rect">
              <a:avLst/>
            </a:prstGeom>
            <a:noFill/>
          </p:spPr>
          <p:txBody>
            <a:bodyPr wrap="square" lIns="94531" tIns="47265" rIns="94531" bIns="4726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2400" b="1" dirty="0">
                  <a:solidFill>
                    <a:schemeClr val="bg1"/>
                  </a:solidFill>
                  <a:latin typeface="思源宋体 CN SemiBold" panose="02020600000000000000" charset="-122"/>
                  <a:ea typeface="思源宋体 CN SemiBold" panose="02020600000000000000" charset="-122"/>
                </a:rPr>
                <a:t>主旨归纳</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642939" y="1216039"/>
            <a:ext cx="3786187" cy="2285241"/>
          </a:xfrm>
          <a:prstGeom prst="rect">
            <a:avLst/>
          </a:prstGeom>
          <a:noFill/>
          <a:ln w="9525">
            <a:noFill/>
            <a:miter lim="800000"/>
          </a:ln>
        </p:spPr>
        <p:txBody>
          <a:bodyPr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defRPr/>
            </a:pPr>
            <a:r>
              <a:rPr lang="zh-CN" altLang="en-US" sz="2400" b="1" dirty="0">
                <a:solidFill>
                  <a:srgbClr val="254061"/>
                </a:solidFill>
                <a:latin typeface="华文行楷" panose="02010800040101010101" pitchFamily="2" charset="-122"/>
                <a:ea typeface="华文行楷" panose="02010800040101010101" pitchFamily="2" charset="-122"/>
              </a:rPr>
              <a:t>    </a:t>
            </a:r>
            <a:r>
              <a:rPr lang="zh-CN" altLang="en-US" sz="2400" b="1" dirty="0">
                <a:solidFill>
                  <a:srgbClr val="254061"/>
                </a:solidFill>
                <a:latin typeface="新宋体" panose="02010609030101010101" pitchFamily="49" charset="-122"/>
                <a:ea typeface="新宋体" panose="02010609030101010101" pitchFamily="49" charset="-122"/>
              </a:rPr>
              <a:t>海伦在她的名作《</a:t>
            </a:r>
            <a:r>
              <a:rPr lang="zh-CN" altLang="en-US" sz="2400" b="1" dirty="0">
                <a:solidFill>
                  <a:srgbClr val="632523"/>
                </a:solidFill>
                <a:latin typeface="新宋体" panose="02010609030101010101" pitchFamily="49" charset="-122"/>
                <a:ea typeface="新宋体" panose="02010609030101010101" pitchFamily="49" charset="-122"/>
              </a:rPr>
              <a:t>假如给我三天光明</a:t>
            </a:r>
            <a:r>
              <a:rPr lang="zh-CN" altLang="en-US" sz="2400" b="1" dirty="0">
                <a:solidFill>
                  <a:srgbClr val="254061"/>
                </a:solidFill>
                <a:latin typeface="新宋体" panose="02010609030101010101" pitchFamily="49" charset="-122"/>
                <a:ea typeface="新宋体" panose="02010609030101010101" pitchFamily="49" charset="-122"/>
              </a:rPr>
              <a:t>》一文中深情地抒发了她对莎莉文老师的爱：“假如给我三天光明，我第一眼想看的就是我亲爱的老师。”</a:t>
            </a:r>
          </a:p>
        </p:txBody>
      </p:sp>
      <p:sp>
        <p:nvSpPr>
          <p:cNvPr id="3" name="Text Box 12"/>
          <p:cNvSpPr txBox="1">
            <a:spLocks noChangeArrowheads="1"/>
          </p:cNvSpPr>
          <p:nvPr/>
        </p:nvSpPr>
        <p:spPr bwMode="auto">
          <a:xfrm>
            <a:off x="822106" y="582568"/>
            <a:ext cx="3829049" cy="484748"/>
          </a:xfrm>
          <a:prstGeom prst="rect">
            <a:avLst/>
          </a:prstGeom>
          <a:noFill/>
          <a:ln w="9525">
            <a:noFill/>
            <a:miter lim="800000"/>
          </a:ln>
        </p:spPr>
        <p:txBody>
          <a:bodyPr wrap="square" lIns="68580" tIns="34290" rIns="68580" bIns="34290">
            <a:spAutoFit/>
          </a:bodyPr>
          <a:lstStyle/>
          <a:p>
            <a:pPr>
              <a:spcBef>
                <a:spcPct val="50000"/>
              </a:spcBef>
              <a:defRPr/>
            </a:pPr>
            <a:r>
              <a:rPr lang="zh-CN" altLang="en-US" sz="2700" b="1" dirty="0">
                <a:solidFill>
                  <a:srgbClr val="C00000"/>
                </a:solidFill>
                <a:latin typeface="宋体" panose="02010600030101010101" pitchFamily="2" charset="-122"/>
                <a:ea typeface="宋体" panose="02010600030101010101" pitchFamily="2" charset="-122"/>
              </a:rPr>
              <a:t>假如给我三天光明</a:t>
            </a:r>
          </a:p>
        </p:txBody>
      </p:sp>
      <p:pic>
        <p:nvPicPr>
          <p:cNvPr id="4" name="图片 3" descr="vip066846,20080309140448526.jpg"/>
          <p:cNvPicPr>
            <a:picLocks noChangeAspect="1"/>
          </p:cNvPicPr>
          <p:nvPr/>
        </p:nvPicPr>
        <p:blipFill>
          <a:blip r:embed="rId2"/>
          <a:stretch>
            <a:fillRect/>
          </a:stretch>
        </p:blipFill>
        <p:spPr>
          <a:xfrm>
            <a:off x="4529710" y="992423"/>
            <a:ext cx="3264122" cy="2450864"/>
          </a:xfrm>
          <a:prstGeom prst="rect">
            <a:avLst/>
          </a:prstGeom>
          <a:noFill/>
          <a:ln w="9525">
            <a:solidFill>
              <a:srgbClr val="FF6600"/>
            </a:solidFill>
            <a:miter lim="800000"/>
            <a:headEnd/>
            <a:tailEnd/>
          </a:ln>
          <a:effectLst>
            <a:outerShdw dist="107763" dir="18900000" algn="ctr" rotWithShape="0">
              <a:srgbClr val="808080">
                <a:alpha val="50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inVertical)">
                                      <p:cBhvr>
                                        <p:cTn id="13" dur="500"/>
                                        <p:tgtEl>
                                          <p:spTgt spid="2"/>
                                        </p:tgtEl>
                                      </p:cBhvr>
                                    </p:animEffect>
                                  </p:childTnLst>
                                </p:cTn>
                              </p:par>
                              <p:par>
                                <p:cTn id="14" presetID="3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600" decel="100000"/>
                                        <p:tgtEl>
                                          <p:spTgt spid="4"/>
                                        </p:tgtEl>
                                      </p:cBhvr>
                                    </p:animEffect>
                                    <p:anim calcmode="lin" valueType="num">
                                      <p:cBhvr>
                                        <p:cTn id="17" dur="1600" decel="100000" fill="hold"/>
                                        <p:tgtEl>
                                          <p:spTgt spid="4"/>
                                        </p:tgtEl>
                                        <p:attrNameLst>
                                          <p:attrName>style.rotation</p:attrName>
                                        </p:attrNameLst>
                                      </p:cBhvr>
                                      <p:tavLst>
                                        <p:tav tm="0">
                                          <p:val>
                                            <p:fltVal val="-90"/>
                                          </p:val>
                                        </p:tav>
                                        <p:tav tm="100000">
                                          <p:val>
                                            <p:fltVal val="0"/>
                                          </p:val>
                                        </p:tav>
                                      </p:tavLst>
                                    </p:anim>
                                    <p:anim calcmode="lin" valueType="num">
                                      <p:cBhvr>
                                        <p:cTn id="18" dur="1600" decel="100000" fill="hold"/>
                                        <p:tgtEl>
                                          <p:spTgt spid="4"/>
                                        </p:tgtEl>
                                        <p:attrNameLst>
                                          <p:attrName>ppt_x</p:attrName>
                                        </p:attrNameLst>
                                      </p:cBhvr>
                                      <p:tavLst>
                                        <p:tav tm="0">
                                          <p:val>
                                            <p:strVal val="#ppt_x+0.4"/>
                                          </p:val>
                                        </p:tav>
                                        <p:tav tm="100000">
                                          <p:val>
                                            <p:strVal val="#ppt_x-0.05"/>
                                          </p:val>
                                        </p:tav>
                                      </p:tavLst>
                                    </p:anim>
                                    <p:anim calcmode="lin" valueType="num">
                                      <p:cBhvr>
                                        <p:cTn id="19" dur="1600" decel="100000" fill="hold"/>
                                        <p:tgtEl>
                                          <p:spTgt spid="4"/>
                                        </p:tgtEl>
                                        <p:attrNameLst>
                                          <p:attrName>ppt_y</p:attrName>
                                        </p:attrNameLst>
                                      </p:cBhvr>
                                      <p:tavLst>
                                        <p:tav tm="0">
                                          <p:val>
                                            <p:strVal val="#ppt_y-0.4"/>
                                          </p:val>
                                        </p:tav>
                                        <p:tav tm="100000">
                                          <p:val>
                                            <p:strVal val="#ppt_y+0.1"/>
                                          </p:val>
                                        </p:tav>
                                      </p:tavLst>
                                    </p:anim>
                                    <p:anim calcmode="lin" valueType="num">
                                      <p:cBhvr>
                                        <p:cTn id="20" dur="400" accel="100000" fill="hold">
                                          <p:stCondLst>
                                            <p:cond delay="1600"/>
                                          </p:stCondLst>
                                        </p:cTn>
                                        <p:tgtEl>
                                          <p:spTgt spid="4"/>
                                        </p:tgtEl>
                                        <p:attrNameLst>
                                          <p:attrName>ppt_x</p:attrName>
                                        </p:attrNameLst>
                                      </p:cBhvr>
                                      <p:tavLst>
                                        <p:tav tm="0">
                                          <p:val>
                                            <p:strVal val="#ppt_x-0.05"/>
                                          </p:val>
                                        </p:tav>
                                        <p:tav tm="100000">
                                          <p:val>
                                            <p:strVal val="#ppt_x"/>
                                          </p:val>
                                        </p:tav>
                                      </p:tavLst>
                                    </p:anim>
                                    <p:anim calcmode="lin" valueType="num">
                                      <p:cBhvr>
                                        <p:cTn id="21" dur="400" accel="100000" fill="hold">
                                          <p:stCondLst>
                                            <p:cond delay="16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2314576" y="1070610"/>
            <a:ext cx="4886324" cy="392415"/>
          </a:xfrm>
          <a:prstGeom prst="rect">
            <a:avLst/>
          </a:prstGeom>
          <a:noFill/>
          <a:ln w="9525" algn="ctr">
            <a:noFill/>
            <a:miter lim="800000"/>
          </a:ln>
        </p:spPr>
        <p:txBody>
          <a:bodyPr wrap="square" lIns="68580" tIns="34290" rIns="68580" bIns="34290">
            <a:spAutoFit/>
          </a:bodyPr>
          <a:lstStyle/>
          <a:p>
            <a:pPr>
              <a:defRPr/>
            </a:pPr>
            <a:r>
              <a:rPr lang="en-US" altLang="zh-CN" sz="2100" b="1" dirty="0">
                <a:solidFill>
                  <a:schemeClr val="accent1">
                    <a:lumMod val="75000"/>
                  </a:schemeClr>
                </a:solidFill>
                <a:effectLst>
                  <a:outerShdw blurRad="38100" dist="38100" dir="2700000" algn="tl">
                    <a:srgbClr val="000000">
                      <a:alpha val="43137"/>
                    </a:srgbClr>
                  </a:outerShdw>
                </a:effectLst>
                <a:latin typeface="新宋体" panose="02010609030101010101" pitchFamily="49" charset="-122"/>
                <a:ea typeface="新宋体" panose="02010609030101010101" pitchFamily="49" charset="-122"/>
              </a:rPr>
              <a:t>《</a:t>
            </a:r>
            <a:r>
              <a:rPr lang="zh-CN" altLang="en-US" sz="2100" b="1" dirty="0">
                <a:solidFill>
                  <a:schemeClr val="accent1">
                    <a:lumMod val="75000"/>
                  </a:schemeClr>
                </a:solidFill>
                <a:effectLst>
                  <a:outerShdw blurRad="38100" dist="38100" dir="2700000" algn="tl">
                    <a:srgbClr val="000000">
                      <a:alpha val="43137"/>
                    </a:srgbClr>
                  </a:outerShdw>
                </a:effectLst>
                <a:latin typeface="新宋体" panose="02010609030101010101" pitchFamily="49" charset="-122"/>
                <a:ea typeface="新宋体" panose="02010609030101010101" pitchFamily="49" charset="-122"/>
              </a:rPr>
              <a:t>假如给我三天光明</a:t>
            </a:r>
            <a:r>
              <a:rPr lang="en-US" altLang="zh-CN" sz="2100" b="1" dirty="0">
                <a:solidFill>
                  <a:schemeClr val="accent1">
                    <a:lumMod val="75000"/>
                  </a:schemeClr>
                </a:solidFill>
                <a:effectLst>
                  <a:outerShdw blurRad="38100" dist="38100" dir="2700000" algn="tl">
                    <a:srgbClr val="000000">
                      <a:alpha val="43137"/>
                    </a:srgbClr>
                  </a:outerShdw>
                </a:effectLst>
                <a:latin typeface="新宋体" panose="02010609030101010101" pitchFamily="49" charset="-122"/>
                <a:ea typeface="新宋体" panose="02010609030101010101" pitchFamily="49" charset="-122"/>
              </a:rPr>
              <a:t>》</a:t>
            </a:r>
            <a:r>
              <a:rPr lang="zh-CN" altLang="en-US" sz="2100" b="1" dirty="0">
                <a:solidFill>
                  <a:schemeClr val="accent1">
                    <a:lumMod val="75000"/>
                  </a:schemeClr>
                </a:solidFill>
                <a:effectLst>
                  <a:outerShdw blurRad="38100" dist="38100" dir="2700000" algn="tl">
                    <a:srgbClr val="000000">
                      <a:alpha val="43137"/>
                    </a:srgbClr>
                  </a:outerShdw>
                </a:effectLst>
                <a:latin typeface="新宋体" panose="02010609030101010101" pitchFamily="49" charset="-122"/>
                <a:ea typeface="新宋体" panose="02010609030101010101" pitchFamily="49" charset="-122"/>
              </a:rPr>
              <a:t>（节选）</a:t>
            </a:r>
          </a:p>
        </p:txBody>
      </p:sp>
      <p:sp>
        <p:nvSpPr>
          <p:cNvPr id="3" name="Text Box 6"/>
          <p:cNvSpPr txBox="1">
            <a:spLocks noChangeArrowheads="1"/>
          </p:cNvSpPr>
          <p:nvPr/>
        </p:nvSpPr>
        <p:spPr bwMode="auto">
          <a:xfrm>
            <a:off x="941388" y="1610916"/>
            <a:ext cx="7632700" cy="3328283"/>
          </a:xfrm>
          <a:prstGeom prst="rect">
            <a:avLst/>
          </a:prstGeom>
          <a:noFill/>
          <a:ln w="9525" algn="ctr">
            <a:noFill/>
            <a:miter lim="800000"/>
          </a:ln>
        </p:spPr>
        <p:txBody>
          <a:bodyPr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defRPr/>
            </a:pPr>
            <a:r>
              <a:rPr lang="en-US" altLang="zh-CN" sz="1800" b="1" dirty="0">
                <a:latin typeface="宋体" panose="02010600030101010101" pitchFamily="2" charset="-122"/>
              </a:rPr>
              <a:t>    </a:t>
            </a:r>
            <a:r>
              <a:rPr lang="zh-CN" altLang="en-US" sz="1800" b="1" dirty="0">
                <a:latin typeface="宋体" panose="02010600030101010101" pitchFamily="2" charset="-122"/>
              </a:rPr>
              <a:t>啊，如果我有三天视力的话，我该看些什么东西呢？</a:t>
            </a:r>
          </a:p>
          <a:p>
            <a:pPr eaLnBrk="1" hangingPunct="1">
              <a:lnSpc>
                <a:spcPct val="150000"/>
              </a:lnSpc>
              <a:defRPr/>
            </a:pPr>
            <a:r>
              <a:rPr lang="zh-CN" altLang="en-US" sz="1800" b="1" dirty="0">
                <a:latin typeface="宋体" panose="02010600030101010101" pitchFamily="2" charset="-122"/>
              </a:rPr>
              <a:t>    第一天，我要看到那些好心的、温和的、友好的、使我的生活变得有价值的人们。首先，我想长时间地凝视着我亲爱的教师安妮</a:t>
            </a:r>
            <a:r>
              <a:rPr lang="en-US" altLang="zh-CN" sz="1800" b="1" dirty="0">
                <a:latin typeface="宋体" panose="02010600030101010101" pitchFamily="2" charset="-122"/>
              </a:rPr>
              <a:t>·</a:t>
            </a:r>
            <a:r>
              <a:rPr lang="zh-CN" altLang="en-US" sz="1800" b="1" dirty="0">
                <a:latin typeface="宋体" panose="02010600030101010101" pitchFamily="2" charset="-122"/>
              </a:rPr>
              <a:t>莎莉文</a:t>
            </a:r>
            <a:r>
              <a:rPr lang="en-US" altLang="zh-CN" sz="1800" b="1" dirty="0">
                <a:latin typeface="宋体" panose="02010600030101010101" pitchFamily="2" charset="-122"/>
              </a:rPr>
              <a:t>·</a:t>
            </a:r>
            <a:r>
              <a:rPr lang="zh-CN" altLang="en-US" sz="1800" b="1" dirty="0">
                <a:latin typeface="宋体" panose="02010600030101010101" pitchFamily="2" charset="-122"/>
              </a:rPr>
              <a:t>麦西夫人的脸，当我还在孩稚时，她就来到我家，是她给我打开了外部世界。</a:t>
            </a:r>
            <a:endParaRPr lang="en-US" altLang="zh-CN" sz="1800" b="1" dirty="0">
              <a:latin typeface="宋体" panose="02010600030101010101" pitchFamily="2" charset="-122"/>
            </a:endParaRPr>
          </a:p>
          <a:p>
            <a:pPr eaLnBrk="1" hangingPunct="1">
              <a:lnSpc>
                <a:spcPct val="150000"/>
              </a:lnSpc>
              <a:defRPr/>
            </a:pPr>
            <a:r>
              <a:rPr lang="zh-CN" altLang="en-US" sz="1800" dirty="0">
                <a:latin typeface="宋体" panose="02010600030101010101" pitchFamily="2" charset="-122"/>
              </a:rPr>
              <a:t>　　</a:t>
            </a:r>
            <a:r>
              <a:rPr lang="zh-CN" altLang="en-US" sz="1800" b="1" dirty="0">
                <a:latin typeface="宋体" panose="02010600030101010101" pitchFamily="2" charset="-122"/>
              </a:rPr>
              <a:t>我不仅要看她的脸部的轮廓，为了将她牢牢地放进我的记忆，还要仔细研究那张脸，并从中找出同情的温柔和耐心的生动的形迹，她就是靠温柔与耐心来完成教育我的困难任务。我要从她的眼睛里看出那使她能坚定地面对困难的坚强毅力和她那经常向我显示出的对于人类的同情心。</a:t>
            </a:r>
          </a:p>
        </p:txBody>
      </p:sp>
      <p:grpSp>
        <p:nvGrpSpPr>
          <p:cNvPr id="5" name="组合 4"/>
          <p:cNvGrpSpPr/>
          <p:nvPr/>
        </p:nvGrpSpPr>
        <p:grpSpPr>
          <a:xfrm>
            <a:off x="710326" y="535305"/>
            <a:ext cx="2036924" cy="535305"/>
            <a:chOff x="2356" y="640"/>
            <a:chExt cx="3471" cy="1124"/>
          </a:xfrm>
        </p:grpSpPr>
        <p:sp>
          <p:nvSpPr>
            <p:cNvPr id="6" name="MH_Entry_1"/>
            <p:cNvSpPr>
              <a:spLocks noChangeArrowheads="1"/>
            </p:cNvSpPr>
            <p:nvPr/>
          </p:nvSpPr>
          <p:spPr bwMode="auto">
            <a:xfrm flipH="1">
              <a:off x="2356" y="640"/>
              <a:ext cx="3471" cy="1124"/>
            </a:xfrm>
            <a:prstGeom prst="roundRect">
              <a:avLst>
                <a:gd name="adj" fmla="val 16667"/>
              </a:avLst>
            </a:prstGeom>
            <a:solidFill>
              <a:srgbClr val="DF2938"/>
            </a:solidFill>
            <a:ln>
              <a:noFill/>
            </a:ln>
            <a:extLst>
              <a:ext uri="{91240B29-F687-4F45-9708-019B960494DF}">
                <a14:hiddenLine xmlns:a14="http://schemas.microsoft.com/office/drawing/2010/main" w="12700">
                  <a:solidFill>
                    <a:srgbClr val="000000"/>
                  </a:solidFill>
                  <a:bevel/>
                </a14:hiddenLine>
              </a:ext>
            </a:extLst>
          </p:spPr>
          <p:txBody>
            <a:bodyPr lIns="94531" tIns="47265" rIns="94531" bIns="4726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buFont typeface="Arial" panose="020B0604020202020204" pitchFamily="34" charset="0"/>
                <a:buNone/>
              </a:pPr>
              <a:endParaRPr lang="zh-CN" altLang="en-US" sz="2200">
                <a:sym typeface="Calibri" panose="020F0502020204030204" pitchFamily="34" charset="0"/>
              </a:endParaRPr>
            </a:p>
          </p:txBody>
        </p:sp>
        <p:sp>
          <p:nvSpPr>
            <p:cNvPr id="7" name="TextBox 18"/>
            <p:cNvSpPr txBox="1"/>
            <p:nvPr/>
          </p:nvSpPr>
          <p:spPr>
            <a:xfrm>
              <a:off x="2644" y="741"/>
              <a:ext cx="2895" cy="976"/>
            </a:xfrm>
            <a:prstGeom prst="rect">
              <a:avLst/>
            </a:prstGeom>
            <a:noFill/>
          </p:spPr>
          <p:txBody>
            <a:bodyPr wrap="square" lIns="94531" tIns="47265" rIns="94531" bIns="4726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2400" b="1" dirty="0">
                  <a:solidFill>
                    <a:schemeClr val="bg1"/>
                  </a:solidFill>
                  <a:latin typeface="思源宋体 CN SemiBold" panose="02020600000000000000" charset="-122"/>
                  <a:ea typeface="思源宋体 CN SemiBold" panose="02020600000000000000" charset="-122"/>
                </a:rPr>
                <a:t>拓展阅读</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521494" y="1562498"/>
            <a:ext cx="7936706" cy="3454792"/>
          </a:xfrm>
          <a:prstGeom prst="rect">
            <a:avLst/>
          </a:prstGeom>
          <a:noFill/>
          <a:ln w="9525" algn="ctr">
            <a:noFill/>
            <a:miter lim="800000"/>
          </a:ln>
        </p:spPr>
        <p:txBody>
          <a:bodyPr wrap="square" lIns="68580" tIns="34290" rIns="68580" bIns="34290">
            <a:spAutoFit/>
          </a:bodyPr>
          <a:lstStyle>
            <a:defPPr>
              <a:defRPr lang="zh-CN"/>
            </a:defPPr>
            <a:lvl1pPr>
              <a:defRPr sz="2400" b="1">
                <a:latin typeface="楷体" pitchFamily="49" charset="-122"/>
                <a:ea typeface="楷体" pitchFamily="49"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zh-CN" altLang="en-US" sz="2000" dirty="0">
                <a:latin typeface="宋体" panose="02010600030101010101" pitchFamily="2" charset="-122"/>
                <a:ea typeface="宋体" panose="02010600030101010101" pitchFamily="2" charset="-122"/>
              </a:rPr>
              <a:t>    </a:t>
            </a:r>
            <a:r>
              <a:rPr lang="zh-CN" altLang="en-US" sz="2000" dirty="0" smtClean="0">
                <a:latin typeface="宋体" panose="02010600030101010101" pitchFamily="2" charset="-122"/>
                <a:ea typeface="宋体" panose="02010600030101010101" pitchFamily="2" charset="-122"/>
              </a:rPr>
              <a:t>她</a:t>
            </a:r>
            <a:r>
              <a:rPr lang="zh-CN" altLang="en-US" sz="2000" dirty="0">
                <a:latin typeface="宋体" panose="02010600030101010101" pitchFamily="2" charset="-122"/>
                <a:ea typeface="宋体" panose="02010600030101010101" pitchFamily="2" charset="-122"/>
              </a:rPr>
              <a:t>除了嗜书如命，还喜欢骑马、游泳、划船，酷爱戏剧表演艺术,靠着不屈不挠的意志，海伦学会了唇读，可以通过“手”听到马克·吐温为她朗诵的短篇小说，以优等的成绩完成了世界名校哈佛大学的学业。读书不但使海伦成为一个学富五车的学者，也陶冶了她美好的心灵。</a:t>
            </a:r>
            <a:br>
              <a:rPr lang="zh-CN" altLang="en-US" sz="2000" dirty="0">
                <a:latin typeface="宋体" panose="02010600030101010101" pitchFamily="2" charset="-122"/>
                <a:ea typeface="宋体" panose="02010600030101010101" pitchFamily="2" charset="-122"/>
              </a:rPr>
            </a:br>
            <a:r>
              <a:rPr lang="zh-CN" altLang="en-US" sz="2000" dirty="0">
                <a:latin typeface="宋体" panose="02010600030101010101" pitchFamily="2" charset="-122"/>
                <a:ea typeface="宋体" panose="02010600030101010101" pitchFamily="2" charset="-122"/>
              </a:rPr>
              <a:t>　　她喜欢信马由缰地徜徉在森林中，也喜欢月夜泛舟，靠水草、睡莲散发出的芬芳来辨别方向。她还喜欢骑着双人自行车兜风，在飞驰中体会力量和速度，并像男孩子一样喜欢在国际象棋的较量中斗智斗勇……她还爱大自然，站在尼亚加拉大瀑布前虽看不到飞流直下三千尺的人间胜景，听不到那震耳欲聋的轰鸣，却可以从空气的</a:t>
            </a:r>
            <a:r>
              <a:rPr lang="zh-CN" altLang="en-US" sz="2000" dirty="0" smtClean="0">
                <a:latin typeface="宋体" panose="02010600030101010101" pitchFamily="2" charset="-122"/>
                <a:ea typeface="宋体" panose="02010600030101010101" pitchFamily="2" charset="-122"/>
              </a:rPr>
              <a:t>震颤</a:t>
            </a:r>
            <a:r>
              <a:rPr lang="zh-CN" altLang="en-US" sz="2000" dirty="0">
                <a:latin typeface="宋体" panose="02010600030101010101" pitchFamily="2" charset="-122"/>
                <a:ea typeface="宋体" panose="02010600030101010101" pitchFamily="2" charset="-122"/>
              </a:rPr>
              <a:t>中领略到世界最宏大的瀑布的雄奇壮观。</a:t>
            </a:r>
          </a:p>
        </p:txBody>
      </p:sp>
      <p:sp>
        <p:nvSpPr>
          <p:cNvPr id="3" name="TextBox 2"/>
          <p:cNvSpPr txBox="1"/>
          <p:nvPr/>
        </p:nvSpPr>
        <p:spPr>
          <a:xfrm>
            <a:off x="2837704" y="978557"/>
            <a:ext cx="3063035" cy="438581"/>
          </a:xfrm>
          <a:prstGeom prst="rect">
            <a:avLst/>
          </a:prstGeom>
          <a:noFill/>
        </p:spPr>
        <p:txBody>
          <a:bodyPr wrap="square" lIns="68580" tIns="34290" rIns="68580" bIns="34290">
            <a:spAutoFit/>
          </a:bodyPr>
          <a:lstStyle/>
          <a:p>
            <a:pPr>
              <a:defRPr/>
            </a:pPr>
            <a:r>
              <a:rPr lang="zh-CN" altLang="en-US" sz="2400" b="1" dirty="0">
                <a:solidFill>
                  <a:schemeClr val="accent2">
                    <a:lumMod val="50000"/>
                  </a:schemeClr>
                </a:solidFill>
                <a:effectLst>
                  <a:outerShdw blurRad="38100" dist="38100" dir="2700000" algn="tl">
                    <a:srgbClr val="000000">
                      <a:alpha val="43137"/>
                    </a:srgbClr>
                  </a:outerShdw>
                </a:effectLst>
                <a:latin typeface="新宋体" panose="02010609030101010101" pitchFamily="49" charset="-122"/>
                <a:ea typeface="新宋体" panose="02010609030101010101" pitchFamily="49" charset="-122"/>
              </a:rPr>
              <a:t>全面的海伦</a:t>
            </a:r>
            <a:r>
              <a:rPr lang="en-US" altLang="zh-CN" sz="2400" b="1" dirty="0">
                <a:solidFill>
                  <a:schemeClr val="accent2">
                    <a:lumMod val="50000"/>
                  </a:schemeClr>
                </a:solidFill>
                <a:effectLst>
                  <a:outerShdw blurRad="38100" dist="38100" dir="2700000" algn="tl">
                    <a:srgbClr val="000000">
                      <a:alpha val="43137"/>
                    </a:srgbClr>
                  </a:outerShdw>
                </a:effectLst>
                <a:latin typeface="新宋体" panose="02010609030101010101" pitchFamily="49" charset="-122"/>
                <a:ea typeface="新宋体" panose="02010609030101010101" pitchFamily="49" charset="-122"/>
              </a:rPr>
              <a:t>·</a:t>
            </a:r>
            <a:r>
              <a:rPr lang="zh-CN" altLang="en-US" sz="2400" b="1" dirty="0">
                <a:solidFill>
                  <a:schemeClr val="accent2">
                    <a:lumMod val="50000"/>
                  </a:schemeClr>
                </a:solidFill>
                <a:effectLst>
                  <a:outerShdw blurRad="38100" dist="38100" dir="2700000" algn="tl">
                    <a:srgbClr val="000000">
                      <a:alpha val="43137"/>
                    </a:srgbClr>
                  </a:outerShdw>
                </a:effectLst>
                <a:latin typeface="新宋体" panose="02010609030101010101" pitchFamily="49" charset="-122"/>
                <a:ea typeface="新宋体" panose="02010609030101010101" pitchFamily="49" charset="-122"/>
              </a:rPr>
              <a:t>凯勒</a:t>
            </a:r>
          </a:p>
        </p:txBody>
      </p:sp>
      <p:grpSp>
        <p:nvGrpSpPr>
          <p:cNvPr id="5" name="组合 4"/>
          <p:cNvGrpSpPr/>
          <p:nvPr/>
        </p:nvGrpSpPr>
        <p:grpSpPr>
          <a:xfrm>
            <a:off x="967501" y="432435"/>
            <a:ext cx="2036924" cy="535305"/>
            <a:chOff x="2356" y="640"/>
            <a:chExt cx="3471" cy="1124"/>
          </a:xfrm>
        </p:grpSpPr>
        <p:sp>
          <p:nvSpPr>
            <p:cNvPr id="6" name="MH_Entry_1"/>
            <p:cNvSpPr>
              <a:spLocks noChangeArrowheads="1"/>
            </p:cNvSpPr>
            <p:nvPr/>
          </p:nvSpPr>
          <p:spPr bwMode="auto">
            <a:xfrm flipH="1">
              <a:off x="2356" y="640"/>
              <a:ext cx="3471" cy="1124"/>
            </a:xfrm>
            <a:prstGeom prst="roundRect">
              <a:avLst>
                <a:gd name="adj" fmla="val 16667"/>
              </a:avLst>
            </a:prstGeom>
            <a:solidFill>
              <a:srgbClr val="DF2938"/>
            </a:solidFill>
            <a:ln>
              <a:noFill/>
            </a:ln>
            <a:extLst>
              <a:ext uri="{91240B29-F687-4F45-9708-019B960494DF}">
                <a14:hiddenLine xmlns:a14="http://schemas.microsoft.com/office/drawing/2010/main" w="12700">
                  <a:solidFill>
                    <a:srgbClr val="000000"/>
                  </a:solidFill>
                  <a:bevel/>
                </a14:hiddenLine>
              </a:ext>
            </a:extLst>
          </p:spPr>
          <p:txBody>
            <a:bodyPr lIns="94531" tIns="47265" rIns="94531" bIns="4726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buFont typeface="Arial" panose="020B0604020202020204" pitchFamily="34" charset="0"/>
                <a:buNone/>
              </a:pPr>
              <a:endParaRPr lang="zh-CN" altLang="en-US" sz="2200">
                <a:sym typeface="Calibri" panose="020F0502020204030204" pitchFamily="34" charset="0"/>
              </a:endParaRPr>
            </a:p>
          </p:txBody>
        </p:sp>
        <p:sp>
          <p:nvSpPr>
            <p:cNvPr id="7" name="TextBox 18"/>
            <p:cNvSpPr txBox="1"/>
            <p:nvPr/>
          </p:nvSpPr>
          <p:spPr>
            <a:xfrm>
              <a:off x="2644" y="741"/>
              <a:ext cx="2895" cy="976"/>
            </a:xfrm>
            <a:prstGeom prst="rect">
              <a:avLst/>
            </a:prstGeom>
            <a:noFill/>
          </p:spPr>
          <p:txBody>
            <a:bodyPr wrap="square" lIns="94531" tIns="47265" rIns="94531" bIns="4726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2400" b="1" dirty="0">
                  <a:solidFill>
                    <a:schemeClr val="bg1"/>
                  </a:solidFill>
                  <a:latin typeface="思源宋体 CN SemiBold" panose="02020600000000000000" charset="-122"/>
                  <a:ea typeface="思源宋体 CN SemiBold" panose="02020600000000000000" charset="-122"/>
                </a:rPr>
                <a:t>知识拓展</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checkerboard(across)">
                                      <p:cBhvr>
                                        <p:cTn id="2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853680" y="1894213"/>
            <a:ext cx="2895379" cy="747148"/>
          </a:xfrm>
        </p:spPr>
        <p:txBody>
          <a:bodyPr>
            <a:noAutofit/>
          </a:bodyPr>
          <a:lstStyle/>
          <a:p>
            <a:pPr algn="ctr"/>
            <a:r>
              <a:rPr lang="zh-CN" altLang="en-US" sz="5000" dirty="0">
                <a:latin typeface="黑体" panose="02010609060101010101" charset="-122"/>
                <a:ea typeface="黑体" panose="02010609060101010101" charset="-122"/>
              </a:rPr>
              <a:t>第一课</a:t>
            </a:r>
            <a:r>
              <a:rPr lang="zh-CN" altLang="en-US" sz="5000" dirty="0" smtClean="0">
                <a:latin typeface="黑体" panose="02010609060101010101" charset="-122"/>
                <a:ea typeface="黑体" panose="02010609060101010101" charset="-122"/>
              </a:rPr>
              <a:t>时</a:t>
            </a:r>
            <a:endParaRPr lang="zh-CN" altLang="en-US" sz="5000" dirty="0">
              <a:latin typeface="黑体" panose="02010609060101010101" charset="-122"/>
              <a:ea typeface="黑体" panose="02010609060101010101" charset="-12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9"/>
          <p:cNvSpPr>
            <a:spLocks noGrp="1" noRot="1" noChangeArrowheads="1"/>
          </p:cNvSpPr>
          <p:nvPr>
            <p:ph type="title" idx="4294967295"/>
          </p:nvPr>
        </p:nvSpPr>
        <p:spPr>
          <a:xfrm>
            <a:off x="817588" y="721519"/>
            <a:ext cx="7772400" cy="678656"/>
          </a:xfrm>
          <a:noFill/>
        </p:spPr>
        <p:txBody>
          <a:bodyPr/>
          <a:lstStyle/>
          <a:p>
            <a:pPr algn="l" eaLnBrk="1" hangingPunct="1"/>
            <a:r>
              <a:rPr lang="zh-CN" altLang="en-US" b="1" dirty="0" smtClean="0">
                <a:solidFill>
                  <a:srgbClr val="000000"/>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海伦</a:t>
            </a:r>
            <a:r>
              <a:rPr lang="en-US" altLang="zh-CN" b="1" dirty="0" smtClean="0">
                <a:solidFill>
                  <a:srgbClr val="000000"/>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a:t>
            </a:r>
            <a:r>
              <a:rPr lang="zh-CN" altLang="en-US" b="1" dirty="0" smtClean="0">
                <a:solidFill>
                  <a:srgbClr val="000000"/>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凯勒的一生给了你怎样的启示？ </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21822" y="1640495"/>
            <a:ext cx="2491477" cy="2388580"/>
          </a:xfrm>
          <a:prstGeom prst="rect">
            <a:avLst/>
          </a:prstGeom>
          <a:noFill/>
          <a:ln w="9525">
            <a:solidFill>
              <a:srgbClr val="FF6600"/>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chemeClr val="accent1"/>
                </a:solidFill>
              </a14:hiddenFill>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189438" y="1640495"/>
            <a:ext cx="2832869" cy="2388580"/>
          </a:xfrm>
          <a:prstGeom prst="rect">
            <a:avLst/>
          </a:prstGeom>
          <a:noFill/>
          <a:ln w="9525">
            <a:solidFill>
              <a:srgbClr val="FF6600"/>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chemeClr val="accent1"/>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122"/>
                                        </p:tgtEl>
                                        <p:attrNameLst>
                                          <p:attrName>style.visibility</p:attrName>
                                        </p:attrNameLst>
                                      </p:cBhvr>
                                      <p:to>
                                        <p:strVal val="visible"/>
                                      </p:to>
                                    </p:set>
                                    <p:animEffect transition="in" filter="fade">
                                      <p:cBhvr>
                                        <p:cTn id="12" dur="1000"/>
                                        <p:tgtEl>
                                          <p:spTgt spid="5122"/>
                                        </p:tgtEl>
                                      </p:cBhvr>
                                    </p:animEffect>
                                    <p:anim calcmode="lin" valueType="num">
                                      <p:cBhvr>
                                        <p:cTn id="13" dur="1000" fill="hold"/>
                                        <p:tgtEl>
                                          <p:spTgt spid="5122"/>
                                        </p:tgtEl>
                                        <p:attrNameLst>
                                          <p:attrName>ppt_x</p:attrName>
                                        </p:attrNameLst>
                                      </p:cBhvr>
                                      <p:tavLst>
                                        <p:tav tm="0">
                                          <p:val>
                                            <p:strVal val="#ppt_x"/>
                                          </p:val>
                                        </p:tav>
                                        <p:tav tm="100000">
                                          <p:val>
                                            <p:strVal val="#ppt_x"/>
                                          </p:val>
                                        </p:tav>
                                      </p:tavLst>
                                    </p:anim>
                                    <p:anim calcmode="lin" valueType="num">
                                      <p:cBhvr>
                                        <p:cTn id="14" dur="1000" fill="hold"/>
                                        <p:tgtEl>
                                          <p:spTgt spid="512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123"/>
                                        </p:tgtEl>
                                        <p:attrNameLst>
                                          <p:attrName>style.visibility</p:attrName>
                                        </p:attrNameLst>
                                      </p:cBhvr>
                                      <p:to>
                                        <p:strVal val="visible"/>
                                      </p:to>
                                    </p:set>
                                    <p:anim calcmode="lin" valueType="num">
                                      <p:cBhvr additive="base">
                                        <p:cTn id="19" dur="500" fill="hold"/>
                                        <p:tgtEl>
                                          <p:spTgt spid="5123"/>
                                        </p:tgtEl>
                                        <p:attrNameLst>
                                          <p:attrName>ppt_x</p:attrName>
                                        </p:attrNameLst>
                                      </p:cBhvr>
                                      <p:tavLst>
                                        <p:tav tm="0">
                                          <p:val>
                                            <p:strVal val="#ppt_x"/>
                                          </p:val>
                                        </p:tav>
                                        <p:tav tm="100000">
                                          <p:val>
                                            <p:strVal val="#ppt_x"/>
                                          </p:val>
                                        </p:tav>
                                      </p:tavLst>
                                    </p:anim>
                                    <p:anim calcmode="lin" valueType="num">
                                      <p:cBhvr additive="base">
                                        <p:cTn id="20" dur="500" fill="hold"/>
                                        <p:tgtEl>
                                          <p:spTgt spid="51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
          <p:cNvSpPr>
            <a:spLocks noChangeArrowheads="1"/>
          </p:cNvSpPr>
          <p:nvPr/>
        </p:nvSpPr>
        <p:spPr bwMode="auto">
          <a:xfrm>
            <a:off x="536180" y="729768"/>
            <a:ext cx="8064896" cy="3504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30000"/>
              </a:lnSpc>
            </a:pPr>
            <a:r>
              <a:rPr kumimoji="1" lang="en-US" altLang="zh-CN" sz="2100" b="1" dirty="0">
                <a:solidFill>
                  <a:schemeClr val="tx2"/>
                </a:solidFill>
              </a:rPr>
              <a:t>        </a:t>
            </a:r>
            <a:r>
              <a:rPr kumimoji="1" lang="zh-CN" altLang="en-US" sz="2400" b="1" dirty="0">
                <a:solidFill>
                  <a:srgbClr val="000000"/>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海伦与莎莉文老师相辅相成。海伦成为不平凡的人，与莎莉文老师的教育密不可分，但也是她的主观努力的结果。</a:t>
            </a:r>
          </a:p>
          <a:p>
            <a:pPr>
              <a:lnSpc>
                <a:spcPct val="130000"/>
              </a:lnSpc>
            </a:pPr>
            <a:r>
              <a:rPr kumimoji="1" lang="zh-CN" altLang="en-US" sz="2400" b="1" dirty="0">
                <a:solidFill>
                  <a:srgbClr val="000000"/>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    在人类历史长河中，像作者这样凭借坚强意志与命运进行抗争的杰出人士，你还知道哪些？ </a:t>
            </a:r>
          </a:p>
          <a:p>
            <a:pPr>
              <a:lnSpc>
                <a:spcPct val="130000"/>
              </a:lnSpc>
              <a:spcBef>
                <a:spcPct val="20000"/>
              </a:spcBef>
              <a:buFont typeface="Wingdings" panose="05000000000000000000" pitchFamily="2" charset="2"/>
              <a:buNone/>
            </a:pPr>
            <a:r>
              <a:rPr lang="zh-CN" altLang="en-US" sz="2400" b="1" dirty="0">
                <a:solidFill>
                  <a:srgbClr val="000000"/>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    </a:t>
            </a:r>
            <a:r>
              <a:rPr lang="zh-CN" altLang="en-US" sz="2400" b="1" dirty="0">
                <a:solidFill>
                  <a:srgbClr val="FF0000"/>
                </a:solidFill>
                <a:effectLst>
                  <a:outerShdw blurRad="38100" dist="38100" dir="2700000" algn="tl">
                    <a:srgbClr val="000000">
                      <a:alpha val="43137"/>
                    </a:srgbClr>
                  </a:outerShdw>
                </a:effectLst>
                <a:latin typeface="宋体" panose="02010600030101010101" pitchFamily="2" charset="-122"/>
                <a:ea typeface="宋体" panose="02010600030101010101" pitchFamily="2" charset="-122"/>
              </a:rPr>
              <a:t>试列举古今中外那些付出艰辛努力而成功的残疾人的事迹。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banner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60451" y="573528"/>
            <a:ext cx="2820127" cy="4139636"/>
          </a:xfrm>
          <a:prstGeom prst="rect">
            <a:avLst/>
          </a:prstGeom>
          <a:noFill/>
          <a:ln w="9525">
            <a:solidFill>
              <a:srgbClr val="FF6600"/>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3969544" y="897731"/>
            <a:ext cx="4419600" cy="305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defRPr/>
            </a:pPr>
            <a:r>
              <a:rPr kumimoji="1" lang="zh-CN" altLang="en-US" sz="2700" b="1" dirty="0">
                <a:solidFill>
                  <a:srgbClr val="FF3300"/>
                </a:solidFill>
                <a:latin typeface="黑体" panose="02010609060101010101" charset="-122"/>
                <a:ea typeface="黑体" panose="02010609060101010101" charset="-122"/>
              </a:rPr>
              <a:t>路德维希</a:t>
            </a:r>
            <a:r>
              <a:rPr kumimoji="1" lang="en-US" altLang="zh-CN" sz="2700" b="1" dirty="0">
                <a:solidFill>
                  <a:srgbClr val="FF3300"/>
                </a:solidFill>
                <a:latin typeface="Times New Roman" panose="02020603050405020304" pitchFamily="18" charset="0"/>
                <a:ea typeface="黑体" panose="02010609060101010101" charset="-122"/>
              </a:rPr>
              <a:t>·</a:t>
            </a:r>
            <a:r>
              <a:rPr kumimoji="1" lang="zh-CN" altLang="en-US" sz="2700" b="1" dirty="0">
                <a:solidFill>
                  <a:srgbClr val="FF3300"/>
                </a:solidFill>
                <a:latin typeface="黑体" panose="02010609060101010101" charset="-122"/>
                <a:ea typeface="黑体" panose="02010609060101010101" charset="-122"/>
              </a:rPr>
              <a:t>范</a:t>
            </a:r>
            <a:r>
              <a:rPr kumimoji="1" lang="en-US" altLang="zh-CN" sz="2700" b="1" dirty="0">
                <a:solidFill>
                  <a:srgbClr val="FF3300"/>
                </a:solidFill>
                <a:latin typeface="Times New Roman" panose="02020603050405020304" pitchFamily="18" charset="0"/>
                <a:ea typeface="黑体" panose="02010609060101010101" charset="-122"/>
              </a:rPr>
              <a:t>·</a:t>
            </a:r>
            <a:r>
              <a:rPr kumimoji="1" lang="zh-CN" altLang="en-US" sz="2700" b="1" dirty="0">
                <a:solidFill>
                  <a:srgbClr val="FF3300"/>
                </a:solidFill>
                <a:latin typeface="黑体" panose="02010609060101010101" charset="-122"/>
                <a:ea typeface="黑体" panose="02010609060101010101" charset="-122"/>
              </a:rPr>
              <a:t>贝多芬</a:t>
            </a:r>
          </a:p>
          <a:p>
            <a:pPr>
              <a:defRPr/>
            </a:pPr>
            <a:r>
              <a:rPr kumimoji="1" lang="zh-CN" altLang="en-US" sz="3000" b="1" dirty="0">
                <a:solidFill>
                  <a:srgbClr val="FF3300"/>
                </a:solidFill>
                <a:latin typeface="黑体" panose="02010609060101010101" charset="-122"/>
                <a:ea typeface="黑体" panose="02010609060101010101" charset="-122"/>
              </a:rPr>
              <a:t>（</a:t>
            </a:r>
            <a:r>
              <a:rPr kumimoji="1" lang="en-US" altLang="zh-CN" sz="3000" b="1" dirty="0">
                <a:solidFill>
                  <a:srgbClr val="FF3300"/>
                </a:solidFill>
                <a:latin typeface="黑体" panose="02010609060101010101" charset="-122"/>
                <a:ea typeface="黑体" panose="02010609060101010101" charset="-122"/>
              </a:rPr>
              <a:t>1770-1827</a:t>
            </a:r>
            <a:r>
              <a:rPr kumimoji="1" lang="zh-CN" altLang="en-US" sz="3000" b="1" dirty="0">
                <a:solidFill>
                  <a:srgbClr val="FF3300"/>
                </a:solidFill>
                <a:latin typeface="黑体" panose="02010609060101010101" charset="-122"/>
                <a:ea typeface="黑体" panose="02010609060101010101" charset="-122"/>
              </a:rPr>
              <a:t>）</a:t>
            </a:r>
          </a:p>
          <a:p>
            <a:pPr>
              <a:lnSpc>
                <a:spcPct val="120000"/>
              </a:lnSpc>
              <a:defRPr/>
            </a:pPr>
            <a:r>
              <a:rPr kumimoji="1" lang="zh-CN" altLang="en-US" sz="2100" b="1" dirty="0">
                <a:latin typeface="宋体" panose="02010600030101010101" pitchFamily="2" charset="-122"/>
                <a:ea typeface="宋体" panose="02010600030101010101" pitchFamily="2" charset="-122"/>
              </a:rPr>
              <a:t> 德国伟大的作曲家</a:t>
            </a:r>
          </a:p>
          <a:p>
            <a:pPr>
              <a:lnSpc>
                <a:spcPct val="120000"/>
              </a:lnSpc>
              <a:defRPr/>
            </a:pPr>
            <a:r>
              <a:rPr kumimoji="1" lang="zh-CN" altLang="en-US" sz="2100" b="1" dirty="0">
                <a:latin typeface="宋体" panose="02010600030101010101" pitchFamily="2" charset="-122"/>
                <a:ea typeface="宋体" panose="02010600030101010101" pitchFamily="2" charset="-122"/>
              </a:rPr>
              <a:t> </a:t>
            </a:r>
            <a:r>
              <a:rPr kumimoji="1" lang="en-US" altLang="zh-CN" sz="2100" b="1" dirty="0">
                <a:latin typeface="宋体" panose="02010600030101010101" pitchFamily="2" charset="-122"/>
                <a:ea typeface="宋体" panose="02010600030101010101" pitchFamily="2" charset="-122"/>
              </a:rPr>
              <a:t>26</a:t>
            </a:r>
            <a:r>
              <a:rPr kumimoji="1" lang="zh-CN" altLang="en-US" sz="2100" b="1" dirty="0">
                <a:latin typeface="宋体" panose="02010600030101010101" pitchFamily="2" charset="-122"/>
                <a:ea typeface="宋体" panose="02010600030101010101" pitchFamily="2" charset="-122"/>
              </a:rPr>
              <a:t>岁时听觉衰退</a:t>
            </a:r>
          </a:p>
          <a:p>
            <a:pPr>
              <a:lnSpc>
                <a:spcPct val="120000"/>
              </a:lnSpc>
              <a:defRPr/>
            </a:pPr>
            <a:r>
              <a:rPr kumimoji="1" lang="zh-CN" altLang="en-US" sz="2100" b="1" dirty="0">
                <a:latin typeface="宋体" panose="02010600030101010101" pitchFamily="2" charset="-122"/>
                <a:ea typeface="宋体" panose="02010600030101010101" pitchFamily="2" charset="-122"/>
              </a:rPr>
              <a:t> </a:t>
            </a:r>
            <a:r>
              <a:rPr kumimoji="1" lang="en-US" altLang="zh-CN" sz="2100" b="1" dirty="0">
                <a:latin typeface="宋体" panose="02010600030101010101" pitchFamily="2" charset="-122"/>
                <a:ea typeface="宋体" panose="02010600030101010101" pitchFamily="2" charset="-122"/>
              </a:rPr>
              <a:t>35</a:t>
            </a:r>
            <a:r>
              <a:rPr kumimoji="1" lang="zh-CN" altLang="en-US" sz="2100" b="1" dirty="0">
                <a:latin typeface="宋体" panose="02010600030101010101" pitchFamily="2" charset="-122"/>
                <a:ea typeface="宋体" panose="02010600030101010101" pitchFamily="2" charset="-122"/>
              </a:rPr>
              <a:t>岁时完全耳聋</a:t>
            </a:r>
            <a:r>
              <a:rPr kumimoji="1" lang="en-US" altLang="zh-CN" sz="2100" b="1" dirty="0">
                <a:latin typeface="宋体" panose="02010600030101010101" pitchFamily="2" charset="-122"/>
                <a:ea typeface="宋体" panose="02010600030101010101" pitchFamily="2" charset="-122"/>
              </a:rPr>
              <a:t>……</a:t>
            </a:r>
          </a:p>
          <a:p>
            <a:pPr>
              <a:defRPr/>
            </a:pPr>
            <a:endParaRPr kumimoji="1" lang="en-US" altLang="zh-CN" sz="2100" b="1" dirty="0">
              <a:latin typeface="宋体" panose="02010600030101010101" pitchFamily="2" charset="-122"/>
              <a:ea typeface="宋体" panose="02010600030101010101" pitchFamily="2" charset="-122"/>
            </a:endParaRPr>
          </a:p>
          <a:p>
            <a:pPr>
              <a:defRPr/>
            </a:pPr>
            <a:r>
              <a:rPr kumimoji="1" lang="en-US" altLang="zh-CN" sz="2100" b="1" dirty="0">
                <a:latin typeface="宋体" panose="02010600030101010101" pitchFamily="2" charset="-122"/>
                <a:ea typeface="宋体" panose="02010600030101010101" pitchFamily="2" charset="-122"/>
              </a:rPr>
              <a:t>    </a:t>
            </a:r>
            <a:r>
              <a:rPr kumimoji="1" lang="en-US" altLang="zh-CN" sz="2100" b="1" dirty="0">
                <a:solidFill>
                  <a:schemeClr val="bg2">
                    <a:lumMod val="50000"/>
                  </a:schemeClr>
                </a:solidFill>
                <a:latin typeface="宋体" panose="02010600030101010101" pitchFamily="2" charset="-122"/>
                <a:ea typeface="宋体" panose="02010600030101010101" pitchFamily="2" charset="-122"/>
              </a:rPr>
              <a:t>——</a:t>
            </a:r>
            <a:r>
              <a:rPr kumimoji="1" lang="zh-CN" altLang="en-US" sz="2100" b="1" dirty="0">
                <a:solidFill>
                  <a:schemeClr val="bg2">
                    <a:lumMod val="50000"/>
                  </a:schemeClr>
                </a:solidFill>
                <a:latin typeface="宋体" panose="02010600030101010101" pitchFamily="2" charset="-122"/>
                <a:ea typeface="宋体" panose="02010600030101010101" pitchFamily="2" charset="-122"/>
              </a:rPr>
              <a:t>世界不给他欢乐，  他却创造了欢乐给世界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a:spLocks noChangeArrowheads="1"/>
          </p:cNvSpPr>
          <p:nvPr/>
        </p:nvSpPr>
        <p:spPr bwMode="auto">
          <a:xfrm>
            <a:off x="789434" y="576263"/>
            <a:ext cx="7454975" cy="1177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spcBef>
                <a:spcPct val="50000"/>
              </a:spcBef>
            </a:pPr>
            <a:r>
              <a:rPr kumimoji="1" lang="zh-CN" altLang="en-US" sz="2400" b="1" dirty="0">
                <a:solidFill>
                  <a:srgbClr val="FF3300"/>
                </a:solidFill>
                <a:latin typeface="宋体" panose="02010600030101010101" pitchFamily="2" charset="-122"/>
                <a:ea typeface="宋体" panose="02010600030101010101" pitchFamily="2" charset="-122"/>
              </a:rPr>
              <a:t>    奥斯特洛夫斯基 （</a:t>
            </a:r>
            <a:r>
              <a:rPr kumimoji="1" lang="en-US" altLang="zh-CN" sz="2400" b="1" dirty="0">
                <a:solidFill>
                  <a:srgbClr val="FF3300"/>
                </a:solidFill>
                <a:latin typeface="宋体" panose="02010600030101010101" pitchFamily="2" charset="-122"/>
                <a:ea typeface="宋体" panose="02010600030101010101" pitchFamily="2" charset="-122"/>
              </a:rPr>
              <a:t>1904-1936</a:t>
            </a:r>
            <a:r>
              <a:rPr kumimoji="1" lang="zh-CN" altLang="en-US" sz="2400" b="1" dirty="0">
                <a:solidFill>
                  <a:srgbClr val="FF3300"/>
                </a:solidFill>
                <a:latin typeface="宋体" panose="02010600030101010101" pitchFamily="2" charset="-122"/>
                <a:ea typeface="宋体" panose="02010600030101010101" pitchFamily="2" charset="-122"/>
              </a:rPr>
              <a:t>）   </a:t>
            </a:r>
            <a:r>
              <a:rPr kumimoji="1" lang="zh-CN" altLang="en-US" sz="2400" b="1" dirty="0">
                <a:latin typeface="宋体" panose="02010600030101010101" pitchFamily="2" charset="-122"/>
                <a:ea typeface="宋体" panose="02010600030101010101" pitchFamily="2" charset="-122"/>
              </a:rPr>
              <a:t>苏联作家  </a:t>
            </a:r>
            <a:r>
              <a:rPr kumimoji="1" lang="en-US" altLang="zh-CN" sz="2400" b="1" dirty="0">
                <a:latin typeface="宋体" panose="02010600030101010101" pitchFamily="2" charset="-122"/>
                <a:ea typeface="宋体" panose="02010600030101010101" pitchFamily="2" charset="-122"/>
              </a:rPr>
              <a:t>25</a:t>
            </a:r>
            <a:r>
              <a:rPr kumimoji="1" lang="zh-CN" altLang="en-US" sz="2400" b="1" dirty="0">
                <a:latin typeface="宋体" panose="02010600030101010101" pitchFamily="2" charset="-122"/>
                <a:ea typeface="宋体" panose="02010600030101010101" pitchFamily="2" charset="-122"/>
              </a:rPr>
              <a:t>岁全身瘫痪 双目失明，以顽强的意志创作了长篇小说</a:t>
            </a:r>
            <a:r>
              <a:rPr kumimoji="1" lang="en-US" altLang="zh-CN" sz="2400" b="1" dirty="0">
                <a:latin typeface="宋体" panose="02010600030101010101" pitchFamily="2" charset="-122"/>
                <a:ea typeface="宋体" panose="02010600030101010101" pitchFamily="2" charset="-122"/>
              </a:rPr>
              <a:t>《</a:t>
            </a:r>
            <a:r>
              <a:rPr kumimoji="1" lang="zh-CN" altLang="en-US" sz="2400" b="1" dirty="0">
                <a:latin typeface="宋体" panose="02010600030101010101" pitchFamily="2" charset="-122"/>
                <a:ea typeface="宋体" panose="02010600030101010101" pitchFamily="2" charset="-122"/>
              </a:rPr>
              <a:t>钢铁是怎样炼成的</a:t>
            </a:r>
            <a:r>
              <a:rPr kumimoji="1" lang="en-US" altLang="zh-CN" sz="2400" b="1" dirty="0">
                <a:latin typeface="宋体" panose="02010600030101010101" pitchFamily="2" charset="-122"/>
                <a:ea typeface="宋体" panose="02010600030101010101" pitchFamily="2" charset="-122"/>
              </a:rPr>
              <a:t>》</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50144" y="1992009"/>
            <a:ext cx="2318705" cy="2214488"/>
          </a:xfrm>
          <a:prstGeom prst="rect">
            <a:avLst/>
          </a:prstGeom>
          <a:noFill/>
          <a:ln w="9525">
            <a:solidFill>
              <a:srgbClr val="FF6600"/>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chemeClr val="accent1"/>
                </a:solidFill>
              </a14:hiddenFill>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503428" y="1930211"/>
            <a:ext cx="2204553" cy="2276286"/>
          </a:xfrm>
          <a:prstGeom prst="rect">
            <a:avLst/>
          </a:prstGeom>
          <a:noFill/>
          <a:ln w="9525">
            <a:solidFill>
              <a:srgbClr val="FF6600"/>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chemeClr val="accent1"/>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mph" presetSubtype="0" fill="hold" grpId="0" nodeType="after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5"/>
                                        </p:tgtEl>
                                        <p:attrNameLst>
                                          <p:attrName>ppt_x</p:attrName>
                                          <p:attrName>ppt_y</p:attrName>
                                        </p:attrNameLst>
                                      </p:cBhvr>
                                    </p:animMotion>
                                    <p:animRot by="1500000">
                                      <p:cBhvr>
                                        <p:cTn id="7" dur="125" fill="hold">
                                          <p:stCondLst>
                                            <p:cond delay="0"/>
                                          </p:stCondLst>
                                        </p:cTn>
                                        <p:tgtEl>
                                          <p:spTgt spid="5"/>
                                        </p:tgtEl>
                                        <p:attrNameLst>
                                          <p:attrName>r</p:attrName>
                                        </p:attrNameLst>
                                      </p:cBhvr>
                                    </p:animRot>
                                    <p:animRot by="-1500000">
                                      <p:cBhvr>
                                        <p:cTn id="8" dur="125" fill="hold">
                                          <p:stCondLst>
                                            <p:cond delay="125"/>
                                          </p:stCondLst>
                                        </p:cTn>
                                        <p:tgtEl>
                                          <p:spTgt spid="5"/>
                                        </p:tgtEl>
                                        <p:attrNameLst>
                                          <p:attrName>r</p:attrName>
                                        </p:attrNameLst>
                                      </p:cBhvr>
                                    </p:animRot>
                                    <p:animRot by="-1500000">
                                      <p:cBhvr>
                                        <p:cTn id="9" dur="125" fill="hold">
                                          <p:stCondLst>
                                            <p:cond delay="250"/>
                                          </p:stCondLst>
                                        </p:cTn>
                                        <p:tgtEl>
                                          <p:spTgt spid="5"/>
                                        </p:tgtEl>
                                        <p:attrNameLst>
                                          <p:attrName>r</p:attrName>
                                        </p:attrNameLst>
                                      </p:cBhvr>
                                    </p:animRot>
                                    <p:animRot by="1500000">
                                      <p:cBhvr>
                                        <p:cTn id="10" dur="125" fill="hold">
                                          <p:stCondLst>
                                            <p:cond delay="375"/>
                                          </p:stCondLst>
                                        </p:cTn>
                                        <p:tgtEl>
                                          <p:spTgt spid="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6146"/>
                                        </p:tgtEl>
                                        <p:attrNameLst>
                                          <p:attrName>style.visibility</p:attrName>
                                        </p:attrNameLst>
                                      </p:cBhvr>
                                      <p:to>
                                        <p:strVal val="visible"/>
                                      </p:to>
                                    </p:set>
                                    <p:anim calcmode="lin" valueType="num">
                                      <p:cBhvr additive="base">
                                        <p:cTn id="15" dur="500" fill="hold"/>
                                        <p:tgtEl>
                                          <p:spTgt spid="6146"/>
                                        </p:tgtEl>
                                        <p:attrNameLst>
                                          <p:attrName>ppt_x</p:attrName>
                                        </p:attrNameLst>
                                      </p:cBhvr>
                                      <p:tavLst>
                                        <p:tav tm="0">
                                          <p:val>
                                            <p:strVal val="#ppt_x"/>
                                          </p:val>
                                        </p:tav>
                                        <p:tav tm="100000">
                                          <p:val>
                                            <p:strVal val="#ppt_x"/>
                                          </p:val>
                                        </p:tav>
                                      </p:tavLst>
                                    </p:anim>
                                    <p:anim calcmode="lin" valueType="num">
                                      <p:cBhvr additive="base">
                                        <p:cTn id="16"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nodeType="clickEffect">
                                  <p:stCondLst>
                                    <p:cond delay="0"/>
                                  </p:stCondLst>
                                  <p:childTnLst>
                                    <p:set>
                                      <p:cBhvr>
                                        <p:cTn id="20" dur="1" fill="hold">
                                          <p:stCondLst>
                                            <p:cond delay="0"/>
                                          </p:stCondLst>
                                        </p:cTn>
                                        <p:tgtEl>
                                          <p:spTgt spid="6147"/>
                                        </p:tgtEl>
                                        <p:attrNameLst>
                                          <p:attrName>style.visibility</p:attrName>
                                        </p:attrNameLst>
                                      </p:cBhvr>
                                      <p:to>
                                        <p:strVal val="visible"/>
                                      </p:to>
                                    </p:set>
                                    <p:animEffect transition="in" filter="wipe(down)">
                                      <p:cBhvr>
                                        <p:cTn id="21" dur="580">
                                          <p:stCondLst>
                                            <p:cond delay="0"/>
                                          </p:stCondLst>
                                        </p:cTn>
                                        <p:tgtEl>
                                          <p:spTgt spid="6147"/>
                                        </p:tgtEl>
                                      </p:cBhvr>
                                    </p:animEffect>
                                    <p:anim calcmode="lin" valueType="num">
                                      <p:cBhvr>
                                        <p:cTn id="22" dur="1822" tmFilter="0,0; 0.14,0.36; 0.43,0.73; 0.71,0.91; 1.0,1.0">
                                          <p:stCondLst>
                                            <p:cond delay="0"/>
                                          </p:stCondLst>
                                        </p:cTn>
                                        <p:tgtEl>
                                          <p:spTgt spid="6147"/>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6147"/>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6147"/>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6147"/>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6147"/>
                                        </p:tgtEl>
                                        <p:attrNameLst>
                                          <p:attrName>ppt_y</p:attrName>
                                        </p:attrNameLst>
                                      </p:cBhvr>
                                      <p:tavLst>
                                        <p:tav tm="0" fmla="#ppt_y-sin(pi*$)/81">
                                          <p:val>
                                            <p:fltVal val="0"/>
                                          </p:val>
                                        </p:tav>
                                        <p:tav tm="100000">
                                          <p:val>
                                            <p:fltVal val="1"/>
                                          </p:val>
                                        </p:tav>
                                      </p:tavLst>
                                    </p:anim>
                                    <p:animScale>
                                      <p:cBhvr>
                                        <p:cTn id="27" dur="26">
                                          <p:stCondLst>
                                            <p:cond delay="650"/>
                                          </p:stCondLst>
                                        </p:cTn>
                                        <p:tgtEl>
                                          <p:spTgt spid="6147"/>
                                        </p:tgtEl>
                                      </p:cBhvr>
                                      <p:to x="100000" y="60000"/>
                                    </p:animScale>
                                    <p:animScale>
                                      <p:cBhvr>
                                        <p:cTn id="28" dur="166" decel="50000">
                                          <p:stCondLst>
                                            <p:cond delay="676"/>
                                          </p:stCondLst>
                                        </p:cTn>
                                        <p:tgtEl>
                                          <p:spTgt spid="6147"/>
                                        </p:tgtEl>
                                      </p:cBhvr>
                                      <p:to x="100000" y="100000"/>
                                    </p:animScale>
                                    <p:animScale>
                                      <p:cBhvr>
                                        <p:cTn id="29" dur="26">
                                          <p:stCondLst>
                                            <p:cond delay="1312"/>
                                          </p:stCondLst>
                                        </p:cTn>
                                        <p:tgtEl>
                                          <p:spTgt spid="6147"/>
                                        </p:tgtEl>
                                      </p:cBhvr>
                                      <p:to x="100000" y="80000"/>
                                    </p:animScale>
                                    <p:animScale>
                                      <p:cBhvr>
                                        <p:cTn id="30" dur="166" decel="50000">
                                          <p:stCondLst>
                                            <p:cond delay="1338"/>
                                          </p:stCondLst>
                                        </p:cTn>
                                        <p:tgtEl>
                                          <p:spTgt spid="6147"/>
                                        </p:tgtEl>
                                      </p:cBhvr>
                                      <p:to x="100000" y="100000"/>
                                    </p:animScale>
                                    <p:animScale>
                                      <p:cBhvr>
                                        <p:cTn id="31" dur="26">
                                          <p:stCondLst>
                                            <p:cond delay="1642"/>
                                          </p:stCondLst>
                                        </p:cTn>
                                        <p:tgtEl>
                                          <p:spTgt spid="6147"/>
                                        </p:tgtEl>
                                      </p:cBhvr>
                                      <p:to x="100000" y="90000"/>
                                    </p:animScale>
                                    <p:animScale>
                                      <p:cBhvr>
                                        <p:cTn id="32" dur="166" decel="50000">
                                          <p:stCondLst>
                                            <p:cond delay="1668"/>
                                          </p:stCondLst>
                                        </p:cTn>
                                        <p:tgtEl>
                                          <p:spTgt spid="6147"/>
                                        </p:tgtEl>
                                      </p:cBhvr>
                                      <p:to x="100000" y="100000"/>
                                    </p:animScale>
                                    <p:animScale>
                                      <p:cBhvr>
                                        <p:cTn id="33" dur="26">
                                          <p:stCondLst>
                                            <p:cond delay="1808"/>
                                          </p:stCondLst>
                                        </p:cTn>
                                        <p:tgtEl>
                                          <p:spTgt spid="6147"/>
                                        </p:tgtEl>
                                      </p:cBhvr>
                                      <p:to x="100000" y="95000"/>
                                    </p:animScale>
                                    <p:animScale>
                                      <p:cBhvr>
                                        <p:cTn id="34" dur="166" decel="50000">
                                          <p:stCondLst>
                                            <p:cond delay="1834"/>
                                          </p:stCondLst>
                                        </p:cTn>
                                        <p:tgtEl>
                                          <p:spTgt spid="614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张海迪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459660" y="2041758"/>
            <a:ext cx="3664744" cy="2617440"/>
          </a:xfrm>
          <a:prstGeom prst="rect">
            <a:avLst/>
          </a:prstGeom>
          <a:noFill/>
          <a:ln w="9525">
            <a:solidFill>
              <a:srgbClr val="FF6600"/>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467545" y="3416246"/>
            <a:ext cx="3775844" cy="1177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defRPr/>
            </a:pPr>
            <a:r>
              <a:rPr kumimoji="1" lang="zh-CN" altLang="en-US" sz="2400" b="1" dirty="0">
                <a:solidFill>
                  <a:schemeClr val="bg2">
                    <a:lumMod val="50000"/>
                  </a:schemeClr>
                </a:solidFill>
                <a:latin typeface="宋体" panose="02010600030101010101" pitchFamily="2" charset="-122"/>
                <a:ea typeface="宋体" panose="02010600030101010101" pitchFamily="2" charset="-122"/>
              </a:rPr>
              <a:t>自学掌握英语、日语、德语等，当代知名作家、翻译家。</a:t>
            </a:r>
            <a:endParaRPr kumimoji="1" lang="zh-CN" altLang="en-US" sz="2700" b="1" dirty="0">
              <a:solidFill>
                <a:schemeClr val="bg2">
                  <a:lumMod val="50000"/>
                </a:schemeClr>
              </a:solidFill>
              <a:latin typeface="宋体" panose="02010600030101010101" pitchFamily="2" charset="-122"/>
              <a:ea typeface="宋体" panose="02010600030101010101" pitchFamily="2" charset="-122"/>
            </a:endParaRPr>
          </a:p>
        </p:txBody>
      </p:sp>
      <p:sp>
        <p:nvSpPr>
          <p:cNvPr id="4" name="Rectangle 4"/>
          <p:cNvSpPr>
            <a:spLocks noChangeArrowheads="1"/>
          </p:cNvSpPr>
          <p:nvPr/>
        </p:nvSpPr>
        <p:spPr bwMode="auto">
          <a:xfrm>
            <a:off x="0" y="2457450"/>
            <a:ext cx="9144000"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endParaRPr lang="zh-CN" altLang="en-US"/>
          </a:p>
        </p:txBody>
      </p:sp>
      <p:pic>
        <p:nvPicPr>
          <p:cNvPr id="5" name="Picture 5" descr="“生命之歌”张海迪">
            <a:hlinkClick r:id="rId3"/>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99592" y="599683"/>
            <a:ext cx="2343670" cy="2403872"/>
          </a:xfrm>
          <a:prstGeom prst="rect">
            <a:avLst/>
          </a:prstGeom>
          <a:noFill/>
          <a:ln w="9525">
            <a:solidFill>
              <a:srgbClr val="FF6600"/>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rgbClr val="FFFFFF"/>
                </a:solidFill>
              </a14:hiddenFill>
            </a:ext>
          </a:extLst>
        </p:spPr>
      </p:pic>
      <p:sp>
        <p:nvSpPr>
          <p:cNvPr id="6" name="Rectangle 6"/>
          <p:cNvSpPr>
            <a:spLocks noChangeArrowheads="1"/>
          </p:cNvSpPr>
          <p:nvPr/>
        </p:nvSpPr>
        <p:spPr bwMode="auto">
          <a:xfrm>
            <a:off x="4067945" y="1147993"/>
            <a:ext cx="4562475" cy="807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spcBef>
                <a:spcPct val="50000"/>
              </a:spcBef>
            </a:pPr>
            <a:r>
              <a:rPr kumimoji="1" lang="en-US" altLang="zh-CN" sz="2400" b="1" dirty="0">
                <a:latin typeface="宋体" panose="02010600030101010101" pitchFamily="2" charset="-122"/>
                <a:ea typeface="宋体" panose="02010600030101010101" pitchFamily="2" charset="-122"/>
              </a:rPr>
              <a:t>5</a:t>
            </a:r>
            <a:r>
              <a:rPr kumimoji="1" lang="zh-CN" altLang="en-US" sz="2400" b="1" dirty="0">
                <a:latin typeface="宋体" panose="02010600030101010101" pitchFamily="2" charset="-122"/>
                <a:ea typeface="宋体" panose="02010600030101010101" pitchFamily="2" charset="-122"/>
              </a:rPr>
              <a:t>岁时胸部以下完全失去知觉</a:t>
            </a:r>
            <a:r>
              <a:rPr kumimoji="1" lang="en-US" altLang="zh-CN" sz="2400" b="1" dirty="0">
                <a:latin typeface="宋体" panose="02010600030101010101" pitchFamily="2" charset="-122"/>
                <a:ea typeface="宋体" panose="02010600030101010101" pitchFamily="2" charset="-122"/>
              </a:rPr>
              <a:t>,</a:t>
            </a:r>
            <a:r>
              <a:rPr kumimoji="1" lang="zh-CN" altLang="en-US" sz="2400" b="1" dirty="0">
                <a:latin typeface="宋体" panose="02010600030101010101" pitchFamily="2" charset="-122"/>
                <a:ea typeface="宋体" panose="02010600030101010101" pitchFamily="2" charset="-122"/>
              </a:rPr>
              <a:t>高位截瘫</a:t>
            </a:r>
            <a:r>
              <a:rPr kumimoji="1" lang="en-US" altLang="zh-CN" sz="2400" b="1" dirty="0">
                <a:latin typeface="宋体" panose="02010600030101010101" pitchFamily="2" charset="-122"/>
                <a:ea typeface="宋体" panose="02010600030101010101" pitchFamily="2" charset="-122"/>
              </a:rPr>
              <a:t>……</a:t>
            </a:r>
          </a:p>
        </p:txBody>
      </p:sp>
      <p:sp>
        <p:nvSpPr>
          <p:cNvPr id="7" name="Rectangle 7"/>
          <p:cNvSpPr>
            <a:spLocks noChangeArrowheads="1"/>
          </p:cNvSpPr>
          <p:nvPr/>
        </p:nvSpPr>
        <p:spPr bwMode="auto">
          <a:xfrm>
            <a:off x="4067945" y="633645"/>
            <a:ext cx="1529506"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spcBef>
                <a:spcPct val="50000"/>
              </a:spcBef>
            </a:pPr>
            <a:r>
              <a:rPr kumimoji="1" lang="zh-CN" altLang="en-US" sz="2700" b="1" dirty="0">
                <a:solidFill>
                  <a:srgbClr val="FF3300"/>
                </a:solidFill>
                <a:latin typeface="黑体" panose="02010609060101010101" charset="-122"/>
                <a:ea typeface="黑体" panose="02010609060101010101" charset="-122"/>
              </a:rPr>
              <a:t>张海迪 </a:t>
            </a:r>
            <a:r>
              <a:rPr kumimoji="1" lang="zh-CN" altLang="en-US" sz="2700" b="1" dirty="0">
                <a:solidFill>
                  <a:schemeClr val="bg1"/>
                </a:solidFill>
                <a:latin typeface="黑体" panose="02010609060101010101" charset="-122"/>
                <a:ea typeface="黑体" panose="02010609060101010101" charset="-122"/>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arn(inVertical)">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circle(in)">
                                      <p:cBhvr>
                                        <p:cTn id="24" dur="2000"/>
                                        <p:tgtEl>
                                          <p:spTgt spid="3"/>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nodePh="1">
                                  <p:stCondLst>
                                    <p:cond delay="0"/>
                                  </p:stCondLst>
                                  <p:endCondLst>
                                    <p:cond evt="begin" delay="0">
                                      <p:tn val="27"/>
                                    </p:cond>
                                  </p:end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ppt_x"/>
                                          </p:val>
                                        </p:tav>
                                        <p:tav tm="100000">
                                          <p:val>
                                            <p:strVal val="#ppt_x"/>
                                          </p:val>
                                        </p:tav>
                                      </p:tavLst>
                                    </p:anim>
                                    <p:anim calcmode="lin" valueType="num">
                                      <p:cBhvr additive="base">
                                        <p:cTn id="3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500" fill="hold"/>
                                        <p:tgtEl>
                                          <p:spTgt spid="2"/>
                                        </p:tgtEl>
                                        <p:attrNameLst>
                                          <p:attrName>ppt_x</p:attrName>
                                        </p:attrNameLst>
                                      </p:cBhvr>
                                      <p:tavLst>
                                        <p:tav tm="0">
                                          <p:val>
                                            <p:strVal val="#ppt_x"/>
                                          </p:val>
                                        </p:tav>
                                        <p:tav tm="100000">
                                          <p:val>
                                            <p:strVal val="#ppt_x"/>
                                          </p:val>
                                        </p:tav>
                                      </p:tavLst>
                                    </p:anim>
                                    <p:anim calcmode="lin" valueType="num">
                                      <p:cBhvr additive="base">
                                        <p:cTn id="3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614362" y="1681791"/>
            <a:ext cx="7890074" cy="37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000" b="1" dirty="0">
                <a:latin typeface="Times New Roman" panose="02020603050405020304" pitchFamily="18" charset="0"/>
              </a:rPr>
              <a:t>      1.</a:t>
            </a:r>
            <a:r>
              <a:rPr kumimoji="1" lang="zh-CN" altLang="en-US" sz="2000" b="1" dirty="0">
                <a:latin typeface="Times New Roman" panose="02020603050405020304" pitchFamily="18" charset="0"/>
              </a:rPr>
              <a:t>顽强的毅力可以征服世界上的任何一座高峰</a:t>
            </a:r>
            <a:r>
              <a:rPr kumimoji="1" lang="zh-CN" altLang="en-US" sz="2000" b="1" dirty="0" smtClean="0">
                <a:latin typeface="Times New Roman" panose="02020603050405020304" pitchFamily="18" charset="0"/>
              </a:rPr>
              <a:t>。</a:t>
            </a:r>
            <a:r>
              <a:rPr kumimoji="1" lang="en-US" altLang="zh-CN" sz="2000" b="1" dirty="0" smtClean="0">
                <a:solidFill>
                  <a:srgbClr val="FF6600"/>
                </a:solidFill>
                <a:latin typeface="Times New Roman" panose="02020603050405020304" pitchFamily="18" charset="0"/>
              </a:rPr>
              <a:t>——  </a:t>
            </a:r>
            <a:r>
              <a:rPr kumimoji="1" lang="zh-CN" altLang="en-US" sz="2000" b="1" dirty="0">
                <a:solidFill>
                  <a:srgbClr val="FF6600"/>
                </a:solidFill>
                <a:latin typeface="Times New Roman" panose="02020603050405020304" pitchFamily="18" charset="0"/>
              </a:rPr>
              <a:t>狄更斯</a:t>
            </a:r>
            <a:endParaRPr kumimoji="1" lang="zh-CN" altLang="en-US" sz="2000" b="1" dirty="0">
              <a:solidFill>
                <a:srgbClr val="FF9999"/>
              </a:solidFill>
              <a:latin typeface="Times New Roman" panose="02020603050405020304" pitchFamily="18" charset="0"/>
            </a:endParaRPr>
          </a:p>
        </p:txBody>
      </p:sp>
      <p:sp>
        <p:nvSpPr>
          <p:cNvPr id="3" name="Text Box 4"/>
          <p:cNvSpPr txBox="1">
            <a:spLocks noChangeArrowheads="1"/>
          </p:cNvSpPr>
          <p:nvPr/>
        </p:nvSpPr>
        <p:spPr bwMode="auto">
          <a:xfrm>
            <a:off x="528639" y="2651722"/>
            <a:ext cx="8136904" cy="684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kumimoji="1" lang="en-US" altLang="zh-CN" sz="2000" b="1" dirty="0">
                <a:latin typeface="Times New Roman" panose="02020603050405020304" pitchFamily="18" charset="0"/>
              </a:rPr>
              <a:t>       2.</a:t>
            </a:r>
            <a:r>
              <a:rPr kumimoji="1" lang="zh-CN" altLang="en-US" sz="2000" b="1" dirty="0">
                <a:latin typeface="Times New Roman" panose="02020603050405020304" pitchFamily="18" charset="0"/>
              </a:rPr>
              <a:t>苦难对于天才是一块垫脚石，对于能干的人是一笔财富，对于弱者是一个万丈深渊。 </a:t>
            </a:r>
            <a:r>
              <a:rPr kumimoji="1" lang="en-US" altLang="zh-CN" sz="2000" b="1" dirty="0">
                <a:solidFill>
                  <a:srgbClr val="FF6600"/>
                </a:solidFill>
                <a:latin typeface="Times New Roman" panose="02020603050405020304" pitchFamily="18" charset="0"/>
              </a:rPr>
              <a:t> ——</a:t>
            </a:r>
            <a:r>
              <a:rPr kumimoji="1" lang="zh-CN" altLang="en-US" sz="2000" b="1" dirty="0">
                <a:solidFill>
                  <a:srgbClr val="FF6600"/>
                </a:solidFill>
                <a:latin typeface="Times New Roman" panose="02020603050405020304" pitchFamily="18" charset="0"/>
              </a:rPr>
              <a:t>巴尔扎克</a:t>
            </a:r>
            <a:r>
              <a:rPr kumimoji="1" lang="zh-CN" altLang="en-US" sz="2000" b="1" dirty="0">
                <a:solidFill>
                  <a:srgbClr val="CC0066"/>
                </a:solidFill>
                <a:latin typeface="Times New Roman" panose="02020603050405020304" pitchFamily="18" charset="0"/>
              </a:rPr>
              <a:t>                                  </a:t>
            </a:r>
          </a:p>
        </p:txBody>
      </p:sp>
      <p:sp>
        <p:nvSpPr>
          <p:cNvPr id="5" name="TextBox 4"/>
          <p:cNvSpPr txBox="1"/>
          <p:nvPr/>
        </p:nvSpPr>
        <p:spPr>
          <a:xfrm>
            <a:off x="539553" y="3725443"/>
            <a:ext cx="8136904" cy="377026"/>
          </a:xfrm>
          <a:prstGeom prst="rect">
            <a:avLst/>
          </a:prstGeom>
          <a:noFill/>
        </p:spPr>
        <p:txBody>
          <a:bodyPr wrap="square" lIns="68580" tIns="34290" rIns="68580" bIns="34290" rtlCol="0">
            <a:spAutoFit/>
          </a:bodyPr>
          <a:lstStyle/>
          <a:p>
            <a:pPr>
              <a:spcBef>
                <a:spcPct val="50000"/>
              </a:spcBef>
            </a:pPr>
            <a:r>
              <a:rPr kumimoji="1" lang="en-US" altLang="zh-CN" sz="2000" b="1" dirty="0">
                <a:latin typeface="宋体" panose="02010600030101010101" pitchFamily="2" charset="-122"/>
                <a:ea typeface="宋体" panose="02010600030101010101" pitchFamily="2" charset="-122"/>
              </a:rPr>
              <a:t>    3.</a:t>
            </a:r>
            <a:r>
              <a:rPr kumimoji="1" lang="zh-CN" altLang="en-US" sz="2000" b="1" dirty="0">
                <a:latin typeface="宋体" panose="02010600030101010101" pitchFamily="2" charset="-122"/>
                <a:ea typeface="宋体" panose="02010600030101010101" pitchFamily="2" charset="-122"/>
              </a:rPr>
              <a:t>顺境中的美德是自制，逆境中的美德是不屈不挠。</a:t>
            </a:r>
            <a:r>
              <a:rPr kumimoji="1" lang="en-US" altLang="zh-CN" sz="2000" b="1" dirty="0">
                <a:solidFill>
                  <a:srgbClr val="FF6600"/>
                </a:solidFill>
                <a:latin typeface="宋体" panose="02010600030101010101" pitchFamily="2" charset="-122"/>
                <a:ea typeface="宋体" panose="02010600030101010101" pitchFamily="2" charset="-122"/>
              </a:rPr>
              <a:t>—— </a:t>
            </a:r>
            <a:r>
              <a:rPr kumimoji="1" lang="zh-CN" altLang="en-US" sz="2000" b="1" dirty="0">
                <a:solidFill>
                  <a:srgbClr val="FF6600"/>
                </a:solidFill>
                <a:latin typeface="宋体" panose="02010600030101010101" pitchFamily="2" charset="-122"/>
                <a:ea typeface="宋体" panose="02010600030101010101" pitchFamily="2" charset="-122"/>
              </a:rPr>
              <a:t>培根</a:t>
            </a:r>
            <a:endParaRPr kumimoji="1" lang="zh-CN" altLang="en-US" sz="2000" b="1" dirty="0">
              <a:latin typeface="宋体" panose="02010600030101010101" pitchFamily="2" charset="-122"/>
              <a:ea typeface="宋体" panose="02010600030101010101" pitchFamily="2" charset="-122"/>
            </a:endParaRPr>
          </a:p>
        </p:txBody>
      </p:sp>
      <p:sp>
        <p:nvSpPr>
          <p:cNvPr id="6" name="矩形 5"/>
          <p:cNvSpPr/>
          <p:nvPr/>
        </p:nvSpPr>
        <p:spPr>
          <a:xfrm>
            <a:off x="2021450" y="584850"/>
            <a:ext cx="5139869" cy="530915"/>
          </a:xfrm>
          <a:prstGeom prst="rect">
            <a:avLst/>
          </a:prstGeom>
          <a:noFill/>
        </p:spPr>
        <p:txBody>
          <a:bodyPr wrap="none" lIns="68580" tIns="34290" rIns="68580" bIns="3429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zh-CN" altLang="en-US" sz="3000" b="1" cap="all" dirty="0">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新宋体" panose="02010609030101010101" pitchFamily="49" charset="-122"/>
                <a:ea typeface="新宋体" panose="02010609030101010101" pitchFamily="49" charset="-122"/>
              </a:rPr>
              <a:t>微笑面对挫折，勇于开拓进取</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ircle(in)">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checkerboard(across)">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diamond(in)">
                                      <p:cBhvr>
                                        <p:cTn id="2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414849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4"/>
          <p:cNvSpPr txBox="1">
            <a:spLocks noChangeArrowheads="1"/>
          </p:cNvSpPr>
          <p:nvPr/>
        </p:nvSpPr>
        <p:spPr bwMode="auto">
          <a:xfrm>
            <a:off x="314325" y="1275606"/>
            <a:ext cx="5467350" cy="339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50000"/>
              </a:lnSpc>
              <a:buSzPct val="100000"/>
              <a:buFont typeface="Wingdings" panose="05000000000000000000" pitchFamily="2" charset="2"/>
              <a:buChar char="v"/>
            </a:pPr>
            <a:r>
              <a:rPr lang="zh-CN" altLang="en-US" sz="1800" dirty="0">
                <a:latin typeface="新宋体" panose="02010609030101010101" pitchFamily="49" charset="-122"/>
                <a:ea typeface="新宋体" panose="02010609030101010101" pitchFamily="49" charset="-122"/>
              </a:rPr>
              <a:t>20世纪美国女作家、教育家、慈善家、社会活动家，盲哑聋人。</a:t>
            </a:r>
          </a:p>
          <a:p>
            <a:pPr>
              <a:lnSpc>
                <a:spcPct val="150000"/>
              </a:lnSpc>
              <a:buSzPct val="100000"/>
              <a:buFont typeface="Wingdings" panose="05000000000000000000" pitchFamily="2" charset="2"/>
              <a:buChar char="v"/>
            </a:pPr>
            <a:r>
              <a:rPr lang="zh-CN" altLang="en-US" sz="1800" dirty="0">
                <a:latin typeface="新宋体" panose="02010609030101010101" pitchFamily="49" charset="-122"/>
                <a:ea typeface="新宋体" panose="02010609030101010101" pitchFamily="49" charset="-122"/>
              </a:rPr>
              <a:t>在十九个月时因患猩红热而被夺去视力和听力。享年88岁。87年生活在无声、无光的世界中。</a:t>
            </a:r>
          </a:p>
          <a:p>
            <a:pPr>
              <a:lnSpc>
                <a:spcPct val="150000"/>
              </a:lnSpc>
              <a:buSzPct val="100000"/>
              <a:buFont typeface="Wingdings" panose="05000000000000000000" pitchFamily="2" charset="2"/>
              <a:buChar char="v"/>
            </a:pPr>
            <a:r>
              <a:rPr lang="zh-CN" altLang="en-US" sz="1800" dirty="0">
                <a:latin typeface="新宋体" panose="02010609030101010101" pitchFamily="49" charset="-122"/>
                <a:ea typeface="新宋体" panose="02010609030101010101" pitchFamily="49" charset="-122"/>
              </a:rPr>
              <a:t>1964年荣获“总统自由勋章”。</a:t>
            </a:r>
          </a:p>
          <a:p>
            <a:pPr>
              <a:lnSpc>
                <a:spcPct val="150000"/>
              </a:lnSpc>
              <a:buSzPct val="100000"/>
              <a:buFont typeface="Wingdings" panose="05000000000000000000" pitchFamily="2" charset="2"/>
              <a:buChar char="v"/>
            </a:pPr>
            <a:r>
              <a:rPr lang="zh-CN" altLang="en-US" sz="1800" dirty="0">
                <a:latin typeface="新宋体" panose="02010609030101010101" pitchFamily="49" charset="-122"/>
                <a:ea typeface="新宋体" panose="02010609030101010101" pitchFamily="49" charset="-122"/>
              </a:rPr>
              <a:t>1965年入选美国《时代周刊》评选“二十世纪美国十大英雄偶像”之一。</a:t>
            </a:r>
          </a:p>
          <a:p>
            <a:pPr>
              <a:lnSpc>
                <a:spcPct val="150000"/>
              </a:lnSpc>
              <a:buSzPct val="100000"/>
              <a:buFont typeface="Wingdings" panose="05000000000000000000" pitchFamily="2" charset="2"/>
              <a:buChar char="v"/>
            </a:pPr>
            <a:r>
              <a:rPr lang="zh-CN" altLang="en-US" sz="1800" dirty="0">
                <a:latin typeface="新宋体" panose="02010609030101010101" pitchFamily="49" charset="-122"/>
                <a:ea typeface="新宋体" panose="02010609030101010101" pitchFamily="49" charset="-122"/>
              </a:rPr>
              <a:t>主要著作有《假如给我三天光明》《我的生活》等。</a:t>
            </a:r>
          </a:p>
        </p:txBody>
      </p:sp>
      <p:pic>
        <p:nvPicPr>
          <p:cNvPr id="1027"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H="1">
            <a:off x="6067424" y="1299453"/>
            <a:ext cx="2462549" cy="2298412"/>
          </a:xfrm>
          <a:prstGeom prst="snip2DiagRect">
            <a:avLst/>
          </a:prstGeom>
          <a:solidFill>
            <a:srgbClr val="FFFFFF">
              <a:shade val="85000"/>
            </a:srgbClr>
          </a:solidFill>
          <a:ln w="88900" cap="sq">
            <a:solidFill>
              <a:srgbClr val="FFFFFF"/>
            </a:solidFill>
            <a:miter lim="800000"/>
            <a:headEnd/>
            <a:tailEnd/>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nvSpPr>
        <p:spPr>
          <a:xfrm>
            <a:off x="6457001" y="3804088"/>
            <a:ext cx="1683394" cy="438581"/>
          </a:xfrm>
          <a:prstGeom prst="rect">
            <a:avLst/>
          </a:prstGeom>
          <a:noFill/>
        </p:spPr>
        <p:txBody>
          <a:bodyPr wrap="none" lIns="68580" tIns="34290" rIns="68580" bIns="34290" rtlCol="0">
            <a:spAutoFit/>
          </a:bodyPr>
          <a:lstStyle/>
          <a:p>
            <a:r>
              <a:rPr lang="zh-CN" altLang="en-US" sz="2400" b="1" dirty="0">
                <a:solidFill>
                  <a:srgbClr val="FF0000"/>
                </a:solidFill>
                <a:latin typeface="黑体" panose="02010609060101010101" charset="-122"/>
                <a:ea typeface="黑体" panose="02010609060101010101" charset="-122"/>
              </a:rPr>
              <a:t>海伦</a:t>
            </a:r>
            <a:r>
              <a:rPr lang="en-US" altLang="zh-CN" sz="2400" b="1" dirty="0">
                <a:solidFill>
                  <a:srgbClr val="FF0000"/>
                </a:solidFill>
                <a:latin typeface="黑体" panose="02010609060101010101" charset="-122"/>
                <a:ea typeface="黑体" panose="02010609060101010101" charset="-122"/>
              </a:rPr>
              <a:t>·</a:t>
            </a:r>
            <a:r>
              <a:rPr lang="zh-CN" altLang="en-US" sz="2400" b="1" dirty="0">
                <a:solidFill>
                  <a:srgbClr val="FF0000"/>
                </a:solidFill>
                <a:latin typeface="黑体" panose="02010609060101010101" charset="-122"/>
                <a:ea typeface="黑体" panose="02010609060101010101" charset="-122"/>
              </a:rPr>
              <a:t>凯勒</a:t>
            </a:r>
          </a:p>
        </p:txBody>
      </p:sp>
      <p:grpSp>
        <p:nvGrpSpPr>
          <p:cNvPr id="8" name="组合 7"/>
          <p:cNvGrpSpPr/>
          <p:nvPr/>
        </p:nvGrpSpPr>
        <p:grpSpPr>
          <a:xfrm>
            <a:off x="906031" y="525427"/>
            <a:ext cx="2036924" cy="535305"/>
            <a:chOff x="2356" y="640"/>
            <a:chExt cx="3471" cy="1124"/>
          </a:xfrm>
        </p:grpSpPr>
        <p:sp>
          <p:nvSpPr>
            <p:cNvPr id="9" name="MH_Entry_1"/>
            <p:cNvSpPr>
              <a:spLocks noChangeArrowheads="1"/>
            </p:cNvSpPr>
            <p:nvPr/>
          </p:nvSpPr>
          <p:spPr bwMode="auto">
            <a:xfrm flipH="1">
              <a:off x="2356" y="640"/>
              <a:ext cx="3471" cy="1124"/>
            </a:xfrm>
            <a:prstGeom prst="roundRect">
              <a:avLst>
                <a:gd name="adj" fmla="val 16667"/>
              </a:avLst>
            </a:prstGeom>
            <a:solidFill>
              <a:srgbClr val="DF2938"/>
            </a:solidFill>
            <a:ln>
              <a:noFill/>
            </a:ln>
            <a:extLst>
              <a:ext uri="{91240B29-F687-4F45-9708-019B960494DF}">
                <a14:hiddenLine xmlns:a14="http://schemas.microsoft.com/office/drawing/2010/main" w="12700">
                  <a:solidFill>
                    <a:srgbClr val="000000"/>
                  </a:solidFill>
                  <a:bevel/>
                </a14:hiddenLine>
              </a:ext>
            </a:extLst>
          </p:spPr>
          <p:txBody>
            <a:bodyPr lIns="94531" tIns="47265" rIns="94531" bIns="4726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buFont typeface="Arial" panose="020B0604020202020204" pitchFamily="34" charset="0"/>
                <a:buNone/>
              </a:pPr>
              <a:endParaRPr lang="zh-CN" altLang="en-US" sz="2200">
                <a:sym typeface="Calibri" panose="020F0502020204030204" pitchFamily="34" charset="0"/>
              </a:endParaRPr>
            </a:p>
          </p:txBody>
        </p:sp>
        <p:sp>
          <p:nvSpPr>
            <p:cNvPr id="10" name="TextBox 18"/>
            <p:cNvSpPr txBox="1"/>
            <p:nvPr/>
          </p:nvSpPr>
          <p:spPr>
            <a:xfrm>
              <a:off x="2644" y="741"/>
              <a:ext cx="2895" cy="976"/>
            </a:xfrm>
            <a:prstGeom prst="rect">
              <a:avLst/>
            </a:prstGeom>
            <a:noFill/>
          </p:spPr>
          <p:txBody>
            <a:bodyPr wrap="square" lIns="94531" tIns="47265" rIns="94531" bIns="4726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2400" b="1" dirty="0">
                  <a:solidFill>
                    <a:schemeClr val="bg1"/>
                  </a:solidFill>
                  <a:latin typeface="思源宋体 CN SemiBold" panose="02020600000000000000" charset="-122"/>
                  <a:ea typeface="思源宋体 CN SemiBold" panose="02020600000000000000" charset="-122"/>
                </a:rPr>
                <a:t>作者简介</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 calcmode="lin" valueType="num">
                                      <p:cBhvr additive="base">
                                        <p:cTn id="7" dur="500" fill="hold"/>
                                        <p:tgtEl>
                                          <p:spTgt spid="1027"/>
                                        </p:tgtEl>
                                        <p:attrNameLst>
                                          <p:attrName>ppt_x</p:attrName>
                                        </p:attrNameLst>
                                      </p:cBhvr>
                                      <p:tavLst>
                                        <p:tav tm="0">
                                          <p:val>
                                            <p:strVal val="#ppt_x"/>
                                          </p:val>
                                        </p:tav>
                                        <p:tav tm="100000">
                                          <p:val>
                                            <p:strVal val="#ppt_x"/>
                                          </p:val>
                                        </p:tav>
                                      </p:tavLst>
                                    </p:anim>
                                    <p:anim calcmode="lin" valueType="num">
                                      <p:cBhvr additive="base">
                                        <p:cTn id="8"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circle(in)">
                                      <p:cBhvr>
                                        <p:cTn id="19"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7" descr="9999130857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11561" y="2463849"/>
            <a:ext cx="2411413" cy="2268141"/>
          </a:xfrm>
          <a:prstGeom prst="rect">
            <a:avLst/>
          </a:prstGeom>
          <a:noFill/>
          <a:ln w="9525">
            <a:solidFill>
              <a:srgbClr val="FF6600"/>
            </a:solidFill>
            <a:miter lim="800000"/>
            <a:headEnd/>
            <a:tailEnd/>
          </a:ln>
          <a:effectLst>
            <a:outerShdw dist="107763" dir="18900000" algn="ctr" rotWithShape="0">
              <a:srgbClr val="808080">
                <a:alpha val="50000"/>
              </a:srgbClr>
            </a:outerShdw>
          </a:effectLst>
        </p:spPr>
      </p:pic>
      <p:sp>
        <p:nvSpPr>
          <p:cNvPr id="4" name="Rectangle 8"/>
          <p:cNvSpPr>
            <a:spLocks noChangeArrowheads="1"/>
          </p:cNvSpPr>
          <p:nvPr/>
        </p:nvSpPr>
        <p:spPr bwMode="auto">
          <a:xfrm>
            <a:off x="684958" y="1239456"/>
            <a:ext cx="5183187" cy="623248"/>
          </a:xfrm>
          <a:prstGeom prst="rect">
            <a:avLst/>
          </a:prstGeom>
          <a:noFill/>
          <a:ln w="9525">
            <a:noFill/>
            <a:miter lim="800000"/>
          </a:ln>
          <a:effectLst/>
        </p:spPr>
        <p:txBody>
          <a:bodyPr lIns="68580" tIns="34290" rIns="68580" bIns="34290">
            <a:spAutoFit/>
          </a:bodyPr>
          <a:lstStyle/>
          <a:p>
            <a:pPr>
              <a:defRPr/>
            </a:pPr>
            <a:r>
              <a:rPr lang="en-US" altLang="zh-CN" sz="1800" b="1" dirty="0">
                <a:ea typeface="宋体" panose="02010600030101010101" pitchFamily="2" charset="-122"/>
              </a:rPr>
              <a:t>        </a:t>
            </a:r>
            <a:r>
              <a:rPr lang="zh-CN" altLang="en-US" sz="1800" b="1" dirty="0">
                <a:ea typeface="宋体" panose="02010600030101010101" pitchFamily="2" charset="-122"/>
              </a:rPr>
              <a:t>十九世纪出现了两个了不起的人物：一个是拿破仑，一个就是海伦</a:t>
            </a:r>
            <a:r>
              <a:rPr lang="en-US" altLang="zh-CN" sz="1800" b="1" dirty="0">
                <a:ea typeface="宋体" panose="02010600030101010101" pitchFamily="2" charset="-122"/>
              </a:rPr>
              <a:t>·</a:t>
            </a:r>
            <a:r>
              <a:rPr lang="zh-CN" altLang="en-US" sz="1800" b="1" dirty="0">
                <a:ea typeface="宋体" panose="02010600030101010101" pitchFamily="2" charset="-122"/>
              </a:rPr>
              <a:t>凯勒。       </a:t>
            </a:r>
            <a:r>
              <a:rPr lang="en-US" altLang="zh-CN" sz="1800" b="1" dirty="0">
                <a:ea typeface="宋体" panose="02010600030101010101" pitchFamily="2" charset="-122"/>
              </a:rPr>
              <a:t>——</a:t>
            </a:r>
            <a:r>
              <a:rPr lang="zh-CN" altLang="en-US" sz="1800" b="1" dirty="0">
                <a:ea typeface="宋体" panose="02010600030101010101" pitchFamily="2" charset="-122"/>
              </a:rPr>
              <a:t>马克</a:t>
            </a:r>
            <a:r>
              <a:rPr lang="en-US" altLang="zh-CN" sz="1800" b="1" dirty="0">
                <a:ea typeface="宋体" panose="02010600030101010101" pitchFamily="2" charset="-122"/>
              </a:rPr>
              <a:t>·</a:t>
            </a:r>
            <a:r>
              <a:rPr lang="zh-CN" altLang="en-US" sz="1800" b="1" dirty="0">
                <a:ea typeface="宋体" panose="02010600030101010101" pitchFamily="2" charset="-122"/>
              </a:rPr>
              <a:t>吐温</a:t>
            </a:r>
          </a:p>
        </p:txBody>
      </p:sp>
      <p:sp>
        <p:nvSpPr>
          <p:cNvPr id="6" name="Rectangle 10"/>
          <p:cNvSpPr>
            <a:spLocks noChangeArrowheads="1"/>
          </p:cNvSpPr>
          <p:nvPr/>
        </p:nvSpPr>
        <p:spPr bwMode="auto">
          <a:xfrm>
            <a:off x="3131840" y="3291684"/>
            <a:ext cx="5183187" cy="623248"/>
          </a:xfrm>
          <a:prstGeom prst="rect">
            <a:avLst/>
          </a:prstGeom>
          <a:noFill/>
          <a:ln w="9525">
            <a:noFill/>
            <a:miter lim="800000"/>
          </a:ln>
          <a:effectLst/>
        </p:spPr>
        <p:txBody>
          <a:bodyPr lIns="68580" tIns="34290" rIns="68580" bIns="34290">
            <a:spAutoFit/>
          </a:bodyPr>
          <a:lstStyle/>
          <a:p>
            <a:pPr>
              <a:defRPr/>
            </a:pPr>
            <a:r>
              <a:rPr lang="en-US" altLang="zh-CN" sz="1800" b="1" dirty="0">
                <a:ea typeface="宋体" panose="02010600030101010101" pitchFamily="2" charset="-122"/>
              </a:rPr>
              <a:t>        </a:t>
            </a:r>
            <a:r>
              <a:rPr lang="zh-CN" altLang="en-US" sz="1800" b="1" dirty="0">
                <a:ea typeface="宋体" panose="02010600030101010101" pitchFamily="2" charset="-122"/>
              </a:rPr>
              <a:t>海伦</a:t>
            </a:r>
            <a:r>
              <a:rPr lang="en-US" altLang="zh-CN" sz="1800" b="1" dirty="0">
                <a:ea typeface="宋体" panose="02010600030101010101" pitchFamily="2" charset="-122"/>
              </a:rPr>
              <a:t>·</a:t>
            </a:r>
            <a:r>
              <a:rPr lang="zh-CN" altLang="en-US" sz="1800" b="1" dirty="0">
                <a:ea typeface="宋体" panose="02010600030101010101" pitchFamily="2" charset="-122"/>
              </a:rPr>
              <a:t>凯勒是二十世纪美国十大伟人之一。</a:t>
            </a:r>
          </a:p>
          <a:p>
            <a:pPr>
              <a:defRPr/>
            </a:pPr>
            <a:r>
              <a:rPr lang="zh-CN" altLang="en-US" sz="1800" b="1" dirty="0">
                <a:ea typeface="宋体" panose="02010600030101010101" pitchFamily="2" charset="-122"/>
              </a:rPr>
              <a:t>                       </a:t>
            </a:r>
            <a:r>
              <a:rPr lang="en-US" altLang="zh-CN" sz="1800" b="1" dirty="0">
                <a:ea typeface="宋体" panose="02010600030101010101" pitchFamily="2" charset="-122"/>
              </a:rPr>
              <a:t>——</a:t>
            </a:r>
            <a:r>
              <a:rPr lang="zh-CN" altLang="en-US" sz="1800" b="1" dirty="0">
                <a:ea typeface="宋体" panose="02010600030101010101" pitchFamily="2" charset="-122"/>
              </a:rPr>
              <a:t>美国</a:t>
            </a:r>
            <a:r>
              <a:rPr lang="en-US" altLang="zh-CN" sz="1800" b="1" dirty="0">
                <a:ea typeface="宋体" panose="02010600030101010101" pitchFamily="2" charset="-122"/>
              </a:rPr>
              <a:t>《</a:t>
            </a:r>
            <a:r>
              <a:rPr lang="zh-CN" altLang="en-US" sz="1800" b="1" dirty="0">
                <a:ea typeface="宋体" panose="02010600030101010101" pitchFamily="2" charset="-122"/>
              </a:rPr>
              <a:t>时代周刊</a:t>
            </a:r>
            <a:r>
              <a:rPr lang="en-US" altLang="zh-CN" sz="1800" b="1" dirty="0">
                <a:ea typeface="宋体" panose="02010600030101010101" pitchFamily="2" charset="-122"/>
              </a:rPr>
              <a:t>》</a:t>
            </a:r>
          </a:p>
        </p:txBody>
      </p:sp>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12161" y="631099"/>
            <a:ext cx="2483187" cy="2588723"/>
          </a:xfrm>
          <a:prstGeom prst="rect">
            <a:avLst/>
          </a:prstGeom>
          <a:noFill/>
          <a:ln w="9525">
            <a:solidFill>
              <a:srgbClr val="FF6600"/>
            </a:solidFill>
            <a:miter lim="800000"/>
            <a:headEnd/>
            <a:tailEnd/>
          </a:ln>
          <a:effectLst>
            <a:outerShdw dist="107763" dir="18900000" algn="ctr" rotWithShape="0">
              <a:srgbClr val="808080">
                <a:alpha val="50000"/>
              </a:srgbClr>
            </a:outerShdw>
          </a:effectLst>
          <a:extLst>
            <a:ext uri="{909E8E84-426E-40DD-AFC4-6F175D3DCCD1}">
              <a14:hiddenFill xmlns:a14="http://schemas.microsoft.com/office/drawing/2010/main">
                <a:solidFill>
                  <a:schemeClr val="accent1"/>
                </a:solidFill>
              </a14:hiddenFill>
            </a:ext>
          </a:extLst>
        </p:spPr>
      </p:pic>
      <p:grpSp>
        <p:nvGrpSpPr>
          <p:cNvPr id="8" name="组合 7"/>
          <p:cNvGrpSpPr/>
          <p:nvPr/>
        </p:nvGrpSpPr>
        <p:grpSpPr>
          <a:xfrm>
            <a:off x="355797" y="549350"/>
            <a:ext cx="2036924" cy="535305"/>
            <a:chOff x="2356" y="640"/>
            <a:chExt cx="3471" cy="1124"/>
          </a:xfrm>
        </p:grpSpPr>
        <p:sp>
          <p:nvSpPr>
            <p:cNvPr id="9" name="MH_Entry_1"/>
            <p:cNvSpPr>
              <a:spLocks noChangeArrowheads="1"/>
            </p:cNvSpPr>
            <p:nvPr/>
          </p:nvSpPr>
          <p:spPr bwMode="auto">
            <a:xfrm flipH="1">
              <a:off x="2356" y="640"/>
              <a:ext cx="3471" cy="1124"/>
            </a:xfrm>
            <a:prstGeom prst="roundRect">
              <a:avLst>
                <a:gd name="adj" fmla="val 16667"/>
              </a:avLst>
            </a:prstGeom>
            <a:solidFill>
              <a:srgbClr val="DF2938"/>
            </a:solidFill>
            <a:ln>
              <a:noFill/>
            </a:ln>
            <a:extLst>
              <a:ext uri="{91240B29-F687-4F45-9708-019B960494DF}">
                <a14:hiddenLine xmlns:a14="http://schemas.microsoft.com/office/drawing/2010/main" w="12700">
                  <a:solidFill>
                    <a:srgbClr val="000000"/>
                  </a:solidFill>
                  <a:bevel/>
                </a14:hiddenLine>
              </a:ext>
            </a:extLst>
          </p:spPr>
          <p:txBody>
            <a:bodyPr lIns="94531" tIns="47265" rIns="94531" bIns="4726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buFont typeface="Arial" panose="020B0604020202020204" pitchFamily="34" charset="0"/>
                <a:buNone/>
              </a:pPr>
              <a:endParaRPr lang="zh-CN" altLang="en-US" sz="2200">
                <a:sym typeface="Calibri" panose="020F0502020204030204" pitchFamily="34" charset="0"/>
              </a:endParaRPr>
            </a:p>
          </p:txBody>
        </p:sp>
        <p:sp>
          <p:nvSpPr>
            <p:cNvPr id="10" name="TextBox 18"/>
            <p:cNvSpPr txBox="1"/>
            <p:nvPr/>
          </p:nvSpPr>
          <p:spPr>
            <a:xfrm>
              <a:off x="2644" y="741"/>
              <a:ext cx="2895" cy="976"/>
            </a:xfrm>
            <a:prstGeom prst="rect">
              <a:avLst/>
            </a:prstGeom>
            <a:noFill/>
          </p:spPr>
          <p:txBody>
            <a:bodyPr wrap="square" lIns="94531" tIns="47265" rIns="94531" bIns="4726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2400" b="1" dirty="0">
                  <a:solidFill>
                    <a:schemeClr val="bg1"/>
                  </a:solidFill>
                  <a:latin typeface="思源宋体 CN SemiBold" panose="02020600000000000000" charset="-122"/>
                  <a:ea typeface="思源宋体 CN SemiBold" panose="02020600000000000000" charset="-122"/>
                </a:rPr>
                <a:t>评价看法</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 calcmode="lin" valueType="num">
                                      <p:cBhvr additive="base">
                                        <p:cTn id="12" dur="500" fill="hold"/>
                                        <p:tgtEl>
                                          <p:spTgt spid="2050"/>
                                        </p:tgtEl>
                                        <p:attrNameLst>
                                          <p:attrName>ppt_x</p:attrName>
                                        </p:attrNameLst>
                                      </p:cBhvr>
                                      <p:tavLst>
                                        <p:tav tm="0">
                                          <p:val>
                                            <p:strVal val="#ppt_x"/>
                                          </p:val>
                                        </p:tav>
                                        <p:tav tm="100000">
                                          <p:val>
                                            <p:strVal val="#ppt_x"/>
                                          </p:val>
                                        </p:tav>
                                      </p:tavLst>
                                    </p:anim>
                                    <p:anim calcmode="lin" valueType="num">
                                      <p:cBhvr additive="base">
                                        <p:cTn id="13"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heel(1)">
                                      <p:cBhvr>
                                        <p:cTn id="24"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3"/>
          <p:cNvSpPr>
            <a:spLocks noChangeArrowheads="1"/>
          </p:cNvSpPr>
          <p:nvPr/>
        </p:nvSpPr>
        <p:spPr bwMode="auto">
          <a:xfrm>
            <a:off x="1187624" y="843558"/>
            <a:ext cx="5976664" cy="3345597"/>
          </a:xfrm>
          <a:prstGeom prst="roundRect">
            <a:avLst/>
          </a:prstGeom>
          <a:noFill/>
        </p:spPr>
        <p:style>
          <a:lnRef idx="2">
            <a:schemeClr val="accent5"/>
          </a:lnRef>
          <a:fillRef idx="1">
            <a:schemeClr val="lt1"/>
          </a:fillRef>
          <a:effectRef idx="0">
            <a:schemeClr val="accent5"/>
          </a:effectRef>
          <a:fontRef idx="minor">
            <a:schemeClr val="dk1"/>
          </a:fontRef>
        </p:style>
        <p:txBody>
          <a:bodyPr wrap="square" lIns="68580" tIns="34290" rIns="68580" bIns="34290">
            <a:spAutoFit/>
          </a:bodyPr>
          <a:lstStyle/>
          <a:p>
            <a:pPr>
              <a:defRPr/>
            </a:pPr>
            <a:r>
              <a:rPr kumimoji="1" lang="en-US" altLang="zh-CN" sz="1800" dirty="0">
                <a:solidFill>
                  <a:schemeClr val="tx2"/>
                </a:solidFill>
                <a:effectLst>
                  <a:outerShdw blurRad="38100" dist="38100" dir="2700000" algn="tl">
                    <a:srgbClr val="000000"/>
                  </a:outerShdw>
                </a:effectLst>
                <a:latin typeface="宋体" panose="02010600030101010101" pitchFamily="2" charset="-122"/>
                <a:ea typeface="宋体" panose="02010600030101010101" pitchFamily="2" charset="-122"/>
              </a:rPr>
              <a:t>         </a:t>
            </a:r>
            <a:r>
              <a:rPr kumimoji="1" lang="zh-CN" altLang="en-US" sz="2400" dirty="0">
                <a:solidFill>
                  <a:srgbClr val="000000"/>
                </a:solidFill>
                <a:effectLst>
                  <a:outerShdw blurRad="38100" dist="38100" dir="2700000" algn="tl">
                    <a:srgbClr val="000000"/>
                  </a:outerShdw>
                </a:effectLst>
                <a:latin typeface="宋体" panose="02010600030101010101" pitchFamily="2" charset="-122"/>
                <a:ea typeface="宋体" panose="02010600030101010101" pitchFamily="2" charset="-122"/>
              </a:rPr>
              <a:t>我要把</a:t>
            </a:r>
          </a:p>
          <a:p>
            <a:pPr>
              <a:defRPr/>
            </a:pPr>
            <a:r>
              <a:rPr kumimoji="1" lang="zh-CN" altLang="en-US" sz="2400" dirty="0">
                <a:solidFill>
                  <a:srgbClr val="000000"/>
                </a:solidFill>
                <a:effectLst>
                  <a:outerShdw blurRad="38100" dist="38100" dir="2700000" algn="tl">
                    <a:srgbClr val="000000"/>
                  </a:outerShdw>
                </a:effectLst>
                <a:latin typeface="宋体" panose="02010600030101010101" pitchFamily="2" charset="-122"/>
                <a:ea typeface="宋体" panose="02010600030101010101" pitchFamily="2" charset="-122"/>
              </a:rPr>
              <a:t>       别人眼睛所看见的光明</a:t>
            </a:r>
            <a:endParaRPr kumimoji="1" lang="en-US" altLang="zh-CN" sz="2400" dirty="0">
              <a:solidFill>
                <a:srgbClr val="000000"/>
              </a:solidFill>
              <a:effectLst>
                <a:outerShdw blurRad="38100" dist="38100" dir="2700000" algn="tl">
                  <a:srgbClr val="000000"/>
                </a:outerShdw>
              </a:effectLst>
              <a:latin typeface="宋体" panose="02010600030101010101" pitchFamily="2" charset="-122"/>
              <a:ea typeface="宋体" panose="02010600030101010101" pitchFamily="2" charset="-122"/>
            </a:endParaRPr>
          </a:p>
          <a:p>
            <a:pPr>
              <a:defRPr/>
            </a:pPr>
            <a:r>
              <a:rPr kumimoji="1" lang="zh-CN" altLang="en-US" sz="2400" dirty="0">
                <a:solidFill>
                  <a:srgbClr val="000000"/>
                </a:solidFill>
                <a:effectLst>
                  <a:outerShdw blurRad="38100" dist="38100" dir="2700000" algn="tl">
                    <a:srgbClr val="000000"/>
                  </a:outerShdw>
                </a:effectLst>
                <a:latin typeface="宋体" panose="02010600030101010101" pitchFamily="2" charset="-122"/>
                <a:ea typeface="宋体" panose="02010600030101010101" pitchFamily="2" charset="-122"/>
              </a:rPr>
              <a:t>       当作我的光明，</a:t>
            </a:r>
          </a:p>
          <a:p>
            <a:pPr>
              <a:defRPr/>
            </a:pPr>
            <a:r>
              <a:rPr kumimoji="1" lang="zh-CN" altLang="en-US" sz="2400" dirty="0">
                <a:solidFill>
                  <a:srgbClr val="000000"/>
                </a:solidFill>
                <a:effectLst>
                  <a:outerShdw blurRad="38100" dist="38100" dir="2700000" algn="tl">
                    <a:srgbClr val="000000"/>
                  </a:outerShdw>
                </a:effectLst>
                <a:latin typeface="宋体" panose="02010600030101010101" pitchFamily="2" charset="-122"/>
                <a:ea typeface="宋体" panose="02010600030101010101" pitchFamily="2" charset="-122"/>
              </a:rPr>
              <a:t>       别人耳朵听见的音乐</a:t>
            </a:r>
          </a:p>
          <a:p>
            <a:pPr>
              <a:defRPr/>
            </a:pPr>
            <a:r>
              <a:rPr kumimoji="1" lang="zh-CN" altLang="en-US" sz="2400" dirty="0">
                <a:solidFill>
                  <a:srgbClr val="000000"/>
                </a:solidFill>
                <a:effectLst>
                  <a:outerShdw blurRad="38100" dist="38100" dir="2700000" algn="tl">
                    <a:srgbClr val="000000"/>
                  </a:outerShdw>
                </a:effectLst>
                <a:latin typeface="宋体" panose="02010600030101010101" pitchFamily="2" charset="-122"/>
                <a:ea typeface="宋体" panose="02010600030101010101" pitchFamily="2" charset="-122"/>
              </a:rPr>
              <a:t>       当成我的交响乐，</a:t>
            </a:r>
          </a:p>
          <a:p>
            <a:pPr>
              <a:defRPr/>
            </a:pPr>
            <a:r>
              <a:rPr kumimoji="1" lang="zh-CN" altLang="en-US" sz="2400" dirty="0">
                <a:solidFill>
                  <a:srgbClr val="000000"/>
                </a:solidFill>
                <a:effectLst>
                  <a:outerShdw blurRad="38100" dist="38100" dir="2700000" algn="tl">
                    <a:srgbClr val="000000"/>
                  </a:outerShdw>
                </a:effectLst>
                <a:latin typeface="宋体" panose="02010600030101010101" pitchFamily="2" charset="-122"/>
                <a:ea typeface="宋体" panose="02010600030101010101" pitchFamily="2" charset="-122"/>
              </a:rPr>
              <a:t>       别人嘴角的微笑</a:t>
            </a:r>
          </a:p>
          <a:p>
            <a:pPr>
              <a:defRPr/>
            </a:pPr>
            <a:r>
              <a:rPr kumimoji="1" lang="zh-CN" altLang="en-US" sz="2400" dirty="0">
                <a:solidFill>
                  <a:srgbClr val="000000"/>
                </a:solidFill>
                <a:effectLst>
                  <a:outerShdw blurRad="38100" dist="38100" dir="2700000" algn="tl">
                    <a:srgbClr val="000000"/>
                  </a:outerShdw>
                </a:effectLst>
                <a:latin typeface="宋体" panose="02010600030101010101" pitchFamily="2" charset="-122"/>
                <a:ea typeface="宋体" panose="02010600030101010101" pitchFamily="2" charset="-122"/>
              </a:rPr>
              <a:t>       当作我的幸福。</a:t>
            </a:r>
            <a:endParaRPr kumimoji="1" lang="en-US" altLang="zh-CN" sz="2400" dirty="0">
              <a:solidFill>
                <a:srgbClr val="000000"/>
              </a:solidFill>
              <a:effectLst>
                <a:outerShdw blurRad="38100" dist="38100" dir="2700000" algn="tl">
                  <a:srgbClr val="000000"/>
                </a:outerShdw>
              </a:effectLst>
              <a:latin typeface="宋体" panose="02010600030101010101" pitchFamily="2" charset="-122"/>
              <a:ea typeface="宋体" panose="02010600030101010101" pitchFamily="2" charset="-122"/>
            </a:endParaRPr>
          </a:p>
          <a:p>
            <a:pPr algn="r">
              <a:defRPr/>
            </a:pPr>
            <a:r>
              <a:rPr kumimoji="1" lang="en-US" altLang="zh-CN" sz="2400" dirty="0">
                <a:solidFill>
                  <a:srgbClr val="000000"/>
                </a:solidFill>
                <a:effectLst>
                  <a:outerShdw blurRad="38100" dist="38100" dir="2700000" algn="tl">
                    <a:srgbClr val="000000"/>
                  </a:outerShdw>
                </a:effectLst>
                <a:latin typeface="宋体" panose="02010600030101010101" pitchFamily="2" charset="-122"/>
                <a:ea typeface="宋体" panose="02010600030101010101" pitchFamily="2" charset="-122"/>
              </a:rPr>
              <a:t>——</a:t>
            </a:r>
            <a:r>
              <a:rPr kumimoji="1" lang="zh-CN" altLang="en-US" sz="2400" dirty="0">
                <a:solidFill>
                  <a:srgbClr val="000000"/>
                </a:solidFill>
                <a:effectLst>
                  <a:outerShdw blurRad="38100" dist="38100" dir="2700000" algn="tl">
                    <a:srgbClr val="000000"/>
                  </a:outerShdw>
                </a:effectLst>
                <a:latin typeface="宋体" panose="02010600030101010101" pitchFamily="2" charset="-122"/>
                <a:ea typeface="宋体" panose="02010600030101010101" pitchFamily="2" charset="-122"/>
              </a:rPr>
              <a:t>海伦</a:t>
            </a:r>
            <a:r>
              <a:rPr kumimoji="1" lang="en-US" altLang="zh-CN" sz="2400" dirty="0">
                <a:solidFill>
                  <a:srgbClr val="000000"/>
                </a:solidFill>
                <a:effectLst>
                  <a:outerShdw blurRad="38100" dist="38100" dir="2700000" algn="tl">
                    <a:srgbClr val="000000"/>
                  </a:outerShdw>
                </a:effectLst>
                <a:latin typeface="宋体" panose="02010600030101010101" pitchFamily="2" charset="-122"/>
                <a:ea typeface="宋体" panose="02010600030101010101" pitchFamily="2" charset="-122"/>
              </a:rPr>
              <a:t>·</a:t>
            </a:r>
            <a:r>
              <a:rPr kumimoji="1" lang="zh-CN" altLang="en-US" sz="2400" dirty="0">
                <a:solidFill>
                  <a:srgbClr val="000000"/>
                </a:solidFill>
                <a:effectLst>
                  <a:outerShdw blurRad="38100" dist="38100" dir="2700000" algn="tl">
                    <a:srgbClr val="000000"/>
                  </a:outerShdw>
                </a:effectLst>
                <a:latin typeface="宋体" panose="02010600030101010101" pitchFamily="2" charset="-122"/>
                <a:ea typeface="宋体" panose="02010600030101010101" pitchFamily="2" charset="-122"/>
              </a:rPr>
              <a:t>凯勒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550840" y="1716345"/>
            <a:ext cx="8064896" cy="1177245"/>
          </a:xfrm>
          <a:prstGeom prst="rect">
            <a:avLst/>
          </a:prstGeom>
          <a:noFill/>
          <a:ln w="9525">
            <a:noFill/>
            <a:miter lim="800000"/>
          </a:ln>
        </p:spPr>
        <p:txBody>
          <a:bodyPr wrap="square" lIns="68580" tIns="34290" rIns="68580" bIns="3429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400" b="1" dirty="0">
                <a:latin typeface="华文新魏" panose="02010800040101010101" pitchFamily="2" charset="-122"/>
                <a:ea typeface="华文新魏" panose="02010800040101010101" pitchFamily="2" charset="-122"/>
              </a:rPr>
              <a:t>        </a:t>
            </a:r>
            <a:r>
              <a:rPr lang="zh-CN" altLang="en-US" sz="2400" dirty="0">
                <a:latin typeface="黑体" panose="02010609060101010101" charset="-122"/>
                <a:ea typeface="黑体" panose="02010609060101010101" charset="-122"/>
              </a:rPr>
              <a:t>是什么原因让海伦</a:t>
            </a:r>
            <a:r>
              <a:rPr lang="en-US" altLang="zh-CN" sz="2400" dirty="0">
                <a:latin typeface="黑体" panose="02010609060101010101" charset="-122"/>
                <a:ea typeface="黑体" panose="02010609060101010101" charset="-122"/>
              </a:rPr>
              <a:t>·</a:t>
            </a:r>
            <a:r>
              <a:rPr lang="zh-CN" altLang="en-US" sz="2400" dirty="0">
                <a:latin typeface="黑体" panose="02010609060101010101" charset="-122"/>
                <a:ea typeface="黑体" panose="02010609060101010101" charset="-122"/>
              </a:rPr>
              <a:t>凯勒成为有如此杰出成就的伟人呢？今天，我们一起走进《再塑生命的人》，去感受一个弱者生命顽强的成长足迹和引领她人生走向光明的莎莉文老师。</a:t>
            </a:r>
          </a:p>
        </p:txBody>
      </p:sp>
      <p:grpSp>
        <p:nvGrpSpPr>
          <p:cNvPr id="4" name="组合 3"/>
          <p:cNvGrpSpPr/>
          <p:nvPr/>
        </p:nvGrpSpPr>
        <p:grpSpPr>
          <a:xfrm>
            <a:off x="929954" y="629470"/>
            <a:ext cx="2036924" cy="535305"/>
            <a:chOff x="2356" y="640"/>
            <a:chExt cx="3471" cy="1124"/>
          </a:xfrm>
        </p:grpSpPr>
        <p:sp>
          <p:nvSpPr>
            <p:cNvPr id="5" name="MH_Entry_1"/>
            <p:cNvSpPr>
              <a:spLocks noChangeArrowheads="1"/>
            </p:cNvSpPr>
            <p:nvPr/>
          </p:nvSpPr>
          <p:spPr bwMode="auto">
            <a:xfrm flipH="1">
              <a:off x="2356" y="640"/>
              <a:ext cx="3471" cy="1124"/>
            </a:xfrm>
            <a:prstGeom prst="roundRect">
              <a:avLst>
                <a:gd name="adj" fmla="val 16667"/>
              </a:avLst>
            </a:prstGeom>
            <a:solidFill>
              <a:srgbClr val="DF2938"/>
            </a:solidFill>
            <a:ln>
              <a:noFill/>
            </a:ln>
            <a:extLst>
              <a:ext uri="{91240B29-F687-4F45-9708-019B960494DF}">
                <a14:hiddenLine xmlns:a14="http://schemas.microsoft.com/office/drawing/2010/main" w="12700">
                  <a:solidFill>
                    <a:srgbClr val="000000"/>
                  </a:solidFill>
                  <a:bevel/>
                </a14:hiddenLine>
              </a:ext>
            </a:extLst>
          </p:spPr>
          <p:txBody>
            <a:bodyPr lIns="94531" tIns="47265" rIns="94531" bIns="4726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buFont typeface="Arial" panose="020B0604020202020204" pitchFamily="34" charset="0"/>
                <a:buNone/>
              </a:pPr>
              <a:endParaRPr lang="zh-CN" altLang="en-US" sz="2200">
                <a:sym typeface="Calibri" panose="020F0502020204030204" pitchFamily="34" charset="0"/>
              </a:endParaRPr>
            </a:p>
          </p:txBody>
        </p:sp>
        <p:sp>
          <p:nvSpPr>
            <p:cNvPr id="6" name="TextBox 18"/>
            <p:cNvSpPr txBox="1"/>
            <p:nvPr/>
          </p:nvSpPr>
          <p:spPr>
            <a:xfrm>
              <a:off x="2644" y="741"/>
              <a:ext cx="2895" cy="976"/>
            </a:xfrm>
            <a:prstGeom prst="rect">
              <a:avLst/>
            </a:prstGeom>
            <a:noFill/>
          </p:spPr>
          <p:txBody>
            <a:bodyPr wrap="square" lIns="94531" tIns="47265" rIns="94531" bIns="4726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2400" b="1" dirty="0">
                  <a:solidFill>
                    <a:schemeClr val="bg1"/>
                  </a:solidFill>
                  <a:latin typeface="思源宋体 CN SemiBold" panose="02020600000000000000" charset="-122"/>
                  <a:ea typeface="思源宋体 CN SemiBold" panose="02020600000000000000" charset="-122"/>
                </a:rPr>
                <a:t>走进课文</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4"/>
          <p:cNvSpPr txBox="1">
            <a:spLocks noChangeArrowheads="1"/>
          </p:cNvSpPr>
          <p:nvPr/>
        </p:nvSpPr>
        <p:spPr>
          <a:xfrm>
            <a:off x="395536" y="1619325"/>
            <a:ext cx="2565920" cy="2248570"/>
          </a:xfrm>
          <a:prstGeom prst="rect">
            <a:avLst/>
          </a:prstGeom>
        </p:spPr>
        <p:txBody>
          <a:bodyPr vert="horz" lIns="68580" tIns="34290" rIns="68580" bIns="34290" rtlCol="0">
            <a:normAutofit fontScale="92500" lnSpcReduction="1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nSpc>
                <a:spcPct val="150000"/>
              </a:lnSpc>
              <a:spcBef>
                <a:spcPts val="0"/>
              </a:spcBef>
              <a:defRPr/>
            </a:pPr>
            <a:r>
              <a:rPr lang="zh-CN" altLang="en-US" sz="2600" b="1" dirty="0">
                <a:solidFill>
                  <a:srgbClr val="C00000"/>
                </a:solidFill>
                <a:effectLst>
                  <a:outerShdw blurRad="38100" dist="38100" dir="2700000" algn="tl">
                    <a:srgbClr val="C0C0C0"/>
                  </a:outerShdw>
                </a:effectLst>
                <a:latin typeface="新宋体" panose="02010609030101010101" pitchFamily="49" charset="-122"/>
                <a:ea typeface="新宋体" panose="02010609030101010101" pitchFamily="49" charset="-122"/>
              </a:rPr>
              <a:t>  迁  徙：</a:t>
            </a:r>
          </a:p>
          <a:p>
            <a:pPr>
              <a:lnSpc>
                <a:spcPct val="150000"/>
              </a:lnSpc>
              <a:spcBef>
                <a:spcPts val="0"/>
              </a:spcBef>
              <a:defRPr/>
            </a:pPr>
            <a:r>
              <a:rPr lang="zh-CN" altLang="en-US" sz="2600" b="1" dirty="0">
                <a:solidFill>
                  <a:srgbClr val="C00000"/>
                </a:solidFill>
                <a:effectLst>
                  <a:outerShdw blurRad="38100" dist="38100" dir="2700000" algn="tl">
                    <a:srgbClr val="C0C0C0"/>
                  </a:outerShdw>
                </a:effectLst>
                <a:latin typeface="新宋体" panose="02010609030101010101" pitchFamily="49" charset="-122"/>
                <a:ea typeface="新宋体" panose="02010609030101010101" pitchFamily="49" charset="-122"/>
              </a:rPr>
              <a:t>  繁  衍：</a:t>
            </a:r>
          </a:p>
          <a:p>
            <a:pPr>
              <a:lnSpc>
                <a:spcPct val="150000"/>
              </a:lnSpc>
              <a:spcBef>
                <a:spcPts val="0"/>
              </a:spcBef>
              <a:defRPr/>
            </a:pPr>
            <a:r>
              <a:rPr lang="zh-CN" altLang="en-US" sz="2600" b="1" dirty="0">
                <a:solidFill>
                  <a:srgbClr val="C00000"/>
                </a:solidFill>
                <a:effectLst>
                  <a:outerShdw blurRad="38100" dist="38100" dir="2700000" algn="tl">
                    <a:srgbClr val="C0C0C0"/>
                  </a:outerShdw>
                </a:effectLst>
                <a:latin typeface="新宋体" panose="02010609030101010101" pitchFamily="49" charset="-122"/>
                <a:ea typeface="新宋体" panose="02010609030101010101" pitchFamily="49" charset="-122"/>
              </a:rPr>
              <a:t>油然而生：</a:t>
            </a:r>
          </a:p>
          <a:p>
            <a:pPr>
              <a:lnSpc>
                <a:spcPct val="150000"/>
              </a:lnSpc>
              <a:spcBef>
                <a:spcPts val="0"/>
              </a:spcBef>
              <a:defRPr/>
            </a:pPr>
            <a:r>
              <a:rPr lang="zh-CN" altLang="en-US" sz="2600" b="1" dirty="0">
                <a:solidFill>
                  <a:srgbClr val="C00000"/>
                </a:solidFill>
                <a:effectLst>
                  <a:outerShdw blurRad="38100" dist="38100" dir="2700000" algn="tl">
                    <a:srgbClr val="C0C0C0"/>
                  </a:outerShdw>
                </a:effectLst>
                <a:latin typeface="新宋体" panose="02010609030101010101" pitchFamily="49" charset="-122"/>
                <a:ea typeface="新宋体" panose="02010609030101010101" pitchFamily="49" charset="-122"/>
              </a:rPr>
              <a:t>花团锦簇：</a:t>
            </a:r>
          </a:p>
          <a:p>
            <a:pPr>
              <a:buFontTx/>
              <a:buNone/>
              <a:defRPr/>
            </a:pPr>
            <a:endParaRPr lang="zh-CN" altLang="en-US" sz="2700" b="1" dirty="0">
              <a:solidFill>
                <a:srgbClr val="C00000"/>
              </a:solidFill>
              <a:effectLst>
                <a:outerShdw blurRad="38100" dist="38100" dir="2700000" algn="tl">
                  <a:srgbClr val="C0C0C0"/>
                </a:outerShdw>
              </a:effectLst>
              <a:latin typeface="+mn-ea"/>
            </a:endParaRPr>
          </a:p>
          <a:p>
            <a:pPr>
              <a:buFontTx/>
              <a:buNone/>
              <a:defRPr/>
            </a:pPr>
            <a:endParaRPr lang="zh-CN" altLang="en-US" sz="2700" b="1" dirty="0">
              <a:solidFill>
                <a:srgbClr val="C00000"/>
              </a:solidFill>
              <a:effectLst>
                <a:outerShdw blurRad="38100" dist="38100" dir="2700000" algn="tl">
                  <a:srgbClr val="C0C0C0"/>
                </a:outerShdw>
              </a:effectLst>
              <a:latin typeface="+mn-ea"/>
            </a:endParaRPr>
          </a:p>
        </p:txBody>
      </p:sp>
      <p:sp>
        <p:nvSpPr>
          <p:cNvPr id="9" name="Rectangle 6"/>
          <p:cNvSpPr>
            <a:spLocks noChangeArrowheads="1"/>
          </p:cNvSpPr>
          <p:nvPr/>
        </p:nvSpPr>
        <p:spPr bwMode="auto">
          <a:xfrm>
            <a:off x="2706857" y="1772628"/>
            <a:ext cx="1061829" cy="438581"/>
          </a:xfrm>
          <a:prstGeom prst="rect">
            <a:avLst/>
          </a:prstGeom>
          <a:noFill/>
          <a:ln w="9525">
            <a:noFill/>
            <a:miter lim="800000"/>
          </a:ln>
          <a:effectLst/>
        </p:spPr>
        <p:txBody>
          <a:bodyPr wrap="none" lIns="68580" tIns="34290" rIns="68580" bIns="34290">
            <a:spAutoFit/>
          </a:bodyPr>
          <a:lstStyle/>
          <a:p>
            <a:pPr>
              <a:defRPr/>
            </a:pPr>
            <a:r>
              <a:rPr kumimoji="1" lang="zh-CN" altLang="en-US" sz="2400" b="1" dirty="0">
                <a:solidFill>
                  <a:schemeClr val="accent1">
                    <a:lumMod val="50000"/>
                  </a:schemeClr>
                </a:solidFill>
                <a:effectLst>
                  <a:outerShdw blurRad="38100" dist="38100" dir="2700000" algn="tl">
                    <a:srgbClr val="C0C0C0"/>
                  </a:outerShdw>
                </a:effectLst>
                <a:latin typeface="宋体" panose="02010600030101010101" pitchFamily="2" charset="-122"/>
                <a:ea typeface="宋体" panose="02010600030101010101" pitchFamily="2" charset="-122"/>
              </a:rPr>
              <a:t>迁移。</a:t>
            </a:r>
          </a:p>
        </p:txBody>
      </p:sp>
      <p:sp>
        <p:nvSpPr>
          <p:cNvPr id="10" name="Rectangle 7"/>
          <p:cNvSpPr>
            <a:spLocks noChangeArrowheads="1"/>
          </p:cNvSpPr>
          <p:nvPr/>
        </p:nvSpPr>
        <p:spPr bwMode="auto">
          <a:xfrm>
            <a:off x="2696755" y="2211209"/>
            <a:ext cx="2600712" cy="438581"/>
          </a:xfrm>
          <a:prstGeom prst="rect">
            <a:avLst/>
          </a:prstGeom>
          <a:noFill/>
          <a:ln w="9525">
            <a:noFill/>
            <a:miter lim="800000"/>
          </a:ln>
          <a:effectLst/>
        </p:spPr>
        <p:txBody>
          <a:bodyPr wrap="none" lIns="68580" tIns="34290" rIns="68580" bIns="34290">
            <a:spAutoFit/>
          </a:bodyPr>
          <a:lstStyle/>
          <a:p>
            <a:pPr>
              <a:defRPr/>
            </a:pPr>
            <a:r>
              <a:rPr kumimoji="1" lang="zh-CN" altLang="en-US" sz="2400" b="1" dirty="0">
                <a:solidFill>
                  <a:schemeClr val="accent1">
                    <a:lumMod val="50000"/>
                  </a:schemeClr>
                </a:solidFill>
                <a:effectLst>
                  <a:outerShdw blurRad="38100" dist="38100" dir="2700000" algn="tl">
                    <a:srgbClr val="C0C0C0"/>
                  </a:outerShdw>
                </a:effectLst>
                <a:latin typeface="宋体" panose="02010600030101010101" pitchFamily="2" charset="-122"/>
                <a:ea typeface="宋体" panose="02010600030101010101" pitchFamily="2" charset="-122"/>
              </a:rPr>
              <a:t>逐渐增多或增广。</a:t>
            </a:r>
          </a:p>
        </p:txBody>
      </p:sp>
      <p:sp>
        <p:nvSpPr>
          <p:cNvPr id="11" name="Rectangle 8"/>
          <p:cNvSpPr>
            <a:spLocks noChangeArrowheads="1"/>
          </p:cNvSpPr>
          <p:nvPr/>
        </p:nvSpPr>
        <p:spPr bwMode="auto">
          <a:xfrm>
            <a:off x="2661105" y="2733769"/>
            <a:ext cx="4447371" cy="438581"/>
          </a:xfrm>
          <a:prstGeom prst="rect">
            <a:avLst/>
          </a:prstGeom>
          <a:noFill/>
          <a:ln w="9525">
            <a:noFill/>
            <a:miter lim="800000"/>
          </a:ln>
          <a:effectLst/>
        </p:spPr>
        <p:txBody>
          <a:bodyPr wrap="none" lIns="68580" tIns="34290" rIns="68580" bIns="34290">
            <a:spAutoFit/>
          </a:bodyPr>
          <a:lstStyle/>
          <a:p>
            <a:pPr>
              <a:defRPr/>
            </a:pPr>
            <a:r>
              <a:rPr kumimoji="1" lang="zh-CN" altLang="en-US" sz="2400" b="1" dirty="0">
                <a:solidFill>
                  <a:schemeClr val="accent1">
                    <a:lumMod val="50000"/>
                  </a:schemeClr>
                </a:solidFill>
                <a:effectLst>
                  <a:outerShdw blurRad="38100" dist="38100" dir="2700000" algn="tl">
                    <a:srgbClr val="C0C0C0"/>
                  </a:outerShdw>
                </a:effectLst>
                <a:latin typeface="宋体" panose="02010600030101010101" pitchFamily="2" charset="-122"/>
                <a:ea typeface="宋体" panose="02010600030101010101" pitchFamily="2" charset="-122"/>
              </a:rPr>
              <a:t>形容思想感情自然而然地产生。</a:t>
            </a:r>
          </a:p>
        </p:txBody>
      </p:sp>
      <p:sp>
        <p:nvSpPr>
          <p:cNvPr id="12" name="Rectangle 9"/>
          <p:cNvSpPr>
            <a:spLocks noChangeArrowheads="1"/>
          </p:cNvSpPr>
          <p:nvPr/>
        </p:nvSpPr>
        <p:spPr bwMode="auto">
          <a:xfrm>
            <a:off x="2661105" y="3272375"/>
            <a:ext cx="5691510" cy="438581"/>
          </a:xfrm>
          <a:prstGeom prst="rect">
            <a:avLst/>
          </a:prstGeom>
          <a:noFill/>
          <a:ln w="9525">
            <a:noFill/>
            <a:miter lim="800000"/>
          </a:ln>
          <a:effectLst/>
        </p:spPr>
        <p:txBody>
          <a:bodyPr wrap="square" lIns="68580" tIns="34290" rIns="68580" bIns="34290">
            <a:spAutoFit/>
          </a:bodyPr>
          <a:lstStyle/>
          <a:p>
            <a:pPr>
              <a:defRPr/>
            </a:pPr>
            <a:r>
              <a:rPr kumimoji="1" lang="zh-CN" altLang="en-US" sz="2400" b="1" dirty="0">
                <a:solidFill>
                  <a:schemeClr val="accent1">
                    <a:lumMod val="50000"/>
                  </a:schemeClr>
                </a:solidFill>
                <a:effectLst>
                  <a:outerShdw blurRad="38100" dist="38100" dir="2700000" algn="tl">
                    <a:srgbClr val="C0C0C0"/>
                  </a:outerShdw>
                </a:effectLst>
                <a:latin typeface="宋体" panose="02010600030101010101" pitchFamily="2" charset="-122"/>
                <a:ea typeface="宋体" panose="02010600030101010101" pitchFamily="2" charset="-122"/>
              </a:rPr>
              <a:t>形容花朵五彩缤纷，十分华丽的景象。</a:t>
            </a:r>
          </a:p>
        </p:txBody>
      </p:sp>
      <p:sp>
        <p:nvSpPr>
          <p:cNvPr id="15" name="Rectangle 2"/>
          <p:cNvSpPr txBox="1">
            <a:spLocks noChangeArrowheads="1"/>
          </p:cNvSpPr>
          <p:nvPr/>
        </p:nvSpPr>
        <p:spPr>
          <a:xfrm>
            <a:off x="869212" y="1152693"/>
            <a:ext cx="2606391" cy="466632"/>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rgbClr val="FF0000"/>
                </a:solidFill>
                <a:latin typeface="新宋体" panose="02010609030101010101" pitchFamily="49" charset="-122"/>
                <a:ea typeface="新宋体" panose="02010609030101010101" pitchFamily="49" charset="-122"/>
              </a:rPr>
              <a:t>解释下列词语</a:t>
            </a:r>
          </a:p>
        </p:txBody>
      </p:sp>
      <p:grpSp>
        <p:nvGrpSpPr>
          <p:cNvPr id="13" name="组合 12"/>
          <p:cNvGrpSpPr/>
          <p:nvPr/>
        </p:nvGrpSpPr>
        <p:grpSpPr>
          <a:xfrm>
            <a:off x="1081468" y="506985"/>
            <a:ext cx="2036924" cy="535305"/>
            <a:chOff x="2356" y="640"/>
            <a:chExt cx="3471" cy="1124"/>
          </a:xfrm>
        </p:grpSpPr>
        <p:sp>
          <p:nvSpPr>
            <p:cNvPr id="14" name="MH_Entry_1"/>
            <p:cNvSpPr>
              <a:spLocks noChangeArrowheads="1"/>
            </p:cNvSpPr>
            <p:nvPr/>
          </p:nvSpPr>
          <p:spPr bwMode="auto">
            <a:xfrm flipH="1">
              <a:off x="2356" y="640"/>
              <a:ext cx="3471" cy="1124"/>
            </a:xfrm>
            <a:prstGeom prst="roundRect">
              <a:avLst>
                <a:gd name="adj" fmla="val 16667"/>
              </a:avLst>
            </a:prstGeom>
            <a:solidFill>
              <a:srgbClr val="DF2938"/>
            </a:solidFill>
            <a:ln>
              <a:noFill/>
            </a:ln>
            <a:extLst>
              <a:ext uri="{91240B29-F687-4F45-9708-019B960494DF}">
                <a14:hiddenLine xmlns:a14="http://schemas.microsoft.com/office/drawing/2010/main" w="12700">
                  <a:solidFill>
                    <a:srgbClr val="000000"/>
                  </a:solidFill>
                  <a:bevel/>
                </a14:hiddenLine>
              </a:ext>
            </a:extLst>
          </p:spPr>
          <p:txBody>
            <a:bodyPr lIns="94531" tIns="47265" rIns="94531" bIns="4726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eaLnBrk="1" hangingPunct="1">
                <a:buFont typeface="Arial" panose="020B0604020202020204" pitchFamily="34" charset="0"/>
                <a:buNone/>
              </a:pPr>
              <a:endParaRPr lang="zh-CN" altLang="en-US" sz="2200">
                <a:sym typeface="Calibri" panose="020F0502020204030204" pitchFamily="34" charset="0"/>
              </a:endParaRPr>
            </a:p>
          </p:txBody>
        </p:sp>
        <p:sp>
          <p:nvSpPr>
            <p:cNvPr id="16" name="TextBox 18"/>
            <p:cNvSpPr txBox="1"/>
            <p:nvPr/>
          </p:nvSpPr>
          <p:spPr>
            <a:xfrm>
              <a:off x="2644" y="741"/>
              <a:ext cx="2895" cy="976"/>
            </a:xfrm>
            <a:prstGeom prst="rect">
              <a:avLst/>
            </a:prstGeom>
            <a:noFill/>
          </p:spPr>
          <p:txBody>
            <a:bodyPr wrap="square" lIns="94531" tIns="47265" rIns="94531" bIns="47265"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dist"/>
              <a:r>
                <a:rPr lang="zh-CN" altLang="en-US" sz="2400" b="1" dirty="0">
                  <a:solidFill>
                    <a:schemeClr val="bg1"/>
                  </a:solidFill>
                  <a:latin typeface="思源宋体 CN SemiBold" panose="02020600000000000000" charset="-122"/>
                  <a:ea typeface="思源宋体 CN SemiBold" panose="02020600000000000000" charset="-122"/>
                </a:rPr>
                <a:t>预习检测</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80">
                                          <p:stCondLst>
                                            <p:cond delay="0"/>
                                          </p:stCondLst>
                                        </p:cTn>
                                        <p:tgtEl>
                                          <p:spTgt spid="15"/>
                                        </p:tgtEl>
                                      </p:cBhvr>
                                    </p:animEffect>
                                    <p:anim calcmode="lin" valueType="num">
                                      <p:cBhvr>
                                        <p:cTn id="8"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13" dur="26">
                                          <p:stCondLst>
                                            <p:cond delay="650"/>
                                          </p:stCondLst>
                                        </p:cTn>
                                        <p:tgtEl>
                                          <p:spTgt spid="15"/>
                                        </p:tgtEl>
                                      </p:cBhvr>
                                      <p:to x="100000" y="60000"/>
                                    </p:animScale>
                                    <p:animScale>
                                      <p:cBhvr>
                                        <p:cTn id="14" dur="166" decel="50000">
                                          <p:stCondLst>
                                            <p:cond delay="676"/>
                                          </p:stCondLst>
                                        </p:cTn>
                                        <p:tgtEl>
                                          <p:spTgt spid="15"/>
                                        </p:tgtEl>
                                      </p:cBhvr>
                                      <p:to x="100000" y="100000"/>
                                    </p:animScale>
                                    <p:animScale>
                                      <p:cBhvr>
                                        <p:cTn id="15" dur="26">
                                          <p:stCondLst>
                                            <p:cond delay="1312"/>
                                          </p:stCondLst>
                                        </p:cTn>
                                        <p:tgtEl>
                                          <p:spTgt spid="15"/>
                                        </p:tgtEl>
                                      </p:cBhvr>
                                      <p:to x="100000" y="80000"/>
                                    </p:animScale>
                                    <p:animScale>
                                      <p:cBhvr>
                                        <p:cTn id="16" dur="166" decel="50000">
                                          <p:stCondLst>
                                            <p:cond delay="1338"/>
                                          </p:stCondLst>
                                        </p:cTn>
                                        <p:tgtEl>
                                          <p:spTgt spid="15"/>
                                        </p:tgtEl>
                                      </p:cBhvr>
                                      <p:to x="100000" y="100000"/>
                                    </p:animScale>
                                    <p:animScale>
                                      <p:cBhvr>
                                        <p:cTn id="17" dur="26">
                                          <p:stCondLst>
                                            <p:cond delay="1642"/>
                                          </p:stCondLst>
                                        </p:cTn>
                                        <p:tgtEl>
                                          <p:spTgt spid="15"/>
                                        </p:tgtEl>
                                      </p:cBhvr>
                                      <p:to x="100000" y="90000"/>
                                    </p:animScale>
                                    <p:animScale>
                                      <p:cBhvr>
                                        <p:cTn id="18" dur="166" decel="50000">
                                          <p:stCondLst>
                                            <p:cond delay="1668"/>
                                          </p:stCondLst>
                                        </p:cTn>
                                        <p:tgtEl>
                                          <p:spTgt spid="15"/>
                                        </p:tgtEl>
                                      </p:cBhvr>
                                      <p:to x="100000" y="100000"/>
                                    </p:animScale>
                                    <p:animScale>
                                      <p:cBhvr>
                                        <p:cTn id="19" dur="26">
                                          <p:stCondLst>
                                            <p:cond delay="1808"/>
                                          </p:stCondLst>
                                        </p:cTn>
                                        <p:tgtEl>
                                          <p:spTgt spid="15"/>
                                        </p:tgtEl>
                                      </p:cBhvr>
                                      <p:to x="100000" y="95000"/>
                                    </p:animScale>
                                    <p:animScale>
                                      <p:cBhvr>
                                        <p:cTn id="20" dur="166" decel="50000">
                                          <p:stCondLst>
                                            <p:cond delay="1834"/>
                                          </p:stCondLst>
                                        </p:cTn>
                                        <p:tgtEl>
                                          <p:spTgt spid="1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barn(inVertical)">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grpId="0" nodeType="click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ppt_w</p:attrName>
                                        </p:attrNameLst>
                                      </p:cBhvr>
                                      <p:tavLst>
                                        <p:tav tm="0">
                                          <p:val>
                                            <p:fltVal val="0"/>
                                          </p:val>
                                        </p:tav>
                                        <p:tav tm="100000">
                                          <p:val>
                                            <p:strVal val="#ppt_w"/>
                                          </p:val>
                                        </p:tav>
                                      </p:tavLst>
                                    </p:anim>
                                    <p:anim calcmode="lin" valueType="num">
                                      <p:cBhvr>
                                        <p:cTn id="45" dur="500" fill="hold"/>
                                        <p:tgtEl>
                                          <p:spTgt spid="11"/>
                                        </p:tgtEl>
                                        <p:attrNameLst>
                                          <p:attrName>ppt_h</p:attrName>
                                        </p:attrNameLst>
                                      </p:cBhvr>
                                      <p:tavLst>
                                        <p:tav tm="0">
                                          <p:val>
                                            <p:fltVal val="0"/>
                                          </p:val>
                                        </p:tav>
                                        <p:tav tm="100000">
                                          <p:val>
                                            <p:strVal val="#ppt_h"/>
                                          </p:val>
                                        </p:tav>
                                      </p:tavLst>
                                    </p:anim>
                                    <p:animEffect transition="in" filter="fade">
                                      <p:cBhvr>
                                        <p:cTn id="46" dur="500"/>
                                        <p:tgtEl>
                                          <p:spTgt spid="11"/>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Effect transition="in" filter="fade">
                                      <p:cBhvr>
                                        <p:cTn id="5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4"/>
          <p:cNvSpPr txBox="1">
            <a:spLocks noChangeArrowheads="1"/>
          </p:cNvSpPr>
          <p:nvPr/>
        </p:nvSpPr>
        <p:spPr>
          <a:xfrm>
            <a:off x="395536" y="1113589"/>
            <a:ext cx="2853952" cy="2877019"/>
          </a:xfrm>
          <a:prstGeom prst="rect">
            <a:avLst/>
          </a:prstGeom>
        </p:spPr>
        <p:txBody>
          <a:bodyPr vert="horz" lIns="68580" tIns="34290" rIns="68580" bIns="34290" rtlCol="0">
            <a:normAutofit lnSpcReduction="1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buFontTx/>
              <a:buNone/>
              <a:defRPr/>
            </a:pPr>
            <a:r>
              <a:rPr lang="zh-CN" altLang="en-US" b="1" dirty="0" smtClean="0">
                <a:solidFill>
                  <a:srgbClr val="C00000"/>
                </a:solidFill>
                <a:effectLst>
                  <a:outerShdw blurRad="38100" dist="38100" dir="2700000" algn="tl">
                    <a:srgbClr val="C0C0C0"/>
                  </a:outerShdw>
                </a:effectLst>
                <a:latin typeface="新宋体" panose="02010609030101010101" pitchFamily="49" charset="-122"/>
                <a:ea typeface="新宋体" panose="02010609030101010101" pitchFamily="49" charset="-122"/>
              </a:rPr>
              <a:t>美不胜收：</a:t>
            </a:r>
          </a:p>
          <a:p>
            <a:pPr>
              <a:buFontTx/>
              <a:buNone/>
              <a:defRPr/>
            </a:pPr>
            <a:endParaRPr lang="zh-CN" altLang="en-US" b="1" dirty="0" smtClean="0">
              <a:solidFill>
                <a:srgbClr val="C00000"/>
              </a:solidFill>
              <a:effectLst>
                <a:outerShdw blurRad="38100" dist="38100" dir="2700000" algn="tl">
                  <a:srgbClr val="C0C0C0"/>
                </a:outerShdw>
              </a:effectLst>
              <a:latin typeface="新宋体" panose="02010609030101010101" pitchFamily="49" charset="-122"/>
              <a:ea typeface="新宋体" panose="02010609030101010101" pitchFamily="49" charset="-122"/>
            </a:endParaRPr>
          </a:p>
          <a:p>
            <a:pPr>
              <a:buFontTx/>
              <a:buNone/>
              <a:defRPr/>
            </a:pPr>
            <a:r>
              <a:rPr lang="zh-CN" altLang="en-US" b="1" dirty="0" smtClean="0">
                <a:solidFill>
                  <a:srgbClr val="C00000"/>
                </a:solidFill>
                <a:effectLst>
                  <a:outerShdw blurRad="38100" dist="38100" dir="2700000" algn="tl">
                    <a:srgbClr val="C0C0C0"/>
                  </a:outerShdw>
                </a:effectLst>
                <a:latin typeface="新宋体" panose="02010609030101010101" pitchFamily="49" charset="-122"/>
                <a:ea typeface="新宋体" panose="02010609030101010101" pitchFamily="49" charset="-122"/>
              </a:rPr>
              <a:t>不可名状：</a:t>
            </a:r>
            <a:endParaRPr lang="en-US" altLang="zh-CN" b="1" dirty="0" smtClean="0">
              <a:solidFill>
                <a:srgbClr val="C00000"/>
              </a:solidFill>
              <a:effectLst>
                <a:outerShdw blurRad="38100" dist="38100" dir="2700000" algn="tl">
                  <a:srgbClr val="C0C0C0"/>
                </a:outerShdw>
              </a:effectLst>
              <a:latin typeface="新宋体" panose="02010609030101010101" pitchFamily="49" charset="-122"/>
              <a:ea typeface="新宋体" panose="02010609030101010101" pitchFamily="49" charset="-122"/>
            </a:endParaRPr>
          </a:p>
          <a:p>
            <a:pPr>
              <a:buFontTx/>
              <a:buNone/>
              <a:defRPr/>
            </a:pPr>
            <a:r>
              <a:rPr lang="zh-CN" altLang="en-US" b="1" dirty="0" smtClean="0">
                <a:solidFill>
                  <a:srgbClr val="C00000"/>
                </a:solidFill>
                <a:effectLst>
                  <a:outerShdw blurRad="38100" dist="38100" dir="2700000" algn="tl">
                    <a:srgbClr val="C0C0C0"/>
                  </a:outerShdw>
                </a:effectLst>
                <a:latin typeface="新宋体" panose="02010609030101010101" pitchFamily="49" charset="-122"/>
                <a:ea typeface="新宋体" panose="02010609030101010101" pitchFamily="49" charset="-122"/>
              </a:rPr>
              <a:t>恍然大悟：</a:t>
            </a:r>
            <a:endParaRPr lang="en-US" altLang="zh-CN" b="1" dirty="0" smtClean="0">
              <a:solidFill>
                <a:srgbClr val="C00000"/>
              </a:solidFill>
              <a:effectLst>
                <a:outerShdw blurRad="38100" dist="38100" dir="2700000" algn="tl">
                  <a:srgbClr val="C0C0C0"/>
                </a:outerShdw>
              </a:effectLst>
              <a:latin typeface="新宋体" panose="02010609030101010101" pitchFamily="49" charset="-122"/>
              <a:ea typeface="新宋体" panose="02010609030101010101" pitchFamily="49" charset="-122"/>
            </a:endParaRPr>
          </a:p>
          <a:p>
            <a:pPr>
              <a:buFontTx/>
              <a:buNone/>
              <a:defRPr/>
            </a:pPr>
            <a:r>
              <a:rPr lang="zh-CN" altLang="en-US" b="1" dirty="0" smtClean="0">
                <a:solidFill>
                  <a:srgbClr val="C00000"/>
                </a:solidFill>
                <a:effectLst>
                  <a:outerShdw blurRad="38100" dist="38100" dir="2700000" algn="tl">
                    <a:srgbClr val="C0C0C0"/>
                  </a:outerShdw>
                </a:effectLst>
                <a:latin typeface="新宋体" panose="02010609030101010101" pitchFamily="49" charset="-122"/>
                <a:ea typeface="新宋体" panose="02010609030101010101" pitchFamily="49" charset="-122"/>
              </a:rPr>
              <a:t>混为一谈：</a:t>
            </a:r>
          </a:p>
        </p:txBody>
      </p:sp>
      <p:sp>
        <p:nvSpPr>
          <p:cNvPr id="23" name="Rectangle 10"/>
          <p:cNvSpPr>
            <a:spLocks noChangeArrowheads="1"/>
          </p:cNvSpPr>
          <p:nvPr/>
        </p:nvSpPr>
        <p:spPr bwMode="auto">
          <a:xfrm>
            <a:off x="2806576" y="1113588"/>
            <a:ext cx="5653856" cy="800100"/>
          </a:xfrm>
          <a:prstGeom prst="rect">
            <a:avLst/>
          </a:prstGeom>
          <a:noFill/>
          <a:ln w="9525">
            <a:noFill/>
            <a:miter lim="800000"/>
          </a:ln>
          <a:effectLst/>
        </p:spPr>
        <p:txBody>
          <a:bodyPr wrap="square" lIns="68580" tIns="34290" rIns="68580" bIns="34290">
            <a:spAutoFit/>
          </a:bodyPr>
          <a:lstStyle/>
          <a:p>
            <a:pPr>
              <a:defRPr/>
            </a:pPr>
            <a:r>
              <a:rPr kumimoji="1" lang="zh-CN" altLang="en-US" sz="2400" b="1" dirty="0">
                <a:solidFill>
                  <a:schemeClr val="accent1">
                    <a:lumMod val="50000"/>
                  </a:schemeClr>
                </a:solidFill>
                <a:effectLst>
                  <a:outerShdw blurRad="38100" dist="38100" dir="2700000" algn="tl">
                    <a:srgbClr val="C0C0C0"/>
                  </a:outerShdw>
                </a:effectLst>
                <a:latin typeface="宋体" panose="02010600030101010101" pitchFamily="2" charset="-122"/>
                <a:ea typeface="宋体" panose="02010600030101010101" pitchFamily="2" charset="-122"/>
              </a:rPr>
              <a:t>美好的东西太多，一时接受不完 </a:t>
            </a:r>
            <a:r>
              <a:rPr kumimoji="1" lang="en-US" altLang="zh-CN" sz="2400" b="1" dirty="0">
                <a:solidFill>
                  <a:schemeClr val="accent1">
                    <a:lumMod val="50000"/>
                  </a:schemeClr>
                </a:solidFill>
                <a:effectLst>
                  <a:outerShdw blurRad="38100" dist="38100" dir="2700000" algn="tl">
                    <a:srgbClr val="C0C0C0"/>
                  </a:outerShdw>
                </a:effectLst>
                <a:latin typeface="宋体" panose="02010600030101010101" pitchFamily="2" charset="-122"/>
                <a:ea typeface="宋体" panose="02010600030101010101" pitchFamily="2" charset="-122"/>
              </a:rPr>
              <a:t>(</a:t>
            </a:r>
            <a:r>
              <a:rPr kumimoji="1" lang="zh-CN" altLang="en-US" sz="2400" b="1" dirty="0">
                <a:solidFill>
                  <a:schemeClr val="accent1">
                    <a:lumMod val="50000"/>
                  </a:schemeClr>
                </a:solidFill>
                <a:effectLst>
                  <a:outerShdw blurRad="38100" dist="38100" dir="2700000" algn="tl">
                    <a:srgbClr val="C0C0C0"/>
                  </a:outerShdw>
                </a:effectLst>
                <a:latin typeface="宋体" panose="02010600030101010101" pitchFamily="2" charset="-122"/>
                <a:ea typeface="宋体" panose="02010600030101010101" pitchFamily="2" charset="-122"/>
              </a:rPr>
              <a:t>看不过来</a:t>
            </a:r>
            <a:r>
              <a:rPr kumimoji="1" lang="en-US" altLang="zh-CN" sz="2400" b="1" dirty="0">
                <a:solidFill>
                  <a:schemeClr val="accent1">
                    <a:lumMod val="50000"/>
                  </a:schemeClr>
                </a:solidFill>
                <a:effectLst>
                  <a:outerShdw blurRad="38100" dist="38100" dir="2700000" algn="tl">
                    <a:srgbClr val="C0C0C0"/>
                  </a:outerShdw>
                </a:effectLst>
                <a:latin typeface="宋体" panose="02010600030101010101" pitchFamily="2" charset="-122"/>
                <a:ea typeface="宋体" panose="02010600030101010101" pitchFamily="2" charset="-122"/>
              </a:rPr>
              <a:t>)</a:t>
            </a:r>
            <a:r>
              <a:rPr kumimoji="1" lang="zh-CN" altLang="en-US" sz="2400" b="1" dirty="0">
                <a:solidFill>
                  <a:schemeClr val="accent1">
                    <a:lumMod val="50000"/>
                  </a:schemeClr>
                </a:solidFill>
                <a:effectLst>
                  <a:outerShdw blurRad="38100" dist="38100" dir="2700000" algn="tl">
                    <a:srgbClr val="C0C0C0"/>
                  </a:outerShdw>
                </a:effectLst>
                <a:latin typeface="宋体" panose="02010600030101010101" pitchFamily="2" charset="-122"/>
                <a:ea typeface="宋体" panose="02010600030101010101" pitchFamily="2" charset="-122"/>
              </a:rPr>
              <a:t>。</a:t>
            </a:r>
          </a:p>
        </p:txBody>
      </p:sp>
      <p:sp>
        <p:nvSpPr>
          <p:cNvPr id="24" name="Rectangle 11"/>
          <p:cNvSpPr>
            <a:spLocks noChangeArrowheads="1"/>
          </p:cNvSpPr>
          <p:nvPr/>
        </p:nvSpPr>
        <p:spPr bwMode="auto">
          <a:xfrm>
            <a:off x="2879602" y="2004583"/>
            <a:ext cx="5873750"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defRPr/>
            </a:pPr>
            <a:r>
              <a:rPr kumimoji="1" lang="zh-CN" altLang="en-US" sz="2400" b="1" dirty="0">
                <a:solidFill>
                  <a:schemeClr val="accent1">
                    <a:lumMod val="50000"/>
                  </a:schemeClr>
                </a:solidFill>
                <a:effectLst>
                  <a:outerShdw blurRad="38100" dist="38100" dir="2700000" algn="tl">
                    <a:srgbClr val="C0C0C0"/>
                  </a:outerShdw>
                </a:effectLst>
                <a:latin typeface="宋体" panose="02010600030101010101" pitchFamily="2" charset="-122"/>
                <a:ea typeface="宋体" panose="02010600030101010101" pitchFamily="2" charset="-122"/>
              </a:rPr>
              <a:t>不能够用语言形容。名，说出。</a:t>
            </a:r>
          </a:p>
        </p:txBody>
      </p:sp>
      <p:sp>
        <p:nvSpPr>
          <p:cNvPr id="25" name="Rectangle 2"/>
          <p:cNvSpPr txBox="1">
            <a:spLocks noChangeArrowheads="1"/>
          </p:cNvSpPr>
          <p:nvPr/>
        </p:nvSpPr>
        <p:spPr>
          <a:xfrm>
            <a:off x="683569" y="573528"/>
            <a:ext cx="3798056" cy="540060"/>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a:solidFill>
                  <a:srgbClr val="FF0000"/>
                </a:solidFill>
                <a:latin typeface="新宋体" panose="02010609030101010101" pitchFamily="49" charset="-122"/>
                <a:ea typeface="新宋体" panose="02010609030101010101" pitchFamily="49" charset="-122"/>
              </a:rPr>
              <a:t>解释下列词语</a:t>
            </a:r>
          </a:p>
        </p:txBody>
      </p:sp>
      <p:sp>
        <p:nvSpPr>
          <p:cNvPr id="26" name="Rectangle 11"/>
          <p:cNvSpPr>
            <a:spLocks noChangeArrowheads="1"/>
          </p:cNvSpPr>
          <p:nvPr/>
        </p:nvSpPr>
        <p:spPr bwMode="auto">
          <a:xfrm>
            <a:off x="2879602" y="2469694"/>
            <a:ext cx="5873750" cy="438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defRPr/>
            </a:pPr>
            <a:r>
              <a:rPr kumimoji="1" lang="zh-CN" altLang="en-US" sz="2400" b="1" dirty="0">
                <a:solidFill>
                  <a:schemeClr val="accent1">
                    <a:lumMod val="50000"/>
                  </a:schemeClr>
                </a:solidFill>
                <a:effectLst>
                  <a:outerShdw blurRad="38100" dist="38100" dir="2700000" algn="tl">
                    <a:srgbClr val="C0C0C0"/>
                  </a:outerShdw>
                </a:effectLst>
                <a:latin typeface="宋体" panose="02010600030101010101" pitchFamily="2" charset="-122"/>
                <a:ea typeface="宋体" panose="02010600030101010101" pitchFamily="2" charset="-122"/>
              </a:rPr>
              <a:t>形容忽然醒悟过来。</a:t>
            </a:r>
          </a:p>
        </p:txBody>
      </p:sp>
      <p:sp>
        <p:nvSpPr>
          <p:cNvPr id="27" name="Rectangle 11"/>
          <p:cNvSpPr>
            <a:spLocks noChangeArrowheads="1"/>
          </p:cNvSpPr>
          <p:nvPr/>
        </p:nvSpPr>
        <p:spPr bwMode="auto">
          <a:xfrm>
            <a:off x="2899337" y="2937016"/>
            <a:ext cx="5873750" cy="807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defRPr/>
            </a:pPr>
            <a:r>
              <a:rPr kumimoji="1" lang="zh-CN" altLang="en-US" sz="2400" b="1" dirty="0">
                <a:solidFill>
                  <a:schemeClr val="accent1">
                    <a:lumMod val="50000"/>
                  </a:schemeClr>
                </a:solidFill>
                <a:effectLst>
                  <a:outerShdw blurRad="38100" dist="38100" dir="2700000" algn="tl">
                    <a:srgbClr val="C0C0C0"/>
                  </a:outerShdw>
                </a:effectLst>
                <a:latin typeface="宋体" panose="02010600030101010101" pitchFamily="2" charset="-122"/>
                <a:ea typeface="宋体" panose="02010600030101010101" pitchFamily="2" charset="-122"/>
              </a:rPr>
              <a:t>把不同的事物混在一起，说成是同样的事物。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down)">
                                      <p:cBhvr>
                                        <p:cTn id="7" dur="580">
                                          <p:stCondLst>
                                            <p:cond delay="0"/>
                                          </p:stCondLst>
                                        </p:cTn>
                                        <p:tgtEl>
                                          <p:spTgt spid="25"/>
                                        </p:tgtEl>
                                      </p:cBhvr>
                                    </p:animEffect>
                                    <p:anim calcmode="lin" valueType="num">
                                      <p:cBhvr>
                                        <p:cTn id="8" dur="1822"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5"/>
                                        </p:tgtEl>
                                        <p:attrNameLst>
                                          <p:attrName>ppt_y</p:attrName>
                                        </p:attrNameLst>
                                      </p:cBhvr>
                                      <p:tavLst>
                                        <p:tav tm="0" fmla="#ppt_y-sin(pi*$)/81">
                                          <p:val>
                                            <p:fltVal val="0"/>
                                          </p:val>
                                        </p:tav>
                                        <p:tav tm="100000">
                                          <p:val>
                                            <p:fltVal val="1"/>
                                          </p:val>
                                        </p:tav>
                                      </p:tavLst>
                                    </p:anim>
                                    <p:animScale>
                                      <p:cBhvr>
                                        <p:cTn id="13" dur="26">
                                          <p:stCondLst>
                                            <p:cond delay="650"/>
                                          </p:stCondLst>
                                        </p:cTn>
                                        <p:tgtEl>
                                          <p:spTgt spid="25"/>
                                        </p:tgtEl>
                                      </p:cBhvr>
                                      <p:to x="100000" y="60000"/>
                                    </p:animScale>
                                    <p:animScale>
                                      <p:cBhvr>
                                        <p:cTn id="14" dur="166" decel="50000">
                                          <p:stCondLst>
                                            <p:cond delay="676"/>
                                          </p:stCondLst>
                                        </p:cTn>
                                        <p:tgtEl>
                                          <p:spTgt spid="25"/>
                                        </p:tgtEl>
                                      </p:cBhvr>
                                      <p:to x="100000" y="100000"/>
                                    </p:animScale>
                                    <p:animScale>
                                      <p:cBhvr>
                                        <p:cTn id="15" dur="26">
                                          <p:stCondLst>
                                            <p:cond delay="1312"/>
                                          </p:stCondLst>
                                        </p:cTn>
                                        <p:tgtEl>
                                          <p:spTgt spid="25"/>
                                        </p:tgtEl>
                                      </p:cBhvr>
                                      <p:to x="100000" y="80000"/>
                                    </p:animScale>
                                    <p:animScale>
                                      <p:cBhvr>
                                        <p:cTn id="16" dur="166" decel="50000">
                                          <p:stCondLst>
                                            <p:cond delay="1338"/>
                                          </p:stCondLst>
                                        </p:cTn>
                                        <p:tgtEl>
                                          <p:spTgt spid="25"/>
                                        </p:tgtEl>
                                      </p:cBhvr>
                                      <p:to x="100000" y="100000"/>
                                    </p:animScale>
                                    <p:animScale>
                                      <p:cBhvr>
                                        <p:cTn id="17" dur="26">
                                          <p:stCondLst>
                                            <p:cond delay="1642"/>
                                          </p:stCondLst>
                                        </p:cTn>
                                        <p:tgtEl>
                                          <p:spTgt spid="25"/>
                                        </p:tgtEl>
                                      </p:cBhvr>
                                      <p:to x="100000" y="90000"/>
                                    </p:animScale>
                                    <p:animScale>
                                      <p:cBhvr>
                                        <p:cTn id="18" dur="166" decel="50000">
                                          <p:stCondLst>
                                            <p:cond delay="1668"/>
                                          </p:stCondLst>
                                        </p:cTn>
                                        <p:tgtEl>
                                          <p:spTgt spid="25"/>
                                        </p:tgtEl>
                                      </p:cBhvr>
                                      <p:to x="100000" y="100000"/>
                                    </p:animScale>
                                    <p:animScale>
                                      <p:cBhvr>
                                        <p:cTn id="19" dur="26">
                                          <p:stCondLst>
                                            <p:cond delay="1808"/>
                                          </p:stCondLst>
                                        </p:cTn>
                                        <p:tgtEl>
                                          <p:spTgt spid="25"/>
                                        </p:tgtEl>
                                      </p:cBhvr>
                                      <p:to x="100000" y="95000"/>
                                    </p:animScale>
                                    <p:animScale>
                                      <p:cBhvr>
                                        <p:cTn id="20" dur="166" decel="50000">
                                          <p:stCondLst>
                                            <p:cond delay="1834"/>
                                          </p:stCondLst>
                                        </p:cTn>
                                        <p:tgtEl>
                                          <p:spTgt spid="2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barn(inVertical)">
                                      <p:cBhvr>
                                        <p:cTn id="25" dur="500"/>
                                        <p:tgtEl>
                                          <p:spTgt spid="18"/>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fltVal val="0"/>
                                          </p:val>
                                        </p:tav>
                                        <p:tav tm="100000">
                                          <p:val>
                                            <p:strVal val="#ppt_h"/>
                                          </p:val>
                                        </p:tav>
                                      </p:tavLst>
                                    </p:anim>
                                    <p:animEffect transition="in" filter="fade">
                                      <p:cBhvr>
                                        <p:cTn id="32" dur="500"/>
                                        <p:tgtEl>
                                          <p:spTgt spid="23"/>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grpId="0" nodeType="click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animEffect transition="in" filter="fade">
                                      <p:cBhvr>
                                        <p:cTn id="46" dur="500"/>
                                        <p:tgtEl>
                                          <p:spTgt spid="26"/>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p:cTn id="51" dur="500" fill="hold"/>
                                        <p:tgtEl>
                                          <p:spTgt spid="27"/>
                                        </p:tgtEl>
                                        <p:attrNameLst>
                                          <p:attrName>ppt_w</p:attrName>
                                        </p:attrNameLst>
                                      </p:cBhvr>
                                      <p:tavLst>
                                        <p:tav tm="0">
                                          <p:val>
                                            <p:fltVal val="0"/>
                                          </p:val>
                                        </p:tav>
                                        <p:tav tm="100000">
                                          <p:val>
                                            <p:strVal val="#ppt_w"/>
                                          </p:val>
                                        </p:tav>
                                      </p:tavLst>
                                    </p:anim>
                                    <p:anim calcmode="lin" valueType="num">
                                      <p:cBhvr>
                                        <p:cTn id="52" dur="500" fill="hold"/>
                                        <p:tgtEl>
                                          <p:spTgt spid="27"/>
                                        </p:tgtEl>
                                        <p:attrNameLst>
                                          <p:attrName>ppt_h</p:attrName>
                                        </p:attrNameLst>
                                      </p:cBhvr>
                                      <p:tavLst>
                                        <p:tav tm="0">
                                          <p:val>
                                            <p:fltVal val="0"/>
                                          </p:val>
                                        </p:tav>
                                        <p:tav tm="100000">
                                          <p:val>
                                            <p:strVal val="#ppt_h"/>
                                          </p:val>
                                        </p:tav>
                                      </p:tavLst>
                                    </p:anim>
                                    <p:animEffect transition="in" filter="fade">
                                      <p:cBhvr>
                                        <p:cTn id="5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3" grpId="0"/>
      <p:bldP spid="24" grpId="0"/>
      <p:bldP spid="25" grpId="0"/>
      <p:bldP spid="26" grpId="0"/>
      <p:bldP spid="27"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87308"/>
  <p:tag name="KSO_WM_TEMPLATE_THUMBS_INDEX" val="1、2、3、6、8、10、11、12、15"/>
</p:tagLst>
</file>

<file path=ppt/tags/tag4.xml><?xml version="1.0" encoding="utf-8"?>
<p:tagLst xmlns:a="http://schemas.openxmlformats.org/drawingml/2006/main" xmlns:r="http://schemas.openxmlformats.org/officeDocument/2006/relationships" xmlns:p="http://schemas.openxmlformats.org/presentationml/2006/main">
  <p:tag name="KSO_WM_SLIDE_ID" val="custom20187308_1"/>
  <p:tag name="KSO_WM_SLIDE_TYPE" val="title"/>
  <p:tag name="KSO_WM_SLIDE_SUBTYPE" val="pureTxt"/>
  <p:tag name="KSO_WM_SLIDE_ITEM_CNT" val="2"/>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TEMPLATE_THUMBS_INDEX" val="1、2、3、6、8、10、11、12、15"/>
  <p:tag name="KSO_WM_SLIDE_MODEL_TYPE" val="cover"/>
</p:tagLst>
</file>

<file path=ppt/theme/theme1.xml><?xml version="1.0" encoding="utf-8"?>
<a:theme xmlns:a="http://schemas.openxmlformats.org/drawingml/2006/main" name="第一PPT模板网-WWW.1PPT.COM">
  <a:themeElements>
    <a:clrScheme name="2019空白演示文档">
      <a:dk1>
        <a:srgbClr val="000000"/>
      </a:dk1>
      <a:lt1>
        <a:srgbClr val="FFFFFF"/>
      </a:lt1>
      <a:dk2>
        <a:srgbClr val="E6E4E4"/>
      </a:dk2>
      <a:lt2>
        <a:srgbClr val="FFFFFF"/>
      </a:lt2>
      <a:accent1>
        <a:srgbClr val="477DEA"/>
      </a:accent1>
      <a:accent2>
        <a:srgbClr val="9B9B9B"/>
      </a:accent2>
      <a:accent3>
        <a:srgbClr val="F3B745"/>
      </a:accent3>
      <a:accent4>
        <a:srgbClr val="477EE7"/>
      </a:accent4>
      <a:accent5>
        <a:srgbClr val="4BA151"/>
      </a:accent5>
      <a:accent6>
        <a:srgbClr val="E9403C"/>
      </a:accent6>
      <a:hlink>
        <a:srgbClr val="0563C1"/>
      </a:hlink>
      <a:folHlink>
        <a:srgbClr val="954D72"/>
      </a:folHlink>
    </a:clrScheme>
    <a:fontScheme name="2019空白演示文档">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TotalTime>
  <Words>2122</Words>
  <Application>Microsoft Office PowerPoint</Application>
  <PresentationFormat>全屏显示(16:9)</PresentationFormat>
  <Paragraphs>189</Paragraphs>
  <Slides>36</Slides>
  <Notes>3</Notes>
  <HiddenSlides>0</HiddenSlides>
  <MMClips>0</MMClips>
  <ScaleCrop>false</ScaleCrop>
  <HeadingPairs>
    <vt:vector size="6" baseType="variant">
      <vt:variant>
        <vt:lpstr>已用的字体</vt:lpstr>
      </vt:variant>
      <vt:variant>
        <vt:i4>20</vt:i4>
      </vt:variant>
      <vt:variant>
        <vt:lpstr>主题</vt:lpstr>
      </vt:variant>
      <vt:variant>
        <vt:i4>2</vt:i4>
      </vt:variant>
      <vt:variant>
        <vt:lpstr>幻灯片标题</vt:lpstr>
      </vt:variant>
      <vt:variant>
        <vt:i4>36</vt:i4>
      </vt:variant>
    </vt:vector>
  </HeadingPairs>
  <TitlesOfParts>
    <vt:vector size="58" baseType="lpstr">
      <vt:lpstr>Meiryo</vt:lpstr>
      <vt:lpstr>等线</vt:lpstr>
      <vt:lpstr>黑体</vt:lpstr>
      <vt:lpstr>华文楷体</vt:lpstr>
      <vt:lpstr>华文新魏</vt:lpstr>
      <vt:lpstr>华文行楷</vt:lpstr>
      <vt:lpstr>华文中宋</vt:lpstr>
      <vt:lpstr>楷体</vt:lpstr>
      <vt:lpstr>思源黑体 CN Regular</vt:lpstr>
      <vt:lpstr>思源宋体 CN SemiBold</vt:lpstr>
      <vt:lpstr>宋体</vt:lpstr>
      <vt:lpstr>微软雅黑</vt:lpstr>
      <vt:lpstr>新宋体</vt:lpstr>
      <vt:lpstr>Arial</vt:lpstr>
      <vt:lpstr>Calibri</vt:lpstr>
      <vt:lpstr>Calibri Light</vt:lpstr>
      <vt:lpstr>Comic Sans MS</vt:lpstr>
      <vt:lpstr>Times New Roman</vt:lpstr>
      <vt:lpstr>Wingdings</vt:lpstr>
      <vt:lpstr>Wingdings 2</vt:lpstr>
      <vt:lpstr>第一PPT模板网-WWW.1PPT.COM</vt:lpstr>
      <vt:lpstr>Office Theme</vt:lpstr>
      <vt:lpstr>PowerPoint 演示文稿</vt:lpstr>
      <vt:lpstr>PowerPoint 演示文稿</vt:lpstr>
      <vt:lpstr>第一课时</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根据梳理的内容填写表格</vt:lpstr>
      <vt:lpstr>PowerPoint 演示文稿</vt:lpstr>
      <vt:lpstr>PowerPoint 演示文稿</vt:lpstr>
      <vt:lpstr>第二课时</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海伦·凯勒的一生给了你怎样的启示？ </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477</cp:revision>
  <dcterms:created xsi:type="dcterms:W3CDTF">2017-08-03T09:01:00Z</dcterms:created>
  <dcterms:modified xsi:type="dcterms:W3CDTF">2021-12-02T01:43:45Z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2052-11.1.0.8976</vt:lpwstr>
  </property>
</Properties>
</file>