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725" r:id="rId2"/>
    <p:sldMasterId id="2147483737" r:id="rId3"/>
  </p:sldMasterIdLst>
  <p:notesMasterIdLst>
    <p:notesMasterId r:id="rId21"/>
  </p:notesMasterIdLst>
  <p:sldIdLst>
    <p:sldId id="265" r:id="rId4"/>
    <p:sldId id="321" r:id="rId5"/>
    <p:sldId id="313" r:id="rId6"/>
    <p:sldId id="312" r:id="rId7"/>
    <p:sldId id="322" r:id="rId8"/>
    <p:sldId id="308" r:id="rId9"/>
    <p:sldId id="315" r:id="rId10"/>
    <p:sldId id="307" r:id="rId11"/>
    <p:sldId id="318" r:id="rId12"/>
    <p:sldId id="325" r:id="rId13"/>
    <p:sldId id="328" r:id="rId14"/>
    <p:sldId id="329" r:id="rId15"/>
    <p:sldId id="327" r:id="rId16"/>
    <p:sldId id="326" r:id="rId17"/>
    <p:sldId id="319" r:id="rId18"/>
    <p:sldId id="306" r:id="rId19"/>
    <p:sldId id="330" r:id="rId2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CE1"/>
    <a:srgbClr val="FFFF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34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FDCBBFC-4FC4-4F72-A2BD-146476B9911C}" type="datetimeFigureOut">
              <a:rPr lang="zh-CN" altLang="en-US"/>
              <a:pPr>
                <a:defRPr/>
              </a:pPr>
              <a:t>2021/11/30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7AF46253-02FB-457B-A215-4A9967B19C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613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F46253-02FB-457B-A215-4A9967B19C3B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843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7263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2469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149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11459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2384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648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6486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4461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986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9813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78989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1342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03045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2996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4161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7993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43716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340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78503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7921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4503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1794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7965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4919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611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37482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9767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764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129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32812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2482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9159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6686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3499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5706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543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1550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1373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16507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869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24693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717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6161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38591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latin typeface="+mn-lt"/>
                <a:ea typeface="+mn-ea"/>
              </a:defRPr>
            </a:lvl1pPr>
          </a:lstStyle>
          <a:p>
            <a:pPr>
              <a:defRPr/>
            </a:pPr>
            <a:fld id="{416B3185-152A-4D21-A480-52B16A24AC90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5102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7010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0188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3223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  <p:sldLayoutId id="2147483723" r:id="rId22"/>
    <p:sldLayoutId id="2147483724" r:id="rId23"/>
    <p:sldLayoutId id="2147483657" r:id="rId24"/>
    <p:sldLayoutId id="2147483655" r:id="rId25"/>
    <p:sldLayoutId id="2147483654" r:id="rId26"/>
    <p:sldLayoutId id="2147483653" r:id="rId27"/>
    <p:sldLayoutId id="2147483652" r:id="rId2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07957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0878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96455" y="1532869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《世说新语》两则</a:t>
            </a:r>
            <a:endParaRPr lang="zh-CN" altLang="en-US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2420890"/>
            <a:ext cx="9144000" cy="13234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latin typeface="微软雅黑" pitchFamily="34" charset="-122"/>
                <a:ea typeface="微软雅黑" pitchFamily="34" charset="-122"/>
              </a:rPr>
              <a:t>咏 雪</a:t>
            </a:r>
          </a:p>
        </p:txBody>
      </p:sp>
      <p:sp>
        <p:nvSpPr>
          <p:cNvPr id="6" name="矩形 5"/>
          <p:cNvSpPr/>
          <p:nvPr/>
        </p:nvSpPr>
        <p:spPr>
          <a:xfrm>
            <a:off x="1524000" y="5704021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积累词语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63552" y="1412779"/>
            <a:ext cx="864096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独立翻译课文。标画出疑难语句。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组内交流、释疑。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疏通文意大比拼。小组间比一比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请出小组代言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人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看看哪组翻译得又准又好。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5.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最后疏通、翻译课文。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  <a:cs typeface="宋体" pitchFamily="2" charset="-122"/>
              </a:rPr>
              <a:t> </a:t>
            </a:r>
          </a:p>
        </p:txBody>
      </p:sp>
      <p:sp>
        <p:nvSpPr>
          <p:cNvPr id="9" name="对角圆角矩形 8"/>
          <p:cNvSpPr/>
          <p:nvPr/>
        </p:nvSpPr>
        <p:spPr>
          <a:xfrm>
            <a:off x="1919536" y="1268760"/>
            <a:ext cx="8064896" cy="3888432"/>
          </a:xfrm>
          <a:prstGeom prst="round2Diag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理解内容</a:t>
            </a: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279579" y="1268763"/>
            <a:ext cx="7468711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</a:t>
            </a: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复述故事。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/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　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在一个寒雪日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谢太傅和自己的子侄辈谈论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诗文。谢太傅问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:“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纷纷白雪像什么呢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?”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他哥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哥的儿子胡儿说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:“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跟把盐撒在空中差不多。”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他哥哥的女儿谢道韫回答说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:“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不如比作像柳絮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一样乘风飞舞。”谢太傅听了大笑起来。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2135560" y="2276872"/>
            <a:ext cx="7920880" cy="3240360"/>
          </a:xfrm>
          <a:prstGeom prst="wedgeRoundRectCallout">
            <a:avLst>
              <a:gd name="adj1" fmla="val -34926"/>
              <a:gd name="adj2" fmla="val -55507"/>
              <a:gd name="adj3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86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86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86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86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理解内容</a:t>
            </a: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351587" y="1302713"/>
            <a:ext cx="7603363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</a:t>
            </a: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当时外面天寒地冻</a:t>
            </a: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谢太傅和家人聚会时屋内</a:t>
            </a:r>
            <a:endParaRPr lang="en-US" altLang="zh-CN" sz="2800" b="1" dirty="0">
              <a:solidFill>
                <a:srgbClr val="FF00FF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的气氛如何</a:t>
            </a: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?</a:t>
            </a: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从哪些词可以看出来呢</a:t>
            </a: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?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轻松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欢快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融洽。　从“欣然”“笑乐”可以看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出来的。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</a:t>
            </a: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对于胡儿与谢道韫的回答</a:t>
            </a: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谢太傅是什么反应</a:t>
            </a: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?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大笑乐。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2279576" y="2708920"/>
            <a:ext cx="7632848" cy="1152128"/>
          </a:xfrm>
          <a:prstGeom prst="wedgeRoundRectCallout">
            <a:avLst>
              <a:gd name="adj1" fmla="val -5586"/>
              <a:gd name="adj2" fmla="val -56607"/>
              <a:gd name="adj3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形标注 9"/>
          <p:cNvSpPr/>
          <p:nvPr/>
        </p:nvSpPr>
        <p:spPr>
          <a:xfrm>
            <a:off x="2279576" y="4653136"/>
            <a:ext cx="2232248" cy="648072"/>
          </a:xfrm>
          <a:prstGeom prst="wedgeEllipseCallout">
            <a:avLst>
              <a:gd name="adj1" fmla="val 26514"/>
              <a:gd name="adj2" fmla="val -63936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17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理解内容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063552" y="940081"/>
            <a:ext cx="805541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zh-CN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</a:t>
            </a:r>
            <a:r>
              <a:rPr lang="zh-CN" altLang="en-US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编著这个故事的作者觉得谁的回答好呢</a:t>
            </a:r>
            <a:r>
              <a:rPr lang="en-US" altLang="zh-CN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?</a:t>
            </a:r>
            <a:r>
              <a:rPr lang="zh-CN" altLang="en-US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从哪里可以看</a:t>
            </a:r>
            <a:endParaRPr lang="en-US" altLang="zh-CN" sz="2400" b="1" dirty="0">
              <a:solidFill>
                <a:srgbClr val="FF00FF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r>
              <a:rPr lang="zh-CN" altLang="en-US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出来呢</a:t>
            </a:r>
            <a:r>
              <a:rPr lang="en-US" altLang="zh-CN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?</a:t>
            </a:r>
            <a:endParaRPr lang="en-US" altLang="zh-CN" sz="24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作者认为谢道韫的回答好。文章最后点明了她的身份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这</a:t>
            </a:r>
            <a:endParaRPr lang="en-US" altLang="zh-CN" sz="24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是一个有力的暗示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表明作者赞赏谢道韫的回答。</a:t>
            </a:r>
            <a:endParaRPr lang="en-US" altLang="zh-CN" sz="24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endParaRPr lang="zh-CN" altLang="en-US" sz="24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/>
            <a:r>
              <a:rPr lang="en-US" altLang="zh-CN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5.</a:t>
            </a:r>
            <a:r>
              <a:rPr lang="zh-CN" altLang="en-US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对于他们的回答</a:t>
            </a:r>
            <a:r>
              <a:rPr lang="en-US" altLang="zh-CN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谢太傅是“大笑乐”了之</a:t>
            </a:r>
            <a:r>
              <a:rPr lang="en-US" altLang="zh-CN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编者是赞赏</a:t>
            </a:r>
            <a:endParaRPr lang="en-US" altLang="zh-CN" sz="2400" b="1" dirty="0">
              <a:solidFill>
                <a:srgbClr val="FF00FF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谢道韫的</a:t>
            </a:r>
            <a:r>
              <a:rPr lang="en-US" altLang="zh-CN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同学们觉得哪个回答好呢</a:t>
            </a:r>
            <a:r>
              <a:rPr lang="en-US" altLang="zh-CN" sz="24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?</a:t>
            </a:r>
            <a:endParaRPr lang="en-US" altLang="zh-CN" sz="24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示例一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从外形上看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雪盐颜色相近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且撒盐和雪落下来的姿</a:t>
            </a:r>
            <a:endParaRPr lang="en-US" altLang="zh-CN" sz="24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态很相似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形似才能神似。所以我觉得胡儿的回答好。</a:t>
            </a:r>
            <a:endParaRPr lang="zh-CN" altLang="en-US" sz="24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示例二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诗歌讲究的是意蕴与物象的统一。柳絮是春天才有</a:t>
            </a:r>
            <a:endParaRPr lang="en-US" altLang="zh-CN" sz="24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的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,“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柳絮”一词似乎在暗示冬天已经过去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春天即将来临。</a:t>
            </a:r>
            <a:endParaRPr lang="en-US" altLang="zh-CN" sz="24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因此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,“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柳絮”有深刻的意蕴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并且把漫天飞舞的雪花比作满</a:t>
            </a:r>
            <a:endParaRPr lang="en-US" altLang="zh-CN" sz="24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天的柳絮飘飞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意境很美。所以此喻有意蕴</a:t>
            </a:r>
            <a:r>
              <a:rPr lang="en-US" altLang="zh-CN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而比作盐则没有</a:t>
            </a:r>
            <a:endParaRPr lang="en-US" altLang="zh-CN" sz="24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/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这种意蕴。</a:t>
            </a:r>
            <a:endParaRPr lang="zh-CN" altLang="en-US" sz="24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2063552" y="1772816"/>
            <a:ext cx="7704856" cy="792088"/>
          </a:xfrm>
          <a:prstGeom prst="wedgeRoundRectCallout">
            <a:avLst>
              <a:gd name="adj1" fmla="val -9582"/>
              <a:gd name="adj2" fmla="val -68059"/>
              <a:gd name="adj3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标注 9"/>
          <p:cNvSpPr/>
          <p:nvPr/>
        </p:nvSpPr>
        <p:spPr>
          <a:xfrm>
            <a:off x="1991544" y="3573016"/>
            <a:ext cx="8136904" cy="2592288"/>
          </a:xfrm>
          <a:prstGeom prst="wedgeRoundRectCallout">
            <a:avLst>
              <a:gd name="adj1" fmla="val 30851"/>
              <a:gd name="adj2" fmla="val -53858"/>
              <a:gd name="adj3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96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96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969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969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969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2969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969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2969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2969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拓展延伸</a:t>
            </a: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991547" y="1124744"/>
            <a:ext cx="8510663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</a:t>
            </a: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以前学过很多关于雪的诗句</a:t>
            </a: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我们一起来回忆一下。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示例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忽如一夜春风来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千树万树梨花开。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　    燕山雪花大如席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纷纷吹落轩辕台。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　    孤舟蓑笠翁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独钓寒江雪。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</a:t>
            </a: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胡儿将飞雪比作撒盐</a:t>
            </a: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谢道韫将飞雪比作柳絮</a:t>
            </a: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那么</a:t>
            </a:r>
            <a:endParaRPr lang="en-US" altLang="zh-CN" sz="2800" b="1" dirty="0">
              <a:solidFill>
                <a:srgbClr val="FF00FF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同学们觉得那纷纷扬扬的雪花像什么呢</a:t>
            </a:r>
            <a:r>
              <a:rPr lang="en-US" altLang="zh-CN" sz="2800" b="1" dirty="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?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例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像鹅毛、蒲公英等。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2063552" y="1916832"/>
            <a:ext cx="7992888" cy="1872208"/>
          </a:xfrm>
          <a:prstGeom prst="wedgeRoundRectCallout">
            <a:avLst>
              <a:gd name="adj1" fmla="val -4787"/>
              <a:gd name="adj2" fmla="val -55004"/>
              <a:gd name="adj3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标注 9"/>
          <p:cNvSpPr/>
          <p:nvPr/>
        </p:nvSpPr>
        <p:spPr>
          <a:xfrm>
            <a:off x="2063552" y="5085184"/>
            <a:ext cx="8136904" cy="720080"/>
          </a:xfrm>
          <a:prstGeom prst="wedgeRoundRectCallout">
            <a:avLst>
              <a:gd name="adj1" fmla="val -12368"/>
              <a:gd name="adj2" fmla="val -64486"/>
              <a:gd name="adj3" fmla="val 1666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307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07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307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布置作业</a:t>
            </a:r>
          </a:p>
        </p:txBody>
      </p:sp>
      <p:pic>
        <p:nvPicPr>
          <p:cNvPr id="6145" name="Picture 1" descr="C:\Users\Administrator\Desktop\美图秀秀图片\u=2030948460,1449651431&amp;fm=21&amp;gp=0_副本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19536" y="1196752"/>
            <a:ext cx="9144000" cy="9307164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071667" y="2094801"/>
            <a:ext cx="625363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积累、抄写有关写雪的名诗名句。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如果让你为这次家庭聚会中的人物颁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奖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你将为谁颁发一个什么奖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为什么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?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背诵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咏雪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板书设计</a:t>
            </a:r>
          </a:p>
        </p:txBody>
      </p:sp>
      <p:sp>
        <p:nvSpPr>
          <p:cNvPr id="9" name="矩形 8"/>
          <p:cNvSpPr/>
          <p:nvPr/>
        </p:nvSpPr>
        <p:spPr>
          <a:xfrm>
            <a:off x="3071667" y="299695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咏雪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39819" y="2492899"/>
            <a:ext cx="38042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撒盐空中差可拟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形似</a:t>
            </a:r>
            <a:endParaRPr lang="en-US" altLang="zh-CN" sz="2800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未若柳絮因风起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—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意蕴</a:t>
            </a:r>
          </a:p>
        </p:txBody>
      </p:sp>
      <p:sp>
        <p:nvSpPr>
          <p:cNvPr id="11" name="左大括号 10"/>
          <p:cNvSpPr/>
          <p:nvPr/>
        </p:nvSpPr>
        <p:spPr>
          <a:xfrm>
            <a:off x="4151784" y="2780928"/>
            <a:ext cx="216024" cy="86409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091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文言知识</a:t>
            </a: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35560" y="1052739"/>
            <a:ext cx="8940928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易错字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谢太傅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        )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　雪骤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          )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　柳絮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        )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　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无奕女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       )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　 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        )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通假字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尊君在不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(“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不”通“否”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用在句尾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表示疑问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03715" y="1916832"/>
            <a:ext cx="5629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fù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91944" y="1916832"/>
            <a:ext cx="10695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zhòu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12227" y="1844824"/>
            <a:ext cx="6270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xù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75720" y="2492896"/>
            <a:ext cx="4972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yì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303915" y="2420888"/>
            <a:ext cx="6815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z</a:t>
            </a:r>
            <a:r>
              <a:rPr lang="en-US" altLang="zh-CN" sz="2800" b="1" dirty="0">
                <a:solidFill>
                  <a:srgbClr val="FF0000"/>
                </a:solidFill>
                <a:latin typeface="宋体" pitchFamily="2" charset="-122"/>
                <a:ea typeface="宋体" pitchFamily="2" charset="-122"/>
                <a:cs typeface="Times New Roman" pitchFamily="18" charset="0"/>
              </a:rPr>
              <a:t>ā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i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999656" y="2276872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231904" y="2348880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2711624" y="2924944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4871864" y="2924944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608168" y="2276872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对角圆角矩形 18"/>
          <p:cNvSpPr/>
          <p:nvPr/>
        </p:nvSpPr>
        <p:spPr>
          <a:xfrm>
            <a:off x="1919536" y="1124744"/>
            <a:ext cx="8208912" cy="3960440"/>
          </a:xfrm>
          <a:prstGeom prst="round2Diag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752184" y="188640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EEECE1"/>
                </a:solidFill>
              </a:rPr>
              <a:t>https://www.ypppt.com/</a:t>
            </a:r>
            <a:endParaRPr lang="zh-CN" altLang="en-US" sz="1600" dirty="0">
              <a:solidFill>
                <a:srgbClr val="EEECE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6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文言知识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35563" y="987754"/>
            <a:ext cx="269817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3.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古今异义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与儿女讲论文义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与儿女讲论文义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未若柳絮因风起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太丘舍去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27848" y="2132856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古义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家中的子侄辈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;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今义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子女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endParaRPr lang="zh-CN" altLang="en-US" sz="2800" dirty="0"/>
          </a:p>
        </p:txBody>
      </p:sp>
      <p:sp>
        <p:nvSpPr>
          <p:cNvPr id="10" name="矩形 9"/>
          <p:cNvSpPr/>
          <p:nvPr/>
        </p:nvSpPr>
        <p:spPr>
          <a:xfrm>
            <a:off x="4799856" y="299695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古义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诗文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;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今义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文章的意思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endParaRPr lang="zh-CN" altLang="en-US" sz="2800" dirty="0"/>
          </a:p>
        </p:txBody>
      </p:sp>
      <p:sp>
        <p:nvSpPr>
          <p:cNvPr id="11" name="矩形 10"/>
          <p:cNvSpPr/>
          <p:nvPr/>
        </p:nvSpPr>
        <p:spPr>
          <a:xfrm>
            <a:off x="4799856" y="3789040"/>
            <a:ext cx="3643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古义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凭借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;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今义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因为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endParaRPr lang="zh-CN" altLang="en-US" sz="2800" dirty="0"/>
          </a:p>
        </p:txBody>
      </p:sp>
      <p:sp>
        <p:nvSpPr>
          <p:cNvPr id="12" name="矩形 11"/>
          <p:cNvSpPr/>
          <p:nvPr/>
        </p:nvSpPr>
        <p:spPr>
          <a:xfrm>
            <a:off x="3863752" y="4437115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hangingPunct="0">
              <a:lnSpc>
                <a:spcPct val="20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 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古义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离开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;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今义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: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到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……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去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639616" y="2564904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071664" y="2564904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151784" y="3429000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719736" y="4365104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3431704" y="5157192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对角圆角矩形 19"/>
          <p:cNvSpPr/>
          <p:nvPr/>
        </p:nvSpPr>
        <p:spPr>
          <a:xfrm>
            <a:off x="1919536" y="1196752"/>
            <a:ext cx="8208912" cy="4464496"/>
          </a:xfrm>
          <a:prstGeom prst="round2Diag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文言知识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945740" y="1086689"/>
            <a:ext cx="872226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4.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文言句式 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(1)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省略句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谢太傅寒雪日内集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(“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寒雪日”之前省略了介词“于”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(2)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倒装句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撒盐空中差可拟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正常语序为“空中撒盐差可拟”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(3)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判断句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左将军王凝之妻也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用“也”表判断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endParaRPr lang="en-US" altLang="zh-CN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" name="对角圆角矩形 8"/>
          <p:cNvSpPr/>
          <p:nvPr/>
        </p:nvSpPr>
        <p:spPr>
          <a:xfrm>
            <a:off x="1847528" y="1196752"/>
            <a:ext cx="8568952" cy="4680520"/>
          </a:xfrm>
          <a:prstGeom prst="round2Diag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43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43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4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43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激趣导入</a:t>
            </a:r>
          </a:p>
        </p:txBody>
      </p:sp>
      <p:sp>
        <p:nvSpPr>
          <p:cNvPr id="9" name="矩形 8"/>
          <p:cNvSpPr/>
          <p:nvPr/>
        </p:nvSpPr>
        <p:spPr>
          <a:xfrm>
            <a:off x="2279576" y="1052739"/>
            <a:ext cx="4032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谜语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头戴六角帽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身穿白衣裳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寒冷全不怕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迎风空中舞。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8674" name="Picture 2" descr="C:\Users\李伟\Desktop\t01abc0a27e008fe22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6240" y="3573016"/>
            <a:ext cx="1765920" cy="2376264"/>
          </a:xfrm>
          <a:prstGeom prst="rect">
            <a:avLst/>
          </a:prstGeom>
          <a:noFill/>
        </p:spPr>
      </p:pic>
      <p:sp>
        <p:nvSpPr>
          <p:cNvPr id="10" name="矩形 9"/>
          <p:cNvSpPr/>
          <p:nvPr/>
        </p:nvSpPr>
        <p:spPr>
          <a:xfrm>
            <a:off x="2063552" y="3573019"/>
            <a:ext cx="61926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你们觉得那漫天飞舞、飘飘洒洒的雪花像什么呢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?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我们用什么才能恰当地比拟雪花呢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云形标注 10"/>
          <p:cNvSpPr/>
          <p:nvPr/>
        </p:nvSpPr>
        <p:spPr>
          <a:xfrm>
            <a:off x="7824192" y="980728"/>
            <a:ext cx="2520280" cy="2016224"/>
          </a:xfrm>
          <a:prstGeom prst="cloudCallout">
            <a:avLst>
              <a:gd name="adj1" fmla="val -20192"/>
              <a:gd name="adj2" fmla="val 7988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400259" y="148478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谜底：雪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作者简介</a:t>
            </a: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847531" y="1230705"/>
            <a:ext cx="8574783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  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刘义庆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(403-444),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南朝宋彭城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今江苏徐州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人。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刘宋宗室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武帝刘裕之侄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袭临川王。任官各地清正有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绩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后因疾病还京师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卒年四十一。义庆为人恬淡寡欲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爱好文史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不少文人雅士集其门下。著有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徐州先贤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传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编有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幽明录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》《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宣验记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等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但皆多散佚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存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世说新语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一书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大传于世。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" name="对角圆角矩形 8"/>
          <p:cNvSpPr/>
          <p:nvPr/>
        </p:nvSpPr>
        <p:spPr>
          <a:xfrm>
            <a:off x="1847528" y="1268760"/>
            <a:ext cx="8496944" cy="4032448"/>
          </a:xfrm>
          <a:prstGeom prst="round2Diag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0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文题背景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991544" y="980728"/>
            <a:ext cx="24831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【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创作背景</a:t>
            </a:r>
            <a:r>
              <a:rPr lang="zh-CN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】</a:t>
            </a:r>
            <a:endParaRPr lang="zh-CN" altLang="zh-CN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47528" y="1628800"/>
            <a:ext cx="820891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《世说新语》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南朝宋刘义庆编著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主要描写从东汉到刘宋时期的一些著名人士的传闻、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逸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事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以短篇为主。全书共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卷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分德行、言语、政事、文学、方正、夙慧等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36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门。《咏雪》选自“言语”一门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《陈太丘与友期》选自“方正”一门。这部书不仅保留了许多珍贵的史料</a:t>
            </a:r>
            <a:r>
              <a:rPr lang="en-US" altLang="zh-CN" sz="2800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也因为其语言凝练、人物形象鲜明成为古典小说的源头之一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10" name="对角圆角矩形 9"/>
          <p:cNvSpPr/>
          <p:nvPr/>
        </p:nvSpPr>
        <p:spPr>
          <a:xfrm>
            <a:off x="1703512" y="1700808"/>
            <a:ext cx="8496944" cy="4608512"/>
          </a:xfrm>
          <a:prstGeom prst="round2Diag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文章主旨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063555" y="1014681"/>
            <a:ext cx="8299067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  </a:t>
            </a:r>
            <a:r>
              <a:rPr lang="zh-CN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咏雪</a:t>
            </a:r>
            <a:r>
              <a:rPr lang="zh-CN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一文通过寒日“咏雪”的故事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写出了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谢道韫的聪慧、机智。同时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谢道韫的对答使谢太傅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“大笑乐”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体现了当时尊重女子、以才德服人的社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会风气。营造了融洽、欢快、轻松的家庭气氛。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　  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陈太丘与友期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一文写“友人”不守约定、不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讲信用的故事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说明了人要守约、讲信、懂礼</a:t>
            </a: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才能受</a:t>
            </a:r>
            <a:endParaRPr lang="en-US" altLang="zh-CN" sz="2800" b="1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到别人尊重的道理。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" name="对角圆角矩形 8"/>
          <p:cNvSpPr/>
          <p:nvPr/>
        </p:nvSpPr>
        <p:spPr>
          <a:xfrm>
            <a:off x="1919536" y="980728"/>
            <a:ext cx="8496944" cy="4824536"/>
          </a:xfrm>
          <a:prstGeom prst="round2Diag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71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1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1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1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1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 flipH="1">
            <a:off x="2639616" y="0"/>
            <a:ext cx="398" cy="908720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2423592" y="836715"/>
            <a:ext cx="1612900" cy="317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 6"/>
          <p:cNvSpPr/>
          <p:nvPr>
            <p:custDataLst>
              <p:tags r:id="rId1"/>
            </p:custDataLst>
          </p:nvPr>
        </p:nvSpPr>
        <p:spPr>
          <a:xfrm rot="10800000" flipH="1">
            <a:off x="2711624" y="188643"/>
            <a:ext cx="2202052" cy="585745"/>
          </a:xfrm>
          <a:custGeom>
            <a:avLst/>
            <a:gdLst>
              <a:gd name="connsiteX0" fmla="*/ 3616084 w 3970185"/>
              <a:gd name="connsiteY0" fmla="*/ 0 h 708025"/>
              <a:gd name="connsiteX1" fmla="*/ 2838983 w 3970185"/>
              <a:gd name="connsiteY1" fmla="*/ 0 h 708025"/>
              <a:gd name="connsiteX2" fmla="*/ 2695422 w 3970185"/>
              <a:gd name="connsiteY2" fmla="*/ 0 h 708025"/>
              <a:gd name="connsiteX3" fmla="*/ 0 w 3970185"/>
              <a:gd name="connsiteY3" fmla="*/ 0 h 708025"/>
              <a:gd name="connsiteX4" fmla="*/ 0 w 3970185"/>
              <a:gd name="connsiteY4" fmla="*/ 708025 h 708025"/>
              <a:gd name="connsiteX5" fmla="*/ 2695422 w 3970185"/>
              <a:gd name="connsiteY5" fmla="*/ 708025 h 708025"/>
              <a:gd name="connsiteX6" fmla="*/ 2838983 w 3970185"/>
              <a:gd name="connsiteY6" fmla="*/ 708025 h 708025"/>
              <a:gd name="connsiteX7" fmla="*/ 3616084 w 3970185"/>
              <a:gd name="connsiteY7" fmla="*/ 708025 h 708025"/>
              <a:gd name="connsiteX8" fmla="*/ 3970185 w 3970185"/>
              <a:gd name="connsiteY8" fmla="*/ 354013 h 708025"/>
              <a:gd name="connsiteX9" fmla="*/ 3616084 w 3970185"/>
              <a:gd name="connsiteY9" fmla="*/ 0 h 70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0185" h="708025">
                <a:moveTo>
                  <a:pt x="3616084" y="0"/>
                </a:moveTo>
                <a:lnTo>
                  <a:pt x="2838983" y="0"/>
                </a:lnTo>
                <a:lnTo>
                  <a:pt x="2695422" y="0"/>
                </a:lnTo>
                <a:lnTo>
                  <a:pt x="0" y="0"/>
                </a:lnTo>
                <a:lnTo>
                  <a:pt x="0" y="708025"/>
                </a:lnTo>
                <a:lnTo>
                  <a:pt x="2695422" y="708025"/>
                </a:lnTo>
                <a:lnTo>
                  <a:pt x="2838983" y="708025"/>
                </a:lnTo>
                <a:lnTo>
                  <a:pt x="3616084" y="708025"/>
                </a:lnTo>
                <a:cubicBezTo>
                  <a:pt x="3811649" y="708025"/>
                  <a:pt x="3970185" y="549528"/>
                  <a:pt x="3970185" y="354013"/>
                </a:cubicBezTo>
                <a:cubicBezTo>
                  <a:pt x="3970185" y="158497"/>
                  <a:pt x="3811649" y="0"/>
                  <a:pt x="3616084" y="0"/>
                </a:cubicBezTo>
                <a:close/>
              </a:path>
            </a:pathLst>
          </a:custGeom>
          <a:solidFill>
            <a:srgbClr val="00B050"/>
          </a:solidFill>
          <a:ln w="25400" cap="flat" cmpd="sng" algn="ctr">
            <a:solidFill>
              <a:srgbClr val="00B050"/>
            </a:solidFill>
            <a:prstDash val="solid"/>
          </a:ln>
          <a:effectLst>
            <a:outerShdw blurRad="76200" dist="25400" dir="2700000" algn="tl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51435" tIns="25718" rIns="51435" bIns="25718" anchor="ctr"/>
          <a:lstStyle/>
          <a:p>
            <a:pPr algn="ctr">
              <a:defRPr/>
            </a:pPr>
            <a:endParaRPr lang="en-US" sz="2800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7651" y="18864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积累词语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423592" y="1230705"/>
            <a:ext cx="481734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1.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解释下列加点词语的意思。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(1)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寒雪日内集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(2)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与儿女讲论文义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(3)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俄而雪骤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(4)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撒盐空中差可拟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(5)</a:t>
            </a:r>
            <a:r>
              <a:rPr lang="zh-CN" altLang="en-US" sz="28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未若柳絮因风起</a:t>
            </a:r>
            <a:endParaRPr lang="zh-CN" altLang="en-US" sz="2800" b="1" dirty="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533538" y="1844827"/>
            <a:ext cx="4134465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家庭聚会。　</a:t>
            </a:r>
            <a:endParaRPr lang="en-US" altLang="zh-CN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子侄辈的人。　诗文。　</a:t>
            </a:r>
            <a:endParaRPr lang="en-US" altLang="zh-CN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不久。　</a:t>
            </a:r>
            <a:endParaRPr lang="en-US" altLang="zh-CN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大致</a:t>
            </a: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差不多。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凭借。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11824" y="2492896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583832" y="4365104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431704" y="3140968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143672" y="3717032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863752" y="3140968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4511824" y="5013176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对角圆角矩形 14"/>
          <p:cNvSpPr/>
          <p:nvPr/>
        </p:nvSpPr>
        <p:spPr>
          <a:xfrm>
            <a:off x="2279576" y="1124744"/>
            <a:ext cx="7920880" cy="4608512"/>
          </a:xfrm>
          <a:prstGeom prst="round2Diag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943872" y="3140968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826203636"/>
  <p:tag name="MH_LIBRARY" val="GRAPHIC"/>
  <p:tag name="MH_ORDER" val="Freeform 20"/>
</p:tagLst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EDDAB0DD-314D-4C6B-ACF9-2FA0B8DBB6A7}" vid="{BEA049EC-B849-425C-B4EA-3105733E300B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1019</Words>
  <Application>Microsoft Office PowerPoint</Application>
  <PresentationFormat>宽屏</PresentationFormat>
  <Paragraphs>133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86</cp:revision>
  <dcterms:created xsi:type="dcterms:W3CDTF">2015-11-21T07:20:00Z</dcterms:created>
  <dcterms:modified xsi:type="dcterms:W3CDTF">2021-11-30T12:41:50Z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2052-10.1.0.5346</vt:lpwstr>
  </property>
</Properties>
</file>