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3"/>
  </p:notesMasterIdLst>
  <p:sldIdLst>
    <p:sldId id="257" r:id="rId4"/>
    <p:sldId id="258" r:id="rId5"/>
    <p:sldId id="259" r:id="rId6"/>
    <p:sldId id="278" r:id="rId7"/>
    <p:sldId id="282" r:id="rId8"/>
    <p:sldId id="262" r:id="rId9"/>
    <p:sldId id="265" r:id="rId10"/>
    <p:sldId id="283" r:id="rId11"/>
    <p:sldId id="284" r:id="rId12"/>
    <p:sldId id="264" r:id="rId13"/>
    <p:sldId id="266" r:id="rId14"/>
    <p:sldId id="267" r:id="rId15"/>
    <p:sldId id="268" r:id="rId16"/>
    <p:sldId id="270" r:id="rId17"/>
    <p:sldId id="279" r:id="rId18"/>
    <p:sldId id="280" r:id="rId19"/>
    <p:sldId id="277" r:id="rId20"/>
    <p:sldId id="263" r:id="rId21"/>
    <p:sldId id="285" r:id="rId22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E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8E63E-09CD-47A2-9CA0-25D86E218105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55AD3-F032-4F8B-BA61-117DC2CC1F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58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5AD3-F032-4F8B-BA61-117DC2CC1F3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784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0190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kejian/yuwen/" TargetMode="Externa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64"/>
            <a:ext cx="6858000" cy="179110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141"/>
            <a:ext cx="6858000" cy="124210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984" indent="0" algn="ctr">
              <a:buNone/>
              <a:defRPr sz="1200"/>
            </a:lvl7pPr>
            <a:lvl8pPr marL="2400875" indent="0" algn="ctr">
              <a:buNone/>
              <a:defRPr sz="1200"/>
            </a:lvl8pPr>
            <a:lvl9pPr marL="2743766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15227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76723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907"/>
            <a:ext cx="1971675" cy="435986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907"/>
            <a:ext cx="5800725" cy="435986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70600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64"/>
            <a:ext cx="6858000" cy="179110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141"/>
            <a:ext cx="6858000" cy="124210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984" indent="0" algn="ctr">
              <a:buNone/>
              <a:defRPr sz="1200"/>
            </a:lvl7pPr>
            <a:lvl8pPr marL="2400875" indent="0" algn="ctr">
              <a:buNone/>
              <a:defRPr sz="1200"/>
            </a:lvl8pPr>
            <a:lvl9pPr marL="2743766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20804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70525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95"/>
            <a:ext cx="7886700" cy="21400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877"/>
            <a:ext cx="7886700" cy="112539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9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7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14392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528"/>
            <a:ext cx="3886200" cy="32642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528"/>
            <a:ext cx="3886200" cy="32642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62012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907"/>
            <a:ext cx="7886700" cy="99439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1159"/>
            <a:ext cx="3868340" cy="61807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984" indent="0">
              <a:buNone/>
              <a:defRPr sz="1200" b="1"/>
            </a:lvl7pPr>
            <a:lvl8pPr marL="2400875" indent="0">
              <a:buNone/>
              <a:defRPr sz="1200" b="1"/>
            </a:lvl8pPr>
            <a:lvl9pPr marL="2743766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9233"/>
            <a:ext cx="3868340" cy="27640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261159"/>
            <a:ext cx="3887391" cy="61807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984" indent="0">
              <a:buNone/>
              <a:defRPr sz="1200" b="1"/>
            </a:lvl7pPr>
            <a:lvl8pPr marL="2400875" indent="0">
              <a:buNone/>
              <a:defRPr sz="1200" b="1"/>
            </a:lvl8pPr>
            <a:lvl9pPr marL="2743766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879233"/>
            <a:ext cx="3887391" cy="27640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03928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42123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41812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79"/>
            <a:ext cx="2949178" cy="120042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736"/>
            <a:ext cx="4629150" cy="365604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99"/>
            <a:ext cx="2949178" cy="285933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100"/>
            </a:lvl2pPr>
            <a:lvl3pPr marL="685783" indent="0">
              <a:buNone/>
              <a:defRPr sz="900"/>
            </a:lvl3pPr>
            <a:lvl4pPr marL="1028675" indent="0">
              <a:buNone/>
              <a:defRPr sz="800"/>
            </a:lvl4pPr>
            <a:lvl5pPr marL="1371566" indent="0">
              <a:buNone/>
              <a:defRPr sz="800"/>
            </a:lvl5pPr>
            <a:lvl6pPr marL="1714457" indent="0">
              <a:buNone/>
              <a:defRPr sz="800"/>
            </a:lvl6pPr>
            <a:lvl7pPr marL="2057984" indent="0">
              <a:buNone/>
              <a:defRPr sz="800"/>
            </a:lvl7pPr>
            <a:lvl8pPr marL="2400875" indent="0">
              <a:buNone/>
              <a:defRPr sz="800"/>
            </a:lvl8pPr>
            <a:lvl9pPr marL="2743766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1883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043609" y="404664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语文课件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http://www.1ppt.com/kejian/yuwen/</a:t>
            </a:r>
          </a:p>
        </p:txBody>
      </p:sp>
    </p:spTree>
    <p:extLst>
      <p:ext uri="{BB962C8B-B14F-4D97-AF65-F5344CB8AC3E}">
        <p14:creationId xmlns:p14="http://schemas.microsoft.com/office/powerpoint/2010/main" val="274286044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79"/>
            <a:ext cx="2949178" cy="120042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736"/>
            <a:ext cx="4629150" cy="3656046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984" indent="0">
              <a:buNone/>
              <a:defRPr sz="1500"/>
            </a:lvl7pPr>
            <a:lvl8pPr marL="2400875" indent="0">
              <a:buNone/>
              <a:defRPr sz="1500"/>
            </a:lvl8pPr>
            <a:lvl9pPr marL="2743766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99"/>
            <a:ext cx="2949178" cy="285933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100"/>
            </a:lvl2pPr>
            <a:lvl3pPr marL="685783" indent="0">
              <a:buNone/>
              <a:defRPr sz="900"/>
            </a:lvl3pPr>
            <a:lvl4pPr marL="1028675" indent="0">
              <a:buNone/>
              <a:defRPr sz="800"/>
            </a:lvl4pPr>
            <a:lvl5pPr marL="1371566" indent="0">
              <a:buNone/>
              <a:defRPr sz="800"/>
            </a:lvl5pPr>
            <a:lvl6pPr marL="1714457" indent="0">
              <a:buNone/>
              <a:defRPr sz="800"/>
            </a:lvl6pPr>
            <a:lvl7pPr marL="2057984" indent="0">
              <a:buNone/>
              <a:defRPr sz="800"/>
            </a:lvl7pPr>
            <a:lvl8pPr marL="2400875" indent="0">
              <a:buNone/>
              <a:defRPr sz="800"/>
            </a:lvl8pPr>
            <a:lvl9pPr marL="2743766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51555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40146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907"/>
            <a:ext cx="1971675" cy="435986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907"/>
            <a:ext cx="5800725" cy="435986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90895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0055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20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79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057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325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3692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438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95"/>
            <a:ext cx="7886700" cy="21400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878"/>
            <a:ext cx="7886700" cy="112539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9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7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28673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3284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3306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7802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82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529"/>
            <a:ext cx="3886200" cy="32642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529"/>
            <a:ext cx="3886200" cy="32642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4063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907"/>
            <a:ext cx="7886700" cy="99439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1159"/>
            <a:ext cx="3868340" cy="61807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984" indent="0">
              <a:buNone/>
              <a:defRPr sz="1200" b="1"/>
            </a:lvl7pPr>
            <a:lvl8pPr marL="2400875" indent="0">
              <a:buNone/>
              <a:defRPr sz="1200" b="1"/>
            </a:lvl8pPr>
            <a:lvl9pPr marL="2743766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9233"/>
            <a:ext cx="3868340" cy="276406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261159"/>
            <a:ext cx="3887391" cy="61807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984" indent="0">
              <a:buNone/>
              <a:defRPr sz="1200" b="1"/>
            </a:lvl7pPr>
            <a:lvl8pPr marL="2400875" indent="0">
              <a:buNone/>
              <a:defRPr sz="1200" b="1"/>
            </a:lvl8pPr>
            <a:lvl9pPr marL="2743766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879233"/>
            <a:ext cx="3887391" cy="276406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36901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67237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2446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79"/>
            <a:ext cx="2949178" cy="120042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736"/>
            <a:ext cx="4629150" cy="365604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99"/>
            <a:ext cx="2949178" cy="285933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100"/>
            </a:lvl2pPr>
            <a:lvl3pPr marL="685783" indent="0">
              <a:buNone/>
              <a:defRPr sz="900"/>
            </a:lvl3pPr>
            <a:lvl4pPr marL="1028675" indent="0">
              <a:buNone/>
              <a:defRPr sz="800"/>
            </a:lvl4pPr>
            <a:lvl5pPr marL="1371566" indent="0">
              <a:buNone/>
              <a:defRPr sz="800"/>
            </a:lvl5pPr>
            <a:lvl6pPr marL="1714457" indent="0">
              <a:buNone/>
              <a:defRPr sz="800"/>
            </a:lvl6pPr>
            <a:lvl7pPr marL="2057984" indent="0">
              <a:buNone/>
              <a:defRPr sz="800"/>
            </a:lvl7pPr>
            <a:lvl8pPr marL="2400875" indent="0">
              <a:buNone/>
              <a:defRPr sz="800"/>
            </a:lvl8pPr>
            <a:lvl9pPr marL="2743766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47756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79"/>
            <a:ext cx="2949178" cy="120042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736"/>
            <a:ext cx="4629150" cy="3656046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984" indent="0">
              <a:buNone/>
              <a:defRPr sz="1500"/>
            </a:lvl7pPr>
            <a:lvl8pPr marL="2400875" indent="0">
              <a:buNone/>
              <a:defRPr sz="1500"/>
            </a:lvl8pPr>
            <a:lvl9pPr marL="2743766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99"/>
            <a:ext cx="2949178" cy="285933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100"/>
            </a:lvl2pPr>
            <a:lvl3pPr marL="685783" indent="0">
              <a:buNone/>
              <a:defRPr sz="900"/>
            </a:lvl3pPr>
            <a:lvl4pPr marL="1028675" indent="0">
              <a:buNone/>
              <a:defRPr sz="800"/>
            </a:lvl4pPr>
            <a:lvl5pPr marL="1371566" indent="0">
              <a:buNone/>
              <a:defRPr sz="800"/>
            </a:lvl5pPr>
            <a:lvl6pPr marL="1714457" indent="0">
              <a:buNone/>
              <a:defRPr sz="800"/>
            </a:lvl6pPr>
            <a:lvl7pPr marL="2057984" indent="0">
              <a:buNone/>
              <a:defRPr sz="800"/>
            </a:lvl7pPr>
            <a:lvl8pPr marL="2400875" indent="0">
              <a:buNone/>
              <a:defRPr sz="800"/>
            </a:lvl8pPr>
            <a:lvl9pPr marL="2743766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4230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907"/>
            <a:ext cx="7886700" cy="99439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529"/>
            <a:ext cx="7886700" cy="326424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342"/>
            <a:ext cx="2057400" cy="27390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C147F-9467-43CD-8030-BF57C40F52EF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342"/>
            <a:ext cx="3086100" cy="27390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342"/>
            <a:ext cx="2057400" cy="27390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D2137-948A-4C42-B1ED-B2189B790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826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38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29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21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12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84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8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7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907"/>
            <a:ext cx="7886700" cy="99439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528"/>
            <a:ext cx="7886700" cy="326424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341"/>
            <a:ext cx="2057400" cy="27390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57C9E-C63A-4477-B692-E4EF0D4CCCF6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341"/>
            <a:ext cx="3086100" cy="27390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341"/>
            <a:ext cx="2057400" cy="27390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AE3F1-7F5B-4C24-8BB0-7C616FA4C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37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38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29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21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12" indent="-171446" algn="l" defTabSz="685783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84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8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7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3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pn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0.png"/><Relationship Id="rId5" Type="http://schemas.openxmlformats.org/officeDocument/2006/relationships/tags" Target="../tags/tag6.xml"/><Relationship Id="rId10" Type="http://schemas.openxmlformats.org/officeDocument/2006/relationships/image" Target="../media/image9.png"/><Relationship Id="rId4" Type="http://schemas.openxmlformats.org/officeDocument/2006/relationships/tags" Target="../tags/tag5.xml"/><Relationship Id="rId9" Type="http://schemas.openxmlformats.org/officeDocument/2006/relationships/image" Target="../media/image15.png"/><Relationship Id="rId1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6851651" y="103637"/>
            <a:ext cx="1828165" cy="172593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0848"/>
            <a:ext cx="2544207" cy="120186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107995" y="3828200"/>
            <a:ext cx="892969" cy="892969"/>
            <a:chOff x="1477327" y="4966883"/>
            <a:chExt cx="1190625" cy="11906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16" name="文本框 4"/>
          <p:cNvSpPr txBox="1"/>
          <p:nvPr/>
        </p:nvSpPr>
        <p:spPr>
          <a:xfrm>
            <a:off x="791816" y="1932058"/>
            <a:ext cx="7571303" cy="830997"/>
          </a:xfrm>
          <a:prstGeom prst="rect">
            <a:avLst/>
          </a:prstGeom>
          <a:noFill/>
          <a:ln w="12700">
            <a:noFill/>
            <a:prstDash val="lg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闻王昌龄左迁龙标遥有此寄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957612" y="3039927"/>
            <a:ext cx="892969" cy="892969"/>
            <a:chOff x="1477327" y="4966883"/>
            <a:chExt cx="1190625" cy="119062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642827" y="831405"/>
            <a:ext cx="3610610" cy="3154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dirty="0">
                <a:solidFill>
                  <a:srgbClr val="FFFF00"/>
                </a:solidFill>
                <a:cs typeface="+mn-ea"/>
                <a:sym typeface="+mn-lt"/>
              </a:rPr>
              <a:t>七年级上册</a:t>
            </a:r>
            <a:r>
              <a:rPr lang="en-US" altLang="zh-CN" sz="1600" dirty="0">
                <a:solidFill>
                  <a:srgbClr val="FFFF00"/>
                </a:solidFill>
                <a:cs typeface="+mn-ea"/>
                <a:sym typeface="+mn-lt"/>
              </a:rPr>
              <a:t>——</a:t>
            </a:r>
            <a:r>
              <a:rPr lang="zh-CN" altLang="en-US" sz="1600" dirty="0">
                <a:solidFill>
                  <a:srgbClr val="FFFF00"/>
                </a:solidFill>
                <a:cs typeface="+mn-ea"/>
                <a:sym typeface="+mn-lt"/>
              </a:rPr>
              <a:t>第一单元</a:t>
            </a:r>
            <a:r>
              <a:rPr lang="en-US" altLang="zh-CN" sz="1600" dirty="0">
                <a:solidFill>
                  <a:srgbClr val="FFFF00"/>
                </a:solidFill>
                <a:cs typeface="+mn-ea"/>
                <a:sym typeface="+mn-lt"/>
              </a:rPr>
              <a:t>——</a:t>
            </a:r>
            <a:r>
              <a:rPr lang="zh-CN" altLang="en-US" sz="1600" dirty="0">
                <a:solidFill>
                  <a:srgbClr val="FFFF00"/>
                </a:solidFill>
                <a:cs typeface="+mn-ea"/>
                <a:sym typeface="+mn-lt"/>
              </a:rPr>
              <a:t>第四课</a:t>
            </a:r>
          </a:p>
        </p:txBody>
      </p:sp>
      <p:sp>
        <p:nvSpPr>
          <p:cNvPr id="26" name="矩形 25"/>
          <p:cNvSpPr/>
          <p:nvPr/>
        </p:nvSpPr>
        <p:spPr>
          <a:xfrm>
            <a:off x="5467" y="4303166"/>
            <a:ext cx="9143999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57839" y="37400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246" y="619126"/>
            <a:ext cx="722630" cy="72263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830831" y="1108711"/>
            <a:ext cx="3609975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>
                <a:cs typeface="+mn-ea"/>
                <a:sym typeface="+mn-lt"/>
              </a:rPr>
              <a:t>   </a:t>
            </a:r>
            <a:r>
              <a:rPr lang="zh-CN" altLang="zh-CN" sz="2400" b="1">
                <a:cs typeface="+mn-ea"/>
                <a:sym typeface="+mn-lt"/>
              </a:rPr>
              <a:t>杨花落尽子规啼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71551" y="2157095"/>
            <a:ext cx="7524115" cy="8079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杨花：即</a:t>
            </a:r>
            <a:r>
              <a:rPr lang="en-US" altLang="zh-CN" sz="2400" b="1">
                <a:cs typeface="+mn-ea"/>
                <a:sym typeface="+mn-lt"/>
              </a:rPr>
              <a:t>“</a:t>
            </a:r>
            <a:r>
              <a:rPr lang="zh-CN" altLang="en-US" sz="2400" b="1">
                <a:cs typeface="+mn-ea"/>
                <a:sym typeface="+mn-lt"/>
              </a:rPr>
              <a:t>柳絮。点明时节是</a:t>
            </a: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暮春时节</a:t>
            </a:r>
          </a:p>
          <a:p>
            <a:r>
              <a:rPr lang="zh-CN" altLang="en-US" sz="2400" b="1">
                <a:cs typeface="+mn-ea"/>
                <a:sym typeface="+mn-lt"/>
              </a:rPr>
              <a:t>杨柳飘落会漫天飞舞，漂泊无定。寓意为</a:t>
            </a:r>
            <a:r>
              <a:rPr lang="en-US" altLang="zh-CN" sz="2400" b="1">
                <a:cs typeface="+mn-ea"/>
                <a:sym typeface="+mn-lt"/>
              </a:rPr>
              <a:t>“</a:t>
            </a:r>
            <a:r>
              <a:rPr lang="zh-CN" altLang="en-US" sz="2400" b="1">
                <a:cs typeface="+mn-ea"/>
                <a:sym typeface="+mn-lt"/>
              </a:rPr>
              <a:t>漂泊无定</a:t>
            </a:r>
            <a:r>
              <a:rPr lang="en-US" altLang="zh-CN" sz="2400" b="1">
                <a:cs typeface="+mn-ea"/>
                <a:sym typeface="+mn-lt"/>
              </a:rPr>
              <a:t>”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71551" y="3497580"/>
            <a:ext cx="7524115" cy="11772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子规：又叫杜鹃，布谷鸟的别称，常在夜间啼叫声音凄苦，这里写子规实际上是借以抒发对王昌龄被贬的悲哀和同情。</a:t>
            </a:r>
          </a:p>
        </p:txBody>
      </p:sp>
      <p:sp>
        <p:nvSpPr>
          <p:cNvPr id="16" name="左弧形箭头 15"/>
          <p:cNvSpPr/>
          <p:nvPr/>
        </p:nvSpPr>
        <p:spPr>
          <a:xfrm>
            <a:off x="458471" y="2355851"/>
            <a:ext cx="344170" cy="435610"/>
          </a:xfrm>
          <a:prstGeom prst="curvedRightArrow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左弧形箭头 18"/>
          <p:cNvSpPr/>
          <p:nvPr/>
        </p:nvSpPr>
        <p:spPr>
          <a:xfrm>
            <a:off x="458471" y="3742056"/>
            <a:ext cx="344170" cy="435610"/>
          </a:xfrm>
          <a:prstGeom prst="curvedRightArrow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21" name="图片 20" descr="55b742e5074ef1c2f5adcfa085d528eb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4980" y="249555"/>
            <a:ext cx="2009140" cy="15951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1" animBg="1"/>
      <p:bldP spid="15" grpId="2" animBg="1"/>
      <p:bldP spid="16" grpId="3" animBg="1"/>
      <p:bldP spid="19" grpId="4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37400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sp>
        <p:nvSpPr>
          <p:cNvPr id="11" name="流程图: 可选过程 10"/>
          <p:cNvSpPr/>
          <p:nvPr/>
        </p:nvSpPr>
        <p:spPr>
          <a:xfrm>
            <a:off x="1455421" y="1677670"/>
            <a:ext cx="5763260" cy="236855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3200" b="1">
                <a:solidFill>
                  <a:schemeClr val="bg1"/>
                </a:solidFill>
                <a:cs typeface="+mn-ea"/>
                <a:sym typeface="+mn-lt"/>
              </a:rPr>
              <a:t>古诗文中常以</a:t>
            </a:r>
            <a:r>
              <a:rPr lang="zh-CN" altLang="en-US" sz="3200" b="1">
                <a:solidFill>
                  <a:srgbClr val="FFC000"/>
                </a:solidFill>
                <a:cs typeface="+mn-ea"/>
                <a:sym typeface="+mn-lt"/>
              </a:rPr>
              <a:t>杜鹃叫声</a:t>
            </a:r>
            <a:r>
              <a:rPr lang="zh-CN" altLang="en-US" sz="3200" b="1">
                <a:solidFill>
                  <a:schemeClr val="bg1"/>
                </a:solidFill>
                <a:cs typeface="+mn-ea"/>
                <a:sym typeface="+mn-lt"/>
              </a:rPr>
              <a:t>来烘托气氛渲情感，杜鹃成了一种</a:t>
            </a:r>
            <a:r>
              <a:rPr lang="zh-CN" altLang="en-US" sz="3200" b="1">
                <a:solidFill>
                  <a:srgbClr val="FFC000"/>
                </a:solidFill>
                <a:cs typeface="+mn-ea"/>
                <a:sym typeface="+mn-lt"/>
              </a:rPr>
              <a:t>悲情</a:t>
            </a:r>
            <a:r>
              <a:rPr lang="zh-CN" altLang="en-US" sz="3200" b="1">
                <a:solidFill>
                  <a:schemeClr val="bg1"/>
                </a:solidFill>
                <a:cs typeface="+mn-ea"/>
                <a:sym typeface="+mn-lt"/>
              </a:rPr>
              <a:t>意象。</a:t>
            </a:r>
          </a:p>
        </p:txBody>
      </p:sp>
      <p:pic>
        <p:nvPicPr>
          <p:cNvPr id="6" name="图片 5" descr="C:/Users/ADMINI~1.GZ-/AppData/Local/Temp/kaimatting/20200731141743/output_aiMatting_20200731141748.pngoutput_aiMatting_2020073114174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300" y="1220471"/>
            <a:ext cx="2095500" cy="1464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248275"/>
            <a:ext cx="479091" cy="488282"/>
            <a:chOff x="1477327" y="4966883"/>
            <a:chExt cx="1190625" cy="1213467"/>
          </a:xfrm>
        </p:grpSpPr>
        <p:pic>
          <p:nvPicPr>
            <p:cNvPr id="18" name="图片 1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362132"/>
              <a:ext cx="836401" cy="818218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7701615" y="552423"/>
            <a:ext cx="722707" cy="722707"/>
            <a:chOff x="1477327" y="4966883"/>
            <a:chExt cx="1190625" cy="1190625"/>
          </a:xfrm>
        </p:grpSpPr>
        <p:pic>
          <p:nvPicPr>
            <p:cNvPr id="30" name="图片 2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7054494" y="4222660"/>
            <a:ext cx="522050" cy="522050"/>
            <a:chOff x="1477327" y="4966883"/>
            <a:chExt cx="1190625" cy="1190625"/>
          </a:xfrm>
        </p:grpSpPr>
        <p:pic>
          <p:nvPicPr>
            <p:cNvPr id="33" name="图片 32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2355215" y="1110616"/>
            <a:ext cx="3368040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>
                <a:cs typeface="+mn-ea"/>
                <a:sym typeface="+mn-lt"/>
              </a:rPr>
              <a:t>    </a:t>
            </a:r>
            <a:r>
              <a:rPr lang="zh-CN" altLang="en-US" sz="2400" b="1">
                <a:cs typeface="+mn-ea"/>
                <a:sym typeface="+mn-lt"/>
              </a:rPr>
              <a:t>闻道</a:t>
            </a: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龙标</a:t>
            </a:r>
            <a:r>
              <a:rPr lang="zh-CN" altLang="en-US" sz="2400" b="1">
                <a:cs typeface="+mn-ea"/>
                <a:sym typeface="+mn-lt"/>
              </a:rPr>
              <a:t>过</a:t>
            </a:r>
            <a:r>
              <a:rPr lang="zh-CN" altLang="en-US" sz="2400" b="1">
                <a:solidFill>
                  <a:srgbClr val="C00000"/>
                </a:solidFill>
                <a:cs typeface="+mn-ea"/>
                <a:sym typeface="+mn-lt"/>
              </a:rPr>
              <a:t>五溪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58850" y="2341881"/>
            <a:ext cx="7197090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dist"/>
            <a:r>
              <a:rPr lang="en-US" altLang="zh-CN" sz="2400" b="1">
                <a:cs typeface="+mn-ea"/>
                <a:sym typeface="+mn-lt"/>
              </a:rPr>
              <a:t>   </a:t>
            </a:r>
            <a:r>
              <a:rPr lang="zh-CN" altLang="en-US" sz="2400" b="1">
                <a:cs typeface="+mn-ea"/>
                <a:sym typeface="+mn-lt"/>
              </a:rPr>
              <a:t>五溪：今湖南省西部，可见旅途艰难。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58850" y="3216275"/>
            <a:ext cx="7197090" cy="11772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句意：得知您被贬龙标跋涉五溪（路上要经过辰溪，西溪、巫溪、武溪和浣溪。</a:t>
            </a:r>
          </a:p>
          <a:p>
            <a:r>
              <a:rPr lang="zh-CN" altLang="en-US" sz="2400" b="1">
                <a:cs typeface="+mn-ea"/>
                <a:sym typeface="+mn-lt"/>
              </a:rPr>
              <a:t>本句直叙其事，流露出他对被贬友人的深切挂念。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sp>
        <p:nvSpPr>
          <p:cNvPr id="36" name="上下箭头 35"/>
          <p:cNvSpPr/>
          <p:nvPr/>
        </p:nvSpPr>
        <p:spPr>
          <a:xfrm>
            <a:off x="5125721" y="1769746"/>
            <a:ext cx="240665" cy="434975"/>
          </a:xfrm>
          <a:prstGeom prst="upDownArrow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pic>
        <p:nvPicPr>
          <p:cNvPr id="21" name="图片 20" descr="55b742e5074ef1c2f5adcfa085d528eb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8240" y="248286"/>
            <a:ext cx="2009140" cy="15951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1" animBg="1"/>
      <p:bldP spid="8" grpId="2" animBg="1"/>
      <p:bldP spid="36" grpId="3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35114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1438910" y="3562985"/>
            <a:ext cx="6265545" cy="8079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zh-CN" altLang="en-US" sz="2400" b="1">
                <a:solidFill>
                  <a:srgbClr val="C00000"/>
                </a:solidFill>
                <a:cs typeface="+mn-ea"/>
                <a:sym typeface="+mn-lt"/>
              </a:rPr>
              <a:t>句意</a:t>
            </a:r>
            <a:r>
              <a:rPr lang="zh-CN" altLang="en-US" sz="2400" b="1">
                <a:cs typeface="+mn-ea"/>
                <a:sym typeface="+mn-lt"/>
              </a:rPr>
              <a:t>：让我把为你而忧愁的心托付给天上的    明月吧。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94305" y="1196341"/>
            <a:ext cx="2941320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 b="1">
                <a:cs typeface="+mn-ea"/>
                <a:sym typeface="+mn-lt"/>
              </a:rPr>
              <a:t>  </a:t>
            </a:r>
            <a:r>
              <a:rPr lang="zh-CN" altLang="en-US" sz="2400" b="1">
                <a:cs typeface="+mn-ea"/>
                <a:sym typeface="+mn-lt"/>
              </a:rPr>
              <a:t>我寄</a:t>
            </a: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愁</a:t>
            </a:r>
            <a:r>
              <a:rPr lang="zh-CN" altLang="en-US" sz="2400" b="1">
                <a:cs typeface="+mn-ea"/>
                <a:sym typeface="+mn-lt"/>
              </a:rPr>
              <a:t>心与</a:t>
            </a:r>
            <a:r>
              <a:rPr lang="zh-CN" altLang="en-US" sz="2400" b="1">
                <a:solidFill>
                  <a:srgbClr val="7030A0"/>
                </a:solidFill>
                <a:cs typeface="+mn-ea"/>
                <a:sym typeface="+mn-lt"/>
              </a:rPr>
              <a:t>明月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438275" y="2091056"/>
            <a:ext cx="6309360" cy="951865"/>
            <a:chOff x="2265" y="3293"/>
            <a:chExt cx="9936" cy="1499"/>
          </a:xfrm>
        </p:grpSpPr>
        <p:sp>
          <p:nvSpPr>
            <p:cNvPr id="2" name="矩形 1"/>
            <p:cNvSpPr/>
            <p:nvPr/>
          </p:nvSpPr>
          <p:spPr>
            <a:xfrm>
              <a:off x="2265" y="3293"/>
              <a:ext cx="9868" cy="1497"/>
            </a:xfrm>
            <a:prstGeom prst="rect">
              <a:avLst/>
            </a:prstGeom>
            <a:solidFill>
              <a:srgbClr val="B4C7E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66" y="3483"/>
              <a:ext cx="9735" cy="130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>
                  <a:cs typeface="+mn-ea"/>
                  <a:sym typeface="+mn-lt"/>
                </a:rPr>
                <a:t>拟人的手法，写出了作者寄情于月，朋友见月如见作者。</a:t>
              </a:r>
            </a:p>
          </p:txBody>
        </p:sp>
      </p:grpSp>
      <p:sp>
        <p:nvSpPr>
          <p:cNvPr id="25" name="椭圆 24"/>
          <p:cNvSpPr/>
          <p:nvPr/>
        </p:nvSpPr>
        <p:spPr>
          <a:xfrm>
            <a:off x="6878321" y="318771"/>
            <a:ext cx="1617345" cy="160464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1" animBg="1"/>
      <p:bldP spid="3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37400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3129916" y="1307466"/>
            <a:ext cx="2860675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 b="1">
                <a:cs typeface="+mn-ea"/>
                <a:sym typeface="+mn-lt"/>
              </a:rPr>
              <a:t> </a:t>
            </a:r>
            <a:r>
              <a:rPr lang="zh-CN" altLang="en-US" sz="2400" b="1">
                <a:cs typeface="+mn-ea"/>
                <a:sym typeface="+mn-lt"/>
              </a:rPr>
              <a:t>随风直到</a:t>
            </a: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夜郎西</a:t>
            </a:r>
            <a:endParaRPr lang="zh-CN" altLang="en-US" sz="2400" b="1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90371" y="2341881"/>
            <a:ext cx="5740400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cs typeface="+mn-ea"/>
                <a:sym typeface="+mn-lt"/>
              </a:rPr>
              <a:t>  </a:t>
            </a:r>
            <a:r>
              <a:rPr lang="zh-CN" altLang="en-US" sz="2400" b="1">
                <a:solidFill>
                  <a:srgbClr val="C00000"/>
                </a:solidFill>
                <a:cs typeface="+mn-ea"/>
                <a:sym typeface="+mn-lt"/>
              </a:rPr>
              <a:t>今湖南省浣陵县，龙标在此地西南处。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668780" y="3529330"/>
            <a:ext cx="5761990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>
                <a:cs typeface="+mn-ea"/>
                <a:sym typeface="+mn-lt"/>
              </a:rPr>
              <a:t>  </a:t>
            </a:r>
            <a:r>
              <a:rPr lang="zh-CN" altLang="en-US" sz="2400" b="1">
                <a:cs typeface="+mn-ea"/>
                <a:sym typeface="+mn-lt"/>
              </a:rPr>
              <a:t>句意：伴随着风一直走到那夜郎以西。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sp>
        <p:nvSpPr>
          <p:cNvPr id="36" name="上下箭头 35"/>
          <p:cNvSpPr/>
          <p:nvPr/>
        </p:nvSpPr>
        <p:spPr>
          <a:xfrm>
            <a:off x="4884421" y="1832611"/>
            <a:ext cx="240665" cy="434975"/>
          </a:xfrm>
          <a:prstGeom prst="upDownArrow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pic>
        <p:nvPicPr>
          <p:cNvPr id="21" name="图片 20" descr="55b742e5074ef1c2f5adcfa085d528eb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086" y="540385"/>
            <a:ext cx="2009140" cy="15951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1" animBg="1"/>
      <p:bldP spid="7" grpId="2" animBg="1"/>
      <p:bldP spid="36" grpId="3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37400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890396" y="1146811"/>
            <a:ext cx="5094605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en-US" altLang="zh-CN" sz="2400" b="1" dirty="0">
                <a:cs typeface="+mn-ea"/>
                <a:sym typeface="+mn-lt"/>
              </a:rPr>
              <a:t> </a:t>
            </a:r>
            <a:r>
              <a:rPr lang="zh-CN" altLang="en-US" sz="2400" b="1" dirty="0">
                <a:cs typeface="+mn-ea"/>
                <a:sym typeface="+mn-lt"/>
              </a:rPr>
              <a:t>我寄愁心与明月，随风直到夜郎西。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16001" y="2011045"/>
            <a:ext cx="7009130" cy="26545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使用的表现手法是借景抒情</a:t>
            </a:r>
            <a:endParaRPr lang="zh-CN" altLang="en-US" sz="2400">
              <a:cs typeface="+mn-ea"/>
              <a:sym typeface="+mn-lt"/>
            </a:endParaRPr>
          </a:p>
          <a:p>
            <a:r>
              <a:rPr lang="zh-CN" altLang="en-US" sz="2400" b="1">
                <a:cs typeface="+mn-ea"/>
                <a:sym typeface="+mn-lt"/>
              </a:rPr>
              <a:t>这两句诗有三层意思</a:t>
            </a:r>
          </a:p>
          <a:p>
            <a:r>
              <a:rPr lang="en-US" altLang="zh-CN" sz="2400" b="1">
                <a:cs typeface="+mn-ea"/>
                <a:sym typeface="+mn-lt"/>
              </a:rPr>
              <a:t>1.</a:t>
            </a:r>
            <a:r>
              <a:rPr lang="zh-CN" altLang="en-US" sz="2400" b="1">
                <a:cs typeface="+mn-ea"/>
                <a:sym typeface="+mn-lt"/>
              </a:rPr>
              <a:t>自己心中充满了愁思，无人理解，只能将这愁寄托于明月。</a:t>
            </a:r>
          </a:p>
          <a:p>
            <a:r>
              <a:rPr lang="en-US" altLang="zh-CN" sz="2400" b="1">
                <a:cs typeface="+mn-ea"/>
                <a:sym typeface="+mn-lt"/>
              </a:rPr>
              <a:t>2.</a:t>
            </a:r>
            <a:r>
              <a:rPr lang="zh-CN" altLang="en-US" sz="2400" b="1">
                <a:cs typeface="+mn-ea"/>
                <a:sym typeface="+mn-lt"/>
              </a:rPr>
              <a:t>惟有明月分照两地，自己和朋友都能看见。</a:t>
            </a:r>
          </a:p>
          <a:p>
            <a:r>
              <a:rPr lang="en-US" altLang="zh-CN" sz="2400" b="1">
                <a:cs typeface="+mn-ea"/>
                <a:sym typeface="+mn-lt"/>
              </a:rPr>
              <a:t>3.</a:t>
            </a:r>
            <a:r>
              <a:rPr lang="zh-CN" altLang="en-US" sz="2400" b="1">
                <a:cs typeface="+mn-ea"/>
                <a:sym typeface="+mn-lt"/>
              </a:rPr>
              <a:t>说人隔两地，难以相从，只有依靠这明月才能将愁心寄与。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735" y="841001"/>
            <a:ext cx="507694" cy="496657"/>
          </a:xfrm>
          <a:prstGeom prst="rect">
            <a:avLst/>
          </a:prstGeom>
        </p:spPr>
      </p:pic>
      <p:pic>
        <p:nvPicPr>
          <p:cNvPr id="21" name="图片 20" descr="55b742e5074ef1c2f5adcfa085d528eb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8726" y="213360"/>
            <a:ext cx="2009140" cy="15951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36257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549401" y="1007746"/>
            <a:ext cx="6303010" cy="36315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51026" y="1200151"/>
            <a:ext cx="5633085" cy="30851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通过诗人丰富的想象，赋予了无知无情的明月以人的特点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有道是明月千里寄相思，作者所寄的是对好友的贬谪的同情，是对好友的长途跋涉的担忧；是陪伴好友一路前行的一片深情，是告慰友人并不孤单的一种情怀。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4370" y="929266"/>
            <a:ext cx="507694" cy="4966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24827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149986" y="1127125"/>
            <a:ext cx="2860675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2400" b="1">
                <a:cs typeface="+mn-ea"/>
                <a:sym typeface="+mn-lt"/>
              </a:rPr>
              <a:t>杨花   </a:t>
            </a:r>
            <a:r>
              <a:rPr lang="zh-CN" altLang="en-US" sz="2400" b="1">
                <a:solidFill>
                  <a:srgbClr val="7030A0"/>
                </a:solidFill>
                <a:cs typeface="+mn-ea"/>
                <a:sym typeface="+mn-lt"/>
              </a:rPr>
              <a:t>漂泊无定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20640" y="1543686"/>
            <a:ext cx="915670" cy="438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写景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49986" y="2755266"/>
            <a:ext cx="2827655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明月    </a:t>
            </a:r>
            <a:r>
              <a:rPr lang="zh-CN" altLang="en-US" sz="2400" b="1">
                <a:solidFill>
                  <a:srgbClr val="7030A0"/>
                </a:solidFill>
                <a:cs typeface="+mn-ea"/>
                <a:sym typeface="+mn-lt"/>
              </a:rPr>
              <a:t>陪伴友人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31436" y="2647315"/>
            <a:ext cx="915670" cy="438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抒情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sp>
        <p:nvSpPr>
          <p:cNvPr id="11" name="右大括号 10"/>
          <p:cNvSpPr/>
          <p:nvPr/>
        </p:nvSpPr>
        <p:spPr>
          <a:xfrm>
            <a:off x="4198620" y="1340485"/>
            <a:ext cx="542290" cy="894080"/>
          </a:xfrm>
          <a:prstGeom prst="rightBrace">
            <a:avLst/>
          </a:prstGeom>
          <a:ln w="28575" cmpd="sng"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49985" y="1939291"/>
            <a:ext cx="2849880" cy="438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>
                <a:cs typeface="+mn-ea"/>
                <a:sym typeface="+mn-lt"/>
              </a:rPr>
              <a:t>子规   </a:t>
            </a:r>
            <a:r>
              <a:rPr lang="zh-CN" altLang="en-US" sz="2400" b="1">
                <a:solidFill>
                  <a:srgbClr val="7030A0"/>
                </a:solidFill>
                <a:cs typeface="+mn-ea"/>
                <a:sym typeface="+mn-lt"/>
              </a:rPr>
              <a:t>不如归去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343016" y="1460500"/>
            <a:ext cx="2020570" cy="561341"/>
            <a:chOff x="10193" y="2249"/>
            <a:chExt cx="3182" cy="884"/>
          </a:xfrm>
        </p:grpSpPr>
        <p:sp>
          <p:nvSpPr>
            <p:cNvPr id="13" name="圆角矩形 12"/>
            <p:cNvSpPr/>
            <p:nvPr/>
          </p:nvSpPr>
          <p:spPr>
            <a:xfrm>
              <a:off x="10193" y="2249"/>
              <a:ext cx="2616" cy="884"/>
            </a:xfrm>
            <a:prstGeom prst="round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397" y="2328"/>
              <a:ext cx="2978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cs typeface="+mn-ea"/>
                  <a:sym typeface="+mn-lt"/>
                </a:rPr>
                <a:t>离愁别绪</a:t>
              </a:r>
            </a:p>
          </p:txBody>
        </p:sp>
      </p:grpSp>
      <p:sp>
        <p:nvSpPr>
          <p:cNvPr id="14" name="燕尾形箭头 13"/>
          <p:cNvSpPr/>
          <p:nvPr/>
        </p:nvSpPr>
        <p:spPr>
          <a:xfrm>
            <a:off x="4423410" y="2858136"/>
            <a:ext cx="481330" cy="229235"/>
          </a:xfrm>
          <a:prstGeom prst="notchedRightArrow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353810" y="2647316"/>
            <a:ext cx="1661160" cy="56134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32855" y="2698116"/>
            <a:ext cx="177546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关怀，思念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044575" y="3676651"/>
            <a:ext cx="6970395" cy="996315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52246" y="3759835"/>
            <a:ext cx="6323330" cy="8079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主题与情感：</a:t>
            </a:r>
          </a:p>
          <a:p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表达了作者对友人的不幸遭遇的关切和同情。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6455" y="633356"/>
            <a:ext cx="507694" cy="4966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1" animBg="1"/>
      <p:bldP spid="6" grpId="2" animBg="1"/>
      <p:bldP spid="7" grpId="3" animBg="1"/>
      <p:bldP spid="11" grpId="4" animBg="1"/>
      <p:bldP spid="12" grpId="5" animBg="1"/>
      <p:bldP spid="14" grpId="6" animBg="1"/>
      <p:bldP spid="15" grpId="7" animBg="1"/>
      <p:bldP spid="8" grpId="8"/>
      <p:bldP spid="16" grpId="9" animBg="1"/>
      <p:bldP spid="9" grpId="1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2262150"/>
            <a:ext cx="9144000" cy="28819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83"/>
            <a:ext cx="2544207" cy="120186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107996" y="3608906"/>
            <a:ext cx="892969" cy="892969"/>
            <a:chOff x="1477327" y="4966883"/>
            <a:chExt cx="1190625" cy="11906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16" name="文本框 4"/>
          <p:cNvSpPr txBox="1"/>
          <p:nvPr/>
        </p:nvSpPr>
        <p:spPr>
          <a:xfrm>
            <a:off x="2833370" y="1981332"/>
            <a:ext cx="3538469" cy="1084913"/>
          </a:xfrm>
          <a:prstGeom prst="rect">
            <a:avLst/>
          </a:prstGeom>
          <a:noFill/>
          <a:ln w="12700">
            <a:noFill/>
            <a:prstDash val="lg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600" b="1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谢谢观看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181550" y="776594"/>
            <a:ext cx="722707" cy="722707"/>
            <a:chOff x="1477327" y="4966883"/>
            <a:chExt cx="1190625" cy="1190625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636057" y="4019665"/>
            <a:ext cx="615200" cy="615200"/>
            <a:chOff x="1477327" y="4966883"/>
            <a:chExt cx="1190625" cy="119062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pic>
        <p:nvPicPr>
          <p:cNvPr id="26" name="New picture"/>
          <p:cNvPicPr/>
          <p:nvPr/>
        </p:nvPicPr>
        <p:blipFill>
          <a:blip r:embed="rId10"/>
          <a:stretch>
            <a:fillRect/>
          </a:stretch>
        </p:blipFill>
        <p:spPr>
          <a:xfrm>
            <a:off x="8239125" y="7981950"/>
            <a:ext cx="228600" cy="17145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758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2262150"/>
            <a:ext cx="9144000" cy="28819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83"/>
            <a:ext cx="2544207" cy="120186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107996" y="3608906"/>
            <a:ext cx="892969" cy="892969"/>
            <a:chOff x="1477327" y="4966883"/>
            <a:chExt cx="1190625" cy="11906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8082876" y="282525"/>
            <a:ext cx="695141" cy="695141"/>
            <a:chOff x="1477327" y="4966883"/>
            <a:chExt cx="1190625" cy="1190625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636057" y="4019665"/>
            <a:ext cx="615200" cy="615200"/>
            <a:chOff x="1477327" y="4966883"/>
            <a:chExt cx="1190625" cy="119062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26" name="文本框 8"/>
          <p:cNvSpPr txBox="1"/>
          <p:nvPr/>
        </p:nvSpPr>
        <p:spPr>
          <a:xfrm>
            <a:off x="1229286" y="1453633"/>
            <a:ext cx="922564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4800" b="1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2774569" y="1197171"/>
            <a:ext cx="562976" cy="461665"/>
            <a:chOff x="3632331" y="1960220"/>
            <a:chExt cx="750545" cy="615480"/>
          </a:xfrm>
        </p:grpSpPr>
        <p:sp>
          <p:nvSpPr>
            <p:cNvPr id="45" name="椭圆 44"/>
            <p:cNvSpPr/>
            <p:nvPr/>
          </p:nvSpPr>
          <p:spPr>
            <a:xfrm>
              <a:off x="3709240" y="1966872"/>
              <a:ext cx="587305" cy="5873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sz="1100">
                <a:solidFill>
                  <a:srgbClr val="6E739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12"/>
            <p:cNvSpPr txBox="1"/>
            <p:nvPr/>
          </p:nvSpPr>
          <p:spPr>
            <a:xfrm>
              <a:off x="3632331" y="1960220"/>
              <a:ext cx="750545" cy="6154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zh-CN" sz="2400" b="1"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527426" y="1162685"/>
            <a:ext cx="4239895" cy="5000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初读诗歌，读出节奏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31900" y="2140146"/>
            <a:ext cx="562975" cy="461665"/>
            <a:chOff x="3708763" y="1960220"/>
            <a:chExt cx="750544" cy="615480"/>
          </a:xfrm>
        </p:grpSpPr>
        <p:sp>
          <p:nvSpPr>
            <p:cNvPr id="4" name="椭圆 3"/>
            <p:cNvSpPr/>
            <p:nvPr/>
          </p:nvSpPr>
          <p:spPr>
            <a:xfrm>
              <a:off x="3709240" y="1966872"/>
              <a:ext cx="587305" cy="5873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sz="1100">
                <a:solidFill>
                  <a:srgbClr val="6E7391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12"/>
            <p:cNvSpPr txBox="1"/>
            <p:nvPr/>
          </p:nvSpPr>
          <p:spPr>
            <a:xfrm>
              <a:off x="3708763" y="1960220"/>
              <a:ext cx="750544" cy="6154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2400" b="1"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52262" y="3163608"/>
            <a:ext cx="573412" cy="461665"/>
            <a:chOff x="3709240" y="1960220"/>
            <a:chExt cx="764459" cy="615480"/>
          </a:xfrm>
        </p:grpSpPr>
        <p:sp>
          <p:nvSpPr>
            <p:cNvPr id="8" name="椭圆 7"/>
            <p:cNvSpPr/>
            <p:nvPr/>
          </p:nvSpPr>
          <p:spPr>
            <a:xfrm>
              <a:off x="3709240" y="1966872"/>
              <a:ext cx="587305" cy="5873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sz="1100">
                <a:solidFill>
                  <a:srgbClr val="6E739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12"/>
            <p:cNvSpPr txBox="1"/>
            <p:nvPr/>
          </p:nvSpPr>
          <p:spPr>
            <a:xfrm>
              <a:off x="3723154" y="1960220"/>
              <a:ext cx="750545" cy="6154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2400" b="1">
                  <a:cs typeface="+mn-ea"/>
                  <a:sym typeface="+mn-lt"/>
                </a:rPr>
                <a:t>03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527426" y="2149475"/>
            <a:ext cx="3884295" cy="5000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再读诗歌，理解题目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527426" y="3145790"/>
            <a:ext cx="3758565" cy="5000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331720" y="282525"/>
            <a:ext cx="15618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101E3F"/>
                </a:solidFill>
              </a:rPr>
              <a:t>https://www.ypppt.com/</a:t>
            </a:r>
            <a:endParaRPr lang="zh-CN" altLang="en-US" sz="900" dirty="0">
              <a:solidFill>
                <a:srgbClr val="101E3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1"/>
      <p:bldP spid="12" grpId="2"/>
      <p:bldP spid="14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2262150"/>
            <a:ext cx="9144000" cy="28819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83"/>
            <a:ext cx="2544207" cy="120186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107996" y="3608906"/>
            <a:ext cx="892969" cy="892969"/>
            <a:chOff x="1477327" y="4966883"/>
            <a:chExt cx="1190625" cy="11906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636057" y="4019665"/>
            <a:ext cx="615200" cy="615200"/>
            <a:chOff x="1477327" y="4966883"/>
            <a:chExt cx="1190625" cy="119062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50" name="组合 49"/>
          <p:cNvGrpSpPr/>
          <p:nvPr/>
        </p:nvGrpSpPr>
        <p:grpSpPr>
          <a:xfrm>
            <a:off x="1830172" y="1230007"/>
            <a:ext cx="5753498" cy="2045195"/>
            <a:chOff x="2424987" y="1459735"/>
            <a:chExt cx="7671330" cy="2726927"/>
          </a:xfrm>
        </p:grpSpPr>
        <p:sp>
          <p:nvSpPr>
            <p:cNvPr id="51" name="文本框 13"/>
            <p:cNvSpPr txBox="1"/>
            <p:nvPr/>
          </p:nvSpPr>
          <p:spPr>
            <a:xfrm rot="16200000">
              <a:off x="5339761" y="1494316"/>
              <a:ext cx="1723550" cy="165438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72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7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15"/>
            <p:cNvSpPr txBox="1"/>
            <p:nvPr/>
          </p:nvSpPr>
          <p:spPr>
            <a:xfrm>
              <a:off x="2424987" y="3078666"/>
              <a:ext cx="7671330" cy="1107996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b="1">
                  <a:solidFill>
                    <a:schemeClr val="bg1"/>
                  </a:solidFill>
                  <a:cs typeface="+mn-ea"/>
                  <a:sym typeface="+mn-lt"/>
                </a:rPr>
                <a:t>初读诗歌，读出节奏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181550" y="776594"/>
            <a:ext cx="722707" cy="722707"/>
            <a:chOff x="1477327" y="4966883"/>
            <a:chExt cx="1190625" cy="1190625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851" y="248285"/>
            <a:ext cx="478790" cy="592455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初读诗歌，读出节奏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452881" y="969646"/>
            <a:ext cx="6439535" cy="3801745"/>
            <a:chOff x="2288" y="1323"/>
            <a:chExt cx="10141" cy="5987"/>
          </a:xfrm>
        </p:grpSpPr>
        <p:sp>
          <p:nvSpPr>
            <p:cNvPr id="5" name="圆角矩形 4"/>
            <p:cNvSpPr/>
            <p:nvPr/>
          </p:nvSpPr>
          <p:spPr>
            <a:xfrm>
              <a:off x="2288" y="1323"/>
              <a:ext cx="10141" cy="5987"/>
            </a:xfrm>
            <a:prstGeom prst="roundRect">
              <a:avLst/>
            </a:prstGeom>
            <a:solidFill>
              <a:srgbClr val="B4C7E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76" y="1614"/>
              <a:ext cx="8341" cy="5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cs typeface="+mn-ea"/>
                  <a:sym typeface="+mn-lt"/>
                </a:rPr>
                <a:t>闻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en-US" sz="2800" b="1" dirty="0">
                  <a:cs typeface="+mn-ea"/>
                  <a:sym typeface="+mn-lt"/>
                </a:rPr>
                <a:t>王昌龄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en-US" sz="2800" b="1" dirty="0">
                  <a:cs typeface="+mn-ea"/>
                  <a:sym typeface="+mn-lt"/>
                </a:rPr>
                <a:t>左迁龙标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en-US" sz="2800" b="1" dirty="0">
                  <a:cs typeface="+mn-ea"/>
                  <a:sym typeface="+mn-lt"/>
                </a:rPr>
                <a:t>遥有此寄</a:t>
              </a:r>
              <a:endParaRPr lang="en-US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800" b="1" dirty="0">
                  <a:cs typeface="+mn-ea"/>
                  <a:sym typeface="+mn-lt"/>
                </a:rPr>
                <a:t>李白</a:t>
              </a:r>
              <a:endParaRPr lang="en-US" altLang="zh-CN" sz="2800" b="1" dirty="0">
                <a:cs typeface="+mn-ea"/>
                <a:sym typeface="+mn-lt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zh-CN" sz="2800" b="1" dirty="0">
                  <a:cs typeface="+mn-ea"/>
                  <a:sym typeface="+mn-lt"/>
                </a:rPr>
                <a:t>杨花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zh-CN" sz="2800" b="1" dirty="0">
                  <a:cs typeface="+mn-ea"/>
                  <a:sym typeface="+mn-lt"/>
                </a:rPr>
                <a:t>落尽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zh-CN" sz="2800" b="1" dirty="0">
                  <a:cs typeface="+mn-ea"/>
                  <a:sym typeface="+mn-lt"/>
                </a:rPr>
                <a:t>子规啼，</a:t>
              </a:r>
              <a:endParaRPr lang="en-US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zh-CN" sz="2800" b="1" dirty="0">
                  <a:cs typeface="+mn-ea"/>
                  <a:sym typeface="+mn-lt"/>
                </a:rPr>
                <a:t>闻道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zh-CN" sz="2800" b="1" dirty="0">
                  <a:cs typeface="+mn-ea"/>
                  <a:sym typeface="+mn-lt"/>
                </a:rPr>
                <a:t>龙标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zh-CN" sz="2800" b="1" dirty="0">
                  <a:cs typeface="+mn-ea"/>
                  <a:sym typeface="+mn-lt"/>
                </a:rPr>
                <a:t>过五溪。</a:t>
              </a:r>
              <a:endParaRPr lang="zh-CN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zh-CN" sz="2800" b="1" dirty="0">
                  <a:cs typeface="+mn-ea"/>
                  <a:sym typeface="+mn-lt"/>
                </a:rPr>
                <a:t>我寄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zh-CN" sz="2800" b="1" dirty="0">
                  <a:cs typeface="+mn-ea"/>
                  <a:sym typeface="+mn-lt"/>
                </a:rPr>
                <a:t>愁心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zh-CN" sz="2800" b="1" dirty="0">
                  <a:cs typeface="+mn-ea"/>
                  <a:sym typeface="+mn-lt"/>
                </a:rPr>
                <a:t>与明月，</a:t>
              </a:r>
              <a:endParaRPr lang="en-US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zh-CN" sz="2800" b="1" dirty="0">
                  <a:cs typeface="+mn-ea"/>
                  <a:sym typeface="+mn-lt"/>
                </a:rPr>
                <a:t>随风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zh-CN" sz="2800" b="1" dirty="0">
                  <a:cs typeface="+mn-ea"/>
                  <a:sym typeface="+mn-lt"/>
                </a:rPr>
                <a:t>直到</a:t>
              </a:r>
              <a:r>
                <a:rPr lang="en-US" altLang="zh-CN" sz="2800" b="1" dirty="0">
                  <a:solidFill>
                    <a:srgbClr val="FF0000"/>
                  </a:solidFill>
                  <a:cs typeface="+mn-ea"/>
                  <a:sym typeface="+mn-lt"/>
                </a:rPr>
                <a:t>/</a:t>
              </a:r>
              <a:r>
                <a:rPr lang="zh-CN" altLang="zh-CN" sz="2800" b="1" dirty="0">
                  <a:cs typeface="+mn-ea"/>
                  <a:sym typeface="+mn-lt"/>
                </a:rPr>
                <a:t>夜郎西。</a:t>
              </a:r>
            </a:p>
          </p:txBody>
        </p:sp>
      </p:grpSp>
      <p:pic>
        <p:nvPicPr>
          <p:cNvPr id="4" name="图片 3" descr="55b742e5074ef1c2f5adcfa085d528eb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956" y="579756"/>
            <a:ext cx="1619885" cy="12750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2262785"/>
            <a:ext cx="9144000" cy="28819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83"/>
            <a:ext cx="2544207" cy="120186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107996" y="3608906"/>
            <a:ext cx="892969" cy="892969"/>
            <a:chOff x="1477327" y="4966883"/>
            <a:chExt cx="1190625" cy="11906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636057" y="4019665"/>
            <a:ext cx="615200" cy="615200"/>
            <a:chOff x="1477327" y="4966883"/>
            <a:chExt cx="1190625" cy="119062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54" name="组合 53"/>
          <p:cNvGrpSpPr/>
          <p:nvPr/>
        </p:nvGrpSpPr>
        <p:grpSpPr>
          <a:xfrm>
            <a:off x="7181550" y="776594"/>
            <a:ext cx="722707" cy="722707"/>
            <a:chOff x="1477327" y="4966883"/>
            <a:chExt cx="1190625" cy="1190625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1891665" y="1073785"/>
            <a:ext cx="6021070" cy="2188210"/>
            <a:chOff x="2997" y="1766"/>
            <a:chExt cx="9482" cy="3446"/>
          </a:xfrm>
        </p:grpSpPr>
        <p:sp>
          <p:nvSpPr>
            <p:cNvPr id="51" name="文本框 13"/>
            <p:cNvSpPr txBox="1"/>
            <p:nvPr/>
          </p:nvSpPr>
          <p:spPr>
            <a:xfrm rot="16200000" flipH="1">
              <a:off x="6405" y="1741"/>
              <a:ext cx="2230" cy="227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8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997" y="3903"/>
              <a:ext cx="9482" cy="1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>
                  <a:solidFill>
                    <a:schemeClr val="bg1"/>
                  </a:solidFill>
                  <a:cs typeface="+mn-ea"/>
                  <a:sym typeface="+mn-lt"/>
                </a:rPr>
                <a:t>再读诗歌，理解题目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24827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再读诗歌，理解题目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2001975" y="993092"/>
            <a:ext cx="532865" cy="532865"/>
            <a:chOff x="1477327" y="4966883"/>
            <a:chExt cx="1190625" cy="1190625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48" name="组合 47"/>
          <p:cNvGrpSpPr/>
          <p:nvPr/>
        </p:nvGrpSpPr>
        <p:grpSpPr>
          <a:xfrm>
            <a:off x="4907735" y="4395480"/>
            <a:ext cx="532865" cy="532865"/>
            <a:chOff x="1477327" y="4966883"/>
            <a:chExt cx="1190625" cy="1190625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61" name="组合 60"/>
          <p:cNvGrpSpPr/>
          <p:nvPr/>
        </p:nvGrpSpPr>
        <p:grpSpPr>
          <a:xfrm>
            <a:off x="1497626" y="3793435"/>
            <a:ext cx="532865" cy="532865"/>
            <a:chOff x="1477327" y="4966883"/>
            <a:chExt cx="1190625" cy="1190625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569596" y="2618105"/>
            <a:ext cx="3241040" cy="2228850"/>
            <a:chOff x="1485" y="3860"/>
            <a:chExt cx="5104" cy="3510"/>
          </a:xfrm>
        </p:grpSpPr>
        <p:sp>
          <p:nvSpPr>
            <p:cNvPr id="11" name="云形 10"/>
            <p:cNvSpPr/>
            <p:nvPr/>
          </p:nvSpPr>
          <p:spPr>
            <a:xfrm>
              <a:off x="1485" y="4921"/>
              <a:ext cx="5104" cy="2449"/>
            </a:xfrm>
            <a:prstGeom prst="cloud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16" y="5417"/>
              <a:ext cx="4448" cy="1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cs typeface="+mn-ea"/>
                  <a:sym typeface="+mn-lt"/>
                </a:rPr>
                <a:t>闻：听说，听闻</a:t>
              </a:r>
            </a:p>
            <a:p>
              <a:r>
                <a:rPr lang="zh-CN" altLang="en-US" sz="2400" b="1">
                  <a:solidFill>
                    <a:schemeClr val="bg1"/>
                  </a:solidFill>
                  <a:cs typeface="+mn-ea"/>
                  <a:sym typeface="+mn-lt"/>
                </a:rPr>
                <a:t>左迁：贬谪，降职</a:t>
              </a:r>
            </a:p>
          </p:txBody>
        </p:sp>
        <p:cxnSp>
          <p:nvCxnSpPr>
            <p:cNvPr id="10" name="直接箭头连接符 9"/>
            <p:cNvCxnSpPr>
              <a:endCxn id="11" idx="3"/>
            </p:cNvCxnSpPr>
            <p:nvPr/>
          </p:nvCxnSpPr>
          <p:spPr>
            <a:xfrm flipH="1">
              <a:off x="4037" y="3860"/>
              <a:ext cx="760" cy="1201"/>
            </a:xfrm>
            <a:prstGeom prst="straightConnector1">
              <a:avLst/>
            </a:prstGeom>
            <a:ln w="44450" cmpd="sng">
              <a:solidFill>
                <a:srgbClr val="FFC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5466716" y="542926"/>
            <a:ext cx="2632075" cy="1314450"/>
            <a:chOff x="8177" y="1023"/>
            <a:chExt cx="4145" cy="2070"/>
          </a:xfrm>
        </p:grpSpPr>
        <p:cxnSp>
          <p:nvCxnSpPr>
            <p:cNvPr id="12" name="直接箭头连接符 11"/>
            <p:cNvCxnSpPr/>
            <p:nvPr/>
          </p:nvCxnSpPr>
          <p:spPr>
            <a:xfrm flipV="1">
              <a:off x="8177" y="2559"/>
              <a:ext cx="1165" cy="534"/>
            </a:xfrm>
            <a:prstGeom prst="straightConnector1">
              <a:avLst/>
            </a:prstGeom>
            <a:ln w="44450" cmpd="sng">
              <a:solidFill>
                <a:srgbClr val="FFC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云形 13"/>
            <p:cNvSpPr/>
            <p:nvPr/>
          </p:nvSpPr>
          <p:spPr>
            <a:xfrm>
              <a:off x="9222" y="1023"/>
              <a:ext cx="3100" cy="2070"/>
            </a:xfrm>
            <a:prstGeom prst="cloud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527" y="1594"/>
              <a:ext cx="2238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cs typeface="+mn-ea"/>
                  <a:sym typeface="+mn-lt"/>
                </a:rPr>
                <a:t>遥：遥远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23966" y="2605405"/>
            <a:ext cx="2515870" cy="2074545"/>
            <a:chOff x="9208" y="3545"/>
            <a:chExt cx="3962" cy="3267"/>
          </a:xfrm>
        </p:grpSpPr>
        <p:sp>
          <p:nvSpPr>
            <p:cNvPr id="15" name="云形 14"/>
            <p:cNvSpPr/>
            <p:nvPr/>
          </p:nvSpPr>
          <p:spPr>
            <a:xfrm>
              <a:off x="9417" y="4783"/>
              <a:ext cx="3753" cy="2029"/>
            </a:xfrm>
            <a:prstGeom prst="cloud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645" y="5347"/>
              <a:ext cx="3356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cs typeface="+mn-ea"/>
                  <a:sym typeface="+mn-lt"/>
                </a:rPr>
                <a:t>此寄：这首诗</a:t>
              </a:r>
            </a:p>
          </p:txBody>
        </p:sp>
        <p:cxnSp>
          <p:nvCxnSpPr>
            <p:cNvPr id="13" name="直接箭头连接符 12"/>
            <p:cNvCxnSpPr/>
            <p:nvPr/>
          </p:nvCxnSpPr>
          <p:spPr>
            <a:xfrm>
              <a:off x="9208" y="3545"/>
              <a:ext cx="1456" cy="1378"/>
            </a:xfrm>
            <a:prstGeom prst="straightConnector1">
              <a:avLst/>
            </a:prstGeom>
            <a:ln w="44450" cmpd="sng">
              <a:solidFill>
                <a:srgbClr val="FFC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279651" y="1901826"/>
            <a:ext cx="4321810" cy="964565"/>
            <a:chOff x="1902" y="1554"/>
            <a:chExt cx="6806" cy="1519"/>
          </a:xfrm>
        </p:grpSpPr>
        <p:sp>
          <p:nvSpPr>
            <p:cNvPr id="3" name="圆角矩形 2"/>
            <p:cNvSpPr/>
            <p:nvPr/>
          </p:nvSpPr>
          <p:spPr>
            <a:xfrm>
              <a:off x="1902" y="1554"/>
              <a:ext cx="6806" cy="1519"/>
            </a:xfrm>
            <a:prstGeom prst="roundRect">
              <a:avLst/>
            </a:prstGeom>
            <a:solidFill>
              <a:srgbClr val="B4C7E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273" y="1937"/>
              <a:ext cx="6210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>
                  <a:cs typeface="+mn-ea"/>
                  <a:sym typeface="+mn-lt"/>
                </a:rPr>
                <a:t>闻王昌龄左迁龙标遥有此寄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36257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再读诗歌，理解题目</a:t>
            </a:r>
          </a:p>
        </p:txBody>
      </p:sp>
      <p:sp>
        <p:nvSpPr>
          <p:cNvPr id="3" name="圆角矩形标注 2"/>
          <p:cNvSpPr/>
          <p:nvPr/>
        </p:nvSpPr>
        <p:spPr>
          <a:xfrm>
            <a:off x="2188210" y="1127761"/>
            <a:ext cx="6278880" cy="2988945"/>
          </a:xfrm>
          <a:prstGeom prst="wedgeRoundRectCallout">
            <a:avLst>
              <a:gd name="adj1" fmla="val -59010"/>
              <a:gd name="adj2" fmla="val -26290"/>
              <a:gd name="adj3" fmla="val 16667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84426" y="1378586"/>
            <a:ext cx="6082665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龙标：唐代的县名，在今湖南黔阳县，唐时这里还是非常荒远的地方，王昌龄这次是被贬为龙标尉。所以诗中指王昌龄，古人常用官职或任官之地的州县名来称呼一个人。</a:t>
            </a:r>
          </a:p>
        </p:txBody>
      </p:sp>
      <p:pic>
        <p:nvPicPr>
          <p:cNvPr id="4" name="图片 3" descr="C:/Users/ADMINI~1.GZ-/AppData/Local/Temp/kaimatting/20200731134535/output_aiMatting_20200731134543.pngoutput_aiMatting_2020073113454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36" y="1626870"/>
            <a:ext cx="1361440" cy="31064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2262150"/>
            <a:ext cx="9144000" cy="28819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83"/>
            <a:ext cx="2544207" cy="120186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107996" y="3608906"/>
            <a:ext cx="892969" cy="892969"/>
            <a:chOff x="1477327" y="4966883"/>
            <a:chExt cx="1190625" cy="11906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636057" y="4019665"/>
            <a:ext cx="615200" cy="615200"/>
            <a:chOff x="1477327" y="4966883"/>
            <a:chExt cx="1190625" cy="119062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grpSp>
        <p:nvGrpSpPr>
          <p:cNvPr id="50" name="组合 49"/>
          <p:cNvGrpSpPr/>
          <p:nvPr/>
        </p:nvGrpSpPr>
        <p:grpSpPr>
          <a:xfrm>
            <a:off x="1653643" y="1148533"/>
            <a:ext cx="5753498" cy="2156206"/>
            <a:chOff x="2189617" y="1351105"/>
            <a:chExt cx="7671330" cy="2874939"/>
          </a:xfrm>
        </p:grpSpPr>
        <p:sp>
          <p:nvSpPr>
            <p:cNvPr id="51" name="文本框 13"/>
            <p:cNvSpPr txBox="1"/>
            <p:nvPr/>
          </p:nvSpPr>
          <p:spPr>
            <a:xfrm rot="16200000" flipH="1">
              <a:off x="5352620" y="1389148"/>
              <a:ext cx="1887694" cy="18116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52" name="文本框 15"/>
            <p:cNvSpPr txBox="1"/>
            <p:nvPr/>
          </p:nvSpPr>
          <p:spPr>
            <a:xfrm>
              <a:off x="2189617" y="2461460"/>
              <a:ext cx="7671330" cy="1764584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200" b="1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4800" b="1">
                  <a:solidFill>
                    <a:schemeClr val="bg1"/>
                  </a:solidFill>
                  <a:cs typeface="+mn-ea"/>
                  <a:sym typeface="+mn-lt"/>
                </a:rPr>
                <a:t>诗歌赏析，体会情感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181550" y="776594"/>
            <a:ext cx="722707" cy="722707"/>
            <a:chOff x="1477327" y="4966883"/>
            <a:chExt cx="1190625" cy="1190625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3549" y="362575"/>
            <a:ext cx="479091" cy="479091"/>
            <a:chOff x="1477327" y="4966883"/>
            <a:chExt cx="1190625" cy="119062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327" y="4966883"/>
              <a:ext cx="1190625" cy="11906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185" y="5106478"/>
              <a:ext cx="836401" cy="818218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843224" y="319024"/>
            <a:ext cx="3384581" cy="50009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诗歌赏析，体会情感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356100" y="-210185"/>
            <a:ext cx="4787900" cy="4830445"/>
            <a:chOff x="6860" y="-331"/>
            <a:chExt cx="7540" cy="7607"/>
          </a:xfrm>
        </p:grpSpPr>
        <p:grpSp>
          <p:nvGrpSpPr>
            <p:cNvPr id="9" name="组合 8"/>
            <p:cNvGrpSpPr/>
            <p:nvPr/>
          </p:nvGrpSpPr>
          <p:grpSpPr>
            <a:xfrm>
              <a:off x="6860" y="1177"/>
              <a:ext cx="6887" cy="6099"/>
              <a:chOff x="2018" y="-252"/>
              <a:chExt cx="11433" cy="11284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2018" y="-252"/>
                <a:ext cx="11326" cy="11284"/>
              </a:xfrm>
              <a:prstGeom prst="roundRect">
                <a:avLst/>
              </a:prstGeom>
              <a:solidFill>
                <a:srgbClr val="B4C7E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123" y="1171"/>
                <a:ext cx="11328" cy="8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>
                    <a:cs typeface="+mn-ea"/>
                    <a:sym typeface="+mn-lt"/>
                  </a:rPr>
                  <a:t>闻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en-US" sz="2400" b="1">
                    <a:cs typeface="+mn-ea"/>
                    <a:sym typeface="+mn-lt"/>
                  </a:rPr>
                  <a:t>王昌龄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en-US" sz="2400" b="1">
                    <a:cs typeface="+mn-ea"/>
                    <a:sym typeface="+mn-lt"/>
                  </a:rPr>
                  <a:t>左迁龙标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en-US" sz="2400" b="1">
                    <a:cs typeface="+mn-ea"/>
                    <a:sym typeface="+mn-lt"/>
                  </a:rPr>
                  <a:t>遥有此寄</a:t>
                </a:r>
                <a:endParaRPr lang="en-US" altLang="zh-CN" sz="2400" b="1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2400" b="1">
                    <a:cs typeface="+mn-ea"/>
                    <a:sym typeface="+mn-lt"/>
                  </a:rPr>
                  <a:t>李白</a:t>
                </a:r>
                <a:endParaRPr lang="en-US" altLang="zh-CN" sz="2400" b="1">
                  <a:cs typeface="+mn-ea"/>
                  <a:sym typeface="+mn-lt"/>
                </a:endParaRPr>
              </a:p>
              <a:p>
                <a:pPr algn="ctr">
                  <a:lnSpc>
                    <a:spcPct val="140000"/>
                  </a:lnSpc>
                </a:pPr>
                <a:r>
                  <a:rPr lang="zh-CN" altLang="zh-CN" sz="2400" b="1">
                    <a:cs typeface="+mn-ea"/>
                    <a:sym typeface="+mn-lt"/>
                  </a:rPr>
                  <a:t>杨花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zh-CN" sz="2400" b="1">
                    <a:cs typeface="+mn-ea"/>
                    <a:sym typeface="+mn-lt"/>
                  </a:rPr>
                  <a:t>落尽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zh-CN" sz="2400" b="1">
                    <a:cs typeface="+mn-ea"/>
                    <a:sym typeface="+mn-lt"/>
                  </a:rPr>
                  <a:t>子规啼，</a:t>
                </a:r>
                <a:endParaRPr lang="en-US" altLang="zh-CN" sz="2400" b="1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40000"/>
                  </a:lnSpc>
                </a:pPr>
                <a:r>
                  <a:rPr lang="zh-CN" altLang="zh-CN" sz="2400" b="1">
                    <a:cs typeface="+mn-ea"/>
                    <a:sym typeface="+mn-lt"/>
                  </a:rPr>
                  <a:t>闻道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zh-CN" sz="2400" b="1">
                    <a:cs typeface="+mn-ea"/>
                    <a:sym typeface="+mn-lt"/>
                  </a:rPr>
                  <a:t>龙标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zh-CN" sz="2400" b="1">
                    <a:cs typeface="+mn-ea"/>
                    <a:sym typeface="+mn-lt"/>
                  </a:rPr>
                  <a:t>过五溪。</a:t>
                </a:r>
                <a:endParaRPr lang="zh-CN" altLang="zh-CN" sz="2400" b="1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40000"/>
                  </a:lnSpc>
                </a:pPr>
                <a:r>
                  <a:rPr lang="zh-CN" altLang="zh-CN" sz="2400" b="1">
                    <a:cs typeface="+mn-ea"/>
                    <a:sym typeface="+mn-lt"/>
                  </a:rPr>
                  <a:t>我寄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zh-CN" sz="2400" b="1">
                    <a:cs typeface="+mn-ea"/>
                    <a:sym typeface="+mn-lt"/>
                  </a:rPr>
                  <a:t>愁心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zh-CN" sz="2400" b="1">
                    <a:cs typeface="+mn-ea"/>
                    <a:sym typeface="+mn-lt"/>
                  </a:rPr>
                  <a:t>与明月，</a:t>
                </a:r>
                <a:endParaRPr lang="en-US" altLang="zh-CN" sz="2400" b="1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40000"/>
                  </a:lnSpc>
                </a:pPr>
                <a:r>
                  <a:rPr lang="zh-CN" altLang="zh-CN" sz="2400" b="1">
                    <a:cs typeface="+mn-ea"/>
                    <a:sym typeface="+mn-lt"/>
                  </a:rPr>
                  <a:t>随风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zh-CN" sz="2400" b="1">
                    <a:cs typeface="+mn-ea"/>
                    <a:sym typeface="+mn-lt"/>
                  </a:rPr>
                  <a:t>直到</a:t>
                </a:r>
                <a:r>
                  <a:rPr lang="en-US" altLang="zh-CN" sz="2400" b="1">
                    <a:solidFill>
                      <a:srgbClr val="FF0000"/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zh-CN" sz="2400" b="1">
                    <a:cs typeface="+mn-ea"/>
                    <a:sym typeface="+mn-lt"/>
                  </a:rPr>
                  <a:t>夜郎西。</a:t>
                </a:r>
              </a:p>
            </p:txBody>
          </p:sp>
        </p:grpSp>
        <p:pic>
          <p:nvPicPr>
            <p:cNvPr id="7" name="图片 6" descr="55b742e5074ef1c2f5adcfa085d528eb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36" y="-331"/>
              <a:ext cx="3164" cy="280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210186" y="1089026"/>
            <a:ext cx="4119245" cy="3531235"/>
            <a:chOff x="331" y="1715"/>
            <a:chExt cx="6487" cy="5561"/>
          </a:xfrm>
        </p:grpSpPr>
        <p:grpSp>
          <p:nvGrpSpPr>
            <p:cNvPr id="14" name="组合 13"/>
            <p:cNvGrpSpPr/>
            <p:nvPr/>
          </p:nvGrpSpPr>
          <p:grpSpPr>
            <a:xfrm>
              <a:off x="2739" y="1715"/>
              <a:ext cx="4079" cy="5561"/>
              <a:chOff x="2604" y="1715"/>
              <a:chExt cx="4079" cy="5561"/>
            </a:xfrm>
            <a:solidFill>
              <a:srgbClr val="4472C4"/>
            </a:solidFill>
          </p:grpSpPr>
          <p:sp>
            <p:nvSpPr>
              <p:cNvPr id="6" name="云形标注 5"/>
              <p:cNvSpPr/>
              <p:nvPr/>
            </p:nvSpPr>
            <p:spPr>
              <a:xfrm>
                <a:off x="2604" y="1715"/>
                <a:ext cx="4079" cy="5561"/>
              </a:xfrm>
              <a:prstGeom prst="cloudCallout">
                <a:avLst>
                  <a:gd name="adj1" fmla="val -61277"/>
                  <a:gd name="adj2" fmla="val -26194"/>
                </a:avLst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3352" y="2663"/>
                <a:ext cx="2859" cy="353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>
                    <a:solidFill>
                      <a:schemeClr val="bg1"/>
                    </a:solidFill>
                    <a:cs typeface="+mn-ea"/>
                    <a:sym typeface="+mn-lt"/>
                  </a:rPr>
                  <a:t>清代著名学者王国维先生曾说：</a:t>
                </a:r>
                <a:r>
                  <a:rPr lang="zh-CN" altLang="en-US" sz="2000" b="1">
                    <a:solidFill>
                      <a:srgbClr val="FFC000"/>
                    </a:solidFill>
                    <a:cs typeface="+mn-ea"/>
                    <a:sym typeface="+mn-lt"/>
                  </a:rPr>
                  <a:t>“一切景语皆情语”。</a:t>
                </a:r>
              </a:p>
              <a:p>
                <a:r>
                  <a:rPr lang="zh-CN" altLang="en-US" sz="2000" b="1">
                    <a:solidFill>
                      <a:schemeClr val="bg1"/>
                    </a:solidFill>
                    <a:cs typeface="+mn-ea"/>
                    <a:sym typeface="+mn-lt"/>
                  </a:rPr>
                  <a:t>本首诗描写了哪</a:t>
                </a:r>
              </a:p>
              <a:p>
                <a:r>
                  <a:rPr lang="zh-CN" altLang="en-US" sz="2000" b="1">
                    <a:solidFill>
                      <a:schemeClr val="bg1"/>
                    </a:solidFill>
                    <a:cs typeface="+mn-ea"/>
                    <a:sym typeface="+mn-lt"/>
                  </a:rPr>
                  <a:t>些景色呢？</a:t>
                </a:r>
              </a:p>
            </p:txBody>
          </p:sp>
        </p:grpSp>
        <p:pic>
          <p:nvPicPr>
            <p:cNvPr id="5" name="图片 4" descr="C:/Users/pc/AppData/Local/Temp/kaimatting/20200806161838/output_aiMatting_20200806161903.pngoutput_aiMatting_20200806161903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7F8FD">
                    <a:alpha val="100000"/>
                  </a:srgbClr>
                </a:clrFrom>
                <a:clrTo>
                  <a:srgbClr val="F7F8FD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1" y="2481"/>
              <a:ext cx="2286" cy="3493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22.12598425196848,&quot;width&quot;:822.12598425196848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64.97913161799659,&quot;width&quot;:577.53448428710192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138.1212598425197,&quot;width&quot;:1138.1212598425197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82.13652576237428,&quot;width&quot;:799.5176985646558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54.47354563412102,&quot;width&quot;:754.47401574803143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18.48721097042244,&quot;width&quot;:530.00971863153325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2f4uqy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2f4uqy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838</Words>
  <Application>Microsoft Office PowerPoint</Application>
  <PresentationFormat>全屏显示(16:9)</PresentationFormat>
  <Paragraphs>94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cp:lastPrinted>2020-11-12T11:01:23Z</cp:lastPrinted>
  <dcterms:created xsi:type="dcterms:W3CDTF">2020-11-12T11:01:23Z</dcterms:created>
  <dcterms:modified xsi:type="dcterms:W3CDTF">2021-11-29T01:35:34Z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