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</p:sldMasterIdLst>
  <p:notesMasterIdLst>
    <p:notesMasterId r:id="rId20"/>
  </p:notesMasterIdLst>
  <p:sldIdLst>
    <p:sldId id="299" r:id="rId3"/>
    <p:sldId id="300" r:id="rId4"/>
    <p:sldId id="301" r:id="rId5"/>
    <p:sldId id="302" r:id="rId6"/>
    <p:sldId id="303" r:id="rId7"/>
    <p:sldId id="304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14" r:id="rId18"/>
    <p:sldId id="315" r:id="rId19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DFC"/>
    <a:srgbClr val="00639F"/>
    <a:srgbClr val="FFEAA7"/>
    <a:srgbClr val="F892BE"/>
    <a:srgbClr val="004C78"/>
    <a:srgbClr val="026EAC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20" y="120"/>
      </p:cViewPr>
      <p:guideLst>
        <p:guide orient="horz" pos="12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DE07DE-00D5-4B03-A258-3E08A42017EC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B0A6D-4CA6-46A2-ABFB-441597D765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01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B0A6D-4CA6-46A2-ABFB-441597D7658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882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7506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D9825DA-696A-45BE-A755-471943877271}" type="datetimeFigureOut">
              <a:rPr lang="zh-CN" altLang="en-US"/>
              <a:pPr>
                <a:defRPr/>
              </a:pPr>
              <a:t>2021/11/29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E22AAFC-7A72-4873-B8FA-F865C3FDF1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604DB08-80BB-488B-8AA1-E9374B5CDA52}" type="datetimeFigureOut">
              <a:rPr lang="zh-CN" altLang="en-US"/>
              <a:pPr>
                <a:defRPr/>
              </a:pPr>
              <a:t>2021/11/29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4A406E2-E657-448A-BCD3-0FA7614C29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5B7FC6F-3D17-49EC-9954-16ED3EF0C1B0}" type="datetimeFigureOut">
              <a:rPr lang="zh-CN" altLang="en-US"/>
              <a:pPr>
                <a:defRPr/>
              </a:pPr>
              <a:t>2021/11/29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D2BA4C6-8620-45A2-AD0F-1D912EC267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4"/>
          <p:cNvSpPr>
            <a:spLocks noGrp="1"/>
          </p:cNvSpPr>
          <p:nvPr>
            <p:ph type="ftr" sz="quarter" idx="10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F807597-220F-4BE8-A2CA-BF533D33001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2272BFB-A142-430E-A934-70102281F353}" type="datetimeFigureOut">
              <a:rPr lang="zh-CN" altLang="en-US" smtClean="0"/>
              <a:t>2021/11/29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F807597-220F-4BE8-A2CA-BF533D33001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780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173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127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4743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935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374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C0A2DC4-2B26-4B3B-BF5C-95C1C6178424}" type="datetimeFigureOut">
              <a:rPr lang="zh-CN" altLang="en-US"/>
              <a:pPr>
                <a:defRPr/>
              </a:pPr>
              <a:t>2021/11/29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CC961C0-9E1E-4851-B12B-034D4A5EE8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1737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6469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9860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6055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50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C3C800E-DC65-45EB-B934-CD559BB09E5E}" type="datetimeFigureOut">
              <a:rPr lang="zh-CN" altLang="en-US"/>
              <a:pPr>
                <a:defRPr/>
              </a:pPr>
              <a:t>2021/11/29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7F54A93-0AB2-42EF-9F1A-30459B158F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CF3416B-E7D7-4CB1-8836-FF28908E36BB}" type="datetimeFigureOut">
              <a:rPr lang="zh-CN" altLang="en-US"/>
              <a:pPr>
                <a:defRPr/>
              </a:pPr>
              <a:t>2021/11/29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E486C16-DC3C-4FFE-B0D7-92F58C1A6F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8104217-A5C6-4F02-9405-AD9B31F4ADA2}" type="datetimeFigureOut">
              <a:rPr lang="zh-CN" altLang="en-US"/>
              <a:pPr>
                <a:defRPr/>
              </a:pPr>
              <a:t>2021/11/29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CBBC2C6-8A07-45DA-914C-12315AA1CBC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205B3E6-88CC-424C-A25E-EE325F081A1D}" type="datetimeFigureOut">
              <a:rPr lang="zh-CN" altLang="en-US"/>
              <a:pPr>
                <a:defRPr/>
              </a:pPr>
              <a:t>2021/11/29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C315C37-32BA-4A91-A837-BD961F720D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70BF176-6EC7-4B8D-8FA9-0FE4A3BAAB2D}" type="datetimeFigureOut">
              <a:rPr lang="zh-CN" altLang="en-US"/>
              <a:pPr>
                <a:defRPr/>
              </a:pPr>
              <a:t>2021/11/29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AF9031C-986E-4D22-834F-C1C2FB1FE1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058A5E7-1326-40A0-A462-58553F73B62F}" type="datetimeFigureOut">
              <a:rPr lang="zh-CN" altLang="en-US"/>
              <a:pPr>
                <a:defRPr/>
              </a:pPr>
              <a:t>2021/11/29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7082457-7C76-415E-A9AB-9BD8B1B44C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CCE8414-E27B-4D5B-8E5B-84AC61B94CD1}" type="datetimeFigureOut">
              <a:rPr lang="zh-CN" altLang="en-US"/>
              <a:pPr>
                <a:defRPr/>
              </a:pPr>
              <a:t>2021/11/29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0955A34-D2A9-45AE-B385-EA741E8939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2021/11/29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3750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727684" y="1310188"/>
            <a:ext cx="56886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rgbClr val="5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热爱生活，热爱写作</a:t>
            </a:r>
            <a:endParaRPr lang="zh-CN" altLang="en-US" sz="4800" b="1" dirty="0">
              <a:solidFill>
                <a:srgbClr val="52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4371950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831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556919" y="610006"/>
            <a:ext cx="769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作文题：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你成长的过程中，有什么经历让你深受触动，难以忘怀？回忆一下，把它写下来。题目自拟。不少于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22331" y="226862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写作构思：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471254" y="3129085"/>
            <a:ext cx="1224136" cy="720080"/>
            <a:chOff x="3563888" y="3219822"/>
            <a:chExt cx="1224136" cy="864096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28" name="椭圆 27"/>
            <p:cNvSpPr/>
            <p:nvPr/>
          </p:nvSpPr>
          <p:spPr>
            <a:xfrm>
              <a:off x="3563888" y="3219822"/>
              <a:ext cx="1224136" cy="86409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707481" y="3419338"/>
              <a:ext cx="1038108" cy="480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卖苹果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上箭头 29"/>
          <p:cNvSpPr/>
          <p:nvPr/>
        </p:nvSpPr>
        <p:spPr>
          <a:xfrm rot="10800000">
            <a:off x="2921305" y="2632733"/>
            <a:ext cx="324036" cy="482919"/>
          </a:xfrm>
          <a:prstGeom prst="up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1988713" y="2284542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第一次做生意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左大括号 35"/>
          <p:cNvSpPr/>
          <p:nvPr/>
        </p:nvSpPr>
        <p:spPr>
          <a:xfrm>
            <a:off x="4248174" y="2764289"/>
            <a:ext cx="232111" cy="1451785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4401944" y="2579623"/>
            <a:ext cx="2258288" cy="6155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摘苹果的艰辛</a:t>
            </a:r>
            <a:endParaRPr lang="en-US" altLang="zh-CN" sz="1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600" b="1" dirty="0">
                <a:solidFill>
                  <a:srgbClr val="004C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汗流浃背</a:t>
            </a:r>
            <a:r>
              <a:rPr lang="zh-CN" altLang="en-US" sz="1600" b="1" dirty="0" smtClean="0">
                <a:solidFill>
                  <a:srgbClr val="004C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、被人嘲笑</a:t>
            </a:r>
            <a:r>
              <a: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426354" y="3861356"/>
            <a:ext cx="2233878" cy="6155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卖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苹果的</a:t>
            </a: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尴尬</a:t>
            </a:r>
            <a:endParaRPr lang="en-US" altLang="zh-CN" sz="1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1600" b="1" dirty="0">
                <a:solidFill>
                  <a:srgbClr val="004C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无人问津、不敢吆喝</a:t>
            </a: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948268" y="3295346"/>
            <a:ext cx="1298705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人生感悟</a:t>
            </a:r>
          </a:p>
        </p:txBody>
      </p:sp>
      <p:sp>
        <p:nvSpPr>
          <p:cNvPr id="18" name="上箭头 17"/>
          <p:cNvSpPr/>
          <p:nvPr/>
        </p:nvSpPr>
        <p:spPr>
          <a:xfrm rot="5400000">
            <a:off x="3786873" y="3247666"/>
            <a:ext cx="324036" cy="482919"/>
          </a:xfrm>
          <a:prstGeom prst="up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上箭头 18"/>
          <p:cNvSpPr/>
          <p:nvPr/>
        </p:nvSpPr>
        <p:spPr>
          <a:xfrm rot="5400000">
            <a:off x="6544786" y="3238555"/>
            <a:ext cx="324036" cy="482919"/>
          </a:xfrm>
          <a:prstGeom prst="up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991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0" grpId="0" animBg="1"/>
      <p:bldP spid="31" grpId="0"/>
      <p:bldP spid="36" grpId="0" animBg="1"/>
      <p:bldP spid="37" grpId="0"/>
      <p:bldP spid="38" grpId="0"/>
      <p:bldP spid="40" grpId="0" animBg="1"/>
      <p:bldP spid="18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43162" y="214296"/>
            <a:ext cx="1192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佳作欣赏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93675" y="1203598"/>
            <a:ext cx="775665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             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第一次做生意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寒假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回乡探亲，我有了人生中第一次做生意的经历。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头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晚上，我和表哥费劲口舌，家长终于许可我俩去市场卖苹果。第二天，天刚蒙蒙亮，我们就起床去舅舅家的果园摘苹果。乡村的小路上，四周静寂无声，远处不时地传来几声狗吠和鸡鸣。半个小时后，我们终于到达目的地。放眼望去满树的苹果如同红红的灯笼，甚是壮观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55576" y="4039520"/>
            <a:ext cx="5760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明确：</a:t>
            </a:r>
            <a:r>
              <a:rPr lang="zh-CN" altLang="en-US" sz="1600" dirty="0" smtClean="0">
                <a:solidFill>
                  <a:srgbClr val="026E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作者从听觉和视觉角度，写出了对生活的观察。</a:t>
            </a:r>
            <a:endParaRPr lang="zh-CN" altLang="en-US" sz="1600" dirty="0">
              <a:solidFill>
                <a:srgbClr val="026E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8561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576" y="1131590"/>
            <a:ext cx="76328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约而同地爬树，摘苹果。太阳渐渐升高了，尽管我们早已汗流浃背，但我俩只摘了小半筐苹果。这时，舅舅带着一帮人也来摘苹果，看我们蹲在树上一副狼狈的样子忍不住哈哈大笑：“连苹果都摘不下来，还想着挣钱？” 舅舅吩咐带来的那帮人帮我们摘了满满一筐苹果，并开车帮我们送到菜市场。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市场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上，各种各样的商品摆满了各个摊位。我们找到了卖水果的摊位，一心等着顾客光临。可是等了半天，无人问津。看着别人的生意做得风生水起，我们俩又羡慕，又羞愧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37649" y="3828160"/>
            <a:ext cx="4238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明确：</a:t>
            </a:r>
            <a:r>
              <a:rPr lang="zh-CN" altLang="en-US" sz="16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写出了摘苹果的艰辛，卖苹果的尴尬。</a:t>
            </a:r>
            <a:endParaRPr lang="zh-CN" altLang="en-US" sz="16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643162" y="214296"/>
            <a:ext cx="1192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佳作欣赏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10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11560" y="1131590"/>
            <a:ext cx="7783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这时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，旁边一位卖菜的大爷善意的提醒：“这俩孩子怎么不吆喝呢？”一语惊醒梦中人。我和表哥推让了半天，最后还是由我来吆喝。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卖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苹果，苹果。”我鼓起勇气小声地叫卖了一句，声音小得连自己都听不到，小心脏倒砰砰直跳。一位买菜的大叔笑着道：“不用怕，做生意嘛，有什么难为情的？”听了他的话，我们俩受到了鼓舞，齐声叫卖了起来。“买苹果，新鲜脆甜的大苹果！”……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11564" y="3579864"/>
            <a:ext cx="6909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明确：</a:t>
            </a:r>
            <a:r>
              <a:rPr lang="zh-CN" altLang="en-US" sz="16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在旁人的鼓励下，“我们”学习到了做生意的经验，也获得勇气。</a:t>
            </a:r>
            <a:endParaRPr lang="zh-CN" altLang="en-US" sz="16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643162" y="214296"/>
            <a:ext cx="1192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佳作欣赏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516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11560" y="987574"/>
            <a:ext cx="7783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人们听到了两个小孩在叫卖苹果感到很好奇，纷纷围了过来。你来买三斤，他来买两斤的，不一会儿，满满一筐苹果卖得一个都不剩。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b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　　提着空空如也的苹果筐，我和表哥走在回家的路上，脚步虽然沉重，但内心是甜蜜的，因为我们初次品尝了劳动的甘苦。 </a:t>
            </a: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的一生要经历很多个第一次，每一次经历都是宝贵的财富。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16538" y="3147816"/>
            <a:ext cx="5827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明确：</a:t>
            </a:r>
            <a:r>
              <a:rPr lang="zh-CN" altLang="en-US" sz="16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写出了第一次卖苹果的真实体验，结尾提炼出生活感悟。</a:t>
            </a:r>
            <a:endParaRPr lang="zh-CN" altLang="en-US" sz="16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643162" y="214296"/>
            <a:ext cx="1192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佳作欣赏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566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99592" y="1347616"/>
            <a:ext cx="7488832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一个人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成长的过程，其实是不断“懂”的过程。了解一种知识、一种事物、一种技能，理解一个道理、一种情感、一个人物，明白一种心意、一个眼神、一句话语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。一个人懂的多了，便长大了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       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请以“懂 ”为题，写一篇不少于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字的文章。 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2283720"/>
            <a:ext cx="1591736" cy="15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08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3568" y="843558"/>
            <a:ext cx="1347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写作提示：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83568" y="1347616"/>
            <a:ext cx="7704856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026E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dirty="0" smtClean="0">
                <a:solidFill>
                  <a:srgbClr val="026E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解题：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“懂” 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：“情”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主要有亲情、友情、爱情，其中我们接触最早的也是最能够打动我们的是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亲情；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“理”范围很广，人生哲理等都可以。 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26E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dirty="0">
                <a:solidFill>
                  <a:srgbClr val="026E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选材</a:t>
            </a:r>
            <a:r>
              <a:rPr lang="zh-CN" altLang="en-US" dirty="0" smtClean="0">
                <a:solidFill>
                  <a:srgbClr val="026E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记叙文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，可写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自己对父亲母亲的爱由不懂到懂的过程，描写要有故事情节，注意详略得当，抒发真情实感。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也可以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写对真理由不懂到懂的过程，对事情由不懂到懂的过程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026E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dirty="0">
                <a:solidFill>
                  <a:srgbClr val="026E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dirty="0">
                <a:solidFill>
                  <a:srgbClr val="026E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注意：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写完多默读几遍，检查语言是否简洁、表意是否准确。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978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029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4664" y="806996"/>
            <a:ext cx="6480721" cy="3240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19771" y="1923678"/>
            <a:ext cx="410445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明确热爱生活对写作的重要性。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掌握观察自身生活的方法。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结合范文，学习写出生活经历、体验。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660232" y="591552"/>
            <a:ext cx="1296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BFDFC"/>
                </a:solidFill>
              </a:rPr>
              <a:t>https://www.ypppt.com/</a:t>
            </a:r>
            <a:endParaRPr lang="zh-CN" altLang="en-US" sz="800" dirty="0">
              <a:solidFill>
                <a:srgbClr val="FBFD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70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>
            <a:off x="3419872" y="3291832"/>
            <a:ext cx="3960440" cy="504056"/>
          </a:xfrm>
          <a:prstGeom prst="roundRect">
            <a:avLst/>
          </a:prstGeom>
          <a:noFill/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699542"/>
            <a:ext cx="2592288" cy="151216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491880" y="1203598"/>
            <a:ext cx="38884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观书有感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朱熹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半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亩方塘一鉴开，天光云影共徘徊。</a:t>
            </a:r>
            <a:b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问渠哪得清如许，为有源头活水来。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491880" y="3363838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感悟：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生活是写作的“源头活水”！</a:t>
            </a:r>
          </a:p>
        </p:txBody>
      </p:sp>
    </p:spTree>
    <p:extLst>
      <p:ext uri="{BB962C8B-B14F-4D97-AF65-F5344CB8AC3E}">
        <p14:creationId xmlns:p14="http://schemas.microsoft.com/office/powerpoint/2010/main" val="245098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40152" y="2320745"/>
            <a:ext cx="2938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生活的“活水”从何而来？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14546" y="1714494"/>
            <a:ext cx="2736304" cy="369332"/>
          </a:xfrm>
          <a:prstGeom prst="rect">
            <a:avLst/>
          </a:prstGeom>
          <a:solidFill>
            <a:srgbClr val="C00000">
              <a:alpha val="32000"/>
            </a:srgbClr>
          </a:solidFill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用心感悟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2883283"/>
            <a:ext cx="2339702" cy="156677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403648" y="500048"/>
            <a:ext cx="2736304" cy="369332"/>
          </a:xfrm>
          <a:prstGeom prst="rect">
            <a:avLst/>
          </a:prstGeom>
          <a:solidFill>
            <a:srgbClr val="FFC000">
              <a:alpha val="48000"/>
            </a:srgbClr>
          </a:solidFill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细心观察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83572" y="214297"/>
            <a:ext cx="769441" cy="4714908"/>
            <a:chOff x="683568" y="203113"/>
            <a:chExt cx="769441" cy="4960925"/>
          </a:xfrm>
        </p:grpSpPr>
        <p:sp>
          <p:nvSpPr>
            <p:cNvPr id="13" name="Text Placeholder 3"/>
            <p:cNvSpPr txBox="1">
              <a:spLocks/>
            </p:cNvSpPr>
            <p:nvPr/>
          </p:nvSpPr>
          <p:spPr>
            <a:xfrm>
              <a:off x="683568" y="203113"/>
              <a:ext cx="769441" cy="87435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US" sz="5400" dirty="0" smtClean="0">
                  <a:solidFill>
                    <a:srgbClr val="F8D3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8D35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2" name="Straight Connector 13"/>
            <p:cNvCxnSpPr/>
            <p:nvPr/>
          </p:nvCxnSpPr>
          <p:spPr>
            <a:xfrm>
              <a:off x="1068288" y="1347614"/>
              <a:ext cx="0" cy="3816424"/>
            </a:xfrm>
            <a:prstGeom prst="line">
              <a:avLst/>
            </a:prstGeom>
            <a:ln w="19050" cap="sq">
              <a:solidFill>
                <a:srgbClr val="F8D35E"/>
              </a:solidFill>
              <a:prstDash val="solid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/>
        </p:nvGrpSpPr>
        <p:grpSpPr>
          <a:xfrm>
            <a:off x="1357294" y="1412120"/>
            <a:ext cx="769441" cy="3466166"/>
            <a:chOff x="1357290" y="1553449"/>
            <a:chExt cx="769441" cy="3610589"/>
          </a:xfrm>
        </p:grpSpPr>
        <p:sp>
          <p:nvSpPr>
            <p:cNvPr id="18" name="Text Placeholder 3"/>
            <p:cNvSpPr txBox="1">
              <a:spLocks/>
            </p:cNvSpPr>
            <p:nvPr/>
          </p:nvSpPr>
          <p:spPr>
            <a:xfrm>
              <a:off x="1357290" y="1553449"/>
              <a:ext cx="769441" cy="865622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5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47264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  <p:cxnSp>
          <p:nvCxnSpPr>
            <p:cNvPr id="23" name="Straight Connector 13"/>
            <p:cNvCxnSpPr/>
            <p:nvPr/>
          </p:nvCxnSpPr>
          <p:spPr>
            <a:xfrm>
              <a:off x="1763688" y="2303336"/>
              <a:ext cx="0" cy="2860702"/>
            </a:xfrm>
            <a:prstGeom prst="line">
              <a:avLst/>
            </a:prstGeom>
            <a:ln w="19050" cap="sq">
              <a:solidFill>
                <a:srgbClr val="F47264"/>
              </a:solidFill>
              <a:prstDash val="solid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33516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23628" y="1325110"/>
            <a:ext cx="55794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调动各种感官（听觉、视觉、嗅觉、触觉等）感知自然景物。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331644" y="2067694"/>
            <a:ext cx="6678083" cy="2016224"/>
            <a:chOff x="1191579" y="2484933"/>
            <a:chExt cx="6696744" cy="1512168"/>
          </a:xfrm>
        </p:grpSpPr>
        <p:sp>
          <p:nvSpPr>
            <p:cNvPr id="2" name="圆角矩形 1"/>
            <p:cNvSpPr/>
            <p:nvPr/>
          </p:nvSpPr>
          <p:spPr>
            <a:xfrm>
              <a:off x="1191579" y="2484933"/>
              <a:ext cx="6696744" cy="1512168"/>
            </a:xfrm>
            <a:prstGeom prst="roundRect">
              <a:avLst/>
            </a:prstGeom>
            <a:noFill/>
            <a:ln w="127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299591" y="2613149"/>
              <a:ext cx="6480720" cy="1177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示例</a:t>
              </a:r>
              <a:r>
                <a:rPr lang="en-US" altLang="zh-CN" sz="16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16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endPara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6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</a:t>
              </a:r>
              <a:r>
                <a:rPr lang="zh-CN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看</a:t>
              </a:r>
              <a:r>
                <a:rPr lang="zh-CN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吧，山上的矮松越发的青黑，树尖上顶着一髻儿白花，好像日本看护妇。山尖全白了，给蓝天镶上一道银边。（老舍《济南的冬天》</a:t>
              </a:r>
              <a:r>
                <a:rPr lang="zh-CN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331640" y="678346"/>
            <a:ext cx="1512168" cy="369332"/>
          </a:xfrm>
          <a:prstGeom prst="rect">
            <a:avLst/>
          </a:prstGeom>
          <a:solidFill>
            <a:srgbClr val="FFC000">
              <a:alpha val="48000"/>
            </a:srgbClr>
          </a:solidFill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细心观察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54191" y="447514"/>
            <a:ext cx="769441" cy="4536504"/>
            <a:chOff x="683568" y="627534"/>
            <a:chExt cx="769441" cy="4536504"/>
          </a:xfrm>
        </p:grpSpPr>
        <p:sp>
          <p:nvSpPr>
            <p:cNvPr id="10" name="Text Placeholder 3"/>
            <p:cNvSpPr txBox="1">
              <a:spLocks/>
            </p:cNvSpPr>
            <p:nvPr/>
          </p:nvSpPr>
          <p:spPr>
            <a:xfrm>
              <a:off x="683568" y="627534"/>
              <a:ext cx="769441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US" sz="5400" dirty="0" smtClean="0">
                  <a:solidFill>
                    <a:srgbClr val="F8D3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8D35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" name="Straight Connector 13"/>
            <p:cNvCxnSpPr/>
            <p:nvPr/>
          </p:nvCxnSpPr>
          <p:spPr>
            <a:xfrm>
              <a:off x="1068288" y="1347614"/>
              <a:ext cx="0" cy="3816424"/>
            </a:xfrm>
            <a:prstGeom prst="line">
              <a:avLst/>
            </a:prstGeom>
            <a:ln w="19050" cap="sq">
              <a:solidFill>
                <a:srgbClr val="F8D35E"/>
              </a:solidFill>
              <a:prstDash val="solid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文本框 2"/>
          <p:cNvSpPr txBox="1"/>
          <p:nvPr/>
        </p:nvSpPr>
        <p:spPr>
          <a:xfrm>
            <a:off x="4283968" y="3597237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视觉角度</a:t>
            </a:r>
          </a:p>
        </p:txBody>
      </p:sp>
    </p:spTree>
    <p:extLst>
      <p:ext uri="{BB962C8B-B14F-4D97-AF65-F5344CB8AC3E}">
        <p14:creationId xmlns:p14="http://schemas.microsoft.com/office/powerpoint/2010/main" val="402135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31644" y="1779662"/>
            <a:ext cx="6678083" cy="1944216"/>
            <a:chOff x="1191579" y="2484933"/>
            <a:chExt cx="6696744" cy="1512168"/>
          </a:xfrm>
        </p:grpSpPr>
        <p:sp>
          <p:nvSpPr>
            <p:cNvPr id="2" name="圆角矩形 1"/>
            <p:cNvSpPr/>
            <p:nvPr/>
          </p:nvSpPr>
          <p:spPr>
            <a:xfrm>
              <a:off x="1191579" y="2484933"/>
              <a:ext cx="6696744" cy="1512168"/>
            </a:xfrm>
            <a:prstGeom prst="roundRect">
              <a:avLst/>
            </a:prstGeom>
            <a:noFill/>
            <a:ln w="127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299591" y="2613149"/>
              <a:ext cx="6480720" cy="9335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示例</a:t>
              </a:r>
              <a:r>
                <a:rPr lang="en-US" altLang="zh-CN" sz="16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16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endPara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6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</a:t>
              </a:r>
              <a:r>
                <a:rPr lang="zh-CN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风</a:t>
              </a:r>
              <a:r>
                <a:rPr lang="zh-CN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里带来些新翻的泥土的气息，混着青草味儿，还有各种花的香，都在微微润湿的空气里酝酿。（朱自清《春》）</a:t>
              </a: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331640" y="678346"/>
            <a:ext cx="1512168" cy="369332"/>
          </a:xfrm>
          <a:prstGeom prst="rect">
            <a:avLst/>
          </a:prstGeom>
          <a:solidFill>
            <a:srgbClr val="FFC000">
              <a:alpha val="48000"/>
            </a:srgbClr>
          </a:solidFill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细心观察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54191" y="447514"/>
            <a:ext cx="769441" cy="4536504"/>
            <a:chOff x="683568" y="627534"/>
            <a:chExt cx="769441" cy="4536504"/>
          </a:xfrm>
        </p:grpSpPr>
        <p:sp>
          <p:nvSpPr>
            <p:cNvPr id="10" name="Text Placeholder 3"/>
            <p:cNvSpPr txBox="1">
              <a:spLocks/>
            </p:cNvSpPr>
            <p:nvPr/>
          </p:nvSpPr>
          <p:spPr>
            <a:xfrm>
              <a:off x="683568" y="627534"/>
              <a:ext cx="769441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US" sz="5400" dirty="0" smtClean="0">
                  <a:solidFill>
                    <a:srgbClr val="F8D3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8D35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" name="Straight Connector 13"/>
            <p:cNvCxnSpPr/>
            <p:nvPr/>
          </p:nvCxnSpPr>
          <p:spPr>
            <a:xfrm>
              <a:off x="1068288" y="1347614"/>
              <a:ext cx="0" cy="3816424"/>
            </a:xfrm>
            <a:prstGeom prst="line">
              <a:avLst/>
            </a:prstGeom>
            <a:ln w="19050" cap="sq">
              <a:solidFill>
                <a:srgbClr val="F8D35E"/>
              </a:solidFill>
              <a:prstDash val="solid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文本框 2"/>
          <p:cNvSpPr txBox="1"/>
          <p:nvPr/>
        </p:nvSpPr>
        <p:spPr>
          <a:xfrm>
            <a:off x="4211960" y="3166231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嗅觉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角度</a:t>
            </a:r>
          </a:p>
        </p:txBody>
      </p:sp>
    </p:spTree>
    <p:extLst>
      <p:ext uri="{BB962C8B-B14F-4D97-AF65-F5344CB8AC3E}">
        <p14:creationId xmlns:p14="http://schemas.microsoft.com/office/powerpoint/2010/main" val="3066703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31644" y="1779662"/>
            <a:ext cx="6678083" cy="2334434"/>
            <a:chOff x="1191579" y="2484933"/>
            <a:chExt cx="6696744" cy="1512168"/>
          </a:xfrm>
        </p:grpSpPr>
        <p:sp>
          <p:nvSpPr>
            <p:cNvPr id="2" name="圆角矩形 1"/>
            <p:cNvSpPr/>
            <p:nvPr/>
          </p:nvSpPr>
          <p:spPr>
            <a:xfrm>
              <a:off x="1191579" y="2484933"/>
              <a:ext cx="6696744" cy="1512168"/>
            </a:xfrm>
            <a:prstGeom prst="roundRect">
              <a:avLst/>
            </a:prstGeom>
            <a:noFill/>
            <a:ln w="127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299591" y="2613149"/>
              <a:ext cx="6480720" cy="1016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示例</a:t>
              </a:r>
              <a:r>
                <a:rPr lang="en-US" altLang="zh-CN" sz="16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16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endPara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</a:t>
              </a:r>
              <a:r>
                <a:rPr lang="zh-CN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鸟儿</a:t>
              </a:r>
              <a:r>
                <a:rPr lang="zh-CN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将巢安在繁花嫩叶当中，高兴起来了，呼朋引伴地卖弄清脆的喉咙，唱出宛转的曲子，跟轻风流水应和着。牛背上牧童的短笛，这时候也成天嘹亮地响着。（朱自清《春》）</a:t>
              </a: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331640" y="678346"/>
            <a:ext cx="1512168" cy="369332"/>
          </a:xfrm>
          <a:prstGeom prst="rect">
            <a:avLst/>
          </a:prstGeom>
          <a:solidFill>
            <a:srgbClr val="FFC000">
              <a:alpha val="48000"/>
            </a:srgbClr>
          </a:solidFill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细心观察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54191" y="447514"/>
            <a:ext cx="769441" cy="4536504"/>
            <a:chOff x="683568" y="627534"/>
            <a:chExt cx="769441" cy="4536504"/>
          </a:xfrm>
        </p:grpSpPr>
        <p:sp>
          <p:nvSpPr>
            <p:cNvPr id="10" name="Text Placeholder 3"/>
            <p:cNvSpPr txBox="1">
              <a:spLocks/>
            </p:cNvSpPr>
            <p:nvPr/>
          </p:nvSpPr>
          <p:spPr>
            <a:xfrm>
              <a:off x="683568" y="627534"/>
              <a:ext cx="769441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US" sz="5400" dirty="0" smtClean="0">
                  <a:solidFill>
                    <a:srgbClr val="F8D3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8D35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" name="Straight Connector 13"/>
            <p:cNvCxnSpPr/>
            <p:nvPr/>
          </p:nvCxnSpPr>
          <p:spPr>
            <a:xfrm>
              <a:off x="1068288" y="1347614"/>
              <a:ext cx="0" cy="3816424"/>
            </a:xfrm>
            <a:prstGeom prst="line">
              <a:avLst/>
            </a:prstGeom>
            <a:ln w="19050" cap="sq">
              <a:solidFill>
                <a:srgbClr val="F8D35E"/>
              </a:solidFill>
              <a:prstDash val="solid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文本框 2"/>
          <p:cNvSpPr txBox="1"/>
          <p:nvPr/>
        </p:nvSpPr>
        <p:spPr>
          <a:xfrm>
            <a:off x="4211960" y="3649644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听觉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角度</a:t>
            </a:r>
          </a:p>
        </p:txBody>
      </p:sp>
    </p:spTree>
    <p:extLst>
      <p:ext uri="{BB962C8B-B14F-4D97-AF65-F5344CB8AC3E}">
        <p14:creationId xmlns:p14="http://schemas.microsoft.com/office/powerpoint/2010/main" val="3030510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59698" y="1439509"/>
            <a:ext cx="67315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真情妙悟铸文章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，对身边景、人、事多一份思考，便会收获一份情感上的感动、事理上的感悟。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1259698" y="2472805"/>
            <a:ext cx="7011212" cy="1683122"/>
          </a:xfrm>
          <a:prstGeom prst="roundRect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368939" y="2595833"/>
            <a:ext cx="69498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示例</a:t>
            </a:r>
            <a:r>
              <a:rPr lang="en-US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  <a:p>
            <a:pPr>
              <a:lnSpc>
                <a:spcPct val="150000"/>
              </a:lnSpc>
            </a:pP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“吹面不寒杨柳风”，不错的，像母亲的手抚摸着你。（朱自清《春》）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427755" y="516926"/>
            <a:ext cx="769441" cy="4431090"/>
            <a:chOff x="1403648" y="1649592"/>
            <a:chExt cx="769441" cy="3514446"/>
          </a:xfrm>
        </p:grpSpPr>
        <p:sp>
          <p:nvSpPr>
            <p:cNvPr id="8" name="Text Placeholder 3"/>
            <p:cNvSpPr txBox="1">
              <a:spLocks/>
            </p:cNvSpPr>
            <p:nvPr/>
          </p:nvSpPr>
          <p:spPr>
            <a:xfrm>
              <a:off x="1403648" y="1649592"/>
              <a:ext cx="769441" cy="659092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5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47264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  <p:cxnSp>
          <p:nvCxnSpPr>
            <p:cNvPr id="9" name="Straight Connector 13"/>
            <p:cNvCxnSpPr/>
            <p:nvPr/>
          </p:nvCxnSpPr>
          <p:spPr>
            <a:xfrm>
              <a:off x="1763688" y="2303336"/>
              <a:ext cx="0" cy="2860702"/>
            </a:xfrm>
            <a:prstGeom prst="line">
              <a:avLst/>
            </a:prstGeom>
            <a:ln w="19050" cap="sq">
              <a:solidFill>
                <a:srgbClr val="F47264"/>
              </a:solidFill>
              <a:prstDash val="solid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10"/>
          <p:cNvSpPr txBox="1"/>
          <p:nvPr/>
        </p:nvSpPr>
        <p:spPr>
          <a:xfrm>
            <a:off x="1305204" y="779101"/>
            <a:ext cx="1466596" cy="369332"/>
          </a:xfrm>
          <a:prstGeom prst="rect">
            <a:avLst/>
          </a:prstGeom>
          <a:solidFill>
            <a:srgbClr val="C00000">
              <a:alpha val="32000"/>
            </a:srgbClr>
          </a:solidFill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用心感悟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68939" y="3611140"/>
            <a:ext cx="612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明确：</a:t>
            </a:r>
            <a:r>
              <a:rPr lang="zh-CN" altLang="zh-CN" sz="1600" dirty="0">
                <a:solidFill>
                  <a:srgbClr val="004C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根据触觉，感悟到母亲的温柔，使春风更具人情味。</a:t>
            </a:r>
          </a:p>
        </p:txBody>
      </p:sp>
    </p:spTree>
    <p:extLst>
      <p:ext uri="{BB962C8B-B14F-4D97-AF65-F5344CB8AC3E}">
        <p14:creationId xmlns:p14="http://schemas.microsoft.com/office/powerpoint/2010/main" val="167702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 animBg="1"/>
      <p:bldP spid="5" grpId="0"/>
      <p:bldP spid="11" grpId="0" animBg="1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323672" y="1728643"/>
            <a:ext cx="7208768" cy="2211260"/>
          </a:xfrm>
          <a:prstGeom prst="roundRect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432913" y="1851670"/>
            <a:ext cx="69498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示例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zh-CN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雨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，我爱恋的雨啊，你一年四季常在我的眼前流动，你给我的生命带来活力，你给我的感情带来滋润，你给我的思想带来流动。（刘湛秋《雨的四季》）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427755" y="516926"/>
            <a:ext cx="769441" cy="4431090"/>
            <a:chOff x="1403648" y="1649592"/>
            <a:chExt cx="769441" cy="3514446"/>
          </a:xfrm>
        </p:grpSpPr>
        <p:sp>
          <p:nvSpPr>
            <p:cNvPr id="8" name="Text Placeholder 3"/>
            <p:cNvSpPr txBox="1">
              <a:spLocks/>
            </p:cNvSpPr>
            <p:nvPr/>
          </p:nvSpPr>
          <p:spPr>
            <a:xfrm>
              <a:off x="1403648" y="1649592"/>
              <a:ext cx="769441" cy="659092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5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47264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  <p:cxnSp>
          <p:nvCxnSpPr>
            <p:cNvPr id="9" name="Straight Connector 13"/>
            <p:cNvCxnSpPr/>
            <p:nvPr/>
          </p:nvCxnSpPr>
          <p:spPr>
            <a:xfrm>
              <a:off x="1763688" y="2303336"/>
              <a:ext cx="0" cy="2860702"/>
            </a:xfrm>
            <a:prstGeom prst="line">
              <a:avLst/>
            </a:prstGeom>
            <a:ln w="19050" cap="sq">
              <a:solidFill>
                <a:srgbClr val="F47264"/>
              </a:solidFill>
              <a:prstDash val="solid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10"/>
          <p:cNvSpPr txBox="1"/>
          <p:nvPr/>
        </p:nvSpPr>
        <p:spPr>
          <a:xfrm>
            <a:off x="1305204" y="779101"/>
            <a:ext cx="1466596" cy="369332"/>
          </a:xfrm>
          <a:prstGeom prst="rect">
            <a:avLst/>
          </a:prstGeom>
          <a:solidFill>
            <a:srgbClr val="C00000">
              <a:alpha val="32000"/>
            </a:srgbClr>
          </a:solidFill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用心感悟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75656" y="3484564"/>
            <a:ext cx="612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004C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根据雨的特点，提炼出丰富的感悟。</a:t>
            </a:r>
          </a:p>
        </p:txBody>
      </p:sp>
    </p:spTree>
    <p:extLst>
      <p:ext uri="{BB962C8B-B14F-4D97-AF65-F5344CB8AC3E}">
        <p14:creationId xmlns:p14="http://schemas.microsoft.com/office/powerpoint/2010/main" val="411659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3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3808</TotalTime>
  <Words>1193</Words>
  <Application>Microsoft Office PowerPoint</Application>
  <PresentationFormat>全屏显示(16:9)</PresentationFormat>
  <Paragraphs>87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</cp:revision>
  <dcterms:modified xsi:type="dcterms:W3CDTF">2021-11-29T04:22:18Z</dcterms:modified>
</cp:coreProperties>
</file>