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  <p:sldMasterId id="2147483761" r:id="rId2"/>
    <p:sldMasterId id="2147483773" r:id="rId3"/>
  </p:sldMasterIdLst>
  <p:notesMasterIdLst>
    <p:notesMasterId r:id="rId23"/>
  </p:notesMasterIdLst>
  <p:handoutMasterIdLst>
    <p:handoutMasterId r:id="rId24"/>
  </p:handoutMasterIdLst>
  <p:sldIdLst>
    <p:sldId id="369" r:id="rId4"/>
    <p:sldId id="694" r:id="rId5"/>
    <p:sldId id="698" r:id="rId6"/>
    <p:sldId id="498" r:id="rId7"/>
    <p:sldId id="671" r:id="rId8"/>
    <p:sldId id="537" r:id="rId9"/>
    <p:sldId id="699" r:id="rId10"/>
    <p:sldId id="700" r:id="rId11"/>
    <p:sldId id="701" r:id="rId12"/>
    <p:sldId id="702" r:id="rId13"/>
    <p:sldId id="703" r:id="rId14"/>
    <p:sldId id="704" r:id="rId15"/>
    <p:sldId id="718" r:id="rId16"/>
    <p:sldId id="717" r:id="rId17"/>
    <p:sldId id="705" r:id="rId18"/>
    <p:sldId id="706" r:id="rId19"/>
    <p:sldId id="708" r:id="rId20"/>
    <p:sldId id="710" r:id="rId21"/>
    <p:sldId id="719" r:id="rId2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4" userDrawn="1">
          <p15:clr>
            <a:srgbClr val="A4A3A4"/>
          </p15:clr>
        </p15:guide>
        <p15:guide id="2" pos="38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7"/>
    <a:srgbClr val="008080"/>
    <a:srgbClr val="CCFFFF"/>
    <a:srgbClr val="FFDB93"/>
    <a:srgbClr val="0000FF"/>
    <a:srgbClr val="FF99CC"/>
    <a:srgbClr val="FF7C80"/>
    <a:srgbClr val="99CCFF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264"/>
        <p:guide pos="384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smtClean="0"/>
            </a:lvl1pPr>
          </a:lstStyle>
          <a:p>
            <a:pPr>
              <a:defRPr/>
            </a:pPr>
            <a:fld id="{8AD87DA4-FF01-4255-A2EF-AFD1798FFD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09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/>
          </p:cNvSpPr>
          <p:nvPr>
            <p:ph type="dt"/>
          </p:nvPr>
        </p:nvSpPr>
        <p:spPr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smtClean="0"/>
            </a:lvl1pPr>
          </a:lstStyle>
          <a:p>
            <a:pPr>
              <a:defRPr/>
            </a:pPr>
            <a:fld id="{D1C8F7C5-A34B-481B-8E69-4270E92229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3294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1pPr>
    <a:lvl2pPr marL="742950" lvl="1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lvl="2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lvl="3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lvl="4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8F7C5-A34B-481B-8E69-4270E9222961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167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8F7C5-A34B-481B-8E69-4270E9222961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0320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4898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ea typeface="宋体" panose="02010600030101010101" pitchFamily="2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0DB6E-AFA8-49C2-AF6E-BD833B9D0DD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17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B461D-6786-48AA-94D5-6651FE7B9A8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815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1B536-AAFD-4CE4-98A8-62EC92E1283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44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62DD04-99DD-4129-9116-DC30D56E538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434768"/>
      </p:ext>
    </p:extLst>
  </p:cSld>
  <p:clrMapOvr>
    <a:masterClrMapping/>
  </p:clrMapOvr>
  <p:transition spd="med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8"/>
            <a:ext cx="51816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3"/>
            <a:ext cx="51816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5930D-803C-423A-A8F3-824DE4EF371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291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5930D-803C-423A-A8F3-824DE4EF371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731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397B7F9D-B0F3-4A10-ACC3-B25054416D34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FA5CBFEB-C985-4BBE-8226-BBAD96FF47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784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095D787D-CE82-4C7F-8A10-9E9C08D52554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1006795D-E04C-49B5-9425-382B89C8F3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590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4368EE08-4B63-48EB-B516-3B82B40C4005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70AA1967-2117-41D9-8536-731B6438B6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099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75B42D01-EE6C-48AD-B078-DE681DF36487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E68E31A0-F393-40AB-96FD-F896EE19F1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280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53653A22-71E2-48C9-86CD-A48E5B86C4B4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01F84032-A713-45DB-8EDD-CCF6633EFF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71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60F52-BC9B-434F-B199-7A15667D77E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8731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6BD57899-BD99-4D12-9369-2A0D2660B5F1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31B1E695-5BD5-4374-8569-5E13CC5731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148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23EB28E-3D7E-4B4F-AF2E-BEBCC0CF455C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05BD5AA-C1E6-4872-B92D-64043EE05D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2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2E93B843-2780-4492-A532-45C189802D58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B8AB3338-8E07-4666-B960-F0E8DFA74A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188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E0943FC-B7FD-4E8D-8075-D357F865F1BF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5541B96-0C13-4890-B6E7-7249C74EB7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4046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1739197F-9511-4C53-BEE8-731EBF3A7595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4BEF7B0-1BE9-4D48-857A-38317EAF02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128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CEE159EF-01BD-4619-AF5B-85A3CC7EFED2}" type="datetimeFigureOut">
              <a:rPr lang="zh-CN" altLang="en-US"/>
              <a:pPr>
                <a:defRPr/>
              </a:pPr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524A9D6-878C-4763-8D43-F47A595364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1594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387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018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7037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145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17BBE-C39D-4BB9-B941-EC4977B09C5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197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420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3081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51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803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4734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346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54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DE7CD-F18D-4314-91DE-6F5C7DEA01A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936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ea typeface="宋体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DB6AE-78C8-419B-A649-2EDD432EB4D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16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7518E-319E-44E3-8F97-AA7B6B8307E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08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0306A-1C36-4FE9-9731-25C0FA1926C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924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>
                <a:ea typeface="宋体" panose="02010600030101010101" pitchFamily="2" charset="-122"/>
              </a:defRPr>
            </a:lvl1pPr>
            <a:lvl2pPr>
              <a:defRPr sz="2100">
                <a:ea typeface="宋体" panose="02010600030101010101" pitchFamily="2" charset="-122"/>
              </a:defRPr>
            </a:lvl2pPr>
            <a:lvl3pPr>
              <a:defRPr sz="1800">
                <a:ea typeface="宋体" panose="02010600030101010101" pitchFamily="2" charset="-122"/>
              </a:defRPr>
            </a:lvl3pPr>
            <a:lvl4pPr>
              <a:defRPr sz="1500">
                <a:ea typeface="宋体" panose="02010600030101010101" pitchFamily="2" charset="-122"/>
              </a:defRPr>
            </a:lvl4pPr>
            <a:lvl5pPr>
              <a:defRPr sz="1500">
                <a:ea typeface="宋体" panose="02010600030101010101" pitchFamily="2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A3082-D4E7-456A-AD99-EF19C18B5D4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582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>
                <a:ea typeface="宋体" panose="02010600030101010101" pitchFamily="2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94D58-CEE7-4C34-98F9-7FFC9316D01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/>
          </p:cNvSpPr>
          <p:nvPr>
            <p:ph type="dt" sz="half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400" noProof="1">
                <a:ea typeface="宋体" panose="02010600030101010101" pitchFamily="2" charset="-122"/>
              </a:defRPr>
            </a:lvl1pPr>
          </a:lstStyle>
          <a:p>
            <a:pPr eaLnBrk="1" hangingPunct="1">
              <a:defRPr/>
            </a:pPr>
            <a:fld id="{10ACDD43-C6A6-4FE4-9AD0-BE31B288E139}" type="datetimeFigureOut">
              <a:rPr lang="zh-CN" altLang="en-US" smtClean="0"/>
              <a:pPr eaLnBrk="1" hangingPunct="1">
                <a:defRPr/>
              </a:pPr>
              <a:t>2021/11/28</a:t>
            </a:fld>
            <a:endParaRPr lang="zh-CN" altLang="en-US"/>
          </a:p>
        </p:txBody>
      </p:sp>
      <p:sp>
        <p:nvSpPr>
          <p:cNvPr id="1029" name="Rectangle 5"/>
          <p:cNvSpPr>
            <a:spLocks noGrp="1"/>
          </p:cNvSpPr>
          <p:nvPr>
            <p:ph type="ftr" sz="quarter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 eaLnBrk="1" hangingPunct="1">
              <a:buFont typeface="Arial" panose="020B0604020202020204" pitchFamily="34" charset="0"/>
              <a:buNone/>
              <a:defRPr sz="1400" noProof="1">
                <a:ea typeface="宋体" panose="02010600030101010101" pitchFamily="2" charset="-122"/>
              </a:defRPr>
            </a:lvl1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400" smtClean="0"/>
            </a:lvl1pPr>
          </a:lstStyle>
          <a:p>
            <a:pPr eaLnBrk="1" hangingPunct="1">
              <a:defRPr/>
            </a:pPr>
            <a:fld id="{539D5BBD-A5BB-46A7-81C2-334DAA76F551}" type="slidenum">
              <a:rPr lang="zh-CN" altLang="en-US" smtClean="0"/>
              <a:pPr eaLnBrk="1" hangingPunct="1"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57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微软雅黑" panose="020B0503020204020204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 eaLnBrk="1" hangingPunct="1">
              <a:defRPr/>
            </a:pPr>
            <a:fld id="{10ACDD43-C6A6-4FE4-9AD0-BE31B288E139}" type="datetimeFigureOut">
              <a:rPr lang="zh-CN" altLang="en-US"/>
              <a:pPr eaLnBrk="1" hangingPunct="1">
                <a:defRPr/>
              </a:pPr>
              <a:t>2021/11/28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 eaLnBrk="1" hangingPunct="1">
              <a:defRPr/>
            </a:pPr>
            <a:fld id="{539D5BBD-A5BB-46A7-81C2-334DAA76F551}" type="slidenum">
              <a:rPr lang="zh-CN" altLang="en-US"/>
              <a:pPr eaLnBrk="1" hangingPunct="1"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21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2021/11/28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8555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jzhan.com/mp3/7s/51306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7"/>
          <p:cNvSpPr>
            <a:spLocks noChangeArrowheads="1"/>
          </p:cNvSpPr>
          <p:nvPr/>
        </p:nvSpPr>
        <p:spPr bwMode="auto">
          <a:xfrm>
            <a:off x="0" y="6454778"/>
            <a:ext cx="12192000" cy="403225"/>
          </a:xfrm>
          <a:prstGeom prst="flowChartProcess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buFont typeface="Arial" pitchFamily="34" charset="0"/>
              <a:buNone/>
            </a:pPr>
            <a:endParaRPr lang="zh-CN" altLang="en-US" sz="1800"/>
          </a:p>
        </p:txBody>
      </p:sp>
      <p:sp>
        <p:nvSpPr>
          <p:cNvPr id="5123" name="MH_Text_1"/>
          <p:cNvSpPr>
            <a:spLocks noChangeArrowheads="1"/>
          </p:cNvSpPr>
          <p:nvPr/>
        </p:nvSpPr>
        <p:spPr bwMode="auto">
          <a:xfrm>
            <a:off x="2259016" y="4308974"/>
            <a:ext cx="1665287" cy="1055687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 eaLnBrk="1" hangingPunct="1">
              <a:lnSpc>
                <a:spcPct val="130000"/>
              </a:lnSpc>
              <a:buFont typeface="Arial" pitchFamily="34" charset="0"/>
              <a:buNone/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76" name="MH_SubTitle_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257425" y="4580433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导入新课</a:t>
            </a:r>
          </a:p>
        </p:txBody>
      </p:sp>
      <p:sp>
        <p:nvSpPr>
          <p:cNvPr id="3077" name="MH_Other_1"/>
          <p:cNvSpPr>
            <a:spLocks noChangeArrowheads="1"/>
          </p:cNvSpPr>
          <p:nvPr/>
        </p:nvSpPr>
        <p:spPr bwMode="auto">
          <a:xfrm>
            <a:off x="3684591" y="4751883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126" name="MH_Text_2"/>
          <p:cNvSpPr>
            <a:spLocks noChangeArrowheads="1"/>
          </p:cNvSpPr>
          <p:nvPr/>
        </p:nvSpPr>
        <p:spPr bwMode="auto">
          <a:xfrm>
            <a:off x="4224341" y="4293099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 eaLnBrk="1" hangingPunct="1">
              <a:lnSpc>
                <a:spcPct val="130000"/>
              </a:lnSpc>
              <a:buFont typeface="Arial" pitchFamily="34" charset="0"/>
              <a:buNone/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79" name="MH_SubTitle_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46566" y="4580433"/>
            <a:ext cx="1665287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讲授新课</a:t>
            </a:r>
          </a:p>
        </p:txBody>
      </p:sp>
      <p:sp>
        <p:nvSpPr>
          <p:cNvPr id="3080" name="MH_Other_2"/>
          <p:cNvSpPr>
            <a:spLocks noChangeArrowheads="1"/>
          </p:cNvSpPr>
          <p:nvPr/>
        </p:nvSpPr>
        <p:spPr bwMode="auto">
          <a:xfrm>
            <a:off x="4281491" y="4748708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081" name="MH_Other_3"/>
          <p:cNvSpPr>
            <a:spLocks noChangeArrowheads="1"/>
          </p:cNvSpPr>
          <p:nvPr/>
        </p:nvSpPr>
        <p:spPr bwMode="auto">
          <a:xfrm>
            <a:off x="5715003" y="4751883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130" name="MH_Text_3"/>
          <p:cNvSpPr>
            <a:spLocks noChangeArrowheads="1"/>
          </p:cNvSpPr>
          <p:nvPr/>
        </p:nvSpPr>
        <p:spPr bwMode="auto">
          <a:xfrm>
            <a:off x="6254753" y="4307386"/>
            <a:ext cx="1666875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 eaLnBrk="1" hangingPunct="1">
              <a:lnSpc>
                <a:spcPct val="130000"/>
              </a:lnSpc>
              <a:buFont typeface="Arial" pitchFamily="34" charset="0"/>
              <a:buNone/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83" name="MH_SubTitle_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54750" y="4580433"/>
            <a:ext cx="1665288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课堂小结</a:t>
            </a:r>
          </a:p>
        </p:txBody>
      </p:sp>
      <p:sp>
        <p:nvSpPr>
          <p:cNvPr id="3084" name="MH_Other_4"/>
          <p:cNvSpPr>
            <a:spLocks noChangeArrowheads="1"/>
          </p:cNvSpPr>
          <p:nvPr/>
        </p:nvSpPr>
        <p:spPr bwMode="auto">
          <a:xfrm>
            <a:off x="6311903" y="4748708"/>
            <a:ext cx="169863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085" name="MH_Other_5"/>
          <p:cNvSpPr>
            <a:spLocks noChangeArrowheads="1"/>
          </p:cNvSpPr>
          <p:nvPr/>
        </p:nvSpPr>
        <p:spPr bwMode="auto">
          <a:xfrm>
            <a:off x="7713666" y="4751883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2E617E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134" name="MH_Text_4"/>
          <p:cNvSpPr>
            <a:spLocks noChangeArrowheads="1"/>
          </p:cNvSpPr>
          <p:nvPr/>
        </p:nvSpPr>
        <p:spPr bwMode="auto">
          <a:xfrm>
            <a:off x="8262941" y="4307386"/>
            <a:ext cx="1665287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outerShdw dist="25401" dir="2700000" algn="ctr" rotWithShape="0">
              <a:srgbClr val="000000">
                <a:alpha val="25000"/>
              </a:srgbClr>
            </a:outerShdw>
          </a:effectLst>
        </p:spPr>
        <p:txBody>
          <a:bodyPr lIns="90170" tIns="720090" rIns="90170" bIns="46990" anchor="ctr"/>
          <a:lstStyle/>
          <a:p>
            <a:pPr algn="ctr" eaLnBrk="1" hangingPunct="1">
              <a:lnSpc>
                <a:spcPct val="130000"/>
              </a:lnSpc>
              <a:buFont typeface="Arial" pitchFamily="34" charset="0"/>
              <a:buNone/>
              <a:defRPr/>
            </a:pPr>
            <a:endParaRPr lang="zh-CN" altLang="en-US" sz="1600">
              <a:solidFill>
                <a:srgbClr val="4D4D4D"/>
              </a:solidFill>
            </a:endParaRPr>
          </a:p>
        </p:txBody>
      </p:sp>
      <p:sp>
        <p:nvSpPr>
          <p:cNvPr id="3087" name="MH_SubTitle_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62938" y="4580433"/>
            <a:ext cx="1668462" cy="53975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800">
                <a:solidFill>
                  <a:srgbClr val="FFFFFF"/>
                </a:solidFill>
                <a:latin typeface="宋体" pitchFamily="2" charset="-122"/>
              </a:rPr>
              <a:t>当堂检测</a:t>
            </a:r>
          </a:p>
        </p:txBody>
      </p:sp>
      <p:sp>
        <p:nvSpPr>
          <p:cNvPr id="3088" name="MH_Other_6"/>
          <p:cNvSpPr>
            <a:spLocks noChangeArrowheads="1"/>
          </p:cNvSpPr>
          <p:nvPr/>
        </p:nvSpPr>
        <p:spPr bwMode="auto">
          <a:xfrm>
            <a:off x="8312153" y="4748708"/>
            <a:ext cx="168275" cy="171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707C1A"/>
            </a:solidFill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3089" name="组合 3093"/>
          <p:cNvGrpSpPr>
            <a:grpSpLocks/>
          </p:cNvGrpSpPr>
          <p:nvPr/>
        </p:nvGrpSpPr>
        <p:grpSpPr bwMode="auto">
          <a:xfrm>
            <a:off x="3621091" y="4704258"/>
            <a:ext cx="890587" cy="266700"/>
            <a:chOff x="0" y="0"/>
            <a:chExt cx="561" cy="169"/>
          </a:xfrm>
        </p:grpSpPr>
        <p:pic>
          <p:nvPicPr>
            <p:cNvPr id="3101" name="MH_Other_7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1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2" name="Text Box 24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5138" name="MH_Other_8"/>
          <p:cNvSpPr>
            <a:spLocks noChangeArrowheads="1"/>
          </p:cNvSpPr>
          <p:nvPr/>
        </p:nvSpPr>
        <p:spPr bwMode="auto">
          <a:xfrm>
            <a:off x="3719516" y="479315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grpSp>
        <p:nvGrpSpPr>
          <p:cNvPr id="3091" name="组合 3097"/>
          <p:cNvGrpSpPr>
            <a:grpSpLocks/>
          </p:cNvGrpSpPr>
          <p:nvPr/>
        </p:nvGrpSpPr>
        <p:grpSpPr bwMode="auto">
          <a:xfrm>
            <a:off x="5651500" y="4704258"/>
            <a:ext cx="889000" cy="266700"/>
            <a:chOff x="0" y="0"/>
            <a:chExt cx="560" cy="169"/>
          </a:xfrm>
        </p:grpSpPr>
        <p:pic>
          <p:nvPicPr>
            <p:cNvPr id="3099" name="MH_Other_9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0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0" name="Text Box 28"/>
            <p:cNvSpPr txBox="1">
              <a:spLocks noChangeArrowheads="1"/>
            </p:cNvSpPr>
            <p:nvPr/>
          </p:nvSpPr>
          <p:spPr bwMode="auto">
            <a:xfrm>
              <a:off x="70" y="65"/>
              <a:ext cx="422" cy="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5140" name="MH_Other_10"/>
          <p:cNvSpPr>
            <a:spLocks noChangeArrowheads="1"/>
          </p:cNvSpPr>
          <p:nvPr/>
        </p:nvSpPr>
        <p:spPr bwMode="auto">
          <a:xfrm>
            <a:off x="5749928" y="479315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pic>
        <p:nvPicPr>
          <p:cNvPr id="3093" name="MH_Other_1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6" y="4704258"/>
            <a:ext cx="89058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4" name="Text Box 31"/>
          <p:cNvSpPr txBox="1">
            <a:spLocks noChangeArrowheads="1"/>
          </p:cNvSpPr>
          <p:nvPr/>
        </p:nvSpPr>
        <p:spPr bwMode="auto">
          <a:xfrm>
            <a:off x="7761291" y="4805861"/>
            <a:ext cx="669925" cy="6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143" name="MH_Other_12"/>
          <p:cNvSpPr>
            <a:spLocks noChangeArrowheads="1"/>
          </p:cNvSpPr>
          <p:nvPr/>
        </p:nvSpPr>
        <p:spPr bwMode="auto">
          <a:xfrm>
            <a:off x="7748591" y="479315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50000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sx="102000" sy="102000" algn="ctr" rotWithShape="0">
              <a:srgbClr val="000000">
                <a:alpha val="32999"/>
              </a:srgbClr>
            </a:outerShdw>
          </a:effec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3097" name="文本框 4130"/>
          <p:cNvSpPr txBox="1">
            <a:spLocks noChangeArrowheads="1"/>
          </p:cNvSpPr>
          <p:nvPr/>
        </p:nvSpPr>
        <p:spPr bwMode="auto">
          <a:xfrm>
            <a:off x="1917700" y="1628800"/>
            <a:ext cx="781208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6600" dirty="0">
                <a:latin typeface="隶书" pitchFamily="49" charset="-122"/>
                <a:ea typeface="隶书" pitchFamily="49" charset="-122"/>
              </a:rPr>
              <a:t> </a:t>
            </a:r>
            <a:r>
              <a:rPr lang="en-US" altLang="zh-CN" sz="6600" dirty="0">
                <a:latin typeface="Times New Roman" pitchFamily="18" charset="0"/>
                <a:ea typeface="隶书" pitchFamily="49" charset="-122"/>
              </a:rPr>
              <a:t> </a:t>
            </a:r>
            <a:r>
              <a:rPr lang="en-US" altLang="zh-CN" sz="6600" b="1" dirty="0">
                <a:latin typeface="Times New Roman" pitchFamily="18" charset="0"/>
                <a:ea typeface="隶书" pitchFamily="49" charset="-122"/>
              </a:rPr>
              <a:t>3 </a:t>
            </a:r>
            <a:r>
              <a:rPr lang="zh-CN" altLang="en-US" sz="6600" dirty="0">
                <a:latin typeface="Times New Roman" pitchFamily="18" charset="0"/>
                <a:ea typeface="隶书" pitchFamily="49" charset="-122"/>
              </a:rPr>
              <a:t>雨的四季</a:t>
            </a:r>
          </a:p>
        </p:txBody>
      </p:sp>
      <p:sp>
        <p:nvSpPr>
          <p:cNvPr id="31" name="矩形 30"/>
          <p:cNvSpPr/>
          <p:nvPr/>
        </p:nvSpPr>
        <p:spPr>
          <a:xfrm>
            <a:off x="5517945" y="5733258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defRPr/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99"/>
          <p:cNvSpPr txBox="1">
            <a:spLocks noChangeArrowheads="1"/>
          </p:cNvSpPr>
          <p:nvPr/>
        </p:nvSpPr>
        <p:spPr bwMode="auto">
          <a:xfrm>
            <a:off x="2041525" y="1085850"/>
            <a:ext cx="8502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333333"/>
                </a:solidFill>
                <a:latin typeface="Times New Roman" pitchFamily="18" charset="0"/>
              </a:rPr>
              <a:t>2.</a:t>
            </a:r>
            <a:r>
              <a:rPr lang="zh-CN" altLang="en-US" b="1" dirty="0">
                <a:solidFill>
                  <a:srgbClr val="333333"/>
                </a:solidFill>
                <a:latin typeface="Times New Roman" pitchFamily="18" charset="0"/>
              </a:rPr>
              <a:t>这四副美图中你最喜欢的是哪一个？请谈谈你的看法。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00288" y="2100263"/>
            <a:ext cx="771366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示例一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：春雨图中“水珠子从花苞里滴下来，比少女的眼泪还娇媚”，采用拟人的修辞手法，把水珠写活了，人格化了。把花苞滴下来的水珠子与少女的眼泪作比，说它比少女的眼泪还娇媚，使本来平淡无奇的自然现象拥有了人的神态和情感，写的形象生动。</a:t>
            </a:r>
          </a:p>
        </p:txBody>
      </p:sp>
      <p:sp>
        <p:nvSpPr>
          <p:cNvPr id="1229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359025" y="1925638"/>
            <a:ext cx="7823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示例二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：春雨图中“这时，整个大地是美丽的，小草似乎像复苏的蚯蚓一样翻动，发出一种春天才能听到的沙沙声”，运用比喻的修辞手法，生动形象的写出了小草在春雨的滋润下焕发出勃勃的生机。</a:t>
            </a:r>
          </a:p>
        </p:txBody>
      </p:sp>
      <p:sp>
        <p:nvSpPr>
          <p:cNvPr id="13315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99"/>
          <p:cNvSpPr txBox="1">
            <a:spLocks noChangeArrowheads="1"/>
          </p:cNvSpPr>
          <p:nvPr/>
        </p:nvSpPr>
        <p:spPr bwMode="auto">
          <a:xfrm>
            <a:off x="2206628" y="885825"/>
            <a:ext cx="7866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333333"/>
                </a:solidFill>
                <a:latin typeface="Times New Roman" pitchFamily="18" charset="0"/>
              </a:rPr>
              <a:t>3.</a:t>
            </a:r>
            <a:r>
              <a:rPr lang="zh-CN" altLang="en-US" b="1" dirty="0">
                <a:solidFill>
                  <a:srgbClr val="333333"/>
                </a:solidFill>
                <a:latin typeface="Times New Roman" pitchFamily="18" charset="0"/>
              </a:rPr>
              <a:t>作者在描绘四季的雨时，都采用了哪些手法？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59041" y="1573213"/>
            <a:ext cx="74501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）运用了比喻、拟人、排比的修辞；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）运用不同的感官从听觉、视觉、嗅觉等角度描绘；（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b="1" dirty="0">
                <a:solidFill>
                  <a:srgbClr val="0000FF"/>
                </a:solidFill>
                <a:latin typeface="Times New Roman" pitchFamily="18" charset="0"/>
                <a:ea typeface="楷体" pitchFamily="49" charset="-122"/>
              </a:rPr>
              <a:t>）融情于景。</a:t>
            </a:r>
            <a:endParaRPr lang="zh-CN" altLang="en-US" b="1" dirty="0">
              <a:latin typeface="Times New Roman" pitchFamily="18" charset="0"/>
              <a:ea typeface="楷体" pitchFamily="49" charset="-122"/>
            </a:endParaRPr>
          </a:p>
        </p:txBody>
      </p:sp>
      <p:pic>
        <p:nvPicPr>
          <p:cNvPr id="14340" name="图片 2" descr="rainy-autumn-an24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8928" y="3201991"/>
            <a:ext cx="181292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3"/>
          <p:cNvGrpSpPr>
            <a:grpSpLocks/>
          </p:cNvGrpSpPr>
          <p:nvPr/>
        </p:nvGrpSpPr>
        <p:grpSpPr bwMode="auto">
          <a:xfrm>
            <a:off x="2238378" y="428628"/>
            <a:ext cx="2062163" cy="544513"/>
            <a:chOff x="1438698" y="982657"/>
            <a:chExt cx="2498303" cy="616461"/>
          </a:xfrm>
        </p:grpSpPr>
        <p:pic>
          <p:nvPicPr>
            <p:cNvPr id="15365" name="图片 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>
                  <a:solidFill>
                    <a:srgbClr val="0070C0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  <p:sp>
        <p:nvSpPr>
          <p:cNvPr id="15363" name="文本框 5"/>
          <p:cNvSpPr txBox="1">
            <a:spLocks noChangeArrowheads="1"/>
          </p:cNvSpPr>
          <p:nvPr/>
        </p:nvSpPr>
        <p:spPr bwMode="auto">
          <a:xfrm>
            <a:off x="2381253" y="1285875"/>
            <a:ext cx="74580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ts val="600"/>
              </a:spcBef>
            </a:pPr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让我们回顾下课文内容</a:t>
            </a:r>
          </a:p>
        </p:txBody>
      </p:sp>
      <p:pic>
        <p:nvPicPr>
          <p:cNvPr id="15364" name="Picture 8" descr="图片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8303" y="2082800"/>
            <a:ext cx="378142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17413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精读课文    细节探究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99"/>
          <p:cNvSpPr txBox="1">
            <a:spLocks noChangeArrowheads="1"/>
          </p:cNvSpPr>
          <p:nvPr/>
        </p:nvSpPr>
        <p:spPr bwMode="auto">
          <a:xfrm>
            <a:off x="1797050" y="866775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>
                <a:solidFill>
                  <a:srgbClr val="FF0000"/>
                </a:solidFill>
              </a:rPr>
              <a:t>目标导学三：体会文章主旨</a:t>
            </a:r>
          </a:p>
        </p:txBody>
      </p:sp>
      <p:sp>
        <p:nvSpPr>
          <p:cNvPr id="18435" name="文本框 1"/>
          <p:cNvSpPr txBox="1">
            <a:spLocks noChangeArrowheads="1"/>
          </p:cNvSpPr>
          <p:nvPr/>
        </p:nvSpPr>
        <p:spPr bwMode="auto">
          <a:xfrm>
            <a:off x="1841500" y="1625600"/>
            <a:ext cx="9105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333333"/>
                </a:solidFill>
                <a:latin typeface="Times New Roman" pitchFamily="18" charset="0"/>
              </a:rPr>
              <a:t>1.</a:t>
            </a:r>
            <a:r>
              <a:rPr lang="zh-CN" altLang="en-US" b="1">
                <a:solidFill>
                  <a:srgbClr val="333333"/>
                </a:solidFill>
                <a:latin typeface="Times New Roman" pitchFamily="18" charset="0"/>
              </a:rPr>
              <a:t>朗读第一和最后两段，思考本文表达了作者怎样的思想感情？</a:t>
            </a:r>
            <a:endParaRPr lang="zh-CN" altLang="en-US" b="1">
              <a:latin typeface="Times New Roman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51066" y="2476500"/>
            <a:ext cx="805338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作者通过形象化的描写，写出了雨的亲切可爱，这实际上寄托了作者对雨的赞美与喜爱，表现了作者对生命与大自然的热爱之情。</a:t>
            </a:r>
          </a:p>
        </p:txBody>
      </p:sp>
      <p:sp>
        <p:nvSpPr>
          <p:cNvPr id="18437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99"/>
          <p:cNvSpPr txBox="1">
            <a:spLocks noChangeArrowheads="1"/>
          </p:cNvSpPr>
          <p:nvPr/>
        </p:nvSpPr>
        <p:spPr bwMode="auto">
          <a:xfrm>
            <a:off x="2425703" y="1042988"/>
            <a:ext cx="7910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333333"/>
                </a:solidFill>
                <a:latin typeface="Times New Roman" pitchFamily="18" charset="0"/>
              </a:rPr>
              <a:t>2.</a:t>
            </a:r>
            <a:r>
              <a:rPr lang="zh-CN" altLang="en-US" b="1" dirty="0">
                <a:solidFill>
                  <a:srgbClr val="333333"/>
                </a:solidFill>
                <a:latin typeface="Times New Roman" pitchFamily="18" charset="0"/>
              </a:rPr>
              <a:t>如果把文章题目改成“四季的雨”好不好？请说明理由。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43200" y="2005013"/>
            <a:ext cx="69024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四季的雨”单纯强调一个“雨”字显得呆板、生硬，而“雨的四季”充满灵动，赋予了“雨”一定的人格化，充满情趣和意境。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460" name="图片 2" descr="u=799312323,3936836946&amp;fm=21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91" y="3892553"/>
            <a:ext cx="301942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"/>
          <p:cNvSpPr txBox="1">
            <a:spLocks noChangeArrowheads="1"/>
          </p:cNvSpPr>
          <p:nvPr/>
        </p:nvSpPr>
        <p:spPr bwMode="auto">
          <a:xfrm>
            <a:off x="5291138" y="668338"/>
            <a:ext cx="1547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雨的四季</a:t>
            </a:r>
          </a:p>
        </p:txBody>
      </p:sp>
      <p:sp>
        <p:nvSpPr>
          <p:cNvPr id="20483" name="文本框 2"/>
          <p:cNvSpPr txBox="1">
            <a:spLocks noChangeArrowheads="1"/>
          </p:cNvSpPr>
          <p:nvPr/>
        </p:nvSpPr>
        <p:spPr bwMode="auto">
          <a:xfrm>
            <a:off x="2987678" y="2387603"/>
            <a:ext cx="8032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美丽喜欢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3925888" y="1433513"/>
            <a:ext cx="74612" cy="309721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20485" name="文本框 4"/>
          <p:cNvSpPr txBox="1">
            <a:spLocks noChangeArrowheads="1"/>
          </p:cNvSpPr>
          <p:nvPr/>
        </p:nvSpPr>
        <p:spPr bwMode="auto">
          <a:xfrm>
            <a:off x="4060825" y="1550988"/>
            <a:ext cx="3043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/>
              <a:t>春雨</a:t>
            </a:r>
            <a:r>
              <a:rPr lang="en-US" altLang="zh-CN" b="1" dirty="0"/>
              <a:t>——</a:t>
            </a:r>
            <a:r>
              <a:rPr lang="zh-CN" altLang="en-US" b="1" dirty="0"/>
              <a:t>温柔、娇媚</a:t>
            </a:r>
          </a:p>
        </p:txBody>
      </p:sp>
      <p:sp>
        <p:nvSpPr>
          <p:cNvPr id="20486" name="文本框 5"/>
          <p:cNvSpPr txBox="1">
            <a:spLocks noChangeArrowheads="1"/>
          </p:cNvSpPr>
          <p:nvPr/>
        </p:nvSpPr>
        <p:spPr bwMode="auto">
          <a:xfrm>
            <a:off x="4044950" y="2395538"/>
            <a:ext cx="3041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夏雨</a:t>
            </a:r>
            <a:r>
              <a:rPr lang="en-US" altLang="zh-CN" b="1"/>
              <a:t>——</a:t>
            </a:r>
            <a:r>
              <a:rPr lang="zh-CN" altLang="en-US" b="1"/>
              <a:t>热烈、粗犷</a:t>
            </a:r>
          </a:p>
        </p:txBody>
      </p:sp>
      <p:sp>
        <p:nvSpPr>
          <p:cNvPr id="20487" name="文本框 6"/>
          <p:cNvSpPr txBox="1">
            <a:spLocks noChangeArrowheads="1"/>
          </p:cNvSpPr>
          <p:nvPr/>
        </p:nvSpPr>
        <p:spPr bwMode="auto">
          <a:xfrm>
            <a:off x="4027491" y="3168650"/>
            <a:ext cx="3043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秋雨</a:t>
            </a:r>
            <a:r>
              <a:rPr lang="en-US" altLang="zh-CN" b="1"/>
              <a:t>——</a:t>
            </a:r>
            <a:r>
              <a:rPr lang="zh-CN" altLang="en-US" b="1"/>
              <a:t>沉静、端庄</a:t>
            </a:r>
          </a:p>
        </p:txBody>
      </p:sp>
      <p:sp>
        <p:nvSpPr>
          <p:cNvPr id="20488" name="文本框 7"/>
          <p:cNvSpPr txBox="1">
            <a:spLocks noChangeArrowheads="1"/>
          </p:cNvSpPr>
          <p:nvPr/>
        </p:nvSpPr>
        <p:spPr bwMode="auto">
          <a:xfrm>
            <a:off x="4083053" y="4013200"/>
            <a:ext cx="456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冬雨（雪）</a:t>
            </a:r>
            <a:r>
              <a:rPr lang="en-US" altLang="zh-CN" b="1"/>
              <a:t>——</a:t>
            </a:r>
            <a:r>
              <a:rPr lang="zh-CN" altLang="en-US" b="1"/>
              <a:t>自然、平静</a:t>
            </a:r>
          </a:p>
        </p:txBody>
      </p:sp>
      <p:sp>
        <p:nvSpPr>
          <p:cNvPr id="9" name="右大括号 8"/>
          <p:cNvSpPr/>
          <p:nvPr/>
        </p:nvSpPr>
        <p:spPr>
          <a:xfrm>
            <a:off x="7966075" y="1487491"/>
            <a:ext cx="273050" cy="299878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sp>
        <p:nvSpPr>
          <p:cNvPr id="20490" name="文本框 9"/>
          <p:cNvSpPr txBox="1">
            <a:spLocks noChangeArrowheads="1"/>
          </p:cNvSpPr>
          <p:nvPr/>
        </p:nvSpPr>
        <p:spPr bwMode="auto">
          <a:xfrm>
            <a:off x="8318503" y="2662238"/>
            <a:ext cx="16033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爱恋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渴望</a:t>
            </a:r>
          </a:p>
        </p:txBody>
      </p:sp>
      <p:sp>
        <p:nvSpPr>
          <p:cNvPr id="20491" name="文本框 10"/>
          <p:cNvSpPr txBox="1">
            <a:spLocks noChangeArrowheads="1"/>
          </p:cNvSpPr>
          <p:nvPr/>
        </p:nvSpPr>
        <p:spPr bwMode="auto">
          <a:xfrm>
            <a:off x="4887916" y="4849813"/>
            <a:ext cx="2706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/>
              <a:t>总</a:t>
            </a:r>
            <a:r>
              <a:rPr lang="en-US" altLang="zh-CN" b="1"/>
              <a:t>——</a:t>
            </a:r>
            <a:r>
              <a:rPr lang="zh-CN" altLang="en-US" b="1"/>
              <a:t>分</a:t>
            </a:r>
            <a:r>
              <a:rPr lang="en-US" altLang="zh-CN" b="1"/>
              <a:t>——</a:t>
            </a:r>
            <a:r>
              <a:rPr lang="zh-CN" altLang="en-US" b="1"/>
              <a:t>总</a:t>
            </a:r>
          </a:p>
        </p:txBody>
      </p:sp>
      <p:sp>
        <p:nvSpPr>
          <p:cNvPr id="2049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课堂小结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/>
        </p:nvSpPr>
        <p:spPr>
          <a:xfrm>
            <a:off x="2209800" y="1752600"/>
            <a:ext cx="8001000" cy="3352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zh-CN" altLang="en-US" sz="2400" b="1" kern="0" dirty="0">
                <a:effectLst/>
                <a:latin typeface="宋体" panose="02010600030101010101" pitchFamily="2" charset="-122"/>
              </a:rPr>
              <a:t>写作</a:t>
            </a:r>
          </a:p>
          <a:p>
            <a:pPr eaLnBrk="1" hangingPunct="1">
              <a:defRPr/>
            </a:pPr>
            <a:r>
              <a:rPr lang="zh-CN" altLang="en-US" sz="2400" b="1" kern="0" dirty="0">
                <a:effectLst/>
                <a:latin typeface="宋体" panose="02010600030101010101" pitchFamily="2" charset="-122"/>
              </a:rPr>
              <a:t>题目：行走在雨中</a:t>
            </a:r>
          </a:p>
          <a:p>
            <a:pPr eaLnBrk="1" hangingPunct="1">
              <a:defRPr/>
            </a:pPr>
            <a:r>
              <a:rPr lang="zh-CN" altLang="en-US" sz="2400" b="1" kern="0" dirty="0">
                <a:effectLst/>
                <a:latin typeface="宋体" panose="02010600030101010101" pitchFamily="2" charset="-122"/>
              </a:rPr>
              <a:t>提示：写出“雨中”二字，注重“我”与“雨”的关联，突出“行走”时的感受，可从听觉、视觉、嗅觉、触觉等方面描写，在描写中层示新鲜感。 </a:t>
            </a:r>
          </a:p>
        </p:txBody>
      </p:sp>
      <p:sp>
        <p:nvSpPr>
          <p:cNvPr id="21507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006666"/>
                </a:solidFill>
                <a:ea typeface="方正姚体" pitchFamily="2" charset="-122"/>
              </a:rPr>
              <a:t>当堂检测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247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282828" y="1074738"/>
            <a:ext cx="167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知识目标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60600" y="1482725"/>
            <a:ext cx="75057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/>
              <a:t>了解刘湛秋的生平经历；然后品味抒情散文通过写景、状物来抒写作者情致和意趣的方法。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71713" y="2698750"/>
            <a:ext cx="1909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能力目标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73303" y="3136900"/>
            <a:ext cx="819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/>
              <a:t>感受文章的语言美、画面美，学会抓住景物特征的描写方法。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243138" y="3679825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情感目标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276478" y="4152900"/>
            <a:ext cx="8239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/>
              <a:t>由作者对四季雨的不同性格的描绘，感受自然万物的美好。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4106" name="组合 3"/>
          <p:cNvGrpSpPr>
            <a:grpSpLocks/>
          </p:cNvGrpSpPr>
          <p:nvPr/>
        </p:nvGrpSpPr>
        <p:grpSpPr bwMode="auto">
          <a:xfrm>
            <a:off x="2208213" y="550863"/>
            <a:ext cx="1714500" cy="500062"/>
            <a:chOff x="1076" y="1998"/>
            <a:chExt cx="2699" cy="788"/>
          </a:xfrm>
        </p:grpSpPr>
        <p:sp>
          <p:nvSpPr>
            <p:cNvPr id="8" name="流程图: 文档 7"/>
            <p:cNvSpPr/>
            <p:nvPr/>
          </p:nvSpPr>
          <p:spPr>
            <a:xfrm>
              <a:off x="1076" y="2071"/>
              <a:ext cx="2632" cy="715"/>
            </a:xfrm>
            <a:prstGeom prst="flowChartDocumen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125" name="文本框 4101"/>
            <p:cNvSpPr txBox="1"/>
            <p:nvPr/>
          </p:nvSpPr>
          <p:spPr>
            <a:xfrm>
              <a:off x="1076" y="1998"/>
              <a:ext cx="2699" cy="7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300" b="1" noProof="1">
                  <a:solidFill>
                    <a:srgbClr val="FFFFFF"/>
                  </a:solidFill>
                  <a:latin typeface="宋体" panose="02010600030101010101" pitchFamily="2" charset="-122"/>
                  <a:ea typeface="幼圆" panose="02010509060101010101" pitchFamily="49" charset="-122"/>
                  <a:sym typeface="宋体" panose="02010600030101010101" pitchFamily="2" charset="-122"/>
                </a:rPr>
                <a:t>学习目标</a:t>
              </a:r>
            </a:p>
          </p:txBody>
        </p:sp>
      </p:grpSp>
      <p:sp>
        <p:nvSpPr>
          <p:cNvPr id="4107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导入新课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807968" y="40466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7"/>
                </a:solidFill>
              </a:rPr>
              <a:t>https://www.ypppt.com/</a:t>
            </a:r>
            <a:endParaRPr lang="zh-CN" altLang="en-US" sz="1400" dirty="0">
              <a:solidFill>
                <a:srgbClr val="FFFFF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/>
        </p:nvSpPr>
        <p:spPr>
          <a:xfrm>
            <a:off x="2035175" y="595313"/>
            <a:ext cx="8370888" cy="45259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2400" b="1" kern="0" dirty="0">
                <a:effectLst/>
                <a:latin typeface="宋体" panose="02010600030101010101" pitchFamily="2" charset="-122"/>
              </a:rPr>
              <a:t>    </a:t>
            </a:r>
            <a:r>
              <a:rPr lang="zh-CN" altLang="en-US" sz="2400" b="1" kern="0" dirty="0">
                <a:effectLst/>
                <a:latin typeface="宋体" panose="02010600030101010101" pitchFamily="2" charset="-122"/>
              </a:rPr>
              <a:t>雨是大海的女儿，是天使的眼泪，是大地的微笑，是文人的宠儿。古人有很多写雨的诗句：“好雨知时节，当春乃发生。”“水光潋滟晴方好，山色空蒙雨亦奇。”“黑云翻墨未遮山，白雨跳珠乱入船。”雨在古代诗人笔下，已经被写得如此之美，在当代诗人眼里，它会是怎样的呢？让我们一起来欣赏当代诗人刘湛秋先生的散文</a:t>
            </a:r>
            <a:r>
              <a:rPr lang="en-US" altLang="zh-CN" sz="2400" b="1" kern="0" dirty="0">
                <a:effectLst/>
                <a:latin typeface="宋体" panose="02010600030101010101" pitchFamily="2" charset="-122"/>
              </a:rPr>
              <a:t>——《</a:t>
            </a:r>
            <a:r>
              <a:rPr lang="zh-CN" altLang="en-US" sz="2400" b="1" kern="0" dirty="0">
                <a:effectLst/>
                <a:latin typeface="宋体" panose="02010600030101010101" pitchFamily="2" charset="-122"/>
              </a:rPr>
              <a:t>雨的四季</a:t>
            </a:r>
            <a:r>
              <a:rPr lang="en-US" altLang="zh-CN" sz="2400" b="1" kern="0" dirty="0">
                <a:effectLst/>
                <a:latin typeface="宋体" panose="02010600030101010101" pitchFamily="2" charset="-122"/>
              </a:rPr>
              <a:t>》</a:t>
            </a:r>
            <a:r>
              <a:rPr lang="zh-CN" altLang="en-US" sz="2400" b="1" kern="0" dirty="0">
                <a:effectLst/>
                <a:latin typeface="宋体" panose="02010600030101010101" pitchFamily="2" charset="-122"/>
              </a:rPr>
              <a:t>。</a:t>
            </a:r>
          </a:p>
        </p:txBody>
      </p:sp>
      <p:pic>
        <p:nvPicPr>
          <p:cNvPr id="5123" name="图片 1" descr="EgfUeBEsEgAuE_AwetjveGuPEmL38ULS4gHV9HLGjbuNGnIuiHoNGM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1675" y="4095750"/>
            <a:ext cx="3475038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 dirty="0">
                <a:solidFill>
                  <a:srgbClr val="006666"/>
                </a:solidFill>
                <a:ea typeface="方正姚体" pitchFamily="2" charset="-122"/>
              </a:rPr>
              <a:t>导入新课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6149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预习课文    相关介绍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6147"/>
          <p:cNvGrpSpPr>
            <a:grpSpLocks/>
          </p:cNvGrpSpPr>
          <p:nvPr/>
        </p:nvGrpSpPr>
        <p:grpSpPr bwMode="auto">
          <a:xfrm>
            <a:off x="1849441" y="334963"/>
            <a:ext cx="2232025" cy="793750"/>
            <a:chOff x="0" y="0"/>
            <a:chExt cx="3516" cy="1249"/>
          </a:xfrm>
        </p:grpSpPr>
        <p:sp>
          <p:nvSpPr>
            <p:cNvPr id="7177" name="矩形 7"/>
            <p:cNvSpPr>
              <a:spLocks noChangeArrowheads="1"/>
            </p:cNvSpPr>
            <p:nvPr/>
          </p:nvSpPr>
          <p:spPr bwMode="auto">
            <a:xfrm>
              <a:off x="882" y="0"/>
              <a:ext cx="2634" cy="1200"/>
            </a:xfrm>
            <a:custGeom>
              <a:avLst/>
              <a:gdLst>
                <a:gd name="T0" fmla="*/ 0 w 2520280"/>
                <a:gd name="T1" fmla="*/ 0 h 1872208"/>
                <a:gd name="T2" fmla="*/ 0 w 2520280"/>
                <a:gd name="T3" fmla="*/ 0 h 1872208"/>
                <a:gd name="T4" fmla="*/ 0 w 2520280"/>
                <a:gd name="T5" fmla="*/ 0 h 1872208"/>
                <a:gd name="T6" fmla="*/ 0 w 2520280"/>
                <a:gd name="T7" fmla="*/ 0 h 1872208"/>
                <a:gd name="T8" fmla="*/ 0 w 2520280"/>
                <a:gd name="T9" fmla="*/ 0 h 1872208"/>
                <a:gd name="T10" fmla="*/ 0 w 2520280"/>
                <a:gd name="T11" fmla="*/ 0 h 1872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0280"/>
                <a:gd name="T19" fmla="*/ 0 h 1872208"/>
                <a:gd name="T20" fmla="*/ 2520280 w 2520280"/>
                <a:gd name="T21" fmla="*/ 1872208 h 1872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rgbClr val="DDDDD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8" name="任意多边形 16"/>
            <p:cNvSpPr>
              <a:spLocks noChangeArrowheads="1"/>
            </p:cNvSpPr>
            <p:nvPr/>
          </p:nvSpPr>
          <p:spPr bwMode="auto">
            <a:xfrm>
              <a:off x="0" y="454"/>
              <a:ext cx="826" cy="760"/>
            </a:xfrm>
            <a:custGeom>
              <a:avLst/>
              <a:gdLst>
                <a:gd name="T0" fmla="*/ 0 w 696310"/>
                <a:gd name="T1" fmla="*/ 0 h 696310"/>
                <a:gd name="T2" fmla="*/ 0 w 696310"/>
                <a:gd name="T3" fmla="*/ 0 h 696310"/>
                <a:gd name="T4" fmla="*/ 0 w 696310"/>
                <a:gd name="T5" fmla="*/ 0 h 696310"/>
                <a:gd name="T6" fmla="*/ 0 w 696310"/>
                <a:gd name="T7" fmla="*/ 0 h 696310"/>
                <a:gd name="T8" fmla="*/ 0 w 696310"/>
                <a:gd name="T9" fmla="*/ 0 h 696310"/>
                <a:gd name="T10" fmla="*/ 0 w 696310"/>
                <a:gd name="T11" fmla="*/ 0 h 696310"/>
                <a:gd name="T12" fmla="*/ 0 w 696310"/>
                <a:gd name="T13" fmla="*/ 0 h 696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96310"/>
                <a:gd name="T22" fmla="*/ 0 h 696310"/>
                <a:gd name="T23" fmla="*/ 696310 w 696310"/>
                <a:gd name="T24" fmla="*/ 696310 h 6963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9" name="矩形 17"/>
            <p:cNvSpPr>
              <a:spLocks noChangeArrowheads="1"/>
            </p:cNvSpPr>
            <p:nvPr/>
          </p:nvSpPr>
          <p:spPr bwMode="auto"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215900" rIns="179705" bIns="0"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 sz="400">
                <a:solidFill>
                  <a:srgbClr val="FFFFFF"/>
                </a:solidFill>
              </a:endParaRPr>
            </a:p>
          </p:txBody>
        </p:sp>
        <p:sp>
          <p:nvSpPr>
            <p:cNvPr id="7180" name="文本框 6151"/>
            <p:cNvSpPr txBox="1">
              <a:spLocks noChangeArrowheads="1"/>
            </p:cNvSpPr>
            <p:nvPr/>
          </p:nvSpPr>
          <p:spPr bwMode="auto">
            <a:xfrm>
              <a:off x="878" y="432"/>
              <a:ext cx="2530" cy="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6666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检查预习</a:t>
              </a:r>
            </a:p>
          </p:txBody>
        </p:sp>
      </p:grpSp>
      <p:sp>
        <p:nvSpPr>
          <p:cNvPr id="7171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grpSp>
        <p:nvGrpSpPr>
          <p:cNvPr id="7172" name="组合 3"/>
          <p:cNvGrpSpPr>
            <a:grpSpLocks/>
          </p:cNvGrpSpPr>
          <p:nvPr/>
        </p:nvGrpSpPr>
        <p:grpSpPr bwMode="auto">
          <a:xfrm>
            <a:off x="2208213" y="1268413"/>
            <a:ext cx="1714500" cy="500062"/>
            <a:chOff x="1076" y="1998"/>
            <a:chExt cx="2699" cy="788"/>
          </a:xfrm>
        </p:grpSpPr>
        <p:sp>
          <p:nvSpPr>
            <p:cNvPr id="3" name="流程图: 文档 2"/>
            <p:cNvSpPr/>
            <p:nvPr/>
          </p:nvSpPr>
          <p:spPr>
            <a:xfrm>
              <a:off x="1076" y="2071"/>
              <a:ext cx="2632" cy="715"/>
            </a:xfrm>
            <a:prstGeom prst="flowChartDocumen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125" name="文本框 4101"/>
            <p:cNvSpPr txBox="1"/>
            <p:nvPr/>
          </p:nvSpPr>
          <p:spPr>
            <a:xfrm>
              <a:off x="1076" y="1998"/>
              <a:ext cx="2699" cy="7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300" b="1" noProof="1">
                  <a:solidFill>
                    <a:srgbClr val="FFFFFF"/>
                  </a:solidFill>
                  <a:latin typeface="宋体" panose="02010600030101010101" pitchFamily="2" charset="-122"/>
                  <a:ea typeface="幼圆" panose="02010509060101010101" pitchFamily="49" charset="-122"/>
                  <a:sym typeface="宋体" panose="02010600030101010101" pitchFamily="2" charset="-122"/>
                </a:rPr>
                <a:t>走近作者</a:t>
              </a:r>
            </a:p>
          </p:txBody>
        </p:sp>
      </p:grpSp>
      <p:pic>
        <p:nvPicPr>
          <p:cNvPr id="7173" name="Picture 4" descr="zzg-jb-011906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2341" y="2082800"/>
            <a:ext cx="3049587" cy="384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00700" y="2076450"/>
            <a:ext cx="4381500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b="1" dirty="0">
                <a:latin typeface="宋体" pitchFamily="2" charset="-122"/>
                <a:sym typeface="Arial" pitchFamily="34" charset="0"/>
              </a:rPr>
              <a:t>    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刘湛秋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 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 </a:t>
            </a:r>
            <a:r>
              <a:rPr lang="zh-CN" altLang="en-US" b="1" dirty="0">
                <a:latin typeface="Times New Roman" pitchFamily="18" charset="0"/>
                <a:sym typeface="Arial" pitchFamily="34" charset="0"/>
              </a:rPr>
              <a:t>1935年</a:t>
            </a:r>
            <a:r>
              <a:rPr lang="en-US" altLang="zh-CN" b="1" dirty="0">
                <a:latin typeface="Times New Roman" pitchFamily="18" charset="0"/>
                <a:sym typeface="Arial" pitchFamily="34" charset="0"/>
              </a:rPr>
              <a:t>10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月生，安徽省芜湖市人。当代诗人、作家、翻译家、评论家。著有诗集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《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写在早春的信笺上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》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、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《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温暖的情思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》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、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《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生命的快乐</a:t>
            </a:r>
            <a:r>
              <a:rPr lang="en-US" altLang="zh-CN" b="1" dirty="0">
                <a:latin typeface="宋体" pitchFamily="2" charset="-122"/>
                <a:sym typeface="Arial" pitchFamily="34" charset="0"/>
              </a:rPr>
              <a:t>》</a:t>
            </a:r>
            <a:r>
              <a:rPr lang="zh-CN" altLang="en-US" b="1" dirty="0">
                <a:latin typeface="宋体" pitchFamily="2" charset="-122"/>
                <a:sym typeface="Arial" pitchFamily="34" charset="0"/>
              </a:rPr>
              <a:t>，曾被誉为“当代抒情诗之王”。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1524000" y="4865688"/>
            <a:ext cx="9144000" cy="1687512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任意多边形 6"/>
          <p:cNvSpPr/>
          <p:nvPr/>
        </p:nvSpPr>
        <p:spPr>
          <a:xfrm>
            <a:off x="1524003" y="5122863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pic>
        <p:nvPicPr>
          <p:cNvPr id="8197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575" y="1598613"/>
            <a:ext cx="47688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2"/>
          <p:cNvSpPr txBox="1">
            <a:spLocks noChangeArrowheads="1"/>
          </p:cNvSpPr>
          <p:nvPr/>
        </p:nvSpPr>
        <p:spPr bwMode="auto">
          <a:xfrm>
            <a:off x="3571878" y="3287716"/>
            <a:ext cx="511651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196666"/>
                </a:solidFill>
                <a:latin typeface="微软雅黑" pitchFamily="34" charset="-122"/>
                <a:ea typeface="微软雅黑" pitchFamily="34" charset="-122"/>
              </a:rPr>
              <a:t>初读课文    整体感知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>
            <a:spLocks noChangeArrowheads="1"/>
          </p:cNvSpPr>
          <p:nvPr/>
        </p:nvSpPr>
        <p:spPr bwMode="auto">
          <a:xfrm>
            <a:off x="2338388" y="1306513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 1.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文章每个自然段分别写了什么？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78113" y="1844675"/>
            <a:ext cx="633095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①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段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: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我喜欢雨，以及喜欢雨的原因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;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②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段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: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写春雨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;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③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段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: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写夏雨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;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④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段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: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写秋雨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;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⑤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段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: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写冬雨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;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⑥⑦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两段赞美雨。</a:t>
            </a:r>
          </a:p>
        </p:txBody>
      </p:sp>
      <p:sp>
        <p:nvSpPr>
          <p:cNvPr id="9220" name="文本框 2"/>
          <p:cNvSpPr txBox="1">
            <a:spLocks noChangeArrowheads="1"/>
          </p:cNvSpPr>
          <p:nvPr/>
        </p:nvSpPr>
        <p:spPr bwMode="auto">
          <a:xfrm>
            <a:off x="2041525" y="768350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目标导学一 ：理清文章思路</a:t>
            </a:r>
          </a:p>
        </p:txBody>
      </p:sp>
      <p:pic>
        <p:nvPicPr>
          <p:cNvPr id="9221" name="图片 3" descr="000227g0e80pqud1ntb1e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150" y="2487613"/>
            <a:ext cx="3836988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"/>
          <p:cNvSpPr txBox="1">
            <a:spLocks noChangeArrowheads="1"/>
          </p:cNvSpPr>
          <p:nvPr/>
        </p:nvSpPr>
        <p:spPr bwMode="auto">
          <a:xfrm>
            <a:off x="2262191" y="1031875"/>
            <a:ext cx="8008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33350" indent="-1333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latin typeface="Times New Roman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itchFamily="18" charset="0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Times New Roman" pitchFamily="18" charset="0"/>
              </a:rPr>
              <a:t>根据每个自然段的意思，可以将文章分为几个部分？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90803" y="1676400"/>
            <a:ext cx="63404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第一部分：（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）喜雨；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第二部分：（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2—5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）绘雨；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第三部分：（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</a:rPr>
              <a:t>6—7</a:t>
            </a:r>
            <a:r>
              <a:rPr lang="zh-CN" altLang="en-US" b="1" dirty="0">
                <a:latin typeface="Times New Roman" pitchFamily="18" charset="0"/>
                <a:ea typeface="楷体" pitchFamily="49" charset="-122"/>
              </a:rPr>
              <a:t>）赞雨。</a:t>
            </a:r>
          </a:p>
        </p:txBody>
      </p:sp>
      <p:pic>
        <p:nvPicPr>
          <p:cNvPr id="10244" name="图片 4" descr="dc54564e9258d109d9f2a6d7d058ccbf6c814d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5163" y="3916363"/>
            <a:ext cx="3956050" cy="227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"/>
          <p:cNvSpPr txBox="1">
            <a:spLocks noChangeArrowheads="1"/>
          </p:cNvSpPr>
          <p:nvPr/>
        </p:nvSpPr>
        <p:spPr bwMode="auto">
          <a:xfrm>
            <a:off x="2260600" y="563563"/>
            <a:ext cx="508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目标导学二 ：把握雨的特点</a:t>
            </a:r>
          </a:p>
        </p:txBody>
      </p:sp>
      <p:sp>
        <p:nvSpPr>
          <p:cNvPr id="11267" name="文本框 99"/>
          <p:cNvSpPr txBox="1">
            <a:spLocks noChangeArrowheads="1"/>
          </p:cNvSpPr>
          <p:nvPr/>
        </p:nvSpPr>
        <p:spPr bwMode="auto">
          <a:xfrm>
            <a:off x="2470150" y="1100141"/>
            <a:ext cx="80089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latin typeface="Times New Roman" pitchFamily="18" charset="0"/>
              </a:rPr>
              <a:t>1.</a:t>
            </a:r>
            <a:r>
              <a:rPr lang="zh-CN" altLang="en-US" b="1" dirty="0">
                <a:latin typeface="Times New Roman" pitchFamily="18" charset="0"/>
              </a:rPr>
              <a:t>思考并找出体现四季雨不同性格的词语，分析四季的雨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b="1" dirty="0">
                <a:latin typeface="Times New Roman" pitchFamily="18" charset="0"/>
              </a:rPr>
              <a:t>   各有什么特点？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33675" y="1860553"/>
            <a:ext cx="748188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春雨：水珠子从花苞里滴下来，比少女的眼泪还娇媚。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（美丽、娇媚）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夏雨：夏天的雨也有夏天的性格，热烈而又粗犷。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（热烈、粗犷）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秋雨：雨，似乎也像出嫁生了孩子的母亲，显得端庄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 而又沉思了。（端庄、沉静）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冬雨：它既不倾盆瓢泼，又不绵绵如丝，或淅淅沥沥，  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 它显出一种自然、平静。（自然、平静）</a:t>
            </a:r>
          </a:p>
        </p:txBody>
      </p:sp>
      <p:sp>
        <p:nvSpPr>
          <p:cNvPr id="11269" name="文本框 4103"/>
          <p:cNvSpPr txBox="1">
            <a:spLocks noChangeArrowheads="1"/>
          </p:cNvSpPr>
          <p:nvPr/>
        </p:nvSpPr>
        <p:spPr bwMode="auto">
          <a:xfrm>
            <a:off x="1630363" y="44450"/>
            <a:ext cx="1295400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zh-CN" sz="2000" b="1">
                <a:solidFill>
                  <a:srgbClr val="006666"/>
                </a:solidFill>
                <a:ea typeface="方正姚体" pitchFamily="2" charset="-122"/>
              </a:rPr>
              <a:t>讲授新课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1B09AADC-2A44-41A5-BEE4-0D711A0E224F}" vid="{65129211-67DE-40E8-9619-B1D6A8749884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Pages>0</Pages>
  <Words>1073</Words>
  <Characters>0</Characters>
  <Application>Microsoft Office PowerPoint</Application>
  <DocSecurity>0</DocSecurity>
  <PresentationFormat>宽屏</PresentationFormat>
  <Lines>0</Lines>
  <Paragraphs>97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Meiryo</vt:lpstr>
      <vt:lpstr>方正姚体</vt:lpstr>
      <vt:lpstr>黑体</vt:lpstr>
      <vt:lpstr>华文中宋</vt:lpstr>
      <vt:lpstr>楷体</vt:lpstr>
      <vt:lpstr>楷体_GB2312</vt:lpstr>
      <vt:lpstr>隶书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2015-07-09T08:14:18Z</dcterms:created>
  <dcterms:modified xsi:type="dcterms:W3CDTF">2021-11-28T03:27:19Z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