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notesSlides/notesSlide2.xml" ContentType="application/vnd.openxmlformats-officedocument.presentationml.notesSlide+xml"/>
  <Override PartName="/ppt/tags/tag3.xml" ContentType="application/vnd.openxmlformats-officedocument.presentationml.tags+xml"/>
  <Override PartName="/ppt/notesSlides/notesSlide3.xml" ContentType="application/vnd.openxmlformats-officedocument.presentationml.notesSlide+xml"/>
  <Override PartName="/ppt/tags/tag4.xml" ContentType="application/vnd.openxmlformats-officedocument.presentationml.tags+xml"/>
  <Override PartName="/ppt/notesSlides/notesSlide4.xml" ContentType="application/vnd.openxmlformats-officedocument.presentationml.notesSlide+xml"/>
  <Override PartName="/ppt/tags/tag5.xml" ContentType="application/vnd.openxmlformats-officedocument.presentationml.tags+xml"/>
  <Override PartName="/ppt/notesSlides/notesSlide5.xml" ContentType="application/vnd.openxmlformats-officedocument.presentationml.notesSlide+xml"/>
  <Override PartName="/ppt/tags/tag6.xml" ContentType="application/vnd.openxmlformats-officedocument.presentationml.tags+xml"/>
  <Override PartName="/ppt/notesSlides/notesSlide6.xml" ContentType="application/vnd.openxmlformats-officedocument.presentationml.notesSlide+xml"/>
  <Override PartName="/ppt/tags/tag7.xml" ContentType="application/vnd.openxmlformats-officedocument.presentationml.tags+xml"/>
  <Override PartName="/ppt/notesSlides/notesSlide7.xml" ContentType="application/vnd.openxmlformats-officedocument.presentationml.notesSlide+xml"/>
  <Override PartName="/ppt/tags/tag8.xml" ContentType="application/vnd.openxmlformats-officedocument.presentationml.tags+xml"/>
  <Override PartName="/ppt/notesSlides/notesSlide8.xml" ContentType="application/vnd.openxmlformats-officedocument.presentationml.notesSlide+xml"/>
  <Override PartName="/ppt/tags/tag9.xml" ContentType="application/vnd.openxmlformats-officedocument.presentationml.tags+xml"/>
  <Override PartName="/ppt/notesSlides/notesSlide9.xml" ContentType="application/vnd.openxmlformats-officedocument.presentationml.notesSlide+xml"/>
  <Override PartName="/ppt/tags/tag10.xml" ContentType="application/vnd.openxmlformats-officedocument.presentationml.tags+xml"/>
  <Override PartName="/ppt/notesSlides/notesSlide10.xml" ContentType="application/vnd.openxmlformats-officedocument.presentationml.notesSlide+xml"/>
  <Override PartName="/ppt/tags/tag11.xml" ContentType="application/vnd.openxmlformats-officedocument.presentationml.tags+xml"/>
  <Override PartName="/ppt/notesSlides/notesSlide11.xml" ContentType="application/vnd.openxmlformats-officedocument.presentationml.notesSlide+xml"/>
  <Override PartName="/ppt/tags/tag12.xml" ContentType="application/vnd.openxmlformats-officedocument.presentationml.tags+xml"/>
  <Override PartName="/ppt/notesSlides/notesSlide12.xml" ContentType="application/vnd.openxmlformats-officedocument.presentationml.notesSlide+xml"/>
  <Override PartName="/ppt/tags/tag13.xml" ContentType="application/vnd.openxmlformats-officedocument.presentationml.tags+xml"/>
  <Override PartName="/ppt/notesSlides/notesSlide13.xml" ContentType="application/vnd.openxmlformats-officedocument.presentationml.notesSlide+xml"/>
  <Override PartName="/ppt/tags/tag14.xml" ContentType="application/vnd.openxmlformats-officedocument.presentationml.tags+xml"/>
  <Override PartName="/ppt/notesSlides/notesSlide14.xml" ContentType="application/vnd.openxmlformats-officedocument.presentationml.notesSlide+xml"/>
  <Override PartName="/ppt/tags/tag15.xml" ContentType="application/vnd.openxmlformats-officedocument.presentationml.tags+xml"/>
  <Override PartName="/ppt/notesSlides/notesSlide15.xml" ContentType="application/vnd.openxmlformats-officedocument.presentationml.notesSlide+xml"/>
  <Override PartName="/ppt/tags/tag16.xml" ContentType="application/vnd.openxmlformats-officedocument.presentationml.tags+xml"/>
  <Override PartName="/ppt/notesSlides/notesSlide16.xml" ContentType="application/vnd.openxmlformats-officedocument.presentationml.notesSlide+xml"/>
  <Override PartName="/ppt/tags/tag17.xml" ContentType="application/vnd.openxmlformats-officedocument.presentationml.tags+xml"/>
  <Override PartName="/ppt/notesSlides/notesSlide17.xml" ContentType="application/vnd.openxmlformats-officedocument.presentationml.notesSlide+xml"/>
  <Override PartName="/ppt/tags/tag18.xml" ContentType="application/vnd.openxmlformats-officedocument.presentationml.tags+xml"/>
  <Override PartName="/ppt/notesSlides/notesSlide18.xml" ContentType="application/vnd.openxmlformats-officedocument.presentationml.notesSlide+xml"/>
  <Override PartName="/ppt/tags/tag19.xml" ContentType="application/vnd.openxmlformats-officedocument.presentationml.tags+xml"/>
  <Override PartName="/ppt/notesSlides/notesSlide19.xml" ContentType="application/vnd.openxmlformats-officedocument.presentationml.notesSlide+xml"/>
  <Override PartName="/ppt/tags/tag20.xml" ContentType="application/vnd.openxmlformats-officedocument.presentationml.tags+xml"/>
  <Override PartName="/ppt/notesSlides/notesSlide20.xml" ContentType="application/vnd.openxmlformats-officedocument.presentationml.notesSlide+xml"/>
  <Override PartName="/ppt/tags/tag21.xml" ContentType="application/vnd.openxmlformats-officedocument.presentationml.tags+xml"/>
  <Override PartName="/ppt/notesSlides/notesSlide21.xml" ContentType="application/vnd.openxmlformats-officedocument.presentationml.notesSlide+xml"/>
  <Override PartName="/ppt/tags/tag22.xml" ContentType="application/vnd.openxmlformats-officedocument.presentationml.tags+xml"/>
  <Override PartName="/ppt/notesSlides/notesSlide22.xml" ContentType="application/vnd.openxmlformats-officedocument.presentationml.notesSlide+xml"/>
  <Override PartName="/ppt/tags/tag23.xml" ContentType="application/vnd.openxmlformats-officedocument.presentationml.tags+xml"/>
  <Override PartName="/ppt/notesSlides/notesSlide23.xml" ContentType="application/vnd.openxmlformats-officedocument.presentationml.notesSlide+xml"/>
  <Override PartName="/ppt/tags/tag24.xml" ContentType="application/vnd.openxmlformats-officedocument.presentationml.tags+xml"/>
  <Override PartName="/ppt/notesSlides/notesSlide24.xml" ContentType="application/vnd.openxmlformats-officedocument.presentationml.notesSlide+xml"/>
  <Override PartName="/ppt/tags/tag25.xml" ContentType="application/vnd.openxmlformats-officedocument.presentationml.tags+xml"/>
  <Override PartName="/ppt/notesSlides/notesSlide25.xml" ContentType="application/vnd.openxmlformats-officedocument.presentationml.notesSlide+xml"/>
  <Override PartName="/ppt/tags/tag26.xml" ContentType="application/vnd.openxmlformats-officedocument.presentationml.tags+xml"/>
  <Override PartName="/ppt/notesSlides/notesSlide26.xml" ContentType="application/vnd.openxmlformats-officedocument.presentationml.notesSlide+xml"/>
  <Override PartName="/ppt/tags/tag27.xml" ContentType="application/vnd.openxmlformats-officedocument.presentationml.tags+xml"/>
  <Override PartName="/ppt/notesSlides/notesSlide27.xml" ContentType="application/vnd.openxmlformats-officedocument.presentationml.notesSlide+xml"/>
  <Override PartName="/ppt/tags/tag28.xml" ContentType="application/vnd.openxmlformats-officedocument.presentationml.tags+xml"/>
  <Override PartName="/ppt/notesSlides/notesSlide28.xml" ContentType="application/vnd.openxmlformats-officedocument.presentationml.notesSlide+xml"/>
  <Override PartName="/ppt/tags/tag29.xml" ContentType="application/vnd.openxmlformats-officedocument.presentationml.tags+xml"/>
  <Override PartName="/ppt/notesSlides/notesSlide29.xml" ContentType="application/vnd.openxmlformats-officedocument.presentationml.notesSlide+xml"/>
  <Override PartName="/ppt/tags/tag30.xml" ContentType="application/vnd.openxmlformats-officedocument.presentationml.tags+xml"/>
  <Override PartName="/ppt/notesSlides/notesSlide30.xml" ContentType="application/vnd.openxmlformats-officedocument.presentationml.notesSlide+xml"/>
  <Override PartName="/ppt/tags/tag31.xml" ContentType="application/vnd.openxmlformats-officedocument.presentationml.tags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2"/>
  </p:sldMasterIdLst>
  <p:notesMasterIdLst>
    <p:notesMasterId r:id="rId39"/>
  </p:notesMasterIdLst>
  <p:sldIdLst>
    <p:sldId id="256" r:id="rId3"/>
    <p:sldId id="328" r:id="rId4"/>
    <p:sldId id="330" r:id="rId5"/>
    <p:sldId id="331" r:id="rId6"/>
    <p:sldId id="259" r:id="rId7"/>
    <p:sldId id="316" r:id="rId8"/>
    <p:sldId id="329" r:id="rId9"/>
    <p:sldId id="315" r:id="rId10"/>
    <p:sldId id="288" r:id="rId11"/>
    <p:sldId id="284" r:id="rId12"/>
    <p:sldId id="292" r:id="rId13"/>
    <p:sldId id="314" r:id="rId14"/>
    <p:sldId id="266" r:id="rId15"/>
    <p:sldId id="293" r:id="rId16"/>
    <p:sldId id="304" r:id="rId17"/>
    <p:sldId id="308" r:id="rId18"/>
    <p:sldId id="306" r:id="rId19"/>
    <p:sldId id="336" r:id="rId20"/>
    <p:sldId id="322" r:id="rId21"/>
    <p:sldId id="325" r:id="rId22"/>
    <p:sldId id="318" r:id="rId23"/>
    <p:sldId id="312" r:id="rId24"/>
    <p:sldId id="323" r:id="rId25"/>
    <p:sldId id="305" r:id="rId26"/>
    <p:sldId id="311" r:id="rId27"/>
    <p:sldId id="324" r:id="rId28"/>
    <p:sldId id="339" r:id="rId29"/>
    <p:sldId id="338" r:id="rId30"/>
    <p:sldId id="337" r:id="rId31"/>
    <p:sldId id="286" r:id="rId32"/>
    <p:sldId id="340" r:id="rId33"/>
    <p:sldId id="290" r:id="rId34"/>
    <p:sldId id="342" r:id="rId35"/>
    <p:sldId id="343" r:id="rId36"/>
    <p:sldId id="258" r:id="rId37"/>
    <p:sldId id="344" r:id="rId38"/>
  </p:sldIdLst>
  <p:sldSz cx="9144000" cy="5143500" type="screen16x9"/>
  <p:notesSz cx="6858000" cy="9144000"/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1F1F1"/>
    <a:srgbClr val="FFFFFF"/>
    <a:srgbClr val="C71734"/>
    <a:srgbClr val="F49EA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6314" autoAdjust="0"/>
  </p:normalViewPr>
  <p:slideViewPr>
    <p:cSldViewPr snapToGrid="0">
      <p:cViewPr varScale="1">
        <p:scale>
          <a:sx n="143" d="100"/>
          <a:sy n="143" d="100"/>
        </p:scale>
        <p:origin x="684" y="12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68" d="100"/>
        <a:sy n="168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notesMaster" Target="notesMasters/notesMaster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theme" Target="theme/theme1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tableStyles" Target="tableStyles.xml"/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DA07D1B-BDD6-40C2-B844-1E83EBF422F2}" type="datetimeFigureOut">
              <a:rPr lang="zh-CN" altLang="en-US" smtClean="0"/>
              <a:t>2021/11/28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4533DCF-755D-4C09-8C77-B4C66B47F23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297554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533DCF-755D-4C09-8C77-B4C66B47F236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438151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533DCF-755D-4C09-8C77-B4C66B47F236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7004395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533DCF-755D-4C09-8C77-B4C66B47F236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3124996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533DCF-755D-4C09-8C77-B4C66B47F236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6175715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533DCF-755D-4C09-8C77-B4C66B47F236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9509992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533DCF-755D-4C09-8C77-B4C66B47F236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159964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533DCF-755D-4C09-8C77-B4C66B47F236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507638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533DCF-755D-4C09-8C77-B4C66B47F236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0427864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533DCF-755D-4C09-8C77-B4C66B47F236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6952210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533DCF-755D-4C09-8C77-B4C66B47F236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7732327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533DCF-755D-4C09-8C77-B4C66B47F236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314973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533DCF-755D-4C09-8C77-B4C66B47F236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68820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533DCF-755D-4C09-8C77-B4C66B47F236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6002031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533DCF-755D-4C09-8C77-B4C66B47F236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06551356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533DCF-755D-4C09-8C77-B4C66B47F236}" type="slidenum">
              <a:rPr lang="zh-CN" altLang="en-US" smtClean="0"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75700228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533DCF-755D-4C09-8C77-B4C66B47F236}" type="slidenum">
              <a:rPr lang="zh-CN" altLang="en-US" smtClean="0"/>
              <a:t>26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3799653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533DCF-755D-4C09-8C77-B4C66B47F236}" type="slidenum">
              <a:rPr lang="zh-CN" altLang="en-US" smtClean="0"/>
              <a:t>27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6056440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533DCF-755D-4C09-8C77-B4C66B47F236}" type="slidenum">
              <a:rPr lang="zh-CN" altLang="en-US" smtClean="0"/>
              <a:t>28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25600972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533DCF-755D-4C09-8C77-B4C66B47F236}" type="slidenum">
              <a:rPr lang="zh-CN" altLang="en-US" smtClean="0"/>
              <a:t>29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19777066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533DCF-755D-4C09-8C77-B4C66B47F236}" type="slidenum">
              <a:rPr lang="zh-CN" altLang="en-US" smtClean="0"/>
              <a:t>30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52223886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533DCF-755D-4C09-8C77-B4C66B47F236}" type="slidenum">
              <a:rPr lang="zh-CN" altLang="en-US" smtClean="0"/>
              <a:t>31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29113800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533DCF-755D-4C09-8C77-B4C66B47F236}" type="slidenum">
              <a:rPr lang="zh-CN" altLang="en-US" smtClean="0"/>
              <a:t>32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9101168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533DCF-755D-4C09-8C77-B4C66B47F236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52290504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533DCF-755D-4C09-8C77-B4C66B47F236}" type="slidenum">
              <a:rPr lang="zh-CN" altLang="en-US" smtClean="0"/>
              <a:t>34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7511405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533DCF-755D-4C09-8C77-B4C66B47F236}" type="slidenum">
              <a:rPr lang="zh-CN" altLang="en-US" smtClean="0"/>
              <a:t>35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9129797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36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1198813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533DCF-755D-4C09-8C77-B4C66B47F236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5007748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533DCF-755D-4C09-8C77-B4C66B47F236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2362948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533DCF-755D-4C09-8C77-B4C66B47F236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7248157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533DCF-755D-4C09-8C77-B4C66B47F236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2817824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533DCF-755D-4C09-8C77-B4C66B47F236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4693738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533DCF-755D-4C09-8C77-B4C66B47F236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595982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40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/>
              <a:t>单击以编辑母版副标题样式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488ED1-95B7-44CE-A12E-9AE24D363BC6}" type="datetimeFigureOut">
              <a:rPr lang="zh-CN" altLang="en-US" smtClean="0"/>
              <a:t>2021/11/28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CAEF5B-32AE-4564-9C2B-25E12F42EC38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488ED1-95B7-44CE-A12E-9AE24D363BC6}" type="datetimeFigureOut">
              <a:rPr lang="zh-CN" altLang="en-US" smtClean="0"/>
              <a:t>2021/11/28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CAEF5B-32AE-4564-9C2B-25E12F42EC38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/>
        </p:nvSpPr>
        <p:spPr>
          <a:xfrm>
            <a:off x="120707" y="4724403"/>
            <a:ext cx="581352" cy="223138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www.1ppt.com/hangye/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www.1ppt.com/sucai/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www.1ppt.com/tubiao/    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www.1ppt.com/powerpoint/      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www.1ppt.com/excel/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www.1ppt.com/kejian/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www.1ppt.com/shiti/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r>
              <a:rPr lang="zh-CN" altLang="en-US" sz="100" dirty="0" smtClean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488ED1-95B7-44CE-A12E-9AE24D363BC6}" type="datetimeFigureOut">
              <a:rPr lang="zh-CN" altLang="en-US" smtClean="0"/>
              <a:t>2021/11/28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CAEF5B-32AE-4564-9C2B-25E12F42EC38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945005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08361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007737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50057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833772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580603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37599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488ED1-95B7-44CE-A12E-9AE24D363BC6}" type="datetimeFigureOut">
              <a:rPr lang="zh-CN" altLang="en-US" smtClean="0"/>
              <a:t>2021/11/28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CAEF5B-32AE-4564-9C2B-25E12F42EC38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42567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048700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41102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04992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488ED1-95B7-44CE-A12E-9AE24D363BC6}" type="datetimeFigureOut">
              <a:rPr lang="zh-CN" altLang="en-US" smtClean="0"/>
              <a:t>2021/11/28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CAEF5B-32AE-4564-9C2B-25E12F42EC38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矩形 6"/>
          <p:cNvSpPr/>
          <p:nvPr userDrawn="1"/>
        </p:nvSpPr>
        <p:spPr>
          <a:xfrm>
            <a:off x="350174" y="1916832"/>
            <a:ext cx="735006" cy="24128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模板：</a:t>
            </a:r>
            <a:r>
              <a:rPr lang="en-US" altLang="zh-CN" sz="100" dirty="0">
                <a:solidFill>
                  <a:schemeClr val="bg1"/>
                </a:solidFill>
              </a:rPr>
              <a:t>www.1ppt.com/moban/                  PPT</a:t>
            </a:r>
            <a:r>
              <a:rPr lang="zh-CN" altLang="en-US" sz="100" dirty="0">
                <a:solidFill>
                  <a:schemeClr val="bg1"/>
                </a:solidFill>
              </a:rPr>
              <a:t>素材：</a:t>
            </a:r>
            <a:r>
              <a:rPr lang="en-US" altLang="zh-CN" sz="100" dirty="0">
                <a:solidFill>
                  <a:schemeClr val="bg1"/>
                </a:solidFill>
              </a:rPr>
              <a:t>www.1ppt.com/sucai/</a:t>
            </a:r>
          </a:p>
          <a:p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背景：</a:t>
            </a:r>
            <a:r>
              <a:rPr lang="en-US" altLang="zh-CN" sz="100" dirty="0">
                <a:solidFill>
                  <a:schemeClr val="bg1"/>
                </a:solidFill>
              </a:rPr>
              <a:t>www.1ppt.com/beijing/                   PPT</a:t>
            </a:r>
            <a:r>
              <a:rPr lang="zh-CN" altLang="en-US" sz="100" dirty="0">
                <a:solidFill>
                  <a:schemeClr val="bg1"/>
                </a:solidFill>
              </a:rPr>
              <a:t>图表：</a:t>
            </a:r>
            <a:r>
              <a:rPr lang="en-US" altLang="zh-CN" sz="100" dirty="0">
                <a:solidFill>
                  <a:schemeClr val="bg1"/>
                </a:solidFill>
              </a:rPr>
              <a:t>www.1ppt.com/tubiao/      </a:t>
            </a:r>
          </a:p>
          <a:p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www.1ppt.com/xiazai/                     PPT</a:t>
            </a:r>
            <a:r>
              <a:rPr lang="zh-CN" altLang="en-US" sz="100" dirty="0">
                <a:solidFill>
                  <a:schemeClr val="bg1"/>
                </a:solidFill>
              </a:rPr>
              <a:t>教程： </a:t>
            </a:r>
            <a:r>
              <a:rPr lang="en-US" altLang="zh-CN" sz="100" dirty="0">
                <a:solidFill>
                  <a:schemeClr val="bg1"/>
                </a:solidFill>
              </a:rPr>
              <a:t>www.1ppt.com/powerpoint/     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资料下载：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www.1ppt.com/ziliao/                   </a:t>
            </a:r>
            <a:r>
              <a:rPr lang="zh-CN" altLang="en-US" sz="100" dirty="0">
                <a:solidFill>
                  <a:schemeClr val="bg1"/>
                </a:solidFill>
              </a:rPr>
              <a:t>个人简历：</a:t>
            </a:r>
            <a:r>
              <a:rPr lang="en-US" altLang="zh-CN" sz="100" dirty="0">
                <a:solidFill>
                  <a:schemeClr val="bg1"/>
                </a:solidFill>
              </a:rPr>
              <a:t>www.1ppt.com/jianli/            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试卷下载：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www.1ppt.com/shiti/                     </a:t>
            </a:r>
            <a:r>
              <a:rPr lang="zh-CN" altLang="en-US" sz="100" dirty="0">
                <a:solidFill>
                  <a:schemeClr val="bg1"/>
                </a:solidFill>
              </a:rPr>
              <a:t>教案下载：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www.1ppt.com/jiaoan/              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手抄报：</a:t>
            </a:r>
            <a:r>
              <a:rPr lang="en-US" altLang="zh-CN" sz="100" dirty="0">
                <a:solidFill>
                  <a:schemeClr val="bg1"/>
                </a:solidFill>
              </a:rPr>
              <a:t>www.1ppt.com/shouchaobao/          PPT</a:t>
            </a:r>
            <a:r>
              <a:rPr lang="zh-CN" altLang="en-US" sz="100" dirty="0">
                <a:solidFill>
                  <a:schemeClr val="bg1"/>
                </a:solidFill>
              </a:rPr>
              <a:t>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语文课件：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www.1ppt.com/kejian/yuwen/    </a:t>
            </a:r>
            <a:r>
              <a:rPr lang="zh-CN" altLang="en-US" sz="100" dirty="0">
                <a:solidFill>
                  <a:schemeClr val="bg1"/>
                </a:solidFill>
              </a:rPr>
              <a:t>数学课件：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www.1ppt.com/kejian/shuxue/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英语课件：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www.1ppt.com/kejian/yingyu/    </a:t>
            </a:r>
            <a:r>
              <a:rPr lang="zh-CN" altLang="en-US" sz="100" dirty="0">
                <a:solidFill>
                  <a:schemeClr val="bg1"/>
                </a:solidFill>
              </a:rPr>
              <a:t>美术课件：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www.1ppt.com/kejian/meishu/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科学课件：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www.1ppt.com/kejian/kexue/     </a:t>
            </a:r>
            <a:r>
              <a:rPr lang="zh-CN" altLang="en-US" sz="100" dirty="0">
                <a:solidFill>
                  <a:schemeClr val="bg1"/>
                </a:solidFill>
              </a:rPr>
              <a:t>物理课件：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www.1ppt.com/kejian/wuli/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化学课件：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www.1ppt.com/kejian/huaxue/  </a:t>
            </a:r>
            <a:r>
              <a:rPr lang="zh-CN" altLang="en-US" sz="100" dirty="0">
                <a:solidFill>
                  <a:schemeClr val="bg1"/>
                </a:solidFill>
              </a:rPr>
              <a:t>生物课件：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www.1ppt.com/kejian/shengwu/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地理课件：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www.1ppt.com/kejian/dili/          </a:t>
            </a:r>
            <a:r>
              <a:rPr lang="zh-CN" altLang="en-US" sz="100" dirty="0">
                <a:solidFill>
                  <a:schemeClr val="bg1"/>
                </a:solidFill>
              </a:rPr>
              <a:t>历史课件：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www.1ppt.com/kejian/lishi/ 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 hasCustomPrompt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488ED1-95B7-44CE-A12E-9AE24D363BC6}" type="datetimeFigureOut">
              <a:rPr lang="zh-CN" altLang="en-US" smtClean="0"/>
              <a:t>2021/11/28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CAEF5B-32AE-4564-9C2B-25E12F42EC38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8" name="矩形 7"/>
          <p:cNvSpPr/>
          <p:nvPr userDrawn="1"/>
        </p:nvSpPr>
        <p:spPr>
          <a:xfrm>
            <a:off x="350174" y="1916832"/>
            <a:ext cx="735006" cy="24128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模板：</a:t>
            </a:r>
            <a:r>
              <a:rPr lang="en-US" altLang="zh-CN" sz="100" dirty="0">
                <a:solidFill>
                  <a:schemeClr val="bg1"/>
                </a:solidFill>
              </a:rPr>
              <a:t>www.1ppt.com/moban/                  PPT</a:t>
            </a:r>
            <a:r>
              <a:rPr lang="zh-CN" altLang="en-US" sz="100" dirty="0">
                <a:solidFill>
                  <a:schemeClr val="bg1"/>
                </a:solidFill>
              </a:rPr>
              <a:t>素材：</a:t>
            </a:r>
            <a:r>
              <a:rPr lang="en-US" altLang="zh-CN" sz="100" dirty="0">
                <a:solidFill>
                  <a:schemeClr val="bg1"/>
                </a:solidFill>
              </a:rPr>
              <a:t>www.1ppt.com/sucai/</a:t>
            </a:r>
          </a:p>
          <a:p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背景：</a:t>
            </a:r>
            <a:r>
              <a:rPr lang="en-US" altLang="zh-CN" sz="100" dirty="0">
                <a:solidFill>
                  <a:schemeClr val="bg1"/>
                </a:solidFill>
              </a:rPr>
              <a:t>www.1ppt.com/beijing/                   PPT</a:t>
            </a:r>
            <a:r>
              <a:rPr lang="zh-CN" altLang="en-US" sz="100" dirty="0">
                <a:solidFill>
                  <a:schemeClr val="bg1"/>
                </a:solidFill>
              </a:rPr>
              <a:t>图表：</a:t>
            </a:r>
            <a:r>
              <a:rPr lang="en-US" altLang="zh-CN" sz="100" dirty="0">
                <a:solidFill>
                  <a:schemeClr val="bg1"/>
                </a:solidFill>
              </a:rPr>
              <a:t>www.1ppt.com/tubiao/      </a:t>
            </a:r>
          </a:p>
          <a:p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www.1ppt.com/xiazai/                     PPT</a:t>
            </a:r>
            <a:r>
              <a:rPr lang="zh-CN" altLang="en-US" sz="100" dirty="0">
                <a:solidFill>
                  <a:schemeClr val="bg1"/>
                </a:solidFill>
              </a:rPr>
              <a:t>教程： </a:t>
            </a:r>
            <a:r>
              <a:rPr lang="en-US" altLang="zh-CN" sz="100" dirty="0">
                <a:solidFill>
                  <a:schemeClr val="bg1"/>
                </a:solidFill>
              </a:rPr>
              <a:t>www.1ppt.com/powerpoint/     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资料下载：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www.1ppt.com/ziliao/                   </a:t>
            </a:r>
            <a:r>
              <a:rPr lang="zh-CN" altLang="en-US" sz="100" dirty="0">
                <a:solidFill>
                  <a:schemeClr val="bg1"/>
                </a:solidFill>
              </a:rPr>
              <a:t>个人简历：</a:t>
            </a:r>
            <a:r>
              <a:rPr lang="en-US" altLang="zh-CN" sz="100" dirty="0">
                <a:solidFill>
                  <a:schemeClr val="bg1"/>
                </a:solidFill>
              </a:rPr>
              <a:t>www.1ppt.com/jianli/            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试卷下载：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www.1ppt.com/shiti/                     </a:t>
            </a:r>
            <a:r>
              <a:rPr lang="zh-CN" altLang="en-US" sz="100" dirty="0">
                <a:solidFill>
                  <a:schemeClr val="bg1"/>
                </a:solidFill>
              </a:rPr>
              <a:t>教案下载：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www.1ppt.com/jiaoan/              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手抄报：</a:t>
            </a:r>
            <a:r>
              <a:rPr lang="en-US" altLang="zh-CN" sz="100" dirty="0">
                <a:solidFill>
                  <a:schemeClr val="bg1"/>
                </a:solidFill>
              </a:rPr>
              <a:t>www.1ppt.com/shouchaobao/          PPT</a:t>
            </a:r>
            <a:r>
              <a:rPr lang="zh-CN" altLang="en-US" sz="100" dirty="0">
                <a:solidFill>
                  <a:schemeClr val="bg1"/>
                </a:solidFill>
              </a:rPr>
              <a:t>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语文课件：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www.1ppt.com/kejian/yuwen/    </a:t>
            </a:r>
            <a:r>
              <a:rPr lang="zh-CN" altLang="en-US" sz="100" dirty="0">
                <a:solidFill>
                  <a:schemeClr val="bg1"/>
                </a:solidFill>
              </a:rPr>
              <a:t>数学课件：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www.1ppt.com/kejian/shuxue/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英语课件：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www.1ppt.com/kejian/yingyu/    </a:t>
            </a:r>
            <a:r>
              <a:rPr lang="zh-CN" altLang="en-US" sz="100" dirty="0">
                <a:solidFill>
                  <a:schemeClr val="bg1"/>
                </a:solidFill>
              </a:rPr>
              <a:t>美术课件：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www.1ppt.com/kejian/meishu/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科学课件：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www.1ppt.com/kejian/kexue/     </a:t>
            </a:r>
            <a:r>
              <a:rPr lang="zh-CN" altLang="en-US" sz="100" dirty="0">
                <a:solidFill>
                  <a:schemeClr val="bg1"/>
                </a:solidFill>
              </a:rPr>
              <a:t>物理课件：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www.1ppt.com/kejian/wuli/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化学课件：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www.1ppt.com/kejian/huaxue/  </a:t>
            </a:r>
            <a:r>
              <a:rPr lang="zh-CN" altLang="en-US" sz="100" dirty="0">
                <a:solidFill>
                  <a:schemeClr val="bg1"/>
                </a:solidFill>
              </a:rPr>
              <a:t>生物课件：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www.1ppt.com/kejian/shengwu/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地理课件：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www.1ppt.com/kejian/dili/          </a:t>
            </a:r>
            <a:r>
              <a:rPr lang="zh-CN" altLang="en-US" sz="100" dirty="0">
                <a:solidFill>
                  <a:schemeClr val="bg1"/>
                </a:solidFill>
              </a:rPr>
              <a:t>历史课件：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www.1ppt.com/kejian/lishi/ 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488ED1-95B7-44CE-A12E-9AE24D363BC6}" type="datetimeFigureOut">
              <a:rPr lang="zh-CN" altLang="en-US" smtClean="0"/>
              <a:t>2021/11/28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CAEF5B-32AE-4564-9C2B-25E12F42EC38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488ED1-95B7-44CE-A12E-9AE24D363BC6}" type="datetimeFigureOut">
              <a:rPr lang="zh-CN" altLang="en-US" smtClean="0"/>
              <a:t>2021/11/28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CAEF5B-32AE-4564-9C2B-25E12F42EC38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488ED1-95B7-44CE-A12E-9AE24D363BC6}" type="datetimeFigureOut">
              <a:rPr lang="zh-CN" altLang="en-US" smtClean="0"/>
              <a:t>2021/11/28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CAEF5B-32AE-4564-9C2B-25E12F42EC38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100"/>
            </a:lvl2pPr>
            <a:lvl3pPr marL="685800" indent="0">
              <a:buNone/>
              <a:defRPr sz="900"/>
            </a:lvl3pPr>
            <a:lvl4pPr marL="1028700" indent="0">
              <a:buNone/>
              <a:defRPr sz="800"/>
            </a:lvl4pPr>
            <a:lvl5pPr marL="1371600" indent="0">
              <a:buNone/>
              <a:defRPr sz="800"/>
            </a:lvl5pPr>
            <a:lvl6pPr marL="1714500" indent="0">
              <a:buNone/>
              <a:defRPr sz="800"/>
            </a:lvl6pPr>
            <a:lvl7pPr marL="2057400" indent="0">
              <a:buNone/>
              <a:defRPr sz="800"/>
            </a:lvl7pPr>
            <a:lvl8pPr marL="2400300" indent="0">
              <a:buNone/>
              <a:defRPr sz="800"/>
            </a:lvl8pPr>
            <a:lvl9pPr marL="2743200" indent="0">
              <a:buNone/>
              <a:defRPr sz="8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488ED1-95B7-44CE-A12E-9AE24D363BC6}" type="datetimeFigureOut">
              <a:rPr lang="zh-CN" altLang="en-US" smtClean="0"/>
              <a:t>2021/11/28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CAEF5B-32AE-4564-9C2B-25E12F42EC38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100"/>
            </a:lvl2pPr>
            <a:lvl3pPr marL="685800" indent="0">
              <a:buNone/>
              <a:defRPr sz="900"/>
            </a:lvl3pPr>
            <a:lvl4pPr marL="1028700" indent="0">
              <a:buNone/>
              <a:defRPr sz="800"/>
            </a:lvl4pPr>
            <a:lvl5pPr marL="1371600" indent="0">
              <a:buNone/>
              <a:defRPr sz="800"/>
            </a:lvl5pPr>
            <a:lvl6pPr marL="1714500" indent="0">
              <a:buNone/>
              <a:defRPr sz="800"/>
            </a:lvl6pPr>
            <a:lvl7pPr marL="2057400" indent="0">
              <a:buNone/>
              <a:defRPr sz="800"/>
            </a:lvl7pPr>
            <a:lvl8pPr marL="2400300" indent="0">
              <a:buNone/>
              <a:defRPr sz="800"/>
            </a:lvl8pPr>
            <a:lvl9pPr marL="2743200" indent="0">
              <a:buNone/>
              <a:defRPr sz="8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488ED1-95B7-44CE-A12E-9AE24D363BC6}" type="datetimeFigureOut">
              <a:rPr lang="zh-CN" altLang="en-US" smtClean="0"/>
              <a:t>2021/11/28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CAEF5B-32AE-4564-9C2B-25E12F42EC38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488ED1-95B7-44CE-A12E-9AE24D363BC6}" type="datetimeFigureOut">
              <a:rPr lang="zh-CN" altLang="en-US" smtClean="0"/>
              <a:t>2021/11/28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CAEF5B-32AE-4564-9C2B-25E12F42EC38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35225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Relationship Id="rId6" Type="http://schemas.openxmlformats.org/officeDocument/2006/relationships/image" Target="../media/image3.png"/><Relationship Id="rId5" Type="http://schemas.openxmlformats.org/officeDocument/2006/relationships/image" Target="../media/image2.jpeg"/><Relationship Id="rId4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7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8.xml"/><Relationship Id="rId5" Type="http://schemas.openxmlformats.org/officeDocument/2006/relationships/image" Target="../media/image10.png"/><Relationship Id="rId4" Type="http://schemas.openxmlformats.org/officeDocument/2006/relationships/image" Target="../media/image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9.xml"/><Relationship Id="rId4" Type="http://schemas.openxmlformats.org/officeDocument/2006/relationships/image" Target="../media/image1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0.xml"/><Relationship Id="rId5" Type="http://schemas.openxmlformats.org/officeDocument/2006/relationships/image" Target="../media/image12.png"/><Relationship Id="rId4" Type="http://schemas.openxmlformats.org/officeDocument/2006/relationships/image" Target="../media/image1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1.xml"/><Relationship Id="rId5" Type="http://schemas.openxmlformats.org/officeDocument/2006/relationships/image" Target="../media/image10.png"/><Relationship Id="rId4" Type="http://schemas.openxmlformats.org/officeDocument/2006/relationships/image" Target="../media/image1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2.xml"/><Relationship Id="rId4" Type="http://schemas.openxmlformats.org/officeDocument/2006/relationships/image" Target="../media/image1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3.xml"/><Relationship Id="rId4" Type="http://schemas.openxmlformats.org/officeDocument/2006/relationships/image" Target="../media/image1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4.xml"/><Relationship Id="rId4" Type="http://schemas.openxmlformats.org/officeDocument/2006/relationships/image" Target="../media/image1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6.xml"/><Relationship Id="rId5" Type="http://schemas.openxmlformats.org/officeDocument/2006/relationships/image" Target="../media/image13.png"/><Relationship Id="rId4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7.xml"/><Relationship Id="rId5" Type="http://schemas.openxmlformats.org/officeDocument/2006/relationships/image" Target="../media/image13.png"/><Relationship Id="rId4" Type="http://schemas.openxmlformats.org/officeDocument/2006/relationships/image" Target="../media/image1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8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9.xml"/><Relationship Id="rId5" Type="http://schemas.openxmlformats.org/officeDocument/2006/relationships/image" Target="../media/image13.png"/><Relationship Id="rId4" Type="http://schemas.openxmlformats.org/officeDocument/2006/relationships/image" Target="../media/image1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0.xml"/><Relationship Id="rId4" Type="http://schemas.openxmlformats.org/officeDocument/2006/relationships/image" Target="../media/image1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1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1.xml"/><Relationship Id="rId4" Type="http://schemas.openxmlformats.org/officeDocument/2006/relationships/image" Target="../media/image1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2.xml"/><Relationship Id="rId4" Type="http://schemas.openxmlformats.org/officeDocument/2006/relationships/image" Target="../media/image1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3.xml"/><Relationship Id="rId5" Type="http://schemas.openxmlformats.org/officeDocument/2006/relationships/image" Target="../media/image16.png"/><Relationship Id="rId4" Type="http://schemas.openxmlformats.org/officeDocument/2006/relationships/image" Target="../media/image1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4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4.xml"/><Relationship Id="rId6" Type="http://schemas.openxmlformats.org/officeDocument/2006/relationships/image" Target="../media/image17.png"/><Relationship Id="rId5" Type="http://schemas.openxmlformats.org/officeDocument/2006/relationships/image" Target="../media/image10.png"/><Relationship Id="rId4" Type="http://schemas.openxmlformats.org/officeDocument/2006/relationships/image" Target="../media/image1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5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5.xml"/><Relationship Id="rId6" Type="http://schemas.openxmlformats.org/officeDocument/2006/relationships/image" Target="../media/image17.png"/><Relationship Id="rId5" Type="http://schemas.openxmlformats.org/officeDocument/2006/relationships/image" Target="../media/image10.png"/><Relationship Id="rId4" Type="http://schemas.openxmlformats.org/officeDocument/2006/relationships/image" Target="../media/image1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6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6.xml"/><Relationship Id="rId6" Type="http://schemas.openxmlformats.org/officeDocument/2006/relationships/image" Target="../media/image17.png"/><Relationship Id="rId5" Type="http://schemas.openxmlformats.org/officeDocument/2006/relationships/image" Target="../media/image10.png"/><Relationship Id="rId4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7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7.xml"/><Relationship Id="rId6" Type="http://schemas.openxmlformats.org/officeDocument/2006/relationships/image" Target="../media/image17.png"/><Relationship Id="rId5" Type="http://schemas.openxmlformats.org/officeDocument/2006/relationships/image" Target="../media/image12.png"/><Relationship Id="rId4" Type="http://schemas.openxmlformats.org/officeDocument/2006/relationships/image" Target="../media/image1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8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8.xml"/><Relationship Id="rId6" Type="http://schemas.openxmlformats.org/officeDocument/2006/relationships/image" Target="../media/image17.png"/><Relationship Id="rId5" Type="http://schemas.openxmlformats.org/officeDocument/2006/relationships/image" Target="../media/image12.png"/><Relationship Id="rId4" Type="http://schemas.openxmlformats.org/officeDocument/2006/relationships/image" Target="../media/image1.jpe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9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9.xml"/><Relationship Id="rId5" Type="http://schemas.openxmlformats.org/officeDocument/2006/relationships/image" Target="../media/image12.png"/><Relationship Id="rId4" Type="http://schemas.openxmlformats.org/officeDocument/2006/relationships/image" Target="../media/image1.jpe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0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0.xml"/><Relationship Id="rId4" Type="http://schemas.openxmlformats.org/officeDocument/2006/relationships/image" Target="../media/image10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1.xml"/><Relationship Id="rId7" Type="http://schemas.openxmlformats.org/officeDocument/2006/relationships/image" Target="../media/image20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31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.jpeg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9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Relationship Id="rId5" Type="http://schemas.openxmlformats.org/officeDocument/2006/relationships/image" Target="../media/image8.jpeg"/><Relationship Id="rId4" Type="http://schemas.openxmlformats.org/officeDocument/2006/relationships/image" Target="../media/image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Relationship Id="rId4" Type="http://schemas.openxmlformats.org/officeDocument/2006/relationships/image" Target="../media/image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Relationship Id="rId5" Type="http://schemas.openxmlformats.org/officeDocument/2006/relationships/image" Target="../media/image9.png"/><Relationship Id="rId4" Type="http://schemas.openxmlformats.org/officeDocument/2006/relationships/image" Target="../media/image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Relationship Id="rId4" Type="http://schemas.openxmlformats.org/officeDocument/2006/relationships/image" Target="../media/image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Relationship Id="rId5" Type="http://schemas.openxmlformats.org/officeDocument/2006/relationships/image" Target="../media/image9.png"/><Relationship Id="rId4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4" cstate="email">
            <a:alphaModFix amt="20000"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9"/>
          <p:cNvPicPr>
            <a:picLocks noChangeAspect="1"/>
          </p:cNvPicPr>
          <p:nvPr/>
        </p:nvPicPr>
        <p:blipFill>
          <a:blip r:embed="rId5" cstate="email">
            <a:clrChange>
              <a:clrFrom>
                <a:srgbClr val="F4F0ED"/>
              </a:clrFrom>
              <a:clrTo>
                <a:srgbClr val="F4F0E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85041" y="2627274"/>
            <a:ext cx="3558959" cy="251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" name="文本框 26"/>
          <p:cNvSpPr txBox="1"/>
          <p:nvPr/>
        </p:nvSpPr>
        <p:spPr>
          <a:xfrm>
            <a:off x="2468203" y="2807393"/>
            <a:ext cx="692497" cy="2424843"/>
          </a:xfrm>
          <a:prstGeom prst="rect">
            <a:avLst/>
          </a:prstGeom>
          <a:noFill/>
        </p:spPr>
        <p:txBody>
          <a:bodyPr vert="eaVert" wrap="square" lIns="68580" tIns="34290" rIns="68580" bIns="34290" rtlCol="0">
            <a:spAutoFit/>
          </a:bodyPr>
          <a:lstStyle/>
          <a:p>
            <a:endParaRPr lang="en-US" altLang="zh-CN" sz="1200" dirty="0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endParaRPr lang="en-US" altLang="zh-CN" sz="1200" dirty="0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endParaRPr lang="zh-CN" altLang="en-US" sz="1200" dirty="0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grpSp>
        <p:nvGrpSpPr>
          <p:cNvPr id="28" name="组合 27"/>
          <p:cNvGrpSpPr/>
          <p:nvPr/>
        </p:nvGrpSpPr>
        <p:grpSpPr>
          <a:xfrm>
            <a:off x="2332333" y="3031947"/>
            <a:ext cx="1246225" cy="1051021"/>
            <a:chOff x="7532430" y="2909831"/>
            <a:chExt cx="327025" cy="331787"/>
          </a:xfrm>
        </p:grpSpPr>
        <p:pic>
          <p:nvPicPr>
            <p:cNvPr id="29" name="图片 28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7532430" y="2909831"/>
              <a:ext cx="327025" cy="3317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" name="文本框 29"/>
            <p:cNvSpPr txBox="1">
              <a:spLocks noChangeArrowheads="1"/>
            </p:cNvSpPr>
            <p:nvPr/>
          </p:nvSpPr>
          <p:spPr bwMode="auto">
            <a:xfrm>
              <a:off x="7611140" y="2951856"/>
              <a:ext cx="169605" cy="2698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eaVert"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3000" dirty="0">
                  <a:solidFill>
                    <a:srgbClr val="FFFFFF"/>
                  </a:solidFill>
                  <a:latin typeface="迷你简中倩" panose="03000509000000000000" pitchFamily="65" charset="-122"/>
                  <a:ea typeface="迷你简中倩" panose="03000509000000000000" pitchFamily="65" charset="-122"/>
                  <a:sym typeface="微软雅黑" panose="020B0503020204020204" pitchFamily="34" charset="-122"/>
                </a:rPr>
                <a:t>老舍</a:t>
              </a:r>
            </a:p>
          </p:txBody>
        </p:sp>
      </p:grpSp>
      <p:sp>
        <p:nvSpPr>
          <p:cNvPr id="10" name="文本框 9"/>
          <p:cNvSpPr txBox="1"/>
          <p:nvPr/>
        </p:nvSpPr>
        <p:spPr>
          <a:xfrm flipH="1">
            <a:off x="846818" y="231370"/>
            <a:ext cx="1154162" cy="4791808"/>
          </a:xfrm>
          <a:prstGeom prst="rect">
            <a:avLst/>
          </a:prstGeom>
          <a:noFill/>
        </p:spPr>
        <p:txBody>
          <a:bodyPr vert="eaVert" wrap="square" lIns="68580" tIns="34290" rIns="68580" bIns="34290" rtlCol="0">
            <a:spAutoFit/>
          </a:bodyPr>
          <a:lstStyle/>
          <a:p>
            <a:r>
              <a:rPr lang="zh-CN" altLang="en-US" sz="6600" b="1" dirty="0">
                <a:latin typeface="汉仪良品线简" pitchFamily="18" charset="-122"/>
                <a:ea typeface="汉仪良品线简" pitchFamily="18" charset="-122"/>
                <a:cs typeface="经典繁仿圆" panose="02010609000101010101" pitchFamily="49" charset="-122"/>
                <a:sym typeface="微软雅黑" panose="020B0503020204020204" pitchFamily="34" charset="-122"/>
              </a:rPr>
              <a:t>济南的冬天</a:t>
            </a:r>
          </a:p>
        </p:txBody>
      </p:sp>
      <p:sp>
        <p:nvSpPr>
          <p:cNvPr id="11" name="矩形 10"/>
          <p:cNvSpPr/>
          <p:nvPr/>
        </p:nvSpPr>
        <p:spPr>
          <a:xfrm>
            <a:off x="4051045" y="4441046"/>
            <a:ext cx="1061509" cy="37580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lvl="0" indent="-342900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8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18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en-US" altLang="zh-CN" sz="1800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10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4" cstate="email">
            <a:alphaModFix amt="20000"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C:\Users\Thinkpad\Desktop\植物\-_0047_图层-38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7269481" y="2489559"/>
            <a:ext cx="2025747" cy="26539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矩形 11"/>
          <p:cNvSpPr/>
          <p:nvPr/>
        </p:nvSpPr>
        <p:spPr>
          <a:xfrm>
            <a:off x="606289" y="1661726"/>
            <a:ext cx="7567685" cy="900247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spcBef>
                <a:spcPts val="450"/>
              </a:spcBef>
            </a:pPr>
            <a:r>
              <a:rPr lang="en-US" altLang="zh-CN" sz="2700" dirty="0">
                <a:latin typeface="楷体_GB2312" pitchFamily="49" charset="-122"/>
                <a:ea typeface="楷体_GB2312" pitchFamily="49" charset="-122"/>
              </a:rPr>
              <a:t>1</a:t>
            </a:r>
            <a:r>
              <a:rPr lang="zh-CN" altLang="en-US" sz="2700" dirty="0">
                <a:latin typeface="楷体_GB2312" pitchFamily="49" charset="-122"/>
                <a:ea typeface="楷体_GB2312" pitchFamily="49" charset="-122"/>
              </a:rPr>
              <a:t>、朗读课文</a:t>
            </a:r>
            <a:r>
              <a:rPr lang="en-US" altLang="zh-CN" sz="2700" dirty="0">
                <a:latin typeface="楷体_GB2312" pitchFamily="49" charset="-122"/>
                <a:ea typeface="楷体_GB2312" pitchFamily="49" charset="-122"/>
              </a:rPr>
              <a:t>,</a:t>
            </a:r>
            <a:r>
              <a:rPr lang="zh-CN" altLang="en-US" sz="2700" dirty="0">
                <a:solidFill>
                  <a:srgbClr val="C00000"/>
                </a:solidFill>
                <a:latin typeface="楷体_GB2312" pitchFamily="49" charset="-122"/>
                <a:ea typeface="楷体_GB2312" pitchFamily="49" charset="-122"/>
              </a:rPr>
              <a:t>声情并茂</a:t>
            </a:r>
            <a:r>
              <a:rPr lang="zh-CN" altLang="en-US" sz="2700" dirty="0">
                <a:latin typeface="楷体_GB2312" pitchFamily="49" charset="-122"/>
                <a:ea typeface="楷体_GB2312" pitchFamily="49" charset="-122"/>
              </a:rPr>
              <a:t>，注意文章</a:t>
            </a:r>
            <a:r>
              <a:rPr lang="zh-CN" altLang="en-US" sz="2700" dirty="0">
                <a:solidFill>
                  <a:srgbClr val="C00000"/>
                </a:solidFill>
                <a:latin typeface="楷体_GB2312" pitchFamily="49" charset="-122"/>
                <a:ea typeface="楷体_GB2312" pitchFamily="49" charset="-122"/>
              </a:rPr>
              <a:t>情感和节奏</a:t>
            </a:r>
            <a:r>
              <a:rPr lang="zh-CN" altLang="en-US" sz="2700" dirty="0">
                <a:latin typeface="楷体_GB2312" pitchFamily="49" charset="-122"/>
                <a:ea typeface="楷体_GB2312" pitchFamily="49" charset="-122"/>
              </a:rPr>
              <a:t>，揣摩和品味语言。</a:t>
            </a:r>
          </a:p>
        </p:txBody>
      </p:sp>
      <p:pic>
        <p:nvPicPr>
          <p:cNvPr id="16" name="图片 15"/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400301" y="4195"/>
            <a:ext cx="3669538" cy="1351817"/>
          </a:xfrm>
          <a:prstGeom prst="rect">
            <a:avLst/>
          </a:prstGeom>
        </p:spPr>
      </p:pic>
      <p:sp>
        <p:nvSpPr>
          <p:cNvPr id="17" name="文本框 3"/>
          <p:cNvSpPr txBox="1"/>
          <p:nvPr/>
        </p:nvSpPr>
        <p:spPr>
          <a:xfrm>
            <a:off x="2885763" y="368480"/>
            <a:ext cx="2567031" cy="6232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zh-CN" altLang="en-US" sz="3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整体感知</a:t>
            </a:r>
          </a:p>
        </p:txBody>
      </p:sp>
      <p:sp>
        <p:nvSpPr>
          <p:cNvPr id="18" name="矩形 17"/>
          <p:cNvSpPr/>
          <p:nvPr/>
        </p:nvSpPr>
        <p:spPr>
          <a:xfrm>
            <a:off x="626451" y="2664050"/>
            <a:ext cx="6363433" cy="900247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spcBef>
                <a:spcPts val="450"/>
              </a:spcBef>
            </a:pPr>
            <a:r>
              <a:rPr lang="en-US" altLang="zh-CN" sz="2700" dirty="0">
                <a:latin typeface="楷体_GB2312" pitchFamily="49" charset="-122"/>
                <a:ea typeface="楷体_GB2312" pitchFamily="49" charset="-122"/>
              </a:rPr>
              <a:t>2</a:t>
            </a:r>
            <a:r>
              <a:rPr lang="zh-CN" altLang="en-US" sz="2700" dirty="0">
                <a:latin typeface="楷体_GB2312" pitchFamily="49" charset="-122"/>
                <a:ea typeface="楷体_GB2312" pitchFamily="49" charset="-122"/>
              </a:rPr>
              <a:t>、按作者所描写的不同景物，给文章进行</a:t>
            </a:r>
            <a:r>
              <a:rPr lang="zh-CN" altLang="en-US" sz="2700" dirty="0">
                <a:solidFill>
                  <a:srgbClr val="C00000"/>
                </a:solidFill>
                <a:latin typeface="楷体_GB2312" pitchFamily="49" charset="-122"/>
                <a:ea typeface="楷体_GB2312" pitchFamily="49" charset="-122"/>
              </a:rPr>
              <a:t>分段</a:t>
            </a:r>
            <a:r>
              <a:rPr lang="zh-CN" altLang="en-US" sz="2700" dirty="0">
                <a:latin typeface="楷体_GB2312" pitchFamily="49" charset="-122"/>
                <a:ea typeface="楷体_GB2312" pitchFamily="49" charset="-122"/>
              </a:rPr>
              <a:t>，</a:t>
            </a:r>
            <a:r>
              <a:rPr lang="zh-CN" altLang="en-US" sz="2700" dirty="0">
                <a:solidFill>
                  <a:srgbClr val="C00000"/>
                </a:solidFill>
                <a:latin typeface="楷体_GB2312" pitchFamily="49" charset="-122"/>
                <a:ea typeface="楷体_GB2312" pitchFamily="49" charset="-122"/>
              </a:rPr>
              <a:t>归纳每段大意</a:t>
            </a:r>
            <a:r>
              <a:rPr lang="zh-CN" altLang="en-US" sz="2700" dirty="0">
                <a:latin typeface="楷体_GB2312" pitchFamily="49" charset="-122"/>
                <a:ea typeface="楷体_GB2312" pitchFamily="49" charset="-122"/>
              </a:rPr>
              <a:t>。</a:t>
            </a:r>
          </a:p>
        </p:txBody>
      </p:sp>
      <p:sp>
        <p:nvSpPr>
          <p:cNvPr id="7" name="矩形 6"/>
          <p:cNvSpPr/>
          <p:nvPr/>
        </p:nvSpPr>
        <p:spPr>
          <a:xfrm>
            <a:off x="655025" y="3734513"/>
            <a:ext cx="6614456" cy="484748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spcBef>
                <a:spcPts val="450"/>
              </a:spcBef>
            </a:pPr>
            <a:r>
              <a:rPr lang="en-US" altLang="zh-CN" sz="2700" dirty="0">
                <a:latin typeface="楷体_GB2312" pitchFamily="49" charset="-122"/>
                <a:ea typeface="楷体_GB2312" pitchFamily="49" charset="-122"/>
              </a:rPr>
              <a:t>3</a:t>
            </a:r>
            <a:r>
              <a:rPr lang="zh-CN" altLang="en-US" sz="2700" dirty="0">
                <a:latin typeface="楷体_GB2312" pitchFamily="49" charset="-122"/>
                <a:ea typeface="楷体_GB2312" pitchFamily="49" charset="-122"/>
              </a:rPr>
              <a:t>、作者是按照怎样的</a:t>
            </a:r>
            <a:r>
              <a:rPr lang="zh-CN" altLang="en-US" sz="2700" dirty="0">
                <a:solidFill>
                  <a:srgbClr val="C00000"/>
                </a:solidFill>
                <a:latin typeface="楷体_GB2312" pitchFamily="49" charset="-122"/>
                <a:ea typeface="楷体_GB2312" pitchFamily="49" charset="-122"/>
              </a:rPr>
              <a:t>结构</a:t>
            </a:r>
            <a:r>
              <a:rPr lang="zh-CN" altLang="en-US" sz="2700" dirty="0">
                <a:latin typeface="楷体_GB2312" pitchFamily="49" charset="-122"/>
                <a:ea typeface="楷体_GB2312" pitchFamily="49" charset="-122"/>
              </a:rPr>
              <a:t>写济南的冬天的？</a:t>
            </a: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4" cstate="email">
            <a:alphaModFix amt="20000"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C:\Users\Thinkpad\Desktop\植物\-_0047_图层-38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7118253" y="2489559"/>
            <a:ext cx="2025747" cy="26539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矩形 11"/>
          <p:cNvSpPr>
            <a:spLocks noChangeArrowheads="1"/>
          </p:cNvSpPr>
          <p:nvPr/>
        </p:nvSpPr>
        <p:spPr bwMode="auto">
          <a:xfrm>
            <a:off x="2997106" y="938541"/>
            <a:ext cx="6146894" cy="90024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2700" b="1" dirty="0">
                <a:latin typeface="汉仪良品线简" pitchFamily="18" charset="-122"/>
                <a:ea typeface="汉仪良品线简" pitchFamily="18" charset="-122"/>
              </a:rPr>
              <a:t>写济南的冬天“      ”的天气特点，指出济南是个“宝地”。</a:t>
            </a:r>
          </a:p>
        </p:txBody>
      </p:sp>
      <p:sp>
        <p:nvSpPr>
          <p:cNvPr id="16" name="矩形 15"/>
          <p:cNvSpPr>
            <a:spLocks noChangeArrowheads="1"/>
          </p:cNvSpPr>
          <p:nvPr/>
        </p:nvSpPr>
        <p:spPr bwMode="auto">
          <a:xfrm>
            <a:off x="250036" y="406186"/>
            <a:ext cx="2651426" cy="380873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300000"/>
              </a:lnSpc>
            </a:pPr>
            <a:r>
              <a:rPr lang="zh-CN" altLang="en-US" sz="2700" b="1" dirty="0">
                <a:latin typeface="楷体_GB2312" pitchFamily="49" charset="-122"/>
                <a:ea typeface="楷体_GB2312" pitchFamily="49" charset="-122"/>
              </a:rPr>
              <a:t>第一部分</a:t>
            </a:r>
            <a:endParaRPr lang="en-US" altLang="zh-CN" sz="2700" b="1" dirty="0">
              <a:latin typeface="楷体_GB2312" pitchFamily="49" charset="-122"/>
              <a:ea typeface="楷体_GB2312" pitchFamily="49" charset="-122"/>
            </a:endParaRPr>
          </a:p>
          <a:p>
            <a:pPr>
              <a:lnSpc>
                <a:spcPct val="300000"/>
              </a:lnSpc>
            </a:pPr>
            <a:r>
              <a:rPr lang="zh-CN" altLang="en-US" sz="2700" b="1" dirty="0">
                <a:latin typeface="楷体_GB2312" pitchFamily="49" charset="-122"/>
                <a:ea typeface="楷体_GB2312" pitchFamily="49" charset="-122"/>
              </a:rPr>
              <a:t>第二部分</a:t>
            </a:r>
          </a:p>
          <a:p>
            <a:pPr>
              <a:lnSpc>
                <a:spcPct val="300000"/>
              </a:lnSpc>
            </a:pPr>
            <a:r>
              <a:rPr lang="zh-CN" altLang="en-US" sz="2700" b="1" dirty="0">
                <a:latin typeface="楷体_GB2312" pitchFamily="49" charset="-122"/>
                <a:ea typeface="楷体_GB2312" pitchFamily="49" charset="-122"/>
              </a:rPr>
              <a:t>第三部</a:t>
            </a:r>
            <a:r>
              <a:rPr lang="zh-CN" altLang="en-US" sz="2700" b="1" dirty="0" smtClean="0">
                <a:latin typeface="楷体_GB2312" pitchFamily="49" charset="-122"/>
                <a:ea typeface="楷体_GB2312" pitchFamily="49" charset="-122"/>
              </a:rPr>
              <a:t>分</a:t>
            </a:r>
            <a:endParaRPr lang="en-US" altLang="zh-CN" sz="2700" b="1" dirty="0"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17" name="矩形 16"/>
          <p:cNvSpPr>
            <a:spLocks noChangeArrowheads="1"/>
          </p:cNvSpPr>
          <p:nvPr/>
        </p:nvSpPr>
        <p:spPr bwMode="auto">
          <a:xfrm>
            <a:off x="3071993" y="3437468"/>
            <a:ext cx="4637576" cy="48474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2700" b="1" dirty="0">
                <a:latin typeface="汉仪良品线简" pitchFamily="18" charset="-122"/>
                <a:ea typeface="汉仪良品线简" pitchFamily="18" charset="-122"/>
              </a:rPr>
              <a:t>写济南冬天的水色。</a:t>
            </a:r>
          </a:p>
        </p:txBody>
      </p:sp>
      <p:sp>
        <p:nvSpPr>
          <p:cNvPr id="18" name="矩形 17"/>
          <p:cNvSpPr>
            <a:spLocks noChangeArrowheads="1"/>
          </p:cNvSpPr>
          <p:nvPr/>
        </p:nvSpPr>
        <p:spPr bwMode="auto">
          <a:xfrm>
            <a:off x="3097783" y="2162198"/>
            <a:ext cx="4637576" cy="48474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2700" b="1" dirty="0">
                <a:latin typeface="汉仪良品线简" pitchFamily="18" charset="-122"/>
                <a:ea typeface="汉仪良品线简" pitchFamily="18" charset="-122"/>
              </a:rPr>
              <a:t>写济南冬天的山景。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218013" y="981036"/>
            <a:ext cx="1310489" cy="4385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zh-CN" sz="2400" dirty="0">
                <a:solidFill>
                  <a:srgbClr val="C00000"/>
                </a:solidFill>
              </a:rPr>
              <a:t>(1)</a:t>
            </a:r>
            <a:endParaRPr lang="zh-CN" altLang="en-US" sz="2400" dirty="0">
              <a:solidFill>
                <a:srgbClr val="C0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014309" y="2176093"/>
            <a:ext cx="1344440" cy="4385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zh-CN" sz="2400" dirty="0">
                <a:solidFill>
                  <a:srgbClr val="C00000"/>
                </a:solidFill>
              </a:rPr>
              <a:t>(2~5)</a:t>
            </a:r>
            <a:endParaRPr lang="zh-CN" altLang="en-US" sz="2400" dirty="0">
              <a:solidFill>
                <a:srgbClr val="C0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258752" y="3473002"/>
            <a:ext cx="1398761" cy="4385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zh-CN" sz="2400" dirty="0">
                <a:solidFill>
                  <a:srgbClr val="C00000"/>
                </a:solidFill>
              </a:rPr>
              <a:t>(6)</a:t>
            </a:r>
            <a:endParaRPr lang="zh-CN" altLang="en-US" sz="2400" dirty="0">
              <a:solidFill>
                <a:srgbClr val="C00000"/>
              </a:solidFill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5361719" y="946219"/>
            <a:ext cx="830997" cy="484748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2700" b="1" dirty="0">
                <a:solidFill>
                  <a:srgbClr val="C00000"/>
                </a:solidFill>
                <a:latin typeface="汉仪良品线简" pitchFamily="18" charset="-122"/>
                <a:ea typeface="汉仪良品线简" pitchFamily="18" charset="-122"/>
              </a:rPr>
              <a:t>温晴</a:t>
            </a: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build="allAtOnce"/>
      <p:bldP spid="17" grpId="0"/>
      <p:bldP spid="18" grpId="0"/>
      <p:bldP spid="7" grpId="0"/>
      <p:bldP spid="8" grpId="0"/>
      <p:bldP spid="9" grpId="0"/>
      <p:bldP spid="1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图片 12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63982"/>
          <a:stretch>
            <a:fillRect/>
          </a:stretch>
        </p:blipFill>
        <p:spPr>
          <a:xfrm>
            <a:off x="107066" y="-555704"/>
            <a:ext cx="8900651" cy="5699204"/>
          </a:xfrm>
          <a:prstGeom prst="rect">
            <a:avLst/>
          </a:prstGeom>
        </p:spPr>
      </p:pic>
      <p:sp>
        <p:nvSpPr>
          <p:cNvPr id="10" name="矩形 9"/>
          <p:cNvSpPr/>
          <p:nvPr/>
        </p:nvSpPr>
        <p:spPr>
          <a:xfrm>
            <a:off x="1647679" y="2495257"/>
            <a:ext cx="6035039" cy="1688123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5400000" sx="101000" sy="101000" algn="ctr" rotWithShape="0">
              <a:srgbClr val="000000">
                <a:alpha val="43137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1" name="文本框 26"/>
          <p:cNvSpPr txBox="1">
            <a:spLocks noChangeArrowheads="1"/>
          </p:cNvSpPr>
          <p:nvPr/>
        </p:nvSpPr>
        <p:spPr bwMode="auto">
          <a:xfrm>
            <a:off x="1019908" y="1131550"/>
            <a:ext cx="6893169" cy="692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  <a:defRPr/>
            </a:pPr>
            <a:r>
              <a:rPr lang="en-US" altLang="zh-CN" sz="2700" b="1" kern="0" dirty="0">
                <a:latin typeface="汉仪良品线简" pitchFamily="18" charset="-122"/>
                <a:ea typeface="汉仪良品线简" pitchFamily="18" charset="-122"/>
                <a:sym typeface="微软雅黑" panose="020B0503020204020204" pitchFamily="34" charset="-122"/>
              </a:rPr>
              <a:t>1.</a:t>
            </a:r>
            <a:r>
              <a:rPr lang="zh-CN" altLang="en-US" sz="2700" b="1" kern="0" dirty="0">
                <a:latin typeface="汉仪良品线简" pitchFamily="18" charset="-122"/>
                <a:ea typeface="汉仪良品线简" pitchFamily="18" charset="-122"/>
                <a:sym typeface="微软雅黑" panose="020B0503020204020204" pitchFamily="34" charset="-122"/>
              </a:rPr>
              <a:t>第二段怎样转入写阳光阳光朗照下的山景？</a:t>
            </a:r>
            <a:endParaRPr lang="en-US" altLang="zh-CN" sz="2700" b="1" kern="0" dirty="0">
              <a:latin typeface="汉仪良品线简" pitchFamily="18" charset="-122"/>
              <a:ea typeface="汉仪良品线简" pitchFamily="18" charset="-122"/>
              <a:sym typeface="微软雅黑" panose="020B0503020204020204" pitchFamily="34" charset="-122"/>
            </a:endParaRPr>
          </a:p>
        </p:txBody>
      </p:sp>
      <p:sp>
        <p:nvSpPr>
          <p:cNvPr id="12" name="文本框 26"/>
          <p:cNvSpPr txBox="1">
            <a:spLocks noChangeArrowheads="1"/>
          </p:cNvSpPr>
          <p:nvPr/>
        </p:nvSpPr>
        <p:spPr bwMode="auto">
          <a:xfrm>
            <a:off x="2152545" y="2714165"/>
            <a:ext cx="4972553" cy="11772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  <a:defRPr/>
            </a:pPr>
            <a:r>
              <a:rPr lang="zh-CN" altLang="en-US" sz="2400" kern="0" dirty="0">
                <a:solidFill>
                  <a:schemeClr val="accent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用过渡句“设若单单是有阳光，那也算不了出奇”，转到写冬天的山。</a:t>
            </a:r>
            <a:endParaRPr lang="en-US" altLang="zh-CN" sz="2400" kern="0" dirty="0">
              <a:solidFill>
                <a:schemeClr val="accent2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4" cstate="email">
            <a:alphaModFix amt="20000"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图片 12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63982"/>
          <a:stretch>
            <a:fillRect/>
          </a:stretch>
        </p:blipFill>
        <p:spPr>
          <a:xfrm>
            <a:off x="-292983" y="316524"/>
            <a:ext cx="8900651" cy="5699204"/>
          </a:xfrm>
          <a:prstGeom prst="rect">
            <a:avLst/>
          </a:prstGeom>
        </p:spPr>
      </p:pic>
      <p:sp>
        <p:nvSpPr>
          <p:cNvPr id="10" name="矩形 9"/>
          <p:cNvSpPr/>
          <p:nvPr/>
        </p:nvSpPr>
        <p:spPr>
          <a:xfrm>
            <a:off x="494567" y="1318844"/>
            <a:ext cx="8130686" cy="376530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5400000" sx="101000" sy="101000" algn="ctr" rotWithShape="0">
              <a:srgbClr val="000000">
                <a:alpha val="43137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1" name="文本框 26"/>
          <p:cNvSpPr txBox="1">
            <a:spLocks noChangeArrowheads="1"/>
          </p:cNvSpPr>
          <p:nvPr/>
        </p:nvSpPr>
        <p:spPr bwMode="auto">
          <a:xfrm>
            <a:off x="734158" y="0"/>
            <a:ext cx="7306407" cy="13157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  <a:defRPr/>
            </a:pPr>
            <a:r>
              <a:rPr lang="zh-CN" altLang="en-US" sz="2700" b="1" kern="0" dirty="0">
                <a:latin typeface="汉仪良品线简" pitchFamily="18" charset="-122"/>
                <a:ea typeface="汉仪良品线简" pitchFamily="18" charset="-122"/>
                <a:sym typeface="微软雅黑" panose="020B0503020204020204" pitchFamily="34" charset="-122"/>
              </a:rPr>
              <a:t>  </a:t>
            </a:r>
            <a:r>
              <a:rPr lang="en-US" altLang="zh-CN" sz="2700" b="1" kern="0" dirty="0">
                <a:latin typeface="汉仪良品线简" pitchFamily="18" charset="-122"/>
                <a:ea typeface="汉仪良品线简" pitchFamily="18" charset="-122"/>
                <a:sym typeface="微软雅黑" panose="020B0503020204020204" pitchFamily="34" charset="-122"/>
              </a:rPr>
              <a:t>2.</a:t>
            </a:r>
            <a:r>
              <a:rPr lang="zh-CN" altLang="en-US" sz="2700" b="1" kern="0" dirty="0">
                <a:latin typeface="汉仪良品线简" pitchFamily="18" charset="-122"/>
                <a:ea typeface="汉仪良品线简" pitchFamily="18" charset="-122"/>
                <a:sym typeface="微软雅黑" panose="020B0503020204020204" pitchFamily="34" charset="-122"/>
              </a:rPr>
              <a:t>济南冬天的主要特点是什么？作者通过什么描写哪些景物来体现这一点的？</a:t>
            </a:r>
            <a:endParaRPr lang="en-US" altLang="zh-CN" sz="2700" b="1" kern="0" dirty="0">
              <a:latin typeface="汉仪良品线简" pitchFamily="18" charset="-122"/>
              <a:ea typeface="汉仪良品线简" pitchFamily="18" charset="-122"/>
              <a:sym typeface="微软雅黑" panose="020B0503020204020204" pitchFamily="34" charset="-122"/>
            </a:endParaRPr>
          </a:p>
        </p:txBody>
      </p:sp>
      <p:sp>
        <p:nvSpPr>
          <p:cNvPr id="12" name="文本框 26"/>
          <p:cNvSpPr txBox="1">
            <a:spLocks noChangeArrowheads="1"/>
          </p:cNvSpPr>
          <p:nvPr/>
        </p:nvSpPr>
        <p:spPr bwMode="auto">
          <a:xfrm>
            <a:off x="1655152" y="1428289"/>
            <a:ext cx="6323867" cy="623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  <a:defRPr/>
            </a:pPr>
            <a:r>
              <a:rPr lang="zh-CN" altLang="en-US" sz="2400" kern="0" dirty="0">
                <a:solidFill>
                  <a:schemeClr val="accent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济南冬天的主要特点是“</a:t>
            </a:r>
            <a:r>
              <a:rPr lang="zh-CN" altLang="en-US" sz="2400" kern="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温晴</a:t>
            </a:r>
            <a:r>
              <a:rPr lang="zh-CN" altLang="en-US" sz="2400" kern="0" dirty="0">
                <a:solidFill>
                  <a:schemeClr val="accent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” 。</a:t>
            </a:r>
            <a:endParaRPr lang="en-US" altLang="zh-CN" sz="2400" kern="0" dirty="0">
              <a:solidFill>
                <a:schemeClr val="accent2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8" name="矩形 7"/>
          <p:cNvSpPr>
            <a:spLocks noChangeArrowheads="1"/>
          </p:cNvSpPr>
          <p:nvPr/>
        </p:nvSpPr>
        <p:spPr bwMode="auto">
          <a:xfrm>
            <a:off x="817684" y="2159243"/>
            <a:ext cx="7563583" cy="139422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20000"/>
              </a:lnSpc>
              <a:spcBef>
                <a:spcPct val="50000"/>
              </a:spcBef>
            </a:pPr>
            <a:r>
              <a:rPr lang="zh-CN" altLang="en-US" sz="2100" b="1" dirty="0">
                <a:solidFill>
                  <a:schemeClr val="accent1">
                    <a:lumMod val="75000"/>
                  </a:schemeClr>
                </a:solidFill>
                <a:latin typeface="楷体_GB2312" pitchFamily="49" charset="-122"/>
                <a:ea typeface="楷体_GB2312" pitchFamily="49" charset="-122"/>
              </a:rPr>
              <a:t>“温”，是相对于严寒或酷热而言，气候宜人</a:t>
            </a:r>
            <a:endParaRPr lang="en-US" altLang="zh-CN" sz="2100" b="1" dirty="0">
              <a:solidFill>
                <a:schemeClr val="accent1">
                  <a:lumMod val="75000"/>
                </a:schemeClr>
              </a:solidFill>
              <a:latin typeface="楷体_GB2312" pitchFamily="49" charset="-122"/>
              <a:ea typeface="楷体_GB2312" pitchFamily="49" charset="-122"/>
            </a:endParaRPr>
          </a:p>
          <a:p>
            <a:pPr>
              <a:lnSpc>
                <a:spcPct val="120000"/>
              </a:lnSpc>
              <a:spcBef>
                <a:spcPct val="50000"/>
              </a:spcBef>
            </a:pPr>
            <a:r>
              <a:rPr lang="zh-CN" altLang="en-US" sz="2100" b="1" dirty="0">
                <a:solidFill>
                  <a:schemeClr val="accent1">
                    <a:lumMod val="75000"/>
                  </a:schemeClr>
                </a:solidFill>
                <a:latin typeface="楷体_GB2312" pitchFamily="49" charset="-122"/>
                <a:ea typeface="楷体_GB2312" pitchFamily="49" charset="-122"/>
              </a:rPr>
              <a:t>“晴”，则相对于“阴”而言，不仅指天气的晴朗，而且有色彩，鲜明而不单调。</a:t>
            </a:r>
          </a:p>
        </p:txBody>
      </p:sp>
      <p:sp>
        <p:nvSpPr>
          <p:cNvPr id="7" name="矩形 6"/>
          <p:cNvSpPr>
            <a:spLocks noChangeArrowheads="1"/>
          </p:cNvSpPr>
          <p:nvPr/>
        </p:nvSpPr>
        <p:spPr bwMode="auto">
          <a:xfrm>
            <a:off x="786911" y="3724275"/>
            <a:ext cx="7563583" cy="103874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zh-CN" altLang="en-US" sz="2100" b="1" dirty="0">
                <a:solidFill>
                  <a:schemeClr val="accent1">
                    <a:lumMod val="75000"/>
                  </a:schemeClr>
                </a:solidFill>
                <a:latin typeface="楷体_GB2312" pitchFamily="49" charset="-122"/>
                <a:ea typeface="楷体_GB2312" pitchFamily="49" charset="-122"/>
              </a:rPr>
              <a:t>  作者写了济南四周的小山，写了雪景，写了济南的水，通过这些景物表现出济南冬天的特点。</a:t>
            </a: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8" grpId="0"/>
      <p:bldP spid="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4" cstate="email">
            <a:alphaModFix amt="20000"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C:\Users\Thinkpad\Desktop\植物\-_0047_图层-38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7269481" y="2489559"/>
            <a:ext cx="2025747" cy="26539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文本框 26"/>
          <p:cNvSpPr txBox="1">
            <a:spLocks noChangeArrowheads="1"/>
          </p:cNvSpPr>
          <p:nvPr/>
        </p:nvSpPr>
        <p:spPr bwMode="auto">
          <a:xfrm>
            <a:off x="768593" y="1883746"/>
            <a:ext cx="835269" cy="15927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spcAft>
                <a:spcPts val="2250"/>
              </a:spcAft>
            </a:pPr>
            <a:r>
              <a:rPr lang="zh-CN" altLang="en-US" sz="5000" dirty="0">
                <a:solidFill>
                  <a:srgbClr val="C00000"/>
                </a:solidFill>
              </a:rPr>
              <a:t>山景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916724" y="1679333"/>
            <a:ext cx="4914900" cy="4847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zh-CN" sz="2700" dirty="0">
                <a:solidFill>
                  <a:schemeClr val="accent1">
                    <a:lumMod val="75000"/>
                  </a:schemeClr>
                </a:solidFill>
              </a:rPr>
              <a:t>1</a:t>
            </a:r>
            <a:r>
              <a:rPr lang="zh-CN" altLang="en-US" sz="2700" dirty="0">
                <a:solidFill>
                  <a:schemeClr val="accent1">
                    <a:lumMod val="75000"/>
                  </a:schemeClr>
                </a:solidFill>
              </a:rPr>
              <a:t>、阳光朗照下的山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916721" y="2426679"/>
            <a:ext cx="3798277" cy="4847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zh-CN" sz="2700" dirty="0">
                <a:solidFill>
                  <a:schemeClr val="accent1">
                    <a:lumMod val="75000"/>
                  </a:schemeClr>
                </a:solidFill>
              </a:rPr>
              <a:t>2</a:t>
            </a:r>
            <a:r>
              <a:rPr lang="zh-CN" altLang="en-US" sz="2700" dirty="0">
                <a:solidFill>
                  <a:schemeClr val="accent1">
                    <a:lumMod val="75000"/>
                  </a:schemeClr>
                </a:solidFill>
              </a:rPr>
              <a:t>、薄雪覆盖下的山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925515" y="3209196"/>
            <a:ext cx="2072924" cy="484748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en-US" altLang="zh-CN" sz="2700" dirty="0">
                <a:solidFill>
                  <a:schemeClr val="accent1">
                    <a:lumMod val="75000"/>
                  </a:schemeClr>
                </a:solidFill>
              </a:rPr>
              <a:t>3</a:t>
            </a:r>
            <a:r>
              <a:rPr lang="zh-CN" altLang="en-US" sz="2700" dirty="0">
                <a:solidFill>
                  <a:schemeClr val="accent1">
                    <a:lumMod val="75000"/>
                  </a:schemeClr>
                </a:solidFill>
              </a:rPr>
              <a:t>、城外远山</a:t>
            </a:r>
          </a:p>
        </p:txBody>
      </p:sp>
      <p:cxnSp>
        <p:nvCxnSpPr>
          <p:cNvPr id="11" name="直接箭头连接符 10"/>
          <p:cNvCxnSpPr/>
          <p:nvPr/>
        </p:nvCxnSpPr>
        <p:spPr>
          <a:xfrm>
            <a:off x="7265818" y="1795873"/>
            <a:ext cx="0" cy="1441939"/>
          </a:xfrm>
          <a:prstGeom prst="straightConnector1">
            <a:avLst/>
          </a:prstGeom>
          <a:ln w="57150">
            <a:solidFill>
              <a:schemeClr val="accent5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7630616" y="1532104"/>
            <a:ext cx="553998" cy="1837592"/>
          </a:xfrm>
          <a:prstGeom prst="rect">
            <a:avLst/>
          </a:prstGeom>
          <a:noFill/>
        </p:spPr>
        <p:txBody>
          <a:bodyPr vert="eaVert" wrap="square" lIns="68580" tIns="34290" rIns="68580" bIns="34290" rtlCol="0">
            <a:spAutoFit/>
          </a:bodyPr>
          <a:lstStyle/>
          <a:p>
            <a:r>
              <a:rPr lang="zh-CN" altLang="en-US" sz="2700" dirty="0">
                <a:solidFill>
                  <a:schemeClr val="accent2">
                    <a:lumMod val="75000"/>
                  </a:schemeClr>
                </a:solidFill>
              </a:rPr>
              <a:t>由里到外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46235" y="441815"/>
            <a:ext cx="7134957" cy="900247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zh-CN" sz="2700" b="1" dirty="0">
                <a:latin typeface="汉仪良品线简" pitchFamily="18" charset="-122"/>
                <a:ea typeface="汉仪良品线简" pitchFamily="18" charset="-122"/>
              </a:rPr>
              <a:t>3.</a:t>
            </a:r>
            <a:r>
              <a:rPr lang="zh-CN" altLang="en-US" sz="2700" b="1" dirty="0">
                <a:latin typeface="汉仪良品线简" pitchFamily="18" charset="-122"/>
                <a:ea typeface="汉仪良品线简" pitchFamily="18" charset="-122"/>
              </a:rPr>
              <a:t>作者写了哪些状态下的山？各有什么特点？写水又有什么特点？</a:t>
            </a: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8" grpId="0"/>
      <p:bldP spid="9" grpId="0"/>
      <p:bldP spid="1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4" cstate="email">
            <a:alphaModFix amt="20000"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ext Box 5"/>
          <p:cNvSpPr txBox="1">
            <a:spLocks noChangeArrowheads="1"/>
          </p:cNvSpPr>
          <p:nvPr/>
        </p:nvSpPr>
        <p:spPr bwMode="auto">
          <a:xfrm>
            <a:off x="292100" y="277325"/>
            <a:ext cx="2709863" cy="523875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 lIns="91438" tIns="45719" rIns="91438" bIns="45719">
            <a:spAutoFit/>
          </a:bodyPr>
          <a:lstStyle/>
          <a:p>
            <a:pPr>
              <a:defRPr/>
            </a:pPr>
            <a:r>
              <a:rPr lang="zh-CN" altLang="en-US" sz="2800" b="1" dirty="0">
                <a:solidFill>
                  <a:srgbClr val="C00000"/>
                </a:solidFill>
                <a:latin typeface="+mj-ea"/>
                <a:ea typeface="+mj-ea"/>
              </a:rPr>
              <a:t>阳光朗照下的山</a:t>
            </a:r>
          </a:p>
        </p:txBody>
      </p:sp>
      <p:sp>
        <p:nvSpPr>
          <p:cNvPr id="31" name="Text Box 5"/>
          <p:cNvSpPr txBox="1">
            <a:spLocks noChangeArrowheads="1"/>
          </p:cNvSpPr>
          <p:nvPr/>
        </p:nvSpPr>
        <p:spPr bwMode="auto">
          <a:xfrm>
            <a:off x="2931012" y="216879"/>
            <a:ext cx="3851531" cy="55399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lIns="91438" tIns="45719" rIns="91438" bIns="45719">
            <a:spAutoFit/>
          </a:bodyPr>
          <a:lstStyle/>
          <a:p>
            <a:r>
              <a:rPr lang="en-US" altLang="zh-CN" sz="3000" b="1" dirty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——</a:t>
            </a:r>
            <a:r>
              <a:rPr lang="zh-CN" altLang="zh-CN" sz="3000" b="1" dirty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可爱 、充满温情</a:t>
            </a:r>
          </a:p>
        </p:txBody>
      </p:sp>
      <p:sp>
        <p:nvSpPr>
          <p:cNvPr id="33" name="矩形 32"/>
          <p:cNvSpPr>
            <a:spLocks noChangeArrowheads="1"/>
          </p:cNvSpPr>
          <p:nvPr/>
        </p:nvSpPr>
        <p:spPr bwMode="auto">
          <a:xfrm>
            <a:off x="1021128" y="1131645"/>
            <a:ext cx="7456488" cy="4619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lIns="91438" tIns="45719" rIns="91438" bIns="45719">
            <a:spAutoFit/>
          </a:bodyPr>
          <a:lstStyle/>
          <a:p>
            <a:r>
              <a:rPr lang="zh-CN" altLang="en-US" sz="2400" b="1" dirty="0">
                <a:solidFill>
                  <a:schemeClr val="accent1">
                    <a:lumMod val="75000"/>
                  </a:schemeClr>
                </a:solidFill>
                <a:latin typeface="楷体_GB2312" pitchFamily="49" charset="-122"/>
                <a:ea typeface="楷体_GB2312" pitchFamily="49" charset="-122"/>
              </a:rPr>
              <a:t>作者怎样写出阳光朗照下的小山特别可爱、充满温情?</a:t>
            </a:r>
          </a:p>
        </p:txBody>
      </p:sp>
      <p:sp>
        <p:nvSpPr>
          <p:cNvPr id="34" name="矩形 33"/>
          <p:cNvSpPr>
            <a:spLocks noChangeArrowheads="1"/>
          </p:cNvSpPr>
          <p:nvPr/>
        </p:nvSpPr>
        <p:spPr bwMode="auto">
          <a:xfrm>
            <a:off x="161925" y="1808285"/>
            <a:ext cx="8982075" cy="14219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91438" tIns="45719" rIns="91438" bIns="45719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400" b="1" dirty="0">
                <a:latin typeface="楷体_GB2312" pitchFamily="49" charset="-122"/>
                <a:ea typeface="楷体_GB2312" pitchFamily="49" charset="-122"/>
              </a:rPr>
              <a:t>    </a:t>
            </a:r>
            <a:r>
              <a:rPr lang="en-US" altLang="zh-CN" sz="2400" b="1" dirty="0">
                <a:latin typeface="楷体_GB2312" pitchFamily="49" charset="-122"/>
                <a:ea typeface="楷体_GB2312" pitchFamily="49" charset="-122"/>
              </a:rPr>
              <a:t>“</a:t>
            </a:r>
            <a:r>
              <a:rPr lang="zh-CN" altLang="en-US" sz="2400" b="1" dirty="0">
                <a:latin typeface="楷体_GB2312" pitchFamily="49" charset="-122"/>
                <a:ea typeface="楷体_GB2312" pitchFamily="49" charset="-122"/>
              </a:rPr>
              <a:t>这一圈小山在冬天特别可爱，好像是把济南放在一个小摇篮里，它们全安静不动地低声地说</a:t>
            </a:r>
            <a:r>
              <a:rPr lang="en-US" altLang="zh-CN" sz="2400" b="1" dirty="0">
                <a:latin typeface="楷体_GB2312" pitchFamily="49" charset="-122"/>
                <a:ea typeface="楷体_GB2312" pitchFamily="49" charset="-122"/>
              </a:rPr>
              <a:t>:</a:t>
            </a:r>
            <a:r>
              <a:rPr lang="zh-CN" altLang="en-US" sz="2400" b="1" dirty="0">
                <a:latin typeface="楷体_GB2312" pitchFamily="49" charset="-122"/>
                <a:ea typeface="楷体_GB2312" pitchFamily="49" charset="-122"/>
              </a:rPr>
              <a:t>‘你们放心吧，这儿准保暖和。’” </a:t>
            </a:r>
          </a:p>
        </p:txBody>
      </p:sp>
      <p:sp>
        <p:nvSpPr>
          <p:cNvPr id="35" name="矩形 34"/>
          <p:cNvSpPr>
            <a:spLocks noChangeArrowheads="1"/>
          </p:cNvSpPr>
          <p:nvPr/>
        </p:nvSpPr>
        <p:spPr bwMode="auto">
          <a:xfrm>
            <a:off x="379535" y="3243020"/>
            <a:ext cx="8489950" cy="14219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91438" tIns="45719" rIns="91438" bIns="45719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400" b="1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    运用比喻和拟人的修辞手法。用</a:t>
            </a:r>
            <a:r>
              <a:rPr lang="zh-CN" altLang="en-US" sz="2400" b="1" dirty="0">
                <a:solidFill>
                  <a:srgbClr val="FF0000"/>
                </a:solidFill>
                <a:latin typeface="Times New Roman" panose="02020603050405020304" pitchFamily="18" charset="0"/>
                <a:ea typeface="楷体_GB2312" pitchFamily="49" charset="-122"/>
              </a:rPr>
              <a:t>“</a:t>
            </a:r>
            <a:r>
              <a:rPr lang="zh-CN" altLang="en-US" sz="2400" b="1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小摇篮</a:t>
            </a:r>
            <a:r>
              <a:rPr lang="zh-CN" altLang="en-US" sz="2400" b="1" dirty="0">
                <a:solidFill>
                  <a:srgbClr val="FF0000"/>
                </a:solidFill>
                <a:latin typeface="Times New Roman" panose="02020603050405020304" pitchFamily="18" charset="0"/>
                <a:ea typeface="楷体_GB2312" pitchFamily="49" charset="-122"/>
              </a:rPr>
              <a:t>”</a:t>
            </a:r>
            <a:r>
              <a:rPr lang="zh-CN" altLang="en-US" sz="2400" b="1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比喻小山围城的地理环境，用</a:t>
            </a:r>
            <a:r>
              <a:rPr lang="zh-CN" altLang="en-US" sz="2400" b="1" dirty="0">
                <a:solidFill>
                  <a:srgbClr val="FF0000"/>
                </a:solidFill>
                <a:latin typeface="Times New Roman" panose="02020603050405020304" pitchFamily="18" charset="0"/>
                <a:ea typeface="楷体_GB2312" pitchFamily="49" charset="-122"/>
              </a:rPr>
              <a:t>“</a:t>
            </a:r>
            <a:r>
              <a:rPr lang="zh-CN" altLang="en-US" sz="2400" b="1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看护者</a:t>
            </a:r>
            <a:r>
              <a:rPr lang="zh-CN" altLang="en-US" sz="2400" b="1" dirty="0">
                <a:solidFill>
                  <a:srgbClr val="FF0000"/>
                </a:solidFill>
                <a:latin typeface="Times New Roman" panose="02020603050405020304" pitchFamily="18" charset="0"/>
                <a:ea typeface="楷体_GB2312" pitchFamily="49" charset="-122"/>
              </a:rPr>
              <a:t>”</a:t>
            </a:r>
            <a:r>
              <a:rPr lang="zh-CN" altLang="en-US" sz="2400" b="1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比喻四周的小山，加上温存体贴的抚慰，生动形象写出了这一圈小山的可爱与温情。</a:t>
            </a:r>
            <a:endParaRPr lang="zh-CN" altLang="en-US" sz="2400" b="1" dirty="0">
              <a:solidFill>
                <a:srgbClr val="FF0000"/>
              </a:solidFill>
            </a:endParaRP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3" dur="500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utoUpdateAnimBg="0"/>
      <p:bldP spid="31" grpId="0" build="allAtOnce"/>
      <p:bldP spid="33" grpId="0"/>
      <p:bldP spid="34" grpId="0"/>
      <p:bldP spid="3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4" cstate="email">
            <a:alphaModFix amt="20000"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6"/>
          <p:cNvSpPr txBox="1">
            <a:spLocks noChangeArrowheads="1"/>
          </p:cNvSpPr>
          <p:nvPr/>
        </p:nvSpPr>
        <p:spPr bwMode="auto">
          <a:xfrm>
            <a:off x="734525" y="259007"/>
            <a:ext cx="2877707" cy="553995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 lIns="91438" tIns="45719" rIns="91438" bIns="45719">
            <a:spAutoFit/>
          </a:bodyPr>
          <a:lstStyle/>
          <a:p>
            <a:pPr>
              <a:defRPr/>
            </a:pPr>
            <a:r>
              <a:rPr lang="zh-CN" altLang="en-US" sz="3000" b="1" dirty="0">
                <a:solidFill>
                  <a:srgbClr val="C00000"/>
                </a:solidFill>
                <a:latin typeface="+mj-ea"/>
                <a:ea typeface="+mj-ea"/>
              </a:rPr>
              <a:t>薄雪覆盖下的山</a:t>
            </a:r>
          </a:p>
        </p:txBody>
      </p:sp>
      <p:sp>
        <p:nvSpPr>
          <p:cNvPr id="3" name="Text Box 3"/>
          <p:cNvSpPr txBox="1">
            <a:spLocks noChangeArrowheads="1"/>
          </p:cNvSpPr>
          <p:nvPr/>
        </p:nvSpPr>
        <p:spPr bwMode="auto">
          <a:xfrm>
            <a:off x="3258650" y="3796690"/>
            <a:ext cx="3883025" cy="4937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91438" tIns="45719" rIns="91438" bIns="45719">
            <a:spAutoFit/>
          </a:bodyPr>
          <a:lstStyle/>
          <a:p>
            <a:r>
              <a:rPr lang="zh-CN" altLang="zh-CN" sz="2600" b="1" dirty="0">
                <a:latin typeface="宋体" panose="02010600030101010101" pitchFamily="2" charset="-122"/>
                <a:ea typeface="宋体" panose="02010600030101010101" pitchFamily="2" charset="-122"/>
              </a:rPr>
              <a:t>薄雪露粉色　( 害羞 )</a:t>
            </a:r>
          </a:p>
        </p:txBody>
      </p:sp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3258651" y="2253641"/>
            <a:ext cx="2528887" cy="4921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lIns="91438" tIns="45719" rIns="91438" bIns="45719">
            <a:spAutoFit/>
          </a:bodyPr>
          <a:lstStyle/>
          <a:p>
            <a:r>
              <a:rPr lang="zh-CN" altLang="zh-CN" sz="2600" b="1" dirty="0">
                <a:latin typeface="宋体" panose="02010600030101010101" pitchFamily="2" charset="-122"/>
                <a:ea typeface="宋体" panose="02010600030101010101" pitchFamily="2" charset="-122"/>
              </a:rPr>
              <a:t>全白（镶银边）</a:t>
            </a:r>
          </a:p>
        </p:txBody>
      </p:sp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3257061" y="3079141"/>
            <a:ext cx="3200400" cy="4921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lIns="91438" tIns="45719" rIns="91438" bIns="45719">
            <a:spAutoFit/>
          </a:bodyPr>
          <a:lstStyle/>
          <a:p>
            <a:r>
              <a:rPr lang="zh-CN" altLang="zh-CN" sz="2600" b="1" dirty="0">
                <a:latin typeface="宋体" panose="02010600030101010101" pitchFamily="2" charset="-122"/>
                <a:ea typeface="宋体" panose="02010600030101010101" pitchFamily="2" charset="-122"/>
              </a:rPr>
              <a:t>白雪黄草（穿花衣）</a:t>
            </a:r>
          </a:p>
        </p:txBody>
      </p:sp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3257062" y="1466241"/>
            <a:ext cx="4875213" cy="4921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lIns="91438" tIns="45719" rIns="91438" bIns="45719">
            <a:spAutoFit/>
          </a:bodyPr>
          <a:lstStyle/>
          <a:p>
            <a:r>
              <a:rPr lang="zh-CN" altLang="zh-CN" sz="2600" b="1" dirty="0">
                <a:latin typeface="宋体" panose="02010600030101010101" pitchFamily="2" charset="-122"/>
                <a:ea typeface="宋体" panose="02010600030101010101" pitchFamily="2" charset="-122"/>
              </a:rPr>
              <a:t>松树的尖上顶白花（像看护妇）</a:t>
            </a:r>
          </a:p>
        </p:txBody>
      </p:sp>
      <p:sp>
        <p:nvSpPr>
          <p:cNvPr id="7" name="Text Box 7"/>
          <p:cNvSpPr txBox="1">
            <a:spLocks noChangeArrowheads="1"/>
          </p:cNvSpPr>
          <p:nvPr/>
        </p:nvSpPr>
        <p:spPr bwMode="auto">
          <a:xfrm>
            <a:off x="2237033" y="1443283"/>
            <a:ext cx="854075" cy="4921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lIns="91438" tIns="45719" rIns="91438" bIns="45719">
            <a:spAutoFit/>
          </a:bodyPr>
          <a:lstStyle/>
          <a:p>
            <a:r>
              <a:rPr lang="zh-CN" altLang="zh-CN" sz="2600" b="1" dirty="0">
                <a:solidFill>
                  <a:schemeClr val="accent1">
                    <a:lumMod val="75000"/>
                  </a:schemeClr>
                </a:solidFill>
                <a:latin typeface="楷体_GB2312" pitchFamily="49" charset="-122"/>
                <a:ea typeface="楷体_GB2312" pitchFamily="49" charset="-122"/>
              </a:rPr>
              <a:t>山上</a:t>
            </a:r>
          </a:p>
        </p:txBody>
      </p:sp>
      <p:sp>
        <p:nvSpPr>
          <p:cNvPr id="8" name="Text Box 8"/>
          <p:cNvSpPr txBox="1">
            <a:spLocks noChangeArrowheads="1"/>
          </p:cNvSpPr>
          <p:nvPr/>
        </p:nvSpPr>
        <p:spPr bwMode="auto">
          <a:xfrm>
            <a:off x="2237033" y="2240208"/>
            <a:ext cx="854075" cy="4921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lIns="91438" tIns="45719" rIns="91438" bIns="45719">
            <a:spAutoFit/>
          </a:bodyPr>
          <a:lstStyle/>
          <a:p>
            <a:r>
              <a:rPr lang="zh-CN" altLang="zh-CN" sz="2600" b="1" dirty="0">
                <a:solidFill>
                  <a:schemeClr val="accent1">
                    <a:lumMod val="75000"/>
                  </a:schemeClr>
                </a:solidFill>
                <a:latin typeface="楷体_GB2312" pitchFamily="49" charset="-122"/>
                <a:ea typeface="楷体_GB2312" pitchFamily="49" charset="-122"/>
              </a:rPr>
              <a:t>山尖</a:t>
            </a:r>
          </a:p>
        </p:txBody>
      </p:sp>
      <p:sp>
        <p:nvSpPr>
          <p:cNvPr id="9" name="Text Box 9"/>
          <p:cNvSpPr txBox="1">
            <a:spLocks noChangeArrowheads="1"/>
          </p:cNvSpPr>
          <p:nvPr/>
        </p:nvSpPr>
        <p:spPr bwMode="auto">
          <a:xfrm>
            <a:off x="2237033" y="3059358"/>
            <a:ext cx="854075" cy="4921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lIns="91438" tIns="45719" rIns="91438" bIns="45719">
            <a:spAutoFit/>
          </a:bodyPr>
          <a:lstStyle/>
          <a:p>
            <a:r>
              <a:rPr lang="zh-CN" altLang="zh-CN" sz="2600" b="1" dirty="0">
                <a:solidFill>
                  <a:schemeClr val="accent1">
                    <a:lumMod val="75000"/>
                  </a:schemeClr>
                </a:solidFill>
                <a:latin typeface="楷体_GB2312" pitchFamily="49" charset="-122"/>
                <a:ea typeface="楷体_GB2312" pitchFamily="49" charset="-122"/>
              </a:rPr>
              <a:t>山坡</a:t>
            </a:r>
          </a:p>
        </p:txBody>
      </p:sp>
      <p:sp>
        <p:nvSpPr>
          <p:cNvPr id="10" name="Text Box 10"/>
          <p:cNvSpPr txBox="1">
            <a:spLocks noChangeArrowheads="1"/>
          </p:cNvSpPr>
          <p:nvPr/>
        </p:nvSpPr>
        <p:spPr bwMode="auto">
          <a:xfrm>
            <a:off x="2237033" y="3799133"/>
            <a:ext cx="854075" cy="4921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lIns="91438" tIns="45719" rIns="91438" bIns="45719">
            <a:spAutoFit/>
          </a:bodyPr>
          <a:lstStyle/>
          <a:p>
            <a:r>
              <a:rPr lang="zh-CN" altLang="zh-CN" sz="2600" b="1" dirty="0">
                <a:solidFill>
                  <a:schemeClr val="accent1">
                    <a:lumMod val="75000"/>
                  </a:schemeClr>
                </a:solidFill>
                <a:latin typeface="楷体_GB2312" pitchFamily="49" charset="-122"/>
                <a:ea typeface="楷体_GB2312" pitchFamily="49" charset="-122"/>
              </a:rPr>
              <a:t>山腰</a:t>
            </a:r>
          </a:p>
        </p:txBody>
      </p:sp>
      <p:sp>
        <p:nvSpPr>
          <p:cNvPr id="11" name="Text Box 11"/>
          <p:cNvSpPr txBox="1">
            <a:spLocks noChangeArrowheads="1"/>
          </p:cNvSpPr>
          <p:nvPr/>
        </p:nvSpPr>
        <p:spPr bwMode="auto">
          <a:xfrm>
            <a:off x="1143733" y="1472835"/>
            <a:ext cx="596900" cy="584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lIns="91438" tIns="45719" rIns="91438" bIns="45719">
            <a:spAutoFit/>
          </a:bodyPr>
          <a:lstStyle/>
          <a:p>
            <a:r>
              <a:rPr lang="zh-CN" altLang="zh-CN" sz="3200" b="1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高</a:t>
            </a:r>
          </a:p>
        </p:txBody>
      </p:sp>
      <p:sp>
        <p:nvSpPr>
          <p:cNvPr id="12" name="Text Box 13"/>
          <p:cNvSpPr txBox="1">
            <a:spLocks noChangeArrowheads="1"/>
          </p:cNvSpPr>
          <p:nvPr/>
        </p:nvSpPr>
        <p:spPr bwMode="auto">
          <a:xfrm>
            <a:off x="1153258" y="3485053"/>
            <a:ext cx="596900" cy="5857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lIns="91438" tIns="45719" rIns="91438" bIns="45719">
            <a:spAutoFit/>
          </a:bodyPr>
          <a:lstStyle/>
          <a:p>
            <a:r>
              <a:rPr lang="zh-CN" altLang="zh-CN" sz="3200" b="1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低</a:t>
            </a:r>
          </a:p>
        </p:txBody>
      </p:sp>
      <p:sp>
        <p:nvSpPr>
          <p:cNvPr id="13" name="Text Box 15"/>
          <p:cNvSpPr txBox="1">
            <a:spLocks noChangeArrowheads="1"/>
          </p:cNvSpPr>
          <p:nvPr/>
        </p:nvSpPr>
        <p:spPr bwMode="auto">
          <a:xfrm>
            <a:off x="2149720" y="243986"/>
            <a:ext cx="6136421" cy="55399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38" tIns="45719" rIns="91438" bIns="45719">
            <a:spAutoFit/>
          </a:bodyPr>
          <a:lstStyle/>
          <a:p>
            <a:pPr algn="ctr">
              <a:defRPr/>
            </a:pPr>
            <a:r>
              <a:rPr lang="en-US" altLang="zh-CN" sz="3000" b="1" dirty="0">
                <a:solidFill>
                  <a:srgbClr val="C00000"/>
                </a:solidFill>
                <a:latin typeface="+mj-ea"/>
                <a:ea typeface="+mj-ea"/>
              </a:rPr>
              <a:t>——</a:t>
            </a:r>
            <a:r>
              <a:rPr lang="zh-CN" altLang="en-US" sz="3000" b="1" dirty="0">
                <a:solidFill>
                  <a:srgbClr val="C00000"/>
                </a:solidFill>
                <a:latin typeface="+mj-ea"/>
                <a:ea typeface="+mj-ea"/>
              </a:rPr>
              <a:t>秀气、娇美</a:t>
            </a:r>
          </a:p>
        </p:txBody>
      </p:sp>
      <p:sp>
        <p:nvSpPr>
          <p:cNvPr id="14" name="下箭头 13"/>
          <p:cNvSpPr/>
          <p:nvPr/>
        </p:nvSpPr>
        <p:spPr>
          <a:xfrm>
            <a:off x="1261453" y="2325322"/>
            <a:ext cx="431800" cy="977900"/>
          </a:xfrm>
          <a:prstGeom prst="downArrow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anchor="ctr"/>
          <a:lstStyle/>
          <a:p>
            <a:pPr algn="ctr">
              <a:defRPr/>
            </a:pPr>
            <a:endParaRPr lang="zh-CN" altLang="en-US" dirty="0">
              <a:ln>
                <a:solidFill>
                  <a:srgbClr val="C71734"/>
                </a:solidFill>
              </a:ln>
              <a:solidFill>
                <a:srgbClr val="C0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988665" y="1828799"/>
            <a:ext cx="600164" cy="2514600"/>
          </a:xfrm>
          <a:prstGeom prst="rect">
            <a:avLst/>
          </a:prstGeom>
          <a:noFill/>
        </p:spPr>
        <p:txBody>
          <a:bodyPr vert="eaVert" wrap="square" lIns="68580" tIns="34290" rIns="68580" bIns="34290" rtlCol="0">
            <a:spAutoFit/>
          </a:bodyPr>
          <a:lstStyle/>
          <a:p>
            <a:r>
              <a:rPr lang="zh-CN" altLang="en-US" sz="3000" b="1" dirty="0">
                <a:solidFill>
                  <a:schemeClr val="accent1">
                    <a:lumMod val="75000"/>
                  </a:schemeClr>
                </a:solidFill>
              </a:rPr>
              <a:t>空间顺序</a:t>
            </a: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4" cstate="email">
            <a:alphaModFix amt="20000"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7"/>
          <p:cNvSpPr txBox="1">
            <a:spLocks noChangeArrowheads="1"/>
          </p:cNvSpPr>
          <p:nvPr/>
        </p:nvSpPr>
        <p:spPr bwMode="auto">
          <a:xfrm>
            <a:off x="280988" y="392114"/>
            <a:ext cx="2108265" cy="553995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 lIns="91438" tIns="45719" rIns="91438" bIns="45719">
            <a:spAutoFit/>
          </a:bodyPr>
          <a:lstStyle/>
          <a:p>
            <a:pPr>
              <a:defRPr/>
            </a:pPr>
            <a:r>
              <a:rPr lang="zh-CN" altLang="en-US" sz="3000" b="1" dirty="0">
                <a:solidFill>
                  <a:srgbClr val="C00000"/>
                </a:solidFill>
                <a:latin typeface="+mj-ea"/>
                <a:ea typeface="+mj-ea"/>
              </a:rPr>
              <a:t>城外的远山</a:t>
            </a:r>
          </a:p>
        </p:txBody>
      </p:sp>
      <p:sp>
        <p:nvSpPr>
          <p:cNvPr id="3" name="矩形 2"/>
          <p:cNvSpPr>
            <a:spLocks noChangeArrowheads="1"/>
          </p:cNvSpPr>
          <p:nvPr/>
        </p:nvSpPr>
        <p:spPr bwMode="auto">
          <a:xfrm>
            <a:off x="328613" y="1196121"/>
            <a:ext cx="8535987" cy="14224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91438" tIns="45719" rIns="91438" bIns="45719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400" b="1" dirty="0">
                <a:latin typeface="汉仪良品线简" pitchFamily="18" charset="-122"/>
                <a:ea typeface="汉仪良品线简" pitchFamily="18" charset="-122"/>
              </a:rPr>
              <a:t>    古老的济南，城内那么狭窄，城外又那么宽敞，山坡上卧着些小村庄，小村庄的房顶上卧着点儿雪，对，这是张小水墨画，也许是唐代的名手画的吧。</a:t>
            </a:r>
          </a:p>
        </p:txBody>
      </p:sp>
      <p:sp>
        <p:nvSpPr>
          <p:cNvPr id="4" name="矩形 3"/>
          <p:cNvSpPr>
            <a:spLocks noChangeArrowheads="1"/>
          </p:cNvSpPr>
          <p:nvPr/>
        </p:nvSpPr>
        <p:spPr bwMode="auto">
          <a:xfrm>
            <a:off x="390038" y="2986943"/>
            <a:ext cx="8461375" cy="15684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91438" tIns="45719" rIns="91438" bIns="45719">
            <a:spAutoFit/>
          </a:bodyPr>
          <a:lstStyle/>
          <a:p>
            <a:r>
              <a:rPr lang="zh-CN" altLang="en-US" sz="2400" b="1" dirty="0">
                <a:solidFill>
                  <a:srgbClr val="FF0000"/>
                </a:solidFill>
                <a:latin typeface="汉仪良品线简" pitchFamily="18" charset="-122"/>
                <a:ea typeface="汉仪良品线简" pitchFamily="18" charset="-122"/>
              </a:rPr>
              <a:t>    两个“ 卧”字用拟人手法赋予小村庄、雪以生命和感情，简笔勾勒出一幅由老城、村庄、山坡、房顶、雪构成的淡雅的水墨画，形象传神地照应了前文“暖和安适地睡着”，表现出济南冬天的安闲、舒适。</a:t>
            </a:r>
          </a:p>
        </p:txBody>
      </p:sp>
      <p:sp>
        <p:nvSpPr>
          <p:cNvPr id="5" name="椭圆 4"/>
          <p:cNvSpPr/>
          <p:nvPr/>
        </p:nvSpPr>
        <p:spPr>
          <a:xfrm>
            <a:off x="8078545" y="1096963"/>
            <a:ext cx="436562" cy="622300"/>
          </a:xfrm>
          <a:prstGeom prst="ellipse">
            <a:avLst/>
          </a:prstGeom>
          <a:noFill/>
          <a:ln w="317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6" name="椭圆 5"/>
          <p:cNvSpPr/>
          <p:nvPr/>
        </p:nvSpPr>
        <p:spPr>
          <a:xfrm>
            <a:off x="4072916" y="1562223"/>
            <a:ext cx="360362" cy="622300"/>
          </a:xfrm>
          <a:prstGeom prst="ellipse">
            <a:avLst/>
          </a:prstGeom>
          <a:noFill/>
          <a:ln w="317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7" name="TextBox 6"/>
          <p:cNvSpPr txBox="1"/>
          <p:nvPr/>
        </p:nvSpPr>
        <p:spPr>
          <a:xfrm>
            <a:off x="2578344" y="389060"/>
            <a:ext cx="4899514" cy="5309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zh-CN" sz="3000" b="1" dirty="0">
                <a:solidFill>
                  <a:srgbClr val="C00000"/>
                </a:solidFill>
                <a:latin typeface="+mj-ea"/>
                <a:ea typeface="+mj-ea"/>
              </a:rPr>
              <a:t>——</a:t>
            </a:r>
            <a:r>
              <a:rPr lang="zh-CN" altLang="en-US" sz="3000" b="1" dirty="0">
                <a:solidFill>
                  <a:srgbClr val="C00000"/>
                </a:solidFill>
                <a:latin typeface="+mj-ea"/>
                <a:ea typeface="+mj-ea"/>
              </a:rPr>
              <a:t>素淡、安宁</a:t>
            </a: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utoUpdateAnimBg="0"/>
      <p:bldP spid="3" grpId="0"/>
      <p:bldP spid="4" grpId="0"/>
      <p:bldP spid="5" grpId="0" animBg="1"/>
      <p:bldP spid="6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Box 7"/>
          <p:cNvSpPr txBox="1">
            <a:spLocks noChangeArrowheads="1"/>
          </p:cNvSpPr>
          <p:nvPr/>
        </p:nvSpPr>
        <p:spPr bwMode="auto">
          <a:xfrm>
            <a:off x="1090596" y="1766888"/>
            <a:ext cx="4112420" cy="51937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lIns="91438" tIns="45719" rIns="91438" bIns="45719">
            <a:spAutoFit/>
          </a:bodyPr>
          <a:lstStyle/>
          <a:p>
            <a:pPr fontAlgn="ctr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None/>
            </a:pPr>
            <a:r>
              <a:rPr lang="zh-CN" altLang="zh-CN" sz="2800" b="1" dirty="0">
                <a:solidFill>
                  <a:schemeClr val="accent1">
                    <a:lumMod val="75000"/>
                  </a:schemeClr>
                </a:solidFill>
                <a:latin typeface="汉仪良品线简" pitchFamily="18" charset="-122"/>
                <a:ea typeface="汉仪良品线简" pitchFamily="18" charset="-122"/>
              </a:rPr>
              <a:t>反</a:t>
            </a:r>
            <a:r>
              <a:rPr lang="zh-CN" altLang="en-US" sz="2800" b="1" dirty="0">
                <a:solidFill>
                  <a:schemeClr val="accent1">
                    <a:lumMod val="75000"/>
                  </a:schemeClr>
                </a:solidFill>
                <a:latin typeface="汉仪良品线简" pitchFamily="18" charset="-122"/>
                <a:ea typeface="汉仪良品线简" pitchFamily="18" charset="-122"/>
              </a:rPr>
              <a:t>倒</a:t>
            </a:r>
            <a:r>
              <a:rPr lang="zh-CN" altLang="zh-CN" sz="2800" b="1" dirty="0">
                <a:solidFill>
                  <a:schemeClr val="accent1">
                    <a:lumMod val="75000"/>
                  </a:schemeClr>
                </a:solidFill>
                <a:latin typeface="汉仪良品线简" pitchFamily="18" charset="-122"/>
                <a:ea typeface="汉仪良品线简" pitchFamily="18" charset="-122"/>
              </a:rPr>
              <a:t>在绿萍上冒着点热气</a:t>
            </a:r>
          </a:p>
        </p:txBody>
      </p:sp>
      <p:sp>
        <p:nvSpPr>
          <p:cNvPr id="7" name="Line 8"/>
          <p:cNvSpPr>
            <a:spLocks noChangeShapeType="1"/>
          </p:cNvSpPr>
          <p:nvPr/>
        </p:nvSpPr>
        <p:spPr bwMode="auto">
          <a:xfrm>
            <a:off x="5671632" y="1978392"/>
            <a:ext cx="762000" cy="1587"/>
          </a:xfrm>
          <a:prstGeom prst="line">
            <a:avLst/>
          </a:prstGeom>
          <a:noFill/>
          <a:ln w="38100" cap="sq">
            <a:solidFill>
              <a:schemeClr val="hlink"/>
            </a:solidFill>
            <a:round/>
            <a:tailEnd type="triangle" w="med" len="med"/>
          </a:ln>
        </p:spPr>
        <p:txBody>
          <a:bodyPr lIns="91438" tIns="45719" rIns="91438" bIns="45719"/>
          <a:lstStyle/>
          <a:p>
            <a:endParaRPr lang="zh-CN" altLang="en-US">
              <a:latin typeface="汉仪良品线简" pitchFamily="18" charset="-122"/>
              <a:ea typeface="汉仪良品线简" pitchFamily="18" charset="-122"/>
            </a:endParaRPr>
          </a:p>
        </p:txBody>
      </p:sp>
      <p:sp>
        <p:nvSpPr>
          <p:cNvPr id="8" name="Line 9"/>
          <p:cNvSpPr>
            <a:spLocks noChangeShapeType="1"/>
          </p:cNvSpPr>
          <p:nvPr/>
        </p:nvSpPr>
        <p:spPr bwMode="auto">
          <a:xfrm>
            <a:off x="5615702" y="2826483"/>
            <a:ext cx="762000" cy="1588"/>
          </a:xfrm>
          <a:prstGeom prst="line">
            <a:avLst/>
          </a:prstGeom>
          <a:noFill/>
          <a:ln w="38100" cap="sq">
            <a:solidFill>
              <a:schemeClr val="hlink"/>
            </a:solidFill>
            <a:round/>
            <a:tailEnd type="triangle" w="med" len="med"/>
          </a:ln>
        </p:spPr>
        <p:txBody>
          <a:bodyPr lIns="91438" tIns="45719" rIns="91438" bIns="45719"/>
          <a:lstStyle/>
          <a:p>
            <a:endParaRPr lang="zh-CN" altLang="en-US">
              <a:latin typeface="汉仪良品线简" pitchFamily="18" charset="-122"/>
              <a:ea typeface="汉仪良品线简" pitchFamily="18" charset="-122"/>
            </a:endParaRPr>
          </a:p>
        </p:txBody>
      </p:sp>
      <p:sp>
        <p:nvSpPr>
          <p:cNvPr id="9" name="Line 10"/>
          <p:cNvSpPr>
            <a:spLocks noChangeShapeType="1"/>
          </p:cNvSpPr>
          <p:nvPr/>
        </p:nvSpPr>
        <p:spPr bwMode="auto">
          <a:xfrm>
            <a:off x="5633287" y="3628781"/>
            <a:ext cx="762000" cy="1588"/>
          </a:xfrm>
          <a:prstGeom prst="line">
            <a:avLst/>
          </a:prstGeom>
          <a:noFill/>
          <a:ln w="38100" cap="sq">
            <a:solidFill>
              <a:schemeClr val="hlink"/>
            </a:solidFill>
            <a:round/>
            <a:tailEnd type="triangle" w="med" len="med"/>
          </a:ln>
        </p:spPr>
        <p:txBody>
          <a:bodyPr lIns="91438" tIns="45719" rIns="91438" bIns="45719"/>
          <a:lstStyle/>
          <a:p>
            <a:endParaRPr lang="zh-CN" altLang="en-US">
              <a:latin typeface="汉仪良品线简" pitchFamily="18" charset="-122"/>
              <a:ea typeface="汉仪良品线简" pitchFamily="18" charset="-122"/>
            </a:endParaRPr>
          </a:p>
        </p:txBody>
      </p:sp>
      <p:sp>
        <p:nvSpPr>
          <p:cNvPr id="10" name="Text Box 11"/>
          <p:cNvSpPr txBox="1">
            <a:spLocks noChangeArrowheads="1"/>
          </p:cNvSpPr>
          <p:nvPr/>
        </p:nvSpPr>
        <p:spPr bwMode="auto">
          <a:xfrm>
            <a:off x="6676520" y="1719629"/>
            <a:ext cx="544512" cy="5238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lIns="91438" tIns="45719" rIns="91438" bIns="45719">
            <a:spAutoFit/>
          </a:bodyPr>
          <a:lstStyle/>
          <a:p>
            <a:pPr fontAlgn="ctr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None/>
            </a:pPr>
            <a:r>
              <a:rPr lang="zh-CN" altLang="zh-CN" sz="2800" b="1" dirty="0">
                <a:solidFill>
                  <a:srgbClr val="FF0000"/>
                </a:solidFill>
                <a:latin typeface="汉仪良品线简" pitchFamily="18" charset="-122"/>
                <a:ea typeface="汉仪良品线简" pitchFamily="18" charset="-122"/>
              </a:rPr>
              <a:t>暖</a:t>
            </a:r>
          </a:p>
        </p:txBody>
      </p:sp>
      <p:sp>
        <p:nvSpPr>
          <p:cNvPr id="11" name="Text Box 12"/>
          <p:cNvSpPr txBox="1">
            <a:spLocks noChangeArrowheads="1"/>
          </p:cNvSpPr>
          <p:nvPr/>
        </p:nvSpPr>
        <p:spPr bwMode="auto">
          <a:xfrm>
            <a:off x="1064707" y="2596662"/>
            <a:ext cx="4635500" cy="5238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91438" tIns="45719" rIns="91438" bIns="45719">
            <a:spAutoFit/>
          </a:bodyPr>
          <a:lstStyle/>
          <a:p>
            <a:pPr fontAlgn="ctr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None/>
            </a:pPr>
            <a:r>
              <a:rPr lang="zh-CN" altLang="zh-CN" sz="2800" b="1" dirty="0">
                <a:solidFill>
                  <a:schemeClr val="accent1">
                    <a:lumMod val="75000"/>
                  </a:schemeClr>
                </a:solidFill>
                <a:latin typeface="汉仪良品线简" pitchFamily="18" charset="-122"/>
                <a:ea typeface="汉仪良品线简" pitchFamily="18" charset="-122"/>
              </a:rPr>
              <a:t>把终年贮蓄的绿色全拿出来</a:t>
            </a:r>
          </a:p>
        </p:txBody>
      </p:sp>
      <p:sp>
        <p:nvSpPr>
          <p:cNvPr id="12" name="Text Box 13"/>
          <p:cNvSpPr txBox="1">
            <a:spLocks noChangeArrowheads="1"/>
          </p:cNvSpPr>
          <p:nvPr/>
        </p:nvSpPr>
        <p:spPr bwMode="auto">
          <a:xfrm>
            <a:off x="1105739" y="3382109"/>
            <a:ext cx="4322763" cy="5238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91438" tIns="45719" rIns="91438" bIns="45719">
            <a:spAutoFit/>
          </a:bodyPr>
          <a:lstStyle/>
          <a:p>
            <a:pPr fontAlgn="ctr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None/>
            </a:pPr>
            <a:r>
              <a:rPr lang="zh-CN" altLang="zh-CN" sz="2800" b="1" dirty="0">
                <a:solidFill>
                  <a:schemeClr val="accent1">
                    <a:lumMod val="75000"/>
                  </a:schemeClr>
                </a:solidFill>
                <a:latin typeface="汉仪良品线简" pitchFamily="18" charset="-122"/>
                <a:ea typeface="汉仪良品线简" pitchFamily="18" charset="-122"/>
              </a:rPr>
              <a:t>整个的是块空灵的蓝水晶</a:t>
            </a:r>
          </a:p>
        </p:txBody>
      </p:sp>
      <p:sp>
        <p:nvSpPr>
          <p:cNvPr id="13" name="Rectangle 14"/>
          <p:cNvSpPr>
            <a:spLocks noChangeArrowheads="1"/>
          </p:cNvSpPr>
          <p:nvPr/>
        </p:nvSpPr>
        <p:spPr bwMode="auto">
          <a:xfrm>
            <a:off x="6636466" y="2543908"/>
            <a:ext cx="539750" cy="5191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91438" tIns="45719" rIns="91438" bIns="45719">
            <a:spAutoFit/>
          </a:bodyPr>
          <a:lstStyle/>
          <a:p>
            <a:pPr fontAlgn="ctr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None/>
            </a:pPr>
            <a:r>
              <a:rPr lang="zh-CN" altLang="zh-CN" sz="2800" b="1" dirty="0">
                <a:solidFill>
                  <a:srgbClr val="FF0000"/>
                </a:solidFill>
                <a:latin typeface="汉仪良品线简" pitchFamily="18" charset="-122"/>
                <a:ea typeface="汉仪良品线简" pitchFamily="18" charset="-122"/>
              </a:rPr>
              <a:t>绿</a:t>
            </a:r>
          </a:p>
        </p:txBody>
      </p:sp>
      <p:sp>
        <p:nvSpPr>
          <p:cNvPr id="14" name="Rectangle 15"/>
          <p:cNvSpPr>
            <a:spLocks noChangeArrowheads="1"/>
          </p:cNvSpPr>
          <p:nvPr/>
        </p:nvSpPr>
        <p:spPr bwMode="auto">
          <a:xfrm>
            <a:off x="6654050" y="3355731"/>
            <a:ext cx="544512" cy="5238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lIns="91438" tIns="45719" rIns="91438" bIns="45719">
            <a:spAutoFit/>
          </a:bodyPr>
          <a:lstStyle/>
          <a:p>
            <a:pPr fontAlgn="ctr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None/>
            </a:pPr>
            <a:r>
              <a:rPr lang="zh-CN" altLang="zh-CN" sz="2800" b="1" dirty="0">
                <a:solidFill>
                  <a:srgbClr val="FF0000"/>
                </a:solidFill>
                <a:latin typeface="汉仪良品线简" pitchFamily="18" charset="-122"/>
                <a:ea typeface="汉仪良品线简" pitchFamily="18" charset="-122"/>
              </a:rPr>
              <a:t>清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09522" y="801044"/>
            <a:ext cx="7134957" cy="4847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zh-CN" sz="2700" b="1" dirty="0">
                <a:latin typeface="汉仪良品线简" pitchFamily="18" charset="-122"/>
                <a:ea typeface="汉仪良品线简" pitchFamily="18" charset="-122"/>
              </a:rPr>
              <a:t>4.</a:t>
            </a:r>
            <a:r>
              <a:rPr lang="zh-CN" altLang="en-US" sz="2700" b="1" dirty="0">
                <a:latin typeface="汉仪良品线简" pitchFamily="18" charset="-122"/>
                <a:ea typeface="汉仪良品线简" pitchFamily="18" charset="-122"/>
              </a:rPr>
              <a:t>作者所描写的济南冬天的水有何特点？</a:t>
            </a: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7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7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7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7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7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7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7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7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7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utoUpdateAnimBg="0"/>
      <p:bldP spid="7" grpId="0" animBg="1"/>
      <p:bldP spid="8" grpId="0" animBg="1"/>
      <p:bldP spid="9" grpId="0" animBg="1"/>
      <p:bldP spid="10" grpId="0" autoUpdateAnimBg="0"/>
      <p:bldP spid="11" grpId="0" autoUpdateAnimBg="0"/>
      <p:bldP spid="12" grpId="0" autoUpdateAnimBg="0"/>
      <p:bldP spid="13" grpId="0" autoUpdateAnimBg="0"/>
      <p:bldP spid="14" grpId="0" autoUpdateAnimBg="0"/>
      <p:bldP spid="1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4" cstate="email">
            <a:alphaModFix amt="20000"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672861" y="0"/>
            <a:ext cx="4308231" cy="1591408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3657601" y="395654"/>
            <a:ext cx="5758961" cy="830997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5000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小结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86861" y="1608993"/>
            <a:ext cx="8528539" cy="3393237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solidFill>
                  <a:schemeClr val="tx2">
                    <a:lumMod val="75000"/>
                  </a:schemeClr>
                </a:solidFill>
              </a:rPr>
              <a:t>  这节课上，我们从整体上了解了课文内容，树立了文章的写作思路。文章开篇将济南与北平、伦敦、热带作对比，突出了济南冬天“温情”的总特点。然后具体描绘了济南冬天特有的景致</a:t>
            </a:r>
            <a:r>
              <a:rPr lang="en-US" altLang="zh-CN" sz="2400" dirty="0">
                <a:solidFill>
                  <a:schemeClr val="tx2">
                    <a:lumMod val="75000"/>
                  </a:schemeClr>
                </a:solidFill>
              </a:rPr>
              <a:t>——</a:t>
            </a:r>
            <a:r>
              <a:rPr lang="zh-CN" altLang="en-US" sz="2400" dirty="0">
                <a:solidFill>
                  <a:schemeClr val="tx2">
                    <a:lumMod val="75000"/>
                  </a:schemeClr>
                </a:solidFill>
              </a:rPr>
              <a:t>写山景，描绘了阳光朗照下的小山、薄雪覆盖下的小山、城外的远山，接着又写水色，处处渗透着作者对济南冬天的喜爱与赞美之情。</a:t>
            </a: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C:\Users\Administrator\Desktop\POMELO_20151202110531_save.jpg"/>
          <p:cNvPicPr>
            <a:picLocks noChangeAspect="1" noChangeArrowheads="1"/>
          </p:cNvPicPr>
          <p:nvPr/>
        </p:nvPicPr>
        <p:blipFill>
          <a:blip r:embed="rId2" cstate="email">
            <a:lum contras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3578" y="2932"/>
            <a:ext cx="3855426" cy="5140568"/>
          </a:xfrm>
          <a:prstGeom prst="rect">
            <a:avLst/>
          </a:prstGeom>
          <a:noFill/>
        </p:spPr>
      </p:pic>
      <p:pic>
        <p:nvPicPr>
          <p:cNvPr id="7" name="Picture 3" descr="C:\Users\Administrator\Desktop\IMG_20151203_080952.jpg"/>
          <p:cNvPicPr>
            <a:picLocks noChangeAspect="1" noChangeArrowheads="1"/>
          </p:cNvPicPr>
          <p:nvPr/>
        </p:nvPicPr>
        <p:blipFill>
          <a:blip r:embed="rId3" cstate="email">
            <a:lum bright="20000" contras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5450" y="0"/>
            <a:ext cx="4025637" cy="5143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4" cstate="email">
            <a:alphaModFix amt="20000"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430823" y="0"/>
            <a:ext cx="4308231" cy="1591408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307731" y="237392"/>
            <a:ext cx="5758961" cy="761747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4500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精读课文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11066" y="1680797"/>
            <a:ext cx="7992208" cy="900247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zh-CN" sz="2700" dirty="0"/>
              <a:t>1.</a:t>
            </a:r>
            <a:r>
              <a:rPr lang="zh-CN" altLang="en-US" sz="2700" dirty="0"/>
              <a:t>第一自然段用什么手法表现济南冬天“温晴”的特点？有何好处？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81355" y="2778370"/>
            <a:ext cx="8651630" cy="1546577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400" dirty="0">
                <a:solidFill>
                  <a:srgbClr val="FF0000"/>
                </a:solidFill>
              </a:rPr>
              <a:t>  通过和北平冬天多风、伦敦多雾、热带日光的毒和响亮（根据语境是指“晴朗得刺眼”）对比，写济南冬天无风声、无重雾、无毒日的“奇迹”“怪事”，突出它独有的“温晴”，赞赏它是个“宝地”。</a:t>
            </a: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23"/>
          <p:cNvGrpSpPr/>
          <p:nvPr/>
        </p:nvGrpSpPr>
        <p:grpSpPr>
          <a:xfrm>
            <a:off x="241016" y="330930"/>
            <a:ext cx="9028750" cy="4371388"/>
            <a:chOff x="1686301" y="1869659"/>
            <a:chExt cx="7776891" cy="3765284"/>
          </a:xfrm>
        </p:grpSpPr>
        <p:pic>
          <p:nvPicPr>
            <p:cNvPr id="2" name="图片 1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2512614" y="3423235"/>
              <a:ext cx="507678" cy="468828"/>
            </a:xfrm>
            <a:prstGeom prst="rect">
              <a:avLst/>
            </a:prstGeom>
          </p:spPr>
        </p:pic>
        <p:cxnSp>
          <p:nvCxnSpPr>
            <p:cNvPr id="3" name="直接连接符 2"/>
            <p:cNvCxnSpPr/>
            <p:nvPr/>
          </p:nvCxnSpPr>
          <p:spPr>
            <a:xfrm flipV="1">
              <a:off x="4263464" y="2866180"/>
              <a:ext cx="679431" cy="577864"/>
            </a:xfrm>
            <a:prstGeom prst="line">
              <a:avLst/>
            </a:prstGeom>
            <a:ln w="19050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" name="直接连接符 3"/>
            <p:cNvCxnSpPr/>
            <p:nvPr/>
          </p:nvCxnSpPr>
          <p:spPr>
            <a:xfrm>
              <a:off x="4286858" y="3702833"/>
              <a:ext cx="679431" cy="0"/>
            </a:xfrm>
            <a:prstGeom prst="line">
              <a:avLst/>
            </a:prstGeom>
            <a:ln w="19050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直接连接符 4"/>
            <p:cNvCxnSpPr/>
            <p:nvPr/>
          </p:nvCxnSpPr>
          <p:spPr>
            <a:xfrm>
              <a:off x="4281009" y="3932379"/>
              <a:ext cx="679431" cy="648072"/>
            </a:xfrm>
            <a:prstGeom prst="line">
              <a:avLst/>
            </a:prstGeom>
            <a:ln w="19050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TextBox 14"/>
            <p:cNvSpPr txBox="1"/>
            <p:nvPr/>
          </p:nvSpPr>
          <p:spPr>
            <a:xfrm>
              <a:off x="1686301" y="2299498"/>
              <a:ext cx="755542" cy="2564867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pPr algn="ctr"/>
              <a:r>
                <a:rPr lang="zh-CN" altLang="en-US" sz="4500" b="1" dirty="0"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济南的冬天</a:t>
              </a:r>
            </a:p>
          </p:txBody>
        </p:sp>
        <p:grpSp>
          <p:nvGrpSpPr>
            <p:cNvPr id="7" name="组合 11"/>
            <p:cNvGrpSpPr/>
            <p:nvPr/>
          </p:nvGrpSpPr>
          <p:grpSpPr>
            <a:xfrm>
              <a:off x="6527875" y="1869659"/>
              <a:ext cx="1264785" cy="1205126"/>
              <a:chOff x="6070318" y="1079655"/>
              <a:chExt cx="1264785" cy="1205126"/>
            </a:xfrm>
          </p:grpSpPr>
          <p:pic>
            <p:nvPicPr>
              <p:cNvPr id="13" name="图片 12"/>
              <p:cNvPicPr>
                <a:picLocks noChangeAspect="1"/>
              </p:cNvPicPr>
              <p:nvPr/>
            </p:nvPicPr>
            <p:blipFill>
              <a:blip r:embed="rId5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6070318" y="1079655"/>
                <a:ext cx="1264785" cy="1205126"/>
              </a:xfrm>
              <a:prstGeom prst="rect">
                <a:avLst/>
              </a:prstGeom>
            </p:spPr>
          </p:pic>
          <p:sp>
            <p:nvSpPr>
              <p:cNvPr id="14" name="TextBox 20"/>
              <p:cNvSpPr txBox="1"/>
              <p:nvPr/>
            </p:nvSpPr>
            <p:spPr>
              <a:xfrm>
                <a:off x="6132927" y="1387307"/>
                <a:ext cx="1131773" cy="51695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3300" b="1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微软雅黑" panose="020B0503020204020204" pitchFamily="34" charset="-122"/>
                  </a:rPr>
                  <a:t>北平</a:t>
                </a:r>
              </a:p>
            </p:txBody>
          </p:sp>
        </p:grpSp>
        <p:grpSp>
          <p:nvGrpSpPr>
            <p:cNvPr id="9" name="组合 14"/>
            <p:cNvGrpSpPr/>
            <p:nvPr/>
          </p:nvGrpSpPr>
          <p:grpSpPr>
            <a:xfrm>
              <a:off x="6533724" y="3157476"/>
              <a:ext cx="1264785" cy="1205127"/>
              <a:chOff x="6076167" y="2367472"/>
              <a:chExt cx="1264785" cy="1205127"/>
            </a:xfrm>
          </p:grpSpPr>
          <p:pic>
            <p:nvPicPr>
              <p:cNvPr id="16" name="图片 15"/>
              <p:cNvPicPr>
                <a:picLocks noChangeAspect="1"/>
              </p:cNvPicPr>
              <p:nvPr/>
            </p:nvPicPr>
            <p:blipFill>
              <a:blip r:embed="rId5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6076167" y="2367472"/>
                <a:ext cx="1264785" cy="1205127"/>
              </a:xfrm>
              <a:prstGeom prst="rect">
                <a:avLst/>
              </a:prstGeom>
            </p:spPr>
          </p:pic>
          <p:sp>
            <p:nvSpPr>
              <p:cNvPr id="17" name="TextBox 24"/>
              <p:cNvSpPr txBox="1"/>
              <p:nvPr/>
            </p:nvSpPr>
            <p:spPr>
              <a:xfrm>
                <a:off x="6133489" y="2672827"/>
                <a:ext cx="1131773" cy="51695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3300" b="1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微软雅黑" panose="020B0503020204020204" pitchFamily="34" charset="-122"/>
                  </a:rPr>
                  <a:t>伦敦</a:t>
                </a:r>
              </a:p>
            </p:txBody>
          </p:sp>
        </p:grpSp>
        <p:grpSp>
          <p:nvGrpSpPr>
            <p:cNvPr id="10" name="组合 17"/>
            <p:cNvGrpSpPr/>
            <p:nvPr/>
          </p:nvGrpSpPr>
          <p:grpSpPr>
            <a:xfrm>
              <a:off x="6527874" y="4429816"/>
              <a:ext cx="1264785" cy="1205127"/>
              <a:chOff x="6070317" y="3639812"/>
              <a:chExt cx="1264785" cy="1205127"/>
            </a:xfrm>
          </p:grpSpPr>
          <p:pic>
            <p:nvPicPr>
              <p:cNvPr id="19" name="图片 18"/>
              <p:cNvPicPr>
                <a:picLocks noChangeAspect="1"/>
              </p:cNvPicPr>
              <p:nvPr/>
            </p:nvPicPr>
            <p:blipFill>
              <a:blip r:embed="rId5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6070317" y="3639812"/>
                <a:ext cx="1264785" cy="1205127"/>
              </a:xfrm>
              <a:prstGeom prst="rect">
                <a:avLst/>
              </a:prstGeom>
            </p:spPr>
          </p:pic>
          <p:sp>
            <p:nvSpPr>
              <p:cNvPr id="20" name="TextBox 27"/>
              <p:cNvSpPr txBox="1"/>
              <p:nvPr/>
            </p:nvSpPr>
            <p:spPr>
              <a:xfrm>
                <a:off x="6132927" y="3945167"/>
                <a:ext cx="1131772" cy="51695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3300" b="1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微软雅黑" panose="020B0503020204020204" pitchFamily="34" charset="-122"/>
                  </a:rPr>
                  <a:t>热带</a:t>
                </a:r>
              </a:p>
            </p:txBody>
          </p:sp>
        </p:grpSp>
        <p:sp>
          <p:nvSpPr>
            <p:cNvPr id="21" name="TextBox 28"/>
            <p:cNvSpPr txBox="1"/>
            <p:nvPr/>
          </p:nvSpPr>
          <p:spPr>
            <a:xfrm>
              <a:off x="4996668" y="2211524"/>
              <a:ext cx="4410831" cy="5169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300" dirty="0"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没有风声</a:t>
              </a:r>
            </a:p>
          </p:txBody>
        </p:sp>
        <p:sp>
          <p:nvSpPr>
            <p:cNvPr id="22" name="TextBox 29"/>
            <p:cNvSpPr txBox="1"/>
            <p:nvPr/>
          </p:nvSpPr>
          <p:spPr>
            <a:xfrm>
              <a:off x="5040664" y="3477225"/>
              <a:ext cx="3046996" cy="5169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300" dirty="0"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没有浓雾</a:t>
              </a:r>
            </a:p>
          </p:txBody>
        </p:sp>
        <p:sp>
          <p:nvSpPr>
            <p:cNvPr id="23" name="TextBox 30"/>
            <p:cNvSpPr txBox="1"/>
            <p:nvPr/>
          </p:nvSpPr>
          <p:spPr>
            <a:xfrm>
              <a:off x="5052361" y="4742439"/>
              <a:ext cx="4410831" cy="5169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300" dirty="0"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没有毒日</a:t>
              </a:r>
            </a:p>
          </p:txBody>
        </p:sp>
      </p:grpSp>
      <p:sp>
        <p:nvSpPr>
          <p:cNvPr id="26" name="TextBox 25"/>
          <p:cNvSpPr txBox="1"/>
          <p:nvPr/>
        </p:nvSpPr>
        <p:spPr>
          <a:xfrm>
            <a:off x="1860140" y="2007867"/>
            <a:ext cx="1503484" cy="761747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4500" b="1" dirty="0">
                <a:solidFill>
                  <a:srgbClr val="FF0000"/>
                </a:solidFill>
                <a:latin typeface="汉仪良品线简" pitchFamily="18" charset="-122"/>
                <a:ea typeface="汉仪良品线简" pitchFamily="18" charset="-122"/>
              </a:rPr>
              <a:t>对比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7462319" y="679014"/>
            <a:ext cx="1561723" cy="6232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600" dirty="0">
                <a:solidFill>
                  <a:srgbClr val="C00000"/>
                </a:solidFill>
              </a:rPr>
              <a:t>风静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7509851" y="2227158"/>
            <a:ext cx="1283328" cy="6232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600" dirty="0">
                <a:solidFill>
                  <a:srgbClr val="C00000"/>
                </a:solidFill>
              </a:rPr>
              <a:t>响晴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7537011" y="3693820"/>
            <a:ext cx="1398761" cy="6232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600" dirty="0">
                <a:solidFill>
                  <a:srgbClr val="C00000"/>
                </a:solidFill>
              </a:rPr>
              <a:t>温晴</a:t>
            </a: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4" cstate="email">
            <a:alphaModFix amt="20000"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325316" y="0"/>
            <a:ext cx="4308231" cy="1591408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360485" y="360484"/>
            <a:ext cx="5758961" cy="761747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4500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精读课文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720969" y="1477108"/>
            <a:ext cx="7992208" cy="900247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zh-CN" sz="2700" dirty="0"/>
              <a:t>2.</a:t>
            </a:r>
            <a:r>
              <a:rPr lang="zh-CN" altLang="en-US" sz="2700" dirty="0"/>
              <a:t>第四自然段描写薄雪覆盖下的山，运用了移步换景的手法，请简要分析。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37394" y="2558562"/>
            <a:ext cx="8651630" cy="173124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solidFill>
                  <a:srgbClr val="FF0000"/>
                </a:solidFill>
              </a:rPr>
              <a:t>  作者运用了“移步换景”的手法，从山上的矮松写到山尖、山坡和山腰的薄雪，自上而下，把雪的光、色、态逐步展现在读者面前，表现了济南冬天的秀美。</a:t>
            </a: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4" cstate="email">
            <a:alphaModFix amt="20000"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34108" y="404446"/>
            <a:ext cx="5758961" cy="761747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4500" dirty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移步换景</a:t>
            </a:r>
          </a:p>
        </p:txBody>
      </p:sp>
      <p:sp>
        <p:nvSpPr>
          <p:cNvPr id="4" name="矩形 3"/>
          <p:cNvSpPr/>
          <p:nvPr/>
        </p:nvSpPr>
        <p:spPr>
          <a:xfrm>
            <a:off x="668217" y="1507799"/>
            <a:ext cx="7649307" cy="2839239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/>
              <a:t>“移步换景”是游记最常用的一种写作手法。是指不固定视点（即立足点和观察点），</a:t>
            </a:r>
            <a:r>
              <a:rPr lang="zh-CN" altLang="en-US" sz="2400" dirty="0">
                <a:solidFill>
                  <a:srgbClr val="FF0000"/>
                </a:solidFill>
              </a:rPr>
              <a:t>按照地点的转移和一定的视角，把所看到的不同事物叙述和说明下来</a:t>
            </a:r>
            <a:r>
              <a:rPr lang="zh-CN" altLang="en-US" sz="2400" dirty="0"/>
              <a:t>。移步换景法一般适合于游记或参观记，描写景物时，人走景移，随着观察点的变换，不断展现新画面。</a:t>
            </a: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4" cstate="email">
            <a:alphaModFix amt="20000"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rrowheads="1"/>
          </p:cNvSpPr>
          <p:nvPr/>
        </p:nvSpPr>
        <p:spPr bwMode="auto">
          <a:xfrm>
            <a:off x="379047" y="333621"/>
            <a:ext cx="8137525" cy="50782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91438" tIns="45719" rIns="91438" bIns="45719">
            <a:spAutoFit/>
          </a:bodyPr>
          <a:lstStyle/>
          <a:p>
            <a:r>
              <a:rPr lang="en-US" altLang="zh-CN" sz="2700" b="1" dirty="0">
                <a:latin typeface="汉仪良品线简" pitchFamily="18" charset="-122"/>
                <a:ea typeface="汉仪良品线简" pitchFamily="18" charset="-122"/>
              </a:rPr>
              <a:t>3.</a:t>
            </a:r>
            <a:r>
              <a:rPr lang="zh-CN" altLang="en-US" sz="2700" b="1" dirty="0">
                <a:latin typeface="汉仪良品线简" pitchFamily="18" charset="-122"/>
                <a:ea typeface="汉仪良品线简" pitchFamily="18" charset="-122"/>
              </a:rPr>
              <a:t>“最妙的是下点小雪呀”，雪后山景“妙”在何处?</a:t>
            </a:r>
          </a:p>
        </p:txBody>
      </p:sp>
      <p:sp>
        <p:nvSpPr>
          <p:cNvPr id="3" name="矩形 2"/>
          <p:cNvSpPr>
            <a:spLocks noChangeArrowheads="1"/>
          </p:cNvSpPr>
          <p:nvPr/>
        </p:nvSpPr>
        <p:spPr bwMode="auto">
          <a:xfrm>
            <a:off x="465260" y="1050072"/>
            <a:ext cx="2851257" cy="4616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lIns="91438" tIns="45719" rIns="91438" bIns="45719">
            <a:spAutoFit/>
          </a:bodyPr>
          <a:lstStyle/>
          <a:p>
            <a:r>
              <a:rPr lang="zh-CN" altLang="en-US" sz="2400" b="1" dirty="0">
                <a:solidFill>
                  <a:srgbClr val="C00000"/>
                </a:solidFill>
                <a:latin typeface="汉仪良品线简" pitchFamily="18" charset="-122"/>
                <a:ea typeface="汉仪良品线简" pitchFamily="18" charset="-122"/>
              </a:rPr>
              <a:t>1、妙在雪光、雪色</a:t>
            </a:r>
          </a:p>
        </p:txBody>
      </p:sp>
      <p:sp>
        <p:nvSpPr>
          <p:cNvPr id="4" name="矩形 3"/>
          <p:cNvSpPr>
            <a:spLocks noChangeArrowheads="1"/>
          </p:cNvSpPr>
          <p:nvPr/>
        </p:nvSpPr>
        <p:spPr bwMode="auto">
          <a:xfrm>
            <a:off x="514472" y="1651733"/>
            <a:ext cx="4316412" cy="90486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91438" tIns="45719" rIns="91438" bIns="45719">
            <a:spAutoFit/>
          </a:bodyPr>
          <a:lstStyle/>
          <a:p>
            <a:pPr>
              <a:lnSpc>
                <a:spcPct val="110000"/>
              </a:lnSpc>
            </a:pPr>
            <a:r>
              <a:rPr lang="zh-CN" altLang="en-US" sz="2400" b="1" dirty="0">
                <a:solidFill>
                  <a:schemeClr val="accent1">
                    <a:lumMod val="50000"/>
                  </a:schemeClr>
                </a:solidFill>
                <a:latin typeface="汉仪良品线简" pitchFamily="18" charset="-122"/>
                <a:ea typeface="汉仪良品线简" pitchFamily="18" charset="-122"/>
              </a:rPr>
              <a:t>“山上的矮松越发的青黑，树尖上顶着一髻儿白花”</a:t>
            </a:r>
          </a:p>
        </p:txBody>
      </p:sp>
      <p:sp>
        <p:nvSpPr>
          <p:cNvPr id="5" name="矩形 4"/>
          <p:cNvSpPr>
            <a:spLocks noChangeArrowheads="1"/>
          </p:cNvSpPr>
          <p:nvPr/>
        </p:nvSpPr>
        <p:spPr bwMode="auto">
          <a:xfrm>
            <a:off x="514472" y="2701071"/>
            <a:ext cx="4316412" cy="90486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91438" tIns="45719" rIns="91438" bIns="45719">
            <a:spAutoFit/>
          </a:bodyPr>
          <a:lstStyle/>
          <a:p>
            <a:pPr>
              <a:lnSpc>
                <a:spcPct val="110000"/>
              </a:lnSpc>
            </a:pPr>
            <a:r>
              <a:rPr lang="zh-CN" altLang="en-US" sz="2400" b="1" dirty="0">
                <a:solidFill>
                  <a:schemeClr val="accent1">
                    <a:lumMod val="50000"/>
                  </a:schemeClr>
                </a:solidFill>
                <a:latin typeface="汉仪良品线简" pitchFamily="18" charset="-122"/>
                <a:ea typeface="汉仪良品线简" pitchFamily="18" charset="-122"/>
              </a:rPr>
              <a:t>“山尖全白了，给蓝天镶上一道银边”</a:t>
            </a:r>
          </a:p>
        </p:txBody>
      </p:sp>
      <p:sp>
        <p:nvSpPr>
          <p:cNvPr id="6" name="矩形 5"/>
          <p:cNvSpPr>
            <a:spLocks noChangeArrowheads="1"/>
          </p:cNvSpPr>
          <p:nvPr/>
        </p:nvSpPr>
        <p:spPr bwMode="auto">
          <a:xfrm>
            <a:off x="514472" y="3713896"/>
            <a:ext cx="4316412" cy="90486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91438" tIns="45719" rIns="91438" bIns="45719">
            <a:spAutoFit/>
          </a:bodyPr>
          <a:lstStyle/>
          <a:p>
            <a:pPr>
              <a:lnSpc>
                <a:spcPct val="110000"/>
              </a:lnSpc>
            </a:pPr>
            <a:r>
              <a:rPr lang="zh-CN" altLang="en-US" sz="2400" b="1" dirty="0">
                <a:solidFill>
                  <a:schemeClr val="accent1">
                    <a:lumMod val="50000"/>
                  </a:schemeClr>
                </a:solidFill>
                <a:latin typeface="汉仪良品线简" pitchFamily="18" charset="-122"/>
                <a:ea typeface="汉仪良品线简" pitchFamily="18" charset="-122"/>
              </a:rPr>
              <a:t>“一道儿白，一道儿暗黄，给山们穿上一件带水纹的花衣”</a:t>
            </a:r>
          </a:p>
        </p:txBody>
      </p:sp>
      <p:sp>
        <p:nvSpPr>
          <p:cNvPr id="7" name="矩形 6"/>
          <p:cNvSpPr>
            <a:spLocks noChangeArrowheads="1"/>
          </p:cNvSpPr>
          <p:nvPr/>
        </p:nvSpPr>
        <p:spPr bwMode="auto">
          <a:xfrm>
            <a:off x="5745285" y="1634271"/>
            <a:ext cx="2722563" cy="90486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91438" tIns="45719" rIns="91438" bIns="45719">
            <a:spAutoFit/>
          </a:bodyPr>
          <a:lstStyle/>
          <a:p>
            <a:pPr>
              <a:lnSpc>
                <a:spcPct val="110000"/>
              </a:lnSpc>
            </a:pPr>
            <a:r>
              <a:rPr lang="zh-CN" altLang="en-US" sz="2400" b="1" dirty="0">
                <a:solidFill>
                  <a:schemeClr val="accent1">
                    <a:lumMod val="50000"/>
                  </a:schemeClr>
                </a:solidFill>
                <a:latin typeface="汉仪良品线简" pitchFamily="18" charset="-122"/>
                <a:ea typeface="汉仪良品线简" pitchFamily="18" charset="-122"/>
              </a:rPr>
              <a:t>松的翠与雪的白相映生色；</a:t>
            </a:r>
          </a:p>
        </p:txBody>
      </p:sp>
      <p:sp>
        <p:nvSpPr>
          <p:cNvPr id="8" name="矩形 7"/>
          <p:cNvSpPr>
            <a:spLocks noChangeArrowheads="1"/>
          </p:cNvSpPr>
          <p:nvPr/>
        </p:nvSpPr>
        <p:spPr bwMode="auto">
          <a:xfrm>
            <a:off x="5745285" y="2615346"/>
            <a:ext cx="2722563" cy="90486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91438" tIns="45719" rIns="91438" bIns="45719">
            <a:spAutoFit/>
          </a:bodyPr>
          <a:lstStyle/>
          <a:p>
            <a:pPr>
              <a:lnSpc>
                <a:spcPct val="110000"/>
              </a:lnSpc>
            </a:pPr>
            <a:r>
              <a:rPr lang="zh-CN" altLang="en-US" sz="2400" b="1" dirty="0">
                <a:solidFill>
                  <a:schemeClr val="accent1">
                    <a:lumMod val="50000"/>
                  </a:schemeClr>
                </a:solidFill>
                <a:latin typeface="汉仪良品线简" pitchFamily="18" charset="-122"/>
                <a:ea typeface="汉仪良品线简" pitchFamily="18" charset="-122"/>
              </a:rPr>
              <a:t>如洗的蓝天与似银的雪相映生辉；</a:t>
            </a:r>
          </a:p>
        </p:txBody>
      </p:sp>
      <p:sp>
        <p:nvSpPr>
          <p:cNvPr id="9" name="矩形 8"/>
          <p:cNvSpPr>
            <a:spLocks noChangeArrowheads="1"/>
          </p:cNvSpPr>
          <p:nvPr/>
        </p:nvSpPr>
        <p:spPr bwMode="auto">
          <a:xfrm>
            <a:off x="5745284" y="3704371"/>
            <a:ext cx="2979738" cy="90486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91438" tIns="45719" rIns="91438" bIns="45719">
            <a:spAutoFit/>
          </a:bodyPr>
          <a:lstStyle/>
          <a:p>
            <a:pPr>
              <a:lnSpc>
                <a:spcPct val="110000"/>
              </a:lnSpc>
            </a:pPr>
            <a:r>
              <a:rPr lang="zh-CN" altLang="en-US" sz="2400" b="1" dirty="0">
                <a:solidFill>
                  <a:schemeClr val="accent1">
                    <a:lumMod val="50000"/>
                  </a:schemeClr>
                </a:solidFill>
                <a:latin typeface="汉仪良品线简" pitchFamily="18" charset="-122"/>
                <a:ea typeface="汉仪良品线简" pitchFamily="18" charset="-122"/>
              </a:rPr>
              <a:t>白雪与暗黄的草色，组成彩色的美景。</a:t>
            </a:r>
          </a:p>
        </p:txBody>
      </p:sp>
      <p:sp>
        <p:nvSpPr>
          <p:cNvPr id="10" name="Line 7"/>
          <p:cNvSpPr>
            <a:spLocks noChangeShapeType="1"/>
          </p:cNvSpPr>
          <p:nvPr/>
        </p:nvSpPr>
        <p:spPr bwMode="auto">
          <a:xfrm flipV="1">
            <a:off x="4884861" y="2069246"/>
            <a:ext cx="708025" cy="0"/>
          </a:xfrm>
          <a:prstGeom prst="line">
            <a:avLst/>
          </a:prstGeom>
          <a:noFill/>
          <a:ln w="38100" cap="sq">
            <a:solidFill>
              <a:schemeClr val="tx1"/>
            </a:solidFill>
            <a:round/>
            <a:tailEnd type="triangle" w="med" len="med"/>
          </a:ln>
        </p:spPr>
        <p:txBody>
          <a:bodyPr lIns="91438" tIns="45719" rIns="91438" bIns="45719"/>
          <a:lstStyle/>
          <a:p>
            <a:endParaRPr lang="zh-CN" altLang="en-US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1" name="Line 7"/>
          <p:cNvSpPr>
            <a:spLocks noChangeShapeType="1"/>
          </p:cNvSpPr>
          <p:nvPr/>
        </p:nvSpPr>
        <p:spPr bwMode="auto">
          <a:xfrm flipV="1">
            <a:off x="4884861" y="3050321"/>
            <a:ext cx="708025" cy="0"/>
          </a:xfrm>
          <a:prstGeom prst="line">
            <a:avLst/>
          </a:prstGeom>
          <a:noFill/>
          <a:ln w="38100" cap="sq">
            <a:solidFill>
              <a:schemeClr val="tx1"/>
            </a:solidFill>
            <a:round/>
            <a:tailEnd type="triangle" w="med" len="med"/>
          </a:ln>
        </p:spPr>
        <p:txBody>
          <a:bodyPr lIns="91438" tIns="45719" rIns="91438" bIns="45719"/>
          <a:lstStyle/>
          <a:p>
            <a:endParaRPr lang="zh-CN" altLang="en-US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2" name="Line 7"/>
          <p:cNvSpPr>
            <a:spLocks noChangeShapeType="1"/>
          </p:cNvSpPr>
          <p:nvPr/>
        </p:nvSpPr>
        <p:spPr bwMode="auto">
          <a:xfrm flipV="1">
            <a:off x="4884861" y="4166333"/>
            <a:ext cx="708025" cy="0"/>
          </a:xfrm>
          <a:prstGeom prst="line">
            <a:avLst/>
          </a:prstGeom>
          <a:noFill/>
          <a:ln w="38100" cap="sq">
            <a:solidFill>
              <a:schemeClr val="tx1"/>
            </a:solidFill>
            <a:round/>
            <a:tailEnd type="triangle" w="med" len="med"/>
          </a:ln>
        </p:spPr>
        <p:txBody>
          <a:bodyPr lIns="91438" tIns="45719" rIns="91438" bIns="45719"/>
          <a:lstStyle/>
          <a:p>
            <a:endParaRPr lang="zh-CN" altLang="en-US">
              <a:solidFill>
                <a:schemeClr val="tx2">
                  <a:lumMod val="50000"/>
                </a:schemeClr>
              </a:solidFill>
            </a:endParaRP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6" grpId="0"/>
      <p:bldP spid="7" grpId="0"/>
      <p:bldP spid="8" grpId="0"/>
      <p:bldP spid="9" grpId="0"/>
      <p:bldP spid="10" grpId="0" animBg="1"/>
      <p:bldP spid="11" grpId="0" animBg="1"/>
      <p:bldP spid="12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4" cstate="email">
            <a:alphaModFix amt="20000"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rrowheads="1"/>
          </p:cNvSpPr>
          <p:nvPr/>
        </p:nvSpPr>
        <p:spPr bwMode="auto">
          <a:xfrm>
            <a:off x="550864" y="531814"/>
            <a:ext cx="2085422" cy="4962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lIns="91438" tIns="45719" rIns="91438" bIns="45719">
            <a:spAutoFit/>
          </a:bodyPr>
          <a:lstStyle/>
          <a:p>
            <a:r>
              <a:rPr lang="zh-CN" altLang="en-US" sz="2600" b="1" dirty="0">
                <a:solidFill>
                  <a:srgbClr val="C00000"/>
                </a:solidFill>
                <a:latin typeface="汉仪良品线简" pitchFamily="18" charset="-122"/>
                <a:ea typeface="汉仪良品线简" pitchFamily="18" charset="-122"/>
              </a:rPr>
              <a:t>2、妙在雪态</a:t>
            </a:r>
          </a:p>
        </p:txBody>
      </p:sp>
      <p:sp>
        <p:nvSpPr>
          <p:cNvPr id="3" name="矩形 2"/>
          <p:cNvSpPr>
            <a:spLocks noChangeArrowheads="1"/>
          </p:cNvSpPr>
          <p:nvPr/>
        </p:nvSpPr>
        <p:spPr bwMode="auto">
          <a:xfrm>
            <a:off x="492126" y="1363664"/>
            <a:ext cx="3892550" cy="27515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91438" tIns="45719" rIns="91438" bIns="45719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400" b="1" dirty="0">
                <a:solidFill>
                  <a:schemeClr val="accent1">
                    <a:lumMod val="50000"/>
                  </a:schemeClr>
                </a:solidFill>
                <a:latin typeface="汉仪良品线简" pitchFamily="18" charset="-122"/>
                <a:ea typeface="汉仪良品线简" pitchFamily="18" charset="-122"/>
              </a:rPr>
              <a:t>“这件花衣好像被风儿吹动，叫你希望看见一点更美的山的肌肤” </a:t>
            </a:r>
          </a:p>
          <a:p>
            <a:pPr>
              <a:lnSpc>
                <a:spcPct val="120000"/>
              </a:lnSpc>
            </a:pPr>
            <a:endParaRPr lang="zh-CN" altLang="en-US" sz="2400" b="1" dirty="0">
              <a:solidFill>
                <a:schemeClr val="accent1">
                  <a:lumMod val="50000"/>
                </a:schemeClr>
              </a:solidFill>
              <a:latin typeface="汉仪良品线简" pitchFamily="18" charset="-122"/>
              <a:ea typeface="汉仪良品线简" pitchFamily="18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2400" b="1" dirty="0">
                <a:solidFill>
                  <a:schemeClr val="accent1">
                    <a:lumMod val="50000"/>
                  </a:schemeClr>
                </a:solidFill>
                <a:latin typeface="汉仪良品线简" pitchFamily="18" charset="-122"/>
                <a:ea typeface="汉仪良品线简" pitchFamily="18" charset="-122"/>
              </a:rPr>
              <a:t>“那点儿薄雪好像忽然害了羞，微微露出点粉色”</a:t>
            </a:r>
          </a:p>
        </p:txBody>
      </p:sp>
      <p:sp>
        <p:nvSpPr>
          <p:cNvPr id="4" name="矩形 3"/>
          <p:cNvSpPr>
            <a:spLocks noChangeArrowheads="1"/>
          </p:cNvSpPr>
          <p:nvPr/>
        </p:nvSpPr>
        <p:spPr bwMode="auto">
          <a:xfrm>
            <a:off x="5662613" y="1439864"/>
            <a:ext cx="3201987" cy="8318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91438" tIns="45719" rIns="91438" bIns="45719">
            <a:spAutoFit/>
          </a:bodyPr>
          <a:lstStyle/>
          <a:p>
            <a:r>
              <a:rPr lang="zh-CN" altLang="en-US" sz="2400" b="1" dirty="0">
                <a:solidFill>
                  <a:srgbClr val="FF0000"/>
                </a:solidFill>
                <a:latin typeface="汉仪良品线简" pitchFamily="18" charset="-122"/>
                <a:ea typeface="汉仪良品线简" pitchFamily="18" charset="-122"/>
              </a:rPr>
              <a:t>以动写静</a:t>
            </a:r>
            <a:r>
              <a:rPr lang="zh-CN" altLang="en-US" sz="2400" b="1" dirty="0">
                <a:solidFill>
                  <a:schemeClr val="accent1">
                    <a:lumMod val="50000"/>
                  </a:schemeClr>
                </a:solidFill>
                <a:latin typeface="汉仪良品线简" pitchFamily="18" charset="-122"/>
                <a:ea typeface="汉仪良品线简" pitchFamily="18" charset="-122"/>
              </a:rPr>
              <a:t>，写出动人的形态；</a:t>
            </a:r>
          </a:p>
        </p:txBody>
      </p:sp>
      <p:sp>
        <p:nvSpPr>
          <p:cNvPr id="5" name="矩形 4"/>
          <p:cNvSpPr>
            <a:spLocks noChangeArrowheads="1"/>
          </p:cNvSpPr>
          <p:nvPr/>
        </p:nvSpPr>
        <p:spPr bwMode="auto">
          <a:xfrm>
            <a:off x="5662613" y="3146426"/>
            <a:ext cx="3201987" cy="8302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91438" tIns="45719" rIns="91438" bIns="45719">
            <a:spAutoFit/>
          </a:bodyPr>
          <a:lstStyle/>
          <a:p>
            <a:r>
              <a:rPr lang="zh-CN" altLang="en-US" sz="2400" b="1" dirty="0">
                <a:solidFill>
                  <a:schemeClr val="accent1">
                    <a:lumMod val="50000"/>
                  </a:schemeClr>
                </a:solidFill>
                <a:latin typeface="汉仪良品线简" pitchFamily="18" charset="-122"/>
                <a:ea typeface="汉仪良品线简" pitchFamily="18" charset="-122"/>
              </a:rPr>
              <a:t>把薄雪</a:t>
            </a:r>
            <a:r>
              <a:rPr lang="zh-CN" altLang="en-US" sz="2400" b="1" dirty="0">
                <a:solidFill>
                  <a:srgbClr val="FF0000"/>
                </a:solidFill>
                <a:latin typeface="汉仪良品线简" pitchFamily="18" charset="-122"/>
                <a:ea typeface="汉仪良品线简" pitchFamily="18" charset="-122"/>
              </a:rPr>
              <a:t>比喻</a:t>
            </a:r>
            <a:r>
              <a:rPr lang="zh-CN" altLang="en-US" sz="2400" b="1" dirty="0">
                <a:solidFill>
                  <a:schemeClr val="accent1">
                    <a:lumMod val="50000"/>
                  </a:schemeClr>
                </a:solidFill>
                <a:latin typeface="汉仪良品线简" pitchFamily="18" charset="-122"/>
                <a:ea typeface="汉仪良品线简" pitchFamily="18" charset="-122"/>
              </a:rPr>
              <a:t>成害羞的少女，写出雪的情态。</a:t>
            </a:r>
          </a:p>
        </p:txBody>
      </p:sp>
      <p:sp>
        <p:nvSpPr>
          <p:cNvPr id="6" name="Line 7"/>
          <p:cNvSpPr>
            <a:spLocks noChangeShapeType="1"/>
          </p:cNvSpPr>
          <p:nvPr/>
        </p:nvSpPr>
        <p:spPr bwMode="auto">
          <a:xfrm flipV="1">
            <a:off x="4692651" y="1855788"/>
            <a:ext cx="708025" cy="0"/>
          </a:xfrm>
          <a:prstGeom prst="line">
            <a:avLst/>
          </a:prstGeom>
          <a:noFill/>
          <a:ln w="38100" cap="sq">
            <a:solidFill>
              <a:schemeClr val="tx1"/>
            </a:solidFill>
            <a:round/>
            <a:tailEnd type="triangle" w="med" len="med"/>
          </a:ln>
        </p:spPr>
        <p:txBody>
          <a:bodyPr lIns="91438" tIns="45719" rIns="91438" bIns="45719"/>
          <a:lstStyle/>
          <a:p>
            <a:endParaRPr lang="zh-CN" altLang="en-US">
              <a:solidFill>
                <a:schemeClr val="bg2">
                  <a:lumMod val="10000"/>
                </a:schemeClr>
              </a:solidFill>
              <a:latin typeface="汉仪良品线简" pitchFamily="18" charset="-122"/>
              <a:ea typeface="汉仪良品线简" pitchFamily="18" charset="-122"/>
            </a:endParaRPr>
          </a:p>
        </p:txBody>
      </p:sp>
      <p:sp>
        <p:nvSpPr>
          <p:cNvPr id="7" name="Line 7"/>
          <p:cNvSpPr>
            <a:spLocks noChangeShapeType="1"/>
          </p:cNvSpPr>
          <p:nvPr/>
        </p:nvSpPr>
        <p:spPr bwMode="auto">
          <a:xfrm flipV="1">
            <a:off x="4692651" y="3565525"/>
            <a:ext cx="708025" cy="0"/>
          </a:xfrm>
          <a:prstGeom prst="line">
            <a:avLst/>
          </a:prstGeom>
          <a:noFill/>
          <a:ln w="38100" cap="sq">
            <a:solidFill>
              <a:schemeClr val="tx1"/>
            </a:solidFill>
            <a:round/>
            <a:tailEnd type="triangle" w="med" len="med"/>
          </a:ln>
        </p:spPr>
        <p:txBody>
          <a:bodyPr lIns="91438" tIns="45719" rIns="91438" bIns="45719"/>
          <a:lstStyle/>
          <a:p>
            <a:endParaRPr lang="zh-CN" altLang="en-US">
              <a:solidFill>
                <a:schemeClr val="bg2">
                  <a:lumMod val="10000"/>
                </a:schemeClr>
              </a:solidFill>
              <a:latin typeface="汉仪良品线简" pitchFamily="18" charset="-122"/>
              <a:ea typeface="汉仪良品线简" pitchFamily="18" charset="-122"/>
            </a:endParaRP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  <p:bldP spid="6" grpId="0" animBg="1"/>
      <p:bldP spid="7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4" cstate="email">
            <a:alphaModFix amt="20000"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325315" y="1"/>
            <a:ext cx="3842239" cy="1419276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360485" y="360484"/>
            <a:ext cx="5136053" cy="7001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4100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精读课文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720969" y="1477108"/>
            <a:ext cx="7992208" cy="4847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zh-CN" sz="2700" dirty="0"/>
              <a:t>4.</a:t>
            </a:r>
            <a:r>
              <a:rPr lang="zh-CN" altLang="en-US" sz="2700" dirty="0"/>
              <a:t>第五自然段是怎样描写城外远山的？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19809" y="2382716"/>
            <a:ext cx="8651630" cy="228524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solidFill>
                  <a:srgbClr val="FF0000"/>
                </a:solidFill>
              </a:rPr>
              <a:t>  用城内的“狭窄”映衬城外的“宽敞”；用两个“卧”字，传神、形象地照应了上文“暖和安适地睡着”；用“唐代名手画的小水墨画”比喻城外的远山。三笔两笔就勾画出济南冬天城外远山的特点</a:t>
            </a:r>
            <a:r>
              <a:rPr lang="en-US" altLang="zh-CN" sz="2400" dirty="0">
                <a:solidFill>
                  <a:srgbClr val="FF0000"/>
                </a:solidFill>
              </a:rPr>
              <a:t>——</a:t>
            </a:r>
            <a:r>
              <a:rPr lang="zh-CN" altLang="en-US" sz="2400" dirty="0">
                <a:solidFill>
                  <a:srgbClr val="FF0000"/>
                </a:solidFill>
              </a:rPr>
              <a:t>像一幅淡雅的水墨画。</a:t>
            </a: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4" cstate="email">
            <a:alphaModFix amt="20000"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C:\Users\Thinkpad\Desktop\植物\-_0047_图层-38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7269481" y="2489559"/>
            <a:ext cx="2025747" cy="26539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1041890" y="1057277"/>
            <a:ext cx="7134957" cy="900247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zh-CN" sz="2700" b="1" dirty="0">
                <a:latin typeface="汉仪良品线简" pitchFamily="18" charset="-122"/>
                <a:ea typeface="汉仪良品线简" pitchFamily="18" charset="-122"/>
              </a:rPr>
              <a:t>1.  </a:t>
            </a:r>
            <a:r>
              <a:rPr lang="zh-CN" altLang="en-US" sz="2700" b="1" dirty="0">
                <a:latin typeface="汉仪良品线简" pitchFamily="18" charset="-122"/>
                <a:ea typeface="汉仪良品线简" pitchFamily="18" charset="-122"/>
              </a:rPr>
              <a:t>“济南的冬天是没有风声的”去掉“声”字可以吗？为什么？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355669" y="2644428"/>
            <a:ext cx="8269166" cy="117724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400" dirty="0">
                <a:solidFill>
                  <a:schemeClr val="accent1">
                    <a:lumMod val="50000"/>
                  </a:schemeClr>
                </a:solidFill>
              </a:rPr>
              <a:t>不可以。“没有风声”并不是没有风，济南的冬天只是没有那种令人战栗的呼啸的北风而已。如果去掉“声”字就成了“没有风”，不切合实际情况。</a:t>
            </a: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243987" y="-112102"/>
            <a:ext cx="3546554" cy="1310054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69253" y="204421"/>
            <a:ext cx="3382438" cy="7001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4100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赏析课文</a:t>
            </a: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4" cstate="email">
            <a:alphaModFix amt="20000"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C:\Users\Thinkpad\Desktop\植物\-_0047_图层-38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7269481" y="2489559"/>
            <a:ext cx="2025747" cy="26539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1607947" y="1187906"/>
            <a:ext cx="7134957" cy="4847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zh-CN" sz="2700" b="1" dirty="0">
                <a:latin typeface="汉仪良品线简" pitchFamily="18" charset="-122"/>
                <a:ea typeface="汉仪良品线简" pitchFamily="18" charset="-122"/>
              </a:rPr>
              <a:t>2.</a:t>
            </a:r>
            <a:r>
              <a:rPr lang="zh-CN" altLang="en-US" sz="2700" b="1" dirty="0">
                <a:latin typeface="汉仪良品线简" pitchFamily="18" charset="-122"/>
                <a:ea typeface="汉仪良品线简" pitchFamily="18" charset="-122"/>
              </a:rPr>
              <a:t>本篇散文的主旨</a:t>
            </a: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263769" y="-140676"/>
            <a:ext cx="3546554" cy="131005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49470" y="175846"/>
            <a:ext cx="3382438" cy="7001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4100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赏析课文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01241" y="1969515"/>
            <a:ext cx="8269166" cy="103874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100" dirty="0">
                <a:solidFill>
                  <a:schemeClr val="accent1">
                    <a:lumMod val="50000"/>
                  </a:schemeClr>
                </a:solidFill>
              </a:rPr>
              <a:t>  作者抓住“温晴”这一特点，描绘了济南冬天的山、水，向读者展现了济南的冬天气候温和、山清水秀、美丽如画的景色，抒发了作者对冬天的济南的深深喜爱和赞美之情。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855679" y="3257236"/>
            <a:ext cx="6727372" cy="136191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100" dirty="0">
                <a:solidFill>
                  <a:srgbClr val="FF0000"/>
                </a:solidFill>
              </a:rPr>
              <a:t>答题思路：</a:t>
            </a:r>
            <a:endParaRPr lang="en-US" altLang="zh-CN" sz="2100" dirty="0">
              <a:solidFill>
                <a:srgbClr val="FF0000"/>
              </a:solidFill>
            </a:endParaRPr>
          </a:p>
          <a:p>
            <a:r>
              <a:rPr lang="zh-CN" altLang="en-US" sz="2100" dirty="0">
                <a:solidFill>
                  <a:srgbClr val="FF0000"/>
                </a:solidFill>
              </a:rPr>
              <a:t>①散文的中心特点。</a:t>
            </a:r>
            <a:endParaRPr lang="en-US" altLang="zh-CN" sz="2100" dirty="0">
              <a:solidFill>
                <a:srgbClr val="FF0000"/>
              </a:solidFill>
            </a:endParaRPr>
          </a:p>
          <a:p>
            <a:r>
              <a:rPr lang="zh-CN" altLang="en-US" sz="2100" dirty="0">
                <a:solidFill>
                  <a:srgbClr val="FF0000"/>
                </a:solidFill>
              </a:rPr>
              <a:t>②散文描写了什么景色</a:t>
            </a:r>
            <a:r>
              <a:rPr lang="en-US" altLang="zh-CN" sz="2100" dirty="0">
                <a:solidFill>
                  <a:srgbClr val="FF0000"/>
                </a:solidFill>
              </a:rPr>
              <a:t>/</a:t>
            </a:r>
            <a:r>
              <a:rPr lang="zh-CN" altLang="en-US" sz="2100" dirty="0">
                <a:solidFill>
                  <a:srgbClr val="FF0000"/>
                </a:solidFill>
              </a:rPr>
              <a:t>什么事情。</a:t>
            </a:r>
            <a:endParaRPr lang="en-US" altLang="zh-CN" sz="2100" dirty="0">
              <a:solidFill>
                <a:srgbClr val="FF0000"/>
              </a:solidFill>
            </a:endParaRPr>
          </a:p>
          <a:p>
            <a:r>
              <a:rPr lang="zh-CN" altLang="en-US" sz="2100" dirty="0">
                <a:solidFill>
                  <a:srgbClr val="FF0000"/>
                </a:solidFill>
              </a:rPr>
              <a:t>③抒发了什么感情</a:t>
            </a:r>
            <a:r>
              <a:rPr lang="en-US" altLang="zh-CN" sz="2100" dirty="0">
                <a:solidFill>
                  <a:srgbClr val="FF0000"/>
                </a:solidFill>
              </a:rPr>
              <a:t>/</a:t>
            </a:r>
            <a:r>
              <a:rPr lang="zh-CN" altLang="en-US" sz="2100" dirty="0">
                <a:solidFill>
                  <a:srgbClr val="FF0000"/>
                </a:solidFill>
              </a:rPr>
              <a:t>表达了什么态度、心情。</a:t>
            </a: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4" cstate="email">
            <a:alphaModFix amt="20000"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C:\Users\Thinkpad\Desktop\植物\-_0047_图层-38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7269481" y="2489559"/>
            <a:ext cx="2025747" cy="26539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1508719" y="1009965"/>
            <a:ext cx="7134957" cy="900247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zh-CN" sz="2700" b="1" dirty="0">
                <a:latin typeface="汉仪良品线简" pitchFamily="18" charset="-122"/>
                <a:ea typeface="汉仪良品线简" pitchFamily="18" charset="-122"/>
              </a:rPr>
              <a:t>3.</a:t>
            </a:r>
            <a:r>
              <a:rPr lang="zh-CN" altLang="en-US" sz="2700" b="1" dirty="0">
                <a:latin typeface="汉仪良品线简" pitchFamily="18" charset="-122"/>
                <a:ea typeface="汉仪良品线简" pitchFamily="18" charset="-122"/>
              </a:rPr>
              <a:t>本篇散文的艺术特色</a:t>
            </a:r>
            <a:r>
              <a:rPr lang="en-US" altLang="zh-CN" sz="2700" b="1" dirty="0">
                <a:latin typeface="汉仪良品线简" pitchFamily="18" charset="-122"/>
                <a:ea typeface="汉仪良品线简" pitchFamily="18" charset="-122"/>
              </a:rPr>
              <a:t>/</a:t>
            </a:r>
            <a:r>
              <a:rPr lang="zh-CN" altLang="en-US" sz="2700" b="1" dirty="0">
                <a:latin typeface="汉仪良品线简" pitchFamily="18" charset="-122"/>
                <a:ea typeface="汉仪良品线简" pitchFamily="18" charset="-122"/>
              </a:rPr>
              <a:t>作者是怎么表达对济南冬天的赞美之情的？</a:t>
            </a: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263769" y="-140676"/>
            <a:ext cx="3546554" cy="131005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49470" y="175846"/>
            <a:ext cx="3382438" cy="7001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4100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赏析课文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866670" y="2380203"/>
            <a:ext cx="6727372" cy="136191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400" dirty="0">
                <a:solidFill>
                  <a:schemeClr val="accent1">
                    <a:lumMod val="50000"/>
                  </a:schemeClr>
                </a:solidFill>
              </a:rPr>
              <a:t>①直接抒发感情。</a:t>
            </a:r>
            <a:endParaRPr lang="en-US" altLang="zh-CN" sz="2400" dirty="0">
              <a:solidFill>
                <a:schemeClr val="accent1">
                  <a:lumMod val="50000"/>
                </a:schemeClr>
              </a:solidFill>
            </a:endParaRPr>
          </a:p>
          <a:p>
            <a:pPr>
              <a:lnSpc>
                <a:spcPct val="150000"/>
              </a:lnSpc>
            </a:pPr>
            <a:r>
              <a:rPr lang="zh-CN" altLang="en-US" sz="2400" dirty="0">
                <a:solidFill>
                  <a:schemeClr val="accent1">
                    <a:lumMod val="50000"/>
                  </a:schemeClr>
                </a:solidFill>
              </a:rPr>
              <a:t>②创设意境，流露深情。</a:t>
            </a:r>
            <a:endParaRPr lang="en-US" altLang="zh-CN" sz="2400" dirty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zh-CN" altLang="en-US" sz="2400" dirty="0">
                <a:solidFill>
                  <a:schemeClr val="accent1">
                    <a:lumMod val="50000"/>
                  </a:schemeClr>
                </a:solidFill>
              </a:rPr>
              <a:t>③虚实结合，展开想象，抒发深情。</a:t>
            </a: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Administrator\Desktop\timg (4)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713891"/>
            <a:ext cx="9144000" cy="585739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4" cstate="email">
            <a:alphaModFix amt="20000"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图片 12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63982"/>
          <a:stretch>
            <a:fillRect/>
          </a:stretch>
        </p:blipFill>
        <p:spPr>
          <a:xfrm>
            <a:off x="-82794" y="-555704"/>
            <a:ext cx="8900651" cy="5699204"/>
          </a:xfrm>
          <a:prstGeom prst="rect">
            <a:avLst/>
          </a:prstGeom>
        </p:spPr>
      </p:pic>
      <p:sp>
        <p:nvSpPr>
          <p:cNvPr id="10" name="矩形 9"/>
          <p:cNvSpPr/>
          <p:nvPr/>
        </p:nvSpPr>
        <p:spPr>
          <a:xfrm>
            <a:off x="492369" y="2356339"/>
            <a:ext cx="8185638" cy="2602523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5400000" sx="101000" sy="101000" algn="ctr" rotWithShape="0">
              <a:srgbClr val="000000">
                <a:alpha val="43137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1" name="文本框 26"/>
          <p:cNvSpPr txBox="1">
            <a:spLocks noChangeArrowheads="1"/>
          </p:cNvSpPr>
          <p:nvPr/>
        </p:nvSpPr>
        <p:spPr bwMode="auto">
          <a:xfrm>
            <a:off x="1290899" y="911742"/>
            <a:ext cx="5971548" cy="13157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  <a:defRPr/>
            </a:pPr>
            <a:r>
              <a:rPr lang="en-US" altLang="zh-CN" sz="2700" b="1" kern="0" dirty="0">
                <a:latin typeface="汉仪良品线简" pitchFamily="18" charset="-122"/>
                <a:ea typeface="汉仪良品线简" pitchFamily="18" charset="-122"/>
                <a:sym typeface="微软雅黑" panose="020B0503020204020204" pitchFamily="34" charset="-122"/>
              </a:rPr>
              <a:t>4</a:t>
            </a:r>
            <a:r>
              <a:rPr lang="zh-CN" altLang="en-US" sz="2700" b="1" kern="0" dirty="0">
                <a:latin typeface="汉仪良品线简" pitchFamily="18" charset="-122"/>
                <a:ea typeface="汉仪良品线简" pitchFamily="18" charset="-122"/>
                <a:sym typeface="微软雅黑" panose="020B0503020204020204" pitchFamily="34" charset="-122"/>
              </a:rPr>
              <a:t>、结尾用“这就是冬天的济南”作结，有什么好处？</a:t>
            </a:r>
            <a:endParaRPr lang="en-US" altLang="zh-CN" sz="2700" b="1" kern="0" dirty="0">
              <a:latin typeface="汉仪良品线简" pitchFamily="18" charset="-122"/>
              <a:ea typeface="汉仪良品线简" pitchFamily="18" charset="-122"/>
              <a:sym typeface="微软雅黑" panose="020B0503020204020204" pitchFamily="34" charset="-122"/>
            </a:endParaRPr>
          </a:p>
        </p:txBody>
      </p:sp>
      <p:sp>
        <p:nvSpPr>
          <p:cNvPr id="12" name="文本框 26"/>
          <p:cNvSpPr txBox="1">
            <a:spLocks noChangeArrowheads="1"/>
          </p:cNvSpPr>
          <p:nvPr/>
        </p:nvSpPr>
        <p:spPr bwMode="auto">
          <a:xfrm>
            <a:off x="782516" y="2520734"/>
            <a:ext cx="7464669" cy="2285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  <a:defRPr/>
            </a:pPr>
            <a:r>
              <a:rPr lang="zh-CN" altLang="en-US" sz="2400" kern="0" dirty="0">
                <a:solidFill>
                  <a:schemeClr val="accent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  强调‘济南’，是抒发了作者对“冬天”这个特定时节的济南总的观感。这样结尾，既和开头“济南真得算个宝地”相呼应，又点了题，抒发了作者赞美之情，给人以回味的余地。</a:t>
            </a:r>
            <a:endParaRPr lang="en-US" altLang="zh-CN" sz="2400" kern="0" dirty="0">
              <a:solidFill>
                <a:schemeClr val="accent2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263769" y="-140676"/>
            <a:ext cx="3546554" cy="1310054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49470" y="175846"/>
            <a:ext cx="3382438" cy="7001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4100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赏析课文</a:t>
            </a: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4" cstate="email">
            <a:alphaModFix amt="20000"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图片 12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63982"/>
          <a:stretch>
            <a:fillRect/>
          </a:stretch>
        </p:blipFill>
        <p:spPr>
          <a:xfrm>
            <a:off x="182120" y="-555704"/>
            <a:ext cx="8900651" cy="5699204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263769" y="-140676"/>
            <a:ext cx="3546554" cy="1310054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49470" y="175846"/>
            <a:ext cx="3382438" cy="7001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4100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考点积累</a:t>
            </a:r>
          </a:p>
        </p:txBody>
      </p:sp>
      <p:sp>
        <p:nvSpPr>
          <p:cNvPr id="17" name="矩形 16"/>
          <p:cNvSpPr/>
          <p:nvPr/>
        </p:nvSpPr>
        <p:spPr>
          <a:xfrm>
            <a:off x="202223" y="1852979"/>
            <a:ext cx="8693395" cy="3125666"/>
          </a:xfrm>
          <a:prstGeom prst="rect">
            <a:avLst/>
          </a:prstGeom>
          <a:solidFill>
            <a:srgbClr val="FFFFFF">
              <a:alpha val="60000"/>
            </a:srgbClr>
          </a:solidFill>
          <a:ln>
            <a:noFill/>
          </a:ln>
          <a:effectLst>
            <a:outerShdw blurRad="50800" dist="38100" dir="5400000" sx="101000" sy="101000" algn="ctr" rotWithShape="0">
              <a:srgbClr val="000000">
                <a:alpha val="43137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18721" y="2184418"/>
            <a:ext cx="3710354" cy="214674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700" b="1" dirty="0">
                <a:solidFill>
                  <a:srgbClr val="C00000"/>
                </a:solidFill>
                <a:latin typeface="汉仪良品线简" pitchFamily="18" charset="-122"/>
                <a:ea typeface="汉仪良品线简" pitchFamily="18" charset="-122"/>
              </a:rPr>
              <a:t>结构上的作用：</a:t>
            </a:r>
            <a:endParaRPr lang="en-US" altLang="zh-CN" sz="2700" b="1" dirty="0">
              <a:solidFill>
                <a:srgbClr val="C00000"/>
              </a:solidFill>
              <a:latin typeface="汉仪良品线简" pitchFamily="18" charset="-122"/>
              <a:ea typeface="汉仪良品线简" pitchFamily="18" charset="-122"/>
            </a:endParaRPr>
          </a:p>
          <a:p>
            <a:r>
              <a:rPr lang="zh-CN" altLang="en-US" sz="2700" b="1" dirty="0">
                <a:solidFill>
                  <a:srgbClr val="C00000"/>
                </a:solidFill>
                <a:latin typeface="汉仪良品线简" pitchFamily="18" charset="-122"/>
                <a:ea typeface="汉仪良品线简" pitchFamily="18" charset="-122"/>
              </a:rPr>
              <a:t>①总结上文。</a:t>
            </a:r>
            <a:endParaRPr lang="en-US" altLang="zh-CN" sz="2700" b="1" dirty="0">
              <a:solidFill>
                <a:srgbClr val="C00000"/>
              </a:solidFill>
              <a:latin typeface="汉仪良品线简" pitchFamily="18" charset="-122"/>
              <a:ea typeface="汉仪良品线简" pitchFamily="18" charset="-122"/>
            </a:endParaRPr>
          </a:p>
          <a:p>
            <a:r>
              <a:rPr lang="zh-CN" altLang="en-US" sz="2700" b="1" dirty="0">
                <a:solidFill>
                  <a:srgbClr val="C00000"/>
                </a:solidFill>
                <a:latin typeface="汉仪良品线简" pitchFamily="18" charset="-122"/>
                <a:ea typeface="汉仪良品线简" pitchFamily="18" charset="-122"/>
              </a:rPr>
              <a:t>②首尾呼应，使文章结构完整、</a:t>
            </a:r>
            <a:endParaRPr lang="en-US" altLang="zh-CN" sz="2700" b="1" dirty="0">
              <a:solidFill>
                <a:srgbClr val="C00000"/>
              </a:solidFill>
              <a:latin typeface="汉仪良品线简" pitchFamily="18" charset="-122"/>
              <a:ea typeface="汉仪良品线简" pitchFamily="18" charset="-122"/>
            </a:endParaRPr>
          </a:p>
          <a:p>
            <a:r>
              <a:rPr lang="zh-CN" altLang="en-US" sz="2700" b="1" dirty="0">
                <a:solidFill>
                  <a:srgbClr val="C00000"/>
                </a:solidFill>
                <a:latin typeface="汉仪良品线简" pitchFamily="18" charset="-122"/>
                <a:ea typeface="汉仪良品线简" pitchFamily="18" charset="-122"/>
              </a:rPr>
              <a:t>③照应题目或开头。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598377" y="1910129"/>
            <a:ext cx="4545623" cy="256224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700" b="1" dirty="0">
                <a:solidFill>
                  <a:srgbClr val="C00000"/>
                </a:solidFill>
                <a:latin typeface="汉仪良品线简" pitchFamily="18" charset="-122"/>
                <a:ea typeface="汉仪良品线简" pitchFamily="18" charset="-122"/>
              </a:rPr>
              <a:t>内容上的作用：</a:t>
            </a:r>
            <a:endParaRPr lang="en-US" altLang="zh-CN" sz="2700" b="1" dirty="0">
              <a:solidFill>
                <a:srgbClr val="C00000"/>
              </a:solidFill>
              <a:latin typeface="汉仪良品线简" pitchFamily="18" charset="-122"/>
              <a:ea typeface="汉仪良品线简" pitchFamily="18" charset="-122"/>
            </a:endParaRPr>
          </a:p>
          <a:p>
            <a:r>
              <a:rPr lang="zh-CN" altLang="en-US" sz="2700" b="1" dirty="0">
                <a:solidFill>
                  <a:srgbClr val="C00000"/>
                </a:solidFill>
                <a:latin typeface="汉仪良品线简" pitchFamily="18" charset="-122"/>
                <a:ea typeface="汉仪良品线简" pitchFamily="18" charset="-122"/>
              </a:rPr>
              <a:t>①画龙点睛，点明中心。</a:t>
            </a:r>
            <a:endParaRPr lang="en-US" altLang="zh-CN" sz="2700" b="1" dirty="0">
              <a:solidFill>
                <a:srgbClr val="C00000"/>
              </a:solidFill>
              <a:latin typeface="汉仪良品线简" pitchFamily="18" charset="-122"/>
              <a:ea typeface="汉仪良品线简" pitchFamily="18" charset="-122"/>
            </a:endParaRPr>
          </a:p>
          <a:p>
            <a:r>
              <a:rPr lang="zh-CN" altLang="en-US" sz="2700" b="1" dirty="0">
                <a:solidFill>
                  <a:srgbClr val="C00000"/>
                </a:solidFill>
                <a:latin typeface="汉仪良品线简" pitchFamily="18" charset="-122"/>
                <a:ea typeface="汉仪良品线简" pitchFamily="18" charset="-122"/>
              </a:rPr>
              <a:t>②深化中心，抒发情感。</a:t>
            </a:r>
            <a:endParaRPr lang="en-US" altLang="zh-CN" sz="2700" b="1" dirty="0">
              <a:solidFill>
                <a:srgbClr val="C00000"/>
              </a:solidFill>
              <a:latin typeface="汉仪良品线简" pitchFamily="18" charset="-122"/>
              <a:ea typeface="汉仪良品线简" pitchFamily="18" charset="-122"/>
            </a:endParaRPr>
          </a:p>
          <a:p>
            <a:r>
              <a:rPr lang="zh-CN" altLang="en-US" sz="2700" b="1" dirty="0">
                <a:solidFill>
                  <a:srgbClr val="C00000"/>
                </a:solidFill>
                <a:latin typeface="汉仪良品线简" pitchFamily="18" charset="-122"/>
                <a:ea typeface="汉仪良品线简" pitchFamily="18" charset="-122"/>
              </a:rPr>
              <a:t>③展现人物的品质或性格。</a:t>
            </a:r>
            <a:endParaRPr lang="en-US" altLang="zh-CN" sz="2700" b="1" dirty="0">
              <a:solidFill>
                <a:srgbClr val="C00000"/>
              </a:solidFill>
              <a:latin typeface="汉仪良品线简" pitchFamily="18" charset="-122"/>
              <a:ea typeface="汉仪良品线简" pitchFamily="18" charset="-122"/>
            </a:endParaRPr>
          </a:p>
          <a:p>
            <a:r>
              <a:rPr lang="zh-CN" altLang="en-US" sz="2700" b="1" dirty="0">
                <a:solidFill>
                  <a:srgbClr val="C00000"/>
                </a:solidFill>
                <a:latin typeface="汉仪良品线简" pitchFamily="18" charset="-122"/>
                <a:ea typeface="汉仪良品线简" pitchFamily="18" charset="-122"/>
              </a:rPr>
              <a:t>④意犹未尽，留下想象的空间，增强感染力。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1338629" y="1022105"/>
            <a:ext cx="6587637" cy="6232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600" b="1" dirty="0"/>
              <a:t>最后一句话在文中起到的作用。</a:t>
            </a: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4" cstate="email">
            <a:alphaModFix amt="20000"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图片 12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63982"/>
          <a:stretch>
            <a:fillRect/>
          </a:stretch>
        </p:blipFill>
        <p:spPr>
          <a:xfrm>
            <a:off x="-142094" y="-555704"/>
            <a:ext cx="8900651" cy="5699204"/>
          </a:xfrm>
          <a:prstGeom prst="rect">
            <a:avLst/>
          </a:prstGeom>
        </p:spPr>
      </p:pic>
      <p:sp>
        <p:nvSpPr>
          <p:cNvPr id="10" name="矩形 9"/>
          <p:cNvSpPr/>
          <p:nvPr/>
        </p:nvSpPr>
        <p:spPr>
          <a:xfrm>
            <a:off x="70339" y="756139"/>
            <a:ext cx="8968154" cy="4387361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5400000" sx="101000" sy="101000" algn="ctr" rotWithShape="0">
              <a:srgbClr val="000000">
                <a:alpha val="43137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2" name="文本框 26"/>
          <p:cNvSpPr txBox="1">
            <a:spLocks noChangeArrowheads="1"/>
          </p:cNvSpPr>
          <p:nvPr/>
        </p:nvSpPr>
        <p:spPr bwMode="auto">
          <a:xfrm>
            <a:off x="272562" y="958792"/>
            <a:ext cx="8678008" cy="39472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  <a:defRPr/>
            </a:pPr>
            <a:r>
              <a:rPr lang="zh-CN" altLang="en-US" sz="24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读</a:t>
            </a: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这篇课文，可以感受到老舍对济南山水的热爱之情，感受到一个大作家的温润情怀。作者眼里济南的冬天是“温晴”的，是“慈善”的，济南人在冬天是“面上含笑”的，就是下点小雪，也让济南的小山变得“太秀气”，况且济南的水还“冒着点儿热气”，整个天地“自上而下全是那么清亮”，从这些描写中可以感受到作者内心的温暖和明亮。可以受到一种高尚、高雅的人文精神的熏陶感染。</a:t>
            </a:r>
            <a:endParaRPr lang="en-US" altLang="zh-CN" sz="3000" kern="0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95655" y="0"/>
            <a:ext cx="3912577" cy="7001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4100" b="1" dirty="0">
                <a:solidFill>
                  <a:schemeClr val="accent2">
                    <a:lumMod val="50000"/>
                  </a:schemeClr>
                </a:solidFill>
                <a:latin typeface="汉仪细圆简" panose="02010609000101010101" pitchFamily="49" charset="-122"/>
                <a:ea typeface="汉仪细圆简" panose="02010609000101010101" pitchFamily="49" charset="-122"/>
              </a:rPr>
              <a:t>小结</a:t>
            </a: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215411" y="1085389"/>
            <a:ext cx="8297741" cy="2008242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en-US" altLang="zh-CN" sz="2100" dirty="0"/>
              <a:t>1.</a:t>
            </a:r>
            <a:r>
              <a:rPr lang="zh-CN" altLang="zh-CN" sz="2100" dirty="0"/>
              <a:t>文学常识： 老舍（</a:t>
            </a:r>
            <a:r>
              <a:rPr lang="en-US" altLang="zh-CN" sz="2100" dirty="0"/>
              <a:t>1899</a:t>
            </a:r>
            <a:r>
              <a:rPr lang="zh-CN" altLang="zh-CN" sz="2100" dirty="0"/>
              <a:t>～</a:t>
            </a:r>
            <a:r>
              <a:rPr lang="en-US" altLang="zh-CN" sz="2100" dirty="0"/>
              <a:t>1966</a:t>
            </a:r>
            <a:r>
              <a:rPr lang="zh-CN" altLang="zh-CN" sz="2100" dirty="0"/>
              <a:t>），原名</a:t>
            </a:r>
            <a:r>
              <a:rPr lang="en-US" altLang="zh-CN" sz="2100" dirty="0"/>
              <a:t>______</a:t>
            </a:r>
            <a:r>
              <a:rPr lang="zh-CN" altLang="zh-CN" sz="2100" dirty="0"/>
              <a:t>，字</a:t>
            </a:r>
            <a:r>
              <a:rPr lang="en-US" altLang="zh-CN" sz="2100" dirty="0"/>
              <a:t>______</a:t>
            </a:r>
            <a:r>
              <a:rPr lang="zh-CN" altLang="zh-CN" sz="2100" dirty="0"/>
              <a:t>。北京人，老舍是他最常用的笔名，现代著名作家。是语言大师，被誉为 “</a:t>
            </a:r>
            <a:r>
              <a:rPr lang="en-US" altLang="zh-CN" sz="2100" dirty="0"/>
              <a:t>____________</a:t>
            </a:r>
            <a:r>
              <a:rPr lang="zh-CN" altLang="zh-CN" sz="2100" dirty="0"/>
              <a:t>”。著名作品小说有《</a:t>
            </a:r>
            <a:r>
              <a:rPr lang="en-US" altLang="zh-CN" sz="2100" dirty="0"/>
              <a:t>_______________</a:t>
            </a:r>
            <a:r>
              <a:rPr lang="zh-CN" altLang="zh-CN" sz="2100" dirty="0"/>
              <a:t>》、《</a:t>
            </a:r>
            <a:r>
              <a:rPr lang="en-US" altLang="zh-CN" sz="2100" dirty="0"/>
              <a:t>_____________</a:t>
            </a:r>
            <a:r>
              <a:rPr lang="zh-CN" altLang="zh-CN" sz="2100" dirty="0"/>
              <a:t>》 、等和戏剧《</a:t>
            </a:r>
            <a:r>
              <a:rPr lang="en-US" altLang="zh-CN" sz="2100" dirty="0"/>
              <a:t>_____________</a:t>
            </a:r>
            <a:r>
              <a:rPr lang="zh-CN" altLang="zh-CN" sz="2100" dirty="0"/>
              <a:t>》、《</a:t>
            </a:r>
            <a:r>
              <a:rPr lang="en-US" altLang="zh-CN" sz="2100" dirty="0"/>
              <a:t>____________</a:t>
            </a:r>
            <a:r>
              <a:rPr lang="zh-CN" altLang="zh-CN" sz="2100" dirty="0"/>
              <a:t>》，其中话剧《</a:t>
            </a:r>
            <a:r>
              <a:rPr lang="en-US" altLang="zh-CN" sz="2100" dirty="0"/>
              <a:t>___________</a:t>
            </a:r>
            <a:r>
              <a:rPr lang="zh-CN" altLang="zh-CN" sz="2100" dirty="0"/>
              <a:t>》被西方人誉为“东方舞台上的奇迹” </a:t>
            </a:r>
            <a:endParaRPr lang="zh-CN" altLang="en-US" sz="2100" dirty="0"/>
          </a:p>
        </p:txBody>
      </p:sp>
      <p:sp>
        <p:nvSpPr>
          <p:cNvPr id="25601" name="Rectangle 1"/>
          <p:cNvSpPr>
            <a:spLocks noChangeArrowheads="1"/>
          </p:cNvSpPr>
          <p:nvPr/>
        </p:nvSpPr>
        <p:spPr bwMode="auto">
          <a:xfrm>
            <a:off x="145072" y="3191700"/>
            <a:ext cx="8893420" cy="1685077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68580" tIns="34290" rIns="68580" bIns="34290" numCol="1" anchor="ctr" anchorCtr="0" compatLnSpc="1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2100" b="1" dirty="0">
                <a:latin typeface="Times New Roman" panose="02020603050405020304" pitchFamily="18" charset="0"/>
                <a:ea typeface="宋体" panose="02010600030101010101" pitchFamily="2" charset="-122"/>
                <a:cs typeface="黑体" panose="02010609060101010101" pitchFamily="49" charset="-122"/>
              </a:rPr>
              <a:t>2</a:t>
            </a:r>
            <a:r>
              <a:rPr lang="en-US" altLang="zh-CN" sz="2100" dirty="0"/>
              <a:t>. </a:t>
            </a:r>
            <a:r>
              <a:rPr lang="zh-CN" altLang="en-US" sz="2100" dirty="0"/>
              <a:t>本文共</a:t>
            </a:r>
            <a:r>
              <a:rPr lang="en-US" altLang="zh-CN" sz="2100" dirty="0"/>
              <a:t>5</a:t>
            </a:r>
            <a:r>
              <a:rPr lang="zh-CN" altLang="en-US" sz="2100" dirty="0"/>
              <a:t>个自然段，第一自然段由“天气”写起，通过济南与    </a:t>
            </a:r>
            <a:r>
              <a:rPr lang="en-US" altLang="zh-CN" sz="2100" dirty="0"/>
              <a:t>________</a:t>
            </a:r>
            <a:r>
              <a:rPr lang="zh-CN" altLang="en-US" sz="2100" dirty="0"/>
              <a:t>、 </a:t>
            </a:r>
            <a:r>
              <a:rPr lang="en-US" altLang="zh-CN" sz="2100" dirty="0"/>
              <a:t>_______  </a:t>
            </a:r>
            <a:r>
              <a:rPr lang="zh-CN" altLang="en-US" sz="2100" dirty="0"/>
              <a:t>、</a:t>
            </a:r>
            <a:r>
              <a:rPr lang="en-US" altLang="zh-CN" sz="2100" dirty="0"/>
              <a:t>________</a:t>
            </a:r>
            <a:r>
              <a:rPr lang="zh-CN" altLang="en-US" sz="2100" dirty="0"/>
              <a:t>对比，写济南的冬天 </a:t>
            </a:r>
            <a:r>
              <a:rPr lang="en-US" altLang="zh-CN" sz="2100" dirty="0"/>
              <a:t>_______  </a:t>
            </a:r>
            <a:r>
              <a:rPr lang="zh-CN" altLang="en-US" sz="2100" dirty="0"/>
              <a:t>、 </a:t>
            </a:r>
            <a:r>
              <a:rPr lang="en-US" altLang="zh-CN" sz="2100" dirty="0"/>
              <a:t>______  </a:t>
            </a:r>
            <a:r>
              <a:rPr lang="zh-CN" altLang="en-US" sz="2100" dirty="0"/>
              <a:t>，突出济南冬</a:t>
            </a:r>
            <a:r>
              <a:rPr lang="en-US" altLang="zh-CN" sz="2100" dirty="0"/>
              <a:t>_________ ”</a:t>
            </a:r>
            <a:r>
              <a:rPr lang="zh-CN" altLang="en-US" sz="2100" dirty="0"/>
              <a:t>的特点，赞美它是个宝地。  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zh-CN" sz="2100" dirty="0"/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2100" dirty="0"/>
              <a:t>3. </a:t>
            </a:r>
            <a:r>
              <a:rPr lang="zh-CN" altLang="en-US" sz="2100" dirty="0"/>
              <a:t>第二段开始是个重要的过渡句，转到对冬天  </a:t>
            </a:r>
            <a:r>
              <a:rPr lang="en-US" altLang="zh-CN" sz="2100" dirty="0"/>
              <a:t>__________  </a:t>
            </a:r>
            <a:r>
              <a:rPr lang="zh-CN" altLang="en-US" sz="2100" dirty="0"/>
              <a:t>的描写。  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220433" y="1057462"/>
            <a:ext cx="1558437" cy="3924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100" dirty="0">
                <a:solidFill>
                  <a:srgbClr val="FF0000"/>
                </a:solidFill>
              </a:rPr>
              <a:t>舒庆春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6583241" y="1050827"/>
            <a:ext cx="2294792" cy="3924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100" dirty="0">
                <a:solidFill>
                  <a:srgbClr val="FF0000"/>
                </a:solidFill>
              </a:rPr>
              <a:t>舍予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03359" y="1705893"/>
            <a:ext cx="1784839" cy="3924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100" dirty="0">
                <a:solidFill>
                  <a:srgbClr val="FF0000"/>
                </a:solidFill>
              </a:rPr>
              <a:t>人民艺术家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815987" y="1677320"/>
            <a:ext cx="3420208" cy="3924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100" dirty="0">
                <a:solidFill>
                  <a:srgbClr val="FF0000"/>
                </a:solidFill>
              </a:rPr>
              <a:t>骆驼祥子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725366" y="2033408"/>
            <a:ext cx="2329962" cy="3924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100" dirty="0">
                <a:solidFill>
                  <a:srgbClr val="FF0000"/>
                </a:solidFill>
              </a:rPr>
              <a:t>四世同堂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336806" y="2015823"/>
            <a:ext cx="1855177" cy="3924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100" dirty="0">
                <a:solidFill>
                  <a:srgbClr val="FF0000"/>
                </a:solidFill>
              </a:rPr>
              <a:t>茶馆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806401" y="2408547"/>
            <a:ext cx="1943100" cy="3924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100" dirty="0">
                <a:solidFill>
                  <a:srgbClr val="FF0000"/>
                </a:solidFill>
              </a:rPr>
              <a:t>龙须沟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70605" y="3495239"/>
            <a:ext cx="1723292" cy="3924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100" dirty="0">
                <a:solidFill>
                  <a:srgbClr val="FF0000"/>
                </a:solidFill>
              </a:rPr>
              <a:t>北平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3410783" y="3495361"/>
            <a:ext cx="1002323" cy="3924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100" dirty="0">
                <a:solidFill>
                  <a:srgbClr val="FF0000"/>
                </a:solidFill>
              </a:rPr>
              <a:t>热带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875308" y="3518822"/>
            <a:ext cx="764931" cy="3924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100" dirty="0">
                <a:solidFill>
                  <a:srgbClr val="FF0000"/>
                </a:solidFill>
              </a:rPr>
              <a:t>伦敦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6680418" y="3518710"/>
            <a:ext cx="1186961" cy="3924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100" dirty="0">
                <a:solidFill>
                  <a:srgbClr val="FF0000"/>
                </a:solidFill>
              </a:rPr>
              <a:t>无风声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25412" y="3911594"/>
            <a:ext cx="1213339" cy="3924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100" dirty="0">
                <a:solidFill>
                  <a:srgbClr val="FF0000"/>
                </a:solidFill>
              </a:rPr>
              <a:t>响晴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6011740" y="4432243"/>
            <a:ext cx="1468316" cy="3924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100" dirty="0">
                <a:solidFill>
                  <a:srgbClr val="FF0000"/>
                </a:solidFill>
              </a:rPr>
              <a:t>山水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3375784" y="3887487"/>
            <a:ext cx="1072661" cy="3924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100" dirty="0">
                <a:solidFill>
                  <a:srgbClr val="FF0000"/>
                </a:solidFill>
              </a:rPr>
              <a:t>温晴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4019294" y="2377809"/>
            <a:ext cx="1855177" cy="3924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100" dirty="0">
                <a:solidFill>
                  <a:srgbClr val="FF0000"/>
                </a:solidFill>
              </a:rPr>
              <a:t>茶馆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451513" y="409574"/>
            <a:ext cx="182614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3200" dirty="0" smtClean="0"/>
              <a:t>课堂练习</a:t>
            </a:r>
            <a:endParaRPr lang="zh-CN" alt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9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C:\Users\Thinkpad\Desktop\植物\-_0047_图层-38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7269481" y="2489559"/>
            <a:ext cx="2025747" cy="26539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矩形 4"/>
          <p:cNvSpPr/>
          <p:nvPr/>
        </p:nvSpPr>
        <p:spPr>
          <a:xfrm>
            <a:off x="230799" y="47709"/>
            <a:ext cx="8605471" cy="2331407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en-US" altLang="zh-CN" sz="2100" dirty="0"/>
              <a:t>4.</a:t>
            </a:r>
            <a:r>
              <a:rPr lang="zh-CN" altLang="en-US" sz="2100" dirty="0"/>
              <a:t>选出没有错别字的一项是（  ）</a:t>
            </a:r>
            <a:endParaRPr lang="en-US" altLang="zh-CN" sz="2100" dirty="0"/>
          </a:p>
          <a:p>
            <a:pPr>
              <a:lnSpc>
                <a:spcPct val="150000"/>
              </a:lnSpc>
            </a:pPr>
            <a:r>
              <a:rPr lang="en-US" altLang="zh-CN" sz="2100" dirty="0" smtClean="0"/>
              <a:t>A</a:t>
            </a:r>
            <a:r>
              <a:rPr lang="en-US" altLang="zh-CN" sz="2100" dirty="0"/>
              <a:t>.</a:t>
            </a:r>
            <a:r>
              <a:rPr lang="zh-CN" altLang="en-US" sz="2100" dirty="0"/>
              <a:t>刮风   依靠   慈善   垂柳</a:t>
            </a:r>
            <a:endParaRPr lang="en-US" altLang="zh-CN" sz="2100" dirty="0"/>
          </a:p>
          <a:p>
            <a:pPr>
              <a:lnSpc>
                <a:spcPct val="150000"/>
              </a:lnSpc>
            </a:pPr>
            <a:r>
              <a:rPr lang="en-US" altLang="zh-CN" sz="2100" dirty="0" smtClean="0"/>
              <a:t>B</a:t>
            </a:r>
            <a:r>
              <a:rPr lang="en-US" altLang="zh-CN" sz="2100" dirty="0"/>
              <a:t>.</a:t>
            </a:r>
            <a:r>
              <a:rPr lang="zh-CN" altLang="en-US" sz="2100" dirty="0"/>
              <a:t>晒着   绿苹   暖和   横卧</a:t>
            </a:r>
            <a:endParaRPr lang="en-US" altLang="zh-CN" sz="2100" dirty="0"/>
          </a:p>
          <a:p>
            <a:pPr>
              <a:lnSpc>
                <a:spcPct val="150000"/>
              </a:lnSpc>
            </a:pPr>
            <a:r>
              <a:rPr lang="en-US" altLang="zh-CN" sz="2100" dirty="0" smtClean="0"/>
              <a:t>C</a:t>
            </a:r>
            <a:r>
              <a:rPr lang="en-US" altLang="zh-CN" sz="2100" dirty="0"/>
              <a:t>.</a:t>
            </a:r>
            <a:r>
              <a:rPr lang="zh-CN" altLang="en-US" sz="2100" dirty="0"/>
              <a:t>园圈   温情   水纹   水墨画</a:t>
            </a:r>
            <a:endParaRPr lang="en-US" altLang="zh-CN" sz="2100" dirty="0"/>
          </a:p>
          <a:p>
            <a:pPr>
              <a:lnSpc>
                <a:spcPct val="150000"/>
              </a:lnSpc>
            </a:pPr>
            <a:r>
              <a:rPr lang="en-US" altLang="zh-CN" sz="2100" dirty="0" smtClean="0"/>
              <a:t>D</a:t>
            </a:r>
            <a:r>
              <a:rPr lang="en-US" altLang="zh-CN" sz="2100" dirty="0"/>
              <a:t>.</a:t>
            </a:r>
            <a:r>
              <a:rPr lang="zh-CN" altLang="en-US" sz="2100" dirty="0"/>
              <a:t>摇蓝   斜射   稍微   烦</a:t>
            </a:r>
            <a:r>
              <a:rPr lang="zh-CN" altLang="en-US" sz="2100" dirty="0" smtClean="0"/>
              <a:t>躁</a:t>
            </a:r>
            <a:endParaRPr lang="en-US" altLang="zh-CN" sz="2100" dirty="0"/>
          </a:p>
        </p:txBody>
      </p:sp>
      <p:sp>
        <p:nvSpPr>
          <p:cNvPr id="6" name="TextBox 5"/>
          <p:cNvSpPr txBox="1"/>
          <p:nvPr/>
        </p:nvSpPr>
        <p:spPr>
          <a:xfrm>
            <a:off x="3579418" y="1"/>
            <a:ext cx="588136" cy="4847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zh-CN" sz="2700" dirty="0">
                <a:solidFill>
                  <a:srgbClr val="FF0000"/>
                </a:solidFill>
              </a:rPr>
              <a:t>A</a:t>
            </a:r>
            <a:endParaRPr lang="zh-CN" altLang="en-US" sz="2700" dirty="0">
              <a:solidFill>
                <a:srgbClr val="FF0000"/>
              </a:solidFill>
            </a:endParaRPr>
          </a:p>
        </p:txBody>
      </p:sp>
      <p:sp>
        <p:nvSpPr>
          <p:cNvPr id="7" name="矩形 6"/>
          <p:cNvSpPr/>
          <p:nvPr/>
        </p:nvSpPr>
        <p:spPr>
          <a:xfrm>
            <a:off x="1569645" y="2488927"/>
            <a:ext cx="8605471" cy="2331407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en-US" altLang="zh-CN" sz="2100" dirty="0"/>
              <a:t>5.</a:t>
            </a:r>
            <a:r>
              <a:rPr lang="zh-CN" altLang="en-US" sz="2100" dirty="0"/>
              <a:t>选出加点字注音没有错误的一项是（  ）</a:t>
            </a:r>
            <a:endParaRPr lang="en-US" altLang="zh-CN" sz="2100" dirty="0"/>
          </a:p>
          <a:p>
            <a:pPr>
              <a:lnSpc>
                <a:spcPct val="150000"/>
              </a:lnSpc>
            </a:pPr>
            <a:r>
              <a:rPr lang="en-US" altLang="zh-CN" sz="2100" dirty="0" smtClean="0"/>
              <a:t>A</a:t>
            </a:r>
            <a:r>
              <a:rPr lang="en-US" altLang="zh-CN" sz="2100" dirty="0"/>
              <a:t>.</a:t>
            </a:r>
            <a:r>
              <a:rPr lang="zh-CN" altLang="en-US" sz="2100" dirty="0"/>
              <a:t>发</a:t>
            </a:r>
            <a:r>
              <a:rPr lang="zh-CN" altLang="en-US" sz="2100" dirty="0">
                <a:solidFill>
                  <a:srgbClr val="FF0000"/>
                </a:solidFill>
              </a:rPr>
              <a:t>髻</a:t>
            </a:r>
            <a:r>
              <a:rPr lang="zh-CN" altLang="en-US" sz="2100" dirty="0"/>
              <a:t>（</a:t>
            </a:r>
            <a:r>
              <a:rPr lang="en-US" altLang="zh-CN" sz="2100" dirty="0" err="1"/>
              <a:t>jì</a:t>
            </a:r>
            <a:r>
              <a:rPr lang="zh-CN" altLang="en-US" sz="2100" dirty="0"/>
              <a:t>） 肌</a:t>
            </a:r>
            <a:r>
              <a:rPr lang="zh-CN" altLang="en-US" sz="2100" dirty="0">
                <a:solidFill>
                  <a:srgbClr val="FF0000"/>
                </a:solidFill>
              </a:rPr>
              <a:t>肤</a:t>
            </a:r>
            <a:r>
              <a:rPr lang="zh-CN" altLang="en-US" sz="2100" dirty="0"/>
              <a:t>（</a:t>
            </a:r>
            <a:r>
              <a:rPr lang="en-US" altLang="zh-CN" sz="2100" dirty="0" err="1"/>
              <a:t>fǔ</a:t>
            </a:r>
            <a:r>
              <a:rPr lang="zh-CN" altLang="en-US" sz="2100" dirty="0"/>
              <a:t>）</a:t>
            </a:r>
            <a:r>
              <a:rPr lang="zh-CN" altLang="en-US" sz="2100" dirty="0">
                <a:solidFill>
                  <a:srgbClr val="FF0000"/>
                </a:solidFill>
              </a:rPr>
              <a:t>澄</a:t>
            </a:r>
            <a:r>
              <a:rPr lang="zh-CN" altLang="en-US" sz="2100" dirty="0"/>
              <a:t>清（</a:t>
            </a:r>
            <a:r>
              <a:rPr lang="en-US" altLang="zh-CN" sz="2100" dirty="0" err="1"/>
              <a:t>chéng</a:t>
            </a:r>
            <a:r>
              <a:rPr lang="zh-CN" altLang="en-US" sz="2100" dirty="0"/>
              <a:t>）</a:t>
            </a:r>
            <a:endParaRPr lang="en-US" altLang="zh-CN" sz="2100" dirty="0"/>
          </a:p>
          <a:p>
            <a:pPr>
              <a:lnSpc>
                <a:spcPct val="150000"/>
              </a:lnSpc>
            </a:pPr>
            <a:r>
              <a:rPr lang="en-US" altLang="zh-CN" sz="2100" dirty="0" smtClean="0"/>
              <a:t>B</a:t>
            </a:r>
            <a:r>
              <a:rPr lang="en-US" altLang="zh-CN" sz="2100" dirty="0"/>
              <a:t>.</a:t>
            </a:r>
            <a:r>
              <a:rPr lang="zh-CN" altLang="en-US" sz="2100" dirty="0"/>
              <a:t>伦</a:t>
            </a:r>
            <a:r>
              <a:rPr lang="zh-CN" altLang="en-US" sz="2100" dirty="0">
                <a:solidFill>
                  <a:srgbClr val="FF0000"/>
                </a:solidFill>
              </a:rPr>
              <a:t>敦</a:t>
            </a:r>
            <a:r>
              <a:rPr lang="zh-CN" altLang="en-US" sz="2100" dirty="0"/>
              <a:t>（</a:t>
            </a:r>
            <a:r>
              <a:rPr lang="en-US" altLang="zh-CN" sz="2100" dirty="0" err="1"/>
              <a:t>dūn</a:t>
            </a:r>
            <a:r>
              <a:rPr lang="zh-CN" altLang="en-US" sz="2100" dirty="0"/>
              <a:t>）  </a:t>
            </a:r>
            <a:r>
              <a:rPr lang="zh-CN" altLang="en-US" sz="2100" dirty="0">
                <a:solidFill>
                  <a:srgbClr val="FF0000"/>
                </a:solidFill>
              </a:rPr>
              <a:t>着</a:t>
            </a:r>
            <a:r>
              <a:rPr lang="zh-CN" altLang="en-US" sz="2100" dirty="0"/>
              <a:t>落（</a:t>
            </a:r>
            <a:r>
              <a:rPr lang="en-US" altLang="zh-CN" sz="2100" dirty="0" err="1"/>
              <a:t>zhú</a:t>
            </a:r>
            <a:r>
              <a:rPr lang="zh-CN" altLang="en-US" sz="2100" dirty="0"/>
              <a:t>） </a:t>
            </a:r>
            <a:r>
              <a:rPr lang="zh-CN" altLang="en-US" sz="2100" dirty="0">
                <a:solidFill>
                  <a:srgbClr val="FF0000"/>
                </a:solidFill>
              </a:rPr>
              <a:t>镶</a:t>
            </a:r>
            <a:r>
              <a:rPr lang="zh-CN" altLang="en-US" sz="2100" dirty="0"/>
              <a:t>边（</a:t>
            </a:r>
            <a:r>
              <a:rPr lang="en-US" altLang="zh-CN" sz="2100" dirty="0" err="1"/>
              <a:t>xiāng</a:t>
            </a:r>
            <a:r>
              <a:rPr lang="zh-CN" altLang="en-US" sz="2100" dirty="0"/>
              <a:t>）</a:t>
            </a:r>
            <a:endParaRPr lang="en-US" altLang="zh-CN" sz="2100" dirty="0"/>
          </a:p>
          <a:p>
            <a:pPr>
              <a:lnSpc>
                <a:spcPct val="150000"/>
              </a:lnSpc>
            </a:pPr>
            <a:r>
              <a:rPr lang="en-US" altLang="zh-CN" sz="2100" dirty="0" smtClean="0"/>
              <a:t>C</a:t>
            </a:r>
            <a:r>
              <a:rPr lang="en-US" altLang="zh-CN" sz="2100" dirty="0"/>
              <a:t>.</a:t>
            </a:r>
            <a:r>
              <a:rPr lang="zh-CN" altLang="en-US" sz="2100" dirty="0"/>
              <a:t>狭</a:t>
            </a:r>
            <a:r>
              <a:rPr lang="zh-CN" altLang="en-US" sz="2100" dirty="0">
                <a:solidFill>
                  <a:srgbClr val="FF0000"/>
                </a:solidFill>
              </a:rPr>
              <a:t>窄</a:t>
            </a:r>
            <a:r>
              <a:rPr lang="zh-CN" altLang="en-US" sz="2100" dirty="0"/>
              <a:t>（</a:t>
            </a:r>
            <a:r>
              <a:rPr lang="en-US" altLang="zh-CN" sz="2100" dirty="0" err="1"/>
              <a:t>zhǎi</a:t>
            </a:r>
            <a:r>
              <a:rPr lang="zh-CN" altLang="en-US" sz="2100" dirty="0"/>
              <a:t>）  宽</a:t>
            </a:r>
            <a:r>
              <a:rPr lang="zh-CN" altLang="en-US" sz="2100" dirty="0">
                <a:solidFill>
                  <a:srgbClr val="FF0000"/>
                </a:solidFill>
              </a:rPr>
              <a:t>敞</a:t>
            </a:r>
            <a:r>
              <a:rPr lang="zh-CN" altLang="en-US" sz="2100" dirty="0"/>
              <a:t>（</a:t>
            </a:r>
            <a:r>
              <a:rPr lang="en-US" altLang="zh-CN" sz="2100" dirty="0" err="1"/>
              <a:t>chǎng</a:t>
            </a:r>
            <a:r>
              <a:rPr lang="zh-CN" altLang="en-US" sz="2100" dirty="0"/>
              <a:t>）  </a:t>
            </a:r>
            <a:r>
              <a:rPr lang="zh-CN" altLang="en-US" sz="2100" dirty="0">
                <a:solidFill>
                  <a:srgbClr val="FF0000"/>
                </a:solidFill>
              </a:rPr>
              <a:t>贮</a:t>
            </a:r>
            <a:r>
              <a:rPr lang="zh-CN" altLang="en-US" sz="2100" dirty="0"/>
              <a:t>蓄（</a:t>
            </a:r>
            <a:r>
              <a:rPr lang="en-US" altLang="zh-CN" sz="2100" dirty="0" err="1"/>
              <a:t>chǔ</a:t>
            </a:r>
            <a:r>
              <a:rPr lang="zh-CN" altLang="en-US" sz="2100" dirty="0"/>
              <a:t>）</a:t>
            </a:r>
            <a:endParaRPr lang="en-US" altLang="zh-CN" sz="2100" dirty="0"/>
          </a:p>
          <a:p>
            <a:pPr>
              <a:lnSpc>
                <a:spcPct val="150000"/>
              </a:lnSpc>
            </a:pPr>
            <a:r>
              <a:rPr lang="en-US" altLang="zh-CN" sz="2100" dirty="0" smtClean="0"/>
              <a:t>D</a:t>
            </a:r>
            <a:r>
              <a:rPr lang="en-US" altLang="zh-CN" sz="2100" dirty="0"/>
              <a:t>.</a:t>
            </a:r>
            <a:r>
              <a:rPr lang="zh-CN" altLang="en-US" sz="2100" dirty="0"/>
              <a:t>水</a:t>
            </a:r>
            <a:r>
              <a:rPr lang="zh-CN" altLang="en-US" sz="2100" dirty="0">
                <a:solidFill>
                  <a:srgbClr val="FF0000"/>
                </a:solidFill>
              </a:rPr>
              <a:t>藻</a:t>
            </a:r>
            <a:r>
              <a:rPr lang="zh-CN" altLang="en-US" sz="2100" dirty="0"/>
              <a:t>（</a:t>
            </a:r>
            <a:r>
              <a:rPr lang="en-US" altLang="zh-CN" sz="2100" dirty="0" err="1"/>
              <a:t>zǎo</a:t>
            </a:r>
            <a:r>
              <a:rPr lang="zh-CN" altLang="en-US" sz="2100" dirty="0"/>
              <a:t>）  害</a:t>
            </a:r>
            <a:r>
              <a:rPr lang="zh-CN" altLang="en-US" sz="2100" dirty="0">
                <a:solidFill>
                  <a:srgbClr val="FF0000"/>
                </a:solidFill>
              </a:rPr>
              <a:t>羞</a:t>
            </a:r>
            <a:r>
              <a:rPr lang="zh-CN" altLang="en-US" sz="2100" dirty="0"/>
              <a:t>（</a:t>
            </a:r>
            <a:r>
              <a:rPr lang="en-US" altLang="zh-CN" sz="2100" dirty="0" err="1"/>
              <a:t>xiū</a:t>
            </a:r>
            <a:r>
              <a:rPr lang="zh-CN" altLang="en-US" sz="2100" dirty="0"/>
              <a:t>）  </a:t>
            </a:r>
            <a:r>
              <a:rPr lang="zh-CN" altLang="en-US" sz="2100" dirty="0">
                <a:solidFill>
                  <a:srgbClr val="FF0000"/>
                </a:solidFill>
              </a:rPr>
              <a:t>济</a:t>
            </a:r>
            <a:r>
              <a:rPr lang="zh-CN" altLang="en-US" sz="2100" dirty="0"/>
              <a:t>南（</a:t>
            </a:r>
            <a:r>
              <a:rPr lang="en-US" altLang="zh-CN" sz="2100" dirty="0" err="1"/>
              <a:t>jǐ</a:t>
            </a:r>
            <a:r>
              <a:rPr lang="zh-CN" altLang="en-US" sz="2100" dirty="0" smtClean="0"/>
              <a:t>）</a:t>
            </a:r>
            <a:endParaRPr lang="en-US" altLang="zh-CN" sz="2100" dirty="0"/>
          </a:p>
        </p:txBody>
      </p:sp>
      <p:sp>
        <p:nvSpPr>
          <p:cNvPr id="8" name="TextBox 7"/>
          <p:cNvSpPr txBox="1"/>
          <p:nvPr/>
        </p:nvSpPr>
        <p:spPr>
          <a:xfrm>
            <a:off x="5990534" y="2448854"/>
            <a:ext cx="588136" cy="4847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zh-CN" sz="2700" dirty="0">
                <a:solidFill>
                  <a:srgbClr val="FF0000"/>
                </a:solidFill>
              </a:rPr>
              <a:t>D</a:t>
            </a:r>
            <a:endParaRPr lang="zh-CN" altLang="en-US" sz="2700" dirty="0">
              <a:solidFill>
                <a:srgbClr val="FF0000"/>
              </a:solidFill>
            </a:endParaRP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4" cstate="email">
            <a:alphaModFix amt="20000"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7444" t="9632" r="23378" b="21559"/>
          <a:stretch>
            <a:fillRect/>
          </a:stretch>
        </p:blipFill>
        <p:spPr>
          <a:xfrm>
            <a:off x="3056691" y="1021626"/>
            <a:ext cx="1135658" cy="2381640"/>
          </a:xfrm>
          <a:prstGeom prst="rect">
            <a:avLst/>
          </a:prstGeom>
        </p:spPr>
      </p:pic>
      <p:pic>
        <p:nvPicPr>
          <p:cNvPr id="19" name="图片 18"/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2"/>
          <a:stretch>
            <a:fillRect/>
          </a:stretch>
        </p:blipFill>
        <p:spPr>
          <a:xfrm flipH="1">
            <a:off x="3939766" y="-73858"/>
            <a:ext cx="3374516" cy="5001066"/>
          </a:xfrm>
          <a:prstGeom prst="rect">
            <a:avLst/>
          </a:prstGeom>
        </p:spPr>
      </p:pic>
      <p:grpSp>
        <p:nvGrpSpPr>
          <p:cNvPr id="12" name="组合 11"/>
          <p:cNvGrpSpPr/>
          <p:nvPr/>
        </p:nvGrpSpPr>
        <p:grpSpPr>
          <a:xfrm>
            <a:off x="3358192" y="3534771"/>
            <a:ext cx="369332" cy="335921"/>
            <a:chOff x="7015920" y="2846291"/>
            <a:chExt cx="492443" cy="447894"/>
          </a:xfrm>
        </p:grpSpPr>
        <p:pic>
          <p:nvPicPr>
            <p:cNvPr id="13" name="图片 12"/>
            <p:cNvPicPr>
              <a:picLocks noChangeAspect="1" noChangeArrowheads="1"/>
            </p:cNvPicPr>
            <p:nvPr/>
          </p:nvPicPr>
          <p:blipFill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135739" y="2846291"/>
              <a:ext cx="327025" cy="3317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4" name="文本框 13"/>
            <p:cNvSpPr txBox="1">
              <a:spLocks noChangeArrowheads="1"/>
            </p:cNvSpPr>
            <p:nvPr/>
          </p:nvSpPr>
          <p:spPr bwMode="auto">
            <a:xfrm>
              <a:off x="7015920" y="2873498"/>
              <a:ext cx="492443" cy="4206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eaVert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20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印</a:t>
              </a:r>
            </a:p>
          </p:txBody>
        </p:sp>
      </p:grp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212399"/>
            <a:ext cx="9143999" cy="49291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000" tIns="0" rIns="135000" bIns="0" anchor="ctr"/>
          <a:lstStyle/>
          <a:p>
            <a:pPr algn="ctr">
              <a:defRPr/>
            </a:pPr>
            <a:r>
              <a:rPr lang="en-US" altLang="zh-CN" sz="21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1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1636569"/>
            <a:ext cx="9143999" cy="58145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更多精品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1936373" y="2940767"/>
            <a:ext cx="5179807" cy="1269578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24337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Administrator\Desktop\timg (3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31884"/>
            <a:ext cx="9296034" cy="59012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4" cstate="email">
            <a:alphaModFix amt="20000"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文本框 10"/>
          <p:cNvSpPr txBox="1"/>
          <p:nvPr/>
        </p:nvSpPr>
        <p:spPr>
          <a:xfrm>
            <a:off x="6176483" y="888024"/>
            <a:ext cx="769441" cy="3437792"/>
          </a:xfrm>
          <a:prstGeom prst="rect">
            <a:avLst/>
          </a:prstGeom>
          <a:noFill/>
        </p:spPr>
        <p:txBody>
          <a:bodyPr vert="eaVert" wrap="square" lIns="68580" tIns="34290" rIns="68580" bIns="34290" rtlCol="0">
            <a:spAutoFit/>
          </a:bodyPr>
          <a:lstStyle/>
          <a:p>
            <a:r>
              <a:rPr lang="zh-CN" altLang="en-US" sz="4100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作者简介</a:t>
            </a:r>
          </a:p>
        </p:txBody>
      </p:sp>
      <p:sp>
        <p:nvSpPr>
          <p:cNvPr id="12" name="文本框 11"/>
          <p:cNvSpPr txBox="1">
            <a:spLocks noChangeArrowheads="1"/>
          </p:cNvSpPr>
          <p:nvPr/>
        </p:nvSpPr>
        <p:spPr bwMode="auto">
          <a:xfrm>
            <a:off x="271217" y="422764"/>
            <a:ext cx="5769099" cy="44319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>
            <a:spAutoFit/>
          </a:bodyPr>
          <a:lstStyle>
            <a:lvl1pPr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775970" fontAlgn="base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775970" fontAlgn="base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775970" fontAlgn="base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775970" fontAlgn="base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2700" dirty="0"/>
              <a:t>  </a:t>
            </a:r>
            <a:r>
              <a:rPr lang="zh-CN" altLang="en-US" sz="2700" dirty="0">
                <a:solidFill>
                  <a:srgbClr val="FF0000"/>
                </a:solidFill>
              </a:rPr>
              <a:t>老舍</a:t>
            </a:r>
            <a:r>
              <a:rPr lang="zh-CN" altLang="en-US" sz="2700" dirty="0"/>
              <a:t>（</a:t>
            </a:r>
            <a:r>
              <a:rPr lang="en-US" altLang="zh-CN" sz="2700" dirty="0"/>
              <a:t>1899</a:t>
            </a:r>
            <a:r>
              <a:rPr lang="zh-CN" altLang="en-US" sz="2700" dirty="0"/>
              <a:t>年</a:t>
            </a:r>
            <a:r>
              <a:rPr lang="en-US" altLang="zh-CN" sz="2700" dirty="0"/>
              <a:t>2</a:t>
            </a:r>
            <a:r>
              <a:rPr lang="zh-CN" altLang="en-US" sz="2700" dirty="0"/>
              <a:t>月</a:t>
            </a:r>
            <a:r>
              <a:rPr lang="en-US" altLang="zh-CN" sz="2700" dirty="0"/>
              <a:t>3</a:t>
            </a:r>
            <a:r>
              <a:rPr lang="zh-CN" altLang="en-US" sz="2700" dirty="0"/>
              <a:t>日</a:t>
            </a:r>
            <a:r>
              <a:rPr lang="en-US" altLang="zh-CN" sz="2700" dirty="0"/>
              <a:t>—1966</a:t>
            </a:r>
            <a:r>
              <a:rPr lang="zh-CN" altLang="en-US" sz="2700" dirty="0"/>
              <a:t>年</a:t>
            </a:r>
            <a:r>
              <a:rPr lang="en-US" altLang="zh-CN" sz="2700" dirty="0"/>
              <a:t>8</a:t>
            </a:r>
            <a:r>
              <a:rPr lang="zh-CN" altLang="en-US" sz="2700" dirty="0"/>
              <a:t>月</a:t>
            </a:r>
            <a:r>
              <a:rPr lang="en-US" altLang="zh-CN" sz="2700" dirty="0"/>
              <a:t>24</a:t>
            </a:r>
            <a:r>
              <a:rPr lang="zh-CN" altLang="en-US" sz="2700" dirty="0"/>
              <a:t>日），原名</a:t>
            </a:r>
            <a:r>
              <a:rPr lang="zh-CN" altLang="en-US" sz="2700" dirty="0">
                <a:solidFill>
                  <a:srgbClr val="FF0000"/>
                </a:solidFill>
              </a:rPr>
              <a:t>舒庆春</a:t>
            </a:r>
            <a:r>
              <a:rPr lang="zh-CN" altLang="en-US" sz="2700" dirty="0"/>
              <a:t>，字</a:t>
            </a:r>
            <a:r>
              <a:rPr lang="zh-CN" altLang="en-US" sz="2700" dirty="0">
                <a:solidFill>
                  <a:srgbClr val="FF0000"/>
                </a:solidFill>
              </a:rPr>
              <a:t>舍予</a:t>
            </a:r>
            <a:r>
              <a:rPr lang="zh-CN" altLang="en-US" sz="2700" dirty="0"/>
              <a:t>。满族人，中国现代小说家、作家，语言大师、人民艺术家，新中国第一位获得“</a:t>
            </a:r>
            <a:r>
              <a:rPr lang="zh-CN" altLang="en-US" sz="2700" dirty="0">
                <a:solidFill>
                  <a:srgbClr val="FF0000"/>
                </a:solidFill>
              </a:rPr>
              <a:t>人民艺术家</a:t>
            </a:r>
            <a:r>
              <a:rPr lang="zh-CN" altLang="en-US" sz="2700" dirty="0"/>
              <a:t>”称号的作家。代表作有小说</a:t>
            </a:r>
            <a:r>
              <a:rPr lang="en-US" altLang="zh-CN" sz="2700" dirty="0"/>
              <a:t>《</a:t>
            </a:r>
            <a:r>
              <a:rPr lang="zh-CN" altLang="en-US" sz="2700" dirty="0"/>
              <a:t>骆驼祥子</a:t>
            </a:r>
            <a:r>
              <a:rPr lang="en-US" altLang="zh-CN" sz="2700" dirty="0"/>
              <a:t>》</a:t>
            </a:r>
            <a:r>
              <a:rPr lang="zh-CN" altLang="en-US" sz="2700" dirty="0"/>
              <a:t>，</a:t>
            </a:r>
            <a:r>
              <a:rPr lang="zh-CN" altLang="en-US" sz="2700" dirty="0">
                <a:solidFill>
                  <a:srgbClr val="FF0000"/>
                </a:solidFill>
              </a:rPr>
              <a:t>剧本</a:t>
            </a:r>
            <a:r>
              <a:rPr lang="en-US" altLang="zh-CN" sz="2700" dirty="0">
                <a:solidFill>
                  <a:srgbClr val="FF0000"/>
                </a:solidFill>
              </a:rPr>
              <a:t>《</a:t>
            </a:r>
            <a:r>
              <a:rPr lang="zh-CN" altLang="en-US" sz="2700" dirty="0">
                <a:solidFill>
                  <a:srgbClr val="FF0000"/>
                </a:solidFill>
              </a:rPr>
              <a:t>茶馆</a:t>
            </a:r>
            <a:r>
              <a:rPr lang="en-US" altLang="zh-CN" sz="2700" dirty="0">
                <a:solidFill>
                  <a:srgbClr val="FF0000"/>
                </a:solidFill>
              </a:rPr>
              <a:t>》</a:t>
            </a:r>
            <a:r>
              <a:rPr lang="zh-CN" altLang="en-US" sz="2700" dirty="0"/>
              <a:t>、</a:t>
            </a:r>
            <a:r>
              <a:rPr lang="en-US" altLang="zh-CN" sz="2700" dirty="0">
                <a:solidFill>
                  <a:srgbClr val="FF0000"/>
                </a:solidFill>
              </a:rPr>
              <a:t>《</a:t>
            </a:r>
            <a:r>
              <a:rPr lang="zh-CN" altLang="en-US" sz="2700" dirty="0">
                <a:solidFill>
                  <a:srgbClr val="FF0000"/>
                </a:solidFill>
              </a:rPr>
              <a:t>龙须沟</a:t>
            </a:r>
            <a:r>
              <a:rPr lang="en-US" altLang="zh-CN" sz="2700" dirty="0">
                <a:solidFill>
                  <a:srgbClr val="FF0000"/>
                </a:solidFill>
              </a:rPr>
              <a:t>》</a:t>
            </a:r>
            <a:r>
              <a:rPr lang="zh-CN" altLang="en-US" sz="2700" dirty="0"/>
              <a:t>等。</a:t>
            </a:r>
            <a:endParaRPr lang="zh-CN" altLang="en-US" sz="2700" dirty="0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pic>
        <p:nvPicPr>
          <p:cNvPr id="1026" name="Picture 2" descr="C:\Users\Administrator\Desktop\3bf33a87e950352afadc08605843fbf2b2118b1c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17666" y="422764"/>
            <a:ext cx="2226334" cy="3261580"/>
          </a:xfrm>
          <a:prstGeom prst="rect">
            <a:avLst/>
          </a:prstGeom>
          <a:noFill/>
        </p:spPr>
      </p:pic>
      <p:sp>
        <p:nvSpPr>
          <p:cNvPr id="2" name="文本框 1"/>
          <p:cNvSpPr txBox="1"/>
          <p:nvPr/>
        </p:nvSpPr>
        <p:spPr>
          <a:xfrm>
            <a:off x="5926914" y="4191556"/>
            <a:ext cx="142833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00" dirty="0">
                <a:solidFill>
                  <a:srgbClr val="F1F1F1"/>
                </a:solidFill>
              </a:rPr>
              <a:t>https://www.ypppt.com/</a:t>
            </a:r>
            <a:endParaRPr lang="zh-CN" altLang="en-US" sz="900" dirty="0">
              <a:solidFill>
                <a:srgbClr val="F1F1F1"/>
              </a:solidFill>
            </a:endParaRP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4" cstate="email">
            <a:alphaModFix amt="20000"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文本框 10"/>
          <p:cNvSpPr txBox="1"/>
          <p:nvPr/>
        </p:nvSpPr>
        <p:spPr>
          <a:xfrm>
            <a:off x="8095404" y="914401"/>
            <a:ext cx="769441" cy="3437792"/>
          </a:xfrm>
          <a:prstGeom prst="rect">
            <a:avLst/>
          </a:prstGeom>
          <a:noFill/>
        </p:spPr>
        <p:txBody>
          <a:bodyPr vert="eaVert" wrap="square" lIns="68580" tIns="34290" rIns="68580" bIns="34290" rtlCol="0">
            <a:spAutoFit/>
          </a:bodyPr>
          <a:lstStyle/>
          <a:p>
            <a:r>
              <a:rPr lang="zh-CN" altLang="en-US" sz="4100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背 景 介 绍</a:t>
            </a:r>
          </a:p>
        </p:txBody>
      </p:sp>
      <p:sp>
        <p:nvSpPr>
          <p:cNvPr id="5" name="矩形 4"/>
          <p:cNvSpPr>
            <a:spLocks noChangeArrowheads="1"/>
          </p:cNvSpPr>
          <p:nvPr/>
        </p:nvSpPr>
        <p:spPr bwMode="auto">
          <a:xfrm>
            <a:off x="309929" y="999668"/>
            <a:ext cx="7550394" cy="283103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30000"/>
              </a:lnSpc>
              <a:spcBef>
                <a:spcPts val="900"/>
              </a:spcBef>
            </a:pPr>
            <a:r>
              <a:rPr lang="zh-CN" altLang="en-US" sz="2000" dirty="0" smtClean="0">
                <a:latin typeface="汉仪良品线简" pitchFamily="18" charset="-122"/>
                <a:ea typeface="汉仪良品线简" pitchFamily="18" charset="-122"/>
              </a:rPr>
              <a:t>本</a:t>
            </a:r>
            <a:r>
              <a:rPr lang="zh-CN" altLang="en-US" sz="2000" dirty="0">
                <a:latin typeface="汉仪良品线简" pitchFamily="18" charset="-122"/>
                <a:ea typeface="汉仪良品线简" pitchFamily="18" charset="-122"/>
              </a:rPr>
              <a:t>文节选自</a:t>
            </a:r>
            <a:r>
              <a:rPr lang="en-US" altLang="zh-CN" sz="2000" dirty="0">
                <a:latin typeface="汉仪良品线简" pitchFamily="18" charset="-122"/>
                <a:ea typeface="汉仪良品线简" pitchFamily="18" charset="-122"/>
              </a:rPr>
              <a:t>《</a:t>
            </a:r>
            <a:r>
              <a:rPr lang="zh-CN" altLang="en-US" sz="2000" dirty="0">
                <a:latin typeface="汉仪良品线简" pitchFamily="18" charset="-122"/>
                <a:ea typeface="汉仪良品线简" pitchFamily="18" charset="-122"/>
              </a:rPr>
              <a:t>一些印象（四、五、六、七）</a:t>
            </a:r>
            <a:r>
              <a:rPr lang="en-US" altLang="zh-CN" sz="2000" dirty="0">
                <a:latin typeface="汉仪良品线简" pitchFamily="18" charset="-122"/>
                <a:ea typeface="汉仪良品线简" pitchFamily="18" charset="-122"/>
              </a:rPr>
              <a:t>》</a:t>
            </a:r>
            <a:r>
              <a:rPr lang="zh-CN" altLang="en-US" sz="2000" dirty="0">
                <a:latin typeface="汉仪良品线简" pitchFamily="18" charset="-122"/>
                <a:ea typeface="汉仪良品线简" pitchFamily="18" charset="-122"/>
              </a:rPr>
              <a:t>（</a:t>
            </a:r>
            <a:r>
              <a:rPr lang="en-US" altLang="zh-CN" sz="2000" dirty="0">
                <a:latin typeface="汉仪良品线简" pitchFamily="18" charset="-122"/>
                <a:ea typeface="汉仪良品线简" pitchFamily="18" charset="-122"/>
              </a:rPr>
              <a:t>《</a:t>
            </a:r>
            <a:r>
              <a:rPr lang="zh-CN" altLang="en-US" sz="2000" dirty="0">
                <a:latin typeface="汉仪良品线简" pitchFamily="18" charset="-122"/>
                <a:ea typeface="汉仪良品线简" pitchFamily="18" charset="-122"/>
              </a:rPr>
              <a:t>老舍全集</a:t>
            </a:r>
            <a:r>
              <a:rPr lang="en-US" altLang="zh-CN" sz="2000" dirty="0">
                <a:latin typeface="汉仪良品线简" pitchFamily="18" charset="-122"/>
                <a:ea typeface="汉仪良品线简" pitchFamily="18" charset="-122"/>
              </a:rPr>
              <a:t>》</a:t>
            </a:r>
            <a:r>
              <a:rPr lang="zh-CN" altLang="en-US" sz="2000" dirty="0">
                <a:latin typeface="汉仪良品线简" pitchFamily="18" charset="-122"/>
                <a:ea typeface="汉仪良品线简" pitchFamily="18" charset="-122"/>
              </a:rPr>
              <a:t>第十四卷，人民文学出版社</a:t>
            </a:r>
            <a:r>
              <a:rPr lang="en-US" altLang="zh-CN" sz="2000" dirty="0">
                <a:latin typeface="汉仪良品线简" pitchFamily="18" charset="-122"/>
                <a:ea typeface="汉仪良品线简" pitchFamily="18" charset="-122"/>
              </a:rPr>
              <a:t>1999</a:t>
            </a:r>
            <a:r>
              <a:rPr lang="zh-CN" altLang="en-US" sz="2000" dirty="0">
                <a:latin typeface="汉仪良品线简" pitchFamily="18" charset="-122"/>
                <a:ea typeface="汉仪良品线简" pitchFamily="18" charset="-122"/>
              </a:rPr>
              <a:t>年版）。略有改动。老舍于</a:t>
            </a:r>
            <a:r>
              <a:rPr lang="en-US" altLang="zh-CN" sz="2000" dirty="0">
                <a:latin typeface="汉仪良品线简" pitchFamily="18" charset="-122"/>
                <a:ea typeface="汉仪良品线简" pitchFamily="18" charset="-122"/>
              </a:rPr>
              <a:t>1930</a:t>
            </a:r>
            <a:r>
              <a:rPr lang="zh-CN" altLang="en-US" sz="2000" dirty="0">
                <a:latin typeface="汉仪良品线简" pitchFamily="18" charset="-122"/>
                <a:ea typeface="汉仪良品线简" pitchFamily="18" charset="-122"/>
              </a:rPr>
              <a:t>年前后到山东，先后在济南齐鲁大学和青岛山东大学任教</a:t>
            </a:r>
            <a:r>
              <a:rPr lang="en-US" altLang="zh-CN" sz="2000" dirty="0">
                <a:latin typeface="汉仪良品线简" pitchFamily="18" charset="-122"/>
                <a:ea typeface="汉仪良品线简" pitchFamily="18" charset="-122"/>
              </a:rPr>
              <a:t>7</a:t>
            </a:r>
            <a:r>
              <a:rPr lang="zh-CN" altLang="en-US" sz="2000" dirty="0">
                <a:latin typeface="汉仪良品线简" pitchFamily="18" charset="-122"/>
                <a:ea typeface="汉仪良品线简" pitchFamily="18" charset="-122"/>
              </a:rPr>
              <a:t>年之久，对山东产生了深厚的感情，山东被他称为“第二故乡”。本文是老舍于</a:t>
            </a:r>
            <a:r>
              <a:rPr lang="en-US" altLang="zh-CN" sz="2000" dirty="0">
                <a:latin typeface="汉仪良品线简" pitchFamily="18" charset="-122"/>
                <a:ea typeface="汉仪良品线简" pitchFamily="18" charset="-122"/>
              </a:rPr>
              <a:t>1931</a:t>
            </a:r>
            <a:r>
              <a:rPr lang="zh-CN" altLang="en-US" sz="2000" dirty="0">
                <a:latin typeface="汉仪良品线简" pitchFamily="18" charset="-122"/>
                <a:ea typeface="汉仪良品线简" pitchFamily="18" charset="-122"/>
              </a:rPr>
              <a:t>年春天在济南齐鲁大学任教时写成的，原为一系列直接描写济南风景名胜的长篇散文</a:t>
            </a:r>
            <a:r>
              <a:rPr lang="en-US" altLang="zh-CN" sz="2000" dirty="0">
                <a:latin typeface="汉仪良品线简" pitchFamily="18" charset="-122"/>
                <a:ea typeface="汉仪良品线简" pitchFamily="18" charset="-122"/>
              </a:rPr>
              <a:t>《</a:t>
            </a:r>
            <a:r>
              <a:rPr lang="zh-CN" altLang="en-US" sz="2000" dirty="0">
                <a:latin typeface="汉仪良品线简" pitchFamily="18" charset="-122"/>
                <a:ea typeface="汉仪良品线简" pitchFamily="18" charset="-122"/>
              </a:rPr>
              <a:t>一些印象</a:t>
            </a:r>
            <a:r>
              <a:rPr lang="en-US" altLang="zh-CN" sz="2000" dirty="0">
                <a:latin typeface="汉仪良品线简" pitchFamily="18" charset="-122"/>
                <a:ea typeface="汉仪良品线简" pitchFamily="18" charset="-122"/>
              </a:rPr>
              <a:t>》</a:t>
            </a:r>
            <a:r>
              <a:rPr lang="zh-CN" altLang="en-US" sz="2000" dirty="0">
                <a:latin typeface="汉仪良品线简" pitchFamily="18" charset="-122"/>
                <a:ea typeface="汉仪良品线简" pitchFamily="18" charset="-122"/>
              </a:rPr>
              <a:t>中的第五节，虽系节选，但仍能独立成篇。</a:t>
            </a: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4" cstate="email">
            <a:alphaModFix amt="20000"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/>
          <p:cNvSpPr/>
          <p:nvPr/>
        </p:nvSpPr>
        <p:spPr>
          <a:xfrm>
            <a:off x="454564" y="1399500"/>
            <a:ext cx="8113541" cy="37440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63500" dir="6000000" sx="101000" sy="101000" algn="ctr" rotWithShape="0">
              <a:srgbClr val="000000">
                <a:alpha val="43137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pic>
        <p:nvPicPr>
          <p:cNvPr id="15" name="图片 14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899139" y="-309929"/>
            <a:ext cx="5178669" cy="1907765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2470326" y="230000"/>
            <a:ext cx="3622745" cy="900247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zh-CN" altLang="en-US" sz="5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基础知识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933249" y="2059598"/>
            <a:ext cx="3494783" cy="4847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700" dirty="0">
                <a:solidFill>
                  <a:srgbClr val="FF0000"/>
                </a:solidFill>
              </a:rPr>
              <a:t>济</a:t>
            </a:r>
            <a:r>
              <a:rPr lang="zh-CN" altLang="en-US" sz="2700" dirty="0"/>
              <a:t>南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3380731" y="2050807"/>
            <a:ext cx="3990311" cy="4847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700" dirty="0"/>
              <a:t>伦</a:t>
            </a:r>
            <a:r>
              <a:rPr lang="zh-CN" altLang="en-US" sz="2700" dirty="0">
                <a:solidFill>
                  <a:srgbClr val="FF0000"/>
                </a:solidFill>
              </a:rPr>
              <a:t>敦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4962578" y="2042014"/>
            <a:ext cx="4459760" cy="4847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700" dirty="0">
                <a:solidFill>
                  <a:srgbClr val="FF0000"/>
                </a:solidFill>
              </a:rPr>
              <a:t>响</a:t>
            </a:r>
            <a:r>
              <a:rPr lang="zh-CN" altLang="en-US" sz="2700" dirty="0"/>
              <a:t>晴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1041405" y="3211391"/>
            <a:ext cx="3520863" cy="4847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700" dirty="0">
                <a:solidFill>
                  <a:srgbClr val="FF0000"/>
                </a:solidFill>
              </a:rPr>
              <a:t>着</a:t>
            </a:r>
            <a:r>
              <a:rPr lang="zh-CN" altLang="en-US" sz="2700" dirty="0"/>
              <a:t>落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2829108" y="3176222"/>
            <a:ext cx="3859910" cy="4847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700" dirty="0"/>
              <a:t>宽</a:t>
            </a:r>
            <a:r>
              <a:rPr lang="zh-CN" altLang="en-US" sz="2700" dirty="0">
                <a:solidFill>
                  <a:srgbClr val="FF0000"/>
                </a:solidFill>
              </a:rPr>
              <a:t>敞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4867395" y="3158637"/>
            <a:ext cx="2694214" cy="4847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700" dirty="0">
                <a:solidFill>
                  <a:srgbClr val="FF0000"/>
                </a:solidFill>
              </a:rPr>
              <a:t>贮</a:t>
            </a:r>
            <a:r>
              <a:rPr lang="zh-CN" altLang="en-US" sz="2700" dirty="0"/>
              <a:t>藏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6551217" y="3127864"/>
            <a:ext cx="2790611" cy="4847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700" dirty="0">
                <a:solidFill>
                  <a:srgbClr val="FF0000"/>
                </a:solidFill>
              </a:rPr>
              <a:t>澄</a:t>
            </a:r>
            <a:r>
              <a:rPr lang="zh-CN" altLang="en-US" sz="2700" dirty="0"/>
              <a:t>清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1724724" y="4257676"/>
            <a:ext cx="4668404" cy="4847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700" dirty="0"/>
              <a:t>水</a:t>
            </a:r>
            <a:r>
              <a:rPr lang="zh-CN" altLang="en-US" sz="2700" dirty="0">
                <a:solidFill>
                  <a:srgbClr val="FF0000"/>
                </a:solidFill>
              </a:rPr>
              <a:t>藻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4223461" y="4248882"/>
            <a:ext cx="5111772" cy="48387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700" dirty="0">
                <a:solidFill>
                  <a:srgbClr val="FF0000"/>
                </a:solidFill>
              </a:rPr>
              <a:t>镶</a:t>
            </a:r>
            <a:r>
              <a:rPr lang="zh-CN" altLang="en-US" sz="2700" dirty="0"/>
              <a:t>            </a:t>
            </a:r>
            <a:r>
              <a:rPr lang="zh-CN" altLang="en-US" sz="2700" dirty="0">
                <a:solidFill>
                  <a:srgbClr val="FF0000"/>
                </a:solidFill>
              </a:rPr>
              <a:t>髻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2069111" y="1567230"/>
            <a:ext cx="1533532" cy="4847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zh-CN" sz="2700" dirty="0" err="1">
                <a:solidFill>
                  <a:schemeClr val="accent1">
                    <a:lumMod val="75000"/>
                  </a:schemeClr>
                </a:solidFill>
              </a:rPr>
              <a:t>jǐ</a:t>
            </a:r>
            <a:endParaRPr lang="zh-CN" altLang="en-US" sz="27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3658529" y="1602399"/>
            <a:ext cx="3144512" cy="4847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zh-CN" sz="2700" dirty="0" err="1">
                <a:solidFill>
                  <a:schemeClr val="accent1">
                    <a:lumMod val="75000"/>
                  </a:schemeClr>
                </a:solidFill>
              </a:rPr>
              <a:t>dūn</a:t>
            </a:r>
            <a:endParaRPr lang="zh-CN" altLang="en-US" sz="27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4720219" y="1576022"/>
            <a:ext cx="1827845" cy="4847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zh-CN" sz="2700" dirty="0" err="1">
                <a:solidFill>
                  <a:schemeClr val="accent1">
                    <a:lumMod val="75000"/>
                  </a:schemeClr>
                </a:solidFill>
              </a:rPr>
              <a:t>xiǎng</a:t>
            </a:r>
            <a:endParaRPr lang="zh-CN" altLang="en-US" sz="27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933171" y="2824531"/>
            <a:ext cx="1920787" cy="4847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zh-CN" sz="2700" dirty="0" err="1">
                <a:solidFill>
                  <a:schemeClr val="accent1">
                    <a:lumMod val="75000"/>
                  </a:schemeClr>
                </a:solidFill>
              </a:rPr>
              <a:t>zhuó</a:t>
            </a:r>
            <a:endParaRPr lang="zh-CN" altLang="en-US" sz="27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2903499" y="2824531"/>
            <a:ext cx="2122159" cy="4847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zh-CN" sz="2700" dirty="0" err="1">
                <a:solidFill>
                  <a:schemeClr val="accent1">
                    <a:lumMod val="75000"/>
                  </a:schemeClr>
                </a:solidFill>
              </a:rPr>
              <a:t>chǎng</a:t>
            </a:r>
            <a:endParaRPr lang="zh-CN" altLang="en-US" sz="27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4806827" y="2798152"/>
            <a:ext cx="2153140" cy="4847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zh-CN" sz="2700" dirty="0" err="1">
                <a:solidFill>
                  <a:schemeClr val="accent1">
                    <a:lumMod val="75000"/>
                  </a:schemeClr>
                </a:solidFill>
              </a:rPr>
              <a:t>zhù</a:t>
            </a:r>
            <a:endParaRPr lang="zh-CN" altLang="en-US" sz="27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6436534" y="2576148"/>
            <a:ext cx="2013728" cy="4847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zh-CN" sz="2700" dirty="0" err="1">
                <a:solidFill>
                  <a:schemeClr val="accent1">
                    <a:lumMod val="75000"/>
                  </a:schemeClr>
                </a:solidFill>
              </a:rPr>
              <a:t>chéng</a:t>
            </a:r>
            <a:endParaRPr lang="zh-CN" altLang="en-US" sz="27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1962758" y="3853229"/>
            <a:ext cx="1332159" cy="4847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zh-CN" sz="2700" dirty="0" err="1">
                <a:solidFill>
                  <a:schemeClr val="accent1">
                    <a:lumMod val="75000"/>
                  </a:schemeClr>
                </a:solidFill>
              </a:rPr>
              <a:t>zǎo</a:t>
            </a:r>
            <a:endParaRPr lang="zh-CN" altLang="en-US" sz="27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3979578" y="3826852"/>
            <a:ext cx="1812355" cy="4847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zh-CN" sz="2700" dirty="0" err="1">
                <a:solidFill>
                  <a:schemeClr val="accent1">
                    <a:lumMod val="75000"/>
                  </a:schemeClr>
                </a:solidFill>
              </a:rPr>
              <a:t>xiāng</a:t>
            </a:r>
            <a:endParaRPr lang="zh-CN" altLang="en-US" sz="27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6675478" y="3791683"/>
            <a:ext cx="1982747" cy="4847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zh-CN" sz="2700" dirty="0" err="1">
                <a:solidFill>
                  <a:schemeClr val="accent1">
                    <a:lumMod val="75000"/>
                  </a:schemeClr>
                </a:solidFill>
              </a:rPr>
              <a:t>jì</a:t>
            </a:r>
            <a:endParaRPr lang="zh-CN" altLang="en-US" sz="27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4" grpId="0"/>
      <p:bldP spid="34" grpId="0"/>
      <p:bldP spid="35" grpId="0"/>
      <p:bldP spid="37" grpId="0"/>
      <p:bldP spid="38" grpId="0"/>
      <p:bldP spid="39" grpId="0"/>
      <p:bldP spid="40" grpId="0"/>
      <p:bldP spid="41" grpId="0"/>
      <p:bldP spid="42" grpId="0"/>
      <p:bldP spid="43" grpId="0"/>
      <p:bldP spid="4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4" cstate="email">
            <a:alphaModFix amt="20000"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矩形 49"/>
          <p:cNvSpPr>
            <a:spLocks noChangeArrowheads="1"/>
          </p:cNvSpPr>
          <p:nvPr/>
        </p:nvSpPr>
        <p:spPr bwMode="auto">
          <a:xfrm>
            <a:off x="1253729" y="2143127"/>
            <a:ext cx="4641514" cy="256224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700" b="1" dirty="0">
                <a:latin typeface="汉仪良品线简" pitchFamily="18" charset="-122"/>
                <a:ea typeface="汉仪良品线简" pitchFamily="18" charset="-122"/>
              </a:rPr>
              <a:t>（        ）着落</a:t>
            </a:r>
            <a:endParaRPr lang="en-US" altLang="zh-CN" sz="2700" b="1" dirty="0">
              <a:latin typeface="汉仪良品线简" pitchFamily="18" charset="-122"/>
              <a:ea typeface="汉仪良品线简" pitchFamily="18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700" b="1" dirty="0">
                <a:latin typeface="汉仪良品线简" pitchFamily="18" charset="-122"/>
                <a:ea typeface="汉仪良品线简" pitchFamily="18" charset="-122"/>
              </a:rPr>
              <a:t>（        ）支着</a:t>
            </a:r>
            <a:endParaRPr lang="en-US" altLang="zh-CN" sz="2700" b="1" dirty="0">
              <a:latin typeface="汉仪良品线简" pitchFamily="18" charset="-122"/>
              <a:ea typeface="汉仪良品线简" pitchFamily="18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700" b="1" dirty="0">
                <a:latin typeface="汉仪良品线简" pitchFamily="18" charset="-122"/>
                <a:ea typeface="汉仪良品线简" pitchFamily="18" charset="-122"/>
              </a:rPr>
              <a:t>（        ）着急</a:t>
            </a:r>
            <a:endParaRPr lang="en-US" altLang="zh-CN" sz="2700" b="1" dirty="0">
              <a:latin typeface="汉仪良品线简" pitchFamily="18" charset="-122"/>
              <a:ea typeface="汉仪良品线简" pitchFamily="18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700" b="1" dirty="0">
                <a:latin typeface="汉仪良品线简" pitchFamily="18" charset="-122"/>
                <a:ea typeface="汉仪良品线简" pitchFamily="18" charset="-122"/>
              </a:rPr>
              <a:t>（        ）想着</a:t>
            </a:r>
          </a:p>
        </p:txBody>
      </p:sp>
      <p:sp>
        <p:nvSpPr>
          <p:cNvPr id="51" name="矩形 50"/>
          <p:cNvSpPr>
            <a:spLocks noChangeArrowheads="1"/>
          </p:cNvSpPr>
          <p:nvPr/>
        </p:nvSpPr>
        <p:spPr bwMode="auto">
          <a:xfrm>
            <a:off x="4792540" y="2797237"/>
            <a:ext cx="3201016" cy="123264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40000"/>
              </a:lnSpc>
            </a:pPr>
            <a:r>
              <a:rPr lang="zh-CN" altLang="en-US" sz="2700" b="1" dirty="0">
                <a:latin typeface="汉仪良品线简" pitchFamily="18" charset="-122"/>
                <a:ea typeface="汉仪良品线简" pitchFamily="18" charset="-122"/>
              </a:rPr>
              <a:t>（      ）露水</a:t>
            </a:r>
            <a:endParaRPr lang="en-US" altLang="zh-CN" sz="2700" b="1" dirty="0">
              <a:latin typeface="汉仪良品线简" pitchFamily="18" charset="-122"/>
              <a:ea typeface="汉仪良品线简" pitchFamily="18" charset="-122"/>
            </a:endParaRPr>
          </a:p>
          <a:p>
            <a:pPr>
              <a:lnSpc>
                <a:spcPct val="140000"/>
              </a:lnSpc>
            </a:pPr>
            <a:r>
              <a:rPr lang="zh-CN" altLang="en-US" sz="2700" b="1" dirty="0">
                <a:latin typeface="汉仪良品线简" pitchFamily="18" charset="-122"/>
                <a:ea typeface="汉仪良品线简" pitchFamily="18" charset="-122"/>
              </a:rPr>
              <a:t>（      ）露出</a:t>
            </a:r>
            <a:endParaRPr lang="en-US" altLang="zh-CN" sz="2700" b="1" dirty="0">
              <a:latin typeface="汉仪良品线简" pitchFamily="18" charset="-122"/>
              <a:ea typeface="汉仪良品线简" pitchFamily="18" charset="-122"/>
            </a:endParaRPr>
          </a:p>
        </p:txBody>
      </p:sp>
      <p:sp>
        <p:nvSpPr>
          <p:cNvPr id="52" name="矩形 51"/>
          <p:cNvSpPr>
            <a:spLocks noChangeArrowheads="1"/>
          </p:cNvSpPr>
          <p:nvPr/>
        </p:nvSpPr>
        <p:spPr bwMode="auto">
          <a:xfrm>
            <a:off x="3866234" y="2951926"/>
            <a:ext cx="817576" cy="69249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700" b="1" dirty="0">
                <a:latin typeface="汉仪良品线简" pitchFamily="18" charset="-122"/>
                <a:ea typeface="汉仪良品线简" pitchFamily="18" charset="-122"/>
              </a:rPr>
              <a:t>露</a:t>
            </a:r>
          </a:p>
        </p:txBody>
      </p:sp>
      <p:sp>
        <p:nvSpPr>
          <p:cNvPr id="53" name="矩形 52"/>
          <p:cNvSpPr>
            <a:spLocks noChangeArrowheads="1"/>
          </p:cNvSpPr>
          <p:nvPr/>
        </p:nvSpPr>
        <p:spPr bwMode="auto">
          <a:xfrm>
            <a:off x="432654" y="3214963"/>
            <a:ext cx="817576" cy="69249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700" b="1" dirty="0">
                <a:latin typeface="汉仪良品线简" pitchFamily="18" charset="-122"/>
                <a:ea typeface="汉仪良品线简" pitchFamily="18" charset="-122"/>
              </a:rPr>
              <a:t>着</a:t>
            </a:r>
          </a:p>
        </p:txBody>
      </p:sp>
      <p:sp>
        <p:nvSpPr>
          <p:cNvPr id="54" name="左大括号 53"/>
          <p:cNvSpPr/>
          <p:nvPr/>
        </p:nvSpPr>
        <p:spPr>
          <a:xfrm>
            <a:off x="898006" y="2997262"/>
            <a:ext cx="396622" cy="1233488"/>
          </a:xfrm>
          <a:prstGeom prst="leftBrace">
            <a:avLst/>
          </a:prstGeom>
          <a:noFill/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68580" tIns="34290" rIns="68580" bIns="34290" anchor="ctr"/>
          <a:lstStyle/>
          <a:p>
            <a:pPr algn="ctr">
              <a:defRPr/>
            </a:pPr>
            <a:endParaRPr lang="zh-CN" altLang="en-US" sz="2700"/>
          </a:p>
        </p:txBody>
      </p:sp>
      <p:sp>
        <p:nvSpPr>
          <p:cNvPr id="55" name="左大括号 54"/>
          <p:cNvSpPr/>
          <p:nvPr/>
        </p:nvSpPr>
        <p:spPr>
          <a:xfrm>
            <a:off x="4376829" y="3096816"/>
            <a:ext cx="354555" cy="466725"/>
          </a:xfrm>
          <a:prstGeom prst="leftBrace">
            <a:avLst/>
          </a:prstGeom>
          <a:noFill/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68580" tIns="34290" rIns="68580" bIns="34290" anchor="ctr"/>
          <a:lstStyle/>
          <a:p>
            <a:pPr algn="ctr">
              <a:defRPr/>
            </a:pPr>
            <a:endParaRPr lang="zh-CN" altLang="en-US" sz="2700"/>
          </a:p>
        </p:txBody>
      </p:sp>
      <p:sp>
        <p:nvSpPr>
          <p:cNvPr id="56" name="矩形 55"/>
          <p:cNvSpPr/>
          <p:nvPr/>
        </p:nvSpPr>
        <p:spPr>
          <a:xfrm>
            <a:off x="5316597" y="2845594"/>
            <a:ext cx="783190" cy="484748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defRPr/>
            </a:pPr>
            <a:r>
              <a:rPr lang="en-US" altLang="zh-CN" sz="2700" b="1" dirty="0" err="1">
                <a:solidFill>
                  <a:schemeClr val="accent1">
                    <a:lumMod val="75000"/>
                  </a:schemeClr>
                </a:solidFill>
                <a:latin typeface="+mn-ea"/>
              </a:rPr>
              <a:t>lù</a:t>
            </a:r>
            <a:endParaRPr lang="zh-CN" altLang="en-US" sz="2700" dirty="0">
              <a:solidFill>
                <a:schemeClr val="accent1">
                  <a:lumMod val="75000"/>
                </a:schemeClr>
              </a:solidFill>
              <a:latin typeface="+mn-ea"/>
            </a:endParaRPr>
          </a:p>
        </p:txBody>
      </p:sp>
      <p:sp>
        <p:nvSpPr>
          <p:cNvPr id="57" name="矩形 56"/>
          <p:cNvSpPr/>
          <p:nvPr/>
        </p:nvSpPr>
        <p:spPr>
          <a:xfrm>
            <a:off x="5248551" y="3464536"/>
            <a:ext cx="1165481" cy="484748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defRPr/>
            </a:pPr>
            <a:r>
              <a:rPr lang="en-US" altLang="zh-CN" sz="2700" b="1" dirty="0" err="1">
                <a:solidFill>
                  <a:schemeClr val="accent1">
                    <a:lumMod val="75000"/>
                  </a:schemeClr>
                </a:solidFill>
                <a:latin typeface="+mn-ea"/>
              </a:rPr>
              <a:t>lòu</a:t>
            </a:r>
            <a:endParaRPr lang="zh-CN" altLang="en-US" sz="2700" dirty="0">
              <a:solidFill>
                <a:schemeClr val="accent1">
                  <a:lumMod val="75000"/>
                </a:schemeClr>
              </a:solidFill>
              <a:latin typeface="+mn-ea"/>
            </a:endParaRPr>
          </a:p>
        </p:txBody>
      </p:sp>
      <p:sp>
        <p:nvSpPr>
          <p:cNvPr id="58" name="矩形 57"/>
          <p:cNvSpPr/>
          <p:nvPr/>
        </p:nvSpPr>
        <p:spPr>
          <a:xfrm>
            <a:off x="1663030" y="4091538"/>
            <a:ext cx="1248410" cy="484748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defRPr/>
            </a:pPr>
            <a:r>
              <a:rPr lang="en-US" altLang="zh-CN" sz="2700" b="1" dirty="0">
                <a:solidFill>
                  <a:schemeClr val="accent1">
                    <a:lumMod val="75000"/>
                  </a:schemeClr>
                </a:solidFill>
                <a:latin typeface="+mn-ea"/>
              </a:rPr>
              <a:t> </a:t>
            </a:r>
            <a:r>
              <a:rPr lang="en-US" altLang="zh-CN" sz="2700" b="1" dirty="0" err="1">
                <a:solidFill>
                  <a:schemeClr val="accent1">
                    <a:lumMod val="75000"/>
                  </a:schemeClr>
                </a:solidFill>
                <a:latin typeface="+mn-ea"/>
              </a:rPr>
              <a:t>zhe</a:t>
            </a:r>
            <a:endParaRPr lang="zh-CN" altLang="en-US" sz="2700" dirty="0">
              <a:solidFill>
                <a:schemeClr val="accent1">
                  <a:lumMod val="75000"/>
                </a:schemeClr>
              </a:solidFill>
              <a:latin typeface="+mn-ea"/>
            </a:endParaRPr>
          </a:p>
        </p:txBody>
      </p:sp>
      <p:sp>
        <p:nvSpPr>
          <p:cNvPr id="59" name="矩形 58"/>
          <p:cNvSpPr>
            <a:spLocks noChangeArrowheads="1"/>
          </p:cNvSpPr>
          <p:nvPr/>
        </p:nvSpPr>
        <p:spPr bwMode="auto">
          <a:xfrm>
            <a:off x="942792" y="424667"/>
            <a:ext cx="3006712" cy="148194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70000"/>
              </a:lnSpc>
            </a:pPr>
            <a:r>
              <a:rPr lang="zh-CN" altLang="en-US" sz="2700" b="1" dirty="0">
                <a:latin typeface="汉仪良品线简" pitchFamily="18" charset="-122"/>
                <a:ea typeface="汉仪良品线简" pitchFamily="18" charset="-122"/>
              </a:rPr>
              <a:t>（     ）济南</a:t>
            </a:r>
            <a:endParaRPr lang="en-US" altLang="zh-CN" sz="2700" b="1" dirty="0">
              <a:latin typeface="汉仪良品线简" pitchFamily="18" charset="-122"/>
              <a:ea typeface="汉仪良品线简" pitchFamily="18" charset="-122"/>
            </a:endParaRPr>
          </a:p>
          <a:p>
            <a:pPr>
              <a:lnSpc>
                <a:spcPct val="170000"/>
              </a:lnSpc>
            </a:pPr>
            <a:r>
              <a:rPr lang="zh-CN" altLang="en-US" sz="2700" b="1" dirty="0">
                <a:latin typeface="汉仪良品线简" pitchFamily="18" charset="-122"/>
                <a:ea typeface="汉仪良品线简" pitchFamily="18" charset="-122"/>
              </a:rPr>
              <a:t>（     ）救济</a:t>
            </a:r>
          </a:p>
        </p:txBody>
      </p:sp>
      <p:sp>
        <p:nvSpPr>
          <p:cNvPr id="60" name="矩形 59"/>
          <p:cNvSpPr>
            <a:spLocks noChangeArrowheads="1"/>
          </p:cNvSpPr>
          <p:nvPr/>
        </p:nvSpPr>
        <p:spPr bwMode="auto">
          <a:xfrm>
            <a:off x="4364282" y="392521"/>
            <a:ext cx="4905009" cy="148194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70000"/>
              </a:lnSpc>
            </a:pPr>
            <a:r>
              <a:rPr lang="zh-CN" altLang="en-US" sz="2700" b="1" dirty="0">
                <a:latin typeface="汉仪良品线简" pitchFamily="18" charset="-122"/>
                <a:ea typeface="汉仪良品线简" pitchFamily="18" charset="-122"/>
              </a:rPr>
              <a:t>（            </a:t>
            </a:r>
            <a:r>
              <a:rPr lang="en-US" altLang="zh-CN" sz="2700" b="1" dirty="0">
                <a:latin typeface="汉仪良品线简" pitchFamily="18" charset="-122"/>
                <a:ea typeface="汉仪良品线简" pitchFamily="18" charset="-122"/>
              </a:rPr>
              <a:t>)</a:t>
            </a:r>
            <a:r>
              <a:rPr lang="zh-CN" altLang="en-US" sz="2700" b="1" dirty="0">
                <a:latin typeface="汉仪良品线简" pitchFamily="18" charset="-122"/>
                <a:ea typeface="汉仪良品线简" pitchFamily="18" charset="-122"/>
              </a:rPr>
              <a:t>澄清</a:t>
            </a:r>
            <a:endParaRPr lang="en-US" altLang="zh-CN" sz="2700" b="1" dirty="0">
              <a:latin typeface="汉仪良品线简" pitchFamily="18" charset="-122"/>
              <a:ea typeface="汉仪良品线简" pitchFamily="18" charset="-122"/>
            </a:endParaRPr>
          </a:p>
          <a:p>
            <a:pPr>
              <a:lnSpc>
                <a:spcPct val="170000"/>
              </a:lnSpc>
            </a:pPr>
            <a:r>
              <a:rPr lang="zh-CN" altLang="en-US" sz="2700" b="1" dirty="0">
                <a:latin typeface="汉仪良品线简" pitchFamily="18" charset="-122"/>
                <a:ea typeface="汉仪良品线简" pitchFamily="18" charset="-122"/>
              </a:rPr>
              <a:t>（            </a:t>
            </a:r>
            <a:r>
              <a:rPr lang="en-US" altLang="zh-CN" sz="2700" b="1" dirty="0">
                <a:latin typeface="汉仪良品线简" pitchFamily="18" charset="-122"/>
                <a:ea typeface="汉仪良品线简" pitchFamily="18" charset="-122"/>
              </a:rPr>
              <a:t>)</a:t>
            </a:r>
            <a:r>
              <a:rPr lang="zh-CN" altLang="en-US" sz="2700" b="1" dirty="0">
                <a:latin typeface="汉仪良品线简" pitchFamily="18" charset="-122"/>
                <a:ea typeface="汉仪良品线简" pitchFamily="18" charset="-122"/>
              </a:rPr>
              <a:t>澄沙</a:t>
            </a:r>
          </a:p>
        </p:txBody>
      </p:sp>
      <p:sp>
        <p:nvSpPr>
          <p:cNvPr id="61" name="矩形 60"/>
          <p:cNvSpPr>
            <a:spLocks noChangeArrowheads="1"/>
          </p:cNvSpPr>
          <p:nvPr/>
        </p:nvSpPr>
        <p:spPr bwMode="auto">
          <a:xfrm>
            <a:off x="304800" y="717103"/>
            <a:ext cx="817576" cy="69249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700" b="1" dirty="0">
                <a:latin typeface="汉仪良品线简" pitchFamily="18" charset="-122"/>
                <a:ea typeface="汉仪良品线简" pitchFamily="18" charset="-122"/>
              </a:rPr>
              <a:t>济</a:t>
            </a:r>
          </a:p>
        </p:txBody>
      </p:sp>
      <p:sp>
        <p:nvSpPr>
          <p:cNvPr id="62" name="左大括号 61"/>
          <p:cNvSpPr/>
          <p:nvPr/>
        </p:nvSpPr>
        <p:spPr>
          <a:xfrm>
            <a:off x="776562" y="829937"/>
            <a:ext cx="312490" cy="575072"/>
          </a:xfrm>
          <a:prstGeom prst="leftBrace">
            <a:avLst/>
          </a:prstGeom>
          <a:noFill/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68580" tIns="34290" rIns="68580" bIns="34290" anchor="ctr"/>
          <a:lstStyle/>
          <a:p>
            <a:pPr algn="ctr">
              <a:defRPr/>
            </a:pPr>
            <a:endParaRPr lang="zh-CN" altLang="en-US" sz="2700"/>
          </a:p>
        </p:txBody>
      </p:sp>
      <p:sp>
        <p:nvSpPr>
          <p:cNvPr id="63" name="矩形 62"/>
          <p:cNvSpPr>
            <a:spLocks noChangeArrowheads="1"/>
          </p:cNvSpPr>
          <p:nvPr/>
        </p:nvSpPr>
        <p:spPr bwMode="auto">
          <a:xfrm>
            <a:off x="3569493" y="920974"/>
            <a:ext cx="817576" cy="69249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700" b="1" dirty="0">
                <a:latin typeface="汉仪良品线简" pitchFamily="18" charset="-122"/>
                <a:ea typeface="汉仪良品线简" pitchFamily="18" charset="-122"/>
              </a:rPr>
              <a:t>澄</a:t>
            </a:r>
          </a:p>
        </p:txBody>
      </p:sp>
      <p:sp>
        <p:nvSpPr>
          <p:cNvPr id="64" name="矩形 63"/>
          <p:cNvSpPr/>
          <p:nvPr/>
        </p:nvSpPr>
        <p:spPr>
          <a:xfrm>
            <a:off x="1465567" y="609488"/>
            <a:ext cx="580919" cy="484748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defRPr/>
            </a:pPr>
            <a:r>
              <a:rPr lang="en-US" altLang="zh-CN" sz="2700" b="1" dirty="0" err="1">
                <a:solidFill>
                  <a:schemeClr val="accent1">
                    <a:lumMod val="75000"/>
                  </a:schemeClr>
                </a:solidFill>
                <a:latin typeface="+mn-ea"/>
              </a:rPr>
              <a:t>jǐ</a:t>
            </a:r>
            <a:endParaRPr lang="zh-CN" altLang="en-US" sz="2700" dirty="0">
              <a:solidFill>
                <a:schemeClr val="accent1">
                  <a:lumMod val="75000"/>
                </a:schemeClr>
              </a:solidFill>
              <a:latin typeface="+mn-ea"/>
            </a:endParaRPr>
          </a:p>
        </p:txBody>
      </p:sp>
      <p:sp>
        <p:nvSpPr>
          <p:cNvPr id="65" name="矩形 64"/>
          <p:cNvSpPr/>
          <p:nvPr/>
        </p:nvSpPr>
        <p:spPr>
          <a:xfrm>
            <a:off x="1432597" y="1294831"/>
            <a:ext cx="580919" cy="484748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defRPr/>
            </a:pPr>
            <a:r>
              <a:rPr lang="en-US" altLang="zh-CN" sz="2700" b="1" dirty="0" err="1">
                <a:solidFill>
                  <a:schemeClr val="accent1">
                    <a:lumMod val="75000"/>
                  </a:schemeClr>
                </a:solidFill>
                <a:latin typeface="+mn-ea"/>
              </a:rPr>
              <a:t>jì</a:t>
            </a:r>
            <a:endParaRPr lang="zh-CN" altLang="en-US" sz="2700" dirty="0">
              <a:solidFill>
                <a:schemeClr val="accent1">
                  <a:lumMod val="75000"/>
                </a:schemeClr>
              </a:solidFill>
              <a:latin typeface="+mn-ea"/>
            </a:endParaRPr>
          </a:p>
        </p:txBody>
      </p:sp>
      <p:sp>
        <p:nvSpPr>
          <p:cNvPr id="66" name="左大括号 65"/>
          <p:cNvSpPr/>
          <p:nvPr/>
        </p:nvSpPr>
        <p:spPr>
          <a:xfrm>
            <a:off x="4072946" y="823526"/>
            <a:ext cx="314492" cy="575072"/>
          </a:xfrm>
          <a:prstGeom prst="leftBrace">
            <a:avLst/>
          </a:prstGeom>
          <a:noFill/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68580" tIns="34290" rIns="68580" bIns="34290" anchor="ctr"/>
          <a:lstStyle/>
          <a:p>
            <a:pPr algn="ctr">
              <a:defRPr/>
            </a:pPr>
            <a:endParaRPr lang="zh-CN" altLang="en-US" sz="2700"/>
          </a:p>
        </p:txBody>
      </p:sp>
      <p:sp>
        <p:nvSpPr>
          <p:cNvPr id="67" name="矩形 66"/>
          <p:cNvSpPr/>
          <p:nvPr/>
        </p:nvSpPr>
        <p:spPr>
          <a:xfrm>
            <a:off x="4840164" y="596392"/>
            <a:ext cx="1394185" cy="484748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defRPr/>
            </a:pPr>
            <a:r>
              <a:rPr lang="en-US" altLang="zh-CN" sz="2700" b="1" dirty="0" err="1">
                <a:solidFill>
                  <a:schemeClr val="accent1">
                    <a:lumMod val="75000"/>
                  </a:schemeClr>
                </a:solidFill>
                <a:latin typeface="+mn-ea"/>
              </a:rPr>
              <a:t>chénɡ</a:t>
            </a:r>
            <a:endParaRPr lang="zh-CN" altLang="en-US" sz="2700" dirty="0">
              <a:solidFill>
                <a:schemeClr val="accent1">
                  <a:lumMod val="75000"/>
                </a:schemeClr>
              </a:solidFill>
              <a:latin typeface="+mn-ea"/>
            </a:endParaRPr>
          </a:p>
        </p:txBody>
      </p:sp>
      <p:sp>
        <p:nvSpPr>
          <p:cNvPr id="68" name="矩形 67"/>
          <p:cNvSpPr/>
          <p:nvPr/>
        </p:nvSpPr>
        <p:spPr>
          <a:xfrm>
            <a:off x="4803807" y="1280084"/>
            <a:ext cx="1259974" cy="484748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defRPr/>
            </a:pPr>
            <a:r>
              <a:rPr lang="en-US" altLang="zh-CN" sz="2700" b="1" dirty="0" err="1">
                <a:solidFill>
                  <a:schemeClr val="accent1">
                    <a:lumMod val="75000"/>
                  </a:schemeClr>
                </a:solidFill>
                <a:latin typeface="+mn-ea"/>
              </a:rPr>
              <a:t>dènɡ</a:t>
            </a:r>
            <a:endParaRPr lang="zh-CN" altLang="en-US" sz="2700" dirty="0">
              <a:solidFill>
                <a:schemeClr val="accent1">
                  <a:lumMod val="75000"/>
                </a:schemeClr>
              </a:solidFill>
              <a:latin typeface="+mn-ea"/>
            </a:endParaRPr>
          </a:p>
        </p:txBody>
      </p:sp>
      <p:sp>
        <p:nvSpPr>
          <p:cNvPr id="69" name="矩形 68"/>
          <p:cNvSpPr/>
          <p:nvPr/>
        </p:nvSpPr>
        <p:spPr>
          <a:xfrm>
            <a:off x="1610000" y="2263817"/>
            <a:ext cx="1669133" cy="484748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defRPr/>
            </a:pPr>
            <a:r>
              <a:rPr lang="en-US" altLang="zh-CN" sz="2700" b="1" dirty="0" err="1">
                <a:solidFill>
                  <a:schemeClr val="accent1">
                    <a:lumMod val="75000"/>
                  </a:schemeClr>
                </a:solidFill>
                <a:latin typeface="+mn-ea"/>
              </a:rPr>
              <a:t>zhuó</a:t>
            </a:r>
            <a:endParaRPr lang="zh-CN" altLang="en-US" sz="2700" dirty="0">
              <a:solidFill>
                <a:schemeClr val="accent1">
                  <a:lumMod val="75000"/>
                </a:schemeClr>
              </a:solidFill>
              <a:latin typeface="+mn-ea"/>
            </a:endParaRPr>
          </a:p>
        </p:txBody>
      </p:sp>
      <p:sp>
        <p:nvSpPr>
          <p:cNvPr id="70" name="矩形 69"/>
          <p:cNvSpPr/>
          <p:nvPr/>
        </p:nvSpPr>
        <p:spPr>
          <a:xfrm>
            <a:off x="1549371" y="2855100"/>
            <a:ext cx="1626656" cy="484748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defRPr/>
            </a:pPr>
            <a:r>
              <a:rPr lang="en-US" altLang="zh-CN" sz="2700" b="1" dirty="0" err="1">
                <a:solidFill>
                  <a:schemeClr val="accent1">
                    <a:lumMod val="75000"/>
                  </a:schemeClr>
                </a:solidFill>
                <a:latin typeface="+mn-ea"/>
              </a:rPr>
              <a:t>zhāo</a:t>
            </a:r>
            <a:endParaRPr lang="zh-CN" altLang="en-US" sz="2700" dirty="0">
              <a:solidFill>
                <a:schemeClr val="accent1">
                  <a:lumMod val="75000"/>
                </a:schemeClr>
              </a:solidFill>
              <a:latin typeface="+mn-ea"/>
            </a:endParaRPr>
          </a:p>
        </p:txBody>
      </p:sp>
      <p:sp>
        <p:nvSpPr>
          <p:cNvPr id="71" name="矩形 70"/>
          <p:cNvSpPr/>
          <p:nvPr/>
        </p:nvSpPr>
        <p:spPr>
          <a:xfrm>
            <a:off x="1547632" y="3458838"/>
            <a:ext cx="1626656" cy="484748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defRPr/>
            </a:pPr>
            <a:r>
              <a:rPr lang="en-US" altLang="zh-CN" sz="2700" b="1" dirty="0">
                <a:solidFill>
                  <a:schemeClr val="accent1">
                    <a:lumMod val="75000"/>
                  </a:schemeClr>
                </a:solidFill>
                <a:latin typeface="+mn-ea"/>
              </a:rPr>
              <a:t> </a:t>
            </a:r>
            <a:r>
              <a:rPr lang="en-US" altLang="zh-CN" sz="2700" b="1" dirty="0" err="1">
                <a:solidFill>
                  <a:schemeClr val="accent1">
                    <a:lumMod val="75000"/>
                  </a:schemeClr>
                </a:solidFill>
                <a:latin typeface="+mn-ea"/>
              </a:rPr>
              <a:t>zháo</a:t>
            </a:r>
            <a:r>
              <a:rPr lang="en-US" altLang="zh-CN" sz="2700" b="1" dirty="0">
                <a:solidFill>
                  <a:schemeClr val="accent1">
                    <a:lumMod val="75000"/>
                  </a:schemeClr>
                </a:solidFill>
                <a:latin typeface="+mn-ea"/>
              </a:rPr>
              <a:t>   </a:t>
            </a:r>
            <a:endParaRPr lang="zh-CN" altLang="en-US" sz="2700" dirty="0">
              <a:solidFill>
                <a:schemeClr val="accent1">
                  <a:lumMod val="75000"/>
                </a:schemeClr>
              </a:solidFill>
              <a:latin typeface="+mn-ea"/>
            </a:endParaRP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4" cstate="email">
            <a:alphaModFix amt="20000"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/>
          <p:cNvSpPr/>
          <p:nvPr/>
        </p:nvSpPr>
        <p:spPr>
          <a:xfrm>
            <a:off x="344659" y="1577545"/>
            <a:ext cx="8113541" cy="3565955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63500" dir="6000000" sx="101000" sy="101000" algn="ctr" rotWithShape="0">
              <a:srgbClr val="000000">
                <a:alpha val="43137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pic>
        <p:nvPicPr>
          <p:cNvPr id="15" name="图片 14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767254" y="0"/>
            <a:ext cx="5178669" cy="1907765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2549457" y="394856"/>
            <a:ext cx="3622745" cy="900247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zh-CN" altLang="en-US" sz="5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词语释义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725364" y="1813413"/>
            <a:ext cx="4734658" cy="3924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100" dirty="0">
                <a:solidFill>
                  <a:srgbClr val="FF0000"/>
                </a:solidFill>
              </a:rPr>
              <a:t>响晴</a:t>
            </a:r>
            <a:r>
              <a:rPr lang="zh-CN" altLang="en-US" sz="2100" dirty="0">
                <a:sym typeface="Wingdings" panose="05000000000000000000" pitchFamily="2" charset="2"/>
              </a:rPr>
              <a:t>：（天空）晴朗无云</a:t>
            </a:r>
            <a:endParaRPr lang="zh-CN" altLang="en-US" sz="2100" dirty="0"/>
          </a:p>
        </p:txBody>
      </p:sp>
      <p:sp>
        <p:nvSpPr>
          <p:cNvPr id="36" name="TextBox 35"/>
          <p:cNvSpPr txBox="1"/>
          <p:nvPr/>
        </p:nvSpPr>
        <p:spPr>
          <a:xfrm>
            <a:off x="725170" y="2363999"/>
            <a:ext cx="4668716" cy="3924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100" dirty="0">
                <a:solidFill>
                  <a:srgbClr val="FF0000"/>
                </a:solidFill>
              </a:rPr>
              <a:t>响亮</a:t>
            </a:r>
            <a:r>
              <a:rPr lang="zh-CN" altLang="en-US" sz="2100" dirty="0"/>
              <a:t>：文中指十分的明亮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738162" y="2900808"/>
            <a:ext cx="6205171" cy="3924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100" dirty="0">
                <a:solidFill>
                  <a:srgbClr val="FF0000"/>
                </a:solidFill>
              </a:rPr>
              <a:t>空灵</a:t>
            </a:r>
            <a:r>
              <a:rPr lang="zh-CN" altLang="en-US" sz="2100" dirty="0"/>
              <a:t>：文中指透明的、不可捉摸的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731764" y="3422862"/>
            <a:ext cx="5947996" cy="3924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100" dirty="0">
                <a:solidFill>
                  <a:srgbClr val="FF0000"/>
                </a:solidFill>
              </a:rPr>
              <a:t>安适</a:t>
            </a:r>
            <a:r>
              <a:rPr lang="zh-CN" altLang="en-US" sz="2100" dirty="0"/>
              <a:t>：安静与舒适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738947" y="3933099"/>
            <a:ext cx="7464669" cy="3924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100" dirty="0">
                <a:solidFill>
                  <a:srgbClr val="FF0000"/>
                </a:solidFill>
              </a:rPr>
              <a:t>澄清</a:t>
            </a:r>
            <a:r>
              <a:rPr lang="zh-CN" altLang="en-US" sz="2100" dirty="0"/>
              <a:t>：文中指清澈明亮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735615" y="4366174"/>
            <a:ext cx="4734658" cy="55399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100" dirty="0">
                <a:solidFill>
                  <a:srgbClr val="FF0000"/>
                </a:solidFill>
              </a:rPr>
              <a:t>着落</a:t>
            </a:r>
            <a:r>
              <a:rPr lang="zh-CN" altLang="en-US" sz="2100" dirty="0"/>
              <a:t>：可以依靠或指望的来源</a:t>
            </a: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SLIDE_ID_2" val="{FDDDD1CA-C686-4F16-A5FB-150E20BF87C1}"/>
  <p:tag name="GENSWF_ADVANCE_TIME" val="5"/>
  <p:tag name="ISPRING_CUSTOM_TIMING_USED" val="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SLIDE_ID_2" val="{C0603E02-7535-4478-AAEA-1735179EEB45}"/>
  <p:tag name="GENSWF_ADVANCE_TIME" val="5"/>
  <p:tag name="ISPRING_CUSTOM_TIMING_USED" val="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SLIDE_ID_2" val="{77F8FDB7-3558-4317-8A77-678E22367803}"/>
  <p:tag name="GENSWF_ADVANCE_TIME" val="5"/>
  <p:tag name="ISPRING_CUSTOM_TIMING_USED" val="1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SLIDE_ID_2" val="{DBA624E7-B635-4A67-A042-32AA9D11E662}"/>
  <p:tag name="GENSWF_ADVANCE_TIME" val="5"/>
  <p:tag name="ISPRING_CUSTOM_TIMING_USED" val="1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SLIDE_ID_2" val="{DBA624E7-B635-4A67-A042-32AA9D11E662}"/>
  <p:tag name="GENSWF_ADVANCE_TIME" val="5"/>
  <p:tag name="ISPRING_CUSTOM_TIMING_USED" val="1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SLIDE_ID_2" val="{DBA624E7-B635-4A67-A042-32AA9D11E662}"/>
  <p:tag name="GENSWF_ADVANCE_TIME" val="5"/>
  <p:tag name="ISPRING_CUSTOM_TIMING_USED" val="1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SLIDE_ID_2" val="{DBA624E7-B635-4A67-A042-32AA9D11E662}"/>
  <p:tag name="GENSWF_ADVANCE_TIME" val="5"/>
  <p:tag name="ISPRING_CUSTOM_TIMING_USED" val="1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SLIDE_ID_2" val="{DBA624E7-B635-4A67-A042-32AA9D11E662}"/>
  <p:tag name="GENSWF_ADVANCE_TIME" val="5"/>
  <p:tag name="ISPRING_CUSTOM_TIMING_USED" val="1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SLIDE_ID_2" val="{DBA624E7-B635-4A67-A042-32AA9D11E662}"/>
  <p:tag name="GENSWF_ADVANCE_TIME" val="5"/>
  <p:tag name="ISPRING_CUSTOM_TIMING_USED" val="1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SLIDE_ID_2" val="{DBA624E7-B635-4A67-A042-32AA9D11E662}"/>
  <p:tag name="GENSWF_ADVANCE_TIME" val="5"/>
  <p:tag name="ISPRING_CUSTOM_TIMING_USED" val="1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SLIDE_ID_2" val="{DBA624E7-B635-4A67-A042-32AA9D11E662}"/>
  <p:tag name="GENSWF_ADVANCE_TIME" val="5"/>
  <p:tag name="ISPRING_CUSTOM_TIMING_USED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SLIDE_ID_2" val="{1CA094BE-B88A-4BA9-B456-AF7DD6297AE9}"/>
  <p:tag name="GENSWF_ADVANCE_TIME" val="5"/>
  <p:tag name="ISPRING_CUSTOM_TIMING_USED" val="1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SLIDE_ID_2" val="{DBA624E7-B635-4A67-A042-32AA9D11E662}"/>
  <p:tag name="GENSWF_ADVANCE_TIME" val="5"/>
  <p:tag name="ISPRING_CUSTOM_TIMING_USED" val="1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SLIDE_ID_2" val="{DBA624E7-B635-4A67-A042-32AA9D11E662}"/>
  <p:tag name="GENSWF_ADVANCE_TIME" val="5"/>
  <p:tag name="ISPRING_CUSTOM_TIMING_USED" val="1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SLIDE_ID_2" val="{DBA624E7-B635-4A67-A042-32AA9D11E662}"/>
  <p:tag name="GENSWF_ADVANCE_TIME" val="5"/>
  <p:tag name="ISPRING_CUSTOM_TIMING_USED" val="1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SLIDE_ID_2" val="{DBA624E7-B635-4A67-A042-32AA9D11E662}"/>
  <p:tag name="GENSWF_ADVANCE_TIME" val="5"/>
  <p:tag name="ISPRING_CUSTOM_TIMING_USED" val="1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SLIDE_ID_2" val="{77F8FDB7-3558-4317-8A77-678E22367803}"/>
  <p:tag name="GENSWF_ADVANCE_TIME" val="5"/>
  <p:tag name="ISPRING_CUSTOM_TIMING_USED" val="1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SLIDE_ID_2" val="{77F8FDB7-3558-4317-8A77-678E22367803}"/>
  <p:tag name="GENSWF_ADVANCE_TIME" val="5"/>
  <p:tag name="ISPRING_CUSTOM_TIMING_USED" val="1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SLIDE_ID_2" val="{77F8FDB7-3558-4317-8A77-678E22367803}"/>
  <p:tag name="GENSWF_ADVANCE_TIME" val="5"/>
  <p:tag name="ISPRING_CUSTOM_TIMING_USED" val="1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SLIDE_ID_2" val="{C0603E02-7535-4478-AAEA-1735179EEB45}"/>
  <p:tag name="GENSWF_ADVANCE_TIME" val="5"/>
  <p:tag name="ISPRING_CUSTOM_TIMING_USED" val="1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SLIDE_ID_2" val="{C0603E02-7535-4478-AAEA-1735179EEB45}"/>
  <p:tag name="GENSWF_ADVANCE_TIME" val="5"/>
  <p:tag name="ISPRING_CUSTOM_TIMING_USED" val="1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SLIDE_ID_2" val="{C0603E02-7535-4478-AAEA-1735179EEB45}"/>
  <p:tag name="GENSWF_ADVANCE_TIME" val="5"/>
  <p:tag name="ISPRING_CUSTOM_TIMING_USED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SLIDE_ID_2" val="{1CA094BE-B88A-4BA9-B456-AF7DD6297AE9}"/>
  <p:tag name="GENSWF_ADVANCE_TIME" val="5"/>
  <p:tag name="ISPRING_CUSTOM_TIMING_USED" val="1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SLIDE_ID_2" val="{77F8FDB7-3558-4317-8A77-678E22367803}"/>
  <p:tag name="GENSWF_ADVANCE_TIME" val="5"/>
  <p:tag name="ISPRING_CUSTOM_TIMING_USED" val="1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SLIDE_ID_2" val="{94AB8D28-9712-48C8-BE9A-99389090EAC3}"/>
  <p:tag name="GENSWF_ADVANCE_TIME" val="5"/>
  <p:tag name="ISPRING_CUSTOM_TIMING_USED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SLIDE_ID_2" val="{20EA45A2-1464-4165-B831-0111A52574D1}"/>
  <p:tag name="GENSWF_ADVANCE_TIME" val="8.5"/>
  <p:tag name="ISPRING_CUSTOM_TIMING_USED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SLIDE_ID_2" val="{DBA624E7-B635-4A67-A042-32AA9D11E662}"/>
  <p:tag name="GENSWF_ADVANCE_TIME" val="5"/>
  <p:tag name="ISPRING_CUSTOM_TIMING_USED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SLIDE_ID_2" val="{20EA45A2-1464-4165-B831-0111A52574D1}"/>
  <p:tag name="GENSWF_ADVANCE_TIME" val="8.5"/>
  <p:tag name="ISPRING_CUSTOM_TIMING_USED" val="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SLIDE_ID_2" val="{77F8FDB7-3558-4317-8A77-678E22367803}"/>
  <p:tag name="GENSWF_ADVANCE_TIME" val="5"/>
  <p:tag name="ISPRING_CUSTOM_TIMING_USED" val="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SLIDE_ID_2" val="{77F8FDB7-3558-4317-8A77-678E22367803}"/>
  <p:tag name="GENSWF_ADVANCE_TIME" val="5"/>
  <p:tag name="ISPRING_CUSTOM_TIMING_USED" val="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SLIDE_ID_2" val="{C0603E02-7535-4478-AAEA-1735179EEB45}"/>
  <p:tag name="GENSWF_ADVANCE_TIME" val="5"/>
  <p:tag name="ISPRING_CUSTOM_TIMING_USED" val="1"/>
</p:tagLst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</TotalTime>
  <Words>2340</Words>
  <Application>Microsoft Office PowerPoint</Application>
  <PresentationFormat>全屏显示(16:9)</PresentationFormat>
  <Paragraphs>259</Paragraphs>
  <Slides>36</Slides>
  <Notes>32</Notes>
  <HiddenSlides>0</HiddenSlides>
  <MMClips>0</MMClips>
  <ScaleCrop>false</ScaleCrop>
  <HeadingPairs>
    <vt:vector size="6" baseType="variant">
      <vt:variant>
        <vt:lpstr>已用的字体</vt:lpstr>
      </vt:variant>
      <vt:variant>
        <vt:i4>16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36</vt:i4>
      </vt:variant>
    </vt:vector>
  </HeadingPairs>
  <TitlesOfParts>
    <vt:vector size="54" baseType="lpstr">
      <vt:lpstr>Meiryo</vt:lpstr>
      <vt:lpstr>等线</vt:lpstr>
      <vt:lpstr>等线 Light</vt:lpstr>
      <vt:lpstr>汉仪良品线简</vt:lpstr>
      <vt:lpstr>汉仪细圆简</vt:lpstr>
      <vt:lpstr>黑体</vt:lpstr>
      <vt:lpstr>经典繁仿圆</vt:lpstr>
      <vt:lpstr>楷体_GB2312</vt:lpstr>
      <vt:lpstr>迷你简中倩</vt:lpstr>
      <vt:lpstr>宋体</vt:lpstr>
      <vt:lpstr>微软雅黑</vt:lpstr>
      <vt:lpstr>Arial</vt:lpstr>
      <vt:lpstr>Calibri</vt:lpstr>
      <vt:lpstr>Calibri Light</vt:lpstr>
      <vt:lpstr>Times New Roman</vt:lpstr>
      <vt:lpstr>Wingdings</vt:lpstr>
      <vt:lpstr>第一PPT模板网-WWW.1PPT.COM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dc:description/>
  <cp:lastModifiedBy>kan</cp:lastModifiedBy>
  <cp:revision>164</cp:revision>
  <dcterms:created xsi:type="dcterms:W3CDTF">2017-05-03T23:55:00Z</dcterms:created>
  <dcterms:modified xsi:type="dcterms:W3CDTF">2021-11-28T02:51:24Z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2052-11.1.0.9305</vt:lpwstr>
  </property>
</Properties>
</file>