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686" r:id="rId2"/>
  </p:sldMasterIdLst>
  <p:notesMasterIdLst>
    <p:notesMasterId r:id="rId17"/>
  </p:notesMasterIdLst>
  <p:sldIdLst>
    <p:sldId id="374" r:id="rId3"/>
    <p:sldId id="259" r:id="rId4"/>
    <p:sldId id="260" r:id="rId5"/>
    <p:sldId id="376" r:id="rId6"/>
    <p:sldId id="377" r:id="rId7"/>
    <p:sldId id="378" r:id="rId8"/>
    <p:sldId id="365" r:id="rId9"/>
    <p:sldId id="271" r:id="rId10"/>
    <p:sldId id="335" r:id="rId11"/>
    <p:sldId id="364" r:id="rId12"/>
    <p:sldId id="337" r:id="rId13"/>
    <p:sldId id="363" r:id="rId14"/>
    <p:sldId id="341" r:id="rId15"/>
    <p:sldId id="379" r:id="rId1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98D6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6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F0F72EB9-0AB8-41AA-BE9B-C2A887169785}" type="datetimeFigureOut">
              <a:rPr lang="zh-CN" altLang="en-US"/>
              <a:pPr>
                <a:defRPr/>
              </a:pPr>
              <a:t>2021/11/27</a:t>
            </a:fld>
            <a:endParaRPr lang="zh-CN" altLang="en-US"/>
          </a:p>
        </p:txBody>
      </p:sp>
      <p:sp>
        <p:nvSpPr>
          <p:cNvPr id="2253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75F895C-5A7A-482D-8103-021DCA7AF7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286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355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  <p:sp>
        <p:nvSpPr>
          <p:cNvPr id="235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696B6B1C-9D92-445B-B3F8-EEDA3C5C2CD3}" type="slidenum">
              <a:rPr lang="zh-CN" altLang="en-US" smtClean="0"/>
              <a:pPr eaLnBrk="1" hangingPunct="1"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821855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5F895C-5A7A-482D-8103-021DCA7AF7EA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696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7078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Administrator\Desktop\未标题-2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32163"/>
            <a:ext cx="9145588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 userDrawn="1"/>
        </p:nvSpPr>
        <p:spPr>
          <a:xfrm>
            <a:off x="0" y="3460750"/>
            <a:ext cx="9144000" cy="1701800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D8358-E585-4D76-9552-A3BC8AE10E68}" type="datetimeFigureOut">
              <a:rPr lang="zh-CN" altLang="en-US"/>
              <a:pPr>
                <a:defRPr/>
              </a:pPr>
              <a:t>2021/11/27</a:t>
            </a:fld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35AA6-5411-487B-BC78-185808EA3ABC}" type="slidenum">
              <a:rPr lang="zh-CN" altLang="en-US"/>
              <a:pPr>
                <a:defRPr/>
              </a:pPr>
              <a:t>‹#›</a:t>
            </a:fld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663619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652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464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13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588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95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611188" y="1600200"/>
            <a:ext cx="2665412" cy="485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0" noProof="1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643B0-DEFF-45B8-8390-2816899F21C1}" type="datetimeFigureOut">
              <a:rPr lang="zh-CN" altLang="en-US"/>
              <a:pPr>
                <a:defRPr/>
              </a:pPr>
              <a:t>2021/11/27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E0EDC-EB84-4D4B-B272-31C1BBD4A8F0}" type="slidenum">
              <a:rPr lang="zh-CN" altLang="en-US"/>
              <a:pPr>
                <a:defRPr/>
              </a:pPr>
              <a:t>‹#›</a:t>
            </a:fld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3751387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7037A-59FD-4C42-8349-42CD22369873}" type="datetimeFigureOut">
              <a:rPr lang="zh-CN" altLang="en-US"/>
              <a:pPr>
                <a:defRPr/>
              </a:pPr>
              <a:t>2021/11/27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D9677-D0BF-47F1-9A24-17EDB7277BDA}" type="slidenum">
              <a:rPr lang="zh-CN" altLang="en-US"/>
              <a:pPr>
                <a:defRPr/>
              </a:pPr>
              <a:t>‹#›</a:t>
            </a:fld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3203590662"/>
      </p:ext>
    </p:extLst>
  </p:cSld>
  <p:clrMapOvr>
    <a:masterClrMapping/>
  </p:clrMapOvr>
  <p:transition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078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623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74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542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314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61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noProof="1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44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5FC71DB-2FF2-4F5E-9BA9-0DA174A795DA}" type="datetimeFigureOut">
              <a:rPr lang="zh-CN" altLang="en-US"/>
              <a:pPr>
                <a:defRPr/>
              </a:pPr>
              <a:t>2021/11/27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056C62C-79D1-4ADE-B0FC-16D663338A29}" type="slidenum">
              <a:rPr lang="zh-CN" altLang="en-US"/>
              <a:pPr>
                <a:defRPr/>
              </a:pPr>
              <a:t>‹#›</a:t>
            </a:fld>
            <a:endParaRPr lang="zh-CN" altLang="en-US" sz="9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3868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副标题 2"/>
          <p:cNvSpPr txBox="1">
            <a:spLocks noChangeArrowheads="1"/>
          </p:cNvSpPr>
          <p:nvPr/>
        </p:nvSpPr>
        <p:spPr bwMode="auto">
          <a:xfrm>
            <a:off x="1880393" y="2126137"/>
            <a:ext cx="53816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部编 </a:t>
            </a:r>
            <a:r>
              <a:rPr lang="en-US" altLang="zh-CN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RJ·</a:t>
            </a:r>
            <a:r>
              <a:rPr lang="zh-CN" altLang="en-US" sz="20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六年级下册</a:t>
            </a:r>
          </a:p>
        </p:txBody>
      </p:sp>
      <p:sp>
        <p:nvSpPr>
          <p:cNvPr id="6147" name="标题 1"/>
          <p:cNvSpPr txBox="1">
            <a:spLocks noChangeArrowheads="1"/>
          </p:cNvSpPr>
          <p:nvPr/>
        </p:nvSpPr>
        <p:spPr bwMode="auto">
          <a:xfrm>
            <a:off x="1880393" y="1059645"/>
            <a:ext cx="538162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9  </a:t>
            </a:r>
            <a:r>
              <a:rPr lang="zh-CN" altLang="en-US" sz="5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浣溪沙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553493" y="1949924"/>
            <a:ext cx="4033837" cy="0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0" y="386784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2203450"/>
            <a:ext cx="1820863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1819275" y="842963"/>
            <a:ext cx="7072313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唐代诗人白居易</a:t>
            </a:r>
            <a:r>
              <a:rPr lang="en-US" altLang="zh-CN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醉歌</a:t>
            </a:r>
            <a:r>
              <a:rPr lang="en-US" altLang="zh-CN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8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中有“听唱黄鸡与白日”句，意思是说，黄鸡催晓，白日西落，时光流逝，人生易老。苏轼在这里却说“休将白发唱黄鸡”，反用其意，劝阻人们不要徒发自伤衰老之叹。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animBg="1"/>
      <p:bldP spid="13926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631950" cy="1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2413" y="1058863"/>
            <a:ext cx="8674100" cy="341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诗意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:游历蕲水县的清泉寺，寺临近兰溪,溪水向西流去。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山下溪水潺潺,溪边的兰草刚刚萌生娇嫩的幼苗，浸泡在溪水中。松林间的沙路,仿佛经过清泉冲洗,一尘不染。傍晚，细雨潇潇,寺外传来了布谷鸟的啼叫声。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谁说人老了就不能再回到少年时代呢?你看,门前的流水尚且能向西流淌。不要再感慨暮年时光流逝。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1631950" cy="1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2413" y="771525"/>
            <a:ext cx="86741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赏析:</a:t>
            </a:r>
            <a:endParaRPr lang="zh-CN" altLang="en-US" sz="2400" b="1" dirty="0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    这首词</a:t>
            </a:r>
            <a:r>
              <a:rPr lang="zh-CN" altLang="en-US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从山川景物着笔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主旨却是探索人生的哲理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，传达出作者</a:t>
            </a:r>
            <a:r>
              <a:rPr lang="zh-CN" altLang="en-US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热爱生活、旷达乐观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的人生态度。整首词如同一首意气风发的生命交响乐，一篇老骥伏枥，志在千里的宣言书,流露出作者对青春活力的召唤,对未来的向往和追求,读之令人奋发自强。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49275" y="1177925"/>
            <a:ext cx="5983288" cy="2547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这首词描写了清泉寺幽雅的风光和环境，词人借景抒怀，体现了自己不服老，执着生活，旷达乐观的性情。</a:t>
            </a:r>
          </a:p>
        </p:txBody>
      </p:sp>
      <p:pic>
        <p:nvPicPr>
          <p:cNvPr id="21507" name="图片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7F3F7"/>
              </a:clrFrom>
              <a:clrTo>
                <a:srgbClr val="F7F3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3363" y="1347665"/>
            <a:ext cx="2560637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8" name="组合 11"/>
          <p:cNvGrpSpPr>
            <a:grpSpLocks/>
          </p:cNvGrpSpPr>
          <p:nvPr/>
        </p:nvGrpSpPr>
        <p:grpSpPr bwMode="auto">
          <a:xfrm>
            <a:off x="344488" y="223838"/>
            <a:ext cx="2650790" cy="646423"/>
            <a:chOff x="541" y="351"/>
            <a:chExt cx="4178" cy="1022"/>
          </a:xfrm>
        </p:grpSpPr>
        <p:sp>
          <p:nvSpPr>
            <p:cNvPr id="7170" name="文本框 1"/>
            <p:cNvSpPr txBox="1"/>
            <p:nvPr/>
          </p:nvSpPr>
          <p:spPr>
            <a:xfrm>
              <a:off x="1517" y="351"/>
              <a:ext cx="3202" cy="10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defRPr/>
              </a:pPr>
              <a:r>
                <a:rPr lang="zh-CN" altLang="en-US" sz="3600" noProof="1"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reflection blurRad="6350" stA="53000" endA="300" endPos="35500" dir="5400000" sy="-90000" algn="bl" rotWithShape="0"/>
                  </a:effectLst>
                  <a:latin typeface="微软雅黑"/>
                  <a:ea typeface="微软雅黑"/>
                  <a:sym typeface="微软雅黑"/>
                </a:rPr>
                <a:t>主题概括</a:t>
              </a:r>
            </a:p>
          </p:txBody>
        </p:sp>
        <p:sp>
          <p:nvSpPr>
            <p:cNvPr id="2" name="五边形 1"/>
            <p:cNvSpPr/>
            <p:nvPr/>
          </p:nvSpPr>
          <p:spPr>
            <a:xfrm>
              <a:off x="541" y="519"/>
              <a:ext cx="821" cy="683"/>
            </a:xfrm>
            <a:prstGeom prst="homePlate">
              <a:avLst/>
            </a:prstGeom>
            <a:solidFill>
              <a:schemeClr val="accent6"/>
            </a:solidFill>
            <a:ln w="28575" cmpd="sng">
              <a:solidFill>
                <a:srgbClr val="7030A0"/>
              </a:solidFill>
              <a:prstDash val="soli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167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58775" y="969963"/>
            <a:ext cx="6045200" cy="325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75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苏轼</a:t>
            </a:r>
            <a:r>
              <a:rPr lang="zh-CN" altLang="zh-CN" sz="2000" b="1" dirty="0">
                <a:latin typeface="微软雅黑"/>
                <a:ea typeface="微软雅黑"/>
                <a:sym typeface="微软雅黑"/>
              </a:rPr>
              <a:t>( 1037- -1101), 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字子瞻</a:t>
            </a:r>
            <a:r>
              <a:rPr lang="zh-CN" altLang="zh-CN" sz="2000" b="1" dirty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又字和仲，号“</a:t>
            </a:r>
            <a:r>
              <a:rPr lang="zh-CN" altLang="en-US" sz="20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东坡居士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”，世称“</a:t>
            </a:r>
            <a:r>
              <a:rPr lang="zh-CN" altLang="en-US" sz="20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苏东坡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”。眉州眉山</a:t>
            </a:r>
            <a:r>
              <a:rPr lang="zh-CN" altLang="zh-CN" sz="2000" b="1" dirty="0">
                <a:latin typeface="微软雅黑"/>
                <a:ea typeface="微软雅黑"/>
                <a:sym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今四川眉山</a:t>
            </a:r>
            <a:r>
              <a:rPr lang="zh-CN" altLang="zh-CN" sz="2000" b="1" dirty="0">
                <a:latin typeface="微软雅黑"/>
                <a:ea typeface="微软雅黑"/>
                <a:sym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人。</a:t>
            </a:r>
            <a:r>
              <a:rPr lang="zh-CN" altLang="en-US" sz="20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北宋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著名散文家、书画家、词人、诗人。</a:t>
            </a:r>
            <a:r>
              <a:rPr lang="zh-CN" altLang="en-US" sz="20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与父苏洵、弟苏辙合称“三苏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”</a:t>
            </a:r>
            <a:r>
              <a:rPr lang="zh-CN" altLang="zh-CN" sz="2000" b="1" dirty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与欧阳修并称“欧苏”</a:t>
            </a:r>
            <a:r>
              <a:rPr lang="zh-CN" altLang="zh-CN" sz="2000" b="1" dirty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为“</a:t>
            </a:r>
            <a:r>
              <a:rPr lang="zh-CN" altLang="en-US" sz="20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唐宋八大家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”之一</a:t>
            </a:r>
            <a:r>
              <a:rPr lang="zh-CN" altLang="zh-CN" sz="2000" b="1" dirty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诗文有</a:t>
            </a:r>
            <a:r>
              <a:rPr lang="zh-CN" altLang="zh-CN" sz="2000" b="1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东坡七集</a:t>
            </a:r>
            <a:r>
              <a:rPr lang="zh-CN" altLang="zh-CN" sz="2000" b="1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等</a:t>
            </a:r>
            <a:r>
              <a:rPr lang="zh-CN" altLang="zh-CN" sz="2000" b="1" dirty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词有</a:t>
            </a:r>
            <a:r>
              <a:rPr lang="zh-CN" altLang="zh-CN" sz="2000" b="1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东坡乐府</a:t>
            </a:r>
            <a:r>
              <a:rPr lang="zh-CN" altLang="zh-CN" sz="2000" b="1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000" b="1" dirty="0">
                <a:latin typeface="微软雅黑"/>
                <a:ea typeface="微软雅黑"/>
                <a:sym typeface="微软雅黑"/>
              </a:rPr>
              <a:t>。</a:t>
            </a:r>
            <a:r>
              <a:rPr lang="zh-CN" altLang="en-US" sz="20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他的诗词均感情豪迈奔放，胸襟开朗洒脱。</a:t>
            </a:r>
          </a:p>
        </p:txBody>
      </p:sp>
      <p:grpSp>
        <p:nvGrpSpPr>
          <p:cNvPr id="8195" name="组合 11"/>
          <p:cNvGrpSpPr>
            <a:grpSpLocks/>
          </p:cNvGrpSpPr>
          <p:nvPr/>
        </p:nvGrpSpPr>
        <p:grpSpPr bwMode="auto">
          <a:xfrm>
            <a:off x="344488" y="223838"/>
            <a:ext cx="2650795" cy="646424"/>
            <a:chOff x="541" y="351"/>
            <a:chExt cx="4177" cy="1021"/>
          </a:xfrm>
        </p:grpSpPr>
        <p:sp>
          <p:nvSpPr>
            <p:cNvPr id="7170" name="文本框 1"/>
            <p:cNvSpPr txBox="1"/>
            <p:nvPr/>
          </p:nvSpPr>
          <p:spPr>
            <a:xfrm>
              <a:off x="1517" y="351"/>
              <a:ext cx="3201" cy="10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defRPr/>
              </a:pPr>
              <a:r>
                <a:rPr lang="zh-CN" altLang="en-US" sz="3600" noProof="1"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reflection blurRad="6350" stA="53000" endA="300" endPos="35500" dir="5400000" sy="-90000" algn="bl" rotWithShape="0"/>
                  </a:effectLst>
                  <a:latin typeface="微软雅黑"/>
                  <a:ea typeface="微软雅黑"/>
                  <a:sym typeface="微软雅黑"/>
                </a:rPr>
                <a:t>知识链接</a:t>
              </a:r>
            </a:p>
          </p:txBody>
        </p:sp>
        <p:sp>
          <p:nvSpPr>
            <p:cNvPr id="4" name="五边形 3"/>
            <p:cNvSpPr/>
            <p:nvPr/>
          </p:nvSpPr>
          <p:spPr>
            <a:xfrm>
              <a:off x="541" y="519"/>
              <a:ext cx="820" cy="685"/>
            </a:xfrm>
            <a:prstGeom prst="homePlate">
              <a:avLst/>
            </a:prstGeom>
            <a:solidFill>
              <a:schemeClr val="accent6"/>
            </a:solidFill>
            <a:ln w="28575" cmpd="sng">
              <a:solidFill>
                <a:srgbClr val="7030A0"/>
              </a:solidFill>
              <a:prstDash val="soli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8196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2400" y="1416050"/>
            <a:ext cx="2641600" cy="308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283980" y="223838"/>
            <a:ext cx="14401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2"/>
          <p:cNvSpPr txBox="1">
            <a:spLocks noChangeArrowheads="1"/>
          </p:cNvSpPr>
          <p:nvPr/>
        </p:nvSpPr>
        <p:spPr bwMode="auto">
          <a:xfrm>
            <a:off x="701675" y="1089025"/>
            <a:ext cx="7872413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200" dirty="0">
                <a:latin typeface="微软雅黑"/>
                <a:ea typeface="微软雅黑"/>
                <a:sym typeface="微软雅黑"/>
              </a:rPr>
              <a:t>作者被贬官黄州，游蕲水清泉寺所作。当时年岁渐高（</a:t>
            </a:r>
            <a:r>
              <a:rPr lang="en-US" altLang="zh-CN" sz="2200" dirty="0">
                <a:latin typeface="微软雅黑"/>
                <a:ea typeface="微软雅黑"/>
                <a:sym typeface="微软雅黑"/>
              </a:rPr>
              <a:t>47</a:t>
            </a:r>
            <a:r>
              <a:rPr lang="zh-CN" altLang="en-US" sz="2200" dirty="0">
                <a:latin typeface="微软雅黑"/>
                <a:ea typeface="微软雅黑"/>
                <a:sym typeface="微软雅黑"/>
              </a:rPr>
              <a:t>岁），白发渐生，身体欠佳。在这种情况下诗人能吟咏出“休将白发唱黄鸡”的激昂之辞，袒露出奋发向上。旷达乐观的胸襟就更难能可贵了。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7"/>
          <p:cNvSpPr txBox="1">
            <a:spLocks noChangeArrowheads="1"/>
          </p:cNvSpPr>
          <p:nvPr/>
        </p:nvSpPr>
        <p:spPr bwMode="auto">
          <a:xfrm>
            <a:off x="755650" y="884238"/>
            <a:ext cx="7416800" cy="3416300"/>
          </a:xfrm>
          <a:prstGeom prst="rect">
            <a:avLst/>
          </a:prstGeom>
          <a:solidFill>
            <a:schemeClr val="bg1">
              <a:alpha val="6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浣溪沙</a:t>
            </a:r>
            <a:endParaRPr lang="en-US" altLang="zh-CN" sz="2800" b="1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zh-CN" sz="20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[</a:t>
            </a:r>
            <a:r>
              <a:rPr lang="zh-CN" altLang="en-US" sz="20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宋</a:t>
            </a:r>
            <a:r>
              <a:rPr lang="en-US" altLang="zh-CN" sz="20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]</a:t>
            </a:r>
            <a:r>
              <a:rPr lang="zh-CN" altLang="en-US" sz="20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苏轼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游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蕲水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清泉寺，寺临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兰溪，溪水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西流。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山下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兰芽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短浸溪，松间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沙路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净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无泥，潇潇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暮雨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子规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啼。   谁道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人生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无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再少？门前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流水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尚能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西！休将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白发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唱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黄鸡。</a:t>
            </a:r>
          </a:p>
        </p:txBody>
      </p:sp>
      <p:grpSp>
        <p:nvGrpSpPr>
          <p:cNvPr id="10243" name="组合 11"/>
          <p:cNvGrpSpPr>
            <a:grpSpLocks/>
          </p:cNvGrpSpPr>
          <p:nvPr/>
        </p:nvGrpSpPr>
        <p:grpSpPr bwMode="auto">
          <a:xfrm>
            <a:off x="344488" y="223838"/>
            <a:ext cx="2650795" cy="646424"/>
            <a:chOff x="541" y="351"/>
            <a:chExt cx="4177" cy="1021"/>
          </a:xfrm>
        </p:grpSpPr>
        <p:sp>
          <p:nvSpPr>
            <p:cNvPr id="7170" name="文本框 1"/>
            <p:cNvSpPr txBox="1"/>
            <p:nvPr/>
          </p:nvSpPr>
          <p:spPr>
            <a:xfrm>
              <a:off x="1517" y="351"/>
              <a:ext cx="3201" cy="10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defRPr/>
              </a:pPr>
              <a:r>
                <a:rPr lang="zh-CN" altLang="en-US" sz="3600" noProof="1"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reflection blurRad="6350" stA="53000" endA="300" endPos="35500" dir="5400000" sy="-90000" algn="bl" rotWithShape="0"/>
                  </a:effectLst>
                  <a:latin typeface="微软雅黑"/>
                  <a:ea typeface="微软雅黑"/>
                  <a:sym typeface="微软雅黑"/>
                </a:rPr>
                <a:t>整体感知</a:t>
              </a:r>
            </a:p>
          </p:txBody>
        </p:sp>
        <p:sp>
          <p:nvSpPr>
            <p:cNvPr id="2" name="五边形 1"/>
            <p:cNvSpPr/>
            <p:nvPr/>
          </p:nvSpPr>
          <p:spPr>
            <a:xfrm>
              <a:off x="541" y="519"/>
              <a:ext cx="820" cy="685"/>
            </a:xfrm>
            <a:prstGeom prst="homePlate">
              <a:avLst/>
            </a:prstGeom>
            <a:solidFill>
              <a:schemeClr val="accent6"/>
            </a:solidFill>
            <a:ln w="28575" cmpd="sng">
              <a:solidFill>
                <a:srgbClr val="7030A0"/>
              </a:solidFill>
              <a:prstDash val="soli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p:transition advTm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7"/>
          <p:cNvSpPr txBox="1">
            <a:spLocks noChangeArrowheads="1"/>
          </p:cNvSpPr>
          <p:nvPr/>
        </p:nvSpPr>
        <p:spPr bwMode="auto">
          <a:xfrm>
            <a:off x="601663" y="987425"/>
            <a:ext cx="7993062" cy="3540125"/>
          </a:xfrm>
          <a:prstGeom prst="rect">
            <a:avLst/>
          </a:prstGeom>
          <a:solidFill>
            <a:schemeClr val="bg1">
              <a:alpha val="6588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8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游玩蕲水的清泉寺，寺庙在兰溪的旁边，溪水向西流淌。</a:t>
            </a:r>
          </a:p>
          <a:p>
            <a:pPr algn="just" eaLnBrk="1" hangingPunct="1"/>
            <a:r>
              <a:rPr lang="zh-CN" altLang="en-US" sz="28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山脚下兰草新抽的幼芽浸润在溪水中，松林间的沙路被雨水冲洗的一尘不染，傍晚时分，细雨萧萧，布谷声声。</a:t>
            </a:r>
          </a:p>
          <a:p>
            <a:pPr algn="just" eaLnBrk="1" hangingPunct="1"/>
            <a:r>
              <a:rPr lang="zh-CN" altLang="en-US" sz="28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谁说人生就不能再回到少年时期？ 门前的溪水都还能向西边流淌！不要在老年感叹时光的飞逝啊！</a:t>
            </a:r>
          </a:p>
        </p:txBody>
      </p:sp>
      <p:sp>
        <p:nvSpPr>
          <p:cNvPr id="10" name="文本框 1"/>
          <p:cNvSpPr txBox="1"/>
          <p:nvPr/>
        </p:nvSpPr>
        <p:spPr>
          <a:xfrm>
            <a:off x="579438" y="474663"/>
            <a:ext cx="906462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译文</a:t>
            </a:r>
          </a:p>
        </p:txBody>
      </p:sp>
    </p:spTree>
  </p:cSld>
  <p:clrMapOvr>
    <a:masterClrMapping/>
  </p:clrMapOvr>
  <p:transition advTm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99"/>
          <p:cNvSpPr txBox="1">
            <a:spLocks noChangeArrowheads="1"/>
          </p:cNvSpPr>
          <p:nvPr/>
        </p:nvSpPr>
        <p:spPr bwMode="auto">
          <a:xfrm>
            <a:off x="449263" y="925513"/>
            <a:ext cx="82073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2400" b="1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zh-CN" sz="2400" b="1">
                <a:latin typeface="微软雅黑"/>
                <a:ea typeface="微软雅黑"/>
                <a:sym typeface="微软雅黑"/>
              </a:rPr>
              <a:t>《浣溪沙》是苏轼元丰五年（1082年）被贬黄州期间所作。词的</a:t>
            </a:r>
            <a:r>
              <a:rPr lang="zh-CN" altLang="zh-CN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上阕写景</a:t>
            </a:r>
            <a:r>
              <a:rPr lang="zh-CN" altLang="zh-CN" sz="2400" b="1">
                <a:latin typeface="微软雅黑"/>
                <a:ea typeface="微软雅黑"/>
                <a:sym typeface="微软雅黑"/>
              </a:rPr>
              <a:t>，同时也烘托了自己被贬黄州的</a:t>
            </a:r>
            <a:r>
              <a:rPr lang="zh-CN" altLang="zh-CN" sz="24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凄凉环境和悲凉心情</a:t>
            </a:r>
            <a:r>
              <a:rPr lang="zh-CN" altLang="zh-CN" sz="2400" b="1">
                <a:latin typeface="微软雅黑"/>
                <a:ea typeface="微软雅黑"/>
                <a:sym typeface="微软雅黑"/>
              </a:rPr>
              <a:t>。暮雨萧萧，子规哀鸣，均是实写。他从眼前的“溪水西流”悟出：</a:t>
            </a:r>
            <a:r>
              <a:rPr lang="zh-CN" altLang="zh-CN" sz="24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溪水尚能西流，难道人生就不能再重来吗?</a:t>
            </a:r>
            <a:r>
              <a:rPr lang="zh-CN" altLang="zh-CN" sz="2400" b="1">
                <a:latin typeface="微软雅黑"/>
                <a:ea typeface="微软雅黑"/>
                <a:sym typeface="微软雅黑"/>
              </a:rPr>
              <a:t>于是</a:t>
            </a:r>
            <a:r>
              <a:rPr lang="zh-CN" altLang="zh-CN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下阕转入抒怀</a:t>
            </a:r>
            <a:r>
              <a:rPr lang="zh-CN" altLang="zh-CN" sz="2400" b="1">
                <a:latin typeface="微软雅黑"/>
                <a:ea typeface="微软雅黑"/>
                <a:sym typeface="微软雅黑"/>
              </a:rPr>
              <a:t>，集中表现了他</a:t>
            </a:r>
            <a:r>
              <a:rPr lang="zh-CN" altLang="zh-CN" sz="24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虽处困境，仍力求振作精神</a:t>
            </a:r>
            <a:r>
              <a:rPr lang="zh-CN" altLang="zh-CN" sz="2400" b="1">
                <a:latin typeface="微软雅黑"/>
                <a:ea typeface="微软雅黑"/>
                <a:sym typeface="微软雅黑"/>
              </a:rPr>
              <a:t>。</a:t>
            </a:r>
            <a:endParaRPr lang="en-US" altLang="zh-CN" sz="2400" b="1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110000"/>
              </a:lnSpc>
            </a:pPr>
            <a:r>
              <a:rPr lang="en-US" altLang="zh-CN" sz="2400" b="1">
                <a:latin typeface="微软雅黑"/>
                <a:ea typeface="微软雅黑"/>
                <a:sym typeface="微软雅黑"/>
              </a:rPr>
              <a:t>       </a:t>
            </a:r>
            <a:r>
              <a:rPr lang="zh-CN" altLang="zh-CN" sz="2400" b="1">
                <a:latin typeface="微软雅黑"/>
                <a:ea typeface="微软雅黑"/>
                <a:sym typeface="微软雅黑"/>
              </a:rPr>
              <a:t>千百年来，这首词像他积极进取的人生观一样，不知给了多少身受挫折的人以生活下去的勇气和继续前行的信心，就是在今天，读了也让人倍受鼓舞。</a:t>
            </a:r>
            <a:endParaRPr lang="zh-CN" altLang="en-US" sz="2400" b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395288" y="446088"/>
            <a:ext cx="906462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赏析</a:t>
            </a:r>
          </a:p>
        </p:txBody>
      </p:sp>
    </p:spTree>
  </p:cSld>
  <p:clrMapOvr>
    <a:masterClrMapping/>
  </p:clrMapOvr>
  <p:transition advTm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文本框 4"/>
          <p:cNvSpPr txBox="1">
            <a:spLocks noChangeArrowheads="1"/>
          </p:cNvSpPr>
          <p:nvPr/>
        </p:nvSpPr>
        <p:spPr bwMode="auto">
          <a:xfrm>
            <a:off x="609600" y="627063"/>
            <a:ext cx="7634288" cy="376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400" b="1">
                <a:latin typeface="微软雅黑"/>
                <a:ea typeface="微软雅黑"/>
                <a:sym typeface="微软雅黑"/>
              </a:rPr>
              <a:t>浣溪沙</a:t>
            </a:r>
            <a:endParaRPr lang="zh-CN" altLang="zh-CN" sz="2400" b="1" noProof="1">
              <a:latin typeface="微软雅黑"/>
              <a:ea typeface="微软雅黑"/>
              <a:sym typeface="微软雅黑"/>
            </a:endParaRPr>
          </a:p>
          <a:p>
            <a:pPr eaLnBrk="1" hangingPunct="1">
              <a:lnSpc>
                <a:spcPct val="300000"/>
              </a:lnSpc>
            </a:pPr>
            <a:r>
              <a:rPr lang="zh-CN" altLang="zh-CN" sz="2400" b="1" noProof="1">
                <a:latin typeface="微软雅黑"/>
                <a:ea typeface="微软雅黑"/>
                <a:sym typeface="微软雅黑"/>
              </a:rPr>
              <a:t>游蕲水清泉寺，寺临兰溪，溪水西流。 </a:t>
            </a:r>
            <a:r>
              <a:rPr lang="en-US" altLang="zh-CN" sz="2400" b="1">
                <a:latin typeface="微软雅黑"/>
                <a:ea typeface="微软雅黑"/>
                <a:sym typeface="微软雅黑"/>
              </a:rPr>
              <a:t/>
            </a:r>
            <a:br>
              <a:rPr lang="en-US" altLang="zh-CN" sz="2400" b="1">
                <a:latin typeface="微软雅黑"/>
                <a:ea typeface="微软雅黑"/>
                <a:sym typeface="微软雅黑"/>
              </a:rPr>
            </a:br>
            <a:r>
              <a:rPr lang="zh-CN" altLang="zh-CN" sz="2400" b="1" noProof="1">
                <a:latin typeface="微软雅黑"/>
                <a:ea typeface="微软雅黑"/>
                <a:sym typeface="微软雅黑"/>
              </a:rPr>
              <a:t>山下兰芽短浸溪，松间沙路净无泥，潇潇暮雨子规啼。 </a:t>
            </a:r>
          </a:p>
          <a:p>
            <a:pPr eaLnBrk="1" hangingPunct="1">
              <a:lnSpc>
                <a:spcPct val="300000"/>
              </a:lnSpc>
            </a:pPr>
            <a:r>
              <a:rPr lang="zh-CN" altLang="zh-CN" sz="2400" b="1" noProof="1">
                <a:latin typeface="微软雅黑"/>
                <a:ea typeface="微软雅黑"/>
                <a:sym typeface="微软雅黑"/>
              </a:rPr>
              <a:t>谁道人生无再少？门前流水尚能西！休将白发唱黄鸡。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924300" y="1203325"/>
            <a:ext cx="9779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148263" y="771525"/>
            <a:ext cx="1422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词牌名。</a:t>
            </a:r>
            <a:endParaRPr lang="zh-CN" altLang="en-US" sz="24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71550" y="2211388"/>
            <a:ext cx="5762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900113" y="1131888"/>
            <a:ext cx="29690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在今湖北浠水一带。</a:t>
            </a:r>
            <a:endParaRPr lang="zh-CN" altLang="en-US" sz="24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908175" y="3290888"/>
            <a:ext cx="10080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692275" y="2355850"/>
            <a:ext cx="42066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指初生的兰芽浸润在溪水中。</a:t>
            </a:r>
            <a:endParaRPr lang="zh-CN" altLang="en-US" sz="24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651500" y="3290888"/>
            <a:ext cx="5762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940425" y="2284413"/>
            <a:ext cx="23503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这里形容雨声。</a:t>
            </a:r>
            <a:endParaRPr lang="zh-CN" altLang="en-US" sz="24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300788" y="4371975"/>
            <a:ext cx="50323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435600" y="4371975"/>
            <a:ext cx="11128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老年。</a:t>
            </a:r>
            <a:endParaRPr lang="zh-CN" altLang="en-US" sz="24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948488" y="4371975"/>
            <a:ext cx="93503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117725" y="3435350"/>
            <a:ext cx="699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语出白居易“黄鸡催晓丑时鸣”，比喻时光流逝。</a:t>
            </a:r>
            <a:endParaRPr lang="zh-CN" altLang="en-US" sz="24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3327" name="组合 11"/>
          <p:cNvGrpSpPr>
            <a:grpSpLocks/>
          </p:cNvGrpSpPr>
          <p:nvPr/>
        </p:nvGrpSpPr>
        <p:grpSpPr bwMode="auto">
          <a:xfrm>
            <a:off x="344488" y="223838"/>
            <a:ext cx="2650790" cy="646423"/>
            <a:chOff x="541" y="351"/>
            <a:chExt cx="4178" cy="1022"/>
          </a:xfrm>
        </p:grpSpPr>
        <p:sp>
          <p:nvSpPr>
            <p:cNvPr id="7170" name="文本框 1"/>
            <p:cNvSpPr txBox="1"/>
            <p:nvPr/>
          </p:nvSpPr>
          <p:spPr>
            <a:xfrm>
              <a:off x="1517" y="351"/>
              <a:ext cx="3202" cy="10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  <a:scene3d>
                <a:camera prst="orthographicFront"/>
                <a:lightRig rig="threePt" dir="t"/>
              </a:scene3d>
            </a:bodyPr>
            <a:lstStyle/>
            <a:p>
              <a:pPr>
                <a:defRPr/>
              </a:pPr>
              <a:r>
                <a:rPr lang="zh-CN" altLang="en-US" sz="3600" noProof="1"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reflection blurRad="6350" stA="53000" endA="300" endPos="35500" dir="5400000" sy="-90000" algn="bl" rotWithShape="0"/>
                  </a:effectLst>
                  <a:latin typeface="微软雅黑"/>
                  <a:ea typeface="微软雅黑"/>
                  <a:sym typeface="微软雅黑"/>
                </a:rPr>
                <a:t>古诗解读</a:t>
              </a:r>
            </a:p>
          </p:txBody>
        </p:sp>
        <p:sp>
          <p:nvSpPr>
            <p:cNvPr id="2" name="五边形 1"/>
            <p:cNvSpPr/>
            <p:nvPr/>
          </p:nvSpPr>
          <p:spPr>
            <a:xfrm>
              <a:off x="541" y="519"/>
              <a:ext cx="821" cy="683"/>
            </a:xfrm>
            <a:prstGeom prst="homePlate">
              <a:avLst/>
            </a:prstGeom>
            <a:solidFill>
              <a:schemeClr val="accent6"/>
            </a:solidFill>
            <a:ln w="28575" cmpd="sng">
              <a:solidFill>
                <a:srgbClr val="7030A0"/>
              </a:solidFill>
              <a:prstDash val="soli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5" grpId="0"/>
      <p:bldP spid="8" grpId="0"/>
      <p:bldP spid="11" grpId="0"/>
      <p:bldP spid="14" grpId="0"/>
      <p:bldP spid="17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39725" y="915988"/>
            <a:ext cx="88024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zh-CN" sz="2800" noProof="1">
                <a:latin typeface="微软雅黑"/>
                <a:ea typeface="微软雅黑"/>
                <a:sym typeface="微软雅黑"/>
              </a:rPr>
              <a:t>山下兰芽短浸溪，松间沙路净无泥，潇潇暮雨子规啼。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495675" y="1500188"/>
            <a:ext cx="5284788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句析：上阕写暮春三月兰溪清泉寺的风光和环境,描绘出一幅明丽、清新的风景画，令人好似身临其境,心旷神怡,表达出词人热爱自然、热爱人生的情怀。</a:t>
            </a:r>
          </a:p>
        </p:txBody>
      </p:sp>
      <p:pic>
        <p:nvPicPr>
          <p:cNvPr id="14340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CF8F7"/>
              </a:clrFrom>
              <a:clrTo>
                <a:srgbClr val="FCF8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3" y="2392363"/>
            <a:ext cx="2867025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69875" y="582613"/>
            <a:ext cx="8802410" cy="66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 noProof="1">
                <a:latin typeface="微软雅黑"/>
                <a:ea typeface="微软雅黑"/>
                <a:sym typeface="微软雅黑"/>
              </a:rPr>
              <a:t>谁道人生无再少？门前流水尚能西！休将白发唱黄鸡。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419475" y="1563688"/>
            <a:ext cx="5329238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句析:“谁道”两句,以反问提问，以借喻回答。结尾两句以溪水西流的现象，由景生发感慨，自我勉励。表现出词人虽身处困境却老当益壮、自强不息的精神。</a:t>
            </a:r>
          </a:p>
        </p:txBody>
      </p:sp>
      <p:pic>
        <p:nvPicPr>
          <p:cNvPr id="16388" name="图片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2457450"/>
            <a:ext cx="2867025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1" grpId="0"/>
      <p:bldP spid="11" grpId="1"/>
    </p:bldLst>
  </p:timing>
</p:sld>
</file>

<file path=ppt/theme/theme1.xml><?xml version="1.0" encoding="utf-8"?>
<a:theme xmlns:a="http://schemas.openxmlformats.org/drawingml/2006/main" name="第一PPT模板网-WWW.1PPT.COM​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1031</Words>
  <Application>Microsoft Office PowerPoint</Application>
  <PresentationFormat>全屏显示(16:9)</PresentationFormat>
  <Paragraphs>53</Paragraphs>
  <Slides>14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</cp:revision>
  <dcterms:created xsi:type="dcterms:W3CDTF">2019-07-09T05:51:00Z</dcterms:created>
  <dcterms:modified xsi:type="dcterms:W3CDTF">2021-11-27T05:03:38Z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