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1"/>
  </p:notesMasterIdLst>
  <p:sldIdLst>
    <p:sldId id="256" r:id="rId3"/>
    <p:sldId id="364" r:id="rId4"/>
    <p:sldId id="365" r:id="rId5"/>
    <p:sldId id="366" r:id="rId6"/>
    <p:sldId id="259" r:id="rId7"/>
    <p:sldId id="260" r:id="rId8"/>
    <p:sldId id="261" r:id="rId9"/>
    <p:sldId id="344" r:id="rId10"/>
    <p:sldId id="367" r:id="rId11"/>
    <p:sldId id="271" r:id="rId12"/>
    <p:sldId id="336" r:id="rId13"/>
    <p:sldId id="363" r:id="rId14"/>
    <p:sldId id="335" r:id="rId15"/>
    <p:sldId id="337" r:id="rId16"/>
    <p:sldId id="339" r:id="rId17"/>
    <p:sldId id="341" r:id="rId18"/>
    <p:sldId id="324" r:id="rId19"/>
    <p:sldId id="368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98D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028CDCD-E444-4CEE-8532-CD3CC71B0FC6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2458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478AFF4-70D4-45F1-8AC1-D55776C2D8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284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8AFF4-70D4-45F1-8AC1-D55776C2D8BE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806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8AFF4-70D4-45F1-8AC1-D55776C2D8BE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30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78AFF4-70D4-45F1-8AC1-D55776C2D8BE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20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BE1807BE-C22D-4665-82C1-CA84B05B33E4}" type="slidenum">
              <a:rPr lang="zh-CN" altLang="en-US"/>
              <a:pPr eaLnBrk="1" hangingPunct="1"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3191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330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编写用图片\背景图 优\图片3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60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51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74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235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02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90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49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98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546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775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编写用图片\背景图 优\图片3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56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图片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0"/>
            <a:ext cx="23241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56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250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67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PPT上课课件\模板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06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35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4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9" r:id="rId4"/>
    <p:sldLayoutId id="2147483673" r:id="rId5"/>
    <p:sldLayoutId id="2147483674" r:id="rId6"/>
    <p:sldLayoutId id="2147483675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5068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75"/>
            <a:ext cx="9143999" cy="513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3092415"/>
            <a:ext cx="9144000" cy="140412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cxnSp>
        <p:nvCxnSpPr>
          <p:cNvPr id="8" name="直接连接符 7"/>
          <p:cNvCxnSpPr/>
          <p:nvPr/>
        </p:nvCxnSpPr>
        <p:spPr>
          <a:xfrm flipV="1">
            <a:off x="1793875" y="3867504"/>
            <a:ext cx="5586413" cy="17463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1793875" y="3291242"/>
            <a:ext cx="792163" cy="503237"/>
          </a:xfrm>
          <a:prstGeom prst="ellipse">
            <a:avLst/>
          </a:prstGeom>
          <a:solidFill>
            <a:srgbClr val="92D050"/>
          </a:solidFill>
          <a:ln w="12700" cmpd="sng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8</a:t>
            </a: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2270125" y="3219804"/>
            <a:ext cx="5448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卜算子 送鲍浩然之浙东</a:t>
            </a:r>
          </a:p>
        </p:txBody>
      </p:sp>
      <p:sp>
        <p:nvSpPr>
          <p:cNvPr id="10247" name="TextBox 11"/>
          <p:cNvSpPr txBox="1">
            <a:spLocks noChangeArrowheads="1"/>
          </p:cNvSpPr>
          <p:nvPr/>
        </p:nvSpPr>
        <p:spPr bwMode="auto">
          <a:xfrm>
            <a:off x="3563938" y="3974242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人教版六年级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下册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55825" y="949325"/>
            <a:ext cx="5059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水是眼波横，山是眉峰聚。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016375" y="2317750"/>
            <a:ext cx="464820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句析：这两句采用比喻的手法，借用女子的眉眼来赞美山水的秀丽。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2317750"/>
            <a:ext cx="32670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792288" y="668338"/>
            <a:ext cx="5872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欲问行人去那边</a:t>
            </a:r>
            <a:r>
              <a:rPr lang="zh-CN" altLang="en-US" sz="32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？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眉眼盈盈处。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70325" y="1836738"/>
            <a:ext cx="46482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句析：这两句采用设问的方式，点明行人所要去的地方。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眉眼盈盈处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承接上句，指清丽明秀的江南山水。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178050"/>
            <a:ext cx="32670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863725" y="596900"/>
            <a:ext cx="5060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才始送春归，</a:t>
            </a:r>
            <a:r>
              <a:rPr lang="zh-CN" altLang="en-US" sz="32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又</a:t>
            </a:r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送君归去。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2027238"/>
            <a:ext cx="32670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70325" y="1549400"/>
            <a:ext cx="4648200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句析：这两句抒发自己的离愁别绪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刚刚送走美丽的春天，心情已经十分惆怅，今天又要送走自己的好朋友，更添几分惆怅。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68450" y="703263"/>
            <a:ext cx="5872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若到江南赶上春，千万和春住。</a:t>
            </a:r>
            <a:endParaRPr lang="en-US" altLang="zh-CN" sz="3200" b="1" dirty="0"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14825" y="1863725"/>
            <a:ext cx="4237038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句析:这两句再发奇想，叮嘱友人如果能赶上江南春光，务必于春光同住，既饱含惜春之情，又寄寓对友人的祝福之意。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2027238"/>
            <a:ext cx="32670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63195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5438" y="804863"/>
            <a:ext cx="86741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</a:rPr>
              <a:t>诗意</a:t>
            </a:r>
            <a:r>
              <a:rPr lang="zh-CN" altLang="en-US" sz="2000" b="1" dirty="0"/>
              <a:t>:江水像佳人的眼波一样清亮，山像美女微微蹙着的眉。想问朋友要去哪里?要去往山水交汇的清丽江南。(我)才刚送走了春天，现在又要送你回去。如果你到江南还能赶，上春天的话，千万要把春光留住。</a:t>
            </a:r>
          </a:p>
          <a:p>
            <a:pPr eaLnBrk="1" hangingPunct="1">
              <a:lnSpc>
                <a:spcPct val="150000"/>
              </a:lnSpc>
            </a:pPr>
            <a:endParaRPr lang="zh-CN" altLang="en-US" sz="2000" b="1" dirty="0"/>
          </a:p>
          <a:p>
            <a:pPr eaLnBrk="1" hangingPunct="1">
              <a:lnSpc>
                <a:spcPct val="150000"/>
              </a:lnSpc>
            </a:pPr>
            <a:r>
              <a:rPr lang="zh-CN" altLang="en-US" sz="2000" b="1" dirty="0"/>
              <a:t>      </a:t>
            </a:r>
            <a:r>
              <a:rPr lang="zh-CN" altLang="en-US" sz="2000" b="1" dirty="0">
                <a:solidFill>
                  <a:srgbClr val="FF0000"/>
                </a:solidFill>
              </a:rPr>
              <a:t>赏析</a:t>
            </a:r>
            <a:r>
              <a:rPr lang="zh-CN" altLang="en-US" sz="2000" b="1" dirty="0"/>
              <a:t>:这首</a:t>
            </a:r>
            <a:r>
              <a:rPr lang="zh-CN" altLang="en-US" sz="2000" b="1" dirty="0">
                <a:solidFill>
                  <a:srgbClr val="0000FF"/>
                </a:solidFill>
              </a:rPr>
              <a:t>送别词</a:t>
            </a:r>
            <a:r>
              <a:rPr lang="zh-CN" altLang="en-US" sz="2000" b="1" dirty="0"/>
              <a:t>的上阕,词人将江南秀丽的山水比作女子的眼波和眉毛,极富人情味,也暗示好友即将归乡与家人团聚。词的下阕,词人用了两个“</a:t>
            </a:r>
            <a:r>
              <a:rPr lang="zh-CN" altLang="en-US" sz="2000" b="1" dirty="0">
                <a:solidFill>
                  <a:srgbClr val="0000FF"/>
                </a:solidFill>
              </a:rPr>
              <a:t>送</a:t>
            </a:r>
            <a:r>
              <a:rPr lang="zh-CN" altLang="en-US" sz="2000" b="1" dirty="0"/>
              <a:t>”字和两个“</a:t>
            </a:r>
            <a:r>
              <a:rPr lang="zh-CN" altLang="en-US" sz="2000" b="1" dirty="0">
                <a:solidFill>
                  <a:srgbClr val="0000FF"/>
                </a:solidFill>
              </a:rPr>
              <a:t>归</a:t>
            </a:r>
            <a:r>
              <a:rPr lang="zh-CN" altLang="en-US" sz="2000" b="1" dirty="0"/>
              <a:t>”字,把</a:t>
            </a:r>
            <a:r>
              <a:rPr lang="zh-CN" altLang="en-US" sz="2000" b="1" dirty="0">
                <a:solidFill>
                  <a:srgbClr val="0000FF"/>
                </a:solidFill>
              </a:rPr>
              <a:t>季节与人巧妙链接</a:t>
            </a:r>
            <a:r>
              <a:rPr lang="zh-CN" altLang="en-US" sz="2000" b="1" dirty="0"/>
              <a:t>,表明好友与春色同归,最后表达了词人对朋友的良好祝愿。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565275"/>
            <a:ext cx="9005888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F:\PPT上课课件\标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7000"/>
            <a:ext cx="18716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层次梳理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"/>
          <p:cNvSpPr txBox="1">
            <a:spLocks noChangeArrowheads="1"/>
          </p:cNvSpPr>
          <p:nvPr/>
        </p:nvSpPr>
        <p:spPr bwMode="auto">
          <a:xfrm>
            <a:off x="323850" y="1131888"/>
            <a:ext cx="84963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这首词描写了词人送别好友鲍浩然归家的情景。词人将</a:t>
            </a:r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人和景巧妙相连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,江南山水的清丽明秀,如同女子的秀眉和眼波，眉眼含情,既表达了</a:t>
            </a:r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词人对好友的不舍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,又表达了</a:t>
            </a:r>
            <a:r>
              <a:rPr lang="zh-CN" altLang="en-US" sz="24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词人对好友与家人团聚的美好祝福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。 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31" name="Picture 4" descr="F:\PPT上课课件\标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7000"/>
            <a:ext cx="18716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88950" y="268288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主旨感悟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84450" y="1582738"/>
            <a:ext cx="3870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900">
                <a:solidFill>
                  <a:srgbClr val="DF3427"/>
                </a:solidFill>
                <a:latin typeface="思源宋体 Heavy" charset="-122"/>
                <a:ea typeface="思源宋体 Heavy" charset="-122"/>
              </a:rPr>
              <a:t>感谢您的观看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592388" y="2408238"/>
            <a:ext cx="395922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17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F:\PPT上课课件\标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350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14300" y="150813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课前导入</a:t>
            </a: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260350" y="957263"/>
            <a:ext cx="4024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你知道哪些关于送别的诗呢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323850" y="1851025"/>
            <a:ext cx="52562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《赠汪伦》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唐·李白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李白乘舟将欲行，忽闻岸上踏歌声。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桃花潭水深千尺，不及汪伦送我情。</a:t>
            </a:r>
          </a:p>
        </p:txBody>
      </p:sp>
      <p:pic>
        <p:nvPicPr>
          <p:cNvPr id="25602" name="Picture 2" descr="https://timgsa.baidu.com/timg?image&amp;quality=80&amp;size=b9999_10000&amp;sec=1576663936179&amp;di=86c84c07865c10b2cc3605f6d90fbb84&amp;imgtype=jpg&amp;src=http%3A%2F%2Fimg0.imgtn.bdimg.com%2Fit%2Fu%3D2082803785%2C3903553869%26fm%3D214%26gp%3D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84" y="1563666"/>
            <a:ext cx="3240270" cy="261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3275892" y="267558"/>
            <a:ext cx="144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323850" y="1487488"/>
            <a:ext cx="52562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送孟浩然之广陵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》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　　唐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李白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故人西辞黄鹤楼，烟花三月下扬州。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孤帆远影碧空尽，唯见长江天际流。</a:t>
            </a:r>
          </a:p>
        </p:txBody>
      </p:sp>
      <p:pic>
        <p:nvPicPr>
          <p:cNvPr id="33794" name="Picture 2" descr="https://timgsa.baidu.com/timg?image&amp;quality=80&amp;size=b9999_10000&amp;sec=1576663985034&amp;di=d7188d27c55300b16747811c20026d32&amp;imgtype=0&amp;src=http%3A%2F%2Fsaxc.21gm.com.cn%2Fupload%2Fsaxc%2F201810%2F25%2F20181025101501-186-147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78" y="1347648"/>
            <a:ext cx="3281952" cy="2676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323850" y="1487488"/>
            <a:ext cx="52562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别董大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》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　　唐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高适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千里黄云白日曛，北风吹雁雪纷纷。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莫愁前路无知己，天下谁人不识君。</a:t>
            </a:r>
          </a:p>
        </p:txBody>
      </p:sp>
      <p:pic>
        <p:nvPicPr>
          <p:cNvPr id="34818" name="Picture 2" descr="https://timgsa.baidu.com/timg?image&amp;quality=80&amp;size=b9999_10000&amp;sec=1576664029008&amp;di=8e05bf8a6d66d5eaec8b792e45b44c25&amp;imgtype=jpg&amp;src=http%3A%2F%2Fc.hiphotos.baidu.com%2Fzhidao%2Fpic%2Fitem%2Ffc1f4134970a304e2fd534b9dac8a786c8175cf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02" y="1563666"/>
            <a:ext cx="28575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017838" y="1463675"/>
            <a:ext cx="5657850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75000"/>
              </a:lnSpc>
            </a:pPr>
            <a:r>
              <a:rPr lang="zh-CN" altLang="en-US" sz="22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王观 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( 1035 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-- 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1100),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字通叟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如皋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今属江苏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人。宋仁宗时中进士。历任大理寺丞、江都知县等职。其词</a:t>
            </a:r>
            <a:r>
              <a:rPr lang="zh-CN" altLang="en-US" sz="22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构思新颖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，用语佻巧</a:t>
            </a:r>
            <a:r>
              <a:rPr lang="zh-CN" altLang="zh-CN" sz="22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不落俗套，与高邮的</a:t>
            </a:r>
            <a:r>
              <a:rPr lang="zh-CN" altLang="en-US" sz="22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秦观 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并称</a:t>
            </a:r>
            <a:r>
              <a:rPr lang="zh-CN" altLang="en-US" sz="2200" b="1" i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二观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。代表作有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卜算子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临江仙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高阳台</a:t>
            </a:r>
            <a:r>
              <a:rPr lang="en-US" altLang="zh-CN" sz="2200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等。</a:t>
            </a:r>
          </a:p>
        </p:txBody>
      </p:sp>
      <p:pic>
        <p:nvPicPr>
          <p:cNvPr id="11267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51025"/>
            <a:ext cx="1990725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 descr="F:\PPT上课课件\标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350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14300" y="150813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课前预习</a:t>
            </a:r>
          </a:p>
        </p:txBody>
      </p:sp>
      <p:sp>
        <p:nvSpPr>
          <p:cNvPr id="10" name="MH_Entry_1"/>
          <p:cNvSpPr/>
          <p:nvPr>
            <p:custDataLst>
              <p:tags r:id="rId1"/>
            </p:custDataLst>
          </p:nvPr>
        </p:nvSpPr>
        <p:spPr>
          <a:xfrm>
            <a:off x="467535" y="846046"/>
            <a:ext cx="1863368" cy="357497"/>
          </a:xfrm>
          <a:prstGeom prst="hexagon">
            <a:avLst>
              <a:gd name="adj" fmla="val 28234"/>
              <a:gd name="vf" fmla="val 115470"/>
            </a:avLst>
          </a:prstGeom>
          <a:solidFill>
            <a:schemeClr val="accent1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72000" bIns="36000" anchor="ctr"/>
          <a:lstStyle/>
          <a:p>
            <a:pPr algn="ctr" fontAlgn="auto">
              <a:defRPr/>
            </a:pPr>
            <a:r>
              <a:rPr lang="zh-CN" altLang="en-US" b="1" noProof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</a:p>
        </p:txBody>
      </p:sp>
      <p:sp>
        <p:nvSpPr>
          <p:cNvPr id="11" name="MH_Number_1"/>
          <p:cNvSpPr/>
          <p:nvPr>
            <p:custDataLst>
              <p:tags r:id="rId2"/>
            </p:custDataLst>
          </p:nvPr>
        </p:nvSpPr>
        <p:spPr>
          <a:xfrm>
            <a:off x="609600" y="846138"/>
            <a:ext cx="411163" cy="357187"/>
          </a:xfrm>
          <a:custGeom>
            <a:avLst/>
            <a:gdLst>
              <a:gd name="connsiteX0" fmla="*/ 93305 w 373220"/>
              <a:gd name="connsiteY0" fmla="*/ 0 h 323217"/>
              <a:gd name="connsiteX1" fmla="*/ 279915 w 373220"/>
              <a:gd name="connsiteY1" fmla="*/ 0 h 323217"/>
              <a:gd name="connsiteX2" fmla="*/ 373220 w 373220"/>
              <a:gd name="connsiteY2" fmla="*/ 161609 h 323217"/>
              <a:gd name="connsiteX3" fmla="*/ 279915 w 373220"/>
              <a:gd name="connsiteY3" fmla="*/ 323217 h 323217"/>
              <a:gd name="connsiteX4" fmla="*/ 93306 w 373220"/>
              <a:gd name="connsiteY4" fmla="*/ 323216 h 323217"/>
              <a:gd name="connsiteX5" fmla="*/ 0 w 373220"/>
              <a:gd name="connsiteY5" fmla="*/ 161608 h 323217"/>
              <a:gd name="connsiteX6" fmla="*/ 93305 w 373220"/>
              <a:gd name="connsiteY6" fmla="*/ 0 h 32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3220" h="323217">
                <a:moveTo>
                  <a:pt x="93305" y="0"/>
                </a:moveTo>
                <a:lnTo>
                  <a:pt x="279915" y="0"/>
                </a:lnTo>
                <a:lnTo>
                  <a:pt x="373220" y="161609"/>
                </a:lnTo>
                <a:lnTo>
                  <a:pt x="279915" y="323217"/>
                </a:lnTo>
                <a:lnTo>
                  <a:pt x="93306" y="323216"/>
                </a:lnTo>
                <a:lnTo>
                  <a:pt x="0" y="161608"/>
                </a:lnTo>
                <a:lnTo>
                  <a:pt x="93305" y="0"/>
                </a:lnTo>
                <a:close/>
              </a:path>
            </a:pathLst>
          </a:custGeom>
          <a:solidFill>
            <a:schemeClr val="accent1"/>
          </a:solidFill>
          <a:ln w="349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fontAlgn="auto">
              <a:defRPr/>
            </a:pPr>
            <a:r>
              <a:rPr lang="en-US" altLang="zh-CN" noProof="1">
                <a:solidFill>
                  <a:srgbClr val="FFFFFF"/>
                </a:solidFill>
                <a:ea typeface="华文细黑" panose="02010600040101010101" pitchFamily="2" charset="-122"/>
              </a:rPr>
              <a:t>1</a:t>
            </a:r>
            <a:endParaRPr lang="zh-CN" altLang="en-US" noProof="1">
              <a:solidFill>
                <a:srgbClr val="FFFFFF"/>
              </a:solidFill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9795" y="207645"/>
            <a:ext cx="2428240" cy="7683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defRPr/>
            </a:pPr>
            <a:r>
              <a:rPr lang="zh-CN" altLang="en-US" sz="44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</a:rPr>
              <a:t>写作背景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40113" y="957263"/>
            <a:ext cx="5386387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2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    </a:t>
            </a:r>
            <a:r>
              <a:rPr lang="zh-CN" altLang="en-US" sz="22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春末时节，词人在越州大都督府送别即将回家乡（浙东）的好友鲍浩然。虽然自己家在如皋，欲归不得，羁旅之愁难以为怀，但仍衷心祝福好友，望好友能与春光同住 。</a:t>
            </a:r>
          </a:p>
        </p:txBody>
      </p:sp>
      <p:pic>
        <p:nvPicPr>
          <p:cNvPr id="1229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757238"/>
            <a:ext cx="29194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06625" y="1122363"/>
            <a:ext cx="45259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卜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算子 送鲍浩然之浙东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3850" y="2066925"/>
            <a:ext cx="8567738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noProof="1">
                <a:latin typeface="黑体" pitchFamily="49" charset="-122"/>
                <a:ea typeface="黑体" pitchFamily="49" charset="-122"/>
                <a:sym typeface="+mn-ea"/>
              </a:rPr>
              <a:t>    水是眼波横，山是眉峰聚。</a:t>
            </a:r>
            <a:r>
              <a:rPr lang="zh-CN" sz="2800" b="1" noProof="1">
                <a:latin typeface="黑体" pitchFamily="49" charset="-122"/>
                <a:ea typeface="黑体" pitchFamily="49" charset="-122"/>
                <a:sym typeface="+mn-ea"/>
              </a:rPr>
              <a:t> </a:t>
            </a:r>
            <a:r>
              <a:rPr lang="zh-CN" altLang="en-US" sz="2800" b="1" noProof="1">
                <a:latin typeface="黑体" pitchFamily="49" charset="-122"/>
                <a:ea typeface="黑体" pitchFamily="49" charset="-122"/>
                <a:sym typeface="+mn-ea"/>
              </a:rPr>
              <a:t>欲问</a:t>
            </a:r>
            <a:r>
              <a:rPr lang="zh-CN" altLang="en-US" sz="2800" b="1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+mn-ea"/>
              </a:rPr>
              <a:t>行</a:t>
            </a:r>
            <a:r>
              <a:rPr lang="zh-CN" altLang="en-US" sz="2800" b="1" noProof="1">
                <a:latin typeface="黑体" pitchFamily="49" charset="-122"/>
                <a:ea typeface="黑体" pitchFamily="49" charset="-122"/>
                <a:sym typeface="+mn-ea"/>
              </a:rPr>
              <a:t>人去那边？眉眼盈盈处。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noProof="1">
                <a:latin typeface="黑体" pitchFamily="49" charset="-122"/>
                <a:ea typeface="黑体" pitchFamily="49" charset="-122"/>
                <a:sym typeface="+mn-ea"/>
              </a:rPr>
              <a:t>    才始送春归，又送君归去。若到江南赶上春，千万和春住。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227763" y="1668463"/>
            <a:ext cx="1144587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宋体" pitchFamily="2" charset="-122"/>
              </a:rPr>
              <a:t>宋 王观</a:t>
            </a:r>
          </a:p>
        </p:txBody>
      </p:sp>
      <p:pic>
        <p:nvPicPr>
          <p:cNvPr id="13318" name="Picture 3" descr="F:\PPT上课课件\标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350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14300" y="150813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初读课文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PPT上课课件\框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352425"/>
            <a:ext cx="30241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F:\PPT上课课件\荡秋千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-6350"/>
            <a:ext cx="134778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779838" y="627063"/>
            <a:ext cx="10969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多音字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1300" y="2282825"/>
            <a:ext cx="514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卜</a:t>
            </a:r>
          </a:p>
        </p:txBody>
      </p:sp>
      <p:sp>
        <p:nvSpPr>
          <p:cNvPr id="12" name="左中括号 11"/>
          <p:cNvSpPr/>
          <p:nvPr/>
        </p:nvSpPr>
        <p:spPr>
          <a:xfrm>
            <a:off x="754063" y="1984375"/>
            <a:ext cx="290512" cy="1295400"/>
          </a:xfrm>
          <a:prstGeom prst="leftBracket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44575" y="1822450"/>
            <a:ext cx="5969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 noProof="1">
                <a:solidFill>
                  <a:srgbClr val="FF0000"/>
                </a:solidFill>
                <a:latin typeface="Times New Roman" pitchFamily="18" charset="0"/>
                <a:sym typeface="+mn-ea"/>
              </a:rPr>
              <a:t> </a:t>
            </a:r>
            <a:r>
              <a:rPr lang="en-US" altLang="zh-CN" sz="2400" b="1" noProof="1">
                <a:solidFill>
                  <a:srgbClr val="FF0000"/>
                </a:solidFill>
                <a:latin typeface="Times New Roman" pitchFamily="18" charset="0"/>
                <a:sym typeface="+mn-ea"/>
              </a:rPr>
              <a:t>bǔ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095375" y="2889250"/>
            <a:ext cx="7159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pu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828800" y="1852613"/>
            <a:ext cx="22574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预卜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1763713" y="3003550"/>
            <a:ext cx="2503487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通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仆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。见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卜人</a:t>
            </a: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”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740275" y="2341563"/>
            <a:ext cx="514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行</a:t>
            </a:r>
          </a:p>
        </p:txBody>
      </p:sp>
      <p:sp>
        <p:nvSpPr>
          <p:cNvPr id="20" name="左中括号 19"/>
          <p:cNvSpPr/>
          <p:nvPr/>
        </p:nvSpPr>
        <p:spPr>
          <a:xfrm>
            <a:off x="5254625" y="1984375"/>
            <a:ext cx="288925" cy="1295400"/>
          </a:xfrm>
          <a:prstGeom prst="leftBracket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noProof="1"/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543550" y="1739900"/>
            <a:ext cx="8588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háng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109663" y="2341563"/>
            <a:ext cx="685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bo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5543550" y="2960688"/>
            <a:ext cx="857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xíng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400800" y="1770063"/>
            <a:ext cx="225901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行业，银行，排行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828800" y="2371725"/>
            <a:ext cx="2257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萝卜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6400800" y="2960688"/>
            <a:ext cx="225901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行走，品行，五行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2" grpId="0" animBg="1"/>
      <p:bldP spid="12" grpId="1" animBg="1"/>
      <p:bldP spid="14" grpId="0"/>
      <p:bldP spid="15" grpId="0"/>
      <p:bldP spid="17" grpId="0"/>
      <p:bldP spid="18" grpId="0"/>
      <p:bldP spid="18" grpId="1"/>
      <p:bldP spid="19" grpId="0"/>
      <p:bldP spid="19" grpId="1"/>
      <p:bldP spid="20" grpId="0" animBg="1"/>
      <p:bldP spid="20" grpId="1" animBg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>
            <a:spLocks noChangeArrowheads="1"/>
          </p:cNvSpPr>
          <p:nvPr/>
        </p:nvSpPr>
        <p:spPr bwMode="auto">
          <a:xfrm>
            <a:off x="468313" y="1149350"/>
            <a:ext cx="82804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卜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算子 送鲍浩然之浙东</a:t>
            </a:r>
            <a:endParaRPr lang="zh-CN" altLang="zh-CN" sz="2400" b="1" noProof="1">
              <a:latin typeface="黑体" pitchFamily="49" charset="-122"/>
              <a:ea typeface="黑体" pitchFamily="49" charset="-122"/>
              <a:sym typeface="+mn-ea"/>
            </a:endParaRPr>
          </a:p>
          <a:p>
            <a:pPr eaLnBrk="1" hangingPunct="1">
              <a:lnSpc>
                <a:spcPct val="300000"/>
              </a:lnSpc>
            </a:pPr>
            <a:r>
              <a:rPr lang="zh-CN" altLang="en-US" sz="2400" b="1" noProof="1">
                <a:latin typeface="黑体" pitchFamily="49" charset="-122"/>
                <a:ea typeface="黑体" pitchFamily="49" charset="-122"/>
                <a:sym typeface="+mn-ea"/>
              </a:rPr>
              <a:t>水是眼波横，山是眉峰聚。</a:t>
            </a:r>
            <a:r>
              <a:rPr lang="zh-CN" sz="2400" b="1" noProof="1">
                <a:latin typeface="黑体" pitchFamily="49" charset="-122"/>
                <a:ea typeface="黑体" pitchFamily="49" charset="-122"/>
                <a:sym typeface="+mn-ea"/>
              </a:rPr>
              <a:t> </a:t>
            </a:r>
            <a:r>
              <a:rPr lang="zh-CN" altLang="en-US" sz="2400" b="1" noProof="1">
                <a:latin typeface="黑体" pitchFamily="49" charset="-122"/>
                <a:ea typeface="黑体" pitchFamily="49" charset="-122"/>
                <a:sym typeface="+mn-ea"/>
              </a:rPr>
              <a:t>欲问</a:t>
            </a:r>
            <a:r>
              <a:rPr lang="zh-CN" altLang="en-US" sz="2400" b="1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sym typeface="+mn-ea"/>
              </a:rPr>
              <a:t>行</a:t>
            </a:r>
            <a:r>
              <a:rPr lang="zh-CN" altLang="en-US" sz="2400" b="1" noProof="1">
                <a:latin typeface="黑体" pitchFamily="49" charset="-122"/>
                <a:ea typeface="黑体" pitchFamily="49" charset="-122"/>
                <a:sym typeface="+mn-ea"/>
              </a:rPr>
              <a:t>人去那边？眉眼盈盈处。</a:t>
            </a:r>
          </a:p>
          <a:p>
            <a:pPr eaLnBrk="1" hangingPunct="1">
              <a:lnSpc>
                <a:spcPct val="300000"/>
              </a:lnSpc>
            </a:pPr>
            <a:r>
              <a:rPr lang="zh-CN" altLang="en-US" sz="2400" b="1" noProof="1">
                <a:latin typeface="黑体" pitchFamily="49" charset="-122"/>
                <a:ea typeface="黑体" pitchFamily="49" charset="-122"/>
                <a:sym typeface="+mn-ea"/>
              </a:rPr>
              <a:t>才始送春归，又送君归去。若到江南赶上春，千万和春住。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059113" y="1708150"/>
            <a:ext cx="7207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63713" y="1203325"/>
            <a:ext cx="142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词牌名。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427538" y="1708150"/>
            <a:ext cx="8651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322638" y="771525"/>
            <a:ext cx="2041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诗人的朋友。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64163" y="1708150"/>
            <a:ext cx="2873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64163" y="842963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往，去。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39750" y="2643188"/>
            <a:ext cx="15843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9750" y="1779588"/>
            <a:ext cx="3278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水像美人流动的眼波。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11413" y="2643188"/>
            <a:ext cx="15843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60475" y="2787650"/>
            <a:ext cx="3278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山如美人蹙起的眉毛。</a:t>
            </a:r>
            <a:endParaRPr lang="zh-CN" altLang="en-US" sz="2400">
              <a:solidFill>
                <a:srgbClr val="FF0000"/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427538" y="2643188"/>
            <a:ext cx="5762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427538" y="1851025"/>
            <a:ext cx="110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想要。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875463" y="2643188"/>
            <a:ext cx="15843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443663" y="1347788"/>
            <a:ext cx="24415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山水交汇的地方。盈盈，仪态美好的样子。</a:t>
            </a:r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11188" y="3795713"/>
            <a:ext cx="5762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68313" y="4011613"/>
            <a:ext cx="110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方才。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211638" y="3795713"/>
            <a:ext cx="3603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284663" y="3940175"/>
            <a:ext cx="1112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如果。</a:t>
            </a:r>
          </a:p>
        </p:txBody>
      </p:sp>
      <p:pic>
        <p:nvPicPr>
          <p:cNvPr id="15381" name="Picture 3" descr="F:\PPT上课课件\标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6350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矩形 27"/>
          <p:cNvSpPr/>
          <p:nvPr/>
        </p:nvSpPr>
        <p:spPr>
          <a:xfrm>
            <a:off x="114300" y="150813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defRPr/>
            </a:pPr>
            <a:r>
              <a:rPr lang="zh-CN" altLang="en-US" sz="2000" b="1" spc="3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古诗详解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11" grpId="0"/>
      <p:bldP spid="14" grpId="0"/>
      <p:bldP spid="16" grpId="0"/>
      <p:bldP spid="19" grpId="0"/>
      <p:bldP spid="21" grpId="0"/>
      <p:bldP spid="23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ENTRY"/>
  <p:tag name="ID" val="5458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3110635"/>
  <p:tag name="MH_LIBRARY" val="CONTENTS"/>
  <p:tag name="MH_TYPE" val="NUMBER"/>
  <p:tag name="ID" val="545812"/>
  <p:tag name="MH_ORDER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870</Words>
  <Application>Microsoft Office PowerPoint</Application>
  <PresentationFormat>全屏显示(16:9)</PresentationFormat>
  <Paragraphs>85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Meiryo</vt:lpstr>
      <vt:lpstr>仿宋</vt:lpstr>
      <vt:lpstr>黑体</vt:lpstr>
      <vt:lpstr>华文细黑</vt:lpstr>
      <vt:lpstr>楷体</vt:lpstr>
      <vt:lpstr>思源宋体 Heavy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139</cp:revision>
  <dcterms:created xsi:type="dcterms:W3CDTF">2019-07-09T05:51:00Z</dcterms:created>
  <dcterms:modified xsi:type="dcterms:W3CDTF">2021-11-27T01:50:26Z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