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0" r:id="rId1"/>
    <p:sldMasterId id="2147484032" r:id="rId2"/>
  </p:sldMasterIdLst>
  <p:notesMasterIdLst>
    <p:notesMasterId r:id="rId23"/>
  </p:notesMasterIdLst>
  <p:sldIdLst>
    <p:sldId id="443" r:id="rId3"/>
    <p:sldId id="424" r:id="rId4"/>
    <p:sldId id="426" r:id="rId5"/>
    <p:sldId id="427" r:id="rId6"/>
    <p:sldId id="428" r:id="rId7"/>
    <p:sldId id="429" r:id="rId8"/>
    <p:sldId id="430" r:id="rId9"/>
    <p:sldId id="431" r:id="rId10"/>
    <p:sldId id="432" r:id="rId11"/>
    <p:sldId id="433" r:id="rId12"/>
    <p:sldId id="434" r:id="rId13"/>
    <p:sldId id="435" r:id="rId14"/>
    <p:sldId id="436" r:id="rId15"/>
    <p:sldId id="437" r:id="rId16"/>
    <p:sldId id="438" r:id="rId17"/>
    <p:sldId id="439" r:id="rId18"/>
    <p:sldId id="440" r:id="rId19"/>
    <p:sldId id="441" r:id="rId20"/>
    <p:sldId id="442" r:id="rId21"/>
    <p:sldId id="444" r:id="rId22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3">
          <p15:clr>
            <a:srgbClr val="A4A3A4"/>
          </p15:clr>
        </p15:guide>
        <p15:guide id="2" pos="295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CC00CC"/>
    <a:srgbClr val="1E867F"/>
    <a:srgbClr val="0000FF"/>
    <a:srgbClr val="FF00FF"/>
    <a:srgbClr val="2DC9BE"/>
    <a:srgbClr val="24A49A"/>
    <a:srgbClr val="0033CC"/>
    <a:srgbClr val="FFF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86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468" y="120"/>
      </p:cViewPr>
      <p:guideLst>
        <p:guide orient="horz" pos="1623"/>
        <p:guide pos="295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dirty="0"/>
              <a:t>单击此处编辑母版文本样式</a:t>
            </a:r>
          </a:p>
          <a:p>
            <a:pPr lvl="1"/>
            <a:r>
              <a:rPr lang="zh-CN" altLang="en-US" noProof="0" dirty="0"/>
              <a:t>第二级</a:t>
            </a:r>
          </a:p>
          <a:p>
            <a:pPr lvl="2"/>
            <a:r>
              <a:rPr lang="zh-CN" altLang="en-US" noProof="0" dirty="0"/>
              <a:t>第三级</a:t>
            </a:r>
          </a:p>
          <a:p>
            <a:pPr lvl="3"/>
            <a:r>
              <a:rPr lang="zh-CN" altLang="en-US" noProof="0" dirty="0"/>
              <a:t>第四级</a:t>
            </a:r>
          </a:p>
          <a:p>
            <a:pPr lvl="4"/>
            <a:r>
              <a:rPr lang="zh-CN" altLang="en-US" noProof="0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latin typeface="宋体" pitchFamily="2" charset="-122"/>
              </a:defRPr>
            </a:lvl1pPr>
          </a:lstStyle>
          <a:p>
            <a:fld id="{79A0BDA9-85F8-4ACF-ADA8-487E152575C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8268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A0BDA9-85F8-4ACF-ADA8-487E152575C2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18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6462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1479178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模板：</a:t>
            </a:r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素材：</a:t>
            </a:r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背景：</a:t>
            </a:r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图表：</a:t>
            </a:r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下载：</a:t>
            </a:r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教程： </a:t>
            </a:r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资料下载：</a:t>
            </a:r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个人简历：</a:t>
            </a:r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试卷下载：</a:t>
            </a:r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教案下载：</a:t>
            </a:r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手抄报：</a:t>
            </a:r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课件：</a:t>
            </a:r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语文课件：</a:t>
            </a:r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数学课件：</a:t>
            </a:r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英语课件：</a:t>
            </a:r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美术课件：</a:t>
            </a:r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科学课件：</a:t>
            </a:r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物理课件：</a:t>
            </a:r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化学课件：</a:t>
            </a:r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生物课件：</a:t>
            </a:r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地理课件：</a:t>
            </a:r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历史课件：</a:t>
            </a:r>
            <a:r>
              <a:rPr lang="en-US" altLang="zh-CN" sz="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www.1ppt.com/kejian/lishi/ 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D6AA8-0C73-4E28-8209-98E91C1832B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100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6179E-CB8A-4761-B842-4D392E3447D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2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88422A-C927-4676-AB48-CF432E43D74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7748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638" y="3281363"/>
            <a:ext cx="2449513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6444F-0D5D-4887-BF4C-6C74E36B0B2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915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6ADE7F-3798-4C52-80AA-6A1FABF5C70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603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7F8568-9284-4905-A899-87238D358B1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867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A5622-7E02-41F0-AAC8-3B9D2378F24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4624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FC0423-890F-4C94-805A-BBB05761D3A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71098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79C69B-8B09-4488-9AA0-30935895F45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38936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A0DEA-0575-4681-849A-D55D7DB86B8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4929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638" y="3281363"/>
            <a:ext cx="2449513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A5782B-516D-4CCA-BC75-25F08812CBF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532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790DE8-BB7D-4E35-926D-1F51ACC9B46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3422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E5905-1297-4471-AB68-04C98BE3FDA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75062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638" y="3281363"/>
            <a:ext cx="2449513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4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04502">
            <a:off x="6167438" y="-36513"/>
            <a:ext cx="2592387" cy="273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5A5EF-39FB-4C1A-867F-024C3948A46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75836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0BFDF0-A1B7-4A81-9FF0-D48EC745673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2778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DA23E5-FB56-4952-9B41-5E1CF85B8E7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89178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C892A-48F8-46D4-806C-9111C73DB3C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50468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12C15E-4634-4D9B-92B4-6489F252BD2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1879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8B8951-A527-4E86-9582-FE70307B539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2836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7ECF74-5712-4476-9C7E-E57D6C9830A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6476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DD66F0-1804-422A-B5C5-F38676E0F72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7554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768F0-9027-4DEE-8F96-9C4A4E2D806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140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E3AE0-C85C-4E8D-AA58-27226F8A658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12508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8A69E-C61D-4CBF-A22F-E26771EF5B0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30822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0947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6229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3217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65055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4373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3776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066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08158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380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31A0BF-8421-42F4-8E61-D19E7F9B247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985402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7045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684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951B10-279B-4E47-8892-6D312B764E2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377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AA6AF5-2E2B-4FB9-8340-1748AE14102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1623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4599B-1605-46F1-8D4D-5321F5EDF99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611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A1244-8EB9-487C-A931-7A62CF904A7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2781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708286-9B07-4B54-8801-9392FCDFC50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4627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2E84776-A19A-46E3-950C-B71E308B4470}" type="datetimeFigureOut">
              <a:rPr lang="zh-CN" altLang="en-US"/>
              <a:pPr>
                <a:defRPr/>
              </a:pPr>
              <a:t>2021/11/25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898989"/>
                </a:solidFill>
              </a:defRPr>
            </a:lvl1pPr>
          </a:lstStyle>
          <a:p>
            <a:fld id="{3321D6CD-FC12-4EA4-BAC8-3F8960FDAF7E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8" r:id="rId1"/>
    <p:sldLayoutId id="2147484027" r:id="rId2"/>
    <p:sldLayoutId id="2147484026" r:id="rId3"/>
    <p:sldLayoutId id="2147484025" r:id="rId4"/>
    <p:sldLayoutId id="2147484024" r:id="rId5"/>
    <p:sldLayoutId id="2147484023" r:id="rId6"/>
    <p:sldLayoutId id="2147484022" r:id="rId7"/>
    <p:sldLayoutId id="2147484021" r:id="rId8"/>
    <p:sldLayoutId id="2147484020" r:id="rId9"/>
    <p:sldLayoutId id="2147484019" r:id="rId10"/>
    <p:sldLayoutId id="2147484018" r:id="rId11"/>
    <p:sldLayoutId id="2147484029" r:id="rId12"/>
    <p:sldLayoutId id="2147484017" r:id="rId13"/>
    <p:sldLayoutId id="2147484016" r:id="rId14"/>
    <p:sldLayoutId id="2147484015" r:id="rId15"/>
    <p:sldLayoutId id="2147484014" r:id="rId16"/>
    <p:sldLayoutId id="2147484013" r:id="rId17"/>
    <p:sldLayoutId id="2147484012" r:id="rId18"/>
    <p:sldLayoutId id="2147484030" r:id="rId19"/>
    <p:sldLayoutId id="2147484011" r:id="rId20"/>
    <p:sldLayoutId id="2147484031" r:id="rId21"/>
    <p:sldLayoutId id="2147484010" r:id="rId22"/>
    <p:sldLayoutId id="2147484009" r:id="rId23"/>
    <p:sldLayoutId id="2147484008" r:id="rId24"/>
    <p:sldLayoutId id="2147484007" r:id="rId25"/>
    <p:sldLayoutId id="2147484006" r:id="rId26"/>
    <p:sldLayoutId id="2147484005" r:id="rId27"/>
    <p:sldLayoutId id="2147484004" r:id="rId28"/>
    <p:sldLayoutId id="2147484003" r:id="rId29"/>
    <p:sldLayoutId id="2147484002" r:id="rId30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72663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文本框 1"/>
          <p:cNvSpPr txBox="1">
            <a:spLocks noChangeArrowheads="1"/>
          </p:cNvSpPr>
          <p:nvPr/>
        </p:nvSpPr>
        <p:spPr bwMode="auto">
          <a:xfrm>
            <a:off x="2103211" y="1007642"/>
            <a:ext cx="608488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4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难</a:t>
            </a:r>
            <a:r>
              <a:rPr lang="zh-CN" altLang="en-US" sz="5400" b="1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忘小</a:t>
            </a:r>
            <a:r>
              <a:rPr lang="zh-CN" altLang="en-US" sz="54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学生活</a:t>
            </a:r>
            <a:endParaRPr lang="en-US" altLang="zh-CN" sz="5400" b="1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algn="r">
              <a:lnSpc>
                <a:spcPct val="120000"/>
              </a:lnSpc>
            </a:pPr>
            <a:r>
              <a:rPr lang="en-US" altLang="zh-CN" sz="36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36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中期交流与指导</a:t>
            </a:r>
          </a:p>
        </p:txBody>
      </p:sp>
      <p:pic>
        <p:nvPicPr>
          <p:cNvPr id="6146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8375" y="184734"/>
            <a:ext cx="358298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0" y="3843124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92475" y="928688"/>
            <a:ext cx="4643438" cy="2630487"/>
          </a:xfrm>
          <a:prstGeom prst="wedgeRoundRectCallout">
            <a:avLst>
              <a:gd name="adj1" fmla="val -61612"/>
              <a:gd name="adj2" fmla="val 35921"/>
              <a:gd name="adj3" fmla="val 16667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我想别出心裁，用新颖的方式分享难忘的回忆，但是没有想好用什么方式。</a:t>
            </a:r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3363" y="1838325"/>
            <a:ext cx="1497012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文本框 5"/>
          <p:cNvSpPr txBox="1">
            <a:spLocks noChangeArrowheads="1"/>
          </p:cNvSpPr>
          <p:nvPr/>
        </p:nvSpPr>
        <p:spPr bwMode="auto">
          <a:xfrm>
            <a:off x="909638" y="1093788"/>
            <a:ext cx="4822825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Calibri" pitchFamily="34" charset="0"/>
              <a:buAutoNum type="arabicPeriod"/>
            </a:pPr>
            <a:r>
              <a:rPr lang="zh-CN" altLang="en-US" sz="3200" b="1" dirty="0">
                <a:solidFill>
                  <a:schemeClr val="bg1"/>
                </a:solidFill>
                <a:latin typeface="宋体" pitchFamily="2" charset="-122"/>
              </a:rPr>
              <a:t>怎样制作成长纪念册？</a:t>
            </a:r>
          </a:p>
        </p:txBody>
      </p:sp>
      <p:sp>
        <p:nvSpPr>
          <p:cNvPr id="12292" name="文本框 6"/>
          <p:cNvSpPr txBox="1">
            <a:spLocks noChangeArrowheads="1"/>
          </p:cNvSpPr>
          <p:nvPr/>
        </p:nvSpPr>
        <p:spPr bwMode="auto">
          <a:xfrm>
            <a:off x="811213" y="1990725"/>
            <a:ext cx="776605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    默读“阅读材料”</a:t>
            </a:r>
            <a:r>
              <a:rPr lang="en-US" altLang="zh-CN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如何制作成长纪念册</a:t>
            </a:r>
            <a:r>
              <a:rPr lang="en-US" altLang="zh-CN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。对于大家在制作的过程中遇到的问题，这篇文章应该会让你有所启发。</a:t>
            </a:r>
          </a:p>
        </p:txBody>
      </p:sp>
      <p:grpSp>
        <p:nvGrpSpPr>
          <p:cNvPr id="16387" name="组合 4"/>
          <p:cNvGrpSpPr>
            <a:grpSpLocks/>
          </p:cNvGrpSpPr>
          <p:nvPr/>
        </p:nvGrpSpPr>
        <p:grpSpPr bwMode="auto">
          <a:xfrm>
            <a:off x="138113" y="153988"/>
            <a:ext cx="2813050" cy="696912"/>
            <a:chOff x="137386" y="154112"/>
            <a:chExt cx="2813055" cy="696029"/>
          </a:xfrm>
        </p:grpSpPr>
        <p:pic>
          <p:nvPicPr>
            <p:cNvPr id="16388" name="图片 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3240" y="175868"/>
              <a:ext cx="674274" cy="67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89" name="图片 7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386" y="164990"/>
              <a:ext cx="674274" cy="67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0" name="TextBox 1"/>
            <p:cNvSpPr txBox="1">
              <a:spLocks noChangeArrowheads="1"/>
            </p:cNvSpPr>
            <p:nvPr/>
          </p:nvSpPr>
          <p:spPr bwMode="auto">
            <a:xfrm>
              <a:off x="137386" y="154112"/>
              <a:ext cx="67427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指</a:t>
              </a:r>
            </a:p>
          </p:txBody>
        </p:sp>
        <p:pic>
          <p:nvPicPr>
            <p:cNvPr id="16391" name="图片 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313" y="164990"/>
              <a:ext cx="674274" cy="67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Box 1"/>
            <p:cNvSpPr txBox="1">
              <a:spLocks noChangeArrowheads="1"/>
            </p:cNvSpPr>
            <p:nvPr/>
          </p:nvSpPr>
          <p:spPr bwMode="auto">
            <a:xfrm>
              <a:off x="850313" y="154112"/>
              <a:ext cx="674274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导</a:t>
              </a:r>
            </a:p>
          </p:txBody>
        </p:sp>
        <p:sp>
          <p:nvSpPr>
            <p:cNvPr id="16393" name="TextBox 1"/>
            <p:cNvSpPr txBox="1">
              <a:spLocks noChangeArrowheads="1"/>
            </p:cNvSpPr>
            <p:nvPr/>
          </p:nvSpPr>
          <p:spPr bwMode="auto">
            <a:xfrm>
              <a:off x="1563240" y="164990"/>
              <a:ext cx="674274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解</a:t>
              </a:r>
            </a:p>
          </p:txBody>
        </p:sp>
        <p:pic>
          <p:nvPicPr>
            <p:cNvPr id="16394" name="图片 1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6167" y="175868"/>
              <a:ext cx="674274" cy="67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5" name="TextBox 1"/>
            <p:cNvSpPr txBox="1">
              <a:spLocks noChangeArrowheads="1"/>
            </p:cNvSpPr>
            <p:nvPr/>
          </p:nvSpPr>
          <p:spPr bwMode="auto">
            <a:xfrm>
              <a:off x="2276167" y="164990"/>
              <a:ext cx="674274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决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文本框 1"/>
          <p:cNvSpPr txBox="1">
            <a:spLocks noChangeArrowheads="1"/>
          </p:cNvSpPr>
          <p:nvPr/>
        </p:nvSpPr>
        <p:spPr bwMode="auto">
          <a:xfrm>
            <a:off x="1117600" y="933450"/>
            <a:ext cx="184150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endParaRPr lang="zh-CN" altLang="en-US" sz="3200" b="1">
              <a:latin typeface="宋体" pitchFamily="2" charset="-122"/>
            </a:endParaRPr>
          </a:p>
        </p:txBody>
      </p:sp>
      <p:pic>
        <p:nvPicPr>
          <p:cNvPr id="13315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663" y="933450"/>
            <a:ext cx="8262937" cy="393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146175" y="1984375"/>
            <a:ext cx="6253163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宋体" pitchFamily="2" charset="-122"/>
              </a:rPr>
              <a:t>    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提示：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可以按照时间或栏目类型（其他角度也可以）进行分类整理。将有代表性意义的材料留下来。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209675" y="473075"/>
            <a:ext cx="6253163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宋体" pitchFamily="2" charset="-122"/>
              </a:rPr>
              <a:t>    大家对于资料的分类与取舍有没有新的想法？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文本框 1"/>
          <p:cNvSpPr txBox="1">
            <a:spLocks noChangeArrowheads="1"/>
          </p:cNvSpPr>
          <p:nvPr/>
        </p:nvSpPr>
        <p:spPr bwMode="auto">
          <a:xfrm>
            <a:off x="830263" y="750888"/>
            <a:ext cx="7237412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Calibri" pitchFamily="34" charset="0"/>
              <a:buAutoNum type="arabicPeriod" startAt="2"/>
            </a:pPr>
            <a:r>
              <a:rPr lang="zh-CN" altLang="en-US" sz="3200" b="1" dirty="0">
                <a:solidFill>
                  <a:schemeClr val="bg1"/>
                </a:solidFill>
                <a:latin typeface="宋体" pitchFamily="2" charset="-122"/>
              </a:rPr>
              <a:t>怎样撰写毕业联欢会活动策划书呢？</a:t>
            </a:r>
          </a:p>
        </p:txBody>
      </p:sp>
      <p:sp>
        <p:nvSpPr>
          <p:cNvPr id="14339" name="文本框 2"/>
          <p:cNvSpPr txBox="1">
            <a:spLocks noChangeArrowheads="1"/>
          </p:cNvSpPr>
          <p:nvPr/>
        </p:nvSpPr>
        <p:spPr bwMode="auto">
          <a:xfrm>
            <a:off x="1281113" y="1606550"/>
            <a:ext cx="6827837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    认真读一读教材第</a:t>
            </a:r>
            <a:r>
              <a:rPr lang="en-US" altLang="zh-CN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101</a:t>
            </a:r>
            <a:r>
              <a:rPr lang="zh-CN" altLang="en-US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页提供的策划书模板。</a:t>
            </a:r>
          </a:p>
        </p:txBody>
      </p:sp>
      <p:grpSp>
        <p:nvGrpSpPr>
          <p:cNvPr id="3" name="组合 5"/>
          <p:cNvGrpSpPr/>
          <p:nvPr/>
        </p:nvGrpSpPr>
        <p:grpSpPr bwMode="auto">
          <a:xfrm>
            <a:off x="4572000" y="2654299"/>
            <a:ext cx="3689350" cy="1497012"/>
            <a:chOff x="4173910" y="2643188"/>
            <a:chExt cx="3688978" cy="1497012"/>
          </a:xfrm>
          <a:solidFill>
            <a:schemeClr val="bg1"/>
          </a:solidFill>
        </p:grpSpPr>
        <p:sp>
          <p:nvSpPr>
            <p:cNvPr id="5" name="AutoShape 6"/>
            <p:cNvSpPr>
              <a:spLocks noChangeArrowheads="1"/>
            </p:cNvSpPr>
            <p:nvPr/>
          </p:nvSpPr>
          <p:spPr bwMode="auto">
            <a:xfrm>
              <a:off x="4173910" y="2643188"/>
              <a:ext cx="3688978" cy="1497012"/>
            </a:xfrm>
            <a:prstGeom prst="cloudCallout">
              <a:avLst>
                <a:gd name="adj1" fmla="val -58850"/>
                <a:gd name="adj2" fmla="val -49029"/>
              </a:avLst>
            </a:prstGeom>
            <a:grpFill/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757055" y="2801938"/>
              <a:ext cx="3105833" cy="120032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zh-CN" altLang="en-US" sz="3600" b="1" dirty="0"/>
                <a:t>谈谈你受到的启发。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28700" y="925513"/>
            <a:ext cx="7188200" cy="6048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撰写毕业联欢会活动策划书的具体问题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90613" y="1728788"/>
            <a:ext cx="4718050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bg1"/>
                </a:solidFill>
                <a:latin typeface="宋体" pitchFamily="2" charset="-122"/>
              </a:rPr>
              <a:t>a.</a:t>
            </a:r>
            <a:r>
              <a:rPr lang="zh-CN" altLang="en-US" sz="3200" b="1" dirty="0">
                <a:solidFill>
                  <a:schemeClr val="bg1"/>
                </a:solidFill>
                <a:latin typeface="宋体" pitchFamily="2" charset="-122"/>
              </a:rPr>
              <a:t>节目太多，如何确定？</a:t>
            </a:r>
          </a:p>
        </p:txBody>
      </p:sp>
      <p:sp>
        <p:nvSpPr>
          <p:cNvPr id="15364" name="文本框 3"/>
          <p:cNvSpPr txBox="1">
            <a:spLocks noChangeArrowheads="1"/>
          </p:cNvSpPr>
          <p:nvPr/>
        </p:nvSpPr>
        <p:spPr bwMode="auto">
          <a:xfrm>
            <a:off x="1028700" y="2532063"/>
            <a:ext cx="7500938" cy="119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    对节目要进行前期筛选，将思想内容好、质量高的节目留下来。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3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文本框 1"/>
          <p:cNvSpPr txBox="1">
            <a:spLocks noChangeArrowheads="1"/>
          </p:cNvSpPr>
          <p:nvPr/>
        </p:nvSpPr>
        <p:spPr bwMode="auto">
          <a:xfrm>
            <a:off x="1223963" y="757238"/>
            <a:ext cx="4100512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bg1"/>
                </a:solidFill>
                <a:latin typeface="宋体" pitchFamily="2" charset="-122"/>
              </a:rPr>
              <a:t>b.</a:t>
            </a:r>
            <a:r>
              <a:rPr lang="zh-CN" altLang="en-US" sz="3200" b="1" dirty="0">
                <a:solidFill>
                  <a:schemeClr val="bg1"/>
                </a:solidFill>
                <a:latin typeface="宋体" pitchFamily="2" charset="-122"/>
              </a:rPr>
              <a:t>怎样邀请老师参加</a:t>
            </a:r>
            <a:r>
              <a:rPr lang="en-US" altLang="zh-CN" sz="3200" b="1" dirty="0">
                <a:solidFill>
                  <a:schemeClr val="bg1"/>
                </a:solidFill>
                <a:latin typeface="宋体" pitchFamily="2" charset="-122"/>
              </a:rPr>
              <a:t>?</a:t>
            </a:r>
            <a:endParaRPr lang="zh-CN" altLang="en-US" sz="3200" b="1" dirty="0">
              <a:solidFill>
                <a:schemeClr val="bg1"/>
              </a:solidFill>
              <a:latin typeface="宋体" pitchFamily="2" charset="-122"/>
            </a:endParaRPr>
          </a:p>
        </p:txBody>
      </p:sp>
      <p:sp>
        <p:nvSpPr>
          <p:cNvPr id="16387" name="文本框 2"/>
          <p:cNvSpPr txBox="1">
            <a:spLocks noChangeArrowheads="1"/>
          </p:cNvSpPr>
          <p:nvPr/>
        </p:nvSpPr>
        <p:spPr bwMode="auto">
          <a:xfrm>
            <a:off x="1223963" y="1677988"/>
            <a:ext cx="7299325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    小组成员分工协作写邀请函，派两个学生代表送交到老师手中，并口头邀请，注意礼貌用语。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文本框 1"/>
          <p:cNvSpPr txBox="1">
            <a:spLocks noChangeArrowheads="1"/>
          </p:cNvSpPr>
          <p:nvPr/>
        </p:nvSpPr>
        <p:spPr bwMode="auto">
          <a:xfrm>
            <a:off x="227013" y="793750"/>
            <a:ext cx="8564562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Calibri" pitchFamily="34" charset="0"/>
              <a:buAutoNum type="arabicPeriod" startAt="3"/>
            </a:pPr>
            <a:r>
              <a:rPr lang="zh-CN" altLang="en-US" sz="3200" b="1" dirty="0">
                <a:solidFill>
                  <a:schemeClr val="bg1"/>
                </a:solidFill>
                <a:latin typeface="宋体" pitchFamily="2" charset="-122"/>
              </a:rPr>
              <a:t>用什么新颖的方式与大家分享难忘的回忆？</a:t>
            </a:r>
          </a:p>
        </p:txBody>
      </p:sp>
      <p:sp>
        <p:nvSpPr>
          <p:cNvPr id="17411" name="文本框 2"/>
          <p:cNvSpPr txBox="1">
            <a:spLocks noChangeArrowheads="1"/>
          </p:cNvSpPr>
          <p:nvPr/>
        </p:nvSpPr>
        <p:spPr bwMode="auto">
          <a:xfrm>
            <a:off x="679450" y="1638300"/>
            <a:ext cx="8004175" cy="245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    只要能表达对小学生活的怀念、对老师的感激、对同学的不舍之情，无论哪种方式都可以。如写文章、写诗歌、讲故事、做</a:t>
            </a:r>
            <a:r>
              <a:rPr lang="en-US" altLang="zh-CN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PPT</a:t>
            </a:r>
            <a:r>
              <a:rPr lang="zh-CN" altLang="en-US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、拍视频等。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文本框 3"/>
          <p:cNvSpPr txBox="1">
            <a:spLocks noChangeArrowheads="1"/>
          </p:cNvSpPr>
          <p:nvPr/>
        </p:nvSpPr>
        <p:spPr bwMode="auto">
          <a:xfrm>
            <a:off x="731838" y="1844675"/>
            <a:ext cx="7680325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宋体" pitchFamily="2" charset="-122"/>
              </a:rPr>
              <a:t>    通过本节课的交流，你们小组生成了什么新问题？交流解决困难的方法。</a:t>
            </a:r>
            <a:endParaRPr lang="en-US" altLang="zh-CN" sz="3200" b="1" dirty="0">
              <a:solidFill>
                <a:schemeClr val="bg1"/>
              </a:solidFill>
              <a:latin typeface="宋体" pitchFamily="2" charset="-122"/>
            </a:endParaRPr>
          </a:p>
          <a:p>
            <a:pPr>
              <a:lnSpc>
                <a:spcPct val="120000"/>
              </a:lnSpc>
            </a:pPr>
            <a:endParaRPr lang="zh-CN" altLang="en-US" sz="3200" b="1" dirty="0">
              <a:solidFill>
                <a:schemeClr val="bg1"/>
              </a:solidFill>
              <a:latin typeface="宋体" pitchFamily="2" charset="-122"/>
            </a:endParaRPr>
          </a:p>
        </p:txBody>
      </p:sp>
      <p:grpSp>
        <p:nvGrpSpPr>
          <p:cNvPr id="22530" name="组合 4"/>
          <p:cNvGrpSpPr>
            <a:grpSpLocks/>
          </p:cNvGrpSpPr>
          <p:nvPr/>
        </p:nvGrpSpPr>
        <p:grpSpPr bwMode="auto">
          <a:xfrm>
            <a:off x="138113" y="153988"/>
            <a:ext cx="2813050" cy="696912"/>
            <a:chOff x="137386" y="154112"/>
            <a:chExt cx="2813055" cy="696029"/>
          </a:xfrm>
        </p:grpSpPr>
        <p:pic>
          <p:nvPicPr>
            <p:cNvPr id="22531" name="图片 5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3240" y="175868"/>
              <a:ext cx="674274" cy="67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32" name="图片 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386" y="164990"/>
              <a:ext cx="674274" cy="67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3" name="TextBox 1"/>
            <p:cNvSpPr txBox="1">
              <a:spLocks noChangeArrowheads="1"/>
            </p:cNvSpPr>
            <p:nvPr/>
          </p:nvSpPr>
          <p:spPr bwMode="auto">
            <a:xfrm>
              <a:off x="137386" y="154112"/>
              <a:ext cx="67427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修</a:t>
              </a:r>
            </a:p>
          </p:txBody>
        </p:sp>
        <p:pic>
          <p:nvPicPr>
            <p:cNvPr id="22534" name="图片 8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313" y="164990"/>
              <a:ext cx="674274" cy="67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5" name="TextBox 1"/>
            <p:cNvSpPr txBox="1">
              <a:spLocks noChangeArrowheads="1"/>
            </p:cNvSpPr>
            <p:nvPr/>
          </p:nvSpPr>
          <p:spPr bwMode="auto">
            <a:xfrm>
              <a:off x="850313" y="154112"/>
              <a:ext cx="674274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 dirty="0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正</a:t>
              </a:r>
            </a:p>
          </p:txBody>
        </p:sp>
        <p:sp>
          <p:nvSpPr>
            <p:cNvPr id="22536" name="TextBox 1"/>
            <p:cNvSpPr txBox="1">
              <a:spLocks noChangeArrowheads="1"/>
            </p:cNvSpPr>
            <p:nvPr/>
          </p:nvSpPr>
          <p:spPr bwMode="auto">
            <a:xfrm>
              <a:off x="1563240" y="164990"/>
              <a:ext cx="674274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方</a:t>
              </a:r>
            </a:p>
          </p:txBody>
        </p:sp>
        <p:pic>
          <p:nvPicPr>
            <p:cNvPr id="22537" name="图片 11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6167" y="175868"/>
              <a:ext cx="674274" cy="67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8" name="TextBox 1"/>
            <p:cNvSpPr txBox="1">
              <a:spLocks noChangeArrowheads="1"/>
            </p:cNvSpPr>
            <p:nvPr/>
          </p:nvSpPr>
          <p:spPr bwMode="auto">
            <a:xfrm>
              <a:off x="2276167" y="164990"/>
              <a:ext cx="674274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案</a:t>
              </a: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"/>
          <p:cNvSpPr>
            <a:spLocks noChangeArrowheads="1"/>
          </p:cNvSpPr>
          <p:nvPr/>
        </p:nvSpPr>
        <p:spPr bwMode="auto">
          <a:xfrm>
            <a:off x="1403350" y="963613"/>
            <a:ext cx="7045325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宋体" pitchFamily="2" charset="-122"/>
              </a:rPr>
              <a:t>    各组在课后针对活动的主题存在的问题，或进行方案的修改，或解决问题，使主题有新的突破。各小组之间相互借鉴，相互学习，相互合作，大家共同进步。</a:t>
            </a:r>
            <a:endParaRPr lang="zh-CN" altLang="en-US" dirty="0">
              <a:solidFill>
                <a:schemeClr val="bg1"/>
              </a:solidFill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文本框 2"/>
          <p:cNvSpPr txBox="1">
            <a:spLocks noChangeArrowheads="1"/>
          </p:cNvSpPr>
          <p:nvPr/>
        </p:nvSpPr>
        <p:spPr bwMode="auto">
          <a:xfrm>
            <a:off x="2422525" y="403225"/>
            <a:ext cx="389255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宋体" pitchFamily="2" charset="-122"/>
              </a:rPr>
              <a:t>小组活动中期记录表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050925" y="1030288"/>
          <a:ext cx="6845300" cy="351472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90630"/>
                <a:gridCol w="2175806"/>
                <a:gridCol w="2278864"/>
              </a:tblGrid>
              <a:tr h="540186">
                <a:tc gridSpan="3">
                  <a:txBody>
                    <a:bodyPr/>
                    <a:lstStyle/>
                    <a:p>
                      <a:r>
                        <a:rPr lang="zh-CN" altLang="en-US" sz="2800" b="1" dirty="0"/>
                        <a:t>活动的主题：</a:t>
                      </a:r>
                    </a:p>
                  </a:txBody>
                  <a:tcPr marL="91445" marR="91445" marT="45728" marB="45728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613009">
                <a:tc gridSpan="3">
                  <a:txBody>
                    <a:bodyPr/>
                    <a:lstStyle/>
                    <a:p>
                      <a:r>
                        <a:rPr lang="zh-CN" altLang="en-US" sz="2800" b="1" dirty="0"/>
                        <a:t>小组成员：</a:t>
                      </a:r>
                    </a:p>
                  </a:txBody>
                  <a:tcPr marL="91445" marR="91445" marT="45728" marB="45728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519037">
                <a:tc>
                  <a:txBody>
                    <a:bodyPr/>
                    <a:lstStyle/>
                    <a:p>
                      <a:r>
                        <a:rPr lang="zh-CN" altLang="en-US" sz="2800" b="1" dirty="0"/>
                        <a:t>小组活动亮点</a:t>
                      </a:r>
                    </a:p>
                  </a:txBody>
                  <a:tcPr marL="91445" marR="91445" marT="45728" marB="45728"/>
                </a:tc>
                <a:tc>
                  <a:txBody>
                    <a:bodyPr/>
                    <a:lstStyle/>
                    <a:p>
                      <a:r>
                        <a:rPr lang="zh-CN" altLang="en-US" sz="2800" b="1" dirty="0"/>
                        <a:t>问题及困难</a:t>
                      </a:r>
                    </a:p>
                  </a:txBody>
                  <a:tcPr marL="91445" marR="91445" marT="45728" marB="45728"/>
                </a:tc>
                <a:tc>
                  <a:txBody>
                    <a:bodyPr/>
                    <a:lstStyle/>
                    <a:p>
                      <a:r>
                        <a:rPr lang="zh-CN" altLang="en-US" sz="2800" b="1" dirty="0"/>
                        <a:t>拟解决办法</a:t>
                      </a:r>
                    </a:p>
                  </a:txBody>
                  <a:tcPr marL="91445" marR="91445" marT="45728" marB="45728"/>
                </a:tc>
              </a:tr>
              <a:tr h="992952">
                <a:tc>
                  <a:txBody>
                    <a:bodyPr/>
                    <a:lstStyle/>
                    <a:p>
                      <a:endParaRPr lang="zh-CN" altLang="en-US" sz="1800" b="1" dirty="0"/>
                    </a:p>
                  </a:txBody>
                  <a:tcPr marL="91445" marR="91445" marT="45728" marB="45728"/>
                </a:tc>
                <a:tc>
                  <a:txBody>
                    <a:bodyPr/>
                    <a:lstStyle/>
                    <a:p>
                      <a:endParaRPr lang="zh-CN" altLang="en-US" sz="1800" b="1" dirty="0"/>
                    </a:p>
                  </a:txBody>
                  <a:tcPr marL="91445" marR="91445" marT="45728" marB="45728"/>
                </a:tc>
                <a:tc>
                  <a:txBody>
                    <a:bodyPr/>
                    <a:lstStyle/>
                    <a:p>
                      <a:endParaRPr lang="zh-CN" altLang="en-US" sz="1800" b="1" dirty="0"/>
                    </a:p>
                  </a:txBody>
                  <a:tcPr marL="91445" marR="91445" marT="45728" marB="45728"/>
                </a:tc>
              </a:tr>
              <a:tr h="849541">
                <a:tc gridSpan="3">
                  <a:txBody>
                    <a:bodyPr/>
                    <a:lstStyle/>
                    <a:p>
                      <a:endParaRPr lang="zh-CN" altLang="en-US" sz="2800" b="1" dirty="0"/>
                    </a:p>
                  </a:txBody>
                  <a:tcPr marL="91445" marR="91445" marT="45728" marB="45728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598" name="文本框 4"/>
          <p:cNvSpPr txBox="1">
            <a:spLocks noChangeArrowheads="1"/>
          </p:cNvSpPr>
          <p:nvPr/>
        </p:nvSpPr>
        <p:spPr bwMode="auto">
          <a:xfrm>
            <a:off x="1050925" y="3760788"/>
            <a:ext cx="2709863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宋体" pitchFamily="2" charset="-122"/>
              </a:rPr>
              <a:t>下一阶段目标：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文本框 5"/>
          <p:cNvSpPr txBox="1">
            <a:spLocks noChangeArrowheads="1"/>
          </p:cNvSpPr>
          <p:nvPr/>
        </p:nvSpPr>
        <p:spPr bwMode="auto">
          <a:xfrm>
            <a:off x="1187450" y="1325563"/>
            <a:ext cx="6915150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宋体" pitchFamily="2" charset="-122"/>
              </a:rPr>
              <a:t>    今天我们对前一段时间的活动进行交流总结，展示活动的阶段性成果，交流遇到的难题，大家共同探讨解决的方案。</a:t>
            </a:r>
          </a:p>
        </p:txBody>
      </p:sp>
      <p:grpSp>
        <p:nvGrpSpPr>
          <p:cNvPr id="7170" name="组合 1"/>
          <p:cNvGrpSpPr>
            <a:grpSpLocks/>
          </p:cNvGrpSpPr>
          <p:nvPr/>
        </p:nvGrpSpPr>
        <p:grpSpPr bwMode="auto">
          <a:xfrm>
            <a:off x="138113" y="153988"/>
            <a:ext cx="1385887" cy="685800"/>
            <a:chOff x="137386" y="154112"/>
            <a:chExt cx="1387201" cy="685151"/>
          </a:xfrm>
        </p:grpSpPr>
        <p:sp>
          <p:nvSpPr>
            <p:cNvPr id="7171" name="TextBox 1"/>
            <p:cNvSpPr txBox="1">
              <a:spLocks noChangeArrowheads="1"/>
            </p:cNvSpPr>
            <p:nvPr/>
          </p:nvSpPr>
          <p:spPr bwMode="auto">
            <a:xfrm>
              <a:off x="137386" y="154112"/>
              <a:ext cx="674274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导</a:t>
              </a:r>
            </a:p>
          </p:txBody>
        </p:sp>
        <p:pic>
          <p:nvPicPr>
            <p:cNvPr id="7172" name="图片 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386" y="164990"/>
              <a:ext cx="674274" cy="67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3" name="图片 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313" y="164990"/>
              <a:ext cx="674274" cy="67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4" name="TextBox 1"/>
            <p:cNvSpPr txBox="1">
              <a:spLocks noChangeArrowheads="1"/>
            </p:cNvSpPr>
            <p:nvPr/>
          </p:nvSpPr>
          <p:spPr bwMode="auto">
            <a:xfrm>
              <a:off x="850313" y="154112"/>
              <a:ext cx="674274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 dirty="0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入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670949" y="360420"/>
            <a:ext cx="17887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4F81BD"/>
                </a:solidFill>
              </a:rPr>
              <a:t>https://www.ypppt.com/</a:t>
            </a:r>
            <a:endParaRPr lang="zh-CN" altLang="en-US" sz="1100" dirty="0">
              <a:solidFill>
                <a:srgbClr val="4F81B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107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文本框 4"/>
          <p:cNvSpPr txBox="1">
            <a:spLocks noChangeArrowheads="1"/>
          </p:cNvSpPr>
          <p:nvPr/>
        </p:nvSpPr>
        <p:spPr bwMode="auto">
          <a:xfrm>
            <a:off x="1187450" y="1585913"/>
            <a:ext cx="6805613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宋体" pitchFamily="2" charset="-122"/>
              </a:rPr>
              <a:t>    分组汇报交流。思考：可以采用哪些方式展示前一段时间活动的阶段性成果呢？</a:t>
            </a:r>
          </a:p>
        </p:txBody>
      </p:sp>
      <p:grpSp>
        <p:nvGrpSpPr>
          <p:cNvPr id="8194" name="组合 1"/>
          <p:cNvGrpSpPr>
            <a:grpSpLocks/>
          </p:cNvGrpSpPr>
          <p:nvPr/>
        </p:nvGrpSpPr>
        <p:grpSpPr bwMode="auto">
          <a:xfrm>
            <a:off x="138113" y="153988"/>
            <a:ext cx="2813050" cy="696912"/>
            <a:chOff x="137386" y="154112"/>
            <a:chExt cx="2813055" cy="696029"/>
          </a:xfrm>
        </p:grpSpPr>
        <p:pic>
          <p:nvPicPr>
            <p:cNvPr id="8195" name="图片 11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3240" y="175868"/>
              <a:ext cx="674274" cy="67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6" name="图片 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386" y="164990"/>
              <a:ext cx="674274" cy="67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7" name="TextBox 1"/>
            <p:cNvSpPr txBox="1">
              <a:spLocks noChangeArrowheads="1"/>
            </p:cNvSpPr>
            <p:nvPr/>
          </p:nvSpPr>
          <p:spPr bwMode="auto">
            <a:xfrm>
              <a:off x="137386" y="154112"/>
              <a:ext cx="67427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 dirty="0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汇</a:t>
              </a:r>
            </a:p>
          </p:txBody>
        </p:sp>
        <p:pic>
          <p:nvPicPr>
            <p:cNvPr id="8198" name="图片 7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313" y="164990"/>
              <a:ext cx="674274" cy="67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Box 1"/>
            <p:cNvSpPr txBox="1">
              <a:spLocks noChangeArrowheads="1"/>
            </p:cNvSpPr>
            <p:nvPr/>
          </p:nvSpPr>
          <p:spPr bwMode="auto">
            <a:xfrm>
              <a:off x="850313" y="154112"/>
              <a:ext cx="674274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报</a:t>
              </a:r>
            </a:p>
          </p:txBody>
        </p:sp>
        <p:sp>
          <p:nvSpPr>
            <p:cNvPr id="8200" name="TextBox 1"/>
            <p:cNvSpPr txBox="1">
              <a:spLocks noChangeArrowheads="1"/>
            </p:cNvSpPr>
            <p:nvPr/>
          </p:nvSpPr>
          <p:spPr bwMode="auto">
            <a:xfrm>
              <a:off x="1563240" y="164990"/>
              <a:ext cx="674274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成</a:t>
              </a:r>
            </a:p>
          </p:txBody>
        </p:sp>
        <p:pic>
          <p:nvPicPr>
            <p:cNvPr id="8201" name="图片 1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6167" y="175868"/>
              <a:ext cx="674274" cy="67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Box 1"/>
            <p:cNvSpPr txBox="1">
              <a:spLocks noChangeArrowheads="1"/>
            </p:cNvSpPr>
            <p:nvPr/>
          </p:nvSpPr>
          <p:spPr bwMode="auto">
            <a:xfrm>
              <a:off x="2276167" y="164990"/>
              <a:ext cx="674274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果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66775" y="647700"/>
            <a:ext cx="7350125" cy="355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Times New Roman" pitchFamily="18" charset="0"/>
              <a:buAutoNum type="arabicPeriod"/>
            </a:pPr>
            <a:r>
              <a:rPr lang="zh-CN" altLang="en-US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综合性学习的活动记录、调查报告。</a:t>
            </a:r>
            <a:endParaRPr lang="en-US" altLang="zh-CN" sz="3200" b="1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  <a:buFont typeface="Times New Roman" pitchFamily="18" charset="0"/>
              <a:buAutoNum type="arabicPeriod"/>
            </a:pPr>
            <a:r>
              <a:rPr lang="zh-CN" altLang="en-US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自制的小报、绘画、摄影、书法作品。</a:t>
            </a:r>
            <a:endParaRPr lang="en-US" altLang="zh-CN" sz="3200" b="1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  <a:buFont typeface="Times New Roman" pitchFamily="18" charset="0"/>
              <a:buAutoNum type="arabicPeriod"/>
            </a:pPr>
            <a:r>
              <a:rPr lang="zh-CN" altLang="en-US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制作的成长纪念册、班级回忆录、班级小报。</a:t>
            </a:r>
            <a:endParaRPr lang="en-US" altLang="zh-CN" sz="3200" b="1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  <a:buFont typeface="Times New Roman" pitchFamily="18" charset="0"/>
              <a:buAutoNum type="arabicPeriod"/>
            </a:pPr>
            <a:r>
              <a:rPr lang="zh-CN" altLang="en-US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小组成员根据主题拍摄的</a:t>
            </a:r>
            <a:r>
              <a:rPr lang="en-US" altLang="zh-CN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DV</a:t>
            </a:r>
            <a:r>
              <a:rPr lang="zh-CN" altLang="en-US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、舞台剧、演讲、诗朗诵等。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文本框 1" hidden="1"/>
          <p:cNvSpPr txBox="1">
            <a:spLocks noChangeArrowheads="1"/>
          </p:cNvSpPr>
          <p:nvPr/>
        </p:nvSpPr>
        <p:spPr bwMode="auto">
          <a:xfrm>
            <a:off x="5181600" y="2792413"/>
            <a:ext cx="1420813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宋体" pitchFamily="2" charset="-122"/>
              </a:rPr>
              <a:t>小提示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28663" y="842963"/>
            <a:ext cx="8001000" cy="355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Wingdings" pitchFamily="2" charset="2"/>
              <a:buChar char="l"/>
            </a:pPr>
            <a:r>
              <a:rPr lang="zh-CN" altLang="en-US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小组汇报时，所有的同学都要争做文明小听众，将问题记下来，汇报后共同交流。</a:t>
            </a:r>
            <a:endParaRPr lang="en-US" altLang="zh-CN" sz="3200" b="1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l"/>
            </a:pPr>
            <a:r>
              <a:rPr lang="zh-CN" altLang="en-US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请选择你们小组与众不同的亮点和大家分享吧！</a:t>
            </a:r>
            <a:endParaRPr lang="en-US" altLang="zh-CN" sz="3200" b="1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l"/>
            </a:pPr>
            <a:r>
              <a:rPr lang="zh-CN" altLang="en-US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交流后如果有不能解决的或者新生成的问题，请各组的记录员马上记录下来。</a:t>
            </a:r>
          </a:p>
        </p:txBody>
      </p:sp>
      <p:grpSp>
        <p:nvGrpSpPr>
          <p:cNvPr id="10243" name="组合 3"/>
          <p:cNvGrpSpPr>
            <a:grpSpLocks/>
          </p:cNvGrpSpPr>
          <p:nvPr/>
        </p:nvGrpSpPr>
        <p:grpSpPr bwMode="auto">
          <a:xfrm>
            <a:off x="3602038" y="69850"/>
            <a:ext cx="2733675" cy="803275"/>
            <a:chOff x="3489325" y="69828"/>
            <a:chExt cx="2733675" cy="803275"/>
          </a:xfrm>
        </p:grpSpPr>
        <p:pic>
          <p:nvPicPr>
            <p:cNvPr id="10244" name="图片 10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9388" y="69828"/>
              <a:ext cx="963612" cy="803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245" name="组合 27"/>
            <p:cNvGrpSpPr>
              <a:grpSpLocks/>
            </p:cNvGrpSpPr>
            <p:nvPr/>
          </p:nvGrpSpPr>
          <p:grpSpPr bwMode="auto">
            <a:xfrm>
              <a:off x="3489325" y="119040"/>
              <a:ext cx="1928813" cy="723900"/>
              <a:chOff x="2694384" y="508317"/>
              <a:chExt cx="1845563" cy="637982"/>
            </a:xfrm>
          </p:grpSpPr>
          <p:sp>
            <p:nvSpPr>
              <p:cNvPr id="6" name="矩形: 圆角 28"/>
              <p:cNvSpPr/>
              <p:nvPr/>
            </p:nvSpPr>
            <p:spPr bwMode="auto">
              <a:xfrm rot="19996946">
                <a:off x="2694384" y="609052"/>
                <a:ext cx="565061" cy="471491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FF9999">
                    <a:alpha val="30196"/>
                  </a:srgb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r>
                  <a:rPr lang="zh-CN" altLang="en-US" sz="3200" b="1" dirty="0">
                    <a:solidFill>
                      <a:srgbClr val="0000FF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小</a:t>
                </a:r>
              </a:p>
            </p:txBody>
          </p:sp>
          <p:sp>
            <p:nvSpPr>
              <p:cNvPr id="7" name="矩形: 圆角 29"/>
              <p:cNvSpPr/>
              <p:nvPr/>
            </p:nvSpPr>
            <p:spPr bwMode="auto">
              <a:xfrm rot="432022">
                <a:off x="3358178" y="508318"/>
                <a:ext cx="565061" cy="471491"/>
              </a:xfrm>
              <a:prstGeom prst="roundRect">
                <a:avLst/>
              </a:prstGeom>
              <a:solidFill>
                <a:srgbClr val="CCFFCC"/>
              </a:solidFill>
              <a:ln>
                <a:solidFill>
                  <a:srgbClr val="99FF99">
                    <a:alpha val="20000"/>
                  </a:srgb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r>
                  <a:rPr lang="zh-CN" altLang="en-US" sz="3200" b="1" dirty="0">
                    <a:solidFill>
                      <a:srgbClr val="0000FF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提</a:t>
                </a:r>
              </a:p>
            </p:txBody>
          </p:sp>
          <p:sp>
            <p:nvSpPr>
              <p:cNvPr id="8" name="矩形: 圆角 30"/>
              <p:cNvSpPr/>
              <p:nvPr/>
            </p:nvSpPr>
            <p:spPr bwMode="auto">
              <a:xfrm rot="1932324">
                <a:off x="3973366" y="674808"/>
                <a:ext cx="566580" cy="471492"/>
              </a:xfrm>
              <a:prstGeom prst="roundRect">
                <a:avLst/>
              </a:prstGeom>
              <a:solidFill>
                <a:srgbClr val="FFCC99"/>
              </a:solidFill>
              <a:ln>
                <a:solidFill>
                  <a:srgbClr val="FFCC66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r>
                  <a:rPr lang="zh-CN" altLang="en-US" sz="3200" b="1" dirty="0">
                    <a:solidFill>
                      <a:srgbClr val="0000FF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示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3"/>
          <p:cNvSpPr txBox="1">
            <a:spLocks noChangeArrowheads="1"/>
          </p:cNvSpPr>
          <p:nvPr/>
        </p:nvSpPr>
        <p:spPr bwMode="auto">
          <a:xfrm>
            <a:off x="2417763" y="1900238"/>
            <a:ext cx="698500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汇报方案</a:t>
            </a:r>
          </a:p>
        </p:txBody>
      </p:sp>
      <p:sp>
        <p:nvSpPr>
          <p:cNvPr id="5" name="左大括号 4"/>
          <p:cNvSpPr/>
          <p:nvPr/>
        </p:nvSpPr>
        <p:spPr>
          <a:xfrm>
            <a:off x="3309938" y="942975"/>
            <a:ext cx="393700" cy="3421063"/>
          </a:xfrm>
          <a:prstGeom prst="leftBrace">
            <a:avLst>
              <a:gd name="adj1" fmla="val 45588"/>
              <a:gd name="adj2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7173" name="矩形 6"/>
          <p:cNvSpPr>
            <a:spLocks noChangeArrowheads="1"/>
          </p:cNvSpPr>
          <p:nvPr/>
        </p:nvSpPr>
        <p:spPr bwMode="auto">
          <a:xfrm>
            <a:off x="4038600" y="800100"/>
            <a:ext cx="22447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研究的主题</a:t>
            </a:r>
            <a:endParaRPr lang="zh-CN" altLang="en-US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174" name="矩形 7"/>
          <p:cNvSpPr>
            <a:spLocks noChangeArrowheads="1"/>
          </p:cNvSpPr>
          <p:nvPr/>
        </p:nvSpPr>
        <p:spPr bwMode="auto">
          <a:xfrm>
            <a:off x="4038600" y="1435100"/>
            <a:ext cx="1831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活动目的</a:t>
            </a:r>
            <a:endParaRPr lang="zh-CN" altLang="en-US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175" name="矩形 8"/>
          <p:cNvSpPr>
            <a:spLocks noChangeArrowheads="1"/>
          </p:cNvSpPr>
          <p:nvPr/>
        </p:nvSpPr>
        <p:spPr bwMode="auto">
          <a:xfrm>
            <a:off x="4038600" y="2068513"/>
            <a:ext cx="18319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小组成员</a:t>
            </a:r>
            <a:endParaRPr lang="zh-CN" altLang="en-US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176" name="矩形 9"/>
          <p:cNvSpPr>
            <a:spLocks noChangeArrowheads="1"/>
          </p:cNvSpPr>
          <p:nvPr/>
        </p:nvSpPr>
        <p:spPr bwMode="auto">
          <a:xfrm>
            <a:off x="4038600" y="2703513"/>
            <a:ext cx="1831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具体分工</a:t>
            </a:r>
            <a:endParaRPr lang="zh-CN" altLang="en-US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177" name="矩形 10"/>
          <p:cNvSpPr>
            <a:spLocks noChangeArrowheads="1"/>
          </p:cNvSpPr>
          <p:nvPr/>
        </p:nvSpPr>
        <p:spPr bwMode="auto">
          <a:xfrm>
            <a:off x="4038600" y="3336925"/>
            <a:ext cx="26558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活动进展情况</a:t>
            </a:r>
            <a:endParaRPr lang="zh-CN" altLang="en-US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178" name="矩形 11"/>
          <p:cNvSpPr>
            <a:spLocks noChangeArrowheads="1"/>
          </p:cNvSpPr>
          <p:nvPr/>
        </p:nvSpPr>
        <p:spPr bwMode="auto">
          <a:xfrm>
            <a:off x="4038600" y="3971925"/>
            <a:ext cx="2244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阶段性成果</a:t>
            </a:r>
            <a:endParaRPr lang="zh-CN" altLang="en-US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1273" name="图片 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688" y="176213"/>
            <a:ext cx="673100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图片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113" y="165100"/>
            <a:ext cx="673100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5" name="TextBox 1"/>
          <p:cNvSpPr txBox="1">
            <a:spLocks noChangeArrowheads="1"/>
          </p:cNvSpPr>
          <p:nvPr/>
        </p:nvSpPr>
        <p:spPr bwMode="auto">
          <a:xfrm>
            <a:off x="138113" y="153988"/>
            <a:ext cx="6731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确</a:t>
            </a:r>
          </a:p>
        </p:txBody>
      </p:sp>
      <p:pic>
        <p:nvPicPr>
          <p:cNvPr id="11276" name="图片 1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900" y="165100"/>
            <a:ext cx="673100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7" name="TextBox 1"/>
          <p:cNvSpPr txBox="1">
            <a:spLocks noChangeArrowheads="1"/>
          </p:cNvSpPr>
          <p:nvPr/>
        </p:nvSpPr>
        <p:spPr bwMode="auto">
          <a:xfrm>
            <a:off x="850900" y="153988"/>
            <a:ext cx="6731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定</a:t>
            </a:r>
          </a:p>
        </p:txBody>
      </p:sp>
      <p:sp>
        <p:nvSpPr>
          <p:cNvPr id="11278" name="TextBox 1"/>
          <p:cNvSpPr txBox="1">
            <a:spLocks noChangeArrowheads="1"/>
          </p:cNvSpPr>
          <p:nvPr/>
        </p:nvSpPr>
        <p:spPr bwMode="auto">
          <a:xfrm>
            <a:off x="1563688" y="165100"/>
            <a:ext cx="6731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汇</a:t>
            </a:r>
          </a:p>
        </p:txBody>
      </p:sp>
      <p:pic>
        <p:nvPicPr>
          <p:cNvPr id="11279" name="图片 1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6475" y="176213"/>
            <a:ext cx="674688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0" name="TextBox 1"/>
          <p:cNvSpPr txBox="1">
            <a:spLocks noChangeArrowheads="1"/>
          </p:cNvSpPr>
          <p:nvPr/>
        </p:nvSpPr>
        <p:spPr bwMode="auto">
          <a:xfrm>
            <a:off x="2276475" y="165100"/>
            <a:ext cx="6746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报</a:t>
            </a:r>
          </a:p>
        </p:txBody>
      </p:sp>
      <p:pic>
        <p:nvPicPr>
          <p:cNvPr id="11281" name="图片 1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9263" y="176213"/>
            <a:ext cx="674687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2" name="TextBox 1"/>
          <p:cNvSpPr txBox="1">
            <a:spLocks noChangeArrowheads="1"/>
          </p:cNvSpPr>
          <p:nvPr/>
        </p:nvSpPr>
        <p:spPr bwMode="auto">
          <a:xfrm>
            <a:off x="2989263" y="165100"/>
            <a:ext cx="6746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方</a:t>
            </a:r>
          </a:p>
        </p:txBody>
      </p:sp>
      <p:pic>
        <p:nvPicPr>
          <p:cNvPr id="11283" name="图片 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2050" y="176213"/>
            <a:ext cx="674688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4" name="TextBox 1"/>
          <p:cNvSpPr txBox="1">
            <a:spLocks noChangeArrowheads="1"/>
          </p:cNvSpPr>
          <p:nvPr/>
        </p:nvSpPr>
        <p:spPr bwMode="auto">
          <a:xfrm>
            <a:off x="3702050" y="165100"/>
            <a:ext cx="6746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5" grpId="0" animBg="1"/>
      <p:bldP spid="7173" grpId="0"/>
      <p:bldP spid="7174" grpId="0"/>
      <p:bldP spid="7175" grpId="0"/>
      <p:bldP spid="7176" grpId="0"/>
      <p:bldP spid="7177" grpId="0"/>
      <p:bldP spid="71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文本框 2"/>
          <p:cNvSpPr txBox="1">
            <a:spLocks noChangeArrowheads="1"/>
          </p:cNvSpPr>
          <p:nvPr/>
        </p:nvSpPr>
        <p:spPr bwMode="auto">
          <a:xfrm>
            <a:off x="682625" y="652463"/>
            <a:ext cx="7974013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>
                <a:solidFill>
                  <a:schemeClr val="bg1"/>
                </a:solidFill>
                <a:latin typeface="宋体" pitchFamily="2" charset="-122"/>
              </a:rPr>
              <a:t>“</a:t>
            </a:r>
            <a:r>
              <a:rPr lang="zh-CN" altLang="en-US" sz="2800" b="1">
                <a:solidFill>
                  <a:schemeClr val="bg1"/>
                </a:solidFill>
                <a:latin typeface="宋体" pitchFamily="2" charset="-122"/>
              </a:rPr>
              <a:t>难忘小学生活”综合性学习中期成果汇报方案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341438" y="1223963"/>
          <a:ext cx="6461125" cy="3336924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042093"/>
                <a:gridCol w="4419032"/>
              </a:tblGrid>
              <a:tr h="5561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研究的主题</a:t>
                      </a:r>
                    </a:p>
                  </a:txBody>
                  <a:tcPr marL="91459" marR="91459" marT="45704" marB="45704"/>
                </a:tc>
                <a:tc>
                  <a:txBody>
                    <a:bodyPr/>
                    <a:lstStyle/>
                    <a:p>
                      <a:endParaRPr lang="zh-CN" altLang="en-US" sz="1800" b="1" dirty="0"/>
                    </a:p>
                  </a:txBody>
                  <a:tcPr marL="91459" marR="91459" marT="45704" marB="45704"/>
                </a:tc>
              </a:tr>
              <a:tr h="5561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活动目的</a:t>
                      </a:r>
                    </a:p>
                  </a:txBody>
                  <a:tcPr marL="91459" marR="91459" marT="45704" marB="45704"/>
                </a:tc>
                <a:tc>
                  <a:txBody>
                    <a:bodyPr/>
                    <a:lstStyle/>
                    <a:p>
                      <a:endParaRPr lang="zh-CN" altLang="en-US" sz="1800" b="1" dirty="0"/>
                    </a:p>
                  </a:txBody>
                  <a:tcPr marL="91459" marR="91459" marT="45704" marB="45704"/>
                </a:tc>
              </a:tr>
              <a:tr h="5561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小组成员</a:t>
                      </a:r>
                    </a:p>
                  </a:txBody>
                  <a:tcPr marL="91459" marR="91459" marT="45704" marB="45704"/>
                </a:tc>
                <a:tc>
                  <a:txBody>
                    <a:bodyPr/>
                    <a:lstStyle/>
                    <a:p>
                      <a:endParaRPr lang="zh-CN" altLang="en-US" sz="1800" b="1" dirty="0"/>
                    </a:p>
                  </a:txBody>
                  <a:tcPr marL="91459" marR="91459" marT="45704" marB="45704"/>
                </a:tc>
              </a:tr>
              <a:tr h="5561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具体分工</a:t>
                      </a:r>
                    </a:p>
                  </a:txBody>
                  <a:tcPr marL="91459" marR="91459" marT="45704" marB="45704"/>
                </a:tc>
                <a:tc>
                  <a:txBody>
                    <a:bodyPr/>
                    <a:lstStyle/>
                    <a:p>
                      <a:endParaRPr lang="zh-CN" altLang="en-US" sz="1800" b="1"/>
                    </a:p>
                  </a:txBody>
                  <a:tcPr marL="91459" marR="91459" marT="45704" marB="45704"/>
                </a:tc>
              </a:tr>
              <a:tr h="5561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活动进展</a:t>
                      </a:r>
                    </a:p>
                  </a:txBody>
                  <a:tcPr marL="91459" marR="91459" marT="45704" marB="45704"/>
                </a:tc>
                <a:tc>
                  <a:txBody>
                    <a:bodyPr/>
                    <a:lstStyle/>
                    <a:p>
                      <a:endParaRPr lang="zh-CN" altLang="en-US" sz="1800" b="1"/>
                    </a:p>
                  </a:txBody>
                  <a:tcPr marL="91459" marR="91459" marT="45704" marB="45704"/>
                </a:tc>
              </a:tr>
              <a:tr h="5561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/>
                        <a:t>阶段性成果</a:t>
                      </a:r>
                    </a:p>
                  </a:txBody>
                  <a:tcPr marL="91459" marR="91459" marT="45704" marB="45704"/>
                </a:tc>
                <a:tc>
                  <a:txBody>
                    <a:bodyPr/>
                    <a:lstStyle/>
                    <a:p>
                      <a:endParaRPr lang="zh-CN" altLang="en-US" sz="1800" b="1" dirty="0"/>
                    </a:p>
                  </a:txBody>
                  <a:tcPr marL="91459" marR="91459" marT="45704" marB="45704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850900" y="2209800"/>
            <a:ext cx="5908675" cy="1976438"/>
          </a:xfrm>
          <a:prstGeom prst="wedgeRoundRectCallout">
            <a:avLst>
              <a:gd name="adj1" fmla="val 65688"/>
              <a:gd name="adj2" fmla="val 4398"/>
              <a:gd name="adj3" fmla="val 16667"/>
            </a:avLst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我在制作成长纪念册的时候，收集到的资料很多，在分类和取舍方面遇到了困惑。</a:t>
            </a:r>
          </a:p>
        </p:txBody>
      </p:sp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6950" y="1597025"/>
            <a:ext cx="1152525" cy="180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组合 4"/>
          <p:cNvGrpSpPr>
            <a:grpSpLocks/>
          </p:cNvGrpSpPr>
          <p:nvPr/>
        </p:nvGrpSpPr>
        <p:grpSpPr bwMode="auto">
          <a:xfrm>
            <a:off x="138113" y="153988"/>
            <a:ext cx="2813050" cy="696912"/>
            <a:chOff x="137386" y="154112"/>
            <a:chExt cx="2813055" cy="696029"/>
          </a:xfrm>
        </p:grpSpPr>
        <p:pic>
          <p:nvPicPr>
            <p:cNvPr id="13316" name="图片 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3240" y="175868"/>
              <a:ext cx="674274" cy="67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17" name="图片 8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386" y="164990"/>
              <a:ext cx="674274" cy="67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8" name="TextBox 1"/>
            <p:cNvSpPr txBox="1">
              <a:spLocks noChangeArrowheads="1"/>
            </p:cNvSpPr>
            <p:nvPr/>
          </p:nvSpPr>
          <p:spPr bwMode="auto">
            <a:xfrm>
              <a:off x="137386" y="154112"/>
              <a:ext cx="67427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反</a:t>
              </a:r>
            </a:p>
          </p:txBody>
        </p:sp>
        <p:pic>
          <p:nvPicPr>
            <p:cNvPr id="13319" name="图片 10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313" y="164990"/>
              <a:ext cx="674274" cy="67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Box 1"/>
            <p:cNvSpPr txBox="1">
              <a:spLocks noChangeArrowheads="1"/>
            </p:cNvSpPr>
            <p:nvPr/>
          </p:nvSpPr>
          <p:spPr bwMode="auto">
            <a:xfrm>
              <a:off x="850313" y="154112"/>
              <a:ext cx="674274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馈</a:t>
              </a:r>
            </a:p>
          </p:txBody>
        </p:sp>
        <p:sp>
          <p:nvSpPr>
            <p:cNvPr id="13321" name="TextBox 1"/>
            <p:cNvSpPr txBox="1">
              <a:spLocks noChangeArrowheads="1"/>
            </p:cNvSpPr>
            <p:nvPr/>
          </p:nvSpPr>
          <p:spPr bwMode="auto">
            <a:xfrm>
              <a:off x="1563240" y="164990"/>
              <a:ext cx="674274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 dirty="0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问</a:t>
              </a:r>
            </a:p>
          </p:txBody>
        </p:sp>
        <p:pic>
          <p:nvPicPr>
            <p:cNvPr id="13322" name="图片 1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6167" y="175868"/>
              <a:ext cx="674274" cy="67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Box 1"/>
            <p:cNvSpPr txBox="1">
              <a:spLocks noChangeArrowheads="1"/>
            </p:cNvSpPr>
            <p:nvPr/>
          </p:nvSpPr>
          <p:spPr bwMode="auto">
            <a:xfrm>
              <a:off x="2276167" y="164990"/>
              <a:ext cx="674274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题</a:t>
              </a:r>
            </a:p>
          </p:txBody>
        </p:sp>
      </p:grpSp>
      <p:sp>
        <p:nvSpPr>
          <p:cNvPr id="13324" name="矩形 2"/>
          <p:cNvSpPr>
            <a:spLocks noChangeArrowheads="1"/>
          </p:cNvSpPr>
          <p:nvPr/>
        </p:nvSpPr>
        <p:spPr bwMode="auto">
          <a:xfrm>
            <a:off x="644525" y="992188"/>
            <a:ext cx="737711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chemeClr val="bg1"/>
                </a:solidFill>
                <a:latin typeface="宋体" pitchFamily="2" charset="-122"/>
              </a:rPr>
              <a:t>    畅所欲言：说说你在活动过程中遇到的困难和问题。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1"/>
          <p:cNvSpPr txBox="1">
            <a:spLocks noChangeArrowheads="1"/>
          </p:cNvSpPr>
          <p:nvPr/>
        </p:nvSpPr>
        <p:spPr bwMode="auto">
          <a:xfrm>
            <a:off x="684213" y="696913"/>
            <a:ext cx="7977187" cy="388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    我们小组在撰写毕业联欢会策划书的时候，意识到策划书不能只是写在纸上，关键是要能够实施。比如，关于节目的统筹，不好确定；同学们都希望能够在毕业联欢会上一展风采，但是节目太多，时间太长，影响效果；还有，我们想邀请老师参加毕业联欢会，但不知道该怎么跟老师说。</a:t>
            </a:r>
          </a:p>
        </p:txBody>
      </p:sp>
      <p:pic>
        <p:nvPicPr>
          <p:cNvPr id="14338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" y="44450"/>
            <a:ext cx="1060450" cy="130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Pages>0</Pages>
  <Words>787</Words>
  <Characters>0</Characters>
  <Application>Microsoft Office PowerPoint</Application>
  <DocSecurity>0</DocSecurity>
  <PresentationFormat>全屏显示(16:9)</PresentationFormat>
  <Lines>0</Lines>
  <Paragraphs>93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1627</cp:revision>
  <dcterms:created xsi:type="dcterms:W3CDTF">2016-01-14T07:05:12Z</dcterms:created>
  <dcterms:modified xsi:type="dcterms:W3CDTF">2021-11-25T09:56:45Z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