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  <p:sldMasterId id="2147483654" r:id="rId2"/>
  </p:sldMasterIdLst>
  <p:notesMasterIdLst>
    <p:notesMasterId r:id="rId35"/>
  </p:notesMasterIdLst>
  <p:handoutMasterIdLst>
    <p:handoutMasterId r:id="rId36"/>
  </p:handoutMasterIdLst>
  <p:sldIdLst>
    <p:sldId id="1333" r:id="rId3"/>
    <p:sldId id="1395" r:id="rId4"/>
    <p:sldId id="1425" r:id="rId5"/>
    <p:sldId id="1427" r:id="rId6"/>
    <p:sldId id="1426" r:id="rId7"/>
    <p:sldId id="1428" r:id="rId8"/>
    <p:sldId id="1429" r:id="rId9"/>
    <p:sldId id="1430" r:id="rId10"/>
    <p:sldId id="1431" r:id="rId11"/>
    <p:sldId id="1399" r:id="rId12"/>
    <p:sldId id="1397" r:id="rId13"/>
    <p:sldId id="1331" r:id="rId14"/>
    <p:sldId id="1400" r:id="rId15"/>
    <p:sldId id="1401" r:id="rId16"/>
    <p:sldId id="1432" r:id="rId17"/>
    <p:sldId id="1436" r:id="rId18"/>
    <p:sldId id="1379" r:id="rId19"/>
    <p:sldId id="1402" r:id="rId20"/>
    <p:sldId id="1437" r:id="rId21"/>
    <p:sldId id="1438" r:id="rId22"/>
    <p:sldId id="1433" r:id="rId23"/>
    <p:sldId id="1434" r:id="rId24"/>
    <p:sldId id="1435" r:id="rId25"/>
    <p:sldId id="1439" r:id="rId26"/>
    <p:sldId id="1440" r:id="rId27"/>
    <p:sldId id="1390" r:id="rId28"/>
    <p:sldId id="1373" r:id="rId29"/>
    <p:sldId id="1423" r:id="rId30"/>
    <p:sldId id="1409" r:id="rId31"/>
    <p:sldId id="1104" r:id="rId32"/>
    <p:sldId id="1353" r:id="rId33"/>
    <p:sldId id="1441" r:id="rId34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2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76">
          <p15:clr>
            <a:srgbClr val="A4A3A4"/>
          </p15:clr>
        </p15:guide>
        <p15:guide id="2" pos="226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FF00FF"/>
    <a:srgbClr val="0000FF"/>
    <a:srgbClr val="FF0000"/>
    <a:srgbClr val="0066FF"/>
    <a:srgbClr val="A38302"/>
    <a:srgbClr val="FEFCDE"/>
    <a:srgbClr val="00B050"/>
    <a:srgbClr val="FF6600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中度样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738" autoAdjust="0"/>
    <p:restoredTop sz="96314" autoAdjust="0"/>
  </p:normalViewPr>
  <p:slideViewPr>
    <p:cSldViewPr>
      <p:cViewPr varScale="1">
        <p:scale>
          <a:sx n="143" d="100"/>
          <a:sy n="143" d="100"/>
        </p:scale>
        <p:origin x="792" y="120"/>
      </p:cViewPr>
      <p:guideLst>
        <p:guide orient="horz" pos="3162"/>
        <p:guide pos="5759"/>
      </p:guideLst>
    </p:cSldViewPr>
  </p:slideViewPr>
  <p:outlineViewPr>
    <p:cViewPr>
      <p:scale>
        <a:sx n="33" d="100"/>
        <a:sy n="33" d="100"/>
      </p:scale>
      <p:origin x="0" y="112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502" y="-114"/>
      </p:cViewPr>
      <p:guideLst>
        <p:guide orient="horz" pos="3076"/>
        <p:guide pos="22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viewProps" Target="viewProps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commentAuthors" Target="commentAuthors.xml"/><Relationship Id="rId40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notesMaster" Target="notesMasters/notesMaster1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0C8EF0-063C-4EC8-822D-D4BEE606CB45}" type="datetimeFigureOut">
              <a:rPr lang="zh-CN" altLang="en-US" smtClean="0"/>
              <a:pPr/>
              <a:t>2021/11/25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7F7337-2D4C-4836-9F96-E27918AAD3E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7179444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2E35E-6DB1-4671-AA13-E9173BD066DF}" type="datetimeFigureOut">
              <a:rPr lang="zh-CN" altLang="en-US" smtClean="0"/>
              <a:pPr/>
              <a:t>2021/11/25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1CD010-A9A3-4117-BFBF-9C1583B3E142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5751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06226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7480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E1CD010-A9A3-4117-BFBF-9C1583B3E142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024153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071786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8598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708624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846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46454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43059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6588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2483768" y="771550"/>
            <a:ext cx="735006" cy="241289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www.1ppt.com/moban/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背景：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www.1ppt.com/beijing/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www.1ppt.com/xiazai/     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www.1ppt.com/ziliao/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个人简历：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www.1ppt.com/jianli/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www.1ppt.com/shiti/        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www.1ppt.com/jiaoan/       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手抄报：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www.1ppt.com/shouchaobao/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语文课件：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www.1ppt.com/kejian/yuwen/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数学课件：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www.1ppt.com/kejian/shuxue/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英语课件：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www.1ppt.com/kejian/yingyu/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美术课件：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www.1ppt.com/kejian/meishu/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科学课件：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www.1ppt.com/kejian/kexue/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物理课件：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www.1ppt.com/kejian/wuli/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化学课件：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www.1ppt.com/kejian/huaxue/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生物课件：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www.1ppt.com/kejian/shengwu/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地理课件：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www.1ppt.com/kejian/dili/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历史课件：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宋体"/>
                <a:cs typeface="+mn-cs"/>
              </a:rPr>
              <a:t>www.1ppt.com/kejian/lishi/ </a:t>
            </a:r>
          </a:p>
        </p:txBody>
      </p:sp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内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split orient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68982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8296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4540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0895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0408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>
          <a:xfrm flipH="1">
            <a:off x="-30526" y="98078"/>
            <a:ext cx="2771800" cy="216000"/>
          </a:xfrm>
          <a:prstGeom prst="rect">
            <a:avLst/>
          </a:prstGeom>
          <a:gradFill flip="none" rotWithShape="1">
            <a:gsLst>
              <a:gs pos="40000">
                <a:schemeClr val="accent5">
                  <a:lumMod val="60000"/>
                  <a:lumOff val="40000"/>
                </a:schemeClr>
              </a:gs>
              <a:gs pos="97000">
                <a:schemeClr val="bg1">
                  <a:alpha val="0"/>
                </a:schemeClr>
              </a:gs>
              <a:gs pos="70000">
                <a:schemeClr val="accent5">
                  <a:lumMod val="40000"/>
                  <a:lumOff val="60000"/>
                  <a:alpha val="76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ea typeface="黑体" pitchFamily="49" charset="-122"/>
            </a:endParaRPr>
          </a:p>
        </p:txBody>
      </p:sp>
      <p:sp>
        <p:nvSpPr>
          <p:cNvPr id="6" name="文本框 10"/>
          <p:cNvSpPr txBox="1"/>
          <p:nvPr userDrawn="1"/>
        </p:nvSpPr>
        <p:spPr>
          <a:xfrm>
            <a:off x="65870" y="67578"/>
            <a:ext cx="187743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latin typeface="黑体" pitchFamily="49" charset="-122"/>
                <a:ea typeface="黑体" pitchFamily="49" charset="-122"/>
              </a:rPr>
              <a:t>习作：插上科学的翅膀飞</a:t>
            </a:r>
            <a:endParaRPr kumimoji="1" lang="zh-CN" altLang="en-US" sz="1200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77827" name="Picture 3"/>
          <p:cNvPicPr>
            <a:picLocks noChangeAspect="1" noChangeArrowheads="1"/>
          </p:cNvPicPr>
          <p:nvPr userDrawn="1"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37062"/>
            <a:ext cx="9156700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</p:sldLayoutIdLst>
  <p:transition spd="slow">
    <p:split orient="vert"/>
  </p:transition>
  <p:timing>
    <p:tnLst>
      <p:par>
        <p:cTn id="1" dur="indefinite" restart="never" nodeType="tmRoot"/>
      </p:par>
    </p:tnLst>
  </p:timing>
  <p:txStyles>
    <p:titleStyle>
      <a:lvl1pPr algn="ctr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463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2021/11/25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77876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&#33539;&#25991;1&#65306;&#25105;&#21644;&#24656;&#40857;&#30340;&#20146;&#23494;&#25509;&#35302;.pptx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&#33539;&#25991;2&#65306;&#25105;&#30340;&#32972;&#21253;&#39134;&#34892;&#22120;.pptx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https://ss3.bdstatic.com/70cFv8Sh_Q1YnxGkpoWK1HF6hhy/it/u=1973431929,2521444474&amp;fm=26&amp;gp=0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75437" y="128061"/>
            <a:ext cx="3087794" cy="205853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95936" y="813883"/>
            <a:ext cx="131638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 smtClean="0">
                <a:latin typeface="黑体" pitchFamily="49" charset="-122"/>
                <a:ea typeface="黑体" pitchFamily="49" charset="-122"/>
              </a:rPr>
              <a:t>习作</a:t>
            </a:r>
            <a:endParaRPr lang="zh-CN" altLang="en-US" sz="4400" b="1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email">
            <a:clrChange>
              <a:clrFrom>
                <a:srgbClr val="FEFEFF"/>
              </a:clrFrom>
              <a:clrTo>
                <a:srgbClr val="FEFE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35495" y="523629"/>
            <a:ext cx="3811639" cy="4051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3667870" y="2178669"/>
            <a:ext cx="515260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4800" dirty="0" smtClean="0">
                <a:latin typeface="黑体" pitchFamily="49" charset="-122"/>
                <a:ea typeface="黑体" pitchFamily="49" charset="-122"/>
              </a:rPr>
              <a:t>插上科学的翅膀飞</a:t>
            </a:r>
            <a:endParaRPr lang="zh-CN" altLang="en-US" sz="48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 flipH="1">
            <a:off x="-36512" y="88265"/>
            <a:ext cx="4484370" cy="28892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zh-CN" altLang="en-US" dirty="0">
              <a:solidFill>
                <a:prstClr val="white"/>
              </a:solidFill>
              <a:ea typeface="黑体" pitchFamily="49" charset="-122"/>
            </a:endParaRPr>
          </a:p>
        </p:txBody>
      </p:sp>
      <p:sp>
        <p:nvSpPr>
          <p:cNvPr id="7" name="文本框 1"/>
          <p:cNvSpPr txBox="1"/>
          <p:nvPr/>
        </p:nvSpPr>
        <p:spPr>
          <a:xfrm>
            <a:off x="365820" y="101161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1200" dirty="0" smtClean="0">
                <a:solidFill>
                  <a:prstClr val="black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语文  六年级  下册</a:t>
            </a:r>
            <a:endParaRPr kumimoji="1" lang="zh-CN" altLang="en-US" sz="1200" dirty="0">
              <a:solidFill>
                <a:prstClr val="black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5701807" y="3758712"/>
            <a:ext cx="1061509" cy="37580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8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8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92152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288" y="569792"/>
            <a:ext cx="366860" cy="456339"/>
          </a:xfrm>
          <a:prstGeom prst="rect">
            <a:avLst/>
          </a:prstGeom>
        </p:spPr>
      </p:pic>
      <p:sp>
        <p:nvSpPr>
          <p:cNvPr id="10" name="文本框 14"/>
          <p:cNvSpPr txBox="1"/>
          <p:nvPr/>
        </p:nvSpPr>
        <p:spPr>
          <a:xfrm>
            <a:off x="696436" y="497890"/>
            <a:ext cx="2003356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审题指导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796824" y="1093490"/>
            <a:ext cx="7572428" cy="3222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    大胆设想：在你的笔下，人物的生活环境是怎样的？他们可能运用哪些不可思议的科学技术？这些科学技术使故事中的人物有了怎样的奇特经历？放飞想象，让你的故事把读者带进一个神奇的科幻世界。</a:t>
            </a:r>
            <a:endParaRPr lang="zh-CN" altLang="en-US" sz="2800" dirty="0">
              <a:latin typeface="黑体" pitchFamily="49" charset="-122"/>
              <a:ea typeface="黑体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>
            <a:off x="3275856" y="1732037"/>
            <a:ext cx="4752528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890067" y="2389634"/>
            <a:ext cx="71287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890067" y="3037706"/>
            <a:ext cx="7128792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890067" y="3666728"/>
            <a:ext cx="194421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https://timgsa.baidu.com/timg?image&amp;quality=80&amp;size=b9999_10000&amp;sec=1568216584392&amp;di=185a13e3188c5a4e548cccfa7436d642&amp;imgtype=0&amp;src=http%3A%2F%2Fbpic.588ku.com%2Felement_origin_min_pic%2F17%2F04%2F20%2F2ae80d6a6a45f9c2e86405ff182880e3.jpg%2521%2Ffwfh%2F804x468%2Fquality%2F90%2Funsharp%2Ftrue%2Fcompress%2Ftrue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32" y="2266950"/>
            <a:ext cx="4667250" cy="2876550"/>
          </a:xfrm>
          <a:prstGeom prst="rect">
            <a:avLst/>
          </a:prstGeom>
          <a:noFill/>
        </p:spPr>
      </p:pic>
      <p:sp>
        <p:nvSpPr>
          <p:cNvPr id="4" name="圆角矩形标注 3"/>
          <p:cNvSpPr/>
          <p:nvPr/>
        </p:nvSpPr>
        <p:spPr>
          <a:xfrm>
            <a:off x="285720" y="3071816"/>
            <a:ext cx="1857388" cy="785818"/>
          </a:xfrm>
          <a:prstGeom prst="wedgeRoundRectCallout">
            <a:avLst>
              <a:gd name="adj1" fmla="val 65990"/>
              <a:gd name="adj2" fmla="val 18409"/>
              <a:gd name="adj3" fmla="val 16667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故事要有一定的情节。</a:t>
            </a:r>
            <a:endParaRPr lang="zh-CN" altLang="en-US" sz="24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285720" y="1714494"/>
            <a:ext cx="3286148" cy="785818"/>
          </a:xfrm>
          <a:prstGeom prst="wedgeRoundRectCallout">
            <a:avLst>
              <a:gd name="adj1" fmla="val 44711"/>
              <a:gd name="adj2" fmla="val 73097"/>
              <a:gd name="adj3" fmla="val 16667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在故事中确定几个角色，要有各自的名字。</a:t>
            </a:r>
            <a:endParaRPr lang="zh-CN" altLang="en-US" sz="24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3923928" y="1275606"/>
            <a:ext cx="2880319" cy="796078"/>
          </a:xfrm>
          <a:prstGeom prst="wedgeRoundRectCallout">
            <a:avLst>
              <a:gd name="adj1" fmla="val -30556"/>
              <a:gd name="adj2" fmla="val 86809"/>
              <a:gd name="adj3" fmla="val 16667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想象要有一定的真实性，令人信服。</a:t>
            </a:r>
            <a:endParaRPr lang="zh-CN" altLang="en-US" sz="24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428728" y="428610"/>
            <a:ext cx="5929828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200" dirty="0" smtClean="0">
                <a:latin typeface="黑体" pitchFamily="49" charset="-122"/>
                <a:ea typeface="黑体" pitchFamily="49" charset="-122"/>
              </a:rPr>
              <a:t>你知道我们如何写科幻故事吗？</a:t>
            </a:r>
            <a:endParaRPr lang="zh-CN" altLang="en-US" sz="32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8" name="圆角矩形标注 7"/>
          <p:cNvSpPr/>
          <p:nvPr/>
        </p:nvSpPr>
        <p:spPr>
          <a:xfrm>
            <a:off x="6156176" y="2205114"/>
            <a:ext cx="2605398" cy="590396"/>
          </a:xfrm>
          <a:prstGeom prst="wedgeRoundRectCallout">
            <a:avLst>
              <a:gd name="adj1" fmla="val -45120"/>
              <a:gd name="adj2" fmla="val 91038"/>
              <a:gd name="adj3" fmla="val 16667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作文内容要具体。</a:t>
            </a:r>
            <a:endParaRPr lang="zh-CN" altLang="en-US" sz="24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331640" y="1618803"/>
            <a:ext cx="4968552" cy="1384995"/>
          </a:xfrm>
          <a:prstGeom prst="wedgeRectCallout">
            <a:avLst>
              <a:gd name="adj1" fmla="val 62492"/>
              <a:gd name="adj2" fmla="val 48081"/>
            </a:avLst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indent="361950">
              <a:lnSpc>
                <a:spcPct val="150000"/>
              </a:lnSpc>
            </a:pPr>
            <a:r>
              <a:rPr lang="en-US" altLang="zh-CN" sz="2800" dirty="0" smtClean="0">
                <a:ea typeface="黑体" pitchFamily="49" charset="-122"/>
              </a:rPr>
              <a:t>1.</a:t>
            </a:r>
            <a:r>
              <a:rPr lang="zh-CN" altLang="en-US" sz="2800" dirty="0" smtClean="0">
                <a:ea typeface="黑体" pitchFamily="49" charset="-122"/>
              </a:rPr>
              <a:t>写科幻故事，想象要源于生活，有所依据，令人信服。</a:t>
            </a:r>
            <a:endParaRPr lang="zh-CN" altLang="en-US" sz="2800" dirty="0">
              <a:ea typeface="黑体" pitchFamily="49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910268" y="2214560"/>
            <a:ext cx="1694180" cy="224853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762" y="571950"/>
            <a:ext cx="366860" cy="456339"/>
          </a:xfrm>
          <a:prstGeom prst="rect">
            <a:avLst/>
          </a:prstGeom>
        </p:spPr>
      </p:pic>
      <p:sp>
        <p:nvSpPr>
          <p:cNvPr id="6" name="文本框 14"/>
          <p:cNvSpPr txBox="1"/>
          <p:nvPr/>
        </p:nvSpPr>
        <p:spPr>
          <a:xfrm>
            <a:off x="642910" y="500048"/>
            <a:ext cx="2003356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写法指导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21864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93297" y="1985585"/>
            <a:ext cx="77951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ea typeface="楷体" pitchFamily="49" charset="-122"/>
              </a:rPr>
              <a:t>       那天晚上，玛琪甚至把这件事记在自己的日记里了。</a:t>
            </a:r>
            <a:r>
              <a:rPr lang="en-US" altLang="zh-CN" sz="2400" b="1" dirty="0" smtClean="0">
                <a:ea typeface="楷体" pitchFamily="49" charset="-122"/>
              </a:rPr>
              <a:t>2155</a:t>
            </a:r>
            <a:r>
              <a:rPr lang="zh-CN" altLang="en-US" sz="2400" b="1" dirty="0" smtClean="0">
                <a:ea typeface="楷体" pitchFamily="49" charset="-122"/>
              </a:rPr>
              <a:t>年</a:t>
            </a:r>
            <a:r>
              <a:rPr lang="en-US" altLang="zh-CN" sz="2400" b="1" dirty="0" smtClean="0">
                <a:ea typeface="楷体" pitchFamily="49" charset="-122"/>
              </a:rPr>
              <a:t>5</a:t>
            </a:r>
            <a:r>
              <a:rPr lang="zh-CN" altLang="en-US" sz="2400" b="1" dirty="0" smtClean="0">
                <a:ea typeface="楷体" pitchFamily="49" charset="-122"/>
              </a:rPr>
              <a:t>月</a:t>
            </a:r>
            <a:r>
              <a:rPr lang="en-US" altLang="zh-CN" sz="2400" b="1" dirty="0" smtClean="0">
                <a:ea typeface="楷体" pitchFamily="49" charset="-122"/>
              </a:rPr>
              <a:t>17</a:t>
            </a:r>
            <a:r>
              <a:rPr lang="zh-CN" altLang="en-US" sz="2400" b="1" dirty="0" smtClean="0">
                <a:ea typeface="楷体" pitchFamily="49" charset="-122"/>
              </a:rPr>
              <a:t>日这一天里她写道：</a:t>
            </a:r>
            <a:r>
              <a:rPr lang="en-US" altLang="zh-CN" sz="2400" b="1" dirty="0" smtClean="0">
                <a:ea typeface="楷体" pitchFamily="49" charset="-122"/>
              </a:rPr>
              <a:t>“</a:t>
            </a:r>
            <a:r>
              <a:rPr lang="zh-CN" altLang="en-US" sz="2400" b="1" dirty="0" smtClean="0">
                <a:ea typeface="楷体" pitchFamily="49" charset="-122"/>
              </a:rPr>
              <a:t>今天，托米发现了一</a:t>
            </a:r>
            <a:endParaRPr lang="en-US" altLang="zh-CN" sz="2400" b="1" dirty="0" smtClean="0">
              <a:ea typeface="楷体" pitchFamily="49" charset="-122"/>
            </a:endParaRPr>
          </a:p>
          <a:p>
            <a:r>
              <a:rPr lang="zh-CN" altLang="en-US" sz="2400" b="1" dirty="0" smtClean="0">
                <a:ea typeface="楷体" pitchFamily="49" charset="-122"/>
              </a:rPr>
              <a:t>本真正的书！</a:t>
            </a:r>
            <a:r>
              <a:rPr lang="en-US" altLang="zh-CN" sz="2400" b="1" dirty="0" smtClean="0">
                <a:ea typeface="楷体" pitchFamily="49" charset="-122"/>
              </a:rPr>
              <a:t>”</a:t>
            </a:r>
            <a:endParaRPr lang="zh-CN" altLang="en-US" sz="2400" b="1" dirty="0">
              <a:ea typeface="楷体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93297" y="430560"/>
            <a:ext cx="2016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回顾课文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93297" y="1006624"/>
            <a:ext cx="792961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    读下面的句子，你通过什么内容可知，这是科幻故事，为了增强真实性，作者又是怎么写的？</a:t>
            </a:r>
            <a:endParaRPr lang="zh-CN" altLang="en-US" sz="2800" dirty="0">
              <a:latin typeface="黑体" pitchFamily="49" charset="-122"/>
              <a:ea typeface="黑体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93296" y="3262679"/>
            <a:ext cx="77231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28650"/>
            <a:r>
              <a:rPr lang="zh-CN" altLang="en-US" sz="2400" u="sng" dirty="0" smtClean="0">
                <a:solidFill>
                  <a:srgbClr val="FF00FF"/>
                </a:solidFill>
                <a:ea typeface="黑体" pitchFamily="49" charset="-122"/>
                <a:cs typeface="楷体" panose="02010609060101010101" pitchFamily="49" charset="-122"/>
              </a:rPr>
              <a:t>“</a:t>
            </a:r>
            <a:r>
              <a:rPr lang="en-US" altLang="zh-CN" sz="2400" u="sng" dirty="0" smtClean="0">
                <a:solidFill>
                  <a:srgbClr val="FF00FF"/>
                </a:solidFill>
                <a:ea typeface="黑体" pitchFamily="49" charset="-122"/>
                <a:cs typeface="楷体" panose="02010609060101010101" pitchFamily="49" charset="-122"/>
              </a:rPr>
              <a:t>2155</a:t>
            </a:r>
            <a:r>
              <a:rPr lang="zh-CN" altLang="en-US" sz="2400" u="sng" dirty="0" smtClean="0">
                <a:solidFill>
                  <a:srgbClr val="FF00FF"/>
                </a:solidFill>
                <a:ea typeface="黑体" pitchFamily="49" charset="-122"/>
                <a:cs typeface="楷体" panose="02010609060101010101" pitchFamily="49" charset="-122"/>
              </a:rPr>
              <a:t>年</a:t>
            </a:r>
            <a:r>
              <a:rPr lang="en-US" altLang="zh-CN" sz="2400" u="sng" dirty="0" smtClean="0">
                <a:solidFill>
                  <a:srgbClr val="FF00FF"/>
                </a:solidFill>
                <a:ea typeface="黑体" pitchFamily="49" charset="-122"/>
                <a:cs typeface="楷体" panose="02010609060101010101" pitchFamily="49" charset="-122"/>
              </a:rPr>
              <a:t>5</a:t>
            </a:r>
            <a:r>
              <a:rPr lang="zh-CN" altLang="en-US" sz="2400" u="sng" dirty="0" smtClean="0">
                <a:solidFill>
                  <a:srgbClr val="FF00FF"/>
                </a:solidFill>
                <a:ea typeface="黑体" pitchFamily="49" charset="-122"/>
                <a:cs typeface="楷体" panose="02010609060101010101" pitchFamily="49" charset="-122"/>
              </a:rPr>
              <a:t>月</a:t>
            </a:r>
            <a:r>
              <a:rPr lang="en-US" altLang="zh-CN" sz="2400" u="sng" dirty="0" smtClean="0">
                <a:solidFill>
                  <a:srgbClr val="FF00FF"/>
                </a:solidFill>
                <a:ea typeface="黑体" pitchFamily="49" charset="-122"/>
                <a:cs typeface="楷体" panose="02010609060101010101" pitchFamily="49" charset="-122"/>
              </a:rPr>
              <a:t>17</a:t>
            </a:r>
            <a:r>
              <a:rPr lang="zh-CN" altLang="en-US" sz="2400" u="sng" dirty="0" smtClean="0">
                <a:solidFill>
                  <a:srgbClr val="FF00FF"/>
                </a:solidFill>
                <a:ea typeface="黑体" pitchFamily="49" charset="-122"/>
                <a:cs typeface="楷体" panose="02010609060101010101" pitchFamily="49" charset="-122"/>
              </a:rPr>
              <a:t>日”</a:t>
            </a:r>
            <a:r>
              <a:rPr lang="zh-CN" altLang="en-US" sz="2400" dirty="0" smtClean="0">
                <a:ea typeface="黑体" pitchFamily="49" charset="-122"/>
                <a:cs typeface="楷体" panose="02010609060101010101" pitchFamily="49" charset="-122"/>
              </a:rPr>
              <a:t>表明下面的故事是幻想的，为了增强真实性，作者写道：</a:t>
            </a:r>
            <a:r>
              <a:rPr lang="zh-CN" altLang="en-US" sz="2400" u="sng" dirty="0" smtClean="0">
                <a:solidFill>
                  <a:srgbClr val="FF00FF"/>
                </a:solidFill>
                <a:ea typeface="黑体" pitchFamily="49" charset="-122"/>
                <a:cs typeface="楷体" panose="02010609060101010101" pitchFamily="49" charset="-122"/>
              </a:rPr>
              <a:t>玛琪甚至把这件事记在自己的日记里了。</a:t>
            </a:r>
            <a:endParaRPr lang="zh-CN" altLang="en-US" sz="2400" u="sng" dirty="0">
              <a:solidFill>
                <a:srgbClr val="FF00FF"/>
              </a:solidFill>
              <a:ea typeface="黑体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8298" y="1491630"/>
            <a:ext cx="817414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他们翻着这本书，书页已经发黄，皱皱巴巴的。他们读到的字全都静止不动，不像他们通常在荧光屏上看到的那样，顺序移动，真是有趣极了，你说是不是？读到后面，再翻回来看前面的一页时，刚刚读过的那些字仍然停留在原地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51520" y="411510"/>
            <a:ext cx="2016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回顾课文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323528" y="968410"/>
            <a:ext cx="62151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你觉得这本书的神奇表现在哪些地方？</a:t>
            </a:r>
            <a:endParaRPr lang="zh-CN" altLang="en-US" sz="2800" dirty="0">
              <a:latin typeface="黑体" pitchFamily="49" charset="-122"/>
              <a:ea typeface="黑体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539552" y="3234104"/>
            <a:ext cx="788896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28650"/>
            <a:r>
              <a:rPr lang="zh-CN" altLang="en-US" sz="2400" u="sng" dirty="0" smtClean="0">
                <a:solidFill>
                  <a:srgbClr val="FF00FF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“他们读到的字全都静止不动。”</a:t>
            </a:r>
            <a:r>
              <a:rPr lang="en-US" altLang="zh-CN" sz="2400" u="sng" dirty="0" smtClean="0">
                <a:solidFill>
                  <a:srgbClr val="FF00FF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“</a:t>
            </a:r>
            <a:r>
              <a:rPr lang="zh-CN" altLang="en-US" sz="2400" u="sng" dirty="0" smtClean="0">
                <a:solidFill>
                  <a:srgbClr val="FF00FF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再翻回来看前面的一页时，刚刚读过的那些字仍然停留在原地。</a:t>
            </a:r>
            <a:r>
              <a:rPr lang="en-US" altLang="zh-CN" sz="2400" u="sng" dirty="0" smtClean="0">
                <a:solidFill>
                  <a:srgbClr val="FF00FF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”</a:t>
            </a:r>
            <a:r>
              <a:rPr lang="zh-CN" altLang="en-US" sz="2400" dirty="0" smtClean="0"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这种书给人们的阅读带来了多大便利！</a:t>
            </a:r>
            <a:endParaRPr lang="zh-CN" altLang="en-US" sz="2400" dirty="0">
              <a:latin typeface="黑体" pitchFamily="49" charset="-122"/>
              <a:ea typeface="黑体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6080" y="640956"/>
            <a:ext cx="51845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黑体" pitchFamily="49" charset="-122"/>
                <a:ea typeface="黑体" pitchFamily="49" charset="-122"/>
              </a:rPr>
              <a:t>    你能发挥想象，说一说大脑是如何直接从书上拷贝知识的吗？</a:t>
            </a:r>
            <a:endParaRPr lang="zh-CN" altLang="en-US" sz="3200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964351"/>
            <a:ext cx="3092912" cy="1695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3398" y="640956"/>
            <a:ext cx="3499081" cy="4019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55" y="640956"/>
            <a:ext cx="520700" cy="50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0272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726432" y="957869"/>
            <a:ext cx="6166048" cy="31260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    只见</a:t>
            </a:r>
            <a:r>
              <a:rPr lang="zh-CN" altLang="en-US" sz="28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李博士拿</a:t>
            </a:r>
            <a:r>
              <a:rPr lang="zh-CN" altLang="en-US" sz="28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出知识拷贝器，这是一</a:t>
            </a:r>
            <a:r>
              <a:rPr lang="zh-CN" altLang="en-US" sz="28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台像笔记本电脑一样大的电脑，将两根线在乐乐的太阳穴部位接住，</a:t>
            </a:r>
            <a:r>
              <a:rPr lang="zh-CN" altLang="en-US" sz="28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只用了一</a:t>
            </a:r>
            <a:r>
              <a:rPr lang="zh-CN" altLang="en-US" sz="28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秒钟，知识就拷贝</a:t>
            </a:r>
            <a:r>
              <a:rPr lang="zh-CN" altLang="en-US" sz="28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到了乐乐</a:t>
            </a:r>
            <a:r>
              <a:rPr lang="zh-CN" altLang="en-US" sz="28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的大脑中。电脑中传来“拷贝完毕，可以使用”的声音</a:t>
            </a:r>
            <a:r>
              <a:rPr lang="zh-CN" altLang="en-US" sz="28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800" b="1" dirty="0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771550"/>
            <a:ext cx="2686050" cy="3479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65570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36768" y="1562498"/>
            <a:ext cx="1694180" cy="2248535"/>
          </a:xfrm>
          <a:prstGeom prst="rect">
            <a:avLst/>
          </a:prstGeom>
        </p:spPr>
      </p:pic>
      <p:sp>
        <p:nvSpPr>
          <p:cNvPr id="6" name="矩形标注 5"/>
          <p:cNvSpPr/>
          <p:nvPr/>
        </p:nvSpPr>
        <p:spPr>
          <a:xfrm>
            <a:off x="3000364" y="1214428"/>
            <a:ext cx="4000528" cy="928694"/>
          </a:xfrm>
          <a:prstGeom prst="wedgeRectCallout">
            <a:avLst>
              <a:gd name="adj1" fmla="val -55777"/>
              <a:gd name="adj2" fmla="val 41092"/>
            </a:avLst>
          </a:prstGeom>
          <a:grpFill/>
          <a:ln>
            <a:solidFill>
              <a:srgbClr val="7030A0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3200" dirty="0" smtClean="0">
                <a:solidFill>
                  <a:schemeClr val="tx1"/>
                </a:solidFill>
                <a:ea typeface="黑体" pitchFamily="49" charset="-122"/>
              </a:rPr>
              <a:t>2.</a:t>
            </a:r>
            <a:r>
              <a:rPr lang="zh-CN" altLang="en-US" sz="3200" dirty="0" smtClean="0">
                <a:solidFill>
                  <a:schemeClr val="tx1"/>
                </a:solidFill>
                <a:ea typeface="黑体" pitchFamily="49" charset="-122"/>
              </a:rPr>
              <a:t>写作时要大胆想象。</a:t>
            </a:r>
          </a:p>
        </p:txBody>
      </p:sp>
    </p:spTree>
    <p:extLst>
      <p:ext uri="{BB962C8B-B14F-4D97-AF65-F5344CB8AC3E}">
        <p14:creationId xmlns:p14="http://schemas.microsoft.com/office/powerpoint/2010/main" val="689902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71459" y="1669554"/>
            <a:ext cx="807249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 smtClean="0">
                <a:latin typeface="楷体" pitchFamily="49" charset="-122"/>
                <a:ea typeface="楷体" pitchFamily="49" charset="-122"/>
              </a:rPr>
              <a:t>    </a:t>
            </a:r>
            <a:r>
              <a:rPr lang="zh-CN" altLang="en-US" sz="2400" b="1" dirty="0" smtClean="0">
                <a:latin typeface="楷体" pitchFamily="49" charset="-122"/>
                <a:ea typeface="楷体" pitchFamily="49" charset="-122"/>
              </a:rPr>
              <a:t>我认为是这个机器里的地理部分调得太快了一些，这种事是常有的。我把它调慢了，已经适合十岁左右孩子们的水平了。说实在的，她总的学习情况能够令人满意了。</a:t>
            </a:r>
            <a:endParaRPr lang="zh-CN" altLang="en-US" sz="2400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323528" y="411510"/>
            <a:ext cx="201622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 smtClean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cs typeface="楷体" panose="02010609060101010101" pitchFamily="49" charset="-122"/>
              </a:rPr>
              <a:t>回顾课文</a:t>
            </a:r>
            <a:endParaRPr lang="zh-CN" altLang="en-US" sz="3200" b="1" dirty="0">
              <a:solidFill>
                <a:srgbClr val="0000FF"/>
              </a:solidFill>
              <a:latin typeface="楷体" panose="02010609060101010101" pitchFamily="49" charset="-122"/>
              <a:ea typeface="楷体" panose="02010609060101010101" pitchFamily="49" charset="-122"/>
              <a:cs typeface="楷体" panose="02010609060101010101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05061" y="1057265"/>
            <a:ext cx="62865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读下面的语段，你觉得哪些地方神奇？</a:t>
            </a:r>
            <a:endParaRPr lang="zh-CN" altLang="en-US" sz="2800" dirty="0">
              <a:latin typeface="黑体" pitchFamily="49" charset="-122"/>
              <a:ea typeface="黑体" pitchFamily="49" charset="-122"/>
              <a:cs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1452" y="3579862"/>
            <a:ext cx="81809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dirty="0" smtClean="0"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 </a:t>
            </a:r>
            <a:r>
              <a:rPr lang="zh-CN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  <a:cs typeface="楷体" panose="02010609060101010101" pitchFamily="49" charset="-122"/>
              </a:rPr>
              <a:t>能通过自主调节，改变知识的结构，多么神奇呀！</a:t>
            </a:r>
            <a:endParaRPr lang="zh-CN" altLang="en-US" sz="2800" dirty="0">
              <a:solidFill>
                <a:srgbClr val="FF0000"/>
              </a:solidFill>
              <a:latin typeface="黑体" pitchFamily="49" charset="-122"/>
              <a:ea typeface="黑体" pitchFamily="49" charset="-122"/>
              <a:cs typeface="楷体" panose="02010609060101010101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480595" y="1180455"/>
            <a:ext cx="4179896" cy="2192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黑体" pitchFamily="49" charset="-122"/>
                <a:ea typeface="黑体" pitchFamily="49" charset="-122"/>
              </a:rPr>
              <a:t>    展开想象，写一写背包飞行器的神奇之处。</a:t>
            </a:r>
            <a:endParaRPr lang="zh-CN" altLang="en-US" sz="3200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23945" y="1410097"/>
            <a:ext cx="520700" cy="508000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25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24544" y="339502"/>
            <a:ext cx="4522068" cy="4350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1264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34933" y="1851670"/>
            <a:ext cx="6879708" cy="1077218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黑体" pitchFamily="49" charset="-122"/>
                <a:ea typeface="黑体" pitchFamily="49" charset="-122"/>
              </a:rPr>
              <a:t>    故事里写了哪些现实中并不存在，却看起来令人信服的科学技术？</a:t>
            </a:r>
            <a:endParaRPr lang="zh-CN" altLang="en-US" sz="32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3725741" y="277813"/>
            <a:ext cx="147187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40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交 流</a:t>
            </a:r>
            <a:endParaRPr lang="zh-CN" altLang="en-US" sz="1800" b="1" dirty="0">
              <a:solidFill>
                <a:srgbClr val="FF0000"/>
              </a:solidFill>
              <a:ea typeface="黑体" pitchFamily="49" charset="-122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1259632" y="1087408"/>
            <a:ext cx="6264696" cy="58477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zh-CN" altLang="en-US" sz="32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你印象最深刻的科幻故事是什么？</a:t>
            </a:r>
            <a:endParaRPr lang="zh-CN" altLang="en-US" dirty="0">
              <a:ea typeface="黑体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21826" y="3147814"/>
            <a:ext cx="6879708" cy="107721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r>
              <a:rPr lang="zh-CN" altLang="en-US" sz="3200" dirty="0" smtClean="0">
                <a:latin typeface="黑体" pitchFamily="49" charset="-122"/>
                <a:ea typeface="黑体" pitchFamily="49" charset="-122"/>
              </a:rPr>
              <a:t>    这些科学技术对人们的生活和命运产生了什么影响？</a:t>
            </a:r>
            <a:endParaRPr lang="zh-CN" altLang="en-US" sz="32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6228184" y="411510"/>
            <a:ext cx="16733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100" dirty="0">
                <a:solidFill>
                  <a:srgbClr val="FFFFFF"/>
                </a:solidFill>
              </a:rPr>
              <a:t>https://www.ypppt.com/</a:t>
            </a:r>
            <a:endParaRPr lang="zh-CN" altLang="en-US" sz="11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491880" y="737681"/>
            <a:ext cx="4896544" cy="33462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lnSpc>
                <a:spcPct val="150000"/>
              </a:lnSpc>
            </a:pPr>
            <a:r>
              <a:rPr lang="zh-CN" altLang="en-US" sz="2400" b="1" dirty="0" smtClean="0">
                <a:solidFill>
                  <a:srgbClr val="C00000"/>
                </a:solidFill>
                <a:ea typeface="楷体" pitchFamily="49" charset="-122"/>
                <a:cs typeface="宋体" panose="02010600030101010101" pitchFamily="2" charset="-122"/>
              </a:rPr>
              <a:t>       这个</a:t>
            </a:r>
            <a:r>
              <a:rPr lang="zh-CN" altLang="en-US" sz="2400" b="1" dirty="0">
                <a:solidFill>
                  <a:srgbClr val="C00000"/>
                </a:solidFill>
                <a:ea typeface="楷体" pitchFamily="49" charset="-122"/>
                <a:cs typeface="宋体" panose="02010600030101010101" pitchFamily="2" charset="-122"/>
              </a:rPr>
              <a:t>飞行器是我喜欢的粉红色，它很轻巧，只有</a:t>
            </a:r>
            <a:r>
              <a:rPr lang="en-US" altLang="zh-CN" sz="2400" b="1" dirty="0">
                <a:solidFill>
                  <a:srgbClr val="C00000"/>
                </a:solidFill>
                <a:ea typeface="楷体" pitchFamily="49" charset="-122"/>
                <a:cs typeface="宋体" panose="02010600030101010101" pitchFamily="2" charset="-122"/>
              </a:rPr>
              <a:t>300</a:t>
            </a:r>
            <a:r>
              <a:rPr lang="zh-CN" altLang="en-US" sz="2400" b="1" dirty="0">
                <a:solidFill>
                  <a:srgbClr val="C00000"/>
                </a:solidFill>
                <a:ea typeface="楷体" pitchFamily="49" charset="-122"/>
                <a:cs typeface="宋体" panose="02010600030101010101" pitchFamily="2" charset="-122"/>
              </a:rPr>
              <a:t>克，而且它里面有一个口袋，可以装书和文具盒，可以当书包来用。操作它的按键就是戴在手腕上的电子手表。当然，它的最重要的功能是能载着我飞行。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827584" y="1050751"/>
            <a:ext cx="2520280" cy="2639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5067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19055" y="426869"/>
            <a:ext cx="2330450" cy="560705"/>
            <a:chOff x="292074" y="533430"/>
            <a:chExt cx="3107265" cy="747607"/>
          </a:xfrm>
        </p:grpSpPr>
        <p:sp>
          <p:nvSpPr>
            <p:cNvPr id="3" name="文本框 14"/>
            <p:cNvSpPr txBox="1"/>
            <p:nvPr/>
          </p:nvSpPr>
          <p:spPr>
            <a:xfrm>
              <a:off x="832247" y="533430"/>
              <a:ext cx="2567092" cy="747607"/>
            </a:xfrm>
            <a:prstGeom prst="rect">
              <a:avLst/>
            </a:prstGeom>
            <a:noFill/>
          </p:spPr>
          <p:txBody>
            <a:bodyPr wrap="square" lIns="68580" tIns="34290" rIns="68580" bIns="34290" rtlCol="0">
              <a:spAutoFit/>
            </a:bodyPr>
            <a:lstStyle/>
            <a:p>
              <a:r>
                <a:rPr lang="zh-CN" altLang="en-US" sz="3200" b="1" dirty="0" smtClean="0">
                  <a:solidFill>
                    <a:srgbClr val="875000"/>
                  </a:solidFill>
                  <a:latin typeface="幼圆" panose="02010509060101010101" pitchFamily="49" charset="-122"/>
                  <a:ea typeface="幼圆" panose="02010509060101010101" pitchFamily="49" charset="-122"/>
                </a:rPr>
                <a:t>写作提纲</a:t>
              </a:r>
              <a:endParaRPr lang="zh-CN" altLang="en-US" sz="3200" b="1" dirty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endParaRPr>
            </a:p>
          </p:txBody>
        </p:sp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2074" y="533430"/>
              <a:ext cx="540173" cy="672254"/>
            </a:xfrm>
            <a:prstGeom prst="rect">
              <a:avLst/>
            </a:prstGeom>
          </p:spPr>
        </p:pic>
      </p:grpSp>
      <p:sp>
        <p:nvSpPr>
          <p:cNvPr id="5" name="矩形 4"/>
          <p:cNvSpPr/>
          <p:nvPr/>
        </p:nvSpPr>
        <p:spPr>
          <a:xfrm>
            <a:off x="1586845" y="1779662"/>
            <a:ext cx="725641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    知道了写法也不要</a:t>
            </a:r>
            <a:r>
              <a:rPr lang="zh-CN" altLang="en-US" sz="36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急于下笔，先好好构思，编写</a:t>
            </a:r>
            <a:r>
              <a:rPr lang="zh-CN" altLang="en-US" sz="3600" dirty="0" smtClean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好写作</a:t>
            </a:r>
            <a:r>
              <a:rPr lang="zh-CN" altLang="en-US" sz="3600" dirty="0">
                <a:solidFill>
                  <a:prstClr val="black"/>
                </a:solidFill>
                <a:latin typeface="黑体" pitchFamily="49" charset="-122"/>
                <a:ea typeface="黑体" pitchFamily="49" charset="-122"/>
              </a:rPr>
              <a:t>提纲。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524" y="1419622"/>
            <a:ext cx="1694180" cy="2248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1776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259632" y="1491630"/>
            <a:ext cx="6480720" cy="257666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57150">
            <a:solidFill>
              <a:schemeClr val="accent1"/>
            </a:solidFill>
            <a:prstDash val="sysDash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1.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要写的不可思议</a:t>
            </a: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的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科学技术是什么</a:t>
            </a: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？</a:t>
            </a: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2.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叙述一个什么经历表现这一技术？</a:t>
            </a:r>
            <a:endParaRPr lang="zh-CN" altLang="en-US" sz="28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3.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这个经历的起因、发展、结果是什么？</a:t>
            </a:r>
            <a:endParaRPr lang="zh-CN" altLang="en-US" sz="2800" b="1" dirty="0">
              <a:solidFill>
                <a:prstClr val="black"/>
              </a:solidFill>
              <a:latin typeface="楷体" pitchFamily="49" charset="-122"/>
              <a:ea typeface="楷体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8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4.</a:t>
            </a:r>
            <a:r>
              <a:rPr lang="zh-CN" altLang="en-US" sz="2800" b="1" dirty="0" smtClean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打算</a:t>
            </a:r>
            <a:r>
              <a:rPr lang="zh-CN" altLang="en-US" sz="28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拟定什么题目？</a:t>
            </a:r>
          </a:p>
        </p:txBody>
      </p:sp>
      <p:sp>
        <p:nvSpPr>
          <p:cNvPr id="3" name="矩形 2"/>
          <p:cNvSpPr/>
          <p:nvPr/>
        </p:nvSpPr>
        <p:spPr>
          <a:xfrm>
            <a:off x="3191455" y="699542"/>
            <a:ext cx="34305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b="1" dirty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习作</a:t>
            </a:r>
            <a:r>
              <a:rPr lang="zh-CN" altLang="en-US" sz="32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提纲要求</a:t>
            </a:r>
            <a:endParaRPr lang="zh-CN" altLang="en-US" sz="3200" b="1" dirty="0">
              <a:solidFill>
                <a:srgbClr val="FF0000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545799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761628" y="709067"/>
            <a:ext cx="604639" cy="3539430"/>
            <a:chOff x="736526" y="1491630"/>
            <a:chExt cx="604639" cy="3539430"/>
          </a:xfrm>
        </p:grpSpPr>
        <p:sp>
          <p:nvSpPr>
            <p:cNvPr id="3" name="矩形 2"/>
            <p:cNvSpPr/>
            <p:nvPr/>
          </p:nvSpPr>
          <p:spPr>
            <a:xfrm>
              <a:off x="736526" y="1523330"/>
              <a:ext cx="576064" cy="3496345"/>
            </a:xfrm>
            <a:prstGeom prst="rect">
              <a:avLst/>
            </a:prstGeom>
            <a:grpFill/>
            <a:ln>
              <a:solidFill>
                <a:srgbClr val="00B050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744191" y="1491630"/>
              <a:ext cx="596974" cy="35394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dirty="0">
                  <a:latin typeface="黑体" pitchFamily="49" charset="-122"/>
                  <a:ea typeface="黑体" pitchFamily="49" charset="-122"/>
                </a:rPr>
                <a:t>神奇的知识拷贝器</a:t>
              </a: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321750" y="555526"/>
            <a:ext cx="3402380" cy="648072"/>
            <a:chOff x="2411760" y="1641376"/>
            <a:chExt cx="1528251" cy="648072"/>
          </a:xfrm>
          <a:effectLst/>
        </p:grpSpPr>
        <p:sp>
          <p:nvSpPr>
            <p:cNvPr id="6" name="矩形 5"/>
            <p:cNvSpPr/>
            <p:nvPr/>
          </p:nvSpPr>
          <p:spPr>
            <a:xfrm>
              <a:off x="2411760" y="1641376"/>
              <a:ext cx="1528251" cy="64807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rgbClr val="00B050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2419846" y="1755775"/>
              <a:ext cx="1492247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dirty="0" smtClean="0">
                  <a:latin typeface="黑体" pitchFamily="49" charset="-122"/>
                  <a:ea typeface="黑体" pitchFamily="49" charset="-122"/>
                </a:rPr>
                <a:t>李博士发明“超级大脑”</a:t>
              </a:r>
              <a:endParaRPr lang="zh-CN" altLang="en-US" sz="2400" dirty="0"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137327" y="1822886"/>
            <a:ext cx="4680520" cy="642342"/>
            <a:chOff x="3856089" y="1641376"/>
            <a:chExt cx="1296144" cy="642342"/>
          </a:xfrm>
          <a:effectLst/>
        </p:grpSpPr>
        <p:sp>
          <p:nvSpPr>
            <p:cNvPr id="9" name="矩形 8"/>
            <p:cNvSpPr/>
            <p:nvPr/>
          </p:nvSpPr>
          <p:spPr>
            <a:xfrm>
              <a:off x="3856089" y="1641376"/>
              <a:ext cx="1219967" cy="64234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rgbClr val="00B050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3856089" y="1732131"/>
              <a:ext cx="129614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dirty="0" smtClean="0">
                  <a:latin typeface="黑体" pitchFamily="49" charset="-122"/>
                  <a:ea typeface="黑体" pitchFamily="49" charset="-122"/>
                </a:rPr>
                <a:t>乐乐参与“超级大脑”验证试验</a:t>
              </a:r>
              <a:endParaRPr lang="zh-CN" altLang="en-US" sz="2400" dirty="0"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321750" y="3169851"/>
            <a:ext cx="6120681" cy="664602"/>
            <a:chOff x="5436096" y="1650901"/>
            <a:chExt cx="1298115" cy="664602"/>
          </a:xfrm>
          <a:effectLst/>
        </p:grpSpPr>
        <p:sp>
          <p:nvSpPr>
            <p:cNvPr id="12" name="矩形 11"/>
            <p:cNvSpPr/>
            <p:nvPr/>
          </p:nvSpPr>
          <p:spPr>
            <a:xfrm>
              <a:off x="5436096" y="1650901"/>
              <a:ext cx="1252299" cy="66460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rgbClr val="00B050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5436096" y="1738397"/>
              <a:ext cx="1298115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dirty="0" smtClean="0">
                  <a:latin typeface="黑体" pitchFamily="49" charset="-122"/>
                  <a:ea typeface="黑体" pitchFamily="49" charset="-122"/>
                </a:rPr>
                <a:t>实验成功，李博士为大家佩戴“超级大脑”</a:t>
              </a:r>
              <a:endParaRPr lang="zh-CN" altLang="en-US" sz="2400" dirty="0">
                <a:latin typeface="黑体" pitchFamily="49" charset="-122"/>
                <a:ea typeface="黑体" pitchFamily="49" charset="-122"/>
              </a:endParaRPr>
            </a:p>
          </p:txBody>
        </p:sp>
      </p:grpSp>
      <p:cxnSp>
        <p:nvCxnSpPr>
          <p:cNvPr id="30" name="曲线连接符 29"/>
          <p:cNvCxnSpPr/>
          <p:nvPr/>
        </p:nvCxnSpPr>
        <p:spPr>
          <a:xfrm>
            <a:off x="4211960" y="1203598"/>
            <a:ext cx="720080" cy="619288"/>
          </a:xfrm>
          <a:prstGeom prst="curvedConnector3">
            <a:avLst>
              <a:gd name="adj1" fmla="val 50000"/>
            </a:avLst>
          </a:prstGeom>
          <a:ln w="381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曲线连接符 31"/>
          <p:cNvCxnSpPr/>
          <p:nvPr/>
        </p:nvCxnSpPr>
        <p:spPr>
          <a:xfrm rot="16200000" flipH="1">
            <a:off x="4894699" y="2525560"/>
            <a:ext cx="681632" cy="606950"/>
          </a:xfrm>
          <a:prstGeom prst="curvedConnector3">
            <a:avLst>
              <a:gd name="adj1" fmla="val 50000"/>
            </a:avLst>
          </a:prstGeom>
          <a:ln w="38100">
            <a:solidFill>
              <a:srgbClr val="00B050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6431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869157" y="875259"/>
            <a:ext cx="606499" cy="3208659"/>
            <a:chOff x="725141" y="1595339"/>
            <a:chExt cx="1296144" cy="3208659"/>
          </a:xfrm>
        </p:grpSpPr>
        <p:sp>
          <p:nvSpPr>
            <p:cNvPr id="3" name="矩形 2"/>
            <p:cNvSpPr/>
            <p:nvPr/>
          </p:nvSpPr>
          <p:spPr>
            <a:xfrm>
              <a:off x="755575" y="1595339"/>
              <a:ext cx="1152128" cy="3208659"/>
            </a:xfrm>
            <a:prstGeom prst="rect">
              <a:avLst/>
            </a:prstGeom>
            <a:grpFill/>
            <a:ln>
              <a:solidFill>
                <a:srgbClr val="00B050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725141" y="1622921"/>
              <a:ext cx="1296144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dirty="0" smtClean="0">
                  <a:latin typeface="黑体" pitchFamily="49" charset="-122"/>
                  <a:ea typeface="黑体" pitchFamily="49" charset="-122"/>
                </a:rPr>
                <a:t>我的背包飞行器</a:t>
              </a:r>
              <a:endParaRPr lang="zh-CN" altLang="en-US" sz="2800" dirty="0"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267744" y="695116"/>
            <a:ext cx="4400612" cy="945396"/>
            <a:chOff x="2411760" y="1641376"/>
            <a:chExt cx="1500333" cy="945396"/>
          </a:xfrm>
        </p:grpSpPr>
        <p:sp>
          <p:nvSpPr>
            <p:cNvPr id="6" name="矩形 5"/>
            <p:cNvSpPr/>
            <p:nvPr/>
          </p:nvSpPr>
          <p:spPr>
            <a:xfrm>
              <a:off x="2411760" y="1641376"/>
              <a:ext cx="1430050" cy="64807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rgbClr val="00B050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2419846" y="1755775"/>
              <a:ext cx="1492247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dirty="0" smtClean="0">
                  <a:latin typeface="黑体" pitchFamily="49" charset="-122"/>
                  <a:ea typeface="黑体" pitchFamily="49" charset="-122"/>
                </a:rPr>
                <a:t>妈妈给我买了一个背包飞行器</a:t>
              </a:r>
              <a:endParaRPr lang="zh-CN" altLang="en-US" sz="2400" dirty="0"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267744" y="3309441"/>
            <a:ext cx="6426714" cy="918493"/>
            <a:chOff x="5436096" y="1650901"/>
            <a:chExt cx="1298115" cy="918493"/>
          </a:xfrm>
        </p:grpSpPr>
        <p:sp>
          <p:nvSpPr>
            <p:cNvPr id="12" name="矩形 11"/>
            <p:cNvSpPr/>
            <p:nvPr/>
          </p:nvSpPr>
          <p:spPr>
            <a:xfrm>
              <a:off x="5436096" y="1650901"/>
              <a:ext cx="1269026" cy="66460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rgbClr val="00B050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5436096" y="1738397"/>
              <a:ext cx="1298115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dirty="0" smtClean="0">
                  <a:latin typeface="黑体" pitchFamily="49" charset="-122"/>
                  <a:ea typeface="黑体" pitchFamily="49" charset="-122"/>
                </a:rPr>
                <a:t>成功到达学校，我要努力学习，争取更多发明</a:t>
              </a:r>
              <a:endParaRPr lang="zh-CN" altLang="en-US" sz="2400" dirty="0">
                <a:latin typeface="黑体" pitchFamily="49" charset="-122"/>
                <a:ea typeface="黑体" pitchFamily="49" charset="-122"/>
              </a:endParaRPr>
            </a:p>
          </p:txBody>
        </p:sp>
      </p:grpSp>
      <p:cxnSp>
        <p:nvCxnSpPr>
          <p:cNvPr id="30" name="曲线连接符 29"/>
          <p:cNvCxnSpPr/>
          <p:nvPr/>
        </p:nvCxnSpPr>
        <p:spPr>
          <a:xfrm>
            <a:off x="4157954" y="1352713"/>
            <a:ext cx="720080" cy="619288"/>
          </a:xfrm>
          <a:prstGeom prst="curvedConnector3">
            <a:avLst>
              <a:gd name="adj1" fmla="val 50000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" name="组合 22"/>
          <p:cNvGrpSpPr/>
          <p:nvPr/>
        </p:nvGrpSpPr>
        <p:grpSpPr>
          <a:xfrm>
            <a:off x="3083321" y="1962476"/>
            <a:ext cx="4680520" cy="642342"/>
            <a:chOff x="3856089" y="1641376"/>
            <a:chExt cx="1296144" cy="642342"/>
          </a:xfrm>
        </p:grpSpPr>
        <p:sp>
          <p:nvSpPr>
            <p:cNvPr id="9" name="矩形 8"/>
            <p:cNvSpPr/>
            <p:nvPr/>
          </p:nvSpPr>
          <p:spPr>
            <a:xfrm>
              <a:off x="3856089" y="1641376"/>
              <a:ext cx="1219967" cy="64234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rgbClr val="00B050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3856089" y="1732131"/>
              <a:ext cx="1296144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 smtClean="0">
                  <a:latin typeface="黑体" pitchFamily="49" charset="-122"/>
                  <a:ea typeface="黑体" pitchFamily="49" charset="-122"/>
                </a:rPr>
                <a:t>使用背包飞行器去上学</a:t>
              </a:r>
              <a:endParaRPr lang="zh-CN" altLang="en-US" sz="2400" dirty="0">
                <a:latin typeface="黑体" pitchFamily="49" charset="-122"/>
                <a:ea typeface="黑体" pitchFamily="49" charset="-122"/>
              </a:endParaRPr>
            </a:p>
          </p:txBody>
        </p:sp>
      </p:grpSp>
      <p:cxnSp>
        <p:nvCxnSpPr>
          <p:cNvPr id="32" name="曲线连接符 31"/>
          <p:cNvCxnSpPr/>
          <p:nvPr/>
        </p:nvCxnSpPr>
        <p:spPr>
          <a:xfrm rot="16200000" flipH="1">
            <a:off x="4840693" y="2665150"/>
            <a:ext cx="681632" cy="606950"/>
          </a:xfrm>
          <a:prstGeom prst="curvedConnector3">
            <a:avLst>
              <a:gd name="adj1" fmla="val 50000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11225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组合 30"/>
          <p:cNvGrpSpPr/>
          <p:nvPr/>
        </p:nvGrpSpPr>
        <p:grpSpPr>
          <a:xfrm>
            <a:off x="763241" y="555526"/>
            <a:ext cx="640407" cy="4032448"/>
            <a:chOff x="652677" y="1551906"/>
            <a:chExt cx="1368608" cy="4032448"/>
          </a:xfrm>
        </p:grpSpPr>
        <p:sp>
          <p:nvSpPr>
            <p:cNvPr id="3" name="矩形 2"/>
            <p:cNvSpPr/>
            <p:nvPr/>
          </p:nvSpPr>
          <p:spPr>
            <a:xfrm>
              <a:off x="652677" y="1551906"/>
              <a:ext cx="1265709" cy="4032448"/>
            </a:xfrm>
            <a:prstGeom prst="rect">
              <a:avLst/>
            </a:prstGeom>
            <a:grpFill/>
            <a:ln>
              <a:solidFill>
                <a:srgbClr val="00B050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>
              <a:off x="725141" y="1622921"/>
              <a:ext cx="1296144" cy="138499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dirty="0" smtClean="0">
                  <a:latin typeface="黑体" pitchFamily="49" charset="-122"/>
                  <a:ea typeface="黑体" pitchFamily="49" charset="-122"/>
                </a:rPr>
                <a:t>我和恐龙的亲密接触</a:t>
              </a:r>
              <a:endParaRPr lang="zh-CN" altLang="en-US" sz="2800" dirty="0"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280176" y="732983"/>
            <a:ext cx="5130571" cy="945396"/>
            <a:chOff x="2411760" y="1641376"/>
            <a:chExt cx="1500333" cy="945396"/>
          </a:xfrm>
        </p:grpSpPr>
        <p:sp>
          <p:nvSpPr>
            <p:cNvPr id="6" name="矩形 5"/>
            <p:cNvSpPr/>
            <p:nvPr/>
          </p:nvSpPr>
          <p:spPr>
            <a:xfrm>
              <a:off x="2411760" y="1641376"/>
              <a:ext cx="1430050" cy="64807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rgbClr val="00B050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矩形 18"/>
            <p:cNvSpPr/>
            <p:nvPr/>
          </p:nvSpPr>
          <p:spPr>
            <a:xfrm>
              <a:off x="2419846" y="1755775"/>
              <a:ext cx="1492247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dirty="0" smtClean="0">
                  <a:latin typeface="黑体" pitchFamily="49" charset="-122"/>
                  <a:ea typeface="黑体" pitchFamily="49" charset="-122"/>
                </a:rPr>
                <a:t>我和同学乘坐时光机来到恐龙时代</a:t>
              </a:r>
              <a:endParaRPr lang="zh-CN" altLang="en-US" sz="2400" dirty="0"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2154163" y="2000343"/>
            <a:ext cx="6399064" cy="921752"/>
            <a:chOff x="3824964" y="1641376"/>
            <a:chExt cx="1296144" cy="921752"/>
          </a:xfrm>
        </p:grpSpPr>
        <p:sp>
          <p:nvSpPr>
            <p:cNvPr id="9" name="矩形 8"/>
            <p:cNvSpPr/>
            <p:nvPr/>
          </p:nvSpPr>
          <p:spPr>
            <a:xfrm>
              <a:off x="3856089" y="1641376"/>
              <a:ext cx="1219967" cy="64234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rgbClr val="00B050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矩形 19"/>
            <p:cNvSpPr/>
            <p:nvPr/>
          </p:nvSpPr>
          <p:spPr>
            <a:xfrm>
              <a:off x="3824964" y="1732131"/>
              <a:ext cx="129614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2400" dirty="0" smtClean="0">
                  <a:latin typeface="黑体" pitchFamily="49" charset="-122"/>
                  <a:ea typeface="黑体" pitchFamily="49" charset="-122"/>
                </a:rPr>
                <a:t>利用捕龙神器和机器人将小恐龙带进时光机</a:t>
              </a:r>
              <a:endParaRPr lang="zh-CN" altLang="en-US" sz="2400" dirty="0">
                <a:latin typeface="黑体" pitchFamily="49" charset="-122"/>
                <a:ea typeface="黑体" pitchFamily="49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2280177" y="3347308"/>
            <a:ext cx="6050626" cy="664602"/>
            <a:chOff x="5436096" y="1650901"/>
            <a:chExt cx="1222150" cy="664602"/>
          </a:xfrm>
        </p:grpSpPr>
        <p:sp>
          <p:nvSpPr>
            <p:cNvPr id="12" name="矩形 11"/>
            <p:cNvSpPr/>
            <p:nvPr/>
          </p:nvSpPr>
          <p:spPr>
            <a:xfrm>
              <a:off x="5436096" y="1650901"/>
              <a:ext cx="1222150" cy="664602"/>
            </a:xfrm>
            <a:prstGeom prst="rect">
              <a:avLst/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rgbClr val="00B050"/>
              </a:solidFill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>
              <a:off x="5436096" y="1738397"/>
              <a:ext cx="1222150" cy="46166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400" dirty="0" smtClean="0">
                  <a:latin typeface="黑体" pitchFamily="49" charset="-122"/>
                  <a:ea typeface="黑体" pitchFamily="49" charset="-122"/>
                </a:rPr>
                <a:t>等研究完小恐龙，还要把它送回恐龙时代呢</a:t>
              </a:r>
              <a:endParaRPr lang="zh-CN" altLang="en-US" sz="2400" dirty="0">
                <a:latin typeface="黑体" pitchFamily="49" charset="-122"/>
                <a:ea typeface="黑体" pitchFamily="49" charset="-122"/>
              </a:endParaRPr>
            </a:p>
          </p:txBody>
        </p:sp>
      </p:grpSp>
      <p:cxnSp>
        <p:nvCxnSpPr>
          <p:cNvPr id="30" name="曲线连接符 29"/>
          <p:cNvCxnSpPr/>
          <p:nvPr/>
        </p:nvCxnSpPr>
        <p:spPr>
          <a:xfrm>
            <a:off x="4170387" y="1381055"/>
            <a:ext cx="720080" cy="619288"/>
          </a:xfrm>
          <a:prstGeom prst="curvedConnector3">
            <a:avLst>
              <a:gd name="adj1" fmla="val 50000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曲线连接符 31"/>
          <p:cNvCxnSpPr/>
          <p:nvPr/>
        </p:nvCxnSpPr>
        <p:spPr>
          <a:xfrm rot="16200000" flipH="1">
            <a:off x="4853126" y="2703017"/>
            <a:ext cx="681632" cy="606950"/>
          </a:xfrm>
          <a:prstGeom prst="curvedConnector3">
            <a:avLst>
              <a:gd name="adj1" fmla="val 50000"/>
            </a:avLst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60324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762" y="433980"/>
            <a:ext cx="366860" cy="456339"/>
          </a:xfrm>
          <a:prstGeom prst="rect">
            <a:avLst/>
          </a:prstGeom>
        </p:spPr>
      </p:pic>
      <p:sp>
        <p:nvSpPr>
          <p:cNvPr id="9" name="文本框 14"/>
          <p:cNvSpPr txBox="1"/>
          <p:nvPr/>
        </p:nvSpPr>
        <p:spPr>
          <a:xfrm>
            <a:off x="642910" y="362078"/>
            <a:ext cx="2003356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例文赏析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407264" y="1571571"/>
            <a:ext cx="550072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    </a:t>
            </a:r>
            <a:r>
              <a:rPr lang="zh-CN" altLang="en-US" sz="20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为了</a:t>
            </a:r>
            <a:r>
              <a:rPr lang="zh-CN" altLang="en-US" sz="20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解决小朋友们不爱背书、不肯记书本中的知识这一问题，中科院李博士发明了一种最先进的“超强大脑”，让你的大脑可以直接从书上拷贝知识。</a:t>
            </a:r>
          </a:p>
          <a:p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    消息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一出，小朋友们可乐开了花，围着李博士直喊：“我要‘超强大脑！’我要‘超强大脑！’”李博士为了验证自己发明的高科技效果，拉住了乐乐上台实验。李博士先给我们展示了一本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中国通史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，厚厚的一本呀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！</a:t>
            </a:r>
          </a:p>
        </p:txBody>
      </p:sp>
      <p:cxnSp>
        <p:nvCxnSpPr>
          <p:cNvPr id="12" name="直接连接符 11"/>
          <p:cNvCxnSpPr/>
          <p:nvPr/>
        </p:nvCxnSpPr>
        <p:spPr>
          <a:xfrm rot="5400000">
            <a:off x="4037009" y="2535237"/>
            <a:ext cx="3786214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000760" y="1707654"/>
            <a:ext cx="28575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开门见山，介绍</a:t>
            </a:r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高科技产品</a:t>
            </a:r>
            <a:r>
              <a:rPr lang="en-US" altLang="zh-CN" sz="2000" dirty="0">
                <a:latin typeface="黑体" pitchFamily="49" charset="-122"/>
                <a:ea typeface="黑体" pitchFamily="49" charset="-122"/>
              </a:rPr>
              <a:t>——</a:t>
            </a:r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知识拷贝</a:t>
            </a:r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器。</a:t>
            </a:r>
            <a:endParaRPr lang="zh-CN" altLang="en-US" sz="20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777670" y="1026800"/>
            <a:ext cx="26597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zh-CN" sz="2400" b="1" dirty="0">
                <a:ea typeface="宋体"/>
                <a:cs typeface="Times New Roman"/>
              </a:rPr>
              <a:t>神奇的知识拷贝器</a:t>
            </a: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058245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431324" y="546001"/>
            <a:ext cx="579686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“</a:t>
            </a:r>
            <a:r>
              <a:rPr lang="zh-CN" altLang="en-US" sz="20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这本书记述了中国历史所有知识，实验前，我先来考察乐乐小朋友，历史知识学得怎样。”“明朝在位时间最长的皇帝是哪位？”</a:t>
            </a:r>
            <a:r>
              <a:rPr lang="zh-CN" altLang="en-US" sz="20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“朱元璋。”</a:t>
            </a:r>
            <a:r>
              <a:rPr lang="zh-CN" altLang="en-US" sz="20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“错。答案是万历帝，他的名字叫朱翊钧。”“火药始用于军事上是在什么时候？”“明朝。”“错。答案：唐朝末年。”</a:t>
            </a:r>
          </a:p>
          <a:p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    乐乐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一连错了五道题。“现在，我们现场给乐乐装上‘超级大脑’，让他的大脑直接拷贝这本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中国通史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的所有知识。”</a:t>
            </a:r>
            <a:r>
              <a:rPr lang="zh-CN" altLang="en-US" sz="20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只见李博士拿出一台像笔记本电脑一样大的电脑，将两根线在乐乐的太阳穴部位接住，只有一秒钟，知识就拷贝到乐乐的大脑中。电脑中传来“拷贝完毕，可以使用”的声音</a:t>
            </a:r>
            <a:r>
              <a:rPr lang="zh-CN" altLang="en-US" sz="20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2000" b="1" dirty="0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 rot="5400000">
            <a:off x="4335871" y="2556569"/>
            <a:ext cx="3786214" cy="158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362253" y="992348"/>
            <a:ext cx="26289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实验前的试验阶段，为下文知识拷贝器的非凡功效做</a:t>
            </a:r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铺垫。</a:t>
            </a:r>
            <a:endParaRPr lang="en-US" altLang="zh-CN" sz="2000" dirty="0" smtClean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95739" y="3147814"/>
            <a:ext cx="262895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想象丰富，介绍高科技产品“超强大脑”的使用</a:t>
            </a:r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方法。</a:t>
            </a:r>
            <a:endParaRPr lang="en-US" altLang="zh-CN" sz="2000" dirty="0" smtClean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0376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/>
        </p:nvSpPr>
        <p:spPr>
          <a:xfrm>
            <a:off x="285720" y="382719"/>
            <a:ext cx="5870456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    “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下面验证实验实效。请听题。杨贵妃死在什么地方？”“马嵬驿。”“正确。”“项羽破釜沉舟杀了谁？”“苏角”“正确。”“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左传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纪元从鲁国哪位国君开始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?”“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鲁隐公”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“正确。”“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‘师夷长技以制夷’是谁的主张？”“魏源。”“正确。”“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《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南京条约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》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什么时候签定的？请说出具体年月日。”“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1842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年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8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月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29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日”“正确。”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……“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正确。”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………“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正确。”乐乐连连答对十题，张口就来，真是神</a:t>
            </a:r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了。</a:t>
            </a:r>
            <a:endParaRPr lang="en-US" altLang="zh-CN" sz="2000" b="1" dirty="0" smtClean="0">
              <a:latin typeface="楷体" pitchFamily="49" charset="-122"/>
              <a:ea typeface="楷体" pitchFamily="49" charset="-122"/>
            </a:endParaRPr>
          </a:p>
          <a:p>
            <a:r>
              <a:rPr lang="zh-CN" altLang="en-US" sz="2000" b="1" dirty="0" smtClean="0">
                <a:latin typeface="楷体" pitchFamily="49" charset="-122"/>
                <a:ea typeface="楷体" pitchFamily="49" charset="-122"/>
              </a:rPr>
              <a:t>    台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下的小朋友们张大着好奇的眼睛。“太神奇了</a:t>
            </a:r>
            <a:r>
              <a:rPr lang="en-US" altLang="zh-CN" sz="2000" b="1" dirty="0">
                <a:latin typeface="楷体" pitchFamily="49" charset="-122"/>
                <a:ea typeface="楷体" pitchFamily="49" charset="-122"/>
              </a:rPr>
              <a:t>!”“</a:t>
            </a:r>
            <a:r>
              <a:rPr lang="zh-CN" altLang="en-US" sz="2000" b="1" dirty="0">
                <a:latin typeface="楷体" pitchFamily="49" charset="-122"/>
                <a:ea typeface="楷体" pitchFamily="49" charset="-122"/>
              </a:rPr>
              <a:t>太不可思议了！”最后，李博士给每一位小朋友都配上了一台超级大脑。</a:t>
            </a:r>
            <a:r>
              <a:rPr lang="zh-CN" altLang="en-US" sz="20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有了这台超级大脑，同学们在以后的学习过程中，真是如虎添翼呀！</a:t>
            </a:r>
          </a:p>
          <a:p>
            <a:r>
              <a:rPr lang="zh-CN" altLang="en-US" sz="20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    科学</a:t>
            </a:r>
            <a:r>
              <a:rPr lang="zh-CN" altLang="en-US" sz="2000" b="1" dirty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就是这么神奇</a:t>
            </a:r>
            <a:r>
              <a:rPr lang="zh-CN" altLang="en-US" sz="2000" b="1" dirty="0" smtClean="0">
                <a:solidFill>
                  <a:srgbClr val="C00000"/>
                </a:solidFill>
                <a:latin typeface="楷体" pitchFamily="49" charset="-122"/>
                <a:ea typeface="楷体" pitchFamily="49" charset="-122"/>
              </a:rPr>
              <a:t>！</a:t>
            </a:r>
            <a:endParaRPr lang="zh-CN" altLang="en-US" sz="2000" b="1" dirty="0">
              <a:solidFill>
                <a:srgbClr val="C00000"/>
              </a:solidFill>
              <a:latin typeface="楷体" pitchFamily="49" charset="-122"/>
              <a:ea typeface="楷体" pitchFamily="49" charset="-122"/>
            </a:endParaRPr>
          </a:p>
        </p:txBody>
      </p:sp>
      <p:cxnSp>
        <p:nvCxnSpPr>
          <p:cNvPr id="14" name="直接连接符 13"/>
          <p:cNvCxnSpPr/>
          <p:nvPr/>
        </p:nvCxnSpPr>
        <p:spPr>
          <a:xfrm>
            <a:off x="6293246" y="463508"/>
            <a:ext cx="0" cy="4268482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300192" y="1059582"/>
            <a:ext cx="292895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这一段内容提要写得非常充实，用具体的历史知识测试，来表明“超强大脑”的神奇</a:t>
            </a:r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作用。</a:t>
            </a:r>
            <a:endParaRPr lang="en-US" altLang="zh-CN" sz="2000" dirty="0" smtClean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09717" y="4083918"/>
            <a:ext cx="146447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latin typeface="黑体" pitchFamily="49" charset="-122"/>
                <a:ea typeface="黑体" pitchFamily="49" charset="-122"/>
              </a:rPr>
              <a:t>结尾</a:t>
            </a:r>
            <a:r>
              <a:rPr lang="zh-CN" altLang="en-US" sz="2000" dirty="0" smtClean="0">
                <a:latin typeface="黑体" pitchFamily="49" charset="-122"/>
                <a:ea typeface="黑体" pitchFamily="49" charset="-122"/>
              </a:rPr>
              <a:t>点题。</a:t>
            </a:r>
            <a:endParaRPr lang="en-US" altLang="zh-CN" sz="2000" dirty="0" smtClean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0376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771550"/>
            <a:ext cx="807249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点评：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这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篇科幻故事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，作者从“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如果你的大脑可以直接从书上拷贝知识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”中想象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出知识拷贝器。文中虚构出一个完整的故事情节，通过李博士与同学们的现场交流、</a:t>
            </a:r>
            <a:r>
              <a:rPr lang="zh-CN" altLang="en-US" sz="2800" dirty="0" smtClean="0">
                <a:latin typeface="黑体" pitchFamily="49" charset="-122"/>
                <a:ea typeface="黑体" pitchFamily="49" charset="-122"/>
              </a:rPr>
              <a:t>验证，对</a:t>
            </a:r>
            <a:r>
              <a:rPr lang="zh-CN" altLang="en-US" sz="2800" dirty="0">
                <a:latin typeface="黑体" pitchFamily="49" charset="-122"/>
                <a:ea typeface="黑体" pitchFamily="49" charset="-122"/>
              </a:rPr>
              <a:t>这一高科技产品的功能进行了介绍，结尾“科学就是这么神奇”更是点明主题。</a:t>
            </a:r>
          </a:p>
        </p:txBody>
      </p:sp>
      <p:sp>
        <p:nvSpPr>
          <p:cNvPr id="3" name="文本框 14">
            <a:hlinkClick r:id="rId2" action="ppaction://hlinkpres?slideindex=1&amp;slidetitle="/>
          </p:cNvPr>
          <p:cNvSpPr txBox="1"/>
          <p:nvPr/>
        </p:nvSpPr>
        <p:spPr>
          <a:xfrm>
            <a:off x="1381960" y="3507854"/>
            <a:ext cx="336763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更多例文一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057708">
            <a:off x="3585600" y="3646602"/>
            <a:ext cx="335280" cy="472440"/>
          </a:xfrm>
          <a:prstGeom prst="rect">
            <a:avLst/>
          </a:prstGeom>
        </p:spPr>
      </p:pic>
      <p:sp>
        <p:nvSpPr>
          <p:cNvPr id="5" name="文本框 14">
            <a:hlinkClick r:id="rId4" action="ppaction://hlinkpres?slideindex=1&amp;slidetitle="/>
          </p:cNvPr>
          <p:cNvSpPr txBox="1"/>
          <p:nvPr/>
        </p:nvSpPr>
        <p:spPr>
          <a:xfrm>
            <a:off x="4870000" y="3565470"/>
            <a:ext cx="2654328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更多例文二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057708">
            <a:off x="7073640" y="3632210"/>
            <a:ext cx="335280" cy="4724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76080" y="640956"/>
            <a:ext cx="518457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黑体" pitchFamily="49" charset="-122"/>
                <a:ea typeface="黑体" pitchFamily="49" charset="-122"/>
              </a:rPr>
              <a:t>    想象一下，如果你的大脑可以直接从书上拷贝知识，你会做些什么？</a:t>
            </a:r>
            <a:endParaRPr lang="zh-CN" altLang="en-US" sz="3200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2964351"/>
            <a:ext cx="3092912" cy="16956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3398" y="640956"/>
            <a:ext cx="3499081" cy="40190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53043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785786" y="3357568"/>
            <a:ext cx="7632848" cy="120032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zh-CN" altLang="en-US" sz="3600" b="1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和同桌交换读，互相说说哪些地方的幻想最具有其特性。</a:t>
            </a:r>
            <a:endParaRPr lang="zh-CN" altLang="en-US" sz="3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762" y="571950"/>
            <a:ext cx="366860" cy="456339"/>
          </a:xfrm>
          <a:prstGeom prst="rect">
            <a:avLst/>
          </a:prstGeom>
        </p:spPr>
      </p:pic>
      <p:sp>
        <p:nvSpPr>
          <p:cNvPr id="6" name="文本框 14"/>
          <p:cNvSpPr txBox="1"/>
          <p:nvPr/>
        </p:nvSpPr>
        <p:spPr>
          <a:xfrm>
            <a:off x="642910" y="500048"/>
            <a:ext cx="2003356" cy="561692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3200" b="1" dirty="0" smtClean="0">
                <a:solidFill>
                  <a:srgbClr val="875000"/>
                </a:solidFill>
                <a:latin typeface="幼圆" panose="02010509060101010101" pitchFamily="49" charset="-122"/>
                <a:ea typeface="幼圆" panose="02010509060101010101" pitchFamily="49" charset="-122"/>
              </a:rPr>
              <a:t>互评修改</a:t>
            </a:r>
            <a:endParaRPr lang="zh-CN" altLang="en-US" sz="3200" b="1" dirty="0">
              <a:solidFill>
                <a:srgbClr val="875000"/>
              </a:solidFill>
              <a:latin typeface="幼圆" panose="02010509060101010101" pitchFamily="49" charset="-122"/>
              <a:ea typeface="幼圆" panose="02010509060101010101" pitchFamily="49" charset="-122"/>
            </a:endParaRPr>
          </a:p>
        </p:txBody>
      </p:sp>
      <p:pic>
        <p:nvPicPr>
          <p:cNvPr id="6146" name="Picture 2" descr="https://timgsa.baidu.com/timg?image&amp;quality=80&amp;size=b9999_10000&amp;sec=1568471480633&amp;di=2d1f1da5ade743478f084a7d8f91ba0f&amp;imgtype=0&amp;src=http%3A%2F%2F5b0988e595225.cdn.sohucs.com%2Fimages%2F20171126%2F7659917e1fe84b73a493839d61ec8087.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785800"/>
            <a:ext cx="5715000" cy="2590800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4480691"/>
              </p:ext>
            </p:extLst>
          </p:nvPr>
        </p:nvGraphicFramePr>
        <p:xfrm>
          <a:off x="647672" y="483518"/>
          <a:ext cx="7715305" cy="416997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916344"/>
                <a:gridCol w="1549309"/>
                <a:gridCol w="1564701"/>
                <a:gridCol w="1684951"/>
              </a:tblGrid>
              <a:tr h="359411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800" dirty="0" smtClean="0">
                          <a:ea typeface="黑体" pitchFamily="49" charset="-122"/>
                        </a:rPr>
                        <a:t>评价项目</a:t>
                      </a:r>
                      <a:endParaRPr lang="zh-CN" altLang="en-US" sz="1800" dirty="0">
                        <a:ea typeface="黑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ea typeface="黑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1800" dirty="0">
                        <a:ea typeface="黑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zh-CN" altLang="en-US" sz="1800" dirty="0" smtClean="0">
                          <a:ea typeface="黑体" pitchFamily="49" charset="-122"/>
                        </a:rPr>
                        <a:t>  加油</a:t>
                      </a:r>
                      <a:endParaRPr lang="zh-CN" altLang="en-US" sz="1800" dirty="0">
                        <a:ea typeface="黑体" pitchFamily="49" charset="-122"/>
                      </a:endParaRPr>
                    </a:p>
                  </a:txBody>
                  <a:tcPr/>
                </a:tc>
              </a:tr>
              <a:tr h="614692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800" dirty="0" smtClean="0">
                          <a:ea typeface="黑体" pitchFamily="49" charset="-122"/>
                        </a:rPr>
                        <a:t>所写故事是否有一定的情节</a:t>
                      </a:r>
                      <a:endParaRPr lang="zh-CN" altLang="en-US" sz="1800" dirty="0">
                        <a:ea typeface="黑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ea typeface="黑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ea typeface="黑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ea typeface="黑体" pitchFamily="49" charset="-122"/>
                      </a:endParaRPr>
                    </a:p>
                  </a:txBody>
                  <a:tcPr/>
                </a:tc>
              </a:tr>
              <a:tr h="359411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800" dirty="0" smtClean="0">
                          <a:ea typeface="黑体" pitchFamily="49" charset="-122"/>
                        </a:rPr>
                        <a:t>内容是否有大胆的想象</a:t>
                      </a:r>
                      <a:endParaRPr lang="zh-CN" altLang="en-US" sz="1800" dirty="0">
                        <a:ea typeface="黑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ea typeface="黑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ea typeface="黑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ea typeface="黑体" pitchFamily="49" charset="-122"/>
                      </a:endParaRPr>
                    </a:p>
                  </a:txBody>
                  <a:tcPr/>
                </a:tc>
              </a:tr>
              <a:tr h="614692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800" dirty="0" smtClean="0">
                          <a:ea typeface="黑体" pitchFamily="49" charset="-122"/>
                        </a:rPr>
                        <a:t>人物的语言，动作，神态，细节描写等</a:t>
                      </a:r>
                      <a:endParaRPr lang="zh-CN" altLang="en-US" sz="1800" dirty="0">
                        <a:ea typeface="黑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ea typeface="黑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ea typeface="黑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ea typeface="黑体" pitchFamily="49" charset="-122"/>
                      </a:endParaRPr>
                    </a:p>
                  </a:txBody>
                  <a:tcPr/>
                </a:tc>
              </a:tr>
              <a:tr h="359411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800" dirty="0" smtClean="0">
                          <a:ea typeface="黑体" pitchFamily="49" charset="-122"/>
                        </a:rPr>
                        <a:t>故事内容是否具体</a:t>
                      </a:r>
                      <a:endParaRPr lang="zh-CN" altLang="en-US" sz="1800" dirty="0">
                        <a:ea typeface="黑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ea typeface="黑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ea typeface="黑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ea typeface="黑体" pitchFamily="49" charset="-122"/>
                      </a:endParaRPr>
                    </a:p>
                  </a:txBody>
                  <a:tcPr/>
                </a:tc>
              </a:tr>
              <a:tr h="886218">
                <a:tc>
                  <a:txBody>
                    <a:bodyPr/>
                    <a:lstStyle/>
                    <a:p>
                      <a:pPr algn="l"/>
                      <a:r>
                        <a:rPr lang="zh-CN" altLang="en-US" sz="1800" dirty="0" smtClean="0">
                          <a:ea typeface="黑体" pitchFamily="49" charset="-122"/>
                        </a:rPr>
                        <a:t>书写认真，错别字少于</a:t>
                      </a:r>
                      <a:r>
                        <a:rPr lang="en-US" altLang="zh-CN" sz="1800" dirty="0" smtClean="0">
                          <a:ea typeface="黑体" pitchFamily="49" charset="-122"/>
                        </a:rPr>
                        <a:t>3</a:t>
                      </a:r>
                      <a:r>
                        <a:rPr lang="zh-CN" altLang="en-US" sz="1800" dirty="0" smtClean="0">
                          <a:ea typeface="黑体" pitchFamily="49" charset="-122"/>
                        </a:rPr>
                        <a:t>个，病句不多于</a:t>
                      </a:r>
                      <a:r>
                        <a:rPr lang="en-US" altLang="zh-CN" sz="1800" dirty="0" smtClean="0">
                          <a:ea typeface="黑体" pitchFamily="49" charset="-122"/>
                        </a:rPr>
                        <a:t>2</a:t>
                      </a:r>
                      <a:r>
                        <a:rPr lang="zh-CN" altLang="en-US" sz="1800" dirty="0" smtClean="0">
                          <a:ea typeface="黑体" pitchFamily="49" charset="-122"/>
                        </a:rPr>
                        <a:t>个，有修改的痕迹</a:t>
                      </a:r>
                      <a:endParaRPr lang="zh-CN" altLang="en-US" sz="1800" dirty="0">
                        <a:ea typeface="黑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ea typeface="黑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ea typeface="黑体" pitchFamily="49" charset="-122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CN" altLang="en-US" dirty="0">
                        <a:ea typeface="黑体" pitchFamily="49" charset="-122"/>
                      </a:endParaRPr>
                    </a:p>
                  </a:txBody>
                  <a:tcPr/>
                </a:tc>
              </a:tr>
              <a:tr h="878131">
                <a:tc gridSpan="4">
                  <a:txBody>
                    <a:bodyPr/>
                    <a:lstStyle/>
                    <a:p>
                      <a:pPr algn="l"/>
                      <a:r>
                        <a:rPr lang="zh-CN" altLang="en-US" sz="1800" dirty="0" smtClean="0">
                          <a:ea typeface="黑体" pitchFamily="49" charset="-122"/>
                        </a:rPr>
                        <a:t>老师或同学评语及修改建议：</a:t>
                      </a:r>
                      <a:endParaRPr lang="en-US" altLang="zh-CN" sz="1800" dirty="0" smtClean="0">
                        <a:ea typeface="黑体" pitchFamily="49" charset="-122"/>
                      </a:endParaRPr>
                    </a:p>
                    <a:p>
                      <a:pPr algn="l"/>
                      <a:endParaRPr lang="en-US" altLang="zh-CN" sz="1800" dirty="0" smtClean="0">
                        <a:ea typeface="黑体" pitchFamily="49" charset="-122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心形 5"/>
          <p:cNvSpPr/>
          <p:nvPr/>
        </p:nvSpPr>
        <p:spPr>
          <a:xfrm>
            <a:off x="7369519" y="549796"/>
            <a:ext cx="360040" cy="216024"/>
          </a:xfrm>
          <a:prstGeom prst="heart">
            <a:avLst/>
          </a:prstGeom>
          <a:solidFill>
            <a:schemeClr val="accent2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prstClr val="white"/>
              </a:solidFill>
              <a:ea typeface="黑体" pitchFamily="49" charset="-122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3345" y="548271"/>
            <a:ext cx="26670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0045" y="548271"/>
            <a:ext cx="26670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73843" y="545431"/>
            <a:ext cx="26670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08538" y="524458"/>
            <a:ext cx="26670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2336" y="521618"/>
            <a:ext cx="266700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25729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637782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https://timgsa.baidu.com/timg?image&amp;quality=80&amp;size=b9999_10000&amp;sec=1568216584392&amp;di=185a13e3188c5a4e548cccfa7436d642&amp;imgtype=0&amp;src=http%3A%2F%2Fbpic.588ku.com%2Felement_origin_min_pic%2F17%2F04%2F20%2F2ae80d6a6a45f9c2e86405ff182880e3.jpg%2521%2Ffwfh%2F804x468%2Fquality%2F90%2Funsharp%2Ftrue%2Fcompress%2Ftrue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6256" y="2100556"/>
            <a:ext cx="4667250" cy="2876550"/>
          </a:xfrm>
          <a:prstGeom prst="rect">
            <a:avLst/>
          </a:prstGeom>
          <a:noFill/>
        </p:spPr>
      </p:pic>
      <p:sp>
        <p:nvSpPr>
          <p:cNvPr id="4" name="圆角矩形标注 3"/>
          <p:cNvSpPr/>
          <p:nvPr/>
        </p:nvSpPr>
        <p:spPr>
          <a:xfrm>
            <a:off x="252660" y="1829292"/>
            <a:ext cx="2519140" cy="1296144"/>
          </a:xfrm>
          <a:prstGeom prst="wedgeRoundRectCallout">
            <a:avLst>
              <a:gd name="adj1" fmla="val 58092"/>
              <a:gd name="adj2" fmla="val 17989"/>
              <a:gd name="adj3" fmla="val 16667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遇到有人晕倒，可以利用丰富的知识进行救助。</a:t>
            </a:r>
            <a:endParaRPr lang="zh-CN" altLang="en-US" sz="24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2699792" y="939398"/>
            <a:ext cx="2584353" cy="785818"/>
          </a:xfrm>
          <a:prstGeom prst="wedgeRoundRectCallout">
            <a:avLst>
              <a:gd name="adj1" fmla="val 18912"/>
              <a:gd name="adj2" fmla="val 98551"/>
              <a:gd name="adj3" fmla="val 16667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发明一些新东西，方便人们的生活。</a:t>
            </a:r>
            <a:endParaRPr lang="zh-CN" altLang="en-US" sz="24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5724128" y="1105792"/>
            <a:ext cx="2462597" cy="1228126"/>
          </a:xfrm>
          <a:prstGeom prst="wedgeRoundRectCallout">
            <a:avLst>
              <a:gd name="adj1" fmla="val -30650"/>
              <a:gd name="adj2" fmla="val 73468"/>
              <a:gd name="adj3" fmla="val 16667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省下学习的时间去旅游，更好地认识这个世界。</a:t>
            </a:r>
            <a:endParaRPr lang="zh-CN" altLang="en-US" sz="24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92245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4499992" y="1347614"/>
            <a:ext cx="4320480" cy="21929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黑体" pitchFamily="49" charset="-122"/>
                <a:ea typeface="黑体" pitchFamily="49" charset="-122"/>
              </a:rPr>
              <a:t>    想象一下，如果你拥有一个背包飞行器，你会做些什么？</a:t>
            </a:r>
            <a:endParaRPr lang="zh-CN" altLang="en-US" sz="3200" dirty="0">
              <a:latin typeface="黑体" pitchFamily="49" charset="-122"/>
              <a:ea typeface="黑体" pitchFamily="49" charset="-122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sharpenSoften amount="25000"/>
                    </a14:imgEffect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076" y="339502"/>
            <a:ext cx="4522068" cy="43507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2850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https://timgsa.baidu.com/timg?image&amp;quality=80&amp;size=b9999_10000&amp;sec=1568216584392&amp;di=185a13e3188c5a4e548cccfa7436d642&amp;imgtype=0&amp;src=http%3A%2F%2Fbpic.588ku.com%2Felement_origin_min_pic%2F17%2F04%2F20%2F2ae80d6a6a45f9c2e86405ff182880e3.jpg%2521%2Ffwfh%2F804x468%2Fquality%2F90%2Funsharp%2Ftrue%2Fcompress%2Ftrue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6256" y="2100556"/>
            <a:ext cx="4667250" cy="2876550"/>
          </a:xfrm>
          <a:prstGeom prst="rect">
            <a:avLst/>
          </a:prstGeom>
          <a:noFill/>
        </p:spPr>
      </p:pic>
      <p:sp>
        <p:nvSpPr>
          <p:cNvPr id="4" name="圆角矩形标注 3"/>
          <p:cNvSpPr/>
          <p:nvPr/>
        </p:nvSpPr>
        <p:spPr>
          <a:xfrm>
            <a:off x="150589" y="1995686"/>
            <a:ext cx="2519140" cy="814466"/>
          </a:xfrm>
          <a:prstGeom prst="wedgeRoundRectCallout">
            <a:avLst>
              <a:gd name="adj1" fmla="val 58092"/>
              <a:gd name="adj2" fmla="val 50734"/>
              <a:gd name="adj3" fmla="val 16667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飞到非洲看大象。</a:t>
            </a:r>
            <a:endParaRPr lang="zh-CN" altLang="en-US" sz="24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2699792" y="939398"/>
            <a:ext cx="2736304" cy="785818"/>
          </a:xfrm>
          <a:prstGeom prst="wedgeRoundRectCallout">
            <a:avLst>
              <a:gd name="adj1" fmla="val 18912"/>
              <a:gd name="adj2" fmla="val 98551"/>
              <a:gd name="adj3" fmla="val 16667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飞到灾区帮助人们。</a:t>
            </a:r>
            <a:endParaRPr lang="zh-CN" altLang="en-US" sz="24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5724128" y="1105792"/>
            <a:ext cx="2462597" cy="1228126"/>
          </a:xfrm>
          <a:prstGeom prst="wedgeRoundRectCallout">
            <a:avLst>
              <a:gd name="adj1" fmla="val -30650"/>
              <a:gd name="adj2" fmla="val 73468"/>
              <a:gd name="adj3" fmla="val 16667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用它去上学，再也不怕堵车啦。</a:t>
            </a:r>
            <a:endParaRPr lang="zh-CN" altLang="en-US" sz="24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994954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/>
          <a:stretch/>
        </p:blipFill>
        <p:spPr bwMode="auto">
          <a:xfrm>
            <a:off x="-1" y="649319"/>
            <a:ext cx="5168205" cy="3458691"/>
          </a:xfrm>
          <a:prstGeom prst="ellips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矩形 2"/>
          <p:cNvSpPr/>
          <p:nvPr/>
        </p:nvSpPr>
        <p:spPr>
          <a:xfrm>
            <a:off x="5364088" y="1131590"/>
            <a:ext cx="326139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3200" dirty="0" smtClean="0">
                <a:latin typeface="黑体" pitchFamily="49" charset="-122"/>
                <a:ea typeface="黑体" pitchFamily="49" charset="-122"/>
              </a:rPr>
              <a:t>    想象一下，如果你用时光机穿越时空回到恐龙时代，你会做些什么？</a:t>
            </a:r>
            <a:endParaRPr lang="zh-CN" altLang="en-US" sz="3200" dirty="0"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94703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 descr="https://timgsa.baidu.com/timg?image&amp;quality=80&amp;size=b9999_10000&amp;sec=1568216584392&amp;di=185a13e3188c5a4e548cccfa7436d642&amp;imgtype=0&amp;src=http%3A%2F%2Fbpic.588ku.com%2Felement_origin_min_pic%2F17%2F04%2F20%2F2ae80d6a6a45f9c2e86405ff182880e3.jpg%2521%2Ffwfh%2F804x468%2Fquality%2F90%2Funsharp%2Ftrue%2Fcompress%2Ftrue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6256" y="2100556"/>
            <a:ext cx="4667250" cy="2876550"/>
          </a:xfrm>
          <a:prstGeom prst="rect">
            <a:avLst/>
          </a:prstGeom>
          <a:noFill/>
        </p:spPr>
      </p:pic>
      <p:sp>
        <p:nvSpPr>
          <p:cNvPr id="4" name="圆角矩形标注 3"/>
          <p:cNvSpPr/>
          <p:nvPr/>
        </p:nvSpPr>
        <p:spPr>
          <a:xfrm>
            <a:off x="252660" y="1829292"/>
            <a:ext cx="2519140" cy="1296144"/>
          </a:xfrm>
          <a:prstGeom prst="wedgeRoundRectCallout">
            <a:avLst>
              <a:gd name="adj1" fmla="val 58092"/>
              <a:gd name="adj2" fmla="val 17989"/>
              <a:gd name="adj3" fmla="val 16667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  养一只小食草恐龙。</a:t>
            </a:r>
            <a:endParaRPr lang="zh-CN" altLang="en-US" sz="24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5" name="圆角矩形标注 4"/>
          <p:cNvSpPr/>
          <p:nvPr/>
        </p:nvSpPr>
        <p:spPr>
          <a:xfrm>
            <a:off x="2699792" y="939398"/>
            <a:ext cx="2736304" cy="785818"/>
          </a:xfrm>
          <a:prstGeom prst="wedgeRoundRectCallout">
            <a:avLst>
              <a:gd name="adj1" fmla="val 18912"/>
              <a:gd name="adj2" fmla="val 98551"/>
              <a:gd name="adj3" fmla="val 16667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    骑到恐龙背上去旅行。</a:t>
            </a:r>
            <a:endParaRPr lang="zh-CN" altLang="en-US" sz="24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6" name="圆角矩形标注 5"/>
          <p:cNvSpPr/>
          <p:nvPr/>
        </p:nvSpPr>
        <p:spPr>
          <a:xfrm>
            <a:off x="5724128" y="1332306"/>
            <a:ext cx="2462597" cy="1001611"/>
          </a:xfrm>
          <a:prstGeom prst="wedgeRoundRectCallout">
            <a:avLst>
              <a:gd name="adj1" fmla="val -30650"/>
              <a:gd name="adj2" fmla="val 73468"/>
              <a:gd name="adj3" fmla="val 16667"/>
            </a:avLst>
          </a:prstGeom>
          <a:grpFill/>
          <a:ln>
            <a:solidFill>
              <a:schemeClr val="accent1"/>
            </a:solidFill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zh-CN" altLang="en-US" sz="2400" dirty="0" smtClean="0">
                <a:solidFill>
                  <a:schemeClr val="tx1"/>
                </a:solidFill>
                <a:latin typeface="黑体" pitchFamily="49" charset="-122"/>
                <a:ea typeface="黑体" pitchFamily="49" charset="-122"/>
              </a:rPr>
              <a:t>收藏一个恐龙蛋。</a:t>
            </a:r>
            <a:endParaRPr lang="zh-CN" altLang="en-US" sz="2400" dirty="0">
              <a:solidFill>
                <a:schemeClr val="tx1"/>
              </a:solidFill>
              <a:latin typeface="黑体" pitchFamily="49" charset="-122"/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433317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99592" y="1635646"/>
            <a:ext cx="72931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 smtClean="0">
                <a:latin typeface="黑体" pitchFamily="49" charset="-122"/>
                <a:ea typeface="黑体" pitchFamily="49" charset="-122"/>
              </a:rPr>
              <a:t>    让我们写一个科幻故事，将头脑中天马行空的想象记录下来。</a:t>
            </a:r>
            <a:endParaRPr lang="zh-CN" altLang="en-US" sz="3200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455956" y="685457"/>
            <a:ext cx="203773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 dirty="0" smtClean="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习作内容</a:t>
            </a:r>
            <a:endParaRPr lang="zh-CN" altLang="en-US" sz="1600" b="1" dirty="0">
              <a:solidFill>
                <a:srgbClr val="FF0000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264906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-WWW.1PPT.COM​">
  <a:themeElements>
    <a:clrScheme name="自定义 15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02B3C5"/>
      </a:accent1>
      <a:accent2>
        <a:srgbClr val="F07474"/>
      </a:accent2>
      <a:accent3>
        <a:srgbClr val="FFBF53"/>
      </a:accent3>
      <a:accent4>
        <a:srgbClr val="673B77"/>
      </a:accent4>
      <a:accent5>
        <a:srgbClr val="00B9FA"/>
      </a:accent5>
      <a:accent6>
        <a:srgbClr val="BECE37"/>
      </a:accent6>
      <a:hlink>
        <a:srgbClr val="B381D9"/>
      </a:hlink>
      <a:folHlink>
        <a:srgbClr val="800080"/>
      </a:folHlink>
    </a:clrScheme>
    <a:fontScheme name="自定义 3">
      <a:majorFont>
        <a:latin typeface="Impact"/>
        <a:ea typeface="微软雅黑"/>
        <a:cs typeface=""/>
      </a:majorFont>
      <a:minorFont>
        <a:latin typeface="Times New Roman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pFill/>
        <a:ln>
          <a:noFill/>
        </a:ln>
        <a:effectLst>
          <a:outerShdw blurRad="444500" dist="254000" dir="8100000" algn="tr" rotWithShape="0">
            <a:prstClr val="black">
              <a:alpha val="50000"/>
            </a:prstClr>
          </a:outerShdw>
        </a:effectLst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1750</Words>
  <Application>Microsoft Office PowerPoint</Application>
  <PresentationFormat>全屏显示(16:9)</PresentationFormat>
  <Paragraphs>109</Paragraphs>
  <Slides>32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32</vt:i4>
      </vt:variant>
    </vt:vector>
  </HeadingPairs>
  <TitlesOfParts>
    <vt:vector size="44" baseType="lpstr">
      <vt:lpstr>Meiryo</vt:lpstr>
      <vt:lpstr>黑体</vt:lpstr>
      <vt:lpstr>楷体</vt:lpstr>
      <vt:lpstr>宋体</vt:lpstr>
      <vt:lpstr>微软雅黑</vt:lpstr>
      <vt:lpstr>幼圆</vt:lpstr>
      <vt:lpstr>Arial</vt:lpstr>
      <vt:lpstr>Calibri</vt:lpstr>
      <vt:lpstr>Calibri Light</vt:lpstr>
      <vt:lpstr>Times New Roman</vt:lpstr>
      <vt:lpstr>第一PPT模板网-WWW.1PPT.COM​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/>
  <cp:keywords/>
  <cp:lastModifiedBy/>
  <cp:revision>120</cp:revision>
  <dcterms:created xsi:type="dcterms:W3CDTF">2017-03-17T02:28:00Z</dcterms:created>
  <dcterms:modified xsi:type="dcterms:W3CDTF">2021-11-25T04:03:06Z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2052-11.1.0.8808</vt:lpwstr>
  </property>
</Properties>
</file>