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62.xml" ContentType="application/vnd.openxmlformats-officedocument.presentationml.tags+xml"/>
  <Override PartName="/ppt/notesSlides/notesSlide1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8" r:id="rId2"/>
  </p:sldMasterIdLst>
  <p:notesMasterIdLst>
    <p:notesMasterId r:id="rId29"/>
  </p:notesMasterIdLst>
  <p:handoutMasterIdLst>
    <p:handoutMasterId r:id="rId30"/>
  </p:handoutMasterIdLst>
  <p:sldIdLst>
    <p:sldId id="258" r:id="rId3"/>
    <p:sldId id="260" r:id="rId4"/>
    <p:sldId id="324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47" r:id="rId16"/>
    <p:sldId id="336" r:id="rId17"/>
    <p:sldId id="337" r:id="rId18"/>
    <p:sldId id="338" r:id="rId19"/>
    <p:sldId id="339" r:id="rId20"/>
    <p:sldId id="340" r:id="rId21"/>
    <p:sldId id="348" r:id="rId22"/>
    <p:sldId id="343" r:id="rId23"/>
    <p:sldId id="320" r:id="rId24"/>
    <p:sldId id="292" r:id="rId25"/>
    <p:sldId id="322" r:id="rId26"/>
    <p:sldId id="323" r:id="rId27"/>
    <p:sldId id="349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4236"/>
    <a:srgbClr val="E03C36"/>
    <a:srgbClr val="A1C450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620"/>
        <p:guide pos="287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2021/11/24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0282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41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646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86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8994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6156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543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3257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6556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5421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4877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367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1834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444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485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24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2021/11/24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45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ags" Target="../tags/tag6.xml"/><Relationship Id="rId20" Type="http://schemas.openxmlformats.org/officeDocument/2006/relationships/slideLayout" Target="../slideLayouts/slideLayout20.xml"/><Relationship Id="rId41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1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2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3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4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5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4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523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2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6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"/>
            <a:ext cx="9144000" cy="2932176"/>
          </a:xfrm>
          <a:prstGeom prst="rect">
            <a:avLst/>
          </a:prstGeom>
        </p:spPr>
      </p:pic>
      <p:sp>
        <p:nvSpPr>
          <p:cNvPr id="7" name="文本框 3"/>
          <p:cNvSpPr txBox="1"/>
          <p:nvPr/>
        </p:nvSpPr>
        <p:spPr>
          <a:xfrm>
            <a:off x="0" y="2825620"/>
            <a:ext cx="914400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15.</a:t>
            </a:r>
            <a:r>
              <a:rPr lang="zh-CN" altLang="zh-CN" sz="4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表里的生物</a:t>
            </a:r>
          </a:p>
        </p:txBody>
      </p:sp>
      <p:sp>
        <p:nvSpPr>
          <p:cNvPr id="8" name="矩形 7"/>
          <p:cNvSpPr/>
          <p:nvPr/>
        </p:nvSpPr>
        <p:spPr>
          <a:xfrm>
            <a:off x="3905553" y="3765407"/>
            <a:ext cx="1332894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课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时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443037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78822" y="3006353"/>
            <a:ext cx="5093603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听到表声后，“我”对于它的好奇心一天比一天增加。</a:t>
            </a:r>
            <a:endParaRPr lang="en-US" altLang="zh-CN" sz="2100" dirty="0">
              <a:solidFill>
                <a:srgbClr val="E03C3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同时也证明了“我”是个好奇心强的孩子。</a:t>
            </a:r>
          </a:p>
        </p:txBody>
      </p:sp>
      <p:pic>
        <p:nvPicPr>
          <p:cNvPr id="4" name="图片 3" descr="男1站着疑惑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70" y="1884045"/>
            <a:ext cx="1333500" cy="25393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265046" y="601504"/>
            <a:ext cx="5852636" cy="1731449"/>
            <a:chOff x="-1198879" y="-158702"/>
            <a:chExt cx="5630778" cy="2430378"/>
          </a:xfrm>
        </p:grpSpPr>
        <p:sp>
          <p:nvSpPr>
            <p:cNvPr id="6" name="云形标注 5"/>
            <p:cNvSpPr/>
            <p:nvPr/>
          </p:nvSpPr>
          <p:spPr>
            <a:xfrm>
              <a:off x="-1198879" y="-158702"/>
              <a:ext cx="5630778" cy="2430378"/>
            </a:xfrm>
            <a:prstGeom prst="cloudCallout">
              <a:avLst>
                <a:gd name="adj1" fmla="val -44967"/>
                <a:gd name="adj2" fmla="val 64515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12"/>
            <p:cNvSpPr txBox="1"/>
            <p:nvPr/>
          </p:nvSpPr>
          <p:spPr>
            <a:xfrm>
              <a:off x="-348966" y="139642"/>
              <a:ext cx="4346975" cy="194407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父亲的表不是活的生物却能发出声音，听到表声后“我”有什么反应？从这一系列的反应中可以看出“我”是一个怎样的孩子？</a:t>
              </a:r>
              <a:endPara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女2指点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093" y="1750219"/>
            <a:ext cx="2081689" cy="164353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21782" y="1028224"/>
            <a:ext cx="4368641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从“我”对父亲提出的一系列的问题中，你认为“我”是一个怎样得孩子呢？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21782" y="3393757"/>
            <a:ext cx="463629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</a:t>
            </a:r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渴求知识、求知欲望强。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968818" y="3480435"/>
            <a:ext cx="436864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你能找出语言描写的句子吗？</a:t>
            </a:r>
          </a:p>
        </p:txBody>
      </p:sp>
      <p:pic>
        <p:nvPicPr>
          <p:cNvPr id="3" name="图片 2" descr="女2疑问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0867" y="2083118"/>
            <a:ext cx="1172528" cy="115633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1100614" y="1225391"/>
            <a:ext cx="5747861" cy="118205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语言描写包括人物的独白和对话。独白是反映人物心理活动的重要手段。对话可以是两个人的对话，也可以是几个人的相互交谈。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600633" y="1576084"/>
            <a:ext cx="6574415" cy="297773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3C36"/>
                </a:solidFill>
                <a:latin typeface="+mn-ea"/>
                <a:cs typeface="微软雅黑" panose="020B0503020204020204" charset="-122"/>
              </a:rPr>
              <a:t>    “我爱听这表的声音。”</a:t>
            </a:r>
            <a:endParaRPr lang="en-US" altLang="zh-CN" sz="2100" dirty="0">
              <a:solidFill>
                <a:srgbClr val="E03C36"/>
              </a:solidFill>
              <a:latin typeface="+mn-ea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E03C36"/>
                </a:solidFill>
                <a:latin typeface="+mn-ea"/>
                <a:cs typeface="微软雅黑" panose="020B0503020204020204" charset="-122"/>
              </a:rPr>
              <a:t>    </a:t>
            </a:r>
            <a:r>
              <a:rPr lang="zh-CN" altLang="en-US" sz="2100" dirty="0">
                <a:latin typeface="+mn-ea"/>
                <a:cs typeface="微软雅黑" panose="020B0503020204020204" charset="-122"/>
              </a:rPr>
              <a:t>我一边说一边向着表伸出手去。父亲立刻把我的手拦住了，他说：</a:t>
            </a:r>
            <a:endParaRPr lang="en-US" altLang="zh-CN" sz="2100" dirty="0">
              <a:latin typeface="+mn-ea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E03C36"/>
                </a:solidFill>
                <a:latin typeface="+mn-ea"/>
                <a:cs typeface="微软雅黑" panose="020B0503020204020204" charset="-122"/>
              </a:rPr>
              <a:t>    </a:t>
            </a:r>
            <a:r>
              <a:rPr lang="zh-CN" altLang="en-US" sz="2100" dirty="0">
                <a:solidFill>
                  <a:srgbClr val="E03C36"/>
                </a:solidFill>
                <a:latin typeface="+mn-ea"/>
                <a:cs typeface="微软雅黑" panose="020B0503020204020204" charset="-122"/>
              </a:rPr>
              <a:t>“只许听，不许动。”</a:t>
            </a:r>
            <a:endParaRPr lang="en-US" altLang="zh-CN" sz="2100" dirty="0">
              <a:solidFill>
                <a:srgbClr val="E03C36"/>
              </a:solidFill>
              <a:latin typeface="+mn-ea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E03C36"/>
                </a:solidFill>
                <a:latin typeface="+mn-ea"/>
                <a:cs typeface="微软雅黑" panose="020B0503020204020204" charset="-122"/>
              </a:rPr>
              <a:t>    </a:t>
            </a:r>
            <a:r>
              <a:rPr lang="zh-CN" altLang="en-US" sz="2100" dirty="0">
                <a:latin typeface="+mn-ea"/>
                <a:cs typeface="微软雅黑" panose="020B0503020204020204" charset="-122"/>
              </a:rPr>
              <a:t>停了一会儿，他又添上一句：</a:t>
            </a:r>
            <a:endParaRPr lang="en-US" altLang="zh-CN" sz="2100" dirty="0">
              <a:latin typeface="+mn-ea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E03C36"/>
                </a:solidFill>
                <a:latin typeface="+mn-ea"/>
                <a:cs typeface="微软雅黑" panose="020B0503020204020204" charset="-122"/>
              </a:rPr>
              <a:t>    </a:t>
            </a:r>
            <a:r>
              <a:rPr lang="zh-CN" altLang="en-US" sz="2100" dirty="0">
                <a:solidFill>
                  <a:srgbClr val="E03C36"/>
                </a:solidFill>
                <a:latin typeface="+mn-ea"/>
                <a:cs typeface="微软雅黑" panose="020B0503020204020204" charset="-122"/>
              </a:rPr>
              <a:t>“小孩儿不许动表。</a:t>
            </a:r>
            <a:r>
              <a:rPr lang="en-US" altLang="zh-CN" sz="2100" dirty="0">
                <a:solidFill>
                  <a:srgbClr val="E03C36"/>
                </a:solidFill>
                <a:latin typeface="+mn-ea"/>
                <a:cs typeface="微软雅黑" panose="020B0503020204020204" charset="-122"/>
              </a:rPr>
              <a:t>“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75677" y="932843"/>
            <a:ext cx="436864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你能找出语言描写的句子吗？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28775" y="911017"/>
            <a:ext cx="5751368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/>
              <a:t>    他这么说，就更增加了表的神秘。“不许动”，里边该是什么东西在响呢？我对于它的好奇心一天比一天增加。</a:t>
            </a:r>
          </a:p>
        </p:txBody>
      </p:sp>
      <p:sp>
        <p:nvSpPr>
          <p:cNvPr id="3" name="矩形 2"/>
          <p:cNvSpPr/>
          <p:nvPr/>
        </p:nvSpPr>
        <p:spPr>
          <a:xfrm>
            <a:off x="1628775" y="3082752"/>
            <a:ext cx="6094268" cy="10387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心理描写。父亲的阻止不仅没有让“我”打消念头，反而觉得更加“神秘”。对表的好奇也与日俱增。可以看出“我”是个好奇心极强的孩子。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5"/>
          <p:cNvSpPr txBox="1">
            <a:spLocks noChangeArrowheads="1"/>
          </p:cNvSpPr>
          <p:nvPr/>
        </p:nvSpPr>
        <p:spPr bwMode="auto">
          <a:xfrm>
            <a:off x="870585" y="865178"/>
            <a:ext cx="7158038" cy="13099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3225"/>
              </a:lnSpc>
            </a:pPr>
            <a:r>
              <a:rPr lang="en-US" altLang="zh-CN" sz="2400" dirty="0">
                <a:solidFill>
                  <a:srgbClr val="0000FF"/>
                </a:solidFill>
                <a:latin typeface="+mn-ea"/>
                <a:cs typeface="微软雅黑" panose="020B0503020204020204" charset="-122"/>
                <a:sym typeface="+mn-ea"/>
              </a:rPr>
              <a:t>    </a:t>
            </a:r>
            <a:r>
              <a:rPr lang="zh-CN" altLang="en-US" sz="2400" dirty="0">
                <a:latin typeface="+mn-ea"/>
                <a:cs typeface="微软雅黑" panose="020B0503020204020204" charset="-122"/>
                <a:sym typeface="+mn-ea"/>
              </a:rPr>
              <a:t>树上的蝉，草里的虫，都不会轻易被人看见，我想：表里边一定也有一个蝉或虫一类的生物吧。这生物被父亲关在表里，不许小孩子动。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cs typeface="微软雅黑" panose="020B0503020204020204" charset="-122"/>
                <a:sym typeface="+mn-ea"/>
              </a:rPr>
              <a:t>    </a:t>
            </a:r>
            <a:endParaRPr lang="zh-CN" altLang="en-US" sz="2400" dirty="0">
              <a:solidFill>
                <a:srgbClr val="0000FF"/>
              </a:solidFill>
              <a:latin typeface="+mn-ea"/>
              <a:cs typeface="微软雅黑" panose="020B0503020204020204" charset="-122"/>
            </a:endParaRPr>
          </a:p>
        </p:txBody>
      </p:sp>
      <p:sp>
        <p:nvSpPr>
          <p:cNvPr id="3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90099" y="4972050"/>
            <a:ext cx="914400" cy="391478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dirty="0">
                <a:solidFill>
                  <a:schemeClr val="bg1">
                    <a:lumMod val="9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</a:p>
        </p:txBody>
      </p:sp>
      <p:pic>
        <p:nvPicPr>
          <p:cNvPr id="19461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916466" y="57151"/>
            <a:ext cx="3572" cy="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290100" y="2731062"/>
            <a:ext cx="6677804" cy="16850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心理描写。这个推断在“我”看来是顺理成章的。读到这里我们自然感到“我”有着强烈的好奇心，对事物是那样善于观察，勤于思考，真是一个天真可爱的孩子。</a:t>
            </a:r>
          </a:p>
          <a:p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088" y="1146204"/>
            <a:ext cx="3183255" cy="30537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777615" y="1281113"/>
            <a:ext cx="4518184" cy="20073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540068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文章描写了（    ）个人物，他们分别是（                   ）。文中刻画人物时采用了（                              ）的描写手法。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919225" y="1387316"/>
            <a:ext cx="47529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</a:rPr>
              <a:t>两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739164" y="1884997"/>
            <a:ext cx="196929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</a:t>
            </a:r>
            <a:r>
              <a:rPr lang="en-US" altLang="zh-CN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和爸爸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610053" y="2376011"/>
            <a:ext cx="274653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</a:rPr>
              <a:t>语言描写和心理描写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65268" y="793715"/>
            <a:ext cx="7613939" cy="191590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2400" dirty="0">
                <a:latin typeface="+mn-ea"/>
              </a:rPr>
              <a:t>    </a:t>
            </a:r>
            <a:r>
              <a:rPr lang="zh-CN" altLang="en-US" sz="2400" dirty="0">
                <a:latin typeface="+mn-ea"/>
              </a:rPr>
              <a:t>他这么说，就更增加了表的神秘。“不许动”，里边该是什么东西在响呢？我对于它的好奇心一天比一天增加。树上的蝉，草里的虫，都不会轻易被人看见，我想：表里边一定也有一个蝉或虫一类的生物吧。这生物被父亲关在表里，不许小孩子动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59669" y="3522346"/>
            <a:ext cx="6825139" cy="7155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eaLnBrk="0" hangingPunct="0"/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心理活动描写非常细腻，从中可以感受到作者对表里的生物有着强烈的好奇心和兴趣。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74"/>
          <a:stretch>
            <a:fillRect/>
          </a:stretch>
        </p:blipFill>
        <p:spPr>
          <a:xfrm>
            <a:off x="5543550" y="3001090"/>
            <a:ext cx="3390900" cy="19931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44212" y="826619"/>
            <a:ext cx="8089323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400" dirty="0">
                <a:latin typeface="+mn-ea"/>
              </a:rPr>
              <a:t>我吓了一跳，蝎子是多么丑恶而恐怖的东西，为什么把它放在这样一个美丽的世界里呢？但是我也感到愉快，证实我的猜测没有错：表里边有一个活的生物。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66695" y="3282792"/>
            <a:ext cx="4002405" cy="714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eaLnBrk="0" hangingPunct="0"/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心理活动描写，写弄清缘由之后的满足感。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12439" y="1029242"/>
            <a:ext cx="7504834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latin typeface="+mn-ea"/>
              </a:rPr>
              <a:t>    我想，大半因为它有好听的声音吧。但是一般的蝎子都没有这么好听的声音，也许这里边的蝎子与一般的不同。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4866" y="3239128"/>
            <a:ext cx="2224088" cy="1576388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4447" y="3156586"/>
            <a:ext cx="5009198" cy="7148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心理活动描写，在他的心中充满美妙的东西和奇特的想法，富有童真童趣。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816807" y="2166071"/>
            <a:ext cx="6186791" cy="1439704"/>
          </a:xfrm>
        </p:spPr>
        <p:txBody>
          <a:bodyPr>
            <a:noAutofit/>
          </a:bodyPr>
          <a:lstStyle/>
          <a:p>
            <a:pPr marL="0" indent="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000" b="1" dirty="0">
                <a:latin typeface="+mn-ea"/>
                <a:cs typeface="+mn-ea"/>
                <a:sym typeface="+mn-ea"/>
              </a:rPr>
              <a:t>1.</a:t>
            </a:r>
            <a:r>
              <a:rPr lang="zh-CN" altLang="en-US" sz="2000" b="1" dirty="0">
                <a:latin typeface="+mn-ea"/>
                <a:cs typeface="+mn-ea"/>
                <a:sym typeface="+mn-ea"/>
              </a:rPr>
              <a:t>学会给文章划分层次并概括层义。 </a:t>
            </a:r>
            <a:r>
              <a:rPr lang="en-US" altLang="zh-CN" sz="2000" b="1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(</a:t>
            </a:r>
            <a:r>
              <a:rPr lang="zh-CN" altLang="en-US" sz="2000" b="1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重点</a:t>
            </a:r>
            <a:r>
              <a:rPr lang="en-US" altLang="zh-CN" sz="2000" b="1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)</a:t>
            </a:r>
            <a:endParaRPr lang="en-US" altLang="zh-CN" sz="2000" b="1" dirty="0">
              <a:solidFill>
                <a:srgbClr val="E04236"/>
              </a:solidFill>
              <a:latin typeface="+mn-ea"/>
              <a:cs typeface="+mn-ea"/>
            </a:endParaRPr>
          </a:p>
          <a:p>
            <a:pPr marL="0" indent="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000" b="1" dirty="0" smtClean="0">
                <a:latin typeface="+mn-ea"/>
                <a:cs typeface="+mn-ea"/>
                <a:sym typeface="+mn-ea"/>
              </a:rPr>
              <a:t>2.</a:t>
            </a:r>
            <a:r>
              <a:rPr lang="zh-CN" altLang="en-US" sz="2000" b="1" dirty="0" smtClean="0">
                <a:latin typeface="+mn-ea"/>
                <a:cs typeface="+mn-ea"/>
                <a:sym typeface="+mn-ea"/>
              </a:rPr>
              <a:t>体会幼时的作者是一个怎样的人。 </a:t>
            </a:r>
            <a:r>
              <a:rPr lang="en-US" altLang="zh-CN" sz="2000" b="1" dirty="0" smtClean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(</a:t>
            </a:r>
            <a:r>
              <a:rPr lang="zh-CN" altLang="en-US" sz="2000" b="1" dirty="0" smtClean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重点</a:t>
            </a:r>
            <a:r>
              <a:rPr lang="en-US" altLang="zh-CN" sz="2000" b="1" dirty="0" smtClean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)</a:t>
            </a:r>
            <a:endParaRPr lang="en-US" altLang="zh-CN" sz="2000" b="1" dirty="0" smtClean="0">
              <a:solidFill>
                <a:srgbClr val="E04236"/>
              </a:solidFill>
              <a:latin typeface="+mn-ea"/>
              <a:cs typeface="+mn-ea"/>
            </a:endParaRPr>
          </a:p>
          <a:p>
            <a:pPr marL="0" indent="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2000" b="1" dirty="0">
                <a:solidFill>
                  <a:schemeClr val="tx1"/>
                </a:solidFill>
                <a:latin typeface="+mn-ea"/>
                <a:cs typeface="+mn-ea"/>
              </a:rPr>
              <a:t>3.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  <a:cs typeface="+mn-ea"/>
              </a:rPr>
              <a:t>学会作者运用的描写手法。</a:t>
            </a:r>
            <a:r>
              <a:rPr lang="zh-CN" altLang="en-US" sz="2000" b="1" dirty="0">
                <a:solidFill>
                  <a:srgbClr val="E04236"/>
                </a:solidFill>
                <a:latin typeface="+mn-ea"/>
                <a:cs typeface="+mn-ea"/>
              </a:rPr>
              <a:t>（难点）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695103" y="732080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9011" y="392199"/>
            <a:ext cx="777830" cy="88779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2423680" y="695455"/>
            <a:ext cx="4535632" cy="1488498"/>
          </a:xfrm>
          <a:prstGeom prst="cloudCallout">
            <a:avLst>
              <a:gd name="adj1" fmla="val -56056"/>
              <a:gd name="adj2" fmla="val 3998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083377" y="3404836"/>
            <a:ext cx="6161810" cy="7155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“我有蟋蟀在钵子里，蝈蝈儿在葫芦里，鸟儿在笼子里；父亲却有一只小蝎子在表里。”</a:t>
            </a:r>
          </a:p>
        </p:txBody>
      </p:sp>
      <p:sp>
        <p:nvSpPr>
          <p:cNvPr id="4" name="矩形 3"/>
          <p:cNvSpPr/>
          <p:nvPr/>
        </p:nvSpPr>
        <p:spPr>
          <a:xfrm>
            <a:off x="3044269" y="1016604"/>
            <a:ext cx="3182484" cy="7155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“这样的话我不知说了多久”指什么样的话？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34" y="1512532"/>
            <a:ext cx="1112087" cy="2118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231833" y="710565"/>
            <a:ext cx="1634014" cy="417195"/>
          </a:xfrm>
          <a:prstGeom prst="roundRect">
            <a:avLst/>
          </a:prstGeom>
          <a:ln>
            <a:solidFill>
              <a:srgbClr val="A1C4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主旨概括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64921" y="1457802"/>
            <a:ext cx="4368641" cy="29770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本文写的是小时候的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认为                                    ，所以对父亲的表极为好奇，并相信了父亲说的                          。表现了童年的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对事物有强烈的           ，是个                                的孩子。</a:t>
            </a:r>
          </a:p>
        </p:txBody>
      </p:sp>
      <p:pic>
        <p:nvPicPr>
          <p:cNvPr id="8" name="图片 7" descr="女2举牌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607" y="2269807"/>
            <a:ext cx="1463993" cy="2050733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 flipV="1">
            <a:off x="1714976" y="2376011"/>
            <a:ext cx="2816543" cy="1143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714976" y="1984534"/>
            <a:ext cx="307086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</a:rPr>
              <a:t>能发出声音的都是活物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1839754" y="3376137"/>
            <a:ext cx="2065496" cy="1000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329589" y="3914299"/>
            <a:ext cx="808673" cy="904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953578" y="4314825"/>
            <a:ext cx="2376011" cy="1143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953578" y="2984659"/>
            <a:ext cx="206549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</a:rPr>
              <a:t>表里有个小蝎子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241959" y="3522821"/>
            <a:ext cx="984409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</a:rPr>
              <a:t>好奇心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903571" y="3914299"/>
            <a:ext cx="242601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</a:rPr>
              <a:t>善于观察，爱思考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2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695103" y="732080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9011" y="392199"/>
            <a:ext cx="777830" cy="887798"/>
          </a:xfrm>
          <a:prstGeom prst="rect">
            <a:avLst/>
          </a:prstGeom>
        </p:spPr>
      </p:pic>
      <p:sp>
        <p:nvSpPr>
          <p:cNvPr id="7" name="TextBox 10"/>
          <p:cNvSpPr txBox="1"/>
          <p:nvPr/>
        </p:nvSpPr>
        <p:spPr>
          <a:xfrm>
            <a:off x="1718605" y="1930401"/>
            <a:ext cx="428628" cy="170592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</a:rPr>
              <a:t>表里的生物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2382252" y="1548966"/>
            <a:ext cx="252664" cy="2683804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9" tIns="34289" rIns="68579" bIns="34289" rtlCol="0" anchor="ctr"/>
          <a:lstStyle/>
          <a:p>
            <a:pPr algn="ctr">
              <a:lnSpc>
                <a:spcPct val="150000"/>
              </a:lnSpc>
            </a:pPr>
            <a:endParaRPr lang="zh-CN" altLang="en-US" sz="21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右大括号 37"/>
          <p:cNvSpPr/>
          <p:nvPr/>
        </p:nvSpPr>
        <p:spPr>
          <a:xfrm>
            <a:off x="6576060" y="1534002"/>
            <a:ext cx="428625" cy="2626519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50000"/>
              </a:lnSpc>
            </a:pPr>
            <a:endParaRPr lang="zh-CN" altLang="en-US" sz="21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97029" y="1727835"/>
            <a:ext cx="362712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猜想有个生物关在表里。</a:t>
            </a:r>
            <a:endParaRPr lang="zh-CN" altLang="en-US" sz="21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82754" y="3636169"/>
            <a:ext cx="275796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证实表里有个蝎子。</a:t>
            </a:r>
          </a:p>
        </p:txBody>
      </p:sp>
      <p:sp>
        <p:nvSpPr>
          <p:cNvPr id="19" name="TextBox 10"/>
          <p:cNvSpPr txBox="1"/>
          <p:nvPr/>
        </p:nvSpPr>
        <p:spPr>
          <a:xfrm>
            <a:off x="7249478" y="2119312"/>
            <a:ext cx="1470184" cy="170592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</a:rPr>
              <a:t>渴求知识，不断探索， 善于观察，勤于思考。</a:t>
            </a:r>
          </a:p>
          <a:p>
            <a:endParaRPr lang="zh-CN" altLang="en-US" sz="2100" dirty="0">
              <a:solidFill>
                <a:srgbClr val="E03C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bldLvl="0" animBg="1"/>
      <p:bldP spid="38" grpId="0" bldLvl="0" animBg="1"/>
      <p:bldP spid="5" grpId="0"/>
      <p:bldP spid="6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8200" y="2192655"/>
            <a:ext cx="2925128" cy="168402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</a:t>
            </a:r>
            <a:r>
              <a:rPr lang="en-US" altLang="zh-CN" sz="2100" dirty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 </a:t>
            </a:r>
            <a:r>
              <a:rPr sz="2100" dirty="0" err="1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zhuǎn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        )</a:t>
            </a:r>
          </a:p>
          <a:p>
            <a:endParaRPr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转：</a:t>
            </a:r>
            <a:endParaRPr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</a:t>
            </a:r>
            <a:r>
              <a:rPr sz="2100" dirty="0" err="1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zhuàn</a:t>
            </a:r>
            <a:r>
              <a:rPr lang="zh-CN" altLang="en-US" sz="2100" dirty="0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</a:rPr>
              <a:t>（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)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06377" y="2192655"/>
            <a:ext cx="2949893" cy="168402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</a:t>
            </a:r>
            <a:r>
              <a:rPr sz="2100" dirty="0" err="1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mēng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(            )</a:t>
            </a:r>
          </a:p>
          <a:p>
            <a:endParaRPr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蒙：</a:t>
            </a:r>
          </a:p>
          <a:p>
            <a:endParaRPr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</a:t>
            </a:r>
            <a:r>
              <a:rPr sz="2100" dirty="0" err="1">
                <a:latin typeface="Pinyin Adjust" panose="02000500000000000000" charset="0"/>
                <a:ea typeface="微软雅黑" panose="020B0503020204020204" charset="-122"/>
                <a:cs typeface="Pinyin Adjust" panose="02000500000000000000" charset="0"/>
                <a:sym typeface="+mn-ea"/>
              </a:rPr>
              <a:t>méng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(          )</a:t>
            </a:r>
            <a:endParaRPr lang="zh-CN" altLang="en-US" sz="2100" dirty="0"/>
          </a:p>
        </p:txBody>
      </p:sp>
      <p:sp>
        <p:nvSpPr>
          <p:cNvPr id="6" name="文本框 5"/>
          <p:cNvSpPr txBox="1"/>
          <p:nvPr/>
        </p:nvSpPr>
        <p:spPr>
          <a:xfrm>
            <a:off x="838200" y="896779"/>
            <a:ext cx="2600712" cy="438581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一、</a:t>
            </a:r>
            <a:r>
              <a:rPr sz="2400" b="1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多音字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组词</a:t>
            </a:r>
            <a:r>
              <a:rPr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endParaRPr lang="zh-CN" altLang="en-US" sz="1500" b="1" dirty="0"/>
          </a:p>
        </p:txBody>
      </p:sp>
      <p:sp>
        <p:nvSpPr>
          <p:cNvPr id="7" name="左大括号 6"/>
          <p:cNvSpPr/>
          <p:nvPr/>
        </p:nvSpPr>
        <p:spPr>
          <a:xfrm>
            <a:off x="1560195" y="2393633"/>
            <a:ext cx="56674" cy="134445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5815013" y="2393633"/>
            <a:ext cx="56674" cy="134445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42198" y="2192655"/>
            <a:ext cx="92821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sz="210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转弯</a:t>
            </a:r>
            <a:endParaRPr lang="zh-CN" altLang="en-US" sz="2100">
              <a:solidFill>
                <a:srgbClr val="E03C3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32686" y="3466147"/>
            <a:ext cx="92821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sz="210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转动</a:t>
            </a:r>
            <a:endParaRPr lang="zh-CN" altLang="en-US" sz="2100">
              <a:solidFill>
                <a:srgbClr val="E03C3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95586" y="2192655"/>
            <a:ext cx="1026795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sz="210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蒙蒙亮</a:t>
            </a:r>
            <a:endParaRPr lang="zh-CN" altLang="en-US" sz="2100">
              <a:solidFill>
                <a:srgbClr val="E03C3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28949" y="3470433"/>
            <a:ext cx="69199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sz="210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蒙蔽</a:t>
            </a:r>
            <a:endParaRPr lang="zh-CN" altLang="en-US" sz="2100">
              <a:solidFill>
                <a:srgbClr val="E03C3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 animBg="1"/>
      <p:bldP spid="8" grpId="0" animBg="1"/>
      <p:bldP spid="4" grpId="0"/>
      <p:bldP spid="9" grpId="0"/>
      <p:bldP spid="10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37298" y="1208247"/>
            <a:ext cx="5903119" cy="263149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二、照样子填上合适的词语。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狗(      )          鸟(       )          蝉(       )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虫(      )          虎(      )           猿(       )</a:t>
            </a:r>
          </a:p>
          <a:p>
            <a:pPr algn="l" fontAlgn="auto">
              <a:lnSpc>
                <a:spcPct val="150000"/>
              </a:lnSpc>
            </a:pP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 descr="女2小贴士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0860" y="3062288"/>
            <a:ext cx="1815465" cy="152638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98520" y="2401729"/>
            <a:ext cx="51387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叫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259943" y="2422684"/>
            <a:ext cx="51387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鸣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709976" y="2903220"/>
            <a:ext cx="51387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唱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398520" y="2863215"/>
            <a:ext cx="51387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啸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278993" y="2903220"/>
            <a:ext cx="51387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啼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658541" y="2376011"/>
            <a:ext cx="51387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吠</a:t>
            </a:r>
            <a:endParaRPr lang="zh-CN" altLang="en-US" sz="2100" dirty="0">
              <a:solidFill>
                <a:srgbClr val="E03C3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72077" y="659130"/>
            <a:ext cx="5903119" cy="353173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三、仿照句子，用标红的词写一句话。</a:t>
            </a:r>
            <a:endParaRPr lang="zh-CN" altLang="en-US" sz="21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1．我以为</a:t>
            </a:r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凡是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能发出声音的，</a:t>
            </a:r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都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是活的生物。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                                                    </a:t>
            </a:r>
          </a:p>
          <a:p>
            <a:pPr algn="l" fontAlgn="auto">
              <a:lnSpc>
                <a:spcPct val="150000"/>
              </a:lnSpc>
            </a:pP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2．这声音</a:t>
            </a:r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比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蝉鸣要柔和些，</a:t>
            </a:r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比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虫的歌曲要单调些。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                                                    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                            </a:t>
            </a:r>
          </a:p>
        </p:txBody>
      </p:sp>
      <p:pic>
        <p:nvPicPr>
          <p:cNvPr id="4" name="图片 3" descr="女2小贴士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479" y="2783205"/>
            <a:ext cx="2457926" cy="20669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30692" y="2055971"/>
            <a:ext cx="430434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我以为凡是鹦鹉都可以说人话。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30692" y="3371980"/>
            <a:ext cx="4679633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</a:rPr>
              <a:t>老师对我们的关心比妈妈的爱更温暖，比爸爸的爱更深情。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998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87112" y="1728326"/>
            <a:ext cx="5828001" cy="152349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通过上节课的学习，我们知道本课主要讲述了作者（                                                ）的故事。</a:t>
            </a:r>
            <a:endParaRPr lang="zh-CN" altLang="zh-CN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39757" y="2294333"/>
            <a:ext cx="395144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</a:rPr>
              <a:t>小时对表发出声音的事情感兴趣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803208" y="1012031"/>
            <a:ext cx="1355884" cy="417195"/>
          </a:xfrm>
          <a:prstGeom prst="roundRect">
            <a:avLst/>
          </a:prstGeom>
          <a:ln>
            <a:solidFill>
              <a:srgbClr val="A1C4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女2指点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23" y="2135982"/>
            <a:ext cx="2081689" cy="164353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58929" y="1037749"/>
            <a:ext cx="124444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A1C450"/>
                </a:solidFill>
                <a:latin typeface="微软雅黑" panose="020B0503020204020204" charset="-122"/>
                <a:ea typeface="微软雅黑" panose="020B0503020204020204" charset="-122"/>
              </a:rPr>
              <a:t>划分层次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074801" y="1975007"/>
            <a:ext cx="4368641" cy="16850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第一层：</a:t>
            </a:r>
          </a:p>
          <a:p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1~6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段：写“我”小时候认为凡能发出声音的都是活的生物，所以猜想父亲的表里有个生物关在里面。</a:t>
            </a:r>
          </a:p>
          <a:p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2803208" y="1012031"/>
            <a:ext cx="1355884" cy="417195"/>
          </a:xfrm>
          <a:prstGeom prst="roundRect">
            <a:avLst/>
          </a:prstGeom>
          <a:ln>
            <a:solidFill>
              <a:srgbClr val="A1C4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女2指点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23" y="2135982"/>
            <a:ext cx="2081689" cy="164353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14174" y="1024890"/>
            <a:ext cx="124444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A1C450"/>
                </a:solidFill>
                <a:latin typeface="微软雅黑" panose="020B0503020204020204" charset="-122"/>
                <a:ea typeface="微软雅黑" panose="020B0503020204020204" charset="-122"/>
              </a:rPr>
              <a:t>划分层次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914174" y="1985487"/>
            <a:ext cx="4368641" cy="16850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第二层：</a:t>
            </a:r>
          </a:p>
          <a:p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7~18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段：写父亲打开表盖让”我“看到了里面，并告诉我里面有个小蝎子，不能动。他的话证实了”我“的猜测。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98195" y="969169"/>
            <a:ext cx="7320439" cy="23307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</a:t>
            </a:r>
            <a:r>
              <a:rPr sz="2100" dirty="0">
                <a:latin typeface="+mn-ea"/>
                <a:cs typeface="微软雅黑" panose="020B0503020204020204" charset="-122"/>
              </a:rPr>
              <a:t>我小时候住在一座小城里，城里没有工厂，所以也没有机器的声音。我那时以为凡能发出声音的，都是活的生物，早晨有鸟叫得很好听，夜里有狗吠得很怕人，夏天蝉在绿树上叫，秋晚有各种的虫在草丛中唱不同的歌曲</a:t>
            </a:r>
            <a:r>
              <a:rPr lang="zh-CN" altLang="en-US" sz="2100" dirty="0">
                <a:latin typeface="+mn-ea"/>
                <a:cs typeface="微软雅黑" panose="020B0503020204020204" charset="-122"/>
              </a:rPr>
              <a:t>。</a:t>
            </a:r>
            <a:r>
              <a:rPr sz="2100" dirty="0" err="1">
                <a:latin typeface="+mn-ea"/>
                <a:cs typeface="微软雅黑" panose="020B0503020204020204" charset="-122"/>
              </a:rPr>
              <a:t>钟楼上的钟不是活的，有时却洪亮地响起来，那是有一个老人在敲</a:t>
            </a:r>
            <a:r>
              <a:rPr lang="zh-CN" altLang="en-US" sz="2100" dirty="0">
                <a:latin typeface="+mn-ea"/>
                <a:cs typeface="微软雅黑" panose="020B0503020204020204" charset="-122"/>
              </a:rPr>
              <a:t>；</a:t>
            </a:r>
            <a:r>
              <a:rPr sz="2100" dirty="0" err="1">
                <a:latin typeface="+mn-ea"/>
                <a:cs typeface="微软雅黑" panose="020B0503020204020204" charset="-122"/>
              </a:rPr>
              <a:t>街心有时响着三弦的声音，那是一个盲人在弹。哪里有死的东西会自己走动，并且能自动地发出和谐的声音呢</a:t>
            </a:r>
            <a:r>
              <a:rPr sz="2100" dirty="0">
                <a:latin typeface="+mn-ea"/>
                <a:cs typeface="微软雅黑" panose="020B0503020204020204" charset="-122"/>
              </a:rPr>
              <a:t>？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6790" y="3719989"/>
            <a:ext cx="6825139" cy="10387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“我”通过观察生活中的，“鸟叫、狗吠、虫唱、钟声、琴声“这一系列的事实，然后通过自己的思考总结出来的结论。</a:t>
            </a:r>
            <a:endParaRPr lang="zh-CN" altLang="en-US" sz="2100" dirty="0">
              <a:solidFill>
                <a:srgbClr val="E03C3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2544604" y="1638300"/>
            <a:ext cx="5173504" cy="2858"/>
          </a:xfrm>
          <a:prstGeom prst="line">
            <a:avLst/>
          </a:prstGeom>
          <a:ln w="3175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女2指点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093" y="1750219"/>
            <a:ext cx="2081689" cy="164353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46195" y="3722370"/>
            <a:ext cx="2665095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善于观察 善于思考。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588419" y="1514475"/>
            <a:ext cx="5180171" cy="10429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857500" y="1678306"/>
            <a:ext cx="4797743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第一段段意：写小时候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认为凡能发出声音的，都是活的生物。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男1站着疑惑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330" y="2239804"/>
            <a:ext cx="1333500" cy="253936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912745" y="3494723"/>
            <a:ext cx="4508183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段末句子是反问句。表现了作者小时候是一个善于思考的孩子。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65126" y="601689"/>
            <a:ext cx="5586166" cy="1376219"/>
            <a:chOff x="-1198879" y="-158702"/>
            <a:chExt cx="5630778" cy="2430378"/>
          </a:xfrm>
        </p:grpSpPr>
        <p:sp>
          <p:nvSpPr>
            <p:cNvPr id="5" name="云形标注 4"/>
            <p:cNvSpPr/>
            <p:nvPr/>
          </p:nvSpPr>
          <p:spPr>
            <a:xfrm>
              <a:off x="-1198879" y="-158702"/>
              <a:ext cx="5630778" cy="2430378"/>
            </a:xfrm>
            <a:prstGeom prst="cloudCallout">
              <a:avLst>
                <a:gd name="adj1" fmla="val -44967"/>
                <a:gd name="adj2" fmla="val 64515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12"/>
            <p:cNvSpPr txBox="1"/>
            <p:nvPr/>
          </p:nvSpPr>
          <p:spPr>
            <a:xfrm>
              <a:off x="-201547" y="139641"/>
              <a:ext cx="4199556" cy="187517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阅读第一自然段，想一想：段末句子是什么句呢？作者这样写表现了作者的什么品质呢？</a:t>
              </a:r>
              <a:endPara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56127" y="548536"/>
            <a:ext cx="8712776" cy="29777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</a:t>
            </a:r>
            <a:r>
              <a:rPr sz="2100" dirty="0" err="1">
                <a:latin typeface="+mn-ea"/>
                <a:cs typeface="微软雅黑" panose="020B0503020204020204" charset="-122"/>
              </a:rPr>
              <a:t>可是父亲怀里的表有时放在桌子上，不但它的秒针会自己</a:t>
            </a:r>
            <a:r>
              <a:rPr lang="zh-CN" altLang="en-US" sz="2100" dirty="0">
                <a:latin typeface="+mn-ea"/>
                <a:cs typeface="微软雅黑" panose="020B0503020204020204" charset="-122"/>
              </a:rPr>
              <a:t>走动</a:t>
            </a:r>
            <a:r>
              <a:rPr sz="2100" dirty="0">
                <a:latin typeface="+mn-ea"/>
                <a:cs typeface="微软雅黑" panose="020B0503020204020204" charset="-122"/>
              </a:rPr>
              <a:t>，</a:t>
            </a:r>
            <a:r>
              <a:rPr lang="zh-CN" altLang="en-US" sz="2100" dirty="0">
                <a:latin typeface="+mn-ea"/>
                <a:cs typeface="微软雅黑" panose="020B0503020204020204" charset="-122"/>
              </a:rPr>
              <a:t>而</a:t>
            </a:r>
            <a:r>
              <a:rPr sz="2100" dirty="0" err="1">
                <a:latin typeface="+mn-ea"/>
                <a:cs typeface="微软雅黑" panose="020B0503020204020204" charset="-122"/>
              </a:rPr>
              <a:t>且它坚硬的表盖里</a:t>
            </a:r>
            <a:r>
              <a:rPr lang="zh-CN" altLang="en-US" sz="2100" dirty="0">
                <a:latin typeface="+mn-ea"/>
                <a:cs typeface="微软雅黑" panose="020B0503020204020204" charset="-122"/>
              </a:rPr>
              <a:t>还</a:t>
            </a:r>
            <a:r>
              <a:rPr sz="2100" dirty="0" err="1">
                <a:latin typeface="+mn-ea"/>
                <a:cs typeface="微软雅黑" panose="020B0503020204020204" charset="-122"/>
              </a:rPr>
              <a:t>会发出清脆的声音：滴答，滴答</a:t>
            </a:r>
            <a:r>
              <a:rPr sz="2100" dirty="0">
                <a:latin typeface="+mn-ea"/>
                <a:cs typeface="微软雅黑" panose="020B0503020204020204" charset="-122"/>
              </a:rPr>
              <a:t>……</a:t>
            </a:r>
            <a:r>
              <a:rPr sz="2100" dirty="0" err="1">
                <a:latin typeface="+mn-ea"/>
                <a:cs typeface="微软雅黑" panose="020B0503020204020204" charset="-122"/>
              </a:rPr>
              <a:t>没有一刻的休息，这声音比蝉鸣要柔和些，比虫的歌曲要单调些</a:t>
            </a:r>
            <a:r>
              <a:rPr sz="2100" dirty="0">
                <a:latin typeface="+mn-ea"/>
                <a:cs typeface="微软雅黑" panose="020B0503020204020204" charset="-122"/>
              </a:rPr>
              <a:t>。</a:t>
            </a:r>
            <a:endParaRPr lang="en-US" sz="2100" dirty="0">
              <a:latin typeface="+mn-ea"/>
              <a:cs typeface="微软雅黑" panose="020B0503020204020204" charset="-122"/>
            </a:endParaRPr>
          </a:p>
          <a:p>
            <a:r>
              <a:rPr lang="en-US" sz="2100" dirty="0">
                <a:latin typeface="+mn-ea"/>
                <a:cs typeface="微软雅黑" panose="020B0503020204020204" charset="-122"/>
              </a:rPr>
              <a:t>    </a:t>
            </a:r>
            <a:r>
              <a:rPr sz="2100" dirty="0" err="1">
                <a:latin typeface="+mn-ea"/>
                <a:cs typeface="微软雅黑" panose="020B0503020204020204" charset="-122"/>
              </a:rPr>
              <a:t>一天，我对父亲说</a:t>
            </a:r>
            <a:r>
              <a:rPr sz="2100" dirty="0">
                <a:latin typeface="+mn-ea"/>
                <a:cs typeface="微软雅黑" panose="020B0503020204020204" charset="-122"/>
              </a:rPr>
              <a:t>：</a:t>
            </a:r>
            <a:endParaRPr lang="en-US" sz="2100" dirty="0">
              <a:latin typeface="+mn-ea"/>
              <a:cs typeface="微软雅黑" panose="020B0503020204020204" charset="-122"/>
            </a:endParaRPr>
          </a:p>
          <a:p>
            <a:r>
              <a:rPr lang="en-US" sz="2100" dirty="0">
                <a:latin typeface="+mn-ea"/>
                <a:cs typeface="微软雅黑" panose="020B0503020204020204" charset="-122"/>
              </a:rPr>
              <a:t>   </a:t>
            </a:r>
            <a:r>
              <a:rPr sz="2100" dirty="0">
                <a:latin typeface="+mn-ea"/>
                <a:cs typeface="微软雅黑" panose="020B0503020204020204" charset="-122"/>
              </a:rPr>
              <a:t>“</a:t>
            </a:r>
            <a:r>
              <a:rPr sz="2100" dirty="0" err="1">
                <a:latin typeface="+mn-ea"/>
                <a:cs typeface="微软雅黑" panose="020B0503020204020204" charset="-122"/>
              </a:rPr>
              <a:t>我爱听这表的声音</a:t>
            </a:r>
            <a:r>
              <a:rPr sz="2100" dirty="0">
                <a:latin typeface="+mn-ea"/>
                <a:cs typeface="微软雅黑" panose="020B0503020204020204" charset="-122"/>
              </a:rPr>
              <a:t>。”</a:t>
            </a:r>
            <a:endParaRPr lang="en-US" sz="2100" dirty="0">
              <a:latin typeface="+mn-ea"/>
              <a:cs typeface="微软雅黑" panose="020B0503020204020204" charset="-122"/>
            </a:endParaRPr>
          </a:p>
          <a:p>
            <a:r>
              <a:rPr lang="en-US" sz="2100" dirty="0">
                <a:latin typeface="+mn-ea"/>
                <a:cs typeface="微软雅黑" panose="020B0503020204020204" charset="-122"/>
              </a:rPr>
              <a:t>   </a:t>
            </a:r>
            <a:r>
              <a:rPr sz="2100" dirty="0" err="1">
                <a:latin typeface="+mn-ea"/>
                <a:cs typeface="微软雅黑" panose="020B0503020204020204" charset="-122"/>
              </a:rPr>
              <a:t>我一边说一边向着表伸出手去。父亲立刻把我的手拦住了</a:t>
            </a:r>
            <a:r>
              <a:rPr lang="en-US" sz="2100" dirty="0" err="1">
                <a:latin typeface="+mn-ea"/>
                <a:cs typeface="微软雅黑" panose="020B0503020204020204" charset="-122"/>
              </a:rPr>
              <a:t>,</a:t>
            </a:r>
            <a:r>
              <a:rPr sz="2100" dirty="0" err="1">
                <a:latin typeface="+mn-ea"/>
                <a:cs typeface="微软雅黑" panose="020B0503020204020204" charset="-122"/>
              </a:rPr>
              <a:t>他说</a:t>
            </a:r>
            <a:r>
              <a:rPr sz="2100" dirty="0">
                <a:latin typeface="+mn-ea"/>
                <a:cs typeface="微软雅黑" panose="020B0503020204020204" charset="-122"/>
              </a:rPr>
              <a:t>：</a:t>
            </a:r>
            <a:endParaRPr lang="en-US" sz="2100" dirty="0">
              <a:latin typeface="+mn-ea"/>
              <a:cs typeface="微软雅黑" panose="020B0503020204020204" charset="-122"/>
            </a:endParaRPr>
          </a:p>
          <a:p>
            <a:r>
              <a:rPr lang="en-US" sz="2100" dirty="0">
                <a:latin typeface="+mn-ea"/>
                <a:cs typeface="微软雅黑" panose="020B0503020204020204" charset="-122"/>
              </a:rPr>
              <a:t>   </a:t>
            </a:r>
            <a:r>
              <a:rPr sz="2100" dirty="0">
                <a:latin typeface="+mn-ea"/>
                <a:cs typeface="微软雅黑" panose="020B0503020204020204" charset="-122"/>
              </a:rPr>
              <a:t>“</a:t>
            </a:r>
            <a:r>
              <a:rPr sz="2100" dirty="0" err="1">
                <a:latin typeface="+mn-ea"/>
                <a:cs typeface="微软雅黑" panose="020B0503020204020204" charset="-122"/>
              </a:rPr>
              <a:t>只许听，不许动</a:t>
            </a:r>
            <a:r>
              <a:rPr sz="2100" dirty="0">
                <a:latin typeface="+mn-ea"/>
                <a:cs typeface="微软雅黑" panose="020B0503020204020204" charset="-122"/>
              </a:rPr>
              <a:t>。”</a:t>
            </a:r>
            <a:endParaRPr lang="en-US" sz="2100" dirty="0">
              <a:latin typeface="+mn-ea"/>
              <a:cs typeface="微软雅黑" panose="020B0503020204020204" charset="-122"/>
            </a:endParaRPr>
          </a:p>
          <a:p>
            <a:r>
              <a:rPr lang="en-US" sz="2100" dirty="0">
                <a:latin typeface="+mn-ea"/>
                <a:cs typeface="微软雅黑" panose="020B0503020204020204" charset="-122"/>
              </a:rPr>
              <a:t>   </a:t>
            </a:r>
            <a:r>
              <a:rPr sz="2100" dirty="0" err="1">
                <a:latin typeface="+mn-ea"/>
                <a:cs typeface="微软雅黑" panose="020B0503020204020204" charset="-122"/>
              </a:rPr>
              <a:t>停了一会儿，他又添上一句</a:t>
            </a:r>
            <a:r>
              <a:rPr sz="2100" dirty="0">
                <a:latin typeface="+mn-ea"/>
                <a:cs typeface="微软雅黑" panose="020B0503020204020204" charset="-122"/>
              </a:rPr>
              <a:t>：</a:t>
            </a:r>
            <a:endParaRPr lang="en-US" sz="2100" dirty="0">
              <a:latin typeface="+mn-ea"/>
              <a:cs typeface="微软雅黑" panose="020B0503020204020204" charset="-122"/>
            </a:endParaRPr>
          </a:p>
          <a:p>
            <a:r>
              <a:rPr lang="en-US" sz="2100" dirty="0">
                <a:latin typeface="+mn-ea"/>
                <a:cs typeface="微软雅黑" panose="020B0503020204020204" charset="-122"/>
              </a:rPr>
              <a:t>   </a:t>
            </a:r>
            <a:r>
              <a:rPr sz="2100" dirty="0">
                <a:latin typeface="+mn-ea"/>
                <a:cs typeface="微软雅黑" panose="020B0503020204020204" charset="-122"/>
              </a:rPr>
              <a:t>“小孩儿不许动表。”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99946" y="3779521"/>
            <a:ext cx="6825139" cy="10387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语言描写：</a:t>
            </a:r>
            <a:r>
              <a:rPr lang="zh-CN" altLang="en-US" sz="2100" dirty="0">
                <a:solidFill>
                  <a:srgbClr val="E03C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爱听这声音，想伸手摸一摸。父亲不允许“我”动，但是越不许“我”动，“我”的手指越想动，但是“我”不敢，因此心里很痛苦。</a:t>
            </a:r>
            <a:endParaRPr lang="zh-CN" altLang="en-US" sz="2100" dirty="0">
              <a:solidFill>
                <a:srgbClr val="E03C3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932059" y="3511987"/>
            <a:ext cx="1007745" cy="14288"/>
          </a:xfrm>
          <a:prstGeom prst="line">
            <a:avLst/>
          </a:prstGeom>
          <a:ln w="31750">
            <a:solidFill>
              <a:srgbClr val="E03C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1376</Words>
  <Application>Microsoft Office PowerPoint</Application>
  <PresentationFormat>全屏显示(16:9)</PresentationFormat>
  <Paragraphs>114</Paragraphs>
  <Slides>26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Meiryo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46</cp:revision>
  <dcterms:created xsi:type="dcterms:W3CDTF">2019-06-19T02:08:00Z</dcterms:created>
  <dcterms:modified xsi:type="dcterms:W3CDTF">2021-11-24T04:09:17Z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