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02" r:id="rId2"/>
  </p:sldMasterIdLst>
  <p:notesMasterIdLst>
    <p:notesMasterId r:id="rId41"/>
  </p:notesMasterIdLst>
  <p:handoutMasterIdLst>
    <p:handoutMasterId r:id="rId42"/>
  </p:handoutMasterIdLst>
  <p:sldIdLst>
    <p:sldId id="461" r:id="rId3"/>
    <p:sldId id="420" r:id="rId4"/>
    <p:sldId id="421" r:id="rId5"/>
    <p:sldId id="422" r:id="rId6"/>
    <p:sldId id="423" r:id="rId7"/>
    <p:sldId id="424" r:id="rId8"/>
    <p:sldId id="425" r:id="rId9"/>
    <p:sldId id="426" r:id="rId10"/>
    <p:sldId id="427" r:id="rId11"/>
    <p:sldId id="428" r:id="rId12"/>
    <p:sldId id="429" r:id="rId13"/>
    <p:sldId id="430" r:id="rId14"/>
    <p:sldId id="431" r:id="rId15"/>
    <p:sldId id="432" r:id="rId16"/>
    <p:sldId id="433" r:id="rId17"/>
    <p:sldId id="436" r:id="rId18"/>
    <p:sldId id="434" r:id="rId19"/>
    <p:sldId id="435" r:id="rId20"/>
    <p:sldId id="438" r:id="rId21"/>
    <p:sldId id="439" r:id="rId22"/>
    <p:sldId id="442" r:id="rId23"/>
    <p:sldId id="440" r:id="rId24"/>
    <p:sldId id="441"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55" r:id="rId38"/>
    <p:sldId id="456" r:id="rId39"/>
    <p:sldId id="462" r:id="rId40"/>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1A7B3"/>
    <a:srgbClr val="4A747C"/>
    <a:srgbClr val="EFBE4D"/>
    <a:srgbClr val="E72D8B"/>
    <a:srgbClr val="FF00FF"/>
    <a:srgbClr val="FF006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notesViewPr>
    <p:cSldViewPr>
      <p:cViewPr varScale="1">
        <p:scale>
          <a:sx n="84" d="100"/>
          <a:sy n="84" d="100"/>
        </p:scale>
        <p:origin x="391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a:extLst>
              <a:ext uri="{FF2B5EF4-FFF2-40B4-BE49-F238E27FC236}"/>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ea typeface="宋体" pitchFamily="2" charset="-122"/>
              </a:defRPr>
            </a:lvl1pPr>
          </a:lstStyle>
          <a:p>
            <a:pPr>
              <a:defRPr/>
            </a:pPr>
            <a:fld id="{B6C351A8-65E1-49F4-AC28-4B9669B2280C}" type="datetimeFigureOut">
              <a:rPr lang="zh-CN" altLang="en-US"/>
              <a:pPr>
                <a:defRPr/>
              </a:pPr>
              <a:t>2021/11/24</a:t>
            </a:fld>
            <a:endParaRPr lang="zh-CN" altLang="en-US"/>
          </a:p>
        </p:txBody>
      </p:sp>
      <p:sp>
        <p:nvSpPr>
          <p:cNvPr id="4" name="页脚占位符 3">
            <a:extLst>
              <a:ext uri="{FF2B5EF4-FFF2-40B4-BE49-F238E27FC236}"/>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5" name="灯片编号占位符 4">
            <a:extLst>
              <a:ext uri="{FF2B5EF4-FFF2-40B4-BE49-F238E27FC236}"/>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pPr>
              <a:defRPr/>
            </a:pPr>
            <a:fld id="{58B9A80E-5982-4AF7-9F47-8586CA448672}" type="slidenum">
              <a:rPr lang="zh-CN" altLang="en-US"/>
              <a:pPr>
                <a:defRPr/>
              </a:pPr>
              <a:t>‹#›</a:t>
            </a:fld>
            <a:endParaRPr lang="zh-CN" altLang="en-US"/>
          </a:p>
        </p:txBody>
      </p:sp>
    </p:spTree>
    <p:extLst>
      <p:ext uri="{BB962C8B-B14F-4D97-AF65-F5344CB8AC3E}">
        <p14:creationId xmlns:p14="http://schemas.microsoft.com/office/powerpoint/2010/main" val="1040716474"/>
      </p:ext>
    </p:extLst>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ea typeface="宋体" pitchFamily="2" charset="-122"/>
              </a:defRPr>
            </a:lvl1pPr>
          </a:lstStyle>
          <a:p>
            <a:pPr>
              <a:defRPr/>
            </a:pPr>
            <a:endParaRPr lang="zh-CN" altLang="en-US"/>
          </a:p>
        </p:txBody>
      </p:sp>
      <p:sp>
        <p:nvSpPr>
          <p:cNvPr id="3" name="日期占位符 2">
            <a:extLst>
              <a:ext uri="{FF2B5EF4-FFF2-40B4-BE49-F238E27FC236}"/>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ea typeface="宋体" pitchFamily="2" charset="-122"/>
              </a:defRPr>
            </a:lvl1pPr>
          </a:lstStyle>
          <a:p>
            <a:pPr>
              <a:defRPr/>
            </a:pPr>
            <a:fld id="{CA532D98-1201-44E1-B080-FA384FA8EF34}" type="datetimeFigureOut">
              <a:rPr lang="zh-CN" altLang="en-US"/>
              <a:pPr>
                <a:defRPr/>
              </a:pPr>
              <a:t>2021/11/24</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ea typeface="宋体" pitchFamily="2" charset="-122"/>
              </a:defRPr>
            </a:lvl1pPr>
          </a:lstStyle>
          <a:p>
            <a:pPr>
              <a:defRPr/>
            </a:pPr>
            <a:endParaRPr lang="zh-CN" altLang="en-US"/>
          </a:p>
        </p:txBody>
      </p:sp>
      <p:sp>
        <p:nvSpPr>
          <p:cNvPr id="7" name="灯片编号占位符 6">
            <a:extLst>
              <a:ext uri="{FF2B5EF4-FFF2-40B4-BE49-F238E27FC236}"/>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ea typeface="宋体" pitchFamily="2" charset="-122"/>
              </a:defRPr>
            </a:lvl1pPr>
          </a:lstStyle>
          <a:p>
            <a:pPr>
              <a:defRPr/>
            </a:pPr>
            <a:fld id="{3769E05F-4058-453A-9BEC-1C3FA59431A6}" type="slidenum">
              <a:rPr lang="zh-CN" altLang="en-US"/>
              <a:pPr>
                <a:defRPr/>
              </a:pPr>
              <a:t>‹#›</a:t>
            </a:fld>
            <a:endParaRPr lang="zh-CN" altLang="en-US"/>
          </a:p>
        </p:txBody>
      </p:sp>
    </p:spTree>
    <p:extLst>
      <p:ext uri="{BB962C8B-B14F-4D97-AF65-F5344CB8AC3E}">
        <p14:creationId xmlns:p14="http://schemas.microsoft.com/office/powerpoint/2010/main" val="1778660817"/>
      </p:ext>
    </p:extLst>
  </p:cSld>
  <p:clrMap bg1="lt1" tx1="dk1" bg2="lt2" tx2="dk2" accent1="accent1" accent2="accent2" accent3="accent3" accent4="accent4" accent5="accent5" accent6="accent6" hlink="hlink" folHlink="folHlink"/>
  <p:hf sldNum="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页眉占位符 3"/>
          <p:cNvSpPr>
            <a:spLocks noGrp="1"/>
          </p:cNvSpPr>
          <p:nvPr>
            <p:ph type="hdr" sz="quarter" idx="10"/>
          </p:nvPr>
        </p:nvSpPr>
        <p:spPr/>
        <p:txBody>
          <a:bodyPr/>
          <a:lstStyle/>
          <a:p>
            <a:pPr>
              <a:defRPr/>
            </a:pPr>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Tree>
    <p:extLst>
      <p:ext uri="{BB962C8B-B14F-4D97-AF65-F5344CB8AC3E}">
        <p14:creationId xmlns:p14="http://schemas.microsoft.com/office/powerpoint/2010/main" val="2498103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91730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596900"/>
            <a:ext cx="9144000"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3"/>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37463" y="3363913"/>
            <a:ext cx="1511300"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4"/>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80975" y="-92075"/>
            <a:ext cx="1347788"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4335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710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8868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104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5314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8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7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9910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596900"/>
            <a:ext cx="9144000"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3"/>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37463" y="3363913"/>
            <a:ext cx="1511300"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1427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113"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extLst>
          </p:cNvPr>
          <p:cNvSpPr/>
          <p:nvPr userDrawn="1"/>
        </p:nvSpPr>
        <p:spPr>
          <a:xfrm>
            <a:off x="0" y="0"/>
            <a:ext cx="9155113" cy="5143500"/>
          </a:xfrm>
          <a:prstGeom prst="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图片 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199313" y="534988"/>
            <a:ext cx="1944687"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1127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050" y="-1588"/>
            <a:ext cx="9145588" cy="514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3"/>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822825" y="0"/>
            <a:ext cx="4321175"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4"/>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rot="19372802">
            <a:off x="-269875" y="-254000"/>
            <a:ext cx="1706563" cy="1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5"/>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776788" y="3076575"/>
            <a:ext cx="4349750" cy="224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7357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35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8016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88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753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7952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0" y="7615"/>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2021/11/24</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4026919000"/>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slide" Target="slide17.x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6294" y="1034430"/>
            <a:ext cx="9170293"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椭圆 2">
            <a:extLst>
              <a:ext uri="{FF2B5EF4-FFF2-40B4-BE49-F238E27FC236}"/>
            </a:extLst>
          </p:cNvPr>
          <p:cNvSpPr/>
          <p:nvPr/>
        </p:nvSpPr>
        <p:spPr>
          <a:xfrm>
            <a:off x="867470" y="1760041"/>
            <a:ext cx="722797" cy="719138"/>
          </a:xfrm>
          <a:prstGeom prst="ellipse">
            <a:avLst/>
          </a:prstGeom>
          <a:solidFill>
            <a:srgbClr val="E72D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标题 1"/>
          <p:cNvSpPr txBox="1">
            <a:spLocks noChangeArrowheads="1"/>
          </p:cNvSpPr>
          <p:nvPr/>
        </p:nvSpPr>
        <p:spPr bwMode="auto">
          <a:xfrm>
            <a:off x="448369" y="1708150"/>
            <a:ext cx="8520731"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50900">
              <a:defRPr>
                <a:solidFill>
                  <a:schemeClr val="tx1"/>
                </a:solidFill>
                <a:latin typeface="Calibri" pitchFamily="34" charset="0"/>
                <a:ea typeface="宋体" charset="-122"/>
              </a:defRPr>
            </a:lvl1pPr>
            <a:lvl2pPr marL="742950" indent="-285750" defTabSz="850900">
              <a:defRPr>
                <a:solidFill>
                  <a:schemeClr val="tx1"/>
                </a:solidFill>
                <a:latin typeface="Calibri" pitchFamily="34" charset="0"/>
                <a:ea typeface="宋体" charset="-122"/>
              </a:defRPr>
            </a:lvl2pPr>
            <a:lvl3pPr marL="1143000" indent="-228600" defTabSz="850900">
              <a:defRPr>
                <a:solidFill>
                  <a:schemeClr val="tx1"/>
                </a:solidFill>
                <a:latin typeface="Calibri" pitchFamily="34" charset="0"/>
                <a:ea typeface="宋体" charset="-122"/>
              </a:defRPr>
            </a:lvl3pPr>
            <a:lvl4pPr marL="1600200" indent="-228600" defTabSz="850900">
              <a:defRPr>
                <a:solidFill>
                  <a:schemeClr val="tx1"/>
                </a:solidFill>
                <a:latin typeface="Calibri" pitchFamily="34" charset="0"/>
                <a:ea typeface="宋体" charset="-122"/>
              </a:defRPr>
            </a:lvl4pPr>
            <a:lvl5pPr marL="2057400" indent="-228600" defTabSz="850900">
              <a:defRPr>
                <a:solidFill>
                  <a:schemeClr val="tx1"/>
                </a:solidFill>
                <a:latin typeface="Calibri" pitchFamily="34" charset="0"/>
                <a:ea typeface="宋体" charset="-122"/>
              </a:defRPr>
            </a:lvl5pPr>
            <a:lvl6pPr marL="2514600" indent="-228600" defTabSz="850900" eaLnBrk="0" fontAlgn="base" hangingPunct="0">
              <a:spcBef>
                <a:spcPct val="0"/>
              </a:spcBef>
              <a:spcAft>
                <a:spcPct val="0"/>
              </a:spcAft>
              <a:defRPr>
                <a:solidFill>
                  <a:schemeClr val="tx1"/>
                </a:solidFill>
                <a:latin typeface="Calibri" pitchFamily="34" charset="0"/>
                <a:ea typeface="宋体" charset="-122"/>
              </a:defRPr>
            </a:lvl6pPr>
            <a:lvl7pPr marL="2971800" indent="-228600" defTabSz="850900" eaLnBrk="0" fontAlgn="base" hangingPunct="0">
              <a:spcBef>
                <a:spcPct val="0"/>
              </a:spcBef>
              <a:spcAft>
                <a:spcPct val="0"/>
              </a:spcAft>
              <a:defRPr>
                <a:solidFill>
                  <a:schemeClr val="tx1"/>
                </a:solidFill>
                <a:latin typeface="Calibri" pitchFamily="34" charset="0"/>
                <a:ea typeface="宋体" charset="-122"/>
              </a:defRPr>
            </a:lvl7pPr>
            <a:lvl8pPr marL="3429000" indent="-228600" defTabSz="850900" eaLnBrk="0" fontAlgn="base" hangingPunct="0">
              <a:spcBef>
                <a:spcPct val="0"/>
              </a:spcBef>
              <a:spcAft>
                <a:spcPct val="0"/>
              </a:spcAft>
              <a:defRPr>
                <a:solidFill>
                  <a:schemeClr val="tx1"/>
                </a:solidFill>
                <a:latin typeface="Calibri" pitchFamily="34" charset="0"/>
                <a:ea typeface="宋体" charset="-122"/>
              </a:defRPr>
            </a:lvl8pPr>
            <a:lvl9pPr marL="3886200" indent="-228600" defTabSz="8509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en-US" altLang="zh-CN" sz="4400" b="1" dirty="0">
                <a:latin typeface="楷体" pitchFamily="49" charset="-122"/>
                <a:ea typeface="楷体" pitchFamily="49" charset="-122"/>
              </a:rPr>
              <a:t>15 </a:t>
            </a:r>
            <a:r>
              <a:rPr lang="zh-CN" altLang="en-US" sz="4400" b="1" dirty="0">
                <a:latin typeface="楷体" pitchFamily="49" charset="-122"/>
                <a:ea typeface="楷体" pitchFamily="49" charset="-122"/>
              </a:rPr>
              <a:t>真理诞生于一百个问号之后</a:t>
            </a:r>
          </a:p>
        </p:txBody>
      </p:sp>
      <p:pic>
        <p:nvPicPr>
          <p:cNvPr id="5" name="图片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31640" y="339502"/>
            <a:ext cx="2366963"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4211960" y="3290077"/>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9441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extLst>
          </p:cNvPr>
          <p:cNvSpPr txBox="1"/>
          <p:nvPr/>
        </p:nvSpPr>
        <p:spPr>
          <a:xfrm>
            <a:off x="755650" y="1131888"/>
            <a:ext cx="7848600" cy="2716212"/>
          </a:xfrm>
          <a:prstGeom prst="rect">
            <a:avLst/>
          </a:prstGeom>
          <a:noFill/>
        </p:spPr>
        <p:txBody>
          <a:bodyPr>
            <a:spAutoFit/>
          </a:bodyPr>
          <a:lstStyle/>
          <a:p>
            <a:pPr eaLnBrk="1" hangingPunct="1">
              <a:lnSpc>
                <a:spcPct val="130000"/>
              </a:lnSpc>
              <a:spcBef>
                <a:spcPts val="600"/>
              </a:spcBef>
              <a:defRPr/>
            </a:pPr>
            <a:r>
              <a:rPr lang="zh-CN" altLang="en-US" sz="3200" b="1" dirty="0">
                <a:latin typeface="楷体" panose="02010609060101010101" pitchFamily="49" charset="-122"/>
                <a:ea typeface="楷体" panose="02010609060101010101" pitchFamily="49" charset="-122"/>
              </a:rPr>
              <a:t>默读课文，要求：</a:t>
            </a:r>
            <a:endParaRPr lang="en-US" altLang="zh-CN" sz="3200" b="1" dirty="0">
              <a:latin typeface="楷体" panose="02010609060101010101" pitchFamily="49" charset="-122"/>
              <a:ea typeface="楷体" panose="02010609060101010101" pitchFamily="49" charset="-122"/>
            </a:endParaRPr>
          </a:p>
          <a:p>
            <a:pPr marL="457200" indent="-457200" eaLnBrk="1" hangingPunct="1">
              <a:lnSpc>
                <a:spcPct val="130000"/>
              </a:lnSpc>
              <a:spcBef>
                <a:spcPts val="600"/>
              </a:spcBef>
              <a:buFont typeface="Wingdings" panose="05000000000000000000" pitchFamily="2" charset="2"/>
              <a:buChar char="Ø"/>
              <a:defRPr/>
            </a:pPr>
            <a:r>
              <a:rPr lang="zh-CN" altLang="en-US" sz="3200" b="1" dirty="0">
                <a:latin typeface="楷体" panose="02010609060101010101" pitchFamily="49" charset="-122"/>
                <a:ea typeface="楷体" panose="02010609060101010101" pitchFamily="49" charset="-122"/>
              </a:rPr>
              <a:t>不出声、不指读。</a:t>
            </a:r>
            <a:endParaRPr lang="en-US" altLang="zh-CN" sz="3200" b="1" dirty="0">
              <a:latin typeface="楷体" panose="02010609060101010101" pitchFamily="49" charset="-122"/>
              <a:ea typeface="楷体" panose="02010609060101010101" pitchFamily="49" charset="-122"/>
            </a:endParaRPr>
          </a:p>
          <a:p>
            <a:pPr marL="457200" indent="-457200" eaLnBrk="1" hangingPunct="1">
              <a:lnSpc>
                <a:spcPct val="130000"/>
              </a:lnSpc>
              <a:spcBef>
                <a:spcPts val="600"/>
              </a:spcBef>
              <a:buFont typeface="Wingdings" panose="05000000000000000000" pitchFamily="2" charset="2"/>
              <a:buChar char="Ø"/>
              <a:defRPr/>
            </a:pPr>
            <a:r>
              <a:rPr lang="zh-CN" altLang="en-US" sz="3200" b="1" dirty="0">
                <a:latin typeface="楷体" panose="02010609060101010101" pitchFamily="49" charset="-122"/>
                <a:ea typeface="楷体" panose="02010609060101010101" pitchFamily="49" charset="-122"/>
              </a:rPr>
              <a:t>思考：课文先写了什么？接着写了什么？最后又写了什么？</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1"/>
          <p:cNvSpPr txBox="1">
            <a:spLocks noChangeArrowheads="1"/>
          </p:cNvSpPr>
          <p:nvPr/>
        </p:nvSpPr>
        <p:spPr bwMode="auto">
          <a:xfrm>
            <a:off x="468313" y="700088"/>
            <a:ext cx="8424862"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理清课文说明顺序，填一填。</a:t>
            </a:r>
          </a:p>
          <a:p>
            <a:pPr eaLnBrk="1" hangingPunct="1">
              <a:lnSpc>
                <a:spcPct val="120000"/>
              </a:lnSpc>
              <a:spcBef>
                <a:spcPts val="600"/>
              </a:spcBef>
            </a:pPr>
            <a:r>
              <a:rPr lang="zh-CN" altLang="en-US" sz="3200" b="1" dirty="0">
                <a:latin typeface="楷体" pitchFamily="49" charset="-122"/>
                <a:ea typeface="楷体" pitchFamily="49" charset="-122"/>
              </a:rPr>
              <a:t>    本文先提出</a:t>
            </a:r>
            <a:r>
              <a:rPr lang="en-US" altLang="zh-CN" sz="3200" b="1" dirty="0">
                <a:latin typeface="楷体" pitchFamily="49" charset="-122"/>
                <a:ea typeface="楷体" pitchFamily="49" charset="-122"/>
              </a:rPr>
              <a:t>______________</a:t>
            </a:r>
            <a:r>
              <a:rPr lang="zh-CN" altLang="en-US" sz="3200" b="1" dirty="0">
                <a:latin typeface="楷体" pitchFamily="49" charset="-122"/>
                <a:ea typeface="楷体" pitchFamily="49" charset="-122"/>
              </a:rPr>
              <a:t>的观点，然后列举</a:t>
            </a:r>
            <a:r>
              <a:rPr lang="en-US" altLang="zh-CN" sz="3200" b="1" dirty="0">
                <a:latin typeface="楷体" pitchFamily="49" charset="-122"/>
                <a:ea typeface="楷体" pitchFamily="49" charset="-122"/>
              </a:rPr>
              <a:t>__________</a:t>
            </a:r>
            <a:r>
              <a:rPr lang="zh-CN" altLang="en-US" sz="3200" b="1" dirty="0">
                <a:latin typeface="楷体" pitchFamily="49" charset="-122"/>
                <a:ea typeface="楷体" pitchFamily="49" charset="-122"/>
              </a:rPr>
              <a:t>、</a:t>
            </a:r>
            <a:r>
              <a:rPr lang="en-US" altLang="zh-CN" sz="3200" b="1" dirty="0">
                <a:latin typeface="楷体" pitchFamily="49" charset="-122"/>
                <a:ea typeface="楷体" pitchFamily="49" charset="-122"/>
              </a:rPr>
              <a:t>__________</a:t>
            </a:r>
            <a:r>
              <a:rPr lang="zh-CN" altLang="en-US" sz="3200" b="1" dirty="0">
                <a:latin typeface="楷体" pitchFamily="49" charset="-122"/>
                <a:ea typeface="楷体" pitchFamily="49" charset="-122"/>
              </a:rPr>
              <a:t>、</a:t>
            </a:r>
            <a:r>
              <a:rPr lang="en-US" altLang="zh-CN" sz="3200" b="1" dirty="0">
                <a:latin typeface="楷体" pitchFamily="49" charset="-122"/>
                <a:ea typeface="楷体" pitchFamily="49" charset="-122"/>
              </a:rPr>
              <a:t>__________</a:t>
            </a:r>
            <a:r>
              <a:rPr lang="zh-CN" altLang="en-US" sz="3200" b="1" dirty="0">
                <a:latin typeface="楷体" pitchFamily="49" charset="-122"/>
                <a:ea typeface="楷体" pitchFamily="49" charset="-122"/>
              </a:rPr>
              <a:t>三个事例，最后总结：只有善于从细小的、司空见惯的现象中发现问题，追根求源，才能解决问题，发现真理。</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1"/>
          <p:cNvSpPr txBox="1">
            <a:spLocks noChangeArrowheads="1"/>
          </p:cNvSpPr>
          <p:nvPr/>
        </p:nvSpPr>
        <p:spPr bwMode="auto">
          <a:xfrm>
            <a:off x="827088" y="268288"/>
            <a:ext cx="1871662"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EFBE4D"/>
                </a:solidFill>
                <a:latin typeface="黑体" pitchFamily="49" charset="-122"/>
                <a:ea typeface="黑体" pitchFamily="49" charset="-122"/>
              </a:rPr>
              <a:t>课文解读</a:t>
            </a:r>
          </a:p>
        </p:txBody>
      </p:sp>
      <p:sp>
        <p:nvSpPr>
          <p:cNvPr id="18435" name="文本框 2"/>
          <p:cNvSpPr txBox="1">
            <a:spLocks noChangeArrowheads="1"/>
          </p:cNvSpPr>
          <p:nvPr/>
        </p:nvSpPr>
        <p:spPr bwMode="auto">
          <a:xfrm>
            <a:off x="1258888" y="1419225"/>
            <a:ext cx="67691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作者为了说明“真理诞生于一百个问号之后”这个观点，举了哪几个事例？找出文中列举事例的段落，用自己的话简要地说一说。</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501700" y="843558"/>
            <a:ext cx="7777163" cy="105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2800" b="1" dirty="0">
                <a:solidFill>
                  <a:srgbClr val="0033CC"/>
                </a:solidFill>
                <a:latin typeface="宋体" charset="-122"/>
              </a:rPr>
              <a:t>    第一个事例是化学家波义耳从紫罗兰花瓣遇盐酸会变色的现象中受到启发，制成了石蕊试纸。</a:t>
            </a:r>
          </a:p>
        </p:txBody>
      </p:sp>
      <p:sp>
        <p:nvSpPr>
          <p:cNvPr id="3" name="文本框 2"/>
          <p:cNvSpPr txBox="1">
            <a:spLocks noChangeArrowheads="1"/>
          </p:cNvSpPr>
          <p:nvPr/>
        </p:nvSpPr>
        <p:spPr bwMode="auto">
          <a:xfrm>
            <a:off x="539750" y="2124075"/>
            <a:ext cx="7777163" cy="105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2800" b="1" dirty="0">
                <a:solidFill>
                  <a:srgbClr val="0033CC"/>
                </a:solidFill>
                <a:latin typeface="宋体" charset="-122"/>
              </a:rPr>
              <a:t>    第二个事例是魏格纳通过蚯蚓的分布情况提出了“大陆漂移学说”。</a:t>
            </a:r>
          </a:p>
        </p:txBody>
      </p:sp>
      <p:sp>
        <p:nvSpPr>
          <p:cNvPr id="4" name="文本框 3"/>
          <p:cNvSpPr txBox="1">
            <a:spLocks noChangeArrowheads="1"/>
          </p:cNvSpPr>
          <p:nvPr/>
        </p:nvSpPr>
        <p:spPr bwMode="auto">
          <a:xfrm>
            <a:off x="539750" y="3316288"/>
            <a:ext cx="7777163" cy="105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2800" b="1" dirty="0">
                <a:solidFill>
                  <a:srgbClr val="0033CC"/>
                </a:solidFill>
                <a:latin typeface="宋体" charset="-122"/>
              </a:rPr>
              <a:t>    第三个事例是俄裔美国睡眠研究专家阿瑟林斯基发现睡觉时眼珠的转动和做梦有关。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1"/>
          <p:cNvSpPr txBox="1">
            <a:spLocks noChangeArrowheads="1"/>
          </p:cNvSpPr>
          <p:nvPr/>
        </p:nvSpPr>
        <p:spPr bwMode="auto">
          <a:xfrm>
            <a:off x="179388" y="495300"/>
            <a:ext cx="7993062"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朗读课文，填写下列表格。</a:t>
            </a:r>
          </a:p>
        </p:txBody>
      </p:sp>
      <p:graphicFrame>
        <p:nvGraphicFramePr>
          <p:cNvPr id="4" name="表格 3">
            <a:extLst>
              <a:ext uri="{FF2B5EF4-FFF2-40B4-BE49-F238E27FC236}"/>
            </a:extLst>
          </p:cNvPr>
          <p:cNvGraphicFramePr>
            <a:graphicFrameLocks noGrp="1"/>
          </p:cNvGraphicFramePr>
          <p:nvPr/>
        </p:nvGraphicFramePr>
        <p:xfrm>
          <a:off x="277813" y="1276350"/>
          <a:ext cx="8559799" cy="3167063"/>
        </p:xfrm>
        <a:graphic>
          <a:graphicData uri="http://schemas.openxmlformats.org/drawingml/2006/table">
            <a:tbl>
              <a:tblPr firstRow="1" bandRow="1">
                <a:tableStyleId>{5C22544A-7EE6-4342-B048-85BDC9FD1C3A}</a:tableStyleId>
              </a:tblPr>
              <a:tblGrid>
                <a:gridCol w="1287757">
                  <a:extLst>
                    <a:ext uri="{9D8B030D-6E8A-4147-A177-3AD203B41FA5}"/>
                  </a:extLst>
                </a:gridCol>
                <a:gridCol w="2945567">
                  <a:extLst>
                    <a:ext uri="{9D8B030D-6E8A-4147-A177-3AD203B41FA5}"/>
                  </a:extLst>
                </a:gridCol>
                <a:gridCol w="1887846">
                  <a:extLst>
                    <a:ext uri="{9D8B030D-6E8A-4147-A177-3AD203B41FA5}"/>
                  </a:extLst>
                </a:gridCol>
                <a:gridCol w="2438629">
                  <a:extLst>
                    <a:ext uri="{9D8B030D-6E8A-4147-A177-3AD203B41FA5}"/>
                  </a:extLst>
                </a:gridCol>
              </a:tblGrid>
              <a:tr h="809105">
                <a:tc>
                  <a:txBody>
                    <a:bodyPr/>
                    <a:lstStyle/>
                    <a:p>
                      <a:pPr algn="ctr"/>
                      <a:endParaRPr lang="zh-CN" altLang="en-US" sz="3200" b="1" dirty="0">
                        <a:solidFill>
                          <a:schemeClr val="tx1"/>
                        </a:solidFill>
                      </a:endParaRP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发现问题</a:t>
                      </a: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研究问题</a:t>
                      </a: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找到真理</a:t>
                      </a: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2357958">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事例</a:t>
                      </a:r>
                      <a:r>
                        <a:rPr lang="en-US" altLang="zh-CN" sz="3200" b="1" dirty="0">
                          <a:solidFill>
                            <a:schemeClr val="tx1"/>
                          </a:solidFill>
                          <a:latin typeface="宋体" panose="02010600030101010101" pitchFamily="2" charset="-122"/>
                          <a:ea typeface="宋体" panose="02010600030101010101" pitchFamily="2" charset="-122"/>
                        </a:rPr>
                        <a:t>1</a:t>
                      </a:r>
                      <a:endParaRPr lang="zh-CN" altLang="en-US" sz="3200" b="1" dirty="0">
                        <a:solidFill>
                          <a:schemeClr val="tx1"/>
                        </a:solidFill>
                        <a:latin typeface="宋体" panose="02010600030101010101" pitchFamily="2" charset="-122"/>
                        <a:ea typeface="宋体" panose="02010600030101010101" pitchFamily="2" charset="-122"/>
                      </a:endParaRP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latin typeface="宋体" panose="02010600030101010101" pitchFamily="2" charset="-122"/>
                        <a:ea typeface="宋体" panose="02010600030101010101" pitchFamily="2" charset="-122"/>
                      </a:endParaRP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47" marR="91447" marT="45715" marB="457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bl>
          </a:graphicData>
        </a:graphic>
      </p:graphicFrame>
      <p:sp>
        <p:nvSpPr>
          <p:cNvPr id="5" name="文本框 4"/>
          <p:cNvSpPr txBox="1">
            <a:spLocks noChangeArrowheads="1"/>
          </p:cNvSpPr>
          <p:nvPr/>
        </p:nvSpPr>
        <p:spPr bwMode="auto">
          <a:xfrm>
            <a:off x="1692275" y="2503488"/>
            <a:ext cx="27686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罗兰花瓣遇盐酸会变红</a:t>
            </a:r>
          </a:p>
        </p:txBody>
      </p:sp>
      <p:sp>
        <p:nvSpPr>
          <p:cNvPr id="6" name="文本框 5"/>
          <p:cNvSpPr txBox="1">
            <a:spLocks noChangeArrowheads="1"/>
          </p:cNvSpPr>
          <p:nvPr/>
        </p:nvSpPr>
        <p:spPr bwMode="auto">
          <a:xfrm>
            <a:off x="4556125" y="2486025"/>
            <a:ext cx="18764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反复试验和研究</a:t>
            </a:r>
          </a:p>
        </p:txBody>
      </p:sp>
      <p:sp>
        <p:nvSpPr>
          <p:cNvPr id="7" name="文本框 6"/>
          <p:cNvSpPr txBox="1">
            <a:spLocks noChangeArrowheads="1"/>
          </p:cNvSpPr>
          <p:nvPr/>
        </p:nvSpPr>
        <p:spPr bwMode="auto">
          <a:xfrm>
            <a:off x="6437313" y="2486025"/>
            <a:ext cx="2400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发明了石蕊试纸</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a:extLst>
              <a:ext uri="{FF2B5EF4-FFF2-40B4-BE49-F238E27FC236}"/>
            </a:extLst>
          </p:cNvPr>
          <p:cNvGraphicFramePr>
            <a:graphicFrameLocks noGrp="1"/>
          </p:cNvGraphicFramePr>
          <p:nvPr/>
        </p:nvGraphicFramePr>
        <p:xfrm>
          <a:off x="280988" y="638175"/>
          <a:ext cx="8615363" cy="4267200"/>
        </p:xfrm>
        <a:graphic>
          <a:graphicData uri="http://schemas.openxmlformats.org/drawingml/2006/table">
            <a:tbl>
              <a:tblPr firstRow="1" bandRow="1">
                <a:tableStyleId>{5C22544A-7EE6-4342-B048-85BDC9FD1C3A}</a:tableStyleId>
              </a:tblPr>
              <a:tblGrid>
                <a:gridCol w="1296116">
                  <a:extLst>
                    <a:ext uri="{9D8B030D-6E8A-4147-A177-3AD203B41FA5}"/>
                  </a:extLst>
                </a:gridCol>
                <a:gridCol w="2922889">
                  <a:extLst>
                    <a:ext uri="{9D8B030D-6E8A-4147-A177-3AD203B41FA5}"/>
                  </a:extLst>
                </a:gridCol>
                <a:gridCol w="1941899">
                  <a:extLst>
                    <a:ext uri="{9D8B030D-6E8A-4147-A177-3AD203B41FA5}"/>
                  </a:extLst>
                </a:gridCol>
                <a:gridCol w="2454459">
                  <a:extLst>
                    <a:ext uri="{9D8B030D-6E8A-4147-A177-3AD203B41FA5}"/>
                  </a:extLst>
                </a:gridCol>
              </a:tblGrid>
              <a:tr h="611592">
                <a:tc>
                  <a:txBody>
                    <a:bodyPr/>
                    <a:lstStyle/>
                    <a:p>
                      <a:pPr algn="ctr"/>
                      <a:endParaRPr lang="zh-CN" altLang="en-US" sz="3200" b="1" dirty="0">
                        <a:solidFill>
                          <a:schemeClr val="tx1"/>
                        </a:solidFill>
                      </a:endParaRP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发现问题</a:t>
                      </a: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研究问题</a:t>
                      </a: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找到真理</a:t>
                      </a: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3655608">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事例</a:t>
                      </a:r>
                      <a:r>
                        <a:rPr lang="en-US" altLang="zh-CN" sz="3200" b="1" dirty="0">
                          <a:solidFill>
                            <a:schemeClr val="tx1"/>
                          </a:solidFill>
                          <a:latin typeface="宋体" panose="02010600030101010101" pitchFamily="2" charset="-122"/>
                          <a:ea typeface="宋体" panose="02010600030101010101" pitchFamily="2" charset="-122"/>
                        </a:rPr>
                        <a:t>2</a:t>
                      </a:r>
                      <a:endParaRPr lang="zh-CN" altLang="en-US" sz="3200" b="1" dirty="0">
                        <a:solidFill>
                          <a:schemeClr val="tx1"/>
                        </a:solidFill>
                        <a:latin typeface="宋体" panose="02010600030101010101" pitchFamily="2" charset="-122"/>
                        <a:ea typeface="宋体" panose="02010600030101010101" pitchFamily="2" charset="-122"/>
                      </a:endParaRP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latin typeface="宋体" panose="02010600030101010101" pitchFamily="2" charset="-122"/>
                        <a:ea typeface="宋体" panose="02010600030101010101" pitchFamily="2" charset="-122"/>
                      </a:endParaRP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52" marR="91452"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bl>
          </a:graphicData>
        </a:graphic>
      </p:graphicFrame>
      <p:sp>
        <p:nvSpPr>
          <p:cNvPr id="7" name="文本框 6"/>
          <p:cNvSpPr txBox="1">
            <a:spLocks noChangeArrowheads="1"/>
          </p:cNvSpPr>
          <p:nvPr/>
        </p:nvSpPr>
        <p:spPr bwMode="auto">
          <a:xfrm>
            <a:off x="1741488" y="1635125"/>
            <a:ext cx="2662237"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南美洲东海岸的凸出部分与非洲西海岸的凹陷部分互相吻合</a:t>
            </a:r>
          </a:p>
        </p:txBody>
      </p:sp>
      <p:sp>
        <p:nvSpPr>
          <p:cNvPr id="8" name="文本框 7"/>
          <p:cNvSpPr txBox="1">
            <a:spLocks noChangeArrowheads="1"/>
          </p:cNvSpPr>
          <p:nvPr/>
        </p:nvSpPr>
        <p:spPr bwMode="auto">
          <a:xfrm>
            <a:off x="4545013" y="2187575"/>
            <a:ext cx="187325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搜集证据，研究推论</a:t>
            </a:r>
          </a:p>
        </p:txBody>
      </p:sp>
      <p:sp>
        <p:nvSpPr>
          <p:cNvPr id="9" name="文本框 8"/>
          <p:cNvSpPr txBox="1">
            <a:spLocks noChangeArrowheads="1"/>
          </p:cNvSpPr>
          <p:nvPr/>
        </p:nvSpPr>
        <p:spPr bwMode="auto">
          <a:xfrm>
            <a:off x="6507163" y="2184400"/>
            <a:ext cx="235585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提出了“大陆漂移学说”</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a:extLst>
              <a:ext uri="{FF2B5EF4-FFF2-40B4-BE49-F238E27FC236}"/>
            </a:extLst>
          </p:cNvPr>
          <p:cNvGraphicFramePr>
            <a:graphicFrameLocks noGrp="1"/>
          </p:cNvGraphicFramePr>
          <p:nvPr/>
        </p:nvGraphicFramePr>
        <p:xfrm>
          <a:off x="250825" y="915988"/>
          <a:ext cx="8615363" cy="3024187"/>
        </p:xfrm>
        <a:graphic>
          <a:graphicData uri="http://schemas.openxmlformats.org/drawingml/2006/table">
            <a:tbl>
              <a:tblPr firstRow="1" bandRow="1">
                <a:tableStyleId>{5C22544A-7EE6-4342-B048-85BDC9FD1C3A}</a:tableStyleId>
              </a:tblPr>
              <a:tblGrid>
                <a:gridCol w="1296116">
                  <a:extLst>
                    <a:ext uri="{9D8B030D-6E8A-4147-A177-3AD203B41FA5}"/>
                  </a:extLst>
                </a:gridCol>
                <a:gridCol w="2964687">
                  <a:extLst>
                    <a:ext uri="{9D8B030D-6E8A-4147-A177-3AD203B41FA5}"/>
                  </a:extLst>
                </a:gridCol>
                <a:gridCol w="1900101">
                  <a:extLst>
                    <a:ext uri="{9D8B030D-6E8A-4147-A177-3AD203B41FA5}"/>
                  </a:extLst>
                </a:gridCol>
                <a:gridCol w="2454459">
                  <a:extLst>
                    <a:ext uri="{9D8B030D-6E8A-4147-A177-3AD203B41FA5}"/>
                  </a:extLst>
                </a:gridCol>
              </a:tblGrid>
              <a:tr h="809151">
                <a:tc>
                  <a:txBody>
                    <a:bodyPr/>
                    <a:lstStyle/>
                    <a:p>
                      <a:pPr algn="ctr"/>
                      <a:endParaRPr lang="zh-CN" altLang="en-US" sz="3200" b="1" dirty="0">
                        <a:solidFill>
                          <a:schemeClr val="tx1"/>
                        </a:solidFill>
                      </a:endParaRP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发现问题</a:t>
                      </a: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研究问题</a:t>
                      </a: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rPr>
                        <a:t>找到真理</a:t>
                      </a: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2215036">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事例</a:t>
                      </a:r>
                      <a:r>
                        <a:rPr lang="en-US" altLang="zh-CN" sz="3200" b="1" dirty="0">
                          <a:solidFill>
                            <a:schemeClr val="tx1"/>
                          </a:solidFill>
                          <a:latin typeface="宋体" panose="02010600030101010101" pitchFamily="2" charset="-122"/>
                          <a:ea typeface="宋体" panose="02010600030101010101" pitchFamily="2" charset="-122"/>
                        </a:rPr>
                        <a:t>3</a:t>
                      </a:r>
                      <a:endParaRPr lang="zh-CN" altLang="en-US" sz="3200" b="1" dirty="0">
                        <a:solidFill>
                          <a:schemeClr val="tx1"/>
                        </a:solidFill>
                        <a:latin typeface="宋体" panose="02010600030101010101" pitchFamily="2" charset="-122"/>
                        <a:ea typeface="宋体" panose="02010600030101010101" pitchFamily="2" charset="-122"/>
                      </a:endParaRP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latin typeface="宋体" panose="02010600030101010101" pitchFamily="2" charset="-122"/>
                        <a:ea typeface="宋体" panose="02010600030101010101" pitchFamily="2" charset="-122"/>
                      </a:endParaRP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zh-CN" altLang="en-US" sz="3200" b="1" dirty="0">
                        <a:solidFill>
                          <a:schemeClr val="tx1"/>
                        </a:solidFill>
                      </a:endParaRPr>
                    </a:p>
                  </a:txBody>
                  <a:tcPr marL="91452" marR="91452"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bl>
          </a:graphicData>
        </a:graphic>
      </p:graphicFrame>
      <p:sp>
        <p:nvSpPr>
          <p:cNvPr id="7" name="文本框 6"/>
          <p:cNvSpPr txBox="1">
            <a:spLocks noChangeArrowheads="1"/>
          </p:cNvSpPr>
          <p:nvPr/>
        </p:nvSpPr>
        <p:spPr bwMode="auto">
          <a:xfrm>
            <a:off x="1662113" y="2141538"/>
            <a:ext cx="28305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睡觉时眼珠为什么会转动</a:t>
            </a:r>
          </a:p>
        </p:txBody>
      </p:sp>
      <p:sp>
        <p:nvSpPr>
          <p:cNvPr id="8" name="文本框 7"/>
          <p:cNvSpPr txBox="1">
            <a:spLocks noChangeArrowheads="1"/>
          </p:cNvSpPr>
          <p:nvPr/>
        </p:nvSpPr>
        <p:spPr bwMode="auto">
          <a:xfrm>
            <a:off x="4546600" y="2141538"/>
            <a:ext cx="18573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反复观察实验</a:t>
            </a:r>
          </a:p>
        </p:txBody>
      </p:sp>
      <p:sp>
        <p:nvSpPr>
          <p:cNvPr id="9" name="文本框 8"/>
          <p:cNvSpPr txBox="1">
            <a:spLocks noChangeArrowheads="1"/>
          </p:cNvSpPr>
          <p:nvPr/>
        </p:nvSpPr>
        <p:spPr bwMode="auto">
          <a:xfrm>
            <a:off x="6456363" y="1779588"/>
            <a:ext cx="235585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b="1">
                <a:solidFill>
                  <a:srgbClr val="0033CC"/>
                </a:solidFill>
                <a:latin typeface="宋体" charset="-122"/>
              </a:rPr>
              <a:t>当睡觉的人眼珠转动时，他确实正在做梦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1"/>
          <p:cNvSpPr txBox="1">
            <a:spLocks noChangeArrowheads="1"/>
          </p:cNvSpPr>
          <p:nvPr/>
        </p:nvSpPr>
        <p:spPr bwMode="auto">
          <a:xfrm>
            <a:off x="3492500" y="195263"/>
            <a:ext cx="20875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zh-CN" altLang="en-US" sz="3600" b="1">
                <a:latin typeface="黑体" pitchFamily="49" charset="-122"/>
                <a:ea typeface="黑体" pitchFamily="49" charset="-122"/>
              </a:rPr>
              <a:t>第</a:t>
            </a:r>
            <a:r>
              <a:rPr lang="en-US" altLang="zh-CN" sz="3600" b="1">
                <a:latin typeface="黑体" pitchFamily="49" charset="-122"/>
                <a:ea typeface="黑体" pitchFamily="49" charset="-122"/>
              </a:rPr>
              <a:t>2</a:t>
            </a:r>
            <a:r>
              <a:rPr lang="zh-CN" altLang="en-US" sz="3600" b="1">
                <a:latin typeface="黑体" pitchFamily="49" charset="-122"/>
                <a:ea typeface="黑体" pitchFamily="49" charset="-122"/>
              </a:rPr>
              <a:t>课时</a:t>
            </a:r>
          </a:p>
        </p:txBody>
      </p:sp>
      <p:sp>
        <p:nvSpPr>
          <p:cNvPr id="23555" name="文本框 2"/>
          <p:cNvSpPr txBox="1">
            <a:spLocks noChangeArrowheads="1"/>
          </p:cNvSpPr>
          <p:nvPr/>
        </p:nvSpPr>
        <p:spPr bwMode="auto">
          <a:xfrm>
            <a:off x="755650" y="265113"/>
            <a:ext cx="1871663"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EFBE4D"/>
                </a:solidFill>
                <a:latin typeface="黑体" pitchFamily="49" charset="-122"/>
                <a:ea typeface="黑体" pitchFamily="49" charset="-122"/>
              </a:rPr>
              <a:t>课文解读</a:t>
            </a:r>
          </a:p>
        </p:txBody>
      </p:sp>
      <p:sp>
        <p:nvSpPr>
          <p:cNvPr id="23556" name="文本框 3"/>
          <p:cNvSpPr txBox="1">
            <a:spLocks noChangeArrowheads="1"/>
          </p:cNvSpPr>
          <p:nvPr/>
        </p:nvSpPr>
        <p:spPr bwMode="auto">
          <a:xfrm>
            <a:off x="539750" y="771525"/>
            <a:ext cx="7993063"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观察表格，回顾课文，想一想：课文是按照怎样的顺序叙述这三个事例的？</a:t>
            </a:r>
          </a:p>
        </p:txBody>
      </p:sp>
      <p:graphicFrame>
        <p:nvGraphicFramePr>
          <p:cNvPr id="10" name="表格 9">
            <a:extLst>
              <a:ext uri="{FF2B5EF4-FFF2-40B4-BE49-F238E27FC236}"/>
            </a:extLst>
          </p:cNvPr>
          <p:cNvGraphicFramePr>
            <a:graphicFrameLocks noGrp="1"/>
          </p:cNvGraphicFramePr>
          <p:nvPr/>
        </p:nvGraphicFramePr>
        <p:xfrm>
          <a:off x="539750" y="2044700"/>
          <a:ext cx="8208963" cy="2773364"/>
        </p:xfrm>
        <a:graphic>
          <a:graphicData uri="http://schemas.openxmlformats.org/drawingml/2006/table">
            <a:tbl>
              <a:tblPr firstRow="1" bandRow="1">
                <a:tableStyleId>{5C22544A-7EE6-4342-B048-85BDC9FD1C3A}</a:tableStyleId>
              </a:tblPr>
              <a:tblGrid>
                <a:gridCol w="1234977">
                  <a:extLst>
                    <a:ext uri="{9D8B030D-6E8A-4147-A177-3AD203B41FA5}"/>
                  </a:extLst>
                </a:gridCol>
                <a:gridCol w="2425319">
                  <a:extLst>
                    <a:ext uri="{9D8B030D-6E8A-4147-A177-3AD203B41FA5}"/>
                  </a:extLst>
                </a:gridCol>
                <a:gridCol w="2209989">
                  <a:extLst>
                    <a:ext uri="{9D8B030D-6E8A-4147-A177-3AD203B41FA5}"/>
                  </a:extLst>
                </a:gridCol>
                <a:gridCol w="2338678">
                  <a:extLst>
                    <a:ext uri="{9D8B030D-6E8A-4147-A177-3AD203B41FA5}"/>
                  </a:extLst>
                </a:gridCol>
              </a:tblGrid>
              <a:tr h="598136">
                <a:tc>
                  <a:txBody>
                    <a:bodyPr/>
                    <a:lstStyle/>
                    <a:p>
                      <a:pPr algn="ctr"/>
                      <a:endParaRPr lang="zh-CN" altLang="en-US" sz="3200" b="1" dirty="0">
                        <a:solidFill>
                          <a:schemeClr val="tx1"/>
                        </a:solidFill>
                        <a:latin typeface="宋体" panose="02010600030101010101" pitchFamily="2" charset="-122"/>
                        <a:ea typeface="宋体" panose="02010600030101010101" pitchFamily="2" charset="-122"/>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发现问题</a:t>
                      </a: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研究问题</a:t>
                      </a: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3200" b="1" dirty="0">
                          <a:solidFill>
                            <a:schemeClr val="tx1"/>
                          </a:solidFill>
                          <a:latin typeface="宋体" panose="02010600030101010101" pitchFamily="2" charset="-122"/>
                          <a:ea typeface="宋体" panose="02010600030101010101" pitchFamily="2" charset="-122"/>
                        </a:rPr>
                        <a:t>找到真理</a:t>
                      </a: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725076">
                <a:tc>
                  <a:txBody>
                    <a:bodyPr/>
                    <a:lstStyle/>
                    <a:p>
                      <a:pPr marL="0" algn="ctr" defTabSz="914400" rtl="0" eaLnBrk="1" latinLnBrk="0" hangingPunct="1"/>
                      <a:r>
                        <a:rPr lang="zh-CN" altLang="en-US" sz="3200" b="1" kern="1200" dirty="0">
                          <a:solidFill>
                            <a:schemeClr val="tx1"/>
                          </a:solidFill>
                          <a:latin typeface="宋体" panose="02010600030101010101" pitchFamily="2" charset="-122"/>
                          <a:ea typeface="宋体" panose="02010600030101010101" pitchFamily="2" charset="-122"/>
                          <a:cs typeface="+mn-cs"/>
                        </a:rPr>
                        <a:t>事例</a:t>
                      </a:r>
                      <a:r>
                        <a:rPr lang="en-US" altLang="zh-CN" sz="3200" b="1" kern="1200" dirty="0">
                          <a:solidFill>
                            <a:schemeClr val="tx1"/>
                          </a:solidFill>
                          <a:latin typeface="宋体" panose="02010600030101010101" pitchFamily="2" charset="-122"/>
                          <a:ea typeface="宋体" panose="02010600030101010101" pitchFamily="2" charset="-122"/>
                          <a:cs typeface="+mn-cs"/>
                        </a:rPr>
                        <a:t>1</a:t>
                      </a:r>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725076">
                <a:tc>
                  <a:txBody>
                    <a:bodyPr/>
                    <a:lstStyle/>
                    <a:p>
                      <a:pPr marL="0" algn="ctr" defTabSz="914400" rtl="0" eaLnBrk="1" latinLnBrk="0" hangingPunct="1"/>
                      <a:r>
                        <a:rPr lang="zh-CN" altLang="en-US" sz="3200" b="1" kern="1200" dirty="0">
                          <a:solidFill>
                            <a:schemeClr val="tx1"/>
                          </a:solidFill>
                          <a:latin typeface="宋体" panose="02010600030101010101" pitchFamily="2" charset="-122"/>
                          <a:ea typeface="宋体" panose="02010600030101010101" pitchFamily="2" charset="-122"/>
                          <a:cs typeface="+mn-cs"/>
                        </a:rPr>
                        <a:t>事例</a:t>
                      </a:r>
                      <a:r>
                        <a:rPr lang="en-US" altLang="zh-CN" sz="3200" b="1" kern="1200" dirty="0">
                          <a:solidFill>
                            <a:schemeClr val="tx1"/>
                          </a:solidFill>
                          <a:latin typeface="宋体" panose="02010600030101010101" pitchFamily="2" charset="-122"/>
                          <a:ea typeface="宋体" panose="02010600030101010101" pitchFamily="2" charset="-122"/>
                          <a:cs typeface="+mn-cs"/>
                        </a:rPr>
                        <a:t>2</a:t>
                      </a:r>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r h="725076">
                <a:tc>
                  <a:txBody>
                    <a:bodyPr/>
                    <a:lstStyle/>
                    <a:p>
                      <a:pPr marL="0" algn="ctr" defTabSz="914400" rtl="0" eaLnBrk="1" latinLnBrk="0" hangingPunct="1"/>
                      <a:r>
                        <a:rPr lang="zh-CN" altLang="en-US" sz="3200" b="1" kern="1200" dirty="0">
                          <a:solidFill>
                            <a:schemeClr val="tx1"/>
                          </a:solidFill>
                          <a:latin typeface="宋体" panose="02010600030101010101" pitchFamily="2" charset="-122"/>
                          <a:ea typeface="宋体" panose="02010600030101010101" pitchFamily="2" charset="-122"/>
                          <a:cs typeface="+mn-cs"/>
                        </a:rPr>
                        <a:t>事例</a:t>
                      </a:r>
                      <a:r>
                        <a:rPr lang="en-US" altLang="zh-CN" sz="3200" b="1" kern="1200" dirty="0">
                          <a:solidFill>
                            <a:schemeClr val="tx1"/>
                          </a:solidFill>
                          <a:latin typeface="宋体" panose="02010600030101010101" pitchFamily="2" charset="-122"/>
                          <a:ea typeface="宋体" panose="02010600030101010101" pitchFamily="2" charset="-122"/>
                          <a:cs typeface="+mn-cs"/>
                        </a:rPr>
                        <a:t>3</a:t>
                      </a:r>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endParaRPr lang="zh-CN" altLang="en-US" sz="3200" b="1" kern="1200" dirty="0">
                        <a:solidFill>
                          <a:schemeClr val="tx1"/>
                        </a:solidFill>
                        <a:latin typeface="宋体" panose="02010600030101010101" pitchFamily="2" charset="-122"/>
                        <a:ea typeface="宋体" panose="02010600030101010101" pitchFamily="2" charset="-122"/>
                        <a:cs typeface="+mn-cs"/>
                      </a:endParaRPr>
                    </a:p>
                  </a:txBody>
                  <a:tcPr marL="91441" marR="91441" marT="45729" marB="4572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539750" y="771525"/>
            <a:ext cx="8027988"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    这三个事例中科学家发现真理的过程是相似的，作者写这三个事例都是按照这样的顺序来写的：先偶然发现问题，不断地追问；再进行反复的研究和实验；最后解决了问题，得出了结论。 </a:t>
            </a:r>
          </a:p>
        </p:txBody>
      </p:sp>
      <p:sp>
        <p:nvSpPr>
          <p:cNvPr id="3" name="文本框 2">
            <a:extLst>
              <a:ext uri="{FF2B5EF4-FFF2-40B4-BE49-F238E27FC236}"/>
            </a:extLst>
          </p:cNvPr>
          <p:cNvSpPr txBox="1"/>
          <p:nvPr/>
        </p:nvSpPr>
        <p:spPr>
          <a:xfrm>
            <a:off x="900113" y="3817938"/>
            <a:ext cx="2087562" cy="604837"/>
          </a:xfrm>
          <a:prstGeom prst="rect">
            <a:avLst/>
          </a:prstGeom>
          <a:solidFill>
            <a:srgbClr val="EFBE4D"/>
          </a:solidFill>
          <a:ln>
            <a:noFill/>
          </a:ln>
        </p:spPr>
        <p:style>
          <a:lnRef idx="1">
            <a:schemeClr val="accent3"/>
          </a:lnRef>
          <a:fillRef idx="2">
            <a:schemeClr val="accent3"/>
          </a:fillRef>
          <a:effectRef idx="1">
            <a:schemeClr val="accent3"/>
          </a:effectRef>
          <a:fontRef idx="minor">
            <a:schemeClr val="dk1"/>
          </a:fontRef>
        </p:style>
        <p:txBody>
          <a:bodyPr>
            <a:spAutoFit/>
          </a:bodyPr>
          <a:lstStyle/>
          <a:p>
            <a:pPr algn="ctr" eaLnBrk="1" hangingPunct="1">
              <a:lnSpc>
                <a:spcPct val="120000"/>
              </a:lnSpc>
              <a:defRPr/>
            </a:pPr>
            <a:r>
              <a:rPr lang="zh-CN" altLang="en-US" sz="3200" b="1" dirty="0">
                <a:solidFill>
                  <a:schemeClr val="tx1"/>
                </a:solidFill>
                <a:latin typeface="楷体" panose="02010609060101010101" pitchFamily="49" charset="-122"/>
                <a:ea typeface="楷体" panose="02010609060101010101" pitchFamily="49" charset="-122"/>
              </a:rPr>
              <a:t>发现问题</a:t>
            </a:r>
          </a:p>
        </p:txBody>
      </p:sp>
      <p:sp>
        <p:nvSpPr>
          <p:cNvPr id="4" name="文本框 3">
            <a:extLst>
              <a:ext uri="{FF2B5EF4-FFF2-40B4-BE49-F238E27FC236}"/>
            </a:extLst>
          </p:cNvPr>
          <p:cNvSpPr txBox="1"/>
          <p:nvPr/>
        </p:nvSpPr>
        <p:spPr>
          <a:xfrm>
            <a:off x="3563938" y="3817938"/>
            <a:ext cx="2087562" cy="604837"/>
          </a:xfrm>
          <a:prstGeom prst="rect">
            <a:avLst/>
          </a:prstGeom>
          <a:solidFill>
            <a:srgbClr val="EFBE4D"/>
          </a:solidFill>
          <a:ln>
            <a:noFill/>
          </a:ln>
        </p:spPr>
        <p:style>
          <a:lnRef idx="1">
            <a:schemeClr val="accent3"/>
          </a:lnRef>
          <a:fillRef idx="2">
            <a:schemeClr val="accent3"/>
          </a:fillRef>
          <a:effectRef idx="1">
            <a:schemeClr val="accent3"/>
          </a:effectRef>
          <a:fontRef idx="minor">
            <a:schemeClr val="dk1"/>
          </a:fontRef>
        </p:style>
        <p:txBody>
          <a:bodyPr>
            <a:spAutoFit/>
          </a:bodyPr>
          <a:lstStyle/>
          <a:p>
            <a:pPr algn="ctr" eaLnBrk="1" hangingPunct="1">
              <a:lnSpc>
                <a:spcPct val="120000"/>
              </a:lnSpc>
              <a:defRPr/>
            </a:pPr>
            <a:r>
              <a:rPr lang="zh-CN" altLang="en-US" sz="3200" b="1" dirty="0">
                <a:solidFill>
                  <a:schemeClr val="tx1"/>
                </a:solidFill>
                <a:latin typeface="楷体" panose="02010609060101010101" pitchFamily="49" charset="-122"/>
                <a:ea typeface="楷体" panose="02010609060101010101" pitchFamily="49" charset="-122"/>
              </a:rPr>
              <a:t>研究问题</a:t>
            </a:r>
          </a:p>
        </p:txBody>
      </p:sp>
      <p:sp>
        <p:nvSpPr>
          <p:cNvPr id="5" name="文本框 4">
            <a:extLst>
              <a:ext uri="{FF2B5EF4-FFF2-40B4-BE49-F238E27FC236}"/>
            </a:extLst>
          </p:cNvPr>
          <p:cNvSpPr txBox="1"/>
          <p:nvPr/>
        </p:nvSpPr>
        <p:spPr>
          <a:xfrm>
            <a:off x="6227763" y="3817938"/>
            <a:ext cx="2089150" cy="604837"/>
          </a:xfrm>
          <a:prstGeom prst="rect">
            <a:avLst/>
          </a:prstGeom>
          <a:solidFill>
            <a:srgbClr val="EFBE4D"/>
          </a:solidFill>
          <a:ln>
            <a:noFill/>
          </a:ln>
        </p:spPr>
        <p:style>
          <a:lnRef idx="1">
            <a:schemeClr val="accent3"/>
          </a:lnRef>
          <a:fillRef idx="2">
            <a:schemeClr val="accent3"/>
          </a:fillRef>
          <a:effectRef idx="1">
            <a:schemeClr val="accent3"/>
          </a:effectRef>
          <a:fontRef idx="minor">
            <a:schemeClr val="dk1"/>
          </a:fontRef>
        </p:style>
        <p:txBody>
          <a:bodyPr>
            <a:spAutoFit/>
          </a:bodyPr>
          <a:lstStyle/>
          <a:p>
            <a:pPr algn="ctr" eaLnBrk="1" hangingPunct="1">
              <a:lnSpc>
                <a:spcPct val="120000"/>
              </a:lnSpc>
              <a:defRPr/>
            </a:pPr>
            <a:r>
              <a:rPr lang="zh-CN" altLang="en-US" sz="3200" b="1" dirty="0">
                <a:solidFill>
                  <a:schemeClr val="tx1"/>
                </a:solidFill>
                <a:latin typeface="楷体" panose="02010609060101010101" pitchFamily="49" charset="-122"/>
                <a:ea typeface="楷体" panose="02010609060101010101" pitchFamily="49" charset="-122"/>
              </a:rPr>
              <a:t>找到真理</a:t>
            </a:r>
          </a:p>
        </p:txBody>
      </p:sp>
      <p:sp>
        <p:nvSpPr>
          <p:cNvPr id="6" name="右箭头 5">
            <a:extLst>
              <a:ext uri="{FF2B5EF4-FFF2-40B4-BE49-F238E27FC236}"/>
            </a:extLst>
          </p:cNvPr>
          <p:cNvSpPr/>
          <p:nvPr/>
        </p:nvSpPr>
        <p:spPr>
          <a:xfrm>
            <a:off x="3059113" y="4073525"/>
            <a:ext cx="433387" cy="144463"/>
          </a:xfrm>
          <a:prstGeom prst="rightArrow">
            <a:avLst/>
          </a:prstGeom>
          <a:solidFill>
            <a:srgbClr val="31A7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右箭头 6">
            <a:extLst>
              <a:ext uri="{FF2B5EF4-FFF2-40B4-BE49-F238E27FC236}"/>
            </a:extLst>
          </p:cNvPr>
          <p:cNvSpPr/>
          <p:nvPr/>
        </p:nvSpPr>
        <p:spPr>
          <a:xfrm>
            <a:off x="5724525" y="4073525"/>
            <a:ext cx="431800" cy="144463"/>
          </a:xfrm>
          <a:prstGeom prst="rightArrow">
            <a:avLst/>
          </a:prstGeom>
          <a:solidFill>
            <a:srgbClr val="31A7B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611188" y="915988"/>
            <a:ext cx="8027987"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宋体" charset="-122"/>
              </a:rPr>
              <a:t>    纵观千百年来的科学技术发展史，那些在科学领域有所建树的人，都善于从细微的、司空见惯的现象中发现问题，不断发问，不断解决疑问，追根求源，最后把“？”拉直变成“！”，找到真理。</a:t>
            </a:r>
          </a:p>
        </p:txBody>
      </p:sp>
      <p:sp>
        <p:nvSpPr>
          <p:cNvPr id="25603" name="文本框 2"/>
          <p:cNvSpPr txBox="1">
            <a:spLocks noChangeArrowheads="1"/>
          </p:cNvSpPr>
          <p:nvPr/>
        </p:nvSpPr>
        <p:spPr bwMode="auto">
          <a:xfrm>
            <a:off x="611188" y="195263"/>
            <a:ext cx="7993062"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齐读课文第</a:t>
            </a:r>
            <a:r>
              <a:rPr lang="en-US" altLang="zh-CN" sz="3200" b="1">
                <a:latin typeface="楷体" pitchFamily="49" charset="-122"/>
                <a:ea typeface="楷体" pitchFamily="49" charset="-122"/>
              </a:rPr>
              <a:t>2</a:t>
            </a:r>
            <a:r>
              <a:rPr lang="zh-CN" altLang="en-US" sz="3200" b="1">
                <a:latin typeface="楷体" pitchFamily="49" charset="-122"/>
                <a:ea typeface="楷体" pitchFamily="49" charset="-122"/>
              </a:rPr>
              <a:t>自然段。</a:t>
            </a:r>
          </a:p>
        </p:txBody>
      </p:sp>
      <p:cxnSp>
        <p:nvCxnSpPr>
          <p:cNvPr id="5" name="直接连接符 4">
            <a:extLst>
              <a:ext uri="{FF2B5EF4-FFF2-40B4-BE49-F238E27FC236}"/>
            </a:extLst>
          </p:cNvPr>
          <p:cNvCxnSpPr>
            <a:cxnSpLocks/>
          </p:cNvCxnSpPr>
          <p:nvPr/>
        </p:nvCxnSpPr>
        <p:spPr>
          <a:xfrm>
            <a:off x="6804025" y="2093913"/>
            <a:ext cx="1800225" cy="0"/>
          </a:xfrm>
          <a:prstGeom prst="line">
            <a:avLst/>
          </a:prstGeom>
          <a:ln w="28575">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extLst>
          </p:cNvPr>
          <p:cNvCxnSpPr/>
          <p:nvPr/>
        </p:nvCxnSpPr>
        <p:spPr>
          <a:xfrm>
            <a:off x="611188" y="2690813"/>
            <a:ext cx="7993062" cy="0"/>
          </a:xfrm>
          <a:prstGeom prst="line">
            <a:avLst/>
          </a:prstGeom>
          <a:ln w="28575">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extLst>
          </p:cNvPr>
          <p:cNvCxnSpPr/>
          <p:nvPr/>
        </p:nvCxnSpPr>
        <p:spPr>
          <a:xfrm>
            <a:off x="611188" y="3267075"/>
            <a:ext cx="7993062" cy="0"/>
          </a:xfrm>
          <a:prstGeom prst="line">
            <a:avLst/>
          </a:prstGeom>
          <a:ln w="28575">
            <a:solidFill>
              <a:srgbClr val="FF0066"/>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extLst>
          </p:cNvPr>
          <p:cNvSpPr txBox="1"/>
          <p:nvPr/>
        </p:nvSpPr>
        <p:spPr>
          <a:xfrm>
            <a:off x="1889125" y="4103688"/>
            <a:ext cx="5472113" cy="682625"/>
          </a:xfrm>
          <a:prstGeom prst="rect">
            <a:avLst/>
          </a:prstGeom>
          <a:solidFill>
            <a:srgbClr val="EFBE4D"/>
          </a:solidFill>
          <a:ln>
            <a:noFill/>
          </a:ln>
        </p:spPr>
        <p:style>
          <a:lnRef idx="1">
            <a:schemeClr val="accent3"/>
          </a:lnRef>
          <a:fillRef idx="2">
            <a:schemeClr val="accent3"/>
          </a:fillRef>
          <a:effectRef idx="1">
            <a:schemeClr val="accent3"/>
          </a:effectRef>
          <a:fontRef idx="minor">
            <a:schemeClr val="dk1"/>
          </a:fontRef>
        </p:style>
        <p:txBody>
          <a:bodyPr>
            <a:spAutoFit/>
          </a:bodyPr>
          <a:lstStyle/>
          <a:p>
            <a:pPr algn="ctr" eaLnBrk="1" hangingPunct="1">
              <a:lnSpc>
                <a:spcPct val="120000"/>
              </a:lnSpc>
              <a:defRPr/>
            </a:pPr>
            <a:r>
              <a:rPr lang="zh-CN" altLang="en-US" sz="3200" b="1" dirty="0">
                <a:solidFill>
                  <a:schemeClr val="tx1"/>
                </a:solidFill>
                <a:latin typeface="楷体" panose="02010609060101010101" pitchFamily="49" charset="-122"/>
                <a:ea typeface="楷体" panose="02010609060101010101" pitchFamily="49" charset="-122"/>
              </a:rPr>
              <a:t>真理诞生于一百个问号之后</a:t>
            </a:r>
          </a:p>
        </p:txBody>
      </p:sp>
      <p:cxnSp>
        <p:nvCxnSpPr>
          <p:cNvPr id="13" name="直接连接符 12">
            <a:extLst>
              <a:ext uri="{FF2B5EF4-FFF2-40B4-BE49-F238E27FC236}"/>
            </a:extLst>
          </p:cNvPr>
          <p:cNvCxnSpPr/>
          <p:nvPr/>
        </p:nvCxnSpPr>
        <p:spPr>
          <a:xfrm>
            <a:off x="611188" y="3867150"/>
            <a:ext cx="4465637" cy="0"/>
          </a:xfrm>
          <a:prstGeom prst="line">
            <a:avLst/>
          </a:prstGeom>
          <a:ln w="28575">
            <a:solidFill>
              <a:srgbClr val="FF006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组合 2"/>
          <p:cNvGrpSpPr>
            <a:grpSpLocks/>
          </p:cNvGrpSpPr>
          <p:nvPr/>
        </p:nvGrpSpPr>
        <p:grpSpPr bwMode="auto">
          <a:xfrm>
            <a:off x="1476375" y="842963"/>
            <a:ext cx="2087563" cy="3613150"/>
            <a:chOff x="1475656" y="843558"/>
            <a:chExt cx="2087563" cy="3613276"/>
          </a:xfrm>
        </p:grpSpPr>
        <p:pic>
          <p:nvPicPr>
            <p:cNvPr id="2" name="图片 1">
              <a:extLst>
                <a:ext uri="{FF2B5EF4-FFF2-40B4-BE49-F238E27FC236}"/>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75656" y="843558"/>
              <a:ext cx="1927225" cy="3613276"/>
            </a:xfrm>
            <a:prstGeom prst="rect">
              <a:avLst/>
            </a:prstGeom>
            <a:effectLst>
              <a:outerShdw blurRad="50800" dist="38100" dir="2700000" algn="tl" rotWithShape="0">
                <a:prstClr val="black">
                  <a:alpha val="40000"/>
                </a:prstClr>
              </a:outerShdw>
            </a:effectLst>
          </p:spPr>
        </p:pic>
        <p:sp>
          <p:nvSpPr>
            <p:cNvPr id="3074" name="文本框 1">
              <a:hlinkClick r:id="rId3" action="ppaction://hlinksldjump"/>
              <a:extLst>
                <a:ext uri="{FF2B5EF4-FFF2-40B4-BE49-F238E27FC236}"/>
              </a:extLst>
            </p:cNvPr>
            <p:cNvSpPr txBox="1">
              <a:spLocks noChangeArrowheads="1"/>
            </p:cNvSpPr>
            <p:nvPr/>
          </p:nvSpPr>
          <p:spPr bwMode="auto">
            <a:xfrm>
              <a:off x="1475656" y="1635748"/>
              <a:ext cx="2087563" cy="646136"/>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第</a:t>
              </a:r>
              <a:r>
                <a:rPr lang="en-US" altLang="zh-CN"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1</a:t>
              </a:r>
              <a:r>
                <a:rPr lang="zh-CN" altLang="en-US"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课时</a:t>
              </a:r>
            </a:p>
          </p:txBody>
        </p:sp>
      </p:grpSp>
      <p:pic>
        <p:nvPicPr>
          <p:cNvPr id="6" name="图片 5">
            <a:extLst>
              <a:ext uri="{FF2B5EF4-FFF2-40B4-BE49-F238E27FC236}"/>
            </a:extLst>
          </p:cNvPr>
          <p:cNvPicPr>
            <a:picLocks noChangeAspect="1"/>
          </p:cNvPicPr>
          <p:nvPr/>
        </p:nvPicPr>
        <p:blipFill rotWithShape="1">
          <a:blip r:embed="rId4" cstate="email">
            <a:extLst>
              <a:ext uri="{28A0092B-C50C-407E-A947-70E740481C1C}">
                <a14:useLocalDpi xmlns:a14="http://schemas.microsoft.com/office/drawing/2010/main"/>
              </a:ext>
            </a:extLst>
          </a:blip>
          <a:srcRect b="-659"/>
          <a:stretch/>
        </p:blipFill>
        <p:spPr>
          <a:xfrm>
            <a:off x="3906838" y="915988"/>
            <a:ext cx="2178050" cy="4081462"/>
          </a:xfrm>
          <a:prstGeom prst="rect">
            <a:avLst/>
          </a:prstGeom>
          <a:effectLst>
            <a:outerShdw blurRad="50800" dist="38100" dir="2700000" algn="tl" rotWithShape="0">
              <a:prstClr val="black">
                <a:alpha val="40000"/>
              </a:prstClr>
            </a:outerShdw>
          </a:effectLst>
        </p:spPr>
      </p:pic>
      <p:sp>
        <p:nvSpPr>
          <p:cNvPr id="3075" name="文本框 2">
            <a:hlinkClick r:id="rId5" action="ppaction://hlinksldjump"/>
            <a:extLst>
              <a:ext uri="{FF2B5EF4-FFF2-40B4-BE49-F238E27FC236}"/>
            </a:extLst>
          </p:cNvPr>
          <p:cNvSpPr txBox="1">
            <a:spLocks noChangeArrowheads="1"/>
          </p:cNvSpPr>
          <p:nvPr/>
        </p:nvSpPr>
        <p:spPr bwMode="auto">
          <a:xfrm>
            <a:off x="3779838" y="1611313"/>
            <a:ext cx="2087562" cy="646112"/>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第</a:t>
            </a:r>
            <a:r>
              <a:rPr lang="en-US" altLang="zh-CN"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2</a:t>
            </a:r>
            <a:r>
              <a:rPr lang="zh-CN" altLang="en-US" sz="36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课时</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文本框 2"/>
          <p:cNvSpPr txBox="1">
            <a:spLocks noChangeArrowheads="1"/>
          </p:cNvSpPr>
          <p:nvPr/>
        </p:nvSpPr>
        <p:spPr bwMode="auto">
          <a:xfrm>
            <a:off x="611188" y="773113"/>
            <a:ext cx="8027987"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在这一段话中“？</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和“！</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有什么含义呢？它们各指什么呢？</a:t>
            </a:r>
          </a:p>
        </p:txBody>
      </p:sp>
      <p:sp>
        <p:nvSpPr>
          <p:cNvPr id="4" name="文本框 3"/>
          <p:cNvSpPr txBox="1">
            <a:spLocks noChangeArrowheads="1"/>
          </p:cNvSpPr>
          <p:nvPr/>
        </p:nvSpPr>
        <p:spPr bwMode="auto">
          <a:xfrm>
            <a:off x="611188" y="2284413"/>
            <a:ext cx="8027987"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spcBef>
                <a:spcPts val="600"/>
              </a:spcBef>
            </a:pPr>
            <a:r>
              <a:rPr lang="zh-CN" altLang="en-US" sz="3200" b="1" dirty="0">
                <a:solidFill>
                  <a:srgbClr val="0033CC"/>
                </a:solidFill>
                <a:latin typeface="宋体" charset="-122"/>
              </a:rPr>
              <a:t>    “？”的含义是：发现问题，不断追问；</a:t>
            </a:r>
            <a:endParaRPr lang="en-US" altLang="zh-CN" sz="3200" b="1" dirty="0">
              <a:solidFill>
                <a:srgbClr val="0033CC"/>
              </a:solidFill>
              <a:latin typeface="宋体" charset="-122"/>
            </a:endParaRPr>
          </a:p>
          <a:p>
            <a:pPr eaLnBrk="1" hangingPunct="1">
              <a:lnSpc>
                <a:spcPct val="120000"/>
              </a:lnSpc>
              <a:spcBef>
                <a:spcPts val="600"/>
              </a:spcBef>
            </a:pPr>
            <a:r>
              <a:rPr lang="en-US" altLang="zh-CN" sz="3200" b="1" dirty="0">
                <a:solidFill>
                  <a:srgbClr val="0033CC"/>
                </a:solidFill>
                <a:latin typeface="宋体" charset="-122"/>
              </a:rPr>
              <a:t>    </a:t>
            </a:r>
            <a:r>
              <a:rPr lang="zh-CN" altLang="en-US" sz="3200" b="1" dirty="0">
                <a:solidFill>
                  <a:srgbClr val="0033CC"/>
                </a:solidFill>
                <a:latin typeface="宋体" charset="-122"/>
              </a:rPr>
              <a:t>“！</a:t>
            </a:r>
            <a:r>
              <a:rPr lang="en-US" altLang="zh-CN" sz="3200" b="1" dirty="0">
                <a:solidFill>
                  <a:srgbClr val="0033CC"/>
                </a:solidFill>
                <a:latin typeface="宋体" charset="-122"/>
              </a:rPr>
              <a:t>”</a:t>
            </a:r>
            <a:r>
              <a:rPr lang="zh-CN" altLang="en-US" sz="3200" b="1" dirty="0">
                <a:solidFill>
                  <a:srgbClr val="0033CC"/>
                </a:solidFill>
                <a:latin typeface="宋体" charset="-122"/>
              </a:rPr>
              <a:t>的含义是：通过探索，解决了疑问，发现了真理。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2"/>
          <p:cNvSpPr txBox="1">
            <a:spLocks noChangeArrowheads="1"/>
          </p:cNvSpPr>
          <p:nvPr/>
        </p:nvSpPr>
        <p:spPr bwMode="auto">
          <a:xfrm>
            <a:off x="593725" y="773113"/>
            <a:ext cx="8027988"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“把‘？</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拉直变成‘！</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表示的意思和文中哪句话相同？</a:t>
            </a:r>
          </a:p>
        </p:txBody>
      </p:sp>
      <p:sp>
        <p:nvSpPr>
          <p:cNvPr id="4" name="文本框 3"/>
          <p:cNvSpPr txBox="1">
            <a:spLocks noChangeArrowheads="1"/>
          </p:cNvSpPr>
          <p:nvPr/>
        </p:nvSpPr>
        <p:spPr bwMode="auto">
          <a:xfrm>
            <a:off x="2051050" y="2139950"/>
            <a:ext cx="511333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spcBef>
                <a:spcPts val="600"/>
              </a:spcBef>
            </a:pPr>
            <a:r>
              <a:rPr lang="zh-CN" altLang="en-US" sz="3200" b="1">
                <a:solidFill>
                  <a:srgbClr val="0033CC"/>
                </a:solidFill>
                <a:latin typeface="宋体" charset="-122"/>
              </a:rPr>
              <a:t>真理诞生于一百个问号之后</a:t>
            </a:r>
          </a:p>
        </p:txBody>
      </p:sp>
      <p:sp>
        <p:nvSpPr>
          <p:cNvPr id="5" name="文本框 4"/>
          <p:cNvSpPr txBox="1">
            <a:spLocks noChangeArrowheads="1"/>
          </p:cNvSpPr>
          <p:nvPr/>
        </p:nvSpPr>
        <p:spPr bwMode="auto">
          <a:xfrm>
            <a:off x="1457325" y="2944813"/>
            <a:ext cx="7164388"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这样表达有什么好处？</a:t>
            </a:r>
          </a:p>
        </p:txBody>
      </p:sp>
      <p:sp>
        <p:nvSpPr>
          <p:cNvPr id="6" name="文本框 5"/>
          <p:cNvSpPr txBox="1">
            <a:spLocks noChangeArrowheads="1"/>
          </p:cNvSpPr>
          <p:nvPr/>
        </p:nvSpPr>
        <p:spPr bwMode="auto">
          <a:xfrm>
            <a:off x="2051050" y="3724275"/>
            <a:ext cx="511333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spcBef>
                <a:spcPts val="600"/>
              </a:spcBef>
            </a:pPr>
            <a:r>
              <a:rPr lang="zh-CN" altLang="en-US" sz="3200" b="1">
                <a:solidFill>
                  <a:srgbClr val="0033CC"/>
                </a:solidFill>
                <a:latin typeface="宋体" charset="-122"/>
              </a:rPr>
              <a:t>形象、直观、易懂</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1"/>
          <p:cNvSpPr txBox="1">
            <a:spLocks noChangeArrowheads="1"/>
          </p:cNvSpPr>
          <p:nvPr/>
        </p:nvSpPr>
        <p:spPr bwMode="auto">
          <a:xfrm>
            <a:off x="900113" y="1347788"/>
            <a:ext cx="6119812"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科学史上，从生活的细小现象中受到启发，不断实验和研究，最后找到真理的事例还有很多，你还能举出几个吗？</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827088" y="700088"/>
            <a:ext cx="7704137" cy="379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spcBef>
                <a:spcPts val="600"/>
              </a:spcBef>
              <a:buFont typeface="Wingdings" pitchFamily="2" charset="2"/>
              <a:buChar char="l"/>
            </a:pPr>
            <a:r>
              <a:rPr lang="zh-CN" altLang="en-US" sz="3200" b="1" dirty="0">
                <a:solidFill>
                  <a:srgbClr val="0033CC"/>
                </a:solidFill>
                <a:latin typeface="宋体" charset="-122"/>
              </a:rPr>
              <a:t>瓦特从水蒸气推动壶盖的现象中受到启发，改良了蒸汽机。</a:t>
            </a:r>
          </a:p>
          <a:p>
            <a:pPr eaLnBrk="1" hangingPunct="1">
              <a:lnSpc>
                <a:spcPct val="120000"/>
              </a:lnSpc>
              <a:spcBef>
                <a:spcPts val="600"/>
              </a:spcBef>
              <a:buFont typeface="Wingdings" pitchFamily="2" charset="2"/>
              <a:buChar char="l"/>
            </a:pPr>
            <a:r>
              <a:rPr lang="zh-CN" altLang="en-US" sz="3200" b="1" dirty="0">
                <a:solidFill>
                  <a:srgbClr val="0033CC"/>
                </a:solidFill>
                <a:latin typeface="宋体" charset="-122"/>
              </a:rPr>
              <a:t>鲁班的手被植物叶子划伤，后来他发明了锯子。</a:t>
            </a:r>
          </a:p>
          <a:p>
            <a:pPr eaLnBrk="1" hangingPunct="1">
              <a:lnSpc>
                <a:spcPct val="120000"/>
              </a:lnSpc>
              <a:spcBef>
                <a:spcPts val="600"/>
              </a:spcBef>
              <a:buFont typeface="Wingdings" pitchFamily="2" charset="2"/>
              <a:buChar char="l"/>
            </a:pPr>
            <a:r>
              <a:rPr lang="zh-CN" altLang="en-US" sz="3200" b="1" dirty="0">
                <a:solidFill>
                  <a:srgbClr val="0033CC"/>
                </a:solidFill>
                <a:latin typeface="宋体" charset="-122"/>
              </a:rPr>
              <a:t>牛顿在苹果树下被掉下来的苹果砸到了头，后来他发现了万有引力定律。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文本框 1"/>
          <p:cNvSpPr txBox="1">
            <a:spLocks noChangeArrowheads="1"/>
          </p:cNvSpPr>
          <p:nvPr/>
        </p:nvSpPr>
        <p:spPr bwMode="auto">
          <a:xfrm>
            <a:off x="539750" y="1101725"/>
            <a:ext cx="64071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这么多的事例说明了科学并不神秘，真理并不遥远。只要你从细微的、司空见惯的现象中发现问题，追根求源，最后把“？</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拉直变成“！</a:t>
            </a:r>
            <a:r>
              <a:rPr lang="en-US" altLang="zh-CN" sz="3200" b="1">
                <a:latin typeface="楷体" pitchFamily="49" charset="-122"/>
                <a:ea typeface="楷体" pitchFamily="49" charset="-122"/>
              </a:rPr>
              <a:t>”</a:t>
            </a:r>
            <a:r>
              <a:rPr lang="zh-CN" altLang="en-US" sz="3200" b="1">
                <a:latin typeface="楷体" pitchFamily="49" charset="-122"/>
                <a:ea typeface="楷体" pitchFamily="49" charset="-122"/>
              </a:rPr>
              <a:t>，就可以找到真理。</a:t>
            </a:r>
          </a:p>
        </p:txBody>
      </p:sp>
      <p:pic>
        <p:nvPicPr>
          <p:cNvPr id="31747"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92950" y="1135063"/>
            <a:ext cx="1243013"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本框 1"/>
          <p:cNvSpPr txBox="1">
            <a:spLocks noChangeArrowheads="1"/>
          </p:cNvSpPr>
          <p:nvPr/>
        </p:nvSpPr>
        <p:spPr bwMode="auto">
          <a:xfrm>
            <a:off x="684213" y="1347788"/>
            <a:ext cx="6911975"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默读课文，思考：</a:t>
            </a:r>
            <a:endParaRPr lang="en-US" altLang="zh-CN" sz="3200" b="1">
              <a:latin typeface="楷体" pitchFamily="49" charset="-122"/>
              <a:ea typeface="楷体" pitchFamily="49" charset="-122"/>
            </a:endParaRPr>
          </a:p>
          <a:p>
            <a:pPr eaLnBrk="1" hangingPunct="1">
              <a:lnSpc>
                <a:spcPct val="120000"/>
              </a:lnSpc>
            </a:pPr>
            <a:r>
              <a:rPr lang="en-US" altLang="zh-CN" sz="3200" b="1">
                <a:latin typeface="楷体" pitchFamily="49" charset="-122"/>
                <a:ea typeface="楷体" pitchFamily="49" charset="-122"/>
              </a:rPr>
              <a:t>    </a:t>
            </a:r>
            <a:r>
              <a:rPr lang="zh-CN" altLang="en-US" sz="3200" b="1">
                <a:latin typeface="楷体" pitchFamily="49" charset="-122"/>
                <a:ea typeface="楷体" pitchFamily="49" charset="-122"/>
              </a:rPr>
              <a:t>真理的发现也是有条件的，那么科学家们是靠着怎样的科学精神，在漫漫的科学长途中寻找到真理的呢？</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539750" y="709613"/>
            <a:ext cx="2519363"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buFont typeface="Arial" charset="0"/>
              <a:buChar char="•"/>
            </a:pPr>
            <a:r>
              <a:rPr lang="zh-CN" altLang="en-US" sz="3200" b="1">
                <a:solidFill>
                  <a:srgbClr val="FF00FF"/>
                </a:solidFill>
                <a:latin typeface="楷体" pitchFamily="49" charset="-122"/>
                <a:ea typeface="楷体" pitchFamily="49" charset="-122"/>
              </a:rPr>
              <a:t>见微知著</a:t>
            </a:r>
          </a:p>
        </p:txBody>
      </p:sp>
      <p:sp>
        <p:nvSpPr>
          <p:cNvPr id="4" name="文本框 3"/>
          <p:cNvSpPr txBox="1">
            <a:spLocks noChangeArrowheads="1"/>
          </p:cNvSpPr>
          <p:nvPr/>
        </p:nvSpPr>
        <p:spPr bwMode="auto">
          <a:xfrm>
            <a:off x="539750" y="1492250"/>
            <a:ext cx="6840538"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    见微知著：见到一点儿苗头就能知道它的发展趋向或问题的实质。</a:t>
            </a:r>
          </a:p>
        </p:txBody>
      </p:sp>
      <p:sp>
        <p:nvSpPr>
          <p:cNvPr id="5" name="文本框 4"/>
          <p:cNvSpPr txBox="1">
            <a:spLocks noChangeArrowheads="1"/>
          </p:cNvSpPr>
          <p:nvPr/>
        </p:nvSpPr>
        <p:spPr bwMode="auto">
          <a:xfrm>
            <a:off x="539750" y="2787650"/>
            <a:ext cx="7056438" cy="127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第</a:t>
            </a:r>
            <a:r>
              <a:rPr lang="en-US" altLang="zh-CN" sz="3200" b="1">
                <a:latin typeface="楷体" pitchFamily="49" charset="-122"/>
                <a:ea typeface="楷体" pitchFamily="49" charset="-122"/>
              </a:rPr>
              <a:t>3</a:t>
            </a:r>
            <a:r>
              <a:rPr lang="zh-CN" altLang="en-US" sz="3200" b="1">
                <a:latin typeface="楷体" pitchFamily="49" charset="-122"/>
                <a:ea typeface="楷体" pitchFamily="49" charset="-122"/>
              </a:rPr>
              <a:t>自然段中哪一句话体现了波义耳这种见微知著的本领呢？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684213" y="793750"/>
            <a:ext cx="8027987"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宋体" charset="-122"/>
              </a:rPr>
              <a:t>    谁知过了一会儿，溅上盐酸的花瓣竟奇迹般地变红了，波义耳立即敏感地意识到，紫罗兰中有一种成分遇到盐酸会变红。</a:t>
            </a:r>
          </a:p>
        </p:txBody>
      </p:sp>
      <p:sp>
        <p:nvSpPr>
          <p:cNvPr id="3" name="文本框 2"/>
          <p:cNvSpPr txBox="1">
            <a:spLocks noChangeArrowheads="1"/>
          </p:cNvSpPr>
          <p:nvPr/>
        </p:nvSpPr>
        <p:spPr bwMode="auto">
          <a:xfrm>
            <a:off x="684213" y="2859088"/>
            <a:ext cx="7993062"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在魏格纳和阿瑟林斯基身上能找到这种见微知著的本领吗？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611188" y="555625"/>
            <a:ext cx="25193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buFont typeface="Arial" charset="0"/>
              <a:buChar char="•"/>
            </a:pPr>
            <a:r>
              <a:rPr lang="zh-CN" altLang="en-US" sz="3200" b="1">
                <a:solidFill>
                  <a:srgbClr val="FF00FF"/>
                </a:solidFill>
                <a:latin typeface="楷体" pitchFamily="49" charset="-122"/>
                <a:ea typeface="楷体" pitchFamily="49" charset="-122"/>
              </a:rPr>
              <a:t>善于发问</a:t>
            </a:r>
          </a:p>
        </p:txBody>
      </p:sp>
      <p:sp>
        <p:nvSpPr>
          <p:cNvPr id="3" name="文本框 2"/>
          <p:cNvSpPr txBox="1">
            <a:spLocks noChangeArrowheads="1"/>
          </p:cNvSpPr>
          <p:nvPr/>
        </p:nvSpPr>
        <p:spPr bwMode="auto">
          <a:xfrm>
            <a:off x="1330325" y="1889125"/>
            <a:ext cx="64817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阿瑟林斯基凭借什么找到了真理？</a:t>
            </a:r>
          </a:p>
        </p:txBody>
      </p:sp>
      <p:sp>
        <p:nvSpPr>
          <p:cNvPr id="4" name="文本框 3"/>
          <p:cNvSpPr txBox="1">
            <a:spLocks noChangeArrowheads="1"/>
          </p:cNvSpPr>
          <p:nvPr/>
        </p:nvSpPr>
        <p:spPr bwMode="auto">
          <a:xfrm>
            <a:off x="3995738" y="3076575"/>
            <a:ext cx="1871662"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善于发问</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035050" y="1493838"/>
            <a:ext cx="5761038"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阿瑟林斯基提了哪些问题？</a:t>
            </a:r>
          </a:p>
        </p:txBody>
      </p:sp>
      <p:sp>
        <p:nvSpPr>
          <p:cNvPr id="3" name="文本框 2"/>
          <p:cNvSpPr txBox="1">
            <a:spLocks noChangeArrowheads="1"/>
          </p:cNvSpPr>
          <p:nvPr/>
        </p:nvSpPr>
        <p:spPr bwMode="auto">
          <a:xfrm>
            <a:off x="1042988" y="2284413"/>
            <a:ext cx="6842125"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    为什么睡觉时眼珠会转动？这会不会与做梦有关？会是什么关系呢？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a:spLocks noChangeArrowheads="1"/>
          </p:cNvSpPr>
          <p:nvPr/>
        </p:nvSpPr>
        <p:spPr bwMode="auto">
          <a:xfrm>
            <a:off x="3492500" y="268288"/>
            <a:ext cx="208915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zh-CN" altLang="en-US" sz="3600" b="1">
                <a:latin typeface="黑体" pitchFamily="49" charset="-122"/>
                <a:ea typeface="黑体" pitchFamily="49" charset="-122"/>
              </a:rPr>
              <a:t>第</a:t>
            </a:r>
            <a:r>
              <a:rPr lang="en-US" altLang="zh-CN" sz="3600" b="1">
                <a:latin typeface="黑体" pitchFamily="49" charset="-122"/>
                <a:ea typeface="黑体" pitchFamily="49" charset="-122"/>
              </a:rPr>
              <a:t>1</a:t>
            </a:r>
            <a:r>
              <a:rPr lang="zh-CN" altLang="en-US" sz="3600" b="1">
                <a:latin typeface="黑体" pitchFamily="49" charset="-122"/>
                <a:ea typeface="黑体" pitchFamily="49" charset="-122"/>
              </a:rPr>
              <a:t>课时</a:t>
            </a:r>
          </a:p>
        </p:txBody>
      </p:sp>
      <p:pic>
        <p:nvPicPr>
          <p:cNvPr id="3" name="图片 2">
            <a:extLst>
              <a:ext uri="{FF2B5EF4-FFF2-40B4-BE49-F238E27FC236}"/>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5616" y="1584493"/>
            <a:ext cx="2227829" cy="2399480"/>
          </a:xfrm>
          <a:prstGeom prst="rect">
            <a:avLst/>
          </a:prstGeom>
          <a:ln>
            <a:noFill/>
          </a:ln>
          <a:effectLst>
            <a:softEdge rad="112500"/>
          </a:effectLst>
        </p:spPr>
      </p:pic>
      <p:sp>
        <p:nvSpPr>
          <p:cNvPr id="7172" name="文本框 3"/>
          <p:cNvSpPr txBox="1">
            <a:spLocks noChangeArrowheads="1"/>
          </p:cNvSpPr>
          <p:nvPr/>
        </p:nvSpPr>
        <p:spPr bwMode="auto">
          <a:xfrm>
            <a:off x="3995738" y="1851025"/>
            <a:ext cx="3600450"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这是一个什么标点符号？它有什么含义？</a:t>
            </a:r>
          </a:p>
        </p:txBody>
      </p:sp>
      <p:sp>
        <p:nvSpPr>
          <p:cNvPr id="2" name="文本框 1"/>
          <p:cNvSpPr txBox="1"/>
          <p:nvPr/>
        </p:nvSpPr>
        <p:spPr>
          <a:xfrm>
            <a:off x="6012160" y="912813"/>
            <a:ext cx="1440160" cy="220445"/>
          </a:xfrm>
          <a:prstGeom prst="rect">
            <a:avLst/>
          </a:prstGeom>
          <a:noFill/>
        </p:spPr>
        <p:txBody>
          <a:bodyPr wrap="square" rtlCol="0">
            <a:spAutoFit/>
          </a:bodyPr>
          <a:lstStyle/>
          <a:p>
            <a:pPr eaLnBrk="1" hangingPunct="1">
              <a:lnSpc>
                <a:spcPct val="120000"/>
              </a:lnSpc>
            </a:pPr>
            <a:r>
              <a:rPr lang="en-US" altLang="zh-CN" sz="800" b="1" dirty="0">
                <a:solidFill>
                  <a:srgbClr val="FFFFFF"/>
                </a:solidFill>
                <a:latin typeface="楷体" panose="02010609060101010101" pitchFamily="49" charset="-122"/>
                <a:ea typeface="楷体" panose="02010609060101010101" pitchFamily="49" charset="-122"/>
              </a:rPr>
              <a:t>https://www.ypppt.com/</a:t>
            </a:r>
            <a:endParaRPr lang="zh-CN" altLang="en-US" sz="800" b="1" dirty="0" smtClean="0">
              <a:solidFill>
                <a:srgbClr val="FFFF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252413" y="468313"/>
            <a:ext cx="669607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buFont typeface="Arial" charset="0"/>
              <a:buChar char="•"/>
            </a:pPr>
            <a:r>
              <a:rPr lang="zh-CN" altLang="en-US" sz="3200" b="1">
                <a:solidFill>
                  <a:srgbClr val="FF00FF"/>
                </a:solidFill>
                <a:latin typeface="楷体" pitchFamily="49" charset="-122"/>
                <a:ea typeface="楷体" pitchFamily="49" charset="-122"/>
              </a:rPr>
              <a:t>不断探索、独立思考、锲而不舍</a:t>
            </a:r>
          </a:p>
        </p:txBody>
      </p:sp>
      <p:sp>
        <p:nvSpPr>
          <p:cNvPr id="3" name="文本框 2"/>
          <p:cNvSpPr txBox="1">
            <a:spLocks noChangeArrowheads="1"/>
          </p:cNvSpPr>
          <p:nvPr/>
        </p:nvSpPr>
        <p:spPr bwMode="auto">
          <a:xfrm>
            <a:off x="755650" y="1073150"/>
            <a:ext cx="7704138"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当他们发现问题之后，波义耳是怎样做的？魏格纳是怎样做的？阿瑟林斯基是怎样做的？</a:t>
            </a:r>
          </a:p>
        </p:txBody>
      </p:sp>
      <p:sp>
        <p:nvSpPr>
          <p:cNvPr id="6" name="文本框 5"/>
          <p:cNvSpPr txBox="1">
            <a:spLocks noChangeArrowheads="1"/>
          </p:cNvSpPr>
          <p:nvPr/>
        </p:nvSpPr>
        <p:spPr bwMode="auto">
          <a:xfrm>
            <a:off x="755650" y="2938463"/>
            <a:ext cx="7632700"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    在发现问题之后，他们进行了反复的实验。他们正是凭借这种不断探索、独立思考、锲而不舍的精神，才发现了真理。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684213" y="873125"/>
            <a:ext cx="8135937"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是啊，这个“？”和“！”凝结了科学家们多少难以名状的情感啊！如果你是波义耳，在抓住问号不放并进行反复的研究之后，制成了实验中常用的酸碱试纸</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石蕊试纸，你一定会赞同作者的观点，一定会骄傲地对世人说：“真理诞生于一百个问号之后！”</a:t>
            </a:r>
          </a:p>
        </p:txBody>
      </p:sp>
      <p:sp>
        <p:nvSpPr>
          <p:cNvPr id="38915" name="文本框 2"/>
          <p:cNvSpPr txBox="1">
            <a:spLocks noChangeArrowheads="1"/>
          </p:cNvSpPr>
          <p:nvPr/>
        </p:nvSpPr>
        <p:spPr bwMode="auto">
          <a:xfrm>
            <a:off x="827088" y="268288"/>
            <a:ext cx="1871662"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EFBE4D"/>
                </a:solidFill>
                <a:latin typeface="黑体" pitchFamily="49" charset="-122"/>
                <a:ea typeface="黑体" pitchFamily="49" charset="-122"/>
              </a:rPr>
              <a:t>课堂小结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042988" y="1779588"/>
            <a:ext cx="4465637"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学习课文后，你受到了什么启发？</a:t>
            </a:r>
          </a:p>
        </p:txBody>
      </p:sp>
      <p:pic>
        <p:nvPicPr>
          <p:cNvPr id="39939"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7400" y="987425"/>
            <a:ext cx="1657350" cy="318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框 1"/>
          <p:cNvSpPr txBox="1">
            <a:spLocks noChangeArrowheads="1"/>
          </p:cNvSpPr>
          <p:nvPr/>
        </p:nvSpPr>
        <p:spPr bwMode="auto">
          <a:xfrm>
            <a:off x="827088" y="236538"/>
            <a:ext cx="1871662"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EFBE4D"/>
                </a:solidFill>
                <a:latin typeface="黑体" pitchFamily="49" charset="-122"/>
                <a:ea typeface="黑体" pitchFamily="49" charset="-122"/>
              </a:rPr>
              <a:t>仿写练习</a:t>
            </a:r>
          </a:p>
        </p:txBody>
      </p:sp>
      <p:sp>
        <p:nvSpPr>
          <p:cNvPr id="3" name="文本框 2"/>
          <p:cNvSpPr txBox="1">
            <a:spLocks noChangeArrowheads="1"/>
          </p:cNvSpPr>
          <p:nvPr/>
        </p:nvSpPr>
        <p:spPr bwMode="auto">
          <a:xfrm>
            <a:off x="827088" y="1276350"/>
            <a:ext cx="7848600"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    这篇课文跟我们以前学过的课文在写法上有什么不同？</a:t>
            </a:r>
          </a:p>
        </p:txBody>
      </p:sp>
      <p:sp>
        <p:nvSpPr>
          <p:cNvPr id="4" name="文本框 3"/>
          <p:cNvSpPr txBox="1">
            <a:spLocks noChangeArrowheads="1"/>
          </p:cNvSpPr>
          <p:nvPr/>
        </p:nvSpPr>
        <p:spPr bwMode="auto">
          <a:xfrm>
            <a:off x="827088" y="2735263"/>
            <a:ext cx="7632700"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0033CC"/>
                </a:solidFill>
                <a:latin typeface="宋体" charset="-122"/>
              </a:rPr>
              <a:t>    本文先点明观点，然后通过具体事例说明观点，最后总结观点。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971550" y="1492250"/>
            <a:ext cx="7416800"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这篇课文围绕着“真理诞生于一百个问号之后”这一</a:t>
            </a:r>
            <a:r>
              <a:rPr lang="zh-CN" altLang="en-US" sz="3200" b="1" dirty="0">
                <a:solidFill>
                  <a:srgbClr val="FF00FF"/>
                </a:solidFill>
                <a:latin typeface="楷体" pitchFamily="49" charset="-122"/>
                <a:ea typeface="楷体" pitchFamily="49" charset="-122"/>
              </a:rPr>
              <a:t>观点</a:t>
            </a:r>
            <a:r>
              <a:rPr lang="zh-CN" altLang="en-US" sz="3200" b="1" dirty="0">
                <a:latin typeface="楷体" pitchFamily="49" charset="-122"/>
                <a:ea typeface="楷体" pitchFamily="49" charset="-122"/>
              </a:rPr>
              <a:t>，列举</a:t>
            </a:r>
            <a:r>
              <a:rPr lang="zh-CN" altLang="en-US" sz="3200" b="1" dirty="0">
                <a:solidFill>
                  <a:srgbClr val="FF00FF"/>
                </a:solidFill>
                <a:latin typeface="楷体" pitchFamily="49" charset="-122"/>
                <a:ea typeface="楷体" pitchFamily="49" charset="-122"/>
              </a:rPr>
              <a:t>具体事例</a:t>
            </a:r>
            <a:r>
              <a:rPr lang="zh-CN" altLang="en-US" sz="3200" b="1" dirty="0">
                <a:latin typeface="楷体" pitchFamily="49" charset="-122"/>
                <a:ea typeface="楷体" pitchFamily="49" charset="-122"/>
              </a:rPr>
              <a:t>加以说明，最后</a:t>
            </a:r>
            <a:r>
              <a:rPr lang="zh-CN" altLang="en-US" sz="3200" b="1" dirty="0">
                <a:solidFill>
                  <a:srgbClr val="FF00FF"/>
                </a:solidFill>
                <a:latin typeface="楷体" pitchFamily="49" charset="-122"/>
                <a:ea typeface="楷体" pitchFamily="49" charset="-122"/>
              </a:rPr>
              <a:t>总结观点</a:t>
            </a:r>
            <a:r>
              <a:rPr lang="zh-CN" altLang="en-US" sz="3200" b="1" dirty="0">
                <a:latin typeface="楷体" pitchFamily="49" charset="-122"/>
                <a:ea typeface="楷体" pitchFamily="49" charset="-122"/>
              </a:rPr>
              <a:t>，这样的文章叫作</a:t>
            </a:r>
            <a:r>
              <a:rPr lang="zh-CN" altLang="en-US" sz="3200" b="1" dirty="0">
                <a:solidFill>
                  <a:srgbClr val="FF0066"/>
                </a:solidFill>
                <a:latin typeface="楷体" pitchFamily="49" charset="-122"/>
                <a:ea typeface="楷体" pitchFamily="49" charset="-122"/>
              </a:rPr>
              <a:t>议论文</a:t>
            </a:r>
            <a:r>
              <a:rPr lang="zh-CN" altLang="en-US" sz="3200" b="1" dirty="0">
                <a:latin typeface="楷体" pitchFamily="49" charset="-122"/>
                <a:ea typeface="楷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827088" y="1347788"/>
            <a:ext cx="6840537"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楷体" pitchFamily="49" charset="-122"/>
                <a:ea typeface="楷体" pitchFamily="49" charset="-122"/>
              </a:rPr>
              <a:t>    “失败乃成功之母”“团结就是力量”“一分耕耘一分收获”“有志者事竟成”这些格言也是真理，现在就请你们仿照本文的写法来写一篇短文，论证某句格言。</a:t>
            </a:r>
          </a:p>
        </p:txBody>
      </p:sp>
      <p:sp>
        <p:nvSpPr>
          <p:cNvPr id="43011" name="文本框 2"/>
          <p:cNvSpPr txBox="1">
            <a:spLocks noChangeArrowheads="1"/>
          </p:cNvSpPr>
          <p:nvPr/>
        </p:nvSpPr>
        <p:spPr bwMode="auto">
          <a:xfrm>
            <a:off x="827088" y="627063"/>
            <a:ext cx="784860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仿写：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文本框 1"/>
          <p:cNvSpPr txBox="1">
            <a:spLocks noChangeArrowheads="1"/>
          </p:cNvSpPr>
          <p:nvPr/>
        </p:nvSpPr>
        <p:spPr bwMode="auto">
          <a:xfrm>
            <a:off x="323850" y="165100"/>
            <a:ext cx="78486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楷体" pitchFamily="49" charset="-122"/>
                <a:ea typeface="楷体" pitchFamily="49" charset="-122"/>
              </a:rPr>
              <a:t>写作提纲：</a:t>
            </a:r>
          </a:p>
        </p:txBody>
      </p:sp>
      <p:grpSp>
        <p:nvGrpSpPr>
          <p:cNvPr id="2" name="组合 10"/>
          <p:cNvGrpSpPr>
            <a:grpSpLocks/>
          </p:cNvGrpSpPr>
          <p:nvPr/>
        </p:nvGrpSpPr>
        <p:grpSpPr bwMode="auto">
          <a:xfrm>
            <a:off x="1042988" y="842963"/>
            <a:ext cx="6842125" cy="3687762"/>
            <a:chOff x="1043608" y="1001932"/>
            <a:chExt cx="6840760" cy="3686767"/>
          </a:xfrm>
        </p:grpSpPr>
        <p:sp>
          <p:nvSpPr>
            <p:cNvPr id="45060" name="文本框 2"/>
            <p:cNvSpPr txBox="1">
              <a:spLocks noChangeArrowheads="1"/>
            </p:cNvSpPr>
            <p:nvPr/>
          </p:nvSpPr>
          <p:spPr bwMode="auto">
            <a:xfrm>
              <a:off x="2771800" y="1001932"/>
              <a:ext cx="3528392" cy="60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latinLnBrk="1" hangingPunct="1">
                <a:lnSpc>
                  <a:spcPct val="120000"/>
                </a:lnSpc>
              </a:pPr>
              <a:r>
                <a:rPr lang="zh-CN" altLang="en-US" sz="3200" b="1">
                  <a:latin typeface="宋体" charset="-122"/>
                </a:rPr>
                <a:t>团结就是力量</a:t>
              </a:r>
            </a:p>
          </p:txBody>
        </p:sp>
        <p:sp>
          <p:nvSpPr>
            <p:cNvPr id="4" name="左大括号 3">
              <a:extLst>
                <a:ext uri="{FF2B5EF4-FFF2-40B4-BE49-F238E27FC236}"/>
              </a:extLst>
            </p:cNvPr>
            <p:cNvSpPr/>
            <p:nvPr/>
          </p:nvSpPr>
          <p:spPr>
            <a:xfrm>
              <a:off x="1043608" y="2068444"/>
              <a:ext cx="287280" cy="2375846"/>
            </a:xfrm>
            <a:prstGeom prst="leftBrace">
              <a:avLst>
                <a:gd name="adj1" fmla="val 47441"/>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062" name="文本框 4"/>
            <p:cNvSpPr txBox="1">
              <a:spLocks noChangeArrowheads="1"/>
            </p:cNvSpPr>
            <p:nvPr/>
          </p:nvSpPr>
          <p:spPr bwMode="auto">
            <a:xfrm>
              <a:off x="1331640" y="1770106"/>
              <a:ext cx="3528392" cy="60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宋体" charset="-122"/>
                </a:rPr>
                <a:t>提出观点</a:t>
              </a:r>
            </a:p>
          </p:txBody>
        </p:sp>
        <p:sp>
          <p:nvSpPr>
            <p:cNvPr id="45063" name="文本框 5"/>
            <p:cNvSpPr txBox="1">
              <a:spLocks noChangeArrowheads="1"/>
            </p:cNvSpPr>
            <p:nvPr/>
          </p:nvSpPr>
          <p:spPr bwMode="auto">
            <a:xfrm>
              <a:off x="1331640" y="2953435"/>
              <a:ext cx="3528392" cy="60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宋体" charset="-122"/>
                </a:rPr>
                <a:t>举出事例</a:t>
              </a:r>
            </a:p>
          </p:txBody>
        </p:sp>
        <p:sp>
          <p:nvSpPr>
            <p:cNvPr id="45064" name="文本框 6"/>
            <p:cNvSpPr txBox="1">
              <a:spLocks noChangeArrowheads="1"/>
            </p:cNvSpPr>
            <p:nvPr/>
          </p:nvSpPr>
          <p:spPr bwMode="auto">
            <a:xfrm>
              <a:off x="1331640" y="4083918"/>
              <a:ext cx="3528392" cy="604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宋体" charset="-122"/>
                </a:rPr>
                <a:t>总结观点</a:t>
              </a:r>
            </a:p>
          </p:txBody>
        </p:sp>
        <p:sp>
          <p:nvSpPr>
            <p:cNvPr id="8" name="左大括号 7">
              <a:extLst>
                <a:ext uri="{FF2B5EF4-FFF2-40B4-BE49-F238E27FC236}"/>
              </a:extLst>
            </p:cNvPr>
            <p:cNvSpPr/>
            <p:nvPr/>
          </p:nvSpPr>
          <p:spPr>
            <a:xfrm>
              <a:off x="3203764" y="2571545"/>
              <a:ext cx="288867" cy="1368056"/>
            </a:xfrm>
            <a:prstGeom prst="leftBrace">
              <a:avLst>
                <a:gd name="adj1" fmla="val 47441"/>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066" name="文本框 8"/>
            <p:cNvSpPr txBox="1">
              <a:spLocks noChangeArrowheads="1"/>
            </p:cNvSpPr>
            <p:nvPr/>
          </p:nvSpPr>
          <p:spPr bwMode="auto">
            <a:xfrm>
              <a:off x="3491880" y="2360106"/>
              <a:ext cx="439248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宋体" charset="-122"/>
                </a:rPr>
                <a:t>事例</a:t>
              </a:r>
              <a:r>
                <a:rPr lang="en-US" altLang="zh-CN" sz="3200" b="1">
                  <a:latin typeface="宋体" charset="-122"/>
                </a:rPr>
                <a:t>1</a:t>
              </a:r>
              <a:r>
                <a:rPr lang="zh-CN" altLang="en-US" sz="3200" b="1">
                  <a:latin typeface="宋体" charset="-122"/>
                </a:rPr>
                <a:t>：</a:t>
              </a:r>
              <a:r>
                <a:rPr lang="en-US" altLang="zh-CN" sz="3200" b="1">
                  <a:latin typeface="宋体" charset="-122"/>
                </a:rPr>
                <a:t>____________</a:t>
              </a:r>
              <a:endParaRPr lang="zh-CN" altLang="en-US" sz="3200" b="1">
                <a:latin typeface="宋体" charset="-122"/>
              </a:endParaRPr>
            </a:p>
          </p:txBody>
        </p:sp>
        <p:sp>
          <p:nvSpPr>
            <p:cNvPr id="45067" name="文本框 9"/>
            <p:cNvSpPr txBox="1">
              <a:spLocks noChangeArrowheads="1"/>
            </p:cNvSpPr>
            <p:nvPr/>
          </p:nvSpPr>
          <p:spPr bwMode="auto">
            <a:xfrm>
              <a:off x="3491880" y="3399841"/>
              <a:ext cx="4176464"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latinLnBrk="1" hangingPunct="1">
                <a:lnSpc>
                  <a:spcPct val="120000"/>
                </a:lnSpc>
              </a:pPr>
              <a:r>
                <a:rPr lang="zh-CN" altLang="en-US" sz="3200" b="1">
                  <a:latin typeface="宋体" charset="-122"/>
                </a:rPr>
                <a:t>事例</a:t>
              </a:r>
              <a:r>
                <a:rPr lang="en-US" altLang="zh-CN" sz="3200" b="1">
                  <a:latin typeface="宋体" charset="-122"/>
                </a:rPr>
                <a:t>2</a:t>
              </a:r>
              <a:r>
                <a:rPr lang="zh-CN" altLang="en-US" sz="3200" b="1">
                  <a:latin typeface="宋体" charset="-122"/>
                </a:rPr>
                <a:t>：</a:t>
              </a:r>
              <a:r>
                <a:rPr lang="en-US" altLang="zh-CN" sz="3200" b="1">
                  <a:latin typeface="宋体" charset="-122"/>
                </a:rPr>
                <a:t>____________</a:t>
              </a:r>
              <a:endParaRPr lang="zh-CN" altLang="en-US" sz="3200" b="1">
                <a:latin typeface="宋体"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文本框 1"/>
          <p:cNvSpPr txBox="1">
            <a:spLocks noChangeArrowheads="1"/>
          </p:cNvSpPr>
          <p:nvPr/>
        </p:nvSpPr>
        <p:spPr bwMode="auto">
          <a:xfrm>
            <a:off x="850900" y="296863"/>
            <a:ext cx="1871663"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EFBE4D"/>
                </a:solidFill>
                <a:latin typeface="黑体" pitchFamily="49" charset="-122"/>
                <a:ea typeface="黑体" pitchFamily="49" charset="-122"/>
              </a:rPr>
              <a:t>板书设计</a:t>
            </a:r>
          </a:p>
        </p:txBody>
      </p:sp>
      <p:sp>
        <p:nvSpPr>
          <p:cNvPr id="3" name="矩形 2"/>
          <p:cNvSpPr>
            <a:spLocks noChangeArrowheads="1"/>
          </p:cNvSpPr>
          <p:nvPr/>
        </p:nvSpPr>
        <p:spPr bwMode="auto">
          <a:xfrm>
            <a:off x="3276600" y="265113"/>
            <a:ext cx="2638425"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真理诞生于一百个问号之后</a:t>
            </a:r>
          </a:p>
        </p:txBody>
      </p:sp>
      <p:sp>
        <p:nvSpPr>
          <p:cNvPr id="4" name="弧形 3">
            <a:extLst>
              <a:ext uri="{FF2B5EF4-FFF2-40B4-BE49-F238E27FC236}"/>
            </a:extLst>
          </p:cNvPr>
          <p:cNvSpPr/>
          <p:nvPr/>
        </p:nvSpPr>
        <p:spPr bwMode="auto">
          <a:xfrm flipH="1">
            <a:off x="1225550" y="849313"/>
            <a:ext cx="4354513" cy="1423987"/>
          </a:xfrm>
          <a:prstGeom prst="arc">
            <a:avLst>
              <a:gd name="adj1" fmla="val 16364043"/>
              <a:gd name="adj2" fmla="val 21570825"/>
            </a:avLst>
          </a:prstGeom>
          <a:noFill/>
          <a:ln w="28575" cap="flat" cmpd="sng" algn="ctr">
            <a:solidFill>
              <a:srgbClr val="31A7B3"/>
            </a:solidFill>
            <a:prstDash val="solid"/>
            <a:round/>
            <a:headEnd type="none" w="med" len="med"/>
            <a:tailEnd type="none" w="med" len="med"/>
          </a:ln>
        </p:spPr>
        <p:txBody>
          <a:bodyPr/>
          <a:lstStyle/>
          <a:p>
            <a:pPr eaLnBrk="1" hangingPunct="1">
              <a:buFont typeface="Arial" pitchFamily="34" charset="0"/>
              <a:buNone/>
              <a:defRPr/>
            </a:pPr>
            <a:endParaRPr lang="zh-CN" altLang="en-US" dirty="0">
              <a:ea typeface="宋体" pitchFamily="2" charset="-122"/>
            </a:endParaRPr>
          </a:p>
        </p:txBody>
      </p:sp>
      <p:sp>
        <p:nvSpPr>
          <p:cNvPr id="5" name="矩形 4"/>
          <p:cNvSpPr>
            <a:spLocks noChangeArrowheads="1"/>
          </p:cNvSpPr>
          <p:nvPr/>
        </p:nvSpPr>
        <p:spPr bwMode="auto">
          <a:xfrm>
            <a:off x="387350" y="1787525"/>
            <a:ext cx="183991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FF"/>
                </a:solidFill>
                <a:latin typeface="楷体" pitchFamily="49" charset="-122"/>
                <a:ea typeface="楷体" pitchFamily="49" charset="-122"/>
              </a:rPr>
              <a:t>提出观点</a:t>
            </a:r>
          </a:p>
        </p:txBody>
      </p:sp>
      <p:sp>
        <p:nvSpPr>
          <p:cNvPr id="6" name="矩形 5"/>
          <p:cNvSpPr>
            <a:spLocks noChangeArrowheads="1"/>
          </p:cNvSpPr>
          <p:nvPr/>
        </p:nvSpPr>
        <p:spPr bwMode="auto">
          <a:xfrm>
            <a:off x="387350" y="2320925"/>
            <a:ext cx="1916113"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真理诞生</a:t>
            </a:r>
            <a:endParaRPr lang="en-US" altLang="zh-CN" sz="3200" b="1">
              <a:latin typeface="楷体" pitchFamily="49" charset="-122"/>
              <a:ea typeface="楷体" pitchFamily="49" charset="-122"/>
            </a:endParaRPr>
          </a:p>
          <a:p>
            <a:pPr eaLnBrk="1" hangingPunct="1">
              <a:lnSpc>
                <a:spcPct val="120000"/>
              </a:lnSpc>
            </a:pPr>
            <a:r>
              <a:rPr lang="zh-CN" altLang="en-US" sz="3200" b="1">
                <a:latin typeface="楷体" pitchFamily="49" charset="-122"/>
                <a:ea typeface="楷体" pitchFamily="49" charset="-122"/>
              </a:rPr>
              <a:t>于一百个</a:t>
            </a:r>
            <a:endParaRPr lang="en-US" altLang="zh-CN" sz="3200" b="1">
              <a:latin typeface="楷体" pitchFamily="49" charset="-122"/>
              <a:ea typeface="楷体" pitchFamily="49" charset="-122"/>
            </a:endParaRPr>
          </a:p>
          <a:p>
            <a:pPr eaLnBrk="1" hangingPunct="1">
              <a:lnSpc>
                <a:spcPct val="120000"/>
              </a:lnSpc>
            </a:pPr>
            <a:r>
              <a:rPr lang="zh-CN" altLang="en-US" sz="3200" b="1">
                <a:latin typeface="楷体" pitchFamily="49" charset="-122"/>
                <a:ea typeface="楷体" pitchFamily="49" charset="-122"/>
              </a:rPr>
              <a:t>问号之后</a:t>
            </a:r>
          </a:p>
        </p:txBody>
      </p:sp>
      <p:sp>
        <p:nvSpPr>
          <p:cNvPr id="7" name="椭圆 6"/>
          <p:cNvSpPr>
            <a:spLocks noChangeArrowheads="1"/>
          </p:cNvSpPr>
          <p:nvPr/>
        </p:nvSpPr>
        <p:spPr bwMode="auto">
          <a:xfrm>
            <a:off x="220663" y="1562100"/>
            <a:ext cx="2141537" cy="2941638"/>
          </a:xfrm>
          <a:prstGeom prst="ellipse">
            <a:avLst/>
          </a:prstGeom>
          <a:noFill/>
          <a:ln w="38100" algn="ctr">
            <a:solidFill>
              <a:srgbClr val="31A7B3"/>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 typeface="Arial" charset="0"/>
              <a:buNone/>
            </a:pPr>
            <a:endParaRPr lang="zh-CN" altLang="en-US" sz="1600">
              <a:latin typeface="Arial" charset="0"/>
            </a:endParaRPr>
          </a:p>
        </p:txBody>
      </p:sp>
      <p:sp>
        <p:nvSpPr>
          <p:cNvPr id="8" name="椭圆 7"/>
          <p:cNvSpPr>
            <a:spLocks noChangeArrowheads="1"/>
          </p:cNvSpPr>
          <p:nvPr/>
        </p:nvSpPr>
        <p:spPr bwMode="auto">
          <a:xfrm rot="-5400000">
            <a:off x="2892425" y="1108075"/>
            <a:ext cx="3282950" cy="4108450"/>
          </a:xfrm>
          <a:prstGeom prst="ellipse">
            <a:avLst/>
          </a:prstGeom>
          <a:noFill/>
          <a:ln w="38100" algn="ctr">
            <a:solidFill>
              <a:srgbClr val="31A7B3"/>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 typeface="Arial" charset="0"/>
              <a:buNone/>
            </a:pPr>
            <a:endParaRPr lang="zh-CN" altLang="en-US" sz="1600">
              <a:latin typeface="Arial" charset="0"/>
            </a:endParaRPr>
          </a:p>
        </p:txBody>
      </p:sp>
      <p:sp>
        <p:nvSpPr>
          <p:cNvPr id="9" name="矩形 8"/>
          <p:cNvSpPr>
            <a:spLocks noChangeArrowheads="1"/>
          </p:cNvSpPr>
          <p:nvPr/>
        </p:nvSpPr>
        <p:spPr bwMode="auto">
          <a:xfrm>
            <a:off x="3543300" y="1622425"/>
            <a:ext cx="18383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FF"/>
                </a:solidFill>
                <a:latin typeface="楷体" pitchFamily="49" charset="-122"/>
                <a:ea typeface="楷体" pitchFamily="49" charset="-122"/>
              </a:rPr>
              <a:t>证明观点</a:t>
            </a:r>
          </a:p>
        </p:txBody>
      </p:sp>
      <p:sp>
        <p:nvSpPr>
          <p:cNvPr id="10" name="矩形 9"/>
          <p:cNvSpPr>
            <a:spLocks noChangeArrowheads="1"/>
          </p:cNvSpPr>
          <p:nvPr/>
        </p:nvSpPr>
        <p:spPr bwMode="auto">
          <a:xfrm>
            <a:off x="2662238" y="2192338"/>
            <a:ext cx="37846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14000"/>
              </a:lnSpc>
            </a:pPr>
            <a:r>
              <a:rPr lang="zh-CN" altLang="en-US" sz="3100" b="1">
                <a:latin typeface="楷体" pitchFamily="49" charset="-122"/>
                <a:ea typeface="楷体" pitchFamily="49" charset="-122"/>
              </a:rPr>
              <a:t>制成石蕊试纸</a:t>
            </a:r>
            <a:endParaRPr lang="en-US" altLang="zh-CN" sz="3100" b="1">
              <a:latin typeface="楷体" pitchFamily="49" charset="-122"/>
              <a:ea typeface="楷体" pitchFamily="49" charset="-122"/>
            </a:endParaRPr>
          </a:p>
          <a:p>
            <a:pPr eaLnBrk="1" hangingPunct="1">
              <a:lnSpc>
                <a:spcPct val="114000"/>
              </a:lnSpc>
            </a:pPr>
            <a:r>
              <a:rPr lang="zh-CN" altLang="en-US" sz="3100" b="1">
                <a:latin typeface="楷体" pitchFamily="49" charset="-122"/>
                <a:ea typeface="楷体" pitchFamily="49" charset="-122"/>
              </a:rPr>
              <a:t>提出“大陆漂移学说”</a:t>
            </a:r>
            <a:endParaRPr lang="en-US" altLang="zh-CN" sz="3100" b="1">
              <a:latin typeface="楷体" pitchFamily="49" charset="-122"/>
              <a:ea typeface="楷体" pitchFamily="49" charset="-122"/>
            </a:endParaRPr>
          </a:p>
          <a:p>
            <a:pPr eaLnBrk="1" hangingPunct="1">
              <a:lnSpc>
                <a:spcPct val="114000"/>
              </a:lnSpc>
            </a:pPr>
            <a:r>
              <a:rPr lang="zh-CN" altLang="en-US" sz="3100" b="1">
                <a:latin typeface="楷体" pitchFamily="49" charset="-122"/>
                <a:ea typeface="楷体" pitchFamily="49" charset="-122"/>
              </a:rPr>
              <a:t>睡觉时眼珠转动与做梦有关</a:t>
            </a:r>
          </a:p>
        </p:txBody>
      </p:sp>
      <p:sp>
        <p:nvSpPr>
          <p:cNvPr id="11" name="弧形 10">
            <a:extLst>
              <a:ext uri="{FF2B5EF4-FFF2-40B4-BE49-F238E27FC236}"/>
            </a:extLst>
          </p:cNvPr>
          <p:cNvSpPr/>
          <p:nvPr/>
        </p:nvSpPr>
        <p:spPr bwMode="auto">
          <a:xfrm>
            <a:off x="3722688" y="849313"/>
            <a:ext cx="4156075" cy="1566862"/>
          </a:xfrm>
          <a:prstGeom prst="arc">
            <a:avLst>
              <a:gd name="adj1" fmla="val 16364043"/>
              <a:gd name="adj2" fmla="val 21501823"/>
            </a:avLst>
          </a:prstGeom>
          <a:noFill/>
          <a:ln w="28575" cap="flat" cmpd="sng" algn="ctr">
            <a:solidFill>
              <a:srgbClr val="31A7B3"/>
            </a:solidFill>
            <a:prstDash val="solid"/>
            <a:round/>
            <a:headEnd type="none" w="med" len="med"/>
            <a:tailEnd type="none" w="med" len="med"/>
          </a:ln>
        </p:spPr>
        <p:txBody>
          <a:bodyPr/>
          <a:lstStyle/>
          <a:p>
            <a:pPr eaLnBrk="1" hangingPunct="1">
              <a:buFont typeface="Arial" pitchFamily="34" charset="0"/>
              <a:buNone/>
              <a:defRPr/>
            </a:pPr>
            <a:endParaRPr lang="zh-CN" altLang="en-US" dirty="0">
              <a:ea typeface="宋体" pitchFamily="2" charset="-122"/>
            </a:endParaRPr>
          </a:p>
        </p:txBody>
      </p:sp>
      <p:sp>
        <p:nvSpPr>
          <p:cNvPr id="12" name="椭圆 11"/>
          <p:cNvSpPr>
            <a:spLocks noChangeArrowheads="1"/>
          </p:cNvSpPr>
          <p:nvPr/>
        </p:nvSpPr>
        <p:spPr bwMode="auto">
          <a:xfrm>
            <a:off x="6670675" y="1562100"/>
            <a:ext cx="2298700" cy="2941638"/>
          </a:xfrm>
          <a:prstGeom prst="ellipse">
            <a:avLst/>
          </a:prstGeom>
          <a:noFill/>
          <a:ln w="38100" algn="ctr">
            <a:solidFill>
              <a:srgbClr val="31A7B3"/>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 typeface="Arial" charset="0"/>
              <a:buNone/>
            </a:pPr>
            <a:endParaRPr lang="zh-CN" altLang="en-US" sz="1600">
              <a:latin typeface="Arial" charset="0"/>
            </a:endParaRPr>
          </a:p>
        </p:txBody>
      </p:sp>
      <p:sp>
        <p:nvSpPr>
          <p:cNvPr id="13" name="矩形 12"/>
          <p:cNvSpPr>
            <a:spLocks noChangeArrowheads="1"/>
          </p:cNvSpPr>
          <p:nvPr/>
        </p:nvSpPr>
        <p:spPr bwMode="auto">
          <a:xfrm>
            <a:off x="6935788" y="1811338"/>
            <a:ext cx="18383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solidFill>
                  <a:srgbClr val="FF00FF"/>
                </a:solidFill>
                <a:latin typeface="楷体" pitchFamily="49" charset="-122"/>
                <a:ea typeface="楷体" pitchFamily="49" charset="-122"/>
              </a:rPr>
              <a:t>总结观点</a:t>
            </a:r>
          </a:p>
        </p:txBody>
      </p:sp>
      <p:sp>
        <p:nvSpPr>
          <p:cNvPr id="14" name="矩形 13"/>
          <p:cNvSpPr>
            <a:spLocks noChangeArrowheads="1"/>
          </p:cNvSpPr>
          <p:nvPr/>
        </p:nvSpPr>
        <p:spPr bwMode="auto">
          <a:xfrm>
            <a:off x="6926263" y="2319338"/>
            <a:ext cx="1916112" cy="186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pPr>
            <a:r>
              <a:rPr lang="zh-CN" altLang="en-US" sz="3200" b="1">
                <a:latin typeface="楷体" pitchFamily="49" charset="-122"/>
                <a:ea typeface="楷体" pitchFamily="49" charset="-122"/>
              </a:rPr>
              <a:t>见微知著</a:t>
            </a:r>
            <a:endParaRPr lang="en-US" altLang="zh-CN" sz="3200" b="1">
              <a:latin typeface="楷体" pitchFamily="49" charset="-122"/>
              <a:ea typeface="楷体" pitchFamily="49" charset="-122"/>
            </a:endParaRPr>
          </a:p>
          <a:p>
            <a:pPr eaLnBrk="1" hangingPunct="1">
              <a:lnSpc>
                <a:spcPct val="120000"/>
              </a:lnSpc>
            </a:pPr>
            <a:r>
              <a:rPr lang="zh-CN" altLang="en-US" sz="3200" b="1">
                <a:latin typeface="楷体" pitchFamily="49" charset="-122"/>
                <a:ea typeface="楷体" pitchFamily="49" charset="-122"/>
              </a:rPr>
              <a:t>善于发问</a:t>
            </a:r>
            <a:endParaRPr lang="en-US" altLang="zh-CN" sz="3200" b="1">
              <a:latin typeface="楷体" pitchFamily="49" charset="-122"/>
              <a:ea typeface="楷体" pitchFamily="49" charset="-122"/>
            </a:endParaRPr>
          </a:p>
          <a:p>
            <a:pPr eaLnBrk="1" hangingPunct="1">
              <a:lnSpc>
                <a:spcPct val="120000"/>
              </a:lnSpc>
            </a:pPr>
            <a:r>
              <a:rPr lang="zh-CN" altLang="en-US" sz="3200" b="1">
                <a:latin typeface="楷体" pitchFamily="49" charset="-122"/>
                <a:ea typeface="楷体" pitchFamily="49" charset="-122"/>
              </a:rPr>
              <a:t>不断探索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2"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500"/>
                                        <p:tgtEl>
                                          <p:spTgt spid="4"/>
                                        </p:tgtEl>
                                      </p:cBhvr>
                                    </p:animEffect>
                                  </p:childTnLst>
                                </p:cTn>
                              </p:par>
                            </p:childTnLst>
                          </p:cTn>
                        </p:par>
                        <p:par>
                          <p:cTn id="15" fill="hold" nodeType="afterGroup">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nodeType="afterGroup">
                            <p:stCondLst>
                              <p:cond delay="1000"/>
                            </p:stCondLst>
                            <p:childTnLst>
                              <p:par>
                                <p:cTn id="20" presetID="16" presetClass="entr" presetSubtype="2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par>
                          <p:cTn id="28" fill="hold" nodeType="afterGroup">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nodeType="afterGroup">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nodeType="afterGroup">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nodeType="afterGroup">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randombar(horizontal)">
                                      <p:cBhvr>
                                        <p:cTn id="57" dur="500"/>
                                        <p:tgtEl>
                                          <p:spTgt spid="14"/>
                                        </p:tgtEl>
                                      </p:cBhvr>
                                    </p:animEffect>
                                  </p:childTnLst>
                                </p:cTn>
                              </p:par>
                            </p:childTnLst>
                          </p:cTn>
                        </p:par>
                        <p:par>
                          <p:cTn id="58" fill="hold" nodeType="afterGroup">
                            <p:stCondLst>
                              <p:cond delay="500"/>
                            </p:stCondLst>
                            <p:childTnLst>
                              <p:par>
                                <p:cTn id="59" presetID="22" presetClass="entr" presetSubtype="2"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right)">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animBg="1"/>
      <p:bldP spid="8" grpId="0" animBg="1"/>
      <p:bldP spid="9" grpId="0"/>
      <p:bldP spid="10" grpId="0"/>
      <p:bldP spid="12" grpId="0" animBg="1"/>
      <p:bldP spid="13" grpId="0"/>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18885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1"/>
          <p:cNvSpPr txBox="1">
            <a:spLocks noChangeArrowheads="1"/>
          </p:cNvSpPr>
          <p:nvPr/>
        </p:nvSpPr>
        <p:spPr bwMode="auto">
          <a:xfrm>
            <a:off x="1223963" y="842963"/>
            <a:ext cx="6985000"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把问号的上半部分拉直，就会变成什么标点符号？它又有什么含义？</a:t>
            </a:r>
          </a:p>
        </p:txBody>
      </p:sp>
      <p:sp>
        <p:nvSpPr>
          <p:cNvPr id="8195" name="文本框 3"/>
          <p:cNvSpPr txBox="1">
            <a:spLocks noChangeArrowheads="1"/>
          </p:cNvSpPr>
          <p:nvPr/>
        </p:nvSpPr>
        <p:spPr bwMode="auto">
          <a:xfrm>
            <a:off x="4067175" y="2500313"/>
            <a:ext cx="86360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9600" b="1">
                <a:solidFill>
                  <a:srgbClr val="FF0066"/>
                </a:solidFill>
                <a:latin typeface="宋体" charset="-122"/>
              </a:rPr>
              <a:t>？</a:t>
            </a:r>
          </a:p>
        </p:txBody>
      </p:sp>
      <p:sp>
        <p:nvSpPr>
          <p:cNvPr id="5" name="文本框 4"/>
          <p:cNvSpPr txBox="1">
            <a:spLocks noChangeArrowheads="1"/>
          </p:cNvSpPr>
          <p:nvPr/>
        </p:nvSpPr>
        <p:spPr bwMode="auto">
          <a:xfrm>
            <a:off x="4067175" y="2465388"/>
            <a:ext cx="720725" cy="1628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9600" b="1">
                <a:solidFill>
                  <a:srgbClr val="FF0066"/>
                </a:solidFill>
                <a:latin typeface="宋体"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1"/>
          <p:cNvSpPr txBox="1">
            <a:spLocks noChangeArrowheads="1"/>
          </p:cNvSpPr>
          <p:nvPr/>
        </p:nvSpPr>
        <p:spPr bwMode="auto">
          <a:xfrm>
            <a:off x="971550" y="915988"/>
            <a:ext cx="7345363"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想一想“？”代表课题中的哪个词语，“！”又代表课题中的哪个词语。</a:t>
            </a:r>
          </a:p>
        </p:txBody>
      </p:sp>
      <p:sp>
        <p:nvSpPr>
          <p:cNvPr id="3" name="文本框 2"/>
          <p:cNvSpPr txBox="1">
            <a:spLocks noChangeArrowheads="1"/>
          </p:cNvSpPr>
          <p:nvPr/>
        </p:nvSpPr>
        <p:spPr bwMode="auto">
          <a:xfrm>
            <a:off x="3492500" y="2571750"/>
            <a:ext cx="20875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？：问号</a:t>
            </a:r>
          </a:p>
        </p:txBody>
      </p:sp>
      <p:sp>
        <p:nvSpPr>
          <p:cNvPr id="4" name="文本框 3"/>
          <p:cNvSpPr txBox="1">
            <a:spLocks noChangeArrowheads="1"/>
          </p:cNvSpPr>
          <p:nvPr/>
        </p:nvSpPr>
        <p:spPr bwMode="auto">
          <a:xfrm>
            <a:off x="3492500" y="3421063"/>
            <a:ext cx="20875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solidFill>
                  <a:srgbClr val="0033CC"/>
                </a:solidFill>
                <a:latin typeface="宋体" charset="-122"/>
              </a:rPr>
              <a:t>！：真理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1"/>
          <p:cNvSpPr txBox="1">
            <a:spLocks noChangeArrowheads="1"/>
          </p:cNvSpPr>
          <p:nvPr/>
        </p:nvSpPr>
        <p:spPr bwMode="auto">
          <a:xfrm>
            <a:off x="900113" y="884238"/>
            <a:ext cx="7345362"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你们知道哪些真理？</a:t>
            </a:r>
          </a:p>
        </p:txBody>
      </p:sp>
      <p:sp>
        <p:nvSpPr>
          <p:cNvPr id="3" name="文本框 2"/>
          <p:cNvSpPr txBox="1">
            <a:spLocks noChangeArrowheads="1"/>
          </p:cNvSpPr>
          <p:nvPr/>
        </p:nvSpPr>
        <p:spPr bwMode="auto">
          <a:xfrm>
            <a:off x="900113" y="1924050"/>
            <a:ext cx="7488237"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宋体" charset="-122"/>
              </a:rPr>
              <a:t>真理唯一可靠的标准就是永远自相符合。</a:t>
            </a:r>
            <a:endParaRPr lang="en-US" altLang="zh-CN" sz="3200" b="1">
              <a:latin typeface="宋体" charset="-122"/>
            </a:endParaRPr>
          </a:p>
          <a:p>
            <a:pPr eaLnBrk="1" hangingPunct="1">
              <a:lnSpc>
                <a:spcPct val="120000"/>
              </a:lnSpc>
            </a:pPr>
            <a:r>
              <a:rPr lang="en-US" altLang="zh-CN" sz="3200" b="1">
                <a:latin typeface="宋体" charset="-122"/>
              </a:rPr>
              <a:t>                         </a:t>
            </a:r>
            <a:r>
              <a:rPr lang="en-US" altLang="zh-CN" sz="3200" b="1">
                <a:latin typeface="楷体" pitchFamily="49" charset="-122"/>
                <a:ea typeface="楷体" pitchFamily="49" charset="-122"/>
              </a:rPr>
              <a:t>——</a:t>
            </a:r>
            <a:r>
              <a:rPr lang="zh-CN" altLang="en-US" sz="3200" b="1">
                <a:latin typeface="宋体" charset="-122"/>
              </a:rPr>
              <a:t>欧文</a:t>
            </a:r>
          </a:p>
        </p:txBody>
      </p:sp>
      <p:sp>
        <p:nvSpPr>
          <p:cNvPr id="5" name="文本框 4"/>
          <p:cNvSpPr txBox="1">
            <a:spLocks noChangeArrowheads="1"/>
          </p:cNvSpPr>
          <p:nvPr/>
        </p:nvSpPr>
        <p:spPr bwMode="auto">
          <a:xfrm>
            <a:off x="900113" y="3151188"/>
            <a:ext cx="7488237"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宋体" charset="-122"/>
              </a:rPr>
              <a:t>时间是真理的挚友。</a:t>
            </a:r>
            <a:endParaRPr lang="en-US" altLang="zh-CN" sz="3200" b="1">
              <a:latin typeface="宋体" charset="-122"/>
            </a:endParaRPr>
          </a:p>
          <a:p>
            <a:pPr eaLnBrk="1" hangingPunct="1">
              <a:lnSpc>
                <a:spcPct val="120000"/>
              </a:lnSpc>
            </a:pPr>
            <a:r>
              <a:rPr lang="en-US" altLang="zh-CN" sz="3200" b="1">
                <a:latin typeface="宋体" charset="-122"/>
              </a:rPr>
              <a:t>                         </a:t>
            </a:r>
            <a:r>
              <a:rPr lang="en-US" altLang="zh-CN" sz="3200" b="1">
                <a:latin typeface="楷体" pitchFamily="49" charset="-122"/>
                <a:ea typeface="楷体" pitchFamily="49" charset="-122"/>
              </a:rPr>
              <a:t>——</a:t>
            </a:r>
            <a:r>
              <a:rPr lang="zh-CN" altLang="en-US" sz="3200" b="1">
                <a:latin typeface="宋体" charset="-122"/>
              </a:rPr>
              <a:t>科尔顿</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1"/>
          <p:cNvSpPr txBox="1">
            <a:spLocks noChangeArrowheads="1"/>
          </p:cNvSpPr>
          <p:nvPr/>
        </p:nvSpPr>
        <p:spPr bwMode="auto">
          <a:xfrm>
            <a:off x="1042988" y="1058863"/>
            <a:ext cx="6624637"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以上的名言警句、公式等都阐明了真实的道理，都被实践证实是正确的，所以我们称它们为真理。这些真理在生活中被广泛运用，指导着我们的言行。</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1"/>
          <p:cNvSpPr txBox="1">
            <a:spLocks noChangeArrowheads="1"/>
          </p:cNvSpPr>
          <p:nvPr/>
        </p:nvSpPr>
        <p:spPr bwMode="auto">
          <a:xfrm>
            <a:off x="755650" y="288925"/>
            <a:ext cx="1871663"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solidFill>
                  <a:srgbClr val="EFBE4D"/>
                </a:solidFill>
                <a:latin typeface="黑体" pitchFamily="49" charset="-122"/>
                <a:ea typeface="黑体" pitchFamily="49" charset="-122"/>
              </a:rPr>
              <a:t>初读课文</a:t>
            </a:r>
          </a:p>
        </p:txBody>
      </p:sp>
      <p:sp>
        <p:nvSpPr>
          <p:cNvPr id="13315" name="文本框 2"/>
          <p:cNvSpPr txBox="1">
            <a:spLocks noChangeArrowheads="1"/>
          </p:cNvSpPr>
          <p:nvPr/>
        </p:nvSpPr>
        <p:spPr bwMode="auto">
          <a:xfrm>
            <a:off x="412750" y="889000"/>
            <a:ext cx="8424863"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dirty="0">
                <a:latin typeface="楷体" pitchFamily="49" charset="-122"/>
                <a:ea typeface="楷体" pitchFamily="49" charset="-122"/>
              </a:rPr>
              <a:t>    自读课文，自学生字词。先把句子读通顺，再朗读课文。</a:t>
            </a:r>
          </a:p>
        </p:txBody>
      </p:sp>
      <p:grpSp>
        <p:nvGrpSpPr>
          <p:cNvPr id="2" name="组合 6"/>
          <p:cNvGrpSpPr>
            <a:grpSpLocks/>
          </p:cNvGrpSpPr>
          <p:nvPr/>
        </p:nvGrpSpPr>
        <p:grpSpPr bwMode="auto">
          <a:xfrm>
            <a:off x="862013" y="2284413"/>
            <a:ext cx="7526337" cy="2133600"/>
            <a:chOff x="844715" y="2427734"/>
            <a:chExt cx="7526335" cy="2132892"/>
          </a:xfrm>
        </p:grpSpPr>
        <p:sp>
          <p:nvSpPr>
            <p:cNvPr id="13317" name="文本框 3"/>
            <p:cNvSpPr txBox="1">
              <a:spLocks noChangeArrowheads="1"/>
            </p:cNvSpPr>
            <p:nvPr/>
          </p:nvSpPr>
          <p:spPr bwMode="auto">
            <a:xfrm>
              <a:off x="1098388" y="2428442"/>
              <a:ext cx="7200279" cy="21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30000"/>
                </a:lnSpc>
              </a:pPr>
              <a:r>
                <a:rPr lang="zh-CN" altLang="en-US" sz="3400" b="1" dirty="0">
                  <a:latin typeface="楷体" pitchFamily="49" charset="-122"/>
                  <a:ea typeface="楷体" pitchFamily="49" charset="-122"/>
                </a:rPr>
                <a:t>真理  司空见惯  疑问  花圃  搜集  蚯蚓  实验  阶段  事例  见微知著  灵感  领域  机遇</a:t>
              </a:r>
            </a:p>
          </p:txBody>
        </p:sp>
        <p:sp>
          <p:nvSpPr>
            <p:cNvPr id="6" name="圆角矩形 5">
              <a:extLst>
                <a:ext uri="{FF2B5EF4-FFF2-40B4-BE49-F238E27FC236}"/>
              </a:extLst>
            </p:cNvPr>
            <p:cNvSpPr/>
            <p:nvPr/>
          </p:nvSpPr>
          <p:spPr>
            <a:xfrm>
              <a:off x="844715" y="2427734"/>
              <a:ext cx="7526335" cy="2132892"/>
            </a:xfrm>
            <a:prstGeom prst="roundRect">
              <a:avLst/>
            </a:pr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2"/>
          <p:cNvSpPr txBox="1">
            <a:spLocks noChangeArrowheads="1"/>
          </p:cNvSpPr>
          <p:nvPr/>
        </p:nvSpPr>
        <p:spPr bwMode="auto">
          <a:xfrm>
            <a:off x="971550" y="1635125"/>
            <a:ext cx="194468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司空见惯：</a:t>
            </a:r>
          </a:p>
        </p:txBody>
      </p:sp>
      <p:sp>
        <p:nvSpPr>
          <p:cNvPr id="14339" name="文本框 3"/>
          <p:cNvSpPr txBox="1">
            <a:spLocks noChangeArrowheads="1"/>
          </p:cNvSpPr>
          <p:nvPr/>
        </p:nvSpPr>
        <p:spPr bwMode="auto">
          <a:xfrm>
            <a:off x="971550" y="2571750"/>
            <a:ext cx="1944688"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3200" b="1">
                <a:latin typeface="楷体" pitchFamily="49" charset="-122"/>
                <a:ea typeface="楷体" pitchFamily="49" charset="-122"/>
              </a:rPr>
              <a:t>见微知著：</a:t>
            </a:r>
          </a:p>
        </p:txBody>
      </p:sp>
      <p:sp>
        <p:nvSpPr>
          <p:cNvPr id="5" name="TextBox 15"/>
          <p:cNvSpPr txBox="1">
            <a:spLocks noChangeArrowheads="1"/>
          </p:cNvSpPr>
          <p:nvPr/>
        </p:nvSpPr>
        <p:spPr bwMode="auto">
          <a:xfrm>
            <a:off x="3132138" y="1635125"/>
            <a:ext cx="4570412"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30000"/>
              </a:lnSpc>
            </a:pPr>
            <a:r>
              <a:rPr lang="zh-CN" altLang="en-US" sz="3200" b="1">
                <a:solidFill>
                  <a:srgbClr val="0033CC"/>
                </a:solidFill>
                <a:latin typeface="楷体" pitchFamily="49" charset="-122"/>
                <a:ea typeface="楷体" pitchFamily="49" charset="-122"/>
              </a:rPr>
              <a:t>看得多了，不以为奇。</a:t>
            </a:r>
          </a:p>
        </p:txBody>
      </p:sp>
      <p:sp>
        <p:nvSpPr>
          <p:cNvPr id="14341" name="文本框 2"/>
          <p:cNvSpPr txBox="1">
            <a:spLocks noChangeArrowheads="1"/>
          </p:cNvSpPr>
          <p:nvPr/>
        </p:nvSpPr>
        <p:spPr bwMode="auto">
          <a:xfrm>
            <a:off x="3492500" y="719138"/>
            <a:ext cx="20875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r>
              <a:rPr lang="zh-CN" altLang="en-US" sz="3600" b="1">
                <a:solidFill>
                  <a:srgbClr val="FF0066"/>
                </a:solidFill>
                <a:latin typeface="楷体" pitchFamily="49" charset="-122"/>
                <a:ea typeface="楷体" pitchFamily="49" charset="-122"/>
              </a:rPr>
              <a:t>词语解释</a:t>
            </a:r>
          </a:p>
        </p:txBody>
      </p:sp>
      <p:sp>
        <p:nvSpPr>
          <p:cNvPr id="7" name="TextBox 15"/>
          <p:cNvSpPr txBox="1">
            <a:spLocks noChangeArrowheads="1"/>
          </p:cNvSpPr>
          <p:nvPr/>
        </p:nvSpPr>
        <p:spPr bwMode="auto">
          <a:xfrm>
            <a:off x="3132138" y="2547938"/>
            <a:ext cx="5113337"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30000"/>
              </a:lnSpc>
            </a:pPr>
            <a:r>
              <a:rPr lang="zh-CN" altLang="en-US" sz="3200" b="1">
                <a:solidFill>
                  <a:srgbClr val="0033CC"/>
                </a:solidFill>
                <a:latin typeface="楷体" pitchFamily="49" charset="-122"/>
                <a:ea typeface="楷体" pitchFamily="49" charset="-122"/>
              </a:rPr>
              <a:t>见到一点儿苗头就能知道它的发展趋向或问题的实质。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eaLnBrk="1" hangingPunct="1">
          <a:lnSpc>
            <a:spcPct val="120000"/>
          </a:lnSpc>
          <a:defRPr sz="3200" b="1" dirty="0" smtClean="0">
            <a:latin typeface="楷体" panose="02010609060101010101" pitchFamily="49" charset="-122"/>
            <a:ea typeface="楷体" panose="02010609060101010101" pitchFamily="49"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4728</TotalTime>
  <Words>1462</Words>
  <Application>Microsoft Office PowerPoint</Application>
  <PresentationFormat>全屏显示(16:9)</PresentationFormat>
  <Paragraphs>142</Paragraphs>
  <Slides>38</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38</vt:i4>
      </vt:variant>
    </vt:vector>
  </HeadingPairs>
  <TitlesOfParts>
    <vt:vector size="49" baseType="lpstr">
      <vt:lpstr>Meiryo</vt:lpstr>
      <vt:lpstr>黑体</vt:lpstr>
      <vt:lpstr>楷体</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dcterms:created xsi:type="dcterms:W3CDTF">2016-10-29T08:56:49Z</dcterms:created>
  <dcterms:modified xsi:type="dcterms:W3CDTF">2021-11-24T02:53:55Z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ies>
</file>