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</p:sldMasterIdLst>
  <p:notesMasterIdLst>
    <p:notesMasterId r:id="rId21"/>
  </p:notesMasterIdLst>
  <p:sldIdLst>
    <p:sldId id="259" r:id="rId3"/>
    <p:sldId id="285" r:id="rId4"/>
    <p:sldId id="260" r:id="rId5"/>
    <p:sldId id="261" r:id="rId6"/>
    <p:sldId id="262" r:id="rId7"/>
    <p:sldId id="275" r:id="rId8"/>
    <p:sldId id="267" r:id="rId9"/>
    <p:sldId id="269" r:id="rId10"/>
    <p:sldId id="263" r:id="rId11"/>
    <p:sldId id="276" r:id="rId12"/>
    <p:sldId id="274" r:id="rId13"/>
    <p:sldId id="268" r:id="rId14"/>
    <p:sldId id="281" r:id="rId15"/>
    <p:sldId id="279" r:id="rId16"/>
    <p:sldId id="277" r:id="rId17"/>
    <p:sldId id="286" r:id="rId18"/>
    <p:sldId id="284" r:id="rId19"/>
    <p:sldId id="287" r:id="rId20"/>
  </p:sldIdLst>
  <p:sldSz cx="9144000" cy="5143500" type="screen16x9"/>
  <p:notesSz cx="6858000" cy="9144000"/>
  <p:custDataLst>
    <p:tags r:id="rId22"/>
  </p:custDataLst>
  <p:defaultTextStyle>
    <a:defPPr>
      <a:defRPr lang="en-US"/>
    </a:defPPr>
    <a:lvl1pPr marL="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5A0"/>
    <a:srgbClr val="3A819D"/>
    <a:srgbClr val="F3F4ED"/>
    <a:srgbClr val="3B3734"/>
    <a:srgbClr val="C7000B"/>
    <a:srgbClr val="FF9409"/>
    <a:srgbClr val="E61F19"/>
    <a:srgbClr val="EFEEE9"/>
    <a:srgbClr val="5C5954"/>
    <a:srgbClr val="B583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20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1D543-7E6A-48BE-AB2F-61946DB9C504}" type="datetimeFigureOut">
              <a:rPr lang="zh-CN" altLang="en-US" smtClean="0"/>
              <a:t>2021/11/23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DB654-4362-48BC-B638-435D685DE5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743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484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32481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5650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7569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6647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01676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7111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8573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4556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7460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660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232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747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09222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7976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4197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0046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841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99108" y="-1999108"/>
            <a:ext cx="5143500" cy="9141716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112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892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080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223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8426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871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821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99108" y="-1999108"/>
            <a:ext cx="5143500" cy="9141716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99108" y="-1999108"/>
            <a:ext cx="5143500" cy="9141716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6243921" y="4909069"/>
            <a:ext cx="581352" cy="2693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</a:p>
          <a:p>
            <a:pPr defTabSz="6858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</a:p>
          <a:p>
            <a:pPr defTabSz="6858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</a:p>
          <a:p>
            <a:pPr defTabSz="6858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</a:p>
          <a:p>
            <a:pPr defTabSz="6858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</a:p>
          <a:p>
            <a:pPr defTabSz="6858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</a:p>
          <a:p>
            <a:pPr defTabSz="6858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</a:p>
          <a:p>
            <a:pPr defTabSz="6858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</a:p>
          <a:p>
            <a:pPr defTabSz="6858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99108" y="-1999108"/>
            <a:ext cx="5143500" cy="9141716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99108" y="-1999108"/>
            <a:ext cx="5143500" cy="9141716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25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243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003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774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slow" advClick="0" advTm="3000">
    <p:wip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2021/11/23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52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-469622" y="-501769"/>
            <a:ext cx="7310198" cy="5499866"/>
            <a:chOff x="-626162" y="-669026"/>
            <a:chExt cx="9746930" cy="733315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0" name="组合 9"/>
            <p:cNvGrpSpPr/>
            <p:nvPr/>
          </p:nvGrpSpPr>
          <p:grpSpPr>
            <a:xfrm>
              <a:off x="2207435" y="-669026"/>
              <a:ext cx="6913333" cy="4589321"/>
              <a:chOff x="-1522986" y="-191652"/>
              <a:chExt cx="8783716" cy="5830949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1522986" y="1343432"/>
                <a:ext cx="4890496" cy="4295865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9161457">
                <a:off x="2198244" y="-191652"/>
                <a:ext cx="5062487" cy="3306241"/>
              </a:xfrm>
              <a:prstGeom prst="rect">
                <a:avLst/>
              </a:prstGeom>
            </p:spPr>
          </p:pic>
        </p:grp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549804">
              <a:off x="-626162" y="3391995"/>
              <a:ext cx="3741000" cy="3272134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4204" y="2579709"/>
              <a:ext cx="796723" cy="674527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4041" y="3090458"/>
              <a:ext cx="796723" cy="674527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433061">
              <a:off x="2014894" y="2819835"/>
              <a:ext cx="404960" cy="684197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>
              <a:off x="1426934" y="4553224"/>
              <a:ext cx="404960" cy="684197"/>
            </a:xfrm>
            <a:prstGeom prst="rect">
              <a:avLst/>
            </a:prstGeom>
          </p:spPr>
        </p:pic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0241" y="1857697"/>
            <a:ext cx="842277" cy="7130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3" name="组合 12"/>
          <p:cNvGrpSpPr/>
          <p:nvPr/>
        </p:nvGrpSpPr>
        <p:grpSpPr>
          <a:xfrm>
            <a:off x="6331991" y="1623410"/>
            <a:ext cx="2738499" cy="2400657"/>
            <a:chOff x="8999299" y="3162891"/>
            <a:chExt cx="3651332" cy="3200876"/>
          </a:xfrm>
        </p:grpSpPr>
        <p:sp>
          <p:nvSpPr>
            <p:cNvPr id="22" name="文本框 21"/>
            <p:cNvSpPr txBox="1"/>
            <p:nvPr/>
          </p:nvSpPr>
          <p:spPr>
            <a:xfrm rot="16200000">
              <a:off x="9732334" y="5154249"/>
              <a:ext cx="1723549" cy="123197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eaVert" wrap="none" rtlCol="0">
              <a:spAutoFit/>
            </a:bodyPr>
            <a:lstStyle/>
            <a:p>
              <a:endParaRPr lang="zh-CN" altLang="en-US" sz="7200" dirty="0">
                <a:solidFill>
                  <a:srgbClr val="3B3734"/>
                </a:solidFill>
                <a:latin typeface="TypeLand 康熙字典體試用版" pitchFamily="50" charset="-120"/>
                <a:ea typeface="TypeLand 康熙字典體試用版" pitchFamily="50" charset="-12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 rot="16200000">
              <a:off x="9387258" y="3100393"/>
              <a:ext cx="3200876" cy="3325871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eaVert" wrap="square" rtlCol="0">
              <a:spAutoFit/>
            </a:bodyPr>
            <a:lstStyle/>
            <a:p>
              <a:r>
                <a:rPr lang="zh-CN" altLang="en-US" sz="7200" dirty="0">
                  <a:solidFill>
                    <a:srgbClr val="F3F4ED"/>
                  </a:solidFill>
                  <a:latin typeface="TypeLand 康熙字典體試用版" pitchFamily="50" charset="-120"/>
                  <a:ea typeface="TypeLand 康熙字典體試用版" pitchFamily="50" charset="-120"/>
                </a:rPr>
                <a:t>心</a:t>
              </a:r>
              <a:endParaRPr lang="en-US" altLang="zh-CN" sz="7200" dirty="0">
                <a:solidFill>
                  <a:srgbClr val="F3F4ED"/>
                </a:solidFill>
                <a:latin typeface="TypeLand 康熙字典體試用版" pitchFamily="50" charset="-120"/>
                <a:ea typeface="TypeLand 康熙字典體試用版" pitchFamily="50" charset="-120"/>
              </a:endParaRPr>
            </a:p>
            <a:p>
              <a:r>
                <a:rPr lang="zh-CN" altLang="en-US" sz="7200" dirty="0">
                  <a:solidFill>
                    <a:srgbClr val="F3F4ED"/>
                  </a:solidFill>
                  <a:latin typeface="TypeLand 康熙字典體試用版" pitchFamily="50" charset="-120"/>
                  <a:ea typeface="TypeLand 康熙字典體試用版" pitchFamily="50" charset="-120"/>
                </a:rPr>
                <a:t>愿</a:t>
              </a:r>
            </a:p>
          </p:txBody>
        </p:sp>
        <p:sp>
          <p:nvSpPr>
            <p:cNvPr id="41" name="半闭框 40"/>
            <p:cNvSpPr/>
            <p:nvPr/>
          </p:nvSpPr>
          <p:spPr>
            <a:xfrm>
              <a:off x="8999299" y="3459456"/>
              <a:ext cx="349682" cy="921679"/>
            </a:xfrm>
            <a:prstGeom prst="halfFrame">
              <a:avLst/>
            </a:prstGeom>
            <a:solidFill>
              <a:srgbClr val="3B37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半闭框 41"/>
            <p:cNvSpPr/>
            <p:nvPr/>
          </p:nvSpPr>
          <p:spPr>
            <a:xfrm flipH="1" flipV="1">
              <a:off x="11189193" y="5222338"/>
              <a:ext cx="349682" cy="921679"/>
            </a:xfrm>
            <a:prstGeom prst="halfFrame">
              <a:avLst/>
            </a:prstGeom>
            <a:solidFill>
              <a:srgbClr val="F3F4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8219" y="2533839"/>
            <a:ext cx="597542" cy="50589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997" y="60505"/>
            <a:ext cx="3803177" cy="115416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dirty="0">
                <a:solidFill>
                  <a:schemeClr val="bg1"/>
                </a:solidFill>
              </a:rPr>
              <a:t>      习作</a:t>
            </a:r>
            <a:endParaRPr lang="en-US" altLang="zh-CN" sz="4100" dirty="0">
              <a:solidFill>
                <a:schemeClr val="bg1"/>
              </a:solidFill>
            </a:endParaRPr>
          </a:p>
          <a:p>
            <a:r>
              <a:rPr lang="zh-CN" altLang="en-US" sz="3000" dirty="0">
                <a:solidFill>
                  <a:schemeClr val="bg1"/>
                </a:solidFill>
              </a:rPr>
              <a:t>六年级语文下册</a:t>
            </a:r>
            <a:r>
              <a:rPr lang="zh-CN" altLang="en-US" sz="1500" dirty="0">
                <a:solidFill>
                  <a:schemeClr val="bg1"/>
                </a:solidFill>
              </a:rPr>
              <a:t>人教版</a:t>
            </a:r>
          </a:p>
        </p:txBody>
      </p:sp>
      <p:sp>
        <p:nvSpPr>
          <p:cNvPr id="19" name="矩形 18"/>
          <p:cNvSpPr/>
          <p:nvPr/>
        </p:nvSpPr>
        <p:spPr>
          <a:xfrm>
            <a:off x="0" y="4307209"/>
            <a:ext cx="9144000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162511" y="0"/>
            <a:ext cx="499441" cy="1386509"/>
            <a:chOff x="10883348" y="0"/>
            <a:chExt cx="665921" cy="1848678"/>
          </a:xfrm>
        </p:grpSpPr>
        <p:sp>
          <p:nvSpPr>
            <p:cNvPr id="3" name="矩形 2"/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0908552" y="270956"/>
              <a:ext cx="553997" cy="98634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500" spc="45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原 因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72065" y="420291"/>
            <a:ext cx="6330108" cy="4442254"/>
            <a:chOff x="1162753" y="1067283"/>
            <a:chExt cx="8440144" cy="5923005"/>
          </a:xfrm>
        </p:grpSpPr>
        <p:sp>
          <p:nvSpPr>
            <p:cNvPr id="5" name="矩形 4"/>
            <p:cNvSpPr/>
            <p:nvPr/>
          </p:nvSpPr>
          <p:spPr>
            <a:xfrm>
              <a:off x="2803287" y="1067283"/>
              <a:ext cx="6799610" cy="2713617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80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记得有一次，我放学回到家，一进门，就嗅到了很浓的烟味，又觉得自己进入了仙境，可惜不是，我吸了一口气，一下子觉得坠入了地狱。那烟味呛得我</a:t>
              </a:r>
              <a:r>
                <a:rPr lang="en-US" altLang="zh-CN" sz="180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“</a:t>
              </a:r>
              <a:r>
                <a:rPr lang="zh-CN" altLang="en-US" sz="180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吭吭</a:t>
              </a:r>
              <a:r>
                <a:rPr lang="en-US" altLang="zh-CN" sz="180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”</a:t>
              </a:r>
              <a:r>
                <a:rPr lang="zh-CN" altLang="en-US" sz="180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的咳，而爸爸却翘着二郎腿，抽着烟，看着电视哈哈大笑，我忍不住对爸爸大喊：</a:t>
              </a:r>
              <a:r>
                <a:rPr lang="en-US" altLang="zh-CN" sz="180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“</a:t>
              </a:r>
              <a:r>
                <a:rPr lang="zh-CN" altLang="en-US" sz="180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爸，你觉得这个屋子还像个家吗？</a:t>
              </a:r>
              <a:r>
                <a:rPr lang="en-US" altLang="zh-CN" sz="180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”</a:t>
              </a:r>
              <a:endPara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62753" y="4366055"/>
              <a:ext cx="6528892" cy="2624233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  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记得一个星期天，我和爸爸来到王府井书店看书，在查找书的时候，一台台显微镜映入了我的眼帘。有可以把事物放大</a:t>
              </a: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400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到</a:t>
              </a: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1000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倍的，有可以放大</a:t>
              </a: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1000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倍到</a:t>
              </a: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1500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倍的，甚至还有现在最先进的光学复合显微镜，可以把物体放大</a:t>
              </a: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2500</a:t>
              </a: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倍。我看得心里直痒痒，假如我拥有其中一台该多神气啊！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 rot="5400000">
            <a:off x="6922351" y="2210259"/>
            <a:ext cx="3811832" cy="2927987"/>
            <a:chOff x="689022" y="-2011619"/>
            <a:chExt cx="5082442" cy="3903983"/>
          </a:xfrm>
        </p:grpSpPr>
        <p:grpSp>
          <p:nvGrpSpPr>
            <p:cNvPr id="14" name="组合 13"/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6" name="组合 15"/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21" name="组合 20"/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4" name="图片 23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25" name="图片 24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17" name="组合 16"/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689022" y="1603343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图片 8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700000" flipH="1">
            <a:off x="3431607" y="3958453"/>
            <a:ext cx="979544" cy="80507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4" name="矩形 83"/>
          <p:cNvSpPr/>
          <p:nvPr/>
        </p:nvSpPr>
        <p:spPr>
          <a:xfrm>
            <a:off x="3530962" y="0"/>
            <a:ext cx="2080360" cy="5143500"/>
          </a:xfrm>
          <a:prstGeom prst="rect">
            <a:avLst/>
          </a:prstGeom>
          <a:noFill/>
          <a:ln w="19050">
            <a:solidFill>
              <a:srgbClr val="3B3734"/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3" name="图片 8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1428" flipH="1">
            <a:off x="4739883" y="1493442"/>
            <a:ext cx="979544" cy="80507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组合 53"/>
          <p:cNvGrpSpPr/>
          <p:nvPr/>
        </p:nvGrpSpPr>
        <p:grpSpPr>
          <a:xfrm rot="2814317">
            <a:off x="1230163" y="1335299"/>
            <a:ext cx="6412786" cy="2347040"/>
            <a:chOff x="6074267" y="650263"/>
            <a:chExt cx="8550381" cy="312938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8" name="组合 7"/>
            <p:cNvGrpSpPr/>
            <p:nvPr/>
          </p:nvGrpSpPr>
          <p:grpSpPr>
            <a:xfrm>
              <a:off x="9759351" y="973470"/>
              <a:ext cx="4865297" cy="2806179"/>
              <a:chOff x="7122624" y="3718582"/>
              <a:chExt cx="4865297" cy="2806179"/>
            </a:xfrm>
          </p:grpSpPr>
          <p:grpSp>
            <p:nvGrpSpPr>
              <p:cNvPr id="40" name="组合 39"/>
              <p:cNvGrpSpPr/>
              <p:nvPr/>
            </p:nvGrpSpPr>
            <p:grpSpPr>
              <a:xfrm rot="10800000">
                <a:off x="7536791" y="3718582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41" name="组合 40"/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43" name="组合 42"/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47" name="图片 46"/>
                    <p:cNvPicPr>
                      <a:picLocks noChangeAspect="1"/>
                    </p:cNvPicPr>
                    <p:nvPr/>
                  </p:nvPicPr>
                  <p:blipFill>
                    <a:blip r:embed="rId4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161457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" name="图片 45"/>
                    <p:cNvPicPr>
                      <a:picLocks noChangeAspect="1"/>
                    </p:cNvPicPr>
                    <p:nvPr/>
                  </p:nvPicPr>
                  <p:blipFill>
                    <a:blip r:embed="rId5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45" name="图片 44"/>
                  <p:cNvPicPr>
                    <a:picLocks noChangeAspect="1"/>
                  </p:cNvPicPr>
                  <p:nvPr/>
                </p:nvPicPr>
                <p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33005" y="2599245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2" name="图片 41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414560">
                <a:off x="7122624" y="5394538"/>
                <a:ext cx="469055" cy="473672"/>
              </a:xfrm>
              <a:prstGeom prst="rect">
                <a:avLst/>
              </a:prstGeom>
            </p:spPr>
          </p:pic>
        </p:grpSp>
        <p:grpSp>
          <p:nvGrpSpPr>
            <p:cNvPr id="7" name="组合 6"/>
            <p:cNvGrpSpPr/>
            <p:nvPr/>
          </p:nvGrpSpPr>
          <p:grpSpPr>
            <a:xfrm>
              <a:off x="6074267" y="650263"/>
              <a:ext cx="4909520" cy="2806179"/>
              <a:chOff x="-29110" y="1267470"/>
              <a:chExt cx="4909520" cy="2806179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-29110" y="1267470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5" name="组合 4"/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32" name="组合 31"/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36" name="图片 35"/>
                    <p:cNvPicPr>
                      <a:picLocks noChangeAspect="1"/>
                    </p:cNvPicPr>
                    <p:nvPr/>
                  </p:nvPicPr>
                  <p:blipFill>
                    <a:blip r:embed="rId5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" name="图片 36"/>
                    <p:cNvPicPr>
                      <a:picLocks noChangeAspect="1"/>
                    </p:cNvPicPr>
                    <p:nvPr/>
                  </p:nvPicPr>
                  <p:blipFill>
                    <a:blip r:embed="rId4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161457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39" name="图片 38"/>
                  <p:cNvPicPr>
                    <a:picLocks noChangeAspect="1"/>
                  </p:cNvPicPr>
                  <p:nvPr/>
                </p:nvPicPr>
                <p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20645" y="2640574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9" name="图片 28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414560">
                <a:off x="4411355" y="1708631"/>
                <a:ext cx="469055" cy="397114"/>
              </a:xfrm>
              <a:prstGeom prst="rect">
                <a:avLst/>
              </a:prstGeom>
            </p:spPr>
          </p:pic>
        </p:grpSp>
      </p:grpSp>
      <p:sp>
        <p:nvSpPr>
          <p:cNvPr id="78" name="矩形 77"/>
          <p:cNvSpPr/>
          <p:nvPr/>
        </p:nvSpPr>
        <p:spPr>
          <a:xfrm>
            <a:off x="3664043" y="0"/>
            <a:ext cx="1804527" cy="5143500"/>
          </a:xfrm>
          <a:prstGeom prst="rect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0" name="图片 7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270"/>
          <a:stretch>
            <a:fillRect/>
          </a:stretch>
        </p:blipFill>
        <p:spPr>
          <a:xfrm rot="15300000">
            <a:off x="3470235" y="377191"/>
            <a:ext cx="294428" cy="71742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75811">
            <a:off x="3870138" y="655367"/>
            <a:ext cx="224106" cy="3786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35" name="组合 34"/>
          <p:cNvGrpSpPr/>
          <p:nvPr/>
        </p:nvGrpSpPr>
        <p:grpSpPr>
          <a:xfrm>
            <a:off x="3649136" y="1530269"/>
            <a:ext cx="1855899" cy="2082962"/>
            <a:chOff x="5403749" y="2119520"/>
            <a:chExt cx="2474531" cy="2777282"/>
          </a:xfrm>
          <a:noFill/>
        </p:grpSpPr>
        <p:sp>
          <p:nvSpPr>
            <p:cNvPr id="3" name="文本框 2"/>
            <p:cNvSpPr txBox="1"/>
            <p:nvPr/>
          </p:nvSpPr>
          <p:spPr>
            <a:xfrm>
              <a:off x="5494722" y="2119520"/>
              <a:ext cx="2383558" cy="2687914"/>
            </a:xfrm>
            <a:prstGeom prst="rect">
              <a:avLst/>
            </a:prstGeom>
            <a:grp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12500" dirty="0">
                  <a:blipFill>
                    <a:blip r:embed="rId8"/>
                    <a:stretch>
                      <a:fillRect/>
                    </a:stretch>
                  </a:blip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叁</a:t>
              </a:r>
            </a:p>
          </p:txBody>
        </p:sp>
        <p:sp>
          <p:nvSpPr>
            <p:cNvPr id="33" name="半闭框 32"/>
            <p:cNvSpPr/>
            <p:nvPr/>
          </p:nvSpPr>
          <p:spPr>
            <a:xfrm>
              <a:off x="5403749" y="2502575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3B3734"/>
                </a:solidFill>
              </a:endParaRPr>
            </a:p>
          </p:txBody>
        </p:sp>
        <p:sp>
          <p:nvSpPr>
            <p:cNvPr id="34" name="半闭框 33"/>
            <p:cNvSpPr/>
            <p:nvPr/>
          </p:nvSpPr>
          <p:spPr>
            <a:xfrm flipH="1" flipV="1">
              <a:off x="7506001" y="3975123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3B3734"/>
                </a:solidFill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679279">
            <a:off x="2942552" y="-2892038"/>
            <a:ext cx="303720" cy="513148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4560">
            <a:off x="5388695" y="2124291"/>
            <a:ext cx="351791" cy="2978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4560">
            <a:off x="3523010" y="447253"/>
            <a:ext cx="351791" cy="2978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1" name="图片 8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0565" y="3474238"/>
            <a:ext cx="317140" cy="53582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 rot="4496983" flipH="1">
            <a:off x="7945246" y="-74193"/>
            <a:ext cx="3404177" cy="2800907"/>
            <a:chOff x="1232562" y="-2011619"/>
            <a:chExt cx="4538902" cy="3734543"/>
          </a:xfrm>
        </p:grpSpPr>
        <p:grpSp>
          <p:nvGrpSpPr>
            <p:cNvPr id="39" name="组合 38"/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51" name="图片 50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52" name="图片 51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1232562" y="728709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42" name="组合 41"/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46" name="组合 45"/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9" name="图片 48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50" name="图片 49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43" name="组合 42"/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</p:grpSp>
      <p:grpSp>
        <p:nvGrpSpPr>
          <p:cNvPr id="37" name="组合 36"/>
          <p:cNvGrpSpPr/>
          <p:nvPr/>
        </p:nvGrpSpPr>
        <p:grpSpPr>
          <a:xfrm>
            <a:off x="5008054" y="-662475"/>
            <a:ext cx="3404177" cy="2800907"/>
            <a:chOff x="1232562" y="-2011619"/>
            <a:chExt cx="4538902" cy="3734543"/>
          </a:xfrm>
        </p:grpSpPr>
        <p:grpSp>
          <p:nvGrpSpPr>
            <p:cNvPr id="23" name="组合 22"/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1232562" y="728709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33" name="组合 32"/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28" name="组合 27"/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9" name="图片 28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30" name="图片 29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34" name="组合 33"/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</p:grpSp>
      <p:grpSp>
        <p:nvGrpSpPr>
          <p:cNvPr id="13" name="组合 12"/>
          <p:cNvGrpSpPr/>
          <p:nvPr/>
        </p:nvGrpSpPr>
        <p:grpSpPr>
          <a:xfrm>
            <a:off x="8162511" y="0"/>
            <a:ext cx="499441" cy="1386509"/>
            <a:chOff x="10883348" y="0"/>
            <a:chExt cx="665921" cy="1848678"/>
          </a:xfrm>
        </p:grpSpPr>
        <p:sp>
          <p:nvSpPr>
            <p:cNvPr id="11" name="矩形 10"/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908536" y="270957"/>
              <a:ext cx="553997" cy="140551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500" spc="45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心   愿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14969" y="1320107"/>
            <a:ext cx="4293483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</a:rPr>
              <a:t>怎样实现这个心愿？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14970" y="2567750"/>
            <a:ext cx="628345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要实现自己的心愿，你在做怎样的努力呢？</a:t>
            </a:r>
            <a:endParaRPr lang="en-US" altLang="zh-CN" sz="2400" dirty="0">
              <a:solidFill>
                <a:schemeClr val="bg1"/>
              </a:solidFill>
            </a:endParaRPr>
          </a:p>
          <a:p>
            <a:r>
              <a:rPr lang="zh-CN" altLang="en-US" sz="2400" dirty="0">
                <a:solidFill>
                  <a:schemeClr val="bg1"/>
                </a:solidFill>
              </a:rPr>
              <a:t>最好通过具体的事例来叙述，事例要真实可信，注意语言的通顺和连贯。</a:t>
            </a: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 rot="20326291" flipV="1">
            <a:off x="7237010" y="3055536"/>
            <a:ext cx="3503816" cy="2800907"/>
            <a:chOff x="1099710" y="-2011619"/>
            <a:chExt cx="4671754" cy="3734543"/>
          </a:xfrm>
        </p:grpSpPr>
        <p:grpSp>
          <p:nvGrpSpPr>
            <p:cNvPr id="30" name="组合 29"/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32" name="组合 31"/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37" name="组合 36"/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0" name="图片 39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41" name="图片 40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33" name="组合 32"/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1099710" y="847351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4" name="组合 13"/>
          <p:cNvGrpSpPr/>
          <p:nvPr/>
        </p:nvGrpSpPr>
        <p:grpSpPr>
          <a:xfrm rot="12000967" flipV="1">
            <a:off x="-1049169" y="-1400453"/>
            <a:ext cx="3503816" cy="2800907"/>
            <a:chOff x="1099710" y="-2011619"/>
            <a:chExt cx="4671754" cy="3734543"/>
          </a:xfrm>
        </p:grpSpPr>
        <p:grpSp>
          <p:nvGrpSpPr>
            <p:cNvPr id="15" name="组合 14"/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7" name="组合 16"/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22" name="组合 21"/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5" name="图片 24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26" name="图片 25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18" name="组合 17"/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1099710" y="847351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" name="组合 1"/>
          <p:cNvGrpSpPr/>
          <p:nvPr/>
        </p:nvGrpSpPr>
        <p:grpSpPr>
          <a:xfrm>
            <a:off x="8162511" y="0"/>
            <a:ext cx="499441" cy="1386509"/>
            <a:chOff x="10883348" y="0"/>
            <a:chExt cx="665921" cy="1848678"/>
          </a:xfrm>
        </p:grpSpPr>
        <p:sp>
          <p:nvSpPr>
            <p:cNvPr id="3" name="矩形 2"/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0908568" y="147484"/>
              <a:ext cx="553997" cy="1422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500" spc="45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努  力 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2173548" y="113187"/>
            <a:ext cx="5504920" cy="2322983"/>
          </a:xfrm>
          <a:prstGeom prst="rect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 我的心愿是做一个电子软件研究方面的专家。为了实现这个愿望，我开始不断地拼搏。学英语，掌握比同龄人更多的本领；学奥数，希望能在奥数班里保持优秀的成绩；学电脑，掌握最新的技术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……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1872" y="2707331"/>
            <a:ext cx="6089142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78530" y="2606581"/>
            <a:ext cx="5864573" cy="2322983"/>
          </a:xfrm>
          <a:prstGeom prst="rect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我的心愿是让自己的肚子小下去。今天，我早晨</a:t>
            </a:r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就起床，下楼，围着小花园和停车厂跑了三圈，跑得浑身湿淋淋的，才上楼洗澡。中午吃饭时，看着那美食嘴直馋，但是不敢多吃。晚饭前还独自在小操场上锻炼，跑跑跳跳，蹦蹦走走，出了一身汗后才肯休息。睡觉前一称瘦了一斤，我要继续努力</a:t>
            </a:r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100" dirty="0">
              <a:solidFill>
                <a:schemeClr val="tx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图片 8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700000" flipH="1">
            <a:off x="3431607" y="3958453"/>
            <a:ext cx="979544" cy="80507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4" name="矩形 83"/>
          <p:cNvSpPr/>
          <p:nvPr/>
        </p:nvSpPr>
        <p:spPr>
          <a:xfrm>
            <a:off x="3530962" y="0"/>
            <a:ext cx="2080360" cy="5143500"/>
          </a:xfrm>
          <a:prstGeom prst="rect">
            <a:avLst/>
          </a:prstGeom>
          <a:noFill/>
          <a:ln w="19050">
            <a:solidFill>
              <a:srgbClr val="3B3734"/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3" name="图片 8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1428" flipH="1">
            <a:off x="4739883" y="1493442"/>
            <a:ext cx="979544" cy="80507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组合 53"/>
          <p:cNvGrpSpPr/>
          <p:nvPr/>
        </p:nvGrpSpPr>
        <p:grpSpPr>
          <a:xfrm rot="2814317">
            <a:off x="1230163" y="1335299"/>
            <a:ext cx="6412786" cy="2347040"/>
            <a:chOff x="6074267" y="650263"/>
            <a:chExt cx="8550381" cy="312938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8" name="组合 7"/>
            <p:cNvGrpSpPr/>
            <p:nvPr/>
          </p:nvGrpSpPr>
          <p:grpSpPr>
            <a:xfrm>
              <a:off x="9759351" y="973470"/>
              <a:ext cx="4865297" cy="2806179"/>
              <a:chOff x="7122624" y="3718582"/>
              <a:chExt cx="4865297" cy="2806179"/>
            </a:xfrm>
          </p:grpSpPr>
          <p:grpSp>
            <p:nvGrpSpPr>
              <p:cNvPr id="40" name="组合 39"/>
              <p:cNvGrpSpPr/>
              <p:nvPr/>
            </p:nvGrpSpPr>
            <p:grpSpPr>
              <a:xfrm rot="10800000">
                <a:off x="7536791" y="3718582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41" name="组合 40"/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43" name="组合 42"/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47" name="图片 46"/>
                    <p:cNvPicPr>
                      <a:picLocks noChangeAspect="1"/>
                    </p:cNvPicPr>
                    <p:nvPr/>
                  </p:nvPicPr>
                  <p:blipFill>
                    <a:blip r:embed="rId4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161457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" name="图片 45"/>
                    <p:cNvPicPr>
                      <a:picLocks noChangeAspect="1"/>
                    </p:cNvPicPr>
                    <p:nvPr/>
                  </p:nvPicPr>
                  <p:blipFill>
                    <a:blip r:embed="rId5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45" name="图片 44"/>
                  <p:cNvPicPr>
                    <a:picLocks noChangeAspect="1"/>
                  </p:cNvPicPr>
                  <p:nvPr/>
                </p:nvPicPr>
                <p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33005" y="2599245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2" name="图片 41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414560">
                <a:off x="7122624" y="5394538"/>
                <a:ext cx="469055" cy="473672"/>
              </a:xfrm>
              <a:prstGeom prst="rect">
                <a:avLst/>
              </a:prstGeom>
            </p:spPr>
          </p:pic>
        </p:grpSp>
        <p:grpSp>
          <p:nvGrpSpPr>
            <p:cNvPr id="7" name="组合 6"/>
            <p:cNvGrpSpPr/>
            <p:nvPr/>
          </p:nvGrpSpPr>
          <p:grpSpPr>
            <a:xfrm>
              <a:off x="6074267" y="650263"/>
              <a:ext cx="4909520" cy="2806179"/>
              <a:chOff x="-29110" y="1267470"/>
              <a:chExt cx="4909520" cy="2806179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-29110" y="1267470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5" name="组合 4"/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32" name="组合 31"/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36" name="图片 35"/>
                    <p:cNvPicPr>
                      <a:picLocks noChangeAspect="1"/>
                    </p:cNvPicPr>
                    <p:nvPr/>
                  </p:nvPicPr>
                  <p:blipFill>
                    <a:blip r:embed="rId5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" name="图片 36"/>
                    <p:cNvPicPr>
                      <a:picLocks noChangeAspect="1"/>
                    </p:cNvPicPr>
                    <p:nvPr/>
                  </p:nvPicPr>
                  <p:blipFill>
                    <a:blip r:embed="rId4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161457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39" name="图片 38"/>
                  <p:cNvPicPr>
                    <a:picLocks noChangeAspect="1"/>
                  </p:cNvPicPr>
                  <p:nvPr/>
                </p:nvPicPr>
                <p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20645" y="2640574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9" name="图片 28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414560">
                <a:off x="4411355" y="1708631"/>
                <a:ext cx="469055" cy="397114"/>
              </a:xfrm>
              <a:prstGeom prst="rect">
                <a:avLst/>
              </a:prstGeom>
            </p:spPr>
          </p:pic>
        </p:grpSp>
      </p:grpSp>
      <p:sp>
        <p:nvSpPr>
          <p:cNvPr id="78" name="矩形 77"/>
          <p:cNvSpPr/>
          <p:nvPr/>
        </p:nvSpPr>
        <p:spPr>
          <a:xfrm>
            <a:off x="3664043" y="0"/>
            <a:ext cx="1804527" cy="5143500"/>
          </a:xfrm>
          <a:prstGeom prst="rect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0" name="图片 7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270"/>
          <a:stretch>
            <a:fillRect/>
          </a:stretch>
        </p:blipFill>
        <p:spPr>
          <a:xfrm rot="15300000">
            <a:off x="3470235" y="377191"/>
            <a:ext cx="294428" cy="71742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75811">
            <a:off x="3870138" y="655367"/>
            <a:ext cx="224106" cy="3786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35" name="组合 34"/>
          <p:cNvGrpSpPr/>
          <p:nvPr/>
        </p:nvGrpSpPr>
        <p:grpSpPr>
          <a:xfrm>
            <a:off x="3649136" y="1530269"/>
            <a:ext cx="1855899" cy="2082962"/>
            <a:chOff x="5403749" y="2119520"/>
            <a:chExt cx="2474531" cy="2777282"/>
          </a:xfrm>
          <a:noFill/>
        </p:grpSpPr>
        <p:sp>
          <p:nvSpPr>
            <p:cNvPr id="3" name="文本框 2"/>
            <p:cNvSpPr txBox="1"/>
            <p:nvPr/>
          </p:nvSpPr>
          <p:spPr>
            <a:xfrm>
              <a:off x="5494722" y="2119520"/>
              <a:ext cx="2383558" cy="2687914"/>
            </a:xfrm>
            <a:prstGeom prst="rect">
              <a:avLst/>
            </a:prstGeom>
            <a:grp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12500" dirty="0">
                  <a:blipFill>
                    <a:blip r:embed="rId8"/>
                    <a:stretch>
                      <a:fillRect/>
                    </a:stretch>
                  </a:blip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肆</a:t>
              </a:r>
            </a:p>
          </p:txBody>
        </p:sp>
        <p:sp>
          <p:nvSpPr>
            <p:cNvPr id="33" name="半闭框 32"/>
            <p:cNvSpPr/>
            <p:nvPr/>
          </p:nvSpPr>
          <p:spPr>
            <a:xfrm>
              <a:off x="5403749" y="2502575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3B3734"/>
                </a:solidFill>
              </a:endParaRPr>
            </a:p>
          </p:txBody>
        </p:sp>
        <p:sp>
          <p:nvSpPr>
            <p:cNvPr id="34" name="半闭框 33"/>
            <p:cNvSpPr/>
            <p:nvPr/>
          </p:nvSpPr>
          <p:spPr>
            <a:xfrm flipH="1" flipV="1">
              <a:off x="7506001" y="3975123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3B3734"/>
                </a:solidFill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679279">
            <a:off x="2942552" y="-2892038"/>
            <a:ext cx="303720" cy="513148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4560">
            <a:off x="5388695" y="2124291"/>
            <a:ext cx="351791" cy="2978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4560">
            <a:off x="3523010" y="447253"/>
            <a:ext cx="351791" cy="2978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1" name="图片 8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0565" y="3474238"/>
            <a:ext cx="317140" cy="53582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400925" y="0"/>
            <a:ext cx="1743075" cy="5174911"/>
          </a:xfrm>
          <a:prstGeom prst="rect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【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开篇用了排比的修             辞手法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引出了自己的心愿。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】   </a:t>
            </a:r>
          </a:p>
          <a:p>
            <a:pPr algn="ctr"/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【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第二自然段写出了产生心愿的原因。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】</a:t>
            </a:r>
          </a:p>
          <a:p>
            <a:pPr algn="ctr"/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【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第三自然段写出了为实现心愿是怎样努力的。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】</a:t>
            </a: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algn="ctr"/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/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【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结尾用了比喻的修辞手法，写出了自己努力的方向。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】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25604" y="0"/>
            <a:ext cx="499441" cy="1386509"/>
            <a:chOff x="10883348" y="0"/>
            <a:chExt cx="665921" cy="1848678"/>
          </a:xfrm>
        </p:grpSpPr>
        <p:sp>
          <p:nvSpPr>
            <p:cNvPr id="36" name="矩形 35"/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0908536" y="270957"/>
              <a:ext cx="553997" cy="145680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500" spc="45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例文赏析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89539" y="0"/>
            <a:ext cx="6489942" cy="51475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小树苗有心愿梦想变成一棵参天大树；毛毛虫有心愿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想变成一道五彩斑斓的美丽蝴蝶；小鱼儿有心愿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想在浩瀚的大海中畅游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而我也有心愿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那就是成为名像王羲之一样的大书法家。</a:t>
            </a:r>
            <a:endParaRPr lang="en-US" altLang="zh-CN" sz="15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第一次接触书法时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我只有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岁。一天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在家闲着无事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便在书柜中翻出一本泛黄的字帖。轻轻翻开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我不禁被迷住了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刚劲有力的楷书、底蕴深厚的隶书、龙飞风舞的草书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我的手也随着字比画起来。刚下班的老爸看出了我的心思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便开始手把手教我写起了硬笔字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我觉得很有意思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学得非常认真。从此，想当一名大书法家的心愿就在我心中萌生了。</a:t>
            </a:r>
            <a:r>
              <a:rPr lang="zh-CN" altLang="en-US" sz="1500" dirty="0">
                <a:solidFill>
                  <a:schemeClr val="bg1"/>
                </a:solidFill>
              </a:rPr>
              <a:t/>
            </a:r>
            <a:br>
              <a:rPr lang="zh-CN" altLang="en-US" sz="1500" dirty="0">
                <a:solidFill>
                  <a:schemeClr val="bg1"/>
                </a:solidFill>
              </a:rPr>
            </a:br>
            <a:r>
              <a:rPr lang="zh-CN" altLang="en-US" sz="1500" dirty="0">
                <a:solidFill>
                  <a:schemeClr val="bg1"/>
                </a:solidFill>
              </a:rPr>
              <a:t>       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随着年龄的增长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我开始上小学了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也到了可以拿起毛笔的年龄。我走进学校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兴致勃勃地踏上了学习书法的艰辛道路。我遇到了顾老师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他是我追梦路上的点灯人。练习隶书基本笔画的那个阶段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我特别骄傲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每写完一幅便想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啧啧啧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我太厉害了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这幅字能卖多少钱呢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?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顾老师看穿了我的心思，有一次练习完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他走过来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什么话也没有说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轻轻拍了拍我的肩膀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然后拿起毛笔在我的字旁边写了一个“勤”字。看着老师那飘逸的字迹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我红着脸低下了头。我要感谢顾老师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是他告诉我在书法之路上要不停开拓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不断前行。在家人与老师的教导下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在每天不断地练习下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我的书法突飞猛进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多次在全国比赛中获奖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书法作品甚至代表中国在日本参加展览。看看家里的那些奖状和奖杯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我非常自豪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这些都是我五年来的心血与成就啊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!</a:t>
            </a:r>
            <a:r>
              <a:rPr lang="zh-CN" altLang="en-US" sz="1500" dirty="0">
                <a:solidFill>
                  <a:schemeClr val="bg1"/>
                </a:solidFill>
              </a:rPr>
              <a:t/>
            </a:r>
            <a:br>
              <a:rPr lang="zh-CN" altLang="en-US" sz="1500" dirty="0">
                <a:solidFill>
                  <a:schemeClr val="bg1"/>
                </a:solidFill>
              </a:rPr>
            </a:br>
            <a:r>
              <a:rPr lang="zh-CN" altLang="en-US" sz="1500" dirty="0">
                <a:solidFill>
                  <a:schemeClr val="bg1"/>
                </a:solidFill>
              </a:rPr>
              <a:t>       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但是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我的追梦路并没有结束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我要像落在石头缝里的种子一样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奋力生长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勇敢顽强地继续开拓下去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成为坚韧不拔的小苗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直至成长为一棵昂首天穹的大树。加油吧</a:t>
            </a:r>
            <a:r>
              <a:rPr lang="en-US" altLang="zh-CN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5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未来的小书法家！</a:t>
            </a:r>
            <a:r>
              <a:rPr lang="zh-CN" altLang="en-US" sz="1500" dirty="0"/>
              <a:t/>
            </a:r>
            <a:br>
              <a:rPr lang="zh-CN" altLang="en-US" sz="1500" dirty="0"/>
            </a:br>
            <a:endParaRPr lang="zh-CN" altLang="en-US" sz="1500" dirty="0"/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1519871" y="1431571"/>
            <a:ext cx="4517530" cy="3461144"/>
            <a:chOff x="-2026495" y="1908761"/>
            <a:chExt cx="6023373" cy="4614859"/>
          </a:xfrm>
        </p:grpSpPr>
        <p:grpSp>
          <p:nvGrpSpPr>
            <p:cNvPr id="6" name="组合 5"/>
            <p:cNvGrpSpPr/>
            <p:nvPr/>
          </p:nvGrpSpPr>
          <p:grpSpPr>
            <a:xfrm rot="12167068" flipH="1">
              <a:off x="-2026495" y="2653788"/>
              <a:ext cx="6023373" cy="3869832"/>
              <a:chOff x="-1115403" y="4043276"/>
              <a:chExt cx="6023373" cy="3869832"/>
            </a:xfrm>
          </p:grpSpPr>
          <p:pic>
            <p:nvPicPr>
              <p:cNvPr id="69" name="图片 68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945"/>
              <a:stretch>
                <a:fillRect/>
              </a:stretch>
            </p:blipFill>
            <p:spPr>
              <a:xfrm rot="10736773">
                <a:off x="2597859" y="4043276"/>
                <a:ext cx="2310111" cy="2599715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3" name="组合 2"/>
              <p:cNvGrpSpPr/>
              <p:nvPr/>
            </p:nvGrpSpPr>
            <p:grpSpPr>
              <a:xfrm rot="19010527">
                <a:off x="-1115403" y="5313393"/>
                <a:ext cx="5138046" cy="2599715"/>
                <a:chOff x="97874" y="2268519"/>
                <a:chExt cx="5138046" cy="2599715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8" name="图片 47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99568" y="2301346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44" name="图片 43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97874" y="2268519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2103654" y="6319078"/>
                <a:ext cx="487163" cy="412445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797281">
              <a:off x="1162785" y="4672315"/>
              <a:ext cx="404960" cy="684197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-67783" y="1908761"/>
              <a:ext cx="487163" cy="41244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75" name="文本框 74"/>
          <p:cNvSpPr txBox="1"/>
          <p:nvPr/>
        </p:nvSpPr>
        <p:spPr>
          <a:xfrm rot="10986863">
            <a:off x="8585303" y="9641"/>
            <a:ext cx="369332" cy="530915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1500" spc="450" dirty="0">
                <a:solidFill>
                  <a:srgbClr val="3B373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656365" y="1234269"/>
            <a:ext cx="1831271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300" dirty="0">
                <a:solidFill>
                  <a:schemeClr val="bg1"/>
                </a:solidFill>
              </a:rPr>
              <a:t>课堂作业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078833" y="2477573"/>
            <a:ext cx="5176370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dirty="0">
                <a:solidFill>
                  <a:schemeClr val="bg1"/>
                </a:solidFill>
              </a:rPr>
              <a:t>开始习作</a:t>
            </a:r>
            <a:r>
              <a:rPr lang="en-US" altLang="zh-CN" sz="3000" dirty="0">
                <a:solidFill>
                  <a:schemeClr val="bg1"/>
                </a:solidFill>
              </a:rPr>
              <a:t>《</a:t>
            </a:r>
            <a:r>
              <a:rPr lang="zh-CN" altLang="en-US" sz="3000" dirty="0">
                <a:solidFill>
                  <a:schemeClr val="bg1"/>
                </a:solidFill>
              </a:rPr>
              <a:t>心愿</a:t>
            </a:r>
            <a:r>
              <a:rPr lang="en-US" altLang="zh-CN" sz="3000" dirty="0">
                <a:solidFill>
                  <a:schemeClr val="bg1"/>
                </a:solidFill>
              </a:rPr>
              <a:t>》</a:t>
            </a:r>
            <a:endParaRPr lang="zh-CN" altLang="en-US" sz="3000" dirty="0">
              <a:solidFill>
                <a:schemeClr val="bg1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956034" y="0"/>
            <a:ext cx="499441" cy="1386509"/>
            <a:chOff x="10883348" y="0"/>
            <a:chExt cx="665921" cy="1848678"/>
          </a:xfrm>
        </p:grpSpPr>
        <p:sp>
          <p:nvSpPr>
            <p:cNvPr id="20" name="矩形 19"/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0908572" y="270957"/>
              <a:ext cx="553997" cy="140551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500" spc="45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作   业</a:t>
              </a:r>
            </a:p>
          </p:txBody>
        </p:sp>
      </p:grp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-371630" y="-535689"/>
            <a:ext cx="7310198" cy="5499866"/>
            <a:chOff x="-626162" y="-669026"/>
            <a:chExt cx="9746930" cy="733315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0" name="组合 9"/>
            <p:cNvGrpSpPr/>
            <p:nvPr/>
          </p:nvGrpSpPr>
          <p:grpSpPr>
            <a:xfrm>
              <a:off x="2207435" y="-669026"/>
              <a:ext cx="6913333" cy="4589321"/>
              <a:chOff x="-1522986" y="-191652"/>
              <a:chExt cx="8783716" cy="5830949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1522986" y="1343432"/>
                <a:ext cx="4890496" cy="4295865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9161457">
                <a:off x="2198244" y="-191652"/>
                <a:ext cx="5062487" cy="3306241"/>
              </a:xfrm>
              <a:prstGeom prst="rect">
                <a:avLst/>
              </a:prstGeom>
            </p:spPr>
          </p:pic>
        </p:grp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549804">
              <a:off x="-626162" y="3391995"/>
              <a:ext cx="3741000" cy="3272134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4204" y="2579709"/>
              <a:ext cx="796723" cy="674527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4041" y="3090458"/>
              <a:ext cx="796723" cy="674527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433061">
              <a:off x="2014894" y="2819835"/>
              <a:ext cx="404960" cy="684197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>
              <a:off x="1426934" y="4553224"/>
              <a:ext cx="404960" cy="684197"/>
            </a:xfrm>
            <a:prstGeom prst="rect">
              <a:avLst/>
            </a:prstGeom>
          </p:spPr>
        </p:pic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0241" y="1857697"/>
            <a:ext cx="842277" cy="7130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3" name="组合 12"/>
          <p:cNvGrpSpPr/>
          <p:nvPr/>
        </p:nvGrpSpPr>
        <p:grpSpPr>
          <a:xfrm>
            <a:off x="4873718" y="2919667"/>
            <a:ext cx="2930903" cy="2047663"/>
            <a:chOff x="7631005" y="3459456"/>
            <a:chExt cx="3907870" cy="2730218"/>
          </a:xfrm>
        </p:grpSpPr>
        <p:sp>
          <p:nvSpPr>
            <p:cNvPr id="22" name="文本框 21"/>
            <p:cNvSpPr txBox="1"/>
            <p:nvPr/>
          </p:nvSpPr>
          <p:spPr>
            <a:xfrm rot="16200000">
              <a:off x="8942604" y="4260941"/>
              <a:ext cx="2708434" cy="1149032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eaVert" wrap="none" rtlCol="0">
              <a:spAutoFit/>
            </a:bodyPr>
            <a:lstStyle/>
            <a:p>
              <a:r>
                <a:rPr lang="zh-CN" altLang="en-US" sz="6000" dirty="0">
                  <a:solidFill>
                    <a:schemeClr val="bg2"/>
                  </a:solidFill>
                  <a:latin typeface="TypeLand 康熙字典體試用版" pitchFamily="50" charset="-120"/>
                  <a:ea typeface="TypeLand 康熙字典體試用版" pitchFamily="50" charset="-120"/>
                </a:rPr>
                <a:t>再</a:t>
              </a:r>
              <a:endParaRPr lang="en-US" altLang="zh-CN" sz="6000" dirty="0">
                <a:solidFill>
                  <a:schemeClr val="bg2"/>
                </a:solidFill>
                <a:latin typeface="TypeLand 康熙字典體試用版" pitchFamily="50" charset="-120"/>
                <a:ea typeface="TypeLand 康熙字典體試用版" pitchFamily="50" charset="-120"/>
              </a:endParaRPr>
            </a:p>
            <a:p>
              <a:r>
                <a:rPr lang="zh-CN" altLang="en-US" sz="6000" dirty="0">
                  <a:solidFill>
                    <a:schemeClr val="bg2"/>
                  </a:solidFill>
                  <a:latin typeface="TypeLand 康熙字典體試用版" pitchFamily="50" charset="-120"/>
                  <a:ea typeface="TypeLand 康熙字典體試用版" pitchFamily="50" charset="-120"/>
                </a:rPr>
                <a:t>见</a:t>
              </a: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7631005" y="3654635"/>
              <a:ext cx="2397536" cy="2380139"/>
              <a:chOff x="7365891" y="3665510"/>
              <a:chExt cx="2397536" cy="238013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7365891" y="4855001"/>
                <a:ext cx="346355" cy="387271"/>
              </a:xfrm>
              <a:prstGeom prst="roundRect">
                <a:avLst>
                  <a:gd name="adj" fmla="val 50000"/>
                </a:avLst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algn="ctr"/>
                <a:endParaRPr lang="en-US" altLang="zh-CN" sz="800" spc="45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 rot="16200000">
                <a:off x="8511759" y="4793981"/>
                <a:ext cx="2380139" cy="123197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vert="eaVert" wrap="none" rtlCol="0">
                <a:spAutoFit/>
              </a:bodyPr>
              <a:lstStyle/>
              <a:p>
                <a:endParaRPr lang="zh-CN" altLang="en-US" sz="10400" dirty="0">
                  <a:solidFill>
                    <a:srgbClr val="F3F4ED"/>
                  </a:solidFill>
                  <a:latin typeface="TypeLand 康熙字典體試用版" pitchFamily="50" charset="-120"/>
                  <a:ea typeface="TypeLand 康熙字典體試用版" pitchFamily="50" charset="-120"/>
                </a:endParaRPr>
              </a:p>
            </p:txBody>
          </p:sp>
        </p:grpSp>
        <p:sp>
          <p:nvSpPr>
            <p:cNvPr id="41" name="半闭框 40"/>
            <p:cNvSpPr/>
            <p:nvPr/>
          </p:nvSpPr>
          <p:spPr>
            <a:xfrm>
              <a:off x="8999299" y="3459456"/>
              <a:ext cx="349682" cy="921679"/>
            </a:xfrm>
            <a:prstGeom prst="halfFrame">
              <a:avLst/>
            </a:prstGeom>
            <a:solidFill>
              <a:srgbClr val="3B37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半闭框 41"/>
            <p:cNvSpPr/>
            <p:nvPr/>
          </p:nvSpPr>
          <p:spPr>
            <a:xfrm flipH="1" flipV="1">
              <a:off x="11189193" y="5222338"/>
              <a:ext cx="349682" cy="921679"/>
            </a:xfrm>
            <a:prstGeom prst="halfFrame">
              <a:avLst/>
            </a:prstGeom>
            <a:solidFill>
              <a:srgbClr val="F3F4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527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1519871" y="1431571"/>
            <a:ext cx="4517530" cy="3461144"/>
            <a:chOff x="-2026495" y="1908761"/>
            <a:chExt cx="6023373" cy="4614859"/>
          </a:xfrm>
        </p:grpSpPr>
        <p:grpSp>
          <p:nvGrpSpPr>
            <p:cNvPr id="6" name="组合 5"/>
            <p:cNvGrpSpPr/>
            <p:nvPr/>
          </p:nvGrpSpPr>
          <p:grpSpPr>
            <a:xfrm rot="12167068" flipH="1">
              <a:off x="-2026495" y="2653788"/>
              <a:ext cx="6023373" cy="3869832"/>
              <a:chOff x="-1115403" y="4043276"/>
              <a:chExt cx="6023373" cy="3869832"/>
            </a:xfrm>
          </p:grpSpPr>
          <p:pic>
            <p:nvPicPr>
              <p:cNvPr id="69" name="图片 68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945"/>
              <a:stretch>
                <a:fillRect/>
              </a:stretch>
            </p:blipFill>
            <p:spPr>
              <a:xfrm rot="10736773">
                <a:off x="2597859" y="4043276"/>
                <a:ext cx="2310111" cy="2599715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3" name="组合 2"/>
              <p:cNvGrpSpPr/>
              <p:nvPr/>
            </p:nvGrpSpPr>
            <p:grpSpPr>
              <a:xfrm rot="19010527">
                <a:off x="-1115403" y="5313393"/>
                <a:ext cx="5138046" cy="2599715"/>
                <a:chOff x="97874" y="2268519"/>
                <a:chExt cx="5138046" cy="2599715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8" name="图片 47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99568" y="2301346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44" name="图片 43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97874" y="2268519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2103654" y="6319078"/>
                <a:ext cx="487163" cy="412445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797281">
              <a:off x="1162785" y="4672315"/>
              <a:ext cx="404960" cy="684197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-67783" y="1908761"/>
              <a:ext cx="487163" cy="41244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75" name="文本框 74"/>
          <p:cNvSpPr txBox="1"/>
          <p:nvPr/>
        </p:nvSpPr>
        <p:spPr>
          <a:xfrm rot="10986863">
            <a:off x="8585303" y="9641"/>
            <a:ext cx="369332" cy="530915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1500" spc="450" dirty="0">
                <a:solidFill>
                  <a:srgbClr val="3B373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656365" y="945729"/>
            <a:ext cx="1831271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300" dirty="0">
                <a:solidFill>
                  <a:schemeClr val="bg1"/>
                </a:solidFill>
              </a:rPr>
              <a:t>写作要求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261924" y="1842682"/>
            <a:ext cx="5176370" cy="23775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dirty="0">
                <a:solidFill>
                  <a:schemeClr val="bg1"/>
                </a:solidFill>
              </a:rPr>
              <a:t>1.</a:t>
            </a:r>
            <a:r>
              <a:rPr lang="zh-CN" altLang="en-US" sz="3000" dirty="0">
                <a:solidFill>
                  <a:schemeClr val="bg1"/>
                </a:solidFill>
              </a:rPr>
              <a:t>选择一个愿望具体来写。</a:t>
            </a:r>
            <a:endParaRPr lang="en-US" altLang="zh-CN" sz="3000" dirty="0">
              <a:solidFill>
                <a:schemeClr val="bg1"/>
              </a:solidFill>
            </a:endParaRPr>
          </a:p>
          <a:p>
            <a:r>
              <a:rPr lang="en-US" altLang="zh-CN" sz="3000" dirty="0">
                <a:solidFill>
                  <a:schemeClr val="bg1"/>
                </a:solidFill>
              </a:rPr>
              <a:t>2.</a:t>
            </a:r>
            <a:r>
              <a:rPr lang="zh-CN" altLang="en-US" sz="3000" dirty="0">
                <a:solidFill>
                  <a:schemeClr val="bg1"/>
                </a:solidFill>
              </a:rPr>
              <a:t>运用语言、动作、心理等描写手法，让内容更充实。</a:t>
            </a:r>
            <a:endParaRPr lang="en-US" altLang="zh-CN" sz="3000" dirty="0">
              <a:solidFill>
                <a:schemeClr val="bg1"/>
              </a:solidFill>
            </a:endParaRPr>
          </a:p>
          <a:p>
            <a:r>
              <a:rPr lang="en-US" altLang="zh-CN" sz="3000" dirty="0">
                <a:solidFill>
                  <a:schemeClr val="bg1"/>
                </a:solidFill>
              </a:rPr>
              <a:t>3.</a:t>
            </a:r>
            <a:r>
              <a:rPr lang="zh-CN" altLang="en-US" sz="3000" dirty="0">
                <a:solidFill>
                  <a:schemeClr val="bg1"/>
                </a:solidFill>
              </a:rPr>
              <a:t>适当运用修辞手法、好词好句，让文章更生动。</a:t>
            </a:r>
            <a:endParaRPr lang="en-US" altLang="zh-CN" sz="3000" dirty="0">
              <a:solidFill>
                <a:schemeClr val="bg1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956034" y="0"/>
            <a:ext cx="499441" cy="1386509"/>
            <a:chOff x="10883348" y="0"/>
            <a:chExt cx="665921" cy="1848678"/>
          </a:xfrm>
        </p:grpSpPr>
        <p:sp>
          <p:nvSpPr>
            <p:cNvPr id="20" name="矩形 19"/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0908576" y="270957"/>
              <a:ext cx="553997" cy="140551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500" spc="45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要   求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995434" y="524183"/>
            <a:ext cx="16609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3B85A0"/>
                </a:solidFill>
              </a:rPr>
              <a:t>https://www.ypppt.com/</a:t>
            </a:r>
            <a:endParaRPr lang="zh-CN" altLang="en-US" sz="1050" dirty="0">
              <a:solidFill>
                <a:srgbClr val="3B85A0"/>
              </a:solidFill>
            </a:endParaRP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1816565" y="1586956"/>
            <a:ext cx="5085412" cy="2304212"/>
            <a:chOff x="2408210" y="3559265"/>
            <a:chExt cx="6780549" cy="3072283"/>
          </a:xfrm>
        </p:grpSpPr>
        <p:sp>
          <p:nvSpPr>
            <p:cNvPr id="17" name="文本框 16"/>
            <p:cNvSpPr txBox="1"/>
            <p:nvPr/>
          </p:nvSpPr>
          <p:spPr>
            <a:xfrm>
              <a:off x="2408210" y="3559265"/>
              <a:ext cx="677108" cy="12319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endParaRPr lang="zh-CN" altLang="en-US" sz="210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2527645" y="3559265"/>
              <a:ext cx="2592153" cy="743096"/>
              <a:chOff x="-1182601" y="1711193"/>
              <a:chExt cx="2592153" cy="743096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-1182601" y="2023402"/>
                <a:ext cx="502701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500" dirty="0">
                    <a:solidFill>
                      <a:schemeClr val="bg1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732444" y="1711193"/>
                <a:ext cx="677108" cy="123197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endParaRPr lang="zh-CN" altLang="en-US" sz="2100" dirty="0">
                  <a:solidFill>
                    <a:srgbClr val="F3F4ED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2448947" y="3559265"/>
              <a:ext cx="4705332" cy="2076726"/>
              <a:chOff x="-3295780" y="1711193"/>
              <a:chExt cx="4705332" cy="2076726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-3295780" y="3189377"/>
                <a:ext cx="610721" cy="598542"/>
                <a:chOff x="-2987667" y="3878179"/>
                <a:chExt cx="610721" cy="598542"/>
              </a:xfrm>
            </p:grpSpPr>
            <p:sp>
              <p:nvSpPr>
                <p:cNvPr id="34" name="椭圆 33"/>
                <p:cNvSpPr/>
                <p:nvPr/>
              </p:nvSpPr>
              <p:spPr>
                <a:xfrm>
                  <a:off x="-2987667" y="3878179"/>
                  <a:ext cx="598542" cy="598542"/>
                </a:xfrm>
                <a:prstGeom prst="ellipse">
                  <a:avLst/>
                </a:prstGeom>
                <a:solidFill>
                  <a:srgbClr val="F3F4ED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3B3734"/>
                    </a:solidFill>
                  </a:endParaRPr>
                </a:p>
              </p:txBody>
            </p:sp>
            <p:sp>
              <p:nvSpPr>
                <p:cNvPr id="35" name="文本框 34"/>
                <p:cNvSpPr txBox="1"/>
                <p:nvPr/>
              </p:nvSpPr>
              <p:spPr>
                <a:xfrm>
                  <a:off x="-2879647" y="3953108"/>
                  <a:ext cx="502701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1500" dirty="0">
                      <a:solidFill>
                        <a:srgbClr val="3B3734"/>
                      </a:solidFill>
                      <a:cs typeface="+mn-ea"/>
                      <a:sym typeface="+mn-lt"/>
                    </a:rPr>
                    <a:t>叁</a:t>
                  </a:r>
                </a:p>
              </p:txBody>
            </p:sp>
          </p:grpSp>
          <p:sp>
            <p:nvSpPr>
              <p:cNvPr id="32" name="文本框 31"/>
              <p:cNvSpPr txBox="1"/>
              <p:nvPr/>
            </p:nvSpPr>
            <p:spPr>
              <a:xfrm>
                <a:off x="732444" y="1711193"/>
                <a:ext cx="677108" cy="123197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endParaRPr lang="zh-CN" altLang="en-US" sz="2100" dirty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2448947" y="3559265"/>
              <a:ext cx="6739812" cy="3072283"/>
              <a:chOff x="-5330260" y="1711193"/>
              <a:chExt cx="6739812" cy="3072283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-5330260" y="4184934"/>
                <a:ext cx="598542" cy="598542"/>
                <a:chOff x="-5022147" y="4873736"/>
                <a:chExt cx="598542" cy="598542"/>
              </a:xfrm>
            </p:grpSpPr>
            <p:sp>
              <p:nvSpPr>
                <p:cNvPr id="40" name="椭圆 39"/>
                <p:cNvSpPr/>
                <p:nvPr/>
              </p:nvSpPr>
              <p:spPr>
                <a:xfrm>
                  <a:off x="-5022147" y="4873736"/>
                  <a:ext cx="598542" cy="598542"/>
                </a:xfrm>
                <a:prstGeom prst="ellipse">
                  <a:avLst/>
                </a:prstGeom>
                <a:solidFill>
                  <a:srgbClr val="F3F4ED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" name="文本框 40"/>
                <p:cNvSpPr txBox="1"/>
                <p:nvPr/>
              </p:nvSpPr>
              <p:spPr>
                <a:xfrm>
                  <a:off x="-4926768" y="4972952"/>
                  <a:ext cx="502701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1500" dirty="0">
                      <a:solidFill>
                        <a:srgbClr val="3B3734"/>
                      </a:solidFill>
                      <a:cs typeface="+mn-ea"/>
                      <a:sym typeface="+mn-lt"/>
                    </a:rPr>
                    <a:t>肆</a:t>
                  </a:r>
                </a:p>
              </p:txBody>
            </p:sp>
          </p:grpSp>
          <p:sp>
            <p:nvSpPr>
              <p:cNvPr id="38" name="文本框 37"/>
              <p:cNvSpPr txBox="1"/>
              <p:nvPr/>
            </p:nvSpPr>
            <p:spPr>
              <a:xfrm>
                <a:off x="732444" y="1711193"/>
                <a:ext cx="677108" cy="123197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endParaRPr lang="zh-CN" altLang="en-US" sz="2100" dirty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996492" y="-254507"/>
            <a:ext cx="1707263" cy="2498744"/>
            <a:chOff x="10661989" y="-339343"/>
            <a:chExt cx="2276351" cy="3331659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0913918" y="967893"/>
              <a:ext cx="2159766" cy="188907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760430">
              <a:off x="10661989" y="-339343"/>
              <a:ext cx="2019068" cy="1318626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8885" y="2248251"/>
            <a:ext cx="530230" cy="44890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组合 53"/>
          <p:cNvGrpSpPr/>
          <p:nvPr/>
        </p:nvGrpSpPr>
        <p:grpSpPr>
          <a:xfrm flipV="1">
            <a:off x="8129446" y="2788617"/>
            <a:ext cx="1734376" cy="2493494"/>
            <a:chOff x="10625839" y="-332342"/>
            <a:chExt cx="2312501" cy="3324658"/>
          </a:xfrm>
        </p:grpSpPr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0913918" y="967893"/>
              <a:ext cx="2159766" cy="188907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760430">
              <a:off x="10625839" y="-332342"/>
              <a:ext cx="2019068" cy="1318626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7" name="组合 6"/>
          <p:cNvGrpSpPr/>
          <p:nvPr/>
        </p:nvGrpSpPr>
        <p:grpSpPr>
          <a:xfrm>
            <a:off x="-5883" y="1768508"/>
            <a:ext cx="683841" cy="1632846"/>
            <a:chOff x="916913" y="2235846"/>
            <a:chExt cx="911788" cy="2177128"/>
          </a:xfrm>
        </p:grpSpPr>
        <p:sp>
          <p:nvSpPr>
            <p:cNvPr id="5" name="矩形 4"/>
            <p:cNvSpPr/>
            <p:nvPr/>
          </p:nvSpPr>
          <p:spPr>
            <a:xfrm>
              <a:off x="916913" y="2235846"/>
              <a:ext cx="911788" cy="217712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991236" y="2539581"/>
              <a:ext cx="763143" cy="1600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spc="450" dirty="0">
                  <a:blipFill>
                    <a:blip r:embed="rId6"/>
                    <a:stretch>
                      <a:fillRect/>
                    </a:stretch>
                  </a:blipFill>
                  <a:latin typeface="TypeLand 康熙字典體試用版" pitchFamily="50" charset="-120"/>
                  <a:ea typeface="TypeLand 康熙字典體試用版" pitchFamily="50" charset="-120"/>
                  <a:cs typeface="+mn-ea"/>
                  <a:sym typeface="+mn-lt"/>
                </a:rPr>
                <a:t>目</a:t>
              </a:r>
              <a:endParaRPr lang="en-US" altLang="zh-CN" sz="3600" spc="450" dirty="0">
                <a:blipFill>
                  <a:blip r:embed="rId6"/>
                  <a:stretch>
                    <a:fillRect/>
                  </a:stretch>
                </a:blipFill>
                <a:latin typeface="TypeLand 康熙字典體試用版" pitchFamily="50" charset="-120"/>
                <a:ea typeface="TypeLand 康熙字典體試用版" pitchFamily="50" charset="-120"/>
                <a:cs typeface="+mn-ea"/>
                <a:sym typeface="+mn-lt"/>
              </a:endParaRPr>
            </a:p>
            <a:p>
              <a:r>
                <a:rPr lang="zh-CN" altLang="en-US" sz="3600" spc="450" dirty="0">
                  <a:blipFill>
                    <a:blip r:embed="rId6"/>
                    <a:stretch>
                      <a:fillRect/>
                    </a:stretch>
                  </a:blipFill>
                  <a:latin typeface="TypeLand 康熙字典體試用版" pitchFamily="50" charset="-120"/>
                  <a:ea typeface="TypeLand 康熙字典體試用版" pitchFamily="50" charset="-120"/>
                  <a:cs typeface="+mn-ea"/>
                  <a:sym typeface="+mn-lt"/>
                </a:rPr>
                <a:t>录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620693" y="982033"/>
            <a:ext cx="3501501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要表达的心愿是什么？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638285" y="1768508"/>
            <a:ext cx="4057397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为什么会有这个心愿？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664178" y="2655787"/>
            <a:ext cx="3501501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怎样实现这个心愿？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664178" y="3442262"/>
            <a:ext cx="3501501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优秀习作赏析</a:t>
            </a:r>
          </a:p>
        </p:txBody>
      </p:sp>
      <p:sp>
        <p:nvSpPr>
          <p:cNvPr id="10" name="椭圆 9"/>
          <p:cNvSpPr/>
          <p:nvPr/>
        </p:nvSpPr>
        <p:spPr>
          <a:xfrm>
            <a:off x="1859629" y="1001761"/>
            <a:ext cx="448907" cy="448907"/>
          </a:xfrm>
          <a:prstGeom prst="ellipse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>
                <a:solidFill>
                  <a:srgbClr val="3B3734"/>
                </a:solidFill>
              </a:rPr>
              <a:t>壹</a:t>
            </a:r>
          </a:p>
        </p:txBody>
      </p:sp>
      <p:sp>
        <p:nvSpPr>
          <p:cNvPr id="11" name="椭圆 10"/>
          <p:cNvSpPr/>
          <p:nvPr/>
        </p:nvSpPr>
        <p:spPr>
          <a:xfrm>
            <a:off x="1847118" y="1748429"/>
            <a:ext cx="448907" cy="448907"/>
          </a:xfrm>
          <a:prstGeom prst="ellipse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>
                <a:solidFill>
                  <a:srgbClr val="3B3734"/>
                </a:solidFill>
              </a:rPr>
              <a:t>贰</a:t>
            </a: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图片 8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700000" flipH="1">
            <a:off x="3431607" y="3958453"/>
            <a:ext cx="979544" cy="80507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4" name="矩形 83"/>
          <p:cNvSpPr/>
          <p:nvPr/>
        </p:nvSpPr>
        <p:spPr>
          <a:xfrm>
            <a:off x="3530962" y="0"/>
            <a:ext cx="2080360" cy="5143500"/>
          </a:xfrm>
          <a:prstGeom prst="rect">
            <a:avLst/>
          </a:prstGeom>
          <a:noFill/>
          <a:ln w="19050">
            <a:solidFill>
              <a:srgbClr val="3B3734"/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3" name="图片 8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1428" flipH="1">
            <a:off x="4739883" y="1493442"/>
            <a:ext cx="979544" cy="80507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组合 53"/>
          <p:cNvGrpSpPr/>
          <p:nvPr/>
        </p:nvGrpSpPr>
        <p:grpSpPr>
          <a:xfrm rot="2814317">
            <a:off x="1230163" y="1335299"/>
            <a:ext cx="6412786" cy="2347040"/>
            <a:chOff x="6074267" y="650263"/>
            <a:chExt cx="8550381" cy="312938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8" name="组合 7"/>
            <p:cNvGrpSpPr/>
            <p:nvPr/>
          </p:nvGrpSpPr>
          <p:grpSpPr>
            <a:xfrm>
              <a:off x="9759351" y="973470"/>
              <a:ext cx="4865297" cy="2806179"/>
              <a:chOff x="7122624" y="3718582"/>
              <a:chExt cx="4865297" cy="2806179"/>
            </a:xfrm>
          </p:grpSpPr>
          <p:grpSp>
            <p:nvGrpSpPr>
              <p:cNvPr id="40" name="组合 39"/>
              <p:cNvGrpSpPr/>
              <p:nvPr/>
            </p:nvGrpSpPr>
            <p:grpSpPr>
              <a:xfrm rot="10800000">
                <a:off x="7536791" y="3718582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41" name="组合 40"/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43" name="组合 42"/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47" name="图片 46"/>
                    <p:cNvPicPr>
                      <a:picLocks noChangeAspect="1"/>
                    </p:cNvPicPr>
                    <p:nvPr/>
                  </p:nvPicPr>
                  <p:blipFill>
                    <a:blip r:embed="rId4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161457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" name="图片 45"/>
                    <p:cNvPicPr>
                      <a:picLocks noChangeAspect="1"/>
                    </p:cNvPicPr>
                    <p:nvPr/>
                  </p:nvPicPr>
                  <p:blipFill>
                    <a:blip r:embed="rId5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45" name="图片 44"/>
                  <p:cNvPicPr>
                    <a:picLocks noChangeAspect="1"/>
                  </p:cNvPicPr>
                  <p:nvPr/>
                </p:nvPicPr>
                <p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33005" y="2599245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2" name="图片 41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414560">
                <a:off x="7122624" y="5394538"/>
                <a:ext cx="469055" cy="473672"/>
              </a:xfrm>
              <a:prstGeom prst="rect">
                <a:avLst/>
              </a:prstGeom>
            </p:spPr>
          </p:pic>
        </p:grpSp>
        <p:grpSp>
          <p:nvGrpSpPr>
            <p:cNvPr id="7" name="组合 6"/>
            <p:cNvGrpSpPr/>
            <p:nvPr/>
          </p:nvGrpSpPr>
          <p:grpSpPr>
            <a:xfrm>
              <a:off x="6074267" y="650263"/>
              <a:ext cx="4909520" cy="2806179"/>
              <a:chOff x="-29110" y="1267470"/>
              <a:chExt cx="4909520" cy="2806179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-29110" y="1267470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5" name="组合 4"/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32" name="组合 31"/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36" name="图片 35"/>
                    <p:cNvPicPr>
                      <a:picLocks noChangeAspect="1"/>
                    </p:cNvPicPr>
                    <p:nvPr/>
                  </p:nvPicPr>
                  <p:blipFill>
                    <a:blip r:embed="rId5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" name="图片 36"/>
                    <p:cNvPicPr>
                      <a:picLocks noChangeAspect="1"/>
                    </p:cNvPicPr>
                    <p:nvPr/>
                  </p:nvPicPr>
                  <p:blipFill>
                    <a:blip r:embed="rId4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161457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39" name="图片 38"/>
                  <p:cNvPicPr>
                    <a:picLocks noChangeAspect="1"/>
                  </p:cNvPicPr>
                  <p:nvPr/>
                </p:nvPicPr>
                <p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20645" y="2640574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9" name="图片 28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414560">
                <a:off x="4411355" y="1708631"/>
                <a:ext cx="469055" cy="397114"/>
              </a:xfrm>
              <a:prstGeom prst="rect">
                <a:avLst/>
              </a:prstGeom>
            </p:spPr>
          </p:pic>
        </p:grpSp>
      </p:grpSp>
      <p:sp>
        <p:nvSpPr>
          <p:cNvPr id="78" name="矩形 77"/>
          <p:cNvSpPr/>
          <p:nvPr/>
        </p:nvSpPr>
        <p:spPr>
          <a:xfrm>
            <a:off x="3664043" y="0"/>
            <a:ext cx="1804527" cy="5143500"/>
          </a:xfrm>
          <a:prstGeom prst="rect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0" name="图片 7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270"/>
          <a:stretch>
            <a:fillRect/>
          </a:stretch>
        </p:blipFill>
        <p:spPr>
          <a:xfrm rot="15300000">
            <a:off x="3470235" y="377191"/>
            <a:ext cx="294428" cy="71742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75811">
            <a:off x="3870138" y="655367"/>
            <a:ext cx="224106" cy="3786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35" name="组合 34"/>
          <p:cNvGrpSpPr/>
          <p:nvPr/>
        </p:nvGrpSpPr>
        <p:grpSpPr>
          <a:xfrm>
            <a:off x="3649136" y="1530269"/>
            <a:ext cx="1855899" cy="2082962"/>
            <a:chOff x="5403749" y="2119520"/>
            <a:chExt cx="2474531" cy="2777282"/>
          </a:xfrm>
          <a:noFill/>
        </p:grpSpPr>
        <p:sp>
          <p:nvSpPr>
            <p:cNvPr id="3" name="文本框 2"/>
            <p:cNvSpPr txBox="1"/>
            <p:nvPr/>
          </p:nvSpPr>
          <p:spPr>
            <a:xfrm>
              <a:off x="5494722" y="2119520"/>
              <a:ext cx="2383558" cy="2687914"/>
            </a:xfrm>
            <a:prstGeom prst="rect">
              <a:avLst/>
            </a:prstGeom>
            <a:grp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12500" dirty="0">
                  <a:blipFill>
                    <a:blip r:embed="rId8"/>
                    <a:stretch>
                      <a:fillRect/>
                    </a:stretch>
                  </a:blip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壹</a:t>
              </a:r>
            </a:p>
          </p:txBody>
        </p:sp>
        <p:sp>
          <p:nvSpPr>
            <p:cNvPr id="33" name="半闭框 32"/>
            <p:cNvSpPr/>
            <p:nvPr/>
          </p:nvSpPr>
          <p:spPr>
            <a:xfrm>
              <a:off x="5403749" y="2502575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3B3734"/>
                </a:solidFill>
              </a:endParaRPr>
            </a:p>
          </p:txBody>
        </p:sp>
        <p:sp>
          <p:nvSpPr>
            <p:cNvPr id="34" name="半闭框 33"/>
            <p:cNvSpPr/>
            <p:nvPr/>
          </p:nvSpPr>
          <p:spPr>
            <a:xfrm flipH="1" flipV="1">
              <a:off x="7506001" y="3975123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3B3734"/>
                </a:solidFill>
              </a:endParaRP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4560">
            <a:off x="5388695" y="2124291"/>
            <a:ext cx="351791" cy="2978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4560">
            <a:off x="3523010" y="447253"/>
            <a:ext cx="351791" cy="2978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1" name="图片 8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0565" y="3474238"/>
            <a:ext cx="317140" cy="53582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1519871" y="1431571"/>
            <a:ext cx="4517530" cy="3461144"/>
            <a:chOff x="-2026495" y="1908761"/>
            <a:chExt cx="6023373" cy="4614859"/>
          </a:xfrm>
        </p:grpSpPr>
        <p:grpSp>
          <p:nvGrpSpPr>
            <p:cNvPr id="6" name="组合 5"/>
            <p:cNvGrpSpPr/>
            <p:nvPr/>
          </p:nvGrpSpPr>
          <p:grpSpPr>
            <a:xfrm rot="12167068" flipH="1">
              <a:off x="-2026495" y="2653788"/>
              <a:ext cx="6023373" cy="3869832"/>
              <a:chOff x="-1115403" y="4043276"/>
              <a:chExt cx="6023373" cy="3869832"/>
            </a:xfrm>
          </p:grpSpPr>
          <p:pic>
            <p:nvPicPr>
              <p:cNvPr id="69" name="图片 68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945"/>
              <a:stretch>
                <a:fillRect/>
              </a:stretch>
            </p:blipFill>
            <p:spPr>
              <a:xfrm rot="10736773">
                <a:off x="2597859" y="4043276"/>
                <a:ext cx="2310111" cy="2599715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3" name="组合 2"/>
              <p:cNvGrpSpPr/>
              <p:nvPr/>
            </p:nvGrpSpPr>
            <p:grpSpPr>
              <a:xfrm rot="19010527">
                <a:off x="-1115403" y="5313393"/>
                <a:ext cx="5138046" cy="2599715"/>
                <a:chOff x="97874" y="2268519"/>
                <a:chExt cx="5138046" cy="2599715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8" name="图片 47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99568" y="2301346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44" name="图片 43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97874" y="2268519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2103654" y="6319078"/>
                <a:ext cx="487163" cy="412445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797281">
              <a:off x="1162785" y="4672315"/>
              <a:ext cx="404960" cy="684197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-67783" y="1908761"/>
              <a:ext cx="487163" cy="41244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75" name="文本框 74"/>
          <p:cNvSpPr txBox="1"/>
          <p:nvPr/>
        </p:nvSpPr>
        <p:spPr>
          <a:xfrm rot="10986863">
            <a:off x="8585303" y="9641"/>
            <a:ext cx="369332" cy="530915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1500" spc="450" dirty="0">
                <a:solidFill>
                  <a:srgbClr val="3B373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047582" y="1028586"/>
            <a:ext cx="5640005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300" dirty="0">
                <a:solidFill>
                  <a:schemeClr val="bg1"/>
                </a:solidFill>
              </a:rPr>
              <a:t>听歌曲</a:t>
            </a:r>
            <a:r>
              <a:rPr lang="en-US" altLang="zh-CN" sz="3300" dirty="0">
                <a:solidFill>
                  <a:schemeClr val="bg1"/>
                </a:solidFill>
              </a:rPr>
              <a:t>《</a:t>
            </a:r>
            <a:r>
              <a:rPr lang="zh-CN" altLang="en-US" sz="3300" dirty="0">
                <a:solidFill>
                  <a:schemeClr val="bg1"/>
                </a:solidFill>
              </a:rPr>
              <a:t>长大后我就成了你</a:t>
            </a:r>
            <a:r>
              <a:rPr lang="en-US" altLang="zh-CN" sz="3300" dirty="0">
                <a:solidFill>
                  <a:schemeClr val="bg1"/>
                </a:solidFill>
              </a:rPr>
              <a:t>》</a:t>
            </a:r>
            <a:endParaRPr lang="zh-CN" altLang="en-US" sz="33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93871" y="1925539"/>
            <a:ext cx="5176370" cy="1454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dirty="0">
                <a:solidFill>
                  <a:schemeClr val="bg1"/>
                </a:solidFill>
              </a:rPr>
              <a:t>歌曲中“我”的心愿是长大后成为一位光荣的人民教师，那么你的心愿是什么呢？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956034" y="0"/>
            <a:ext cx="499441" cy="1386509"/>
            <a:chOff x="10883348" y="0"/>
            <a:chExt cx="665921" cy="1848678"/>
          </a:xfrm>
        </p:grpSpPr>
        <p:sp>
          <p:nvSpPr>
            <p:cNvPr id="20" name="矩形 19"/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0908556" y="270957"/>
              <a:ext cx="553997" cy="140551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500" spc="45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导   入</a:t>
              </a:r>
            </a:p>
          </p:txBody>
        </p:sp>
      </p:grp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956034" y="0"/>
            <a:ext cx="499441" cy="1386509"/>
            <a:chOff x="10883348" y="0"/>
            <a:chExt cx="665921" cy="1848678"/>
          </a:xfrm>
        </p:grpSpPr>
        <p:sp>
          <p:nvSpPr>
            <p:cNvPr id="3" name="矩形 2"/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0908536" y="270957"/>
              <a:ext cx="553997" cy="140551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500" spc="45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心   愿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432964" y="1475959"/>
            <a:ext cx="2201141" cy="3667541"/>
            <a:chOff x="4577284" y="1967945"/>
            <a:chExt cx="2934855" cy="3729347"/>
          </a:xfrm>
        </p:grpSpPr>
        <p:sp>
          <p:nvSpPr>
            <p:cNvPr id="5" name="矩形 4"/>
            <p:cNvSpPr/>
            <p:nvPr/>
          </p:nvSpPr>
          <p:spPr>
            <a:xfrm>
              <a:off x="4577284" y="1967945"/>
              <a:ext cx="2934855" cy="3677479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608037" y="2325080"/>
              <a:ext cx="1354217" cy="33722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3600" spc="45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我的心愿</a:t>
              </a:r>
              <a:r>
                <a:rPr lang="en-US" altLang="zh-CN" sz="3600" spc="45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……</a:t>
              </a:r>
              <a:endParaRPr lang="zh-CN" altLang="en-US" sz="3600" spc="450" dirty="0">
                <a:solidFill>
                  <a:srgbClr val="3B3734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5848052" y="1425602"/>
            <a:ext cx="2918508" cy="761747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500" spc="45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残疾人能得到更多的关爱，世界更和谐！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868385" y="2403422"/>
            <a:ext cx="2918508" cy="761747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500" spc="45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有机会去看高山、草原和大海</a:t>
            </a:r>
            <a:r>
              <a:rPr lang="en-US" altLang="zh-CN" sz="1500" spc="45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……</a:t>
            </a:r>
            <a:endParaRPr lang="zh-CN" altLang="en-US" sz="1500" spc="450" dirty="0">
              <a:solidFill>
                <a:srgbClr val="F3F4ED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895746" y="3404653"/>
            <a:ext cx="2918508" cy="761747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500" spc="45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让空气更清新，让大自然更美丽</a:t>
            </a:r>
            <a:r>
              <a:rPr lang="en-US" altLang="zh-CN" sz="1500" spc="45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……</a:t>
            </a:r>
            <a:endParaRPr lang="zh-CN" altLang="en-US" sz="1500" spc="450" dirty="0">
              <a:solidFill>
                <a:srgbClr val="F3F4ED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69602" y="1613990"/>
            <a:ext cx="2918508" cy="41549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500" spc="45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成为一名医生，救死扶伤。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605" y="2495261"/>
            <a:ext cx="3313183" cy="761747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500" spc="45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成为一名科学家，发明更多    的高科技。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-88998" y="3414584"/>
            <a:ext cx="3449535" cy="761747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500" spc="450" dirty="0">
                <a:solidFill>
                  <a:srgbClr val="F3F4ED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成为一名人民警察，让社会更安定。</a:t>
            </a:r>
          </a:p>
        </p:txBody>
      </p:sp>
      <p:grpSp>
        <p:nvGrpSpPr>
          <p:cNvPr id="56" name="组合 55"/>
          <p:cNvGrpSpPr/>
          <p:nvPr/>
        </p:nvGrpSpPr>
        <p:grpSpPr>
          <a:xfrm rot="21080856">
            <a:off x="3191513" y="-1364186"/>
            <a:ext cx="3389609" cy="3124268"/>
            <a:chOff x="1719749" y="-2011619"/>
            <a:chExt cx="4051715" cy="3734543"/>
          </a:xfrm>
        </p:grpSpPr>
        <p:grpSp>
          <p:nvGrpSpPr>
            <p:cNvPr id="57" name="组合 56"/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70" name="图片 69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59" name="组合 58"/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64" name="组合 63"/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67" name="图片 66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68" name="图片 67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65" name="图片 64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6" name="图片 65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60" name="组合 59"/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62" name="图片 61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</p:grpSp>
      <p:sp>
        <p:nvSpPr>
          <p:cNvPr id="6" name="椭圆 5"/>
          <p:cNvSpPr/>
          <p:nvPr/>
        </p:nvSpPr>
        <p:spPr>
          <a:xfrm>
            <a:off x="5361157" y="3582506"/>
            <a:ext cx="448907" cy="448907"/>
          </a:xfrm>
          <a:prstGeom prst="ellipse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六</a:t>
            </a:r>
          </a:p>
        </p:txBody>
      </p:sp>
      <p:sp>
        <p:nvSpPr>
          <p:cNvPr id="8" name="椭圆 7"/>
          <p:cNvSpPr/>
          <p:nvPr/>
        </p:nvSpPr>
        <p:spPr>
          <a:xfrm>
            <a:off x="5348278" y="2662162"/>
            <a:ext cx="448907" cy="448907"/>
          </a:xfrm>
          <a:prstGeom prst="ellipse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五</a:t>
            </a:r>
          </a:p>
        </p:txBody>
      </p:sp>
      <p:sp>
        <p:nvSpPr>
          <p:cNvPr id="9" name="椭圆 8"/>
          <p:cNvSpPr/>
          <p:nvPr/>
        </p:nvSpPr>
        <p:spPr>
          <a:xfrm>
            <a:off x="5380695" y="1610392"/>
            <a:ext cx="448907" cy="448907"/>
          </a:xfrm>
          <a:prstGeom prst="ellipse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四</a:t>
            </a:r>
          </a:p>
        </p:txBody>
      </p:sp>
      <p:sp>
        <p:nvSpPr>
          <p:cNvPr id="10" name="椭圆 9"/>
          <p:cNvSpPr/>
          <p:nvPr/>
        </p:nvSpPr>
        <p:spPr>
          <a:xfrm>
            <a:off x="3255325" y="3593944"/>
            <a:ext cx="448907" cy="448907"/>
          </a:xfrm>
          <a:prstGeom prst="ellipse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三</a:t>
            </a:r>
          </a:p>
        </p:txBody>
      </p:sp>
      <p:sp>
        <p:nvSpPr>
          <p:cNvPr id="11" name="椭圆 10"/>
          <p:cNvSpPr/>
          <p:nvPr/>
        </p:nvSpPr>
        <p:spPr>
          <a:xfrm>
            <a:off x="3260142" y="2687529"/>
            <a:ext cx="448907" cy="448907"/>
          </a:xfrm>
          <a:prstGeom prst="ellipse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二</a:t>
            </a:r>
          </a:p>
        </p:txBody>
      </p:sp>
      <p:sp>
        <p:nvSpPr>
          <p:cNvPr id="12" name="椭圆 11"/>
          <p:cNvSpPr/>
          <p:nvPr/>
        </p:nvSpPr>
        <p:spPr>
          <a:xfrm>
            <a:off x="3283219" y="1610392"/>
            <a:ext cx="448907" cy="448907"/>
          </a:xfrm>
          <a:prstGeom prst="ellipse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一</a:t>
            </a: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6670833" y="2145833"/>
            <a:ext cx="511744" cy="1429554"/>
            <a:chOff x="9096388" y="3205537"/>
            <a:chExt cx="682325" cy="1906072"/>
          </a:xfrm>
        </p:grpSpPr>
        <p:sp>
          <p:nvSpPr>
            <p:cNvPr id="8" name="文本框 7"/>
            <p:cNvSpPr txBox="1"/>
            <p:nvPr/>
          </p:nvSpPr>
          <p:spPr>
            <a:xfrm rot="16200000">
              <a:off x="8978451" y="4311346"/>
              <a:ext cx="1477328" cy="123197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eaVert" wrap="none" rtlCol="0">
              <a:spAutoFit/>
            </a:bodyPr>
            <a:lstStyle/>
            <a:p>
              <a:endParaRPr lang="zh-CN" altLang="en-US" sz="6000" dirty="0">
                <a:solidFill>
                  <a:srgbClr val="3B3734"/>
                </a:solidFill>
                <a:latin typeface="TypeLand 康熙字典體試用版" pitchFamily="50" charset="-120"/>
                <a:ea typeface="TypeLand 康熙字典體試用版" pitchFamily="50" charset="-12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 rot="16200000">
              <a:off x="8296212" y="4005713"/>
              <a:ext cx="1723549" cy="123197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eaVert" wrap="none" rtlCol="0">
              <a:spAutoFit/>
            </a:bodyPr>
            <a:lstStyle/>
            <a:p>
              <a:endParaRPr lang="zh-CN" altLang="en-US" sz="7200" dirty="0">
                <a:solidFill>
                  <a:srgbClr val="F3F4ED"/>
                </a:solidFill>
                <a:latin typeface="TypeLand 康熙字典體試用版" pitchFamily="50" charset="-120"/>
                <a:ea typeface="TypeLand 康熙字典體試用版" pitchFamily="50" charset="-12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062226" y="3683548"/>
            <a:ext cx="7319345" cy="1108427"/>
            <a:chOff x="2681593" y="3024575"/>
            <a:chExt cx="9759127" cy="1477903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2681593" y="3607924"/>
              <a:ext cx="487163" cy="41244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7466517" y="3205565"/>
              <a:ext cx="487163" cy="41244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5" name="组合 14"/>
            <p:cNvGrpSpPr/>
            <p:nvPr/>
          </p:nvGrpSpPr>
          <p:grpSpPr>
            <a:xfrm rot="11327454">
              <a:off x="10173923" y="3024575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</p:grpSp>
      <p:grpSp>
        <p:nvGrpSpPr>
          <p:cNvPr id="18" name="组合 17"/>
          <p:cNvGrpSpPr/>
          <p:nvPr/>
        </p:nvGrpSpPr>
        <p:grpSpPr>
          <a:xfrm>
            <a:off x="8162511" y="0"/>
            <a:ext cx="499441" cy="1386509"/>
            <a:chOff x="10883348" y="0"/>
            <a:chExt cx="665921" cy="1848678"/>
          </a:xfrm>
        </p:grpSpPr>
        <p:sp>
          <p:nvSpPr>
            <p:cNvPr id="19" name="矩形 18"/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0908536" y="270957"/>
              <a:ext cx="553997" cy="140551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500" spc="45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心   愿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 flipH="1">
            <a:off x="-804006" y="-1116524"/>
            <a:ext cx="3404177" cy="2800907"/>
            <a:chOff x="1232562" y="-2011619"/>
            <a:chExt cx="4538902" cy="3734543"/>
          </a:xfrm>
        </p:grpSpPr>
        <p:grpSp>
          <p:nvGrpSpPr>
            <p:cNvPr id="22" name="组合 21"/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047327" flipH="1">
              <a:off x="1232562" y="728709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25" name="组合 24"/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29" name="组合 28"/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32" name="图片 31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33" name="图片 32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26" name="组合 25"/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</p:grpSp>
      <p:sp>
        <p:nvSpPr>
          <p:cNvPr id="3" name="文本框 2"/>
          <p:cNvSpPr txBox="1"/>
          <p:nvPr/>
        </p:nvSpPr>
        <p:spPr>
          <a:xfrm>
            <a:off x="1606603" y="1868184"/>
            <a:ext cx="6066092" cy="16619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心愿就像一粒刚刚发芽的种子，播种在心的土壤里，尽管渺小，却终将开出美丽的花朵。</a:t>
            </a:r>
          </a:p>
          <a:p>
            <a:endParaRPr lang="zh-CN" altLang="en-US" dirty="0"/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图片 8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700000" flipH="1">
            <a:off x="3431607" y="3958453"/>
            <a:ext cx="979544" cy="80507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4" name="矩形 83"/>
          <p:cNvSpPr/>
          <p:nvPr/>
        </p:nvSpPr>
        <p:spPr>
          <a:xfrm>
            <a:off x="3530962" y="0"/>
            <a:ext cx="2080360" cy="5143500"/>
          </a:xfrm>
          <a:prstGeom prst="rect">
            <a:avLst/>
          </a:prstGeom>
          <a:noFill/>
          <a:ln w="19050">
            <a:solidFill>
              <a:srgbClr val="3B3734"/>
            </a:solidFill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3" name="图片 8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1428" flipH="1">
            <a:off x="4739883" y="1493442"/>
            <a:ext cx="979544" cy="80507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组合 53"/>
          <p:cNvGrpSpPr/>
          <p:nvPr/>
        </p:nvGrpSpPr>
        <p:grpSpPr>
          <a:xfrm rot="2814317">
            <a:off x="1230163" y="1335299"/>
            <a:ext cx="6412786" cy="2347040"/>
            <a:chOff x="6074267" y="650263"/>
            <a:chExt cx="8550381" cy="312938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8" name="组合 7"/>
            <p:cNvGrpSpPr/>
            <p:nvPr/>
          </p:nvGrpSpPr>
          <p:grpSpPr>
            <a:xfrm>
              <a:off x="9759351" y="973470"/>
              <a:ext cx="4865297" cy="2806179"/>
              <a:chOff x="7122624" y="3718582"/>
              <a:chExt cx="4865297" cy="2806179"/>
            </a:xfrm>
          </p:grpSpPr>
          <p:grpSp>
            <p:nvGrpSpPr>
              <p:cNvPr id="40" name="组合 39"/>
              <p:cNvGrpSpPr/>
              <p:nvPr/>
            </p:nvGrpSpPr>
            <p:grpSpPr>
              <a:xfrm rot="10800000">
                <a:off x="7536791" y="3718582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41" name="组合 40"/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43" name="组合 42"/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47" name="图片 46"/>
                    <p:cNvPicPr>
                      <a:picLocks noChangeAspect="1"/>
                    </p:cNvPicPr>
                    <p:nvPr/>
                  </p:nvPicPr>
                  <p:blipFill>
                    <a:blip r:embed="rId4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161457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" name="图片 45"/>
                    <p:cNvPicPr>
                      <a:picLocks noChangeAspect="1"/>
                    </p:cNvPicPr>
                    <p:nvPr/>
                  </p:nvPicPr>
                  <p:blipFill>
                    <a:blip r:embed="rId5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45" name="图片 44"/>
                  <p:cNvPicPr>
                    <a:picLocks noChangeAspect="1"/>
                  </p:cNvPicPr>
                  <p:nvPr/>
                </p:nvPicPr>
                <p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33005" y="2599245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2" name="图片 41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414560">
                <a:off x="7122624" y="5394538"/>
                <a:ext cx="469055" cy="473672"/>
              </a:xfrm>
              <a:prstGeom prst="rect">
                <a:avLst/>
              </a:prstGeom>
            </p:spPr>
          </p:pic>
        </p:grpSp>
        <p:grpSp>
          <p:nvGrpSpPr>
            <p:cNvPr id="7" name="组合 6"/>
            <p:cNvGrpSpPr/>
            <p:nvPr/>
          </p:nvGrpSpPr>
          <p:grpSpPr>
            <a:xfrm>
              <a:off x="6074267" y="650263"/>
              <a:ext cx="4909520" cy="2806179"/>
              <a:chOff x="-29110" y="1267470"/>
              <a:chExt cx="4909520" cy="2806179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-29110" y="1267470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5" name="组合 4"/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32" name="组合 31"/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36" name="图片 35"/>
                    <p:cNvPicPr>
                      <a:picLocks noChangeAspect="1"/>
                    </p:cNvPicPr>
                    <p:nvPr/>
                  </p:nvPicPr>
                  <p:blipFill>
                    <a:blip r:embed="rId5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" name="图片 36"/>
                    <p:cNvPicPr>
                      <a:picLocks noChangeAspect="1"/>
                    </p:cNvPicPr>
                    <p:nvPr/>
                  </p:nvPicPr>
                  <p:blipFill>
                    <a:blip r:embed="rId4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161457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39" name="图片 38"/>
                  <p:cNvPicPr>
                    <a:picLocks noChangeAspect="1"/>
                  </p:cNvPicPr>
                  <p:nvPr/>
                </p:nvPicPr>
                <p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20645" y="2640574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9" name="图片 28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0414560">
                <a:off x="4411355" y="1708631"/>
                <a:ext cx="469055" cy="397114"/>
              </a:xfrm>
              <a:prstGeom prst="rect">
                <a:avLst/>
              </a:prstGeom>
            </p:spPr>
          </p:pic>
        </p:grpSp>
      </p:grpSp>
      <p:sp>
        <p:nvSpPr>
          <p:cNvPr id="78" name="矩形 77"/>
          <p:cNvSpPr/>
          <p:nvPr/>
        </p:nvSpPr>
        <p:spPr>
          <a:xfrm>
            <a:off x="3664043" y="0"/>
            <a:ext cx="1804527" cy="5143500"/>
          </a:xfrm>
          <a:prstGeom prst="rect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0" name="图片 7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270"/>
          <a:stretch>
            <a:fillRect/>
          </a:stretch>
        </p:blipFill>
        <p:spPr>
          <a:xfrm rot="15300000">
            <a:off x="3470235" y="377191"/>
            <a:ext cx="294428" cy="71742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75811">
            <a:off x="3870138" y="655367"/>
            <a:ext cx="224106" cy="3786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35" name="组合 34"/>
          <p:cNvGrpSpPr/>
          <p:nvPr/>
        </p:nvGrpSpPr>
        <p:grpSpPr>
          <a:xfrm>
            <a:off x="3649136" y="1530269"/>
            <a:ext cx="1855899" cy="2082962"/>
            <a:chOff x="5403749" y="2119520"/>
            <a:chExt cx="2474531" cy="2777282"/>
          </a:xfrm>
          <a:noFill/>
        </p:grpSpPr>
        <p:sp>
          <p:nvSpPr>
            <p:cNvPr id="3" name="文本框 2"/>
            <p:cNvSpPr txBox="1"/>
            <p:nvPr/>
          </p:nvSpPr>
          <p:spPr>
            <a:xfrm>
              <a:off x="5494722" y="2119520"/>
              <a:ext cx="2383558" cy="2687914"/>
            </a:xfrm>
            <a:prstGeom prst="rect">
              <a:avLst/>
            </a:prstGeom>
            <a:grp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12500" dirty="0">
                  <a:blipFill>
                    <a:blip r:embed="rId8"/>
                    <a:stretch>
                      <a:fillRect/>
                    </a:stretch>
                  </a:blip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贰</a:t>
              </a:r>
            </a:p>
          </p:txBody>
        </p:sp>
        <p:sp>
          <p:nvSpPr>
            <p:cNvPr id="33" name="半闭框 32"/>
            <p:cNvSpPr/>
            <p:nvPr/>
          </p:nvSpPr>
          <p:spPr>
            <a:xfrm>
              <a:off x="5403749" y="2502575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3B3734"/>
                </a:solidFill>
              </a:endParaRPr>
            </a:p>
          </p:txBody>
        </p:sp>
        <p:sp>
          <p:nvSpPr>
            <p:cNvPr id="34" name="半闭框 33"/>
            <p:cNvSpPr/>
            <p:nvPr/>
          </p:nvSpPr>
          <p:spPr>
            <a:xfrm flipH="1" flipV="1">
              <a:off x="7506001" y="3975123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3B3734"/>
                </a:solidFill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679279">
            <a:off x="2942552" y="-2892038"/>
            <a:ext cx="303720" cy="513148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4560">
            <a:off x="5388695" y="2124291"/>
            <a:ext cx="351791" cy="2978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4560">
            <a:off x="3523010" y="447253"/>
            <a:ext cx="351791" cy="2978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1" name="图片 8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0565" y="3474238"/>
            <a:ext cx="317140" cy="53582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8162511" y="0"/>
            <a:ext cx="499441" cy="1386509"/>
            <a:chOff x="10883348" y="0"/>
            <a:chExt cx="665921" cy="1848678"/>
          </a:xfrm>
        </p:grpSpPr>
        <p:sp>
          <p:nvSpPr>
            <p:cNvPr id="41" name="矩形 40"/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0908536" y="270957"/>
              <a:ext cx="553997" cy="140551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500" spc="450" dirty="0">
                  <a:solidFill>
                    <a:srgbClr val="3B3734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心   愿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1497260" y="389009"/>
            <a:ext cx="3452196" cy="2800907"/>
            <a:chOff x="-1996346" y="518678"/>
            <a:chExt cx="4602928" cy="3734543"/>
          </a:xfrm>
        </p:grpSpPr>
        <p:grpSp>
          <p:nvGrpSpPr>
            <p:cNvPr id="43" name="组合 42"/>
            <p:cNvGrpSpPr/>
            <p:nvPr/>
          </p:nvGrpSpPr>
          <p:grpSpPr>
            <a:xfrm flipH="1">
              <a:off x="-1996346" y="518678"/>
              <a:ext cx="4538902" cy="3734543"/>
              <a:chOff x="1232562" y="-2011619"/>
              <a:chExt cx="4538902" cy="3734543"/>
            </a:xfrm>
          </p:grpSpPr>
          <p:grpSp>
            <p:nvGrpSpPr>
              <p:cNvPr id="44" name="组合 43"/>
              <p:cNvGrpSpPr/>
              <p:nvPr/>
            </p:nvGrpSpPr>
            <p:grpSpPr>
              <a:xfrm rot="12584824">
                <a:off x="1719749" y="245021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56" name="图片 55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57" name="图片 56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3506524" y="1089835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047327" flipH="1">
                <a:off x="1232562" y="728709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47" name="组合 46"/>
              <p:cNvGrpSpPr/>
              <p:nvPr/>
            </p:nvGrpSpPr>
            <p:grpSpPr>
              <a:xfrm rot="3163015" flipH="1">
                <a:off x="1374585" y="-1297956"/>
                <a:ext cx="3328800" cy="1901474"/>
                <a:chOff x="3297488" y="4529402"/>
                <a:chExt cx="2587279" cy="1477903"/>
              </a:xfrm>
            </p:grpSpPr>
            <p:grpSp>
              <p:nvGrpSpPr>
                <p:cNvPr id="51" name="组合 50"/>
                <p:cNvGrpSpPr/>
                <p:nvPr/>
              </p:nvGrpSpPr>
              <p:grpSpPr>
                <a:xfrm rot="12974730">
                  <a:off x="3617970" y="4529402"/>
                  <a:ext cx="2266797" cy="1477903"/>
                  <a:chOff x="364384" y="2171398"/>
                  <a:chExt cx="4814691" cy="3139074"/>
                </a:xfr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grpSpPr>
              <p:pic>
                <p:nvPicPr>
                  <p:cNvPr id="54" name="图片 53"/>
                  <p:cNvPicPr>
                    <a:picLocks noChangeAspect="1"/>
                  </p:cNvPicPr>
                  <p:nvPr/>
                </p:nvPicPr>
                <p:blipFill>
                  <a:blip r:embed="rId3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rot="11715345">
                    <a:off x="2742723" y="2171398"/>
                    <a:ext cx="2436352" cy="1591148"/>
                  </a:xfrm>
                  <a:prstGeom prst="rect">
                    <a:avLst/>
                  </a:prstGeom>
                </p:spPr>
              </p:pic>
              <p:pic>
                <p:nvPicPr>
                  <p:cNvPr id="55" name="图片 54"/>
                  <p:cNvPicPr>
                    <a:picLocks noChangeAspect="1"/>
                  </p:cNvPicPr>
                  <p:nvPr/>
                </p:nvPicPr>
                <p:blipFill>
                  <a:blip r:embed="rId4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rot="2004730">
                    <a:off x="364384" y="2710757"/>
                    <a:ext cx="2959565" cy="2599715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52" name="图片 51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2047327" flipH="1">
                  <a:off x="5375084" y="5519480"/>
                  <a:ext cx="341380" cy="289021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53" name="图片 52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2047327" flipH="1">
                  <a:off x="3297488" y="5086696"/>
                  <a:ext cx="341380" cy="289021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  <p:grpSp>
            <p:nvGrpSpPr>
              <p:cNvPr id="48" name="组合 47"/>
              <p:cNvGrpSpPr/>
              <p:nvPr/>
            </p:nvGrpSpPr>
            <p:grpSpPr>
              <a:xfrm rot="9076580">
                <a:off x="3504667" y="-147580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9" name="图片 48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50" name="图片 49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</p:grpSp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47183" y="836354"/>
              <a:ext cx="259399" cy="43826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9552673">
              <a:off x="2134453" y="1262624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5" name="文本框 4"/>
          <p:cNvSpPr txBox="1"/>
          <p:nvPr/>
        </p:nvSpPr>
        <p:spPr>
          <a:xfrm>
            <a:off x="2353619" y="890490"/>
            <a:ext cx="4755148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</a:rPr>
              <a:t>为什么会有这个心愿？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360645" y="1905549"/>
            <a:ext cx="5986254" cy="154657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或许是一次偶然的发现，</a:t>
            </a:r>
            <a:endParaRPr lang="en-US" altLang="zh-CN" sz="2400" dirty="0">
              <a:solidFill>
                <a:schemeClr val="bg1"/>
              </a:solidFill>
            </a:endParaRPr>
          </a:p>
          <a:p>
            <a:r>
              <a:rPr lang="zh-CN" altLang="en-US" sz="2400" dirty="0">
                <a:solidFill>
                  <a:schemeClr val="bg1"/>
                </a:solidFill>
              </a:rPr>
              <a:t>或许是一次亲身的体验，</a:t>
            </a:r>
            <a:endParaRPr lang="en-US" altLang="zh-CN" sz="2400" dirty="0">
              <a:solidFill>
                <a:schemeClr val="bg1"/>
              </a:solidFill>
            </a:endParaRPr>
          </a:p>
          <a:p>
            <a:r>
              <a:rPr lang="zh-CN" altLang="en-US" sz="2400" dirty="0">
                <a:solidFill>
                  <a:schemeClr val="bg1"/>
                </a:solidFill>
              </a:rPr>
              <a:t>又或许是一次难忘的经历</a:t>
            </a:r>
            <a:r>
              <a:rPr lang="en-US" altLang="zh-CN" sz="2400" dirty="0">
                <a:solidFill>
                  <a:schemeClr val="bg1"/>
                </a:solidFill>
              </a:rPr>
              <a:t>……</a:t>
            </a:r>
          </a:p>
          <a:p>
            <a:r>
              <a:rPr lang="zh-CN" altLang="en-US" sz="2400" dirty="0">
                <a:solidFill>
                  <a:schemeClr val="bg1"/>
                </a:solidFill>
              </a:rPr>
              <a:t>总之要把心愿产生的原因清晰地表述出来</a:t>
            </a:r>
            <a:r>
              <a:rPr lang="zh-CN" altLang="en-US" sz="2400" dirty="0" smtClean="0">
                <a:solidFill>
                  <a:schemeClr val="bg1"/>
                </a:solidFill>
              </a:rPr>
              <a:t>！</a:t>
            </a:r>
            <a:endParaRPr lang="en-US" altLang="zh-CN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模板网-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fxb423my">
      <a:majorFont>
        <a:latin typeface="Arial"/>
        <a:ea typeface="楷体"/>
        <a:cs typeface=""/>
      </a:majorFont>
      <a:minorFont>
        <a:latin typeface="Arial"/>
        <a:ea typeface="楷体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1005</Words>
  <Application>Microsoft Office PowerPoint</Application>
  <PresentationFormat>全屏显示(16:9)</PresentationFormat>
  <Paragraphs>116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Meiryo</vt:lpstr>
      <vt:lpstr>TypeLand 康熙字典體試用版</vt:lpstr>
      <vt:lpstr>等线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129</cp:revision>
  <dcterms:created xsi:type="dcterms:W3CDTF">2017-08-18T03:02:00Z</dcterms:created>
  <dcterms:modified xsi:type="dcterms:W3CDTF">2021-11-23T04:34:10Z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