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2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1" r:id="rId2"/>
  </p:sldMasterIdLst>
  <p:notesMasterIdLst>
    <p:notesMasterId r:id="rId36"/>
  </p:notesMasterIdLst>
  <p:handoutMasterIdLst>
    <p:handoutMasterId r:id="rId37"/>
  </p:handoutMasterIdLst>
  <p:sldIdLst>
    <p:sldId id="258" r:id="rId3"/>
    <p:sldId id="381" r:id="rId4"/>
    <p:sldId id="428" r:id="rId5"/>
    <p:sldId id="429" r:id="rId6"/>
    <p:sldId id="430" r:id="rId7"/>
    <p:sldId id="431" r:id="rId8"/>
    <p:sldId id="461" r:id="rId9"/>
    <p:sldId id="462" r:id="rId10"/>
    <p:sldId id="427" r:id="rId11"/>
    <p:sldId id="382" r:id="rId12"/>
    <p:sldId id="389" r:id="rId13"/>
    <p:sldId id="388" r:id="rId14"/>
    <p:sldId id="387" r:id="rId15"/>
    <p:sldId id="386" r:id="rId16"/>
    <p:sldId id="385" r:id="rId17"/>
    <p:sldId id="384" r:id="rId18"/>
    <p:sldId id="383" r:id="rId19"/>
    <p:sldId id="390" r:id="rId20"/>
    <p:sldId id="391" r:id="rId21"/>
    <p:sldId id="337" r:id="rId22"/>
    <p:sldId id="394" r:id="rId23"/>
    <p:sldId id="395" r:id="rId24"/>
    <p:sldId id="342" r:id="rId25"/>
    <p:sldId id="463" r:id="rId26"/>
    <p:sldId id="464" r:id="rId27"/>
    <p:sldId id="377" r:id="rId28"/>
    <p:sldId id="368" r:id="rId29"/>
    <p:sldId id="369" r:id="rId30"/>
    <p:sldId id="338" r:id="rId31"/>
    <p:sldId id="370" r:id="rId32"/>
    <p:sldId id="373" r:id="rId33"/>
    <p:sldId id="268" r:id="rId34"/>
    <p:sldId id="465" r:id="rId35"/>
  </p:sldIdLst>
  <p:sldSz cx="9144000" cy="5143500" type="screen16x9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61">
          <p15:clr>
            <a:srgbClr val="A4A3A4"/>
          </p15:clr>
        </p15:guide>
        <p15:guide id="2" pos="2892">
          <p15:clr>
            <a:srgbClr val="A4A3A4"/>
          </p15:clr>
        </p15:guide>
      </p15:sldGuideLst>
    </p:ext>
    <p:ext uri="{505F2C04-C923-438B-8C0F-E0CD2BADF298}">
      <wppc:fontMiss xmlns="" xmlns:wppc="http://www.wps.cn/officeDocument/PresentationCustomData" type="true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FDFD"/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912" autoAdjust="0"/>
    <p:restoredTop sz="96314" autoAdjust="0"/>
  </p:normalViewPr>
  <p:slideViewPr>
    <p:cSldViewPr snapToGrid="0">
      <p:cViewPr varScale="1">
        <p:scale>
          <a:sx n="140" d="100"/>
          <a:sy n="140" d="100"/>
        </p:scale>
        <p:origin x="720" y="120"/>
      </p:cViewPr>
      <p:guideLst>
        <p:guide orient="horz" pos="1661"/>
        <p:guide pos="2892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viewProps" Target="viewProps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handoutMaster" Target="handoutMasters/handoutMaster1.xml"/><Relationship Id="rId40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>
                <a:latin typeface="微软雅黑" panose="020B0503020204020204" charset="-122"/>
                <a:ea typeface="微软雅黑" panose="020B0503020204020204" charset="-122"/>
              </a:rPr>
              <a:pPr/>
              <a:t>2021/11/21</a:t>
            </a:fld>
            <a:endParaRPr lang="zh-CN" altLang="en-US" smtClean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>
                <a:latin typeface="微软雅黑" panose="020B0503020204020204" charset="-122"/>
                <a:ea typeface="微软雅黑" panose="020B0503020204020204" charset="-122"/>
              </a:rPr>
              <a:pPr/>
              <a:t>‹#›</a:t>
            </a:fld>
            <a:endParaRPr lang="zh-CN" altLang="en-US" smtClean="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316719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fld id="{1AC49D05-6128-4D0D-A32A-06A5E73B386C}" type="datetimeFigureOut">
              <a:rPr lang="zh-CN" altLang="en-US" smtClean="0"/>
              <a:pPr/>
              <a:t>2021/11/21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6280" y="1143000"/>
            <a:ext cx="548544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fld id="{5849F42C-2DAE-424C-A4B8-3140182C3E9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704472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6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23554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lstStyle/>
          <a:p>
            <a:pPr lvl="0"/>
            <a:endParaRPr lang="zh-CN" altLang="en-US"/>
          </a:p>
        </p:txBody>
      </p:sp>
      <p:sp>
        <p:nvSpPr>
          <p:cNvPr id="23555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/>
          <a:lstStyle/>
          <a:p>
            <a:pPr lvl="0" algn="r"/>
            <a:fld id="{9A0DB2DC-4C9A-4742-B13C-FB6460FD3503}" type="slidenum">
              <a:rPr lang="zh-CN" altLang="en-US" sz="1200">
                <a:latin typeface="Calibri" panose="020F0502020204030204"/>
                <a:ea typeface="宋体" panose="02010600030101010101" pitchFamily="2" charset="-122"/>
              </a:rPr>
              <a:pPr lvl="0" algn="r"/>
              <a:t>1</a:t>
            </a:fld>
            <a:endParaRPr lang="zh-CN" altLang="en-US" sz="1200">
              <a:latin typeface="Calibri" panose="020F0502020204030204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763170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49F42C-2DAE-424C-A4B8-3140182C3E9F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26857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532520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33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220852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图片 1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2963407">
            <a:off x="-992981" y="-502558"/>
            <a:ext cx="2326481" cy="2357971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075" name="图片 20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2963407" flipH="1">
            <a:off x="7233047" y="3538148"/>
            <a:ext cx="2253853" cy="2359161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076" name="图片 21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139303" y="3732083"/>
            <a:ext cx="2902975" cy="1414962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73797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30203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85910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51253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图片 1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3563407">
            <a:off x="-483870" y="-302011"/>
            <a:ext cx="1165622" cy="118136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099" name="图片 20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2963407" flipH="1">
            <a:off x="8291751" y="3797524"/>
            <a:ext cx="1864519" cy="1951876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08847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33709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74286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20154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03680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67431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92360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8341"/>
            <a:ext cx="2133600" cy="27271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/>
            <a:fld id="{0276747B-C934-4A29-B9D2-0B4A2BD73C3B}" type="datetimeFigureOut">
              <a:rPr lang="zh-CN" altLang="en-US" strike="noStrike" noProof="1" smtClean="0">
                <a:latin typeface="+mn-lt"/>
                <a:ea typeface="+mn-ea"/>
                <a:cs typeface="+mn-cs"/>
              </a:rPr>
              <a:pPr fontAlgn="auto"/>
              <a:t>2021/11/21</a:t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8341"/>
            <a:ext cx="2895600" cy="27271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/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8341"/>
            <a:ext cx="2133600" cy="27271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/>
            <a:fld id="{98AC0BC9-B0E5-477C-8980-057E56B69FA0}" type="slidenum">
              <a:rPr lang="zh-CN" altLang="en-US" strike="noStrike" noProof="1" smtClean="0">
                <a:latin typeface="+mn-lt"/>
                <a:ea typeface="+mn-ea"/>
                <a:cs typeface="+mn-cs"/>
              </a:rPr>
              <a:pPr fontAlgn="auto"/>
              <a:t>‹#›</a:t>
            </a:fld>
            <a:endParaRPr lang="zh-CN" altLang="en-US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ransition spd="slow">
    <p:fade/>
  </p:transition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8035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5235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2435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635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835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9435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635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835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1035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8235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93296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baike.baidu.com/item/%E5%A5%89%E7%B3%BB%E5%86%9B%E9%98%80" TargetMode="External"/><Relationship Id="rId2" Type="http://schemas.openxmlformats.org/officeDocument/2006/relationships/hyperlink" Target="https://baike.baidu.com/item/%E6%9D%8E%E5%A4%A7%E9%92%8A/115618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baike.baidu.com/item/%E5%BB%B6%E5%AE%89%E5%B8%82/10804067" TargetMode="External"/><Relationship Id="rId5" Type="http://schemas.openxmlformats.org/officeDocument/2006/relationships/hyperlink" Target="https://baike.baidu.com/item/%E6%9D%8E%E8%91%86%E5%8D%8E/2435330" TargetMode="External"/><Relationship Id="rId4" Type="http://schemas.openxmlformats.org/officeDocument/2006/relationships/hyperlink" Target="https://baike.baidu.com/item/%E5%BC%A0%E4%BD%9C%E9%9C%96/136370" TargetMode="Externa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baike.baidu.com/item/%E5%8D%81%E5%85%AD%E5%B9%B4%E5%89%8D%E7%9A%84%E5%9B%9E%E5%BF%86" TargetMode="External"/><Relationship Id="rId2" Type="http://schemas.openxmlformats.org/officeDocument/2006/relationships/hyperlink" Target="https://baike.baidu.com/item/%E5%8D%8F%E5%92%8C%E5%8C%BB%E9%99%A2/2818149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4" Type="http://schemas.openxmlformats.org/officeDocument/2006/relationships/image" Target="../media/image27.png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baike.baidu.com/item/%E9%9D%A9%E5%91%BD/5484572" TargetMode="External"/><Relationship Id="rId2" Type="http://schemas.openxmlformats.org/officeDocument/2006/relationships/hyperlink" Target="https://baike.baidu.com/item/%E6%9D%8E%E5%A4%A7%E9%92%8A/115618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baike.baidu.com/item/%E9%A9%AC%E5%85%8B%E6%80%9D%E4%B8%BB%E4%B9%89" TargetMode="External"/><Relationship Id="rId2" Type="http://schemas.openxmlformats.org/officeDocument/2006/relationships/hyperlink" Target="https://baike.baidu.com/item/%E4%B8%AD%E5%9B%BD/1122445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baike.baidu.com/item/%E9%A2%86%E5%AF%BC%E4%BA%BA/8195437" TargetMode="External"/><Relationship Id="rId4" Type="http://schemas.openxmlformats.org/officeDocument/2006/relationships/hyperlink" Target="https://baike.baidu.com/item/%E4%B8%AD%E5%9B%BD%E5%85%B1%E4%BA%A7%E5%85%9A/117227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baike.baidu.com/item/%E7%99%BD%E8%89%B2%E6%81%90%E6%80%96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baike.baidu.com/item/%E6%9D%8E%E5%A4%A7%E9%92%8A/115618" TargetMode="Externa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文本框 6"/>
          <p:cNvSpPr txBox="1"/>
          <p:nvPr/>
        </p:nvSpPr>
        <p:spPr>
          <a:xfrm>
            <a:off x="3591006" y="603454"/>
            <a:ext cx="2236510" cy="707886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algn="ctr"/>
            <a:r>
              <a:rPr lang="zh-CN" altLang="en-US" sz="4000" dirty="0">
                <a:latin typeface="黑体" panose="02010609060101010101" charset="-122"/>
                <a:ea typeface="黑体" panose="02010609060101010101" charset="-122"/>
              </a:rPr>
              <a:t>第四单元</a:t>
            </a:r>
          </a:p>
        </p:txBody>
      </p:sp>
      <p:cxnSp>
        <p:nvCxnSpPr>
          <p:cNvPr id="8" name="直接连接符 7"/>
          <p:cNvCxnSpPr/>
          <p:nvPr/>
        </p:nvCxnSpPr>
        <p:spPr>
          <a:xfrm>
            <a:off x="3299463" y="2572655"/>
            <a:ext cx="3579813" cy="0"/>
          </a:xfrm>
          <a:prstGeom prst="line">
            <a:avLst/>
          </a:prstGeom>
          <a:noFill/>
          <a:ln w="9525" cap="flat" cmpd="sng" algn="ctr">
            <a:solidFill>
              <a:srgbClr val="626262"/>
            </a:solidFill>
            <a:prstDash val="sysDash"/>
            <a:headEnd type="oval" w="med" len="med"/>
            <a:tailEnd type="oval" w="med" len="me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grpSp>
        <p:nvGrpSpPr>
          <p:cNvPr id="49155" name="组合 1"/>
          <p:cNvGrpSpPr/>
          <p:nvPr/>
        </p:nvGrpSpPr>
        <p:grpSpPr>
          <a:xfrm>
            <a:off x="2451099" y="1896452"/>
            <a:ext cx="771525" cy="777875"/>
            <a:chOff x="4690" y="3620"/>
            <a:chExt cx="1214" cy="1224"/>
          </a:xfrm>
        </p:grpSpPr>
        <p:sp>
          <p:nvSpPr>
            <p:cNvPr id="10" name="Teardrop 108"/>
            <p:cNvSpPr/>
            <p:nvPr/>
          </p:nvSpPr>
          <p:spPr>
            <a:xfrm rot="8100000">
              <a:off x="4690" y="3620"/>
              <a:ext cx="1214" cy="1224"/>
            </a:xfrm>
            <a:prstGeom prst="teardrop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en-US" sz="675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Oval 111"/>
            <p:cNvSpPr/>
            <p:nvPr/>
          </p:nvSpPr>
          <p:spPr>
            <a:xfrm>
              <a:off x="4767" y="3760"/>
              <a:ext cx="1059" cy="944"/>
            </a:xfrm>
            <a:prstGeom prst="ellipse">
              <a:avLst/>
            </a:prstGeom>
            <a:solidFill>
              <a:schemeClr val="bg1"/>
            </a:solidFill>
            <a:ln w="25400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>
              <a:lvl1pPr marL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 sz="1800" b="0" i="0" u="none" kern="1200" baseline="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457200" lvl="1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 b="0" i="0" u="none" kern="1200" baseline="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lvl="2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 b="0" i="0" u="none" kern="1200" baseline="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lvl="3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 b="0" i="0" u="none" kern="1200" baseline="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lvl="4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 b="0" i="0" u="none" kern="1200" baseline="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</a:lstStyle>
            <a:p>
              <a:pPr marL="0" marR="0" lvl="0" indent="0" algn="ctr" defTabSz="914400" rtl="0" eaLnBrk="1" fontAlgn="base" latinLnBrk="0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en-US" altLang="zh-CN" sz="3000" b="0" i="0" u="none" strike="noStrike" kern="1200" cap="none" spc="0" normalizeH="0" baseline="0" noProof="1">
                  <a:ln>
                    <a:noFill/>
                  </a:ln>
                  <a:solidFill>
                    <a:srgbClr val="404040"/>
                  </a:solidFill>
                  <a:effectLst/>
                  <a:uLnTx/>
                  <a:uFillTx/>
                  <a:latin typeface="微软雅黑" panose="020B0503020204020204" charset="-122"/>
                  <a:ea typeface="微软雅黑" panose="020B0503020204020204" charset="-122"/>
                  <a:cs typeface="+mn-cs"/>
                  <a:sym typeface="Arial" panose="020B0604020202020204" pitchFamily="34" charset="0"/>
                </a:rPr>
                <a:t>11</a:t>
              </a:r>
            </a:p>
          </p:txBody>
        </p:sp>
      </p:grpSp>
      <p:sp>
        <p:nvSpPr>
          <p:cNvPr id="12" name="TextBox 5"/>
          <p:cNvSpPr txBox="1"/>
          <p:nvPr/>
        </p:nvSpPr>
        <p:spPr>
          <a:xfrm>
            <a:off x="3200244" y="1864594"/>
            <a:ext cx="3778250" cy="668655"/>
          </a:xfrm>
          <a:prstGeom prst="rect">
            <a:avLst/>
          </a:prstGeom>
          <a:noFill/>
          <a:ln w="9525">
            <a:noFill/>
          </a:ln>
        </p:spPr>
        <p:txBody>
          <a:bodyPr lIns="54415" tIns="27207" rIns="54415" bIns="27207" anchor="t">
            <a:spAutoFit/>
          </a:bodyPr>
          <a:lstStyle/>
          <a:p>
            <a:pPr algn="ctr"/>
            <a:r>
              <a:rPr lang="zh-CN" altLang="en-US" sz="4000" dirty="0">
                <a:latin typeface="新宋体" panose="02010609030101010101" charset="-122"/>
                <a:ea typeface="新宋体" panose="02010609030101010101" charset="-122"/>
              </a:rPr>
              <a:t>十六年前的回忆</a:t>
            </a:r>
          </a:p>
        </p:txBody>
      </p:sp>
      <p:sp>
        <p:nvSpPr>
          <p:cNvPr id="9" name="矩形 8"/>
          <p:cNvSpPr/>
          <p:nvPr/>
        </p:nvSpPr>
        <p:spPr>
          <a:xfrm>
            <a:off x="13245" y="4237637"/>
            <a:ext cx="9130755" cy="3758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kern="0" dirty="0" smtClean="0">
                <a:solidFill>
                  <a:srgbClr val="000000"/>
                </a:solidFill>
                <a:latin typeface="微软雅黑"/>
                <a:ea typeface="微软雅黑"/>
                <a:sym typeface="微软雅黑"/>
              </a:rPr>
              <a:t>优品</a:t>
            </a:r>
            <a:r>
              <a:rPr lang="en-US" altLang="zh-CN" kern="0" dirty="0" smtClean="0">
                <a:solidFill>
                  <a:srgbClr val="000000"/>
                </a:solidFill>
                <a:latin typeface="微软雅黑"/>
                <a:ea typeface="微软雅黑"/>
                <a:sym typeface="微软雅黑"/>
              </a:rPr>
              <a:t>PPT</a:t>
            </a:r>
            <a:endParaRPr lang="en-US" altLang="zh-CN" kern="0" dirty="0">
              <a:solidFill>
                <a:srgbClr val="000000"/>
              </a:solidFill>
              <a:latin typeface="微软雅黑"/>
              <a:ea typeface="微软雅黑"/>
              <a:sym typeface="微软雅黑"/>
            </a:endParaRPr>
          </a:p>
        </p:txBody>
      </p:sp>
    </p:spTree>
    <p:custDataLst>
      <p:tags r:id="rId1"/>
    </p:custData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Shape"/>
          <p:cNvSpPr/>
          <p:nvPr/>
        </p:nvSpPr>
        <p:spPr bwMode="auto">
          <a:xfrm>
            <a:off x="869157" y="207830"/>
            <a:ext cx="521229" cy="546364"/>
          </a:xfrm>
          <a:custGeom>
            <a:avLst/>
            <a:gdLst>
              <a:gd name="T0" fmla="*/ 692200 w 11137901"/>
              <a:gd name="T1" fmla="*/ 1439894 h 13493750"/>
              <a:gd name="T2" fmla="*/ 793869 w 11137901"/>
              <a:gd name="T3" fmla="*/ 1439894 h 13493750"/>
              <a:gd name="T4" fmla="*/ 793869 w 11137901"/>
              <a:gd name="T5" fmla="*/ 1800397 h 13493750"/>
              <a:gd name="T6" fmla="*/ 692200 w 11137901"/>
              <a:gd name="T7" fmla="*/ 1800397 h 13493750"/>
              <a:gd name="T8" fmla="*/ 1034911 w 11137901"/>
              <a:gd name="T9" fmla="*/ 1371903 h 13493750"/>
              <a:gd name="T10" fmla="*/ 1172588 w 11137901"/>
              <a:gd name="T11" fmla="*/ 1704870 h 13493750"/>
              <a:gd name="T12" fmla="*/ 1078967 w 11137901"/>
              <a:gd name="T13" fmla="*/ 1743843 h 13493750"/>
              <a:gd name="T14" fmla="*/ 940655 w 11137901"/>
              <a:gd name="T15" fmla="*/ 1410876 h 13493750"/>
              <a:gd name="T16" fmla="*/ 451370 w 11137901"/>
              <a:gd name="T17" fmla="*/ 1371903 h 13493750"/>
              <a:gd name="T18" fmla="*/ 544991 w 11137901"/>
              <a:gd name="T19" fmla="*/ 1410876 h 13493750"/>
              <a:gd name="T20" fmla="*/ 407313 w 11137901"/>
              <a:gd name="T21" fmla="*/ 1743843 h 13493750"/>
              <a:gd name="T22" fmla="*/ 313693 w 11137901"/>
              <a:gd name="T23" fmla="*/ 1704870 h 13493750"/>
              <a:gd name="T24" fmla="*/ 1231260 w 11137901"/>
              <a:gd name="T25" fmla="*/ 1216645 h 13493750"/>
              <a:gd name="T26" fmla="*/ 1486069 w 11137901"/>
              <a:gd name="T27" fmla="*/ 1472089 h 13493750"/>
              <a:gd name="T28" fmla="*/ 1414477 w 11137901"/>
              <a:gd name="T29" fmla="*/ 1543682 h 13493750"/>
              <a:gd name="T30" fmla="*/ 1159668 w 11137901"/>
              <a:gd name="T31" fmla="*/ 1288661 h 13493750"/>
              <a:gd name="T32" fmla="*/ 255021 w 11137901"/>
              <a:gd name="T33" fmla="*/ 1216645 h 13493750"/>
              <a:gd name="T34" fmla="*/ 326613 w 11137901"/>
              <a:gd name="T35" fmla="*/ 1288661 h 13493750"/>
              <a:gd name="T36" fmla="*/ 71592 w 11137901"/>
              <a:gd name="T37" fmla="*/ 1543682 h 13493750"/>
              <a:gd name="T38" fmla="*/ 0 w 11137901"/>
              <a:gd name="T39" fmla="*/ 1472089 h 13493750"/>
              <a:gd name="T40" fmla="*/ 520984 w 11137901"/>
              <a:gd name="T41" fmla="*/ 0 h 13493750"/>
              <a:gd name="T42" fmla="*/ 965297 w 11137901"/>
              <a:gd name="T43" fmla="*/ 0 h 13493750"/>
              <a:gd name="T44" fmla="*/ 1034424 w 11137901"/>
              <a:gd name="T45" fmla="*/ 69090 h 13493750"/>
              <a:gd name="T46" fmla="*/ 1034424 w 11137901"/>
              <a:gd name="T47" fmla="*/ 302394 h 13493750"/>
              <a:gd name="T48" fmla="*/ 1066983 w 11137901"/>
              <a:gd name="T49" fmla="*/ 364976 h 13493750"/>
              <a:gd name="T50" fmla="*/ 1292897 w 11137901"/>
              <a:gd name="T51" fmla="*/ 809054 h 13493750"/>
              <a:gd name="T52" fmla="*/ 742890 w 11137901"/>
              <a:gd name="T53" fmla="*/ 1358770 h 13493750"/>
              <a:gd name="T54" fmla="*/ 193384 w 11137901"/>
              <a:gd name="T55" fmla="*/ 809054 h 13493750"/>
              <a:gd name="T56" fmla="*/ 419298 w 11137901"/>
              <a:gd name="T57" fmla="*/ 364976 h 13493750"/>
              <a:gd name="T58" fmla="*/ 451857 w 11137901"/>
              <a:gd name="T59" fmla="*/ 302394 h 13493750"/>
              <a:gd name="T60" fmla="*/ 451857 w 11137901"/>
              <a:gd name="T61" fmla="*/ 69090 h 13493750"/>
              <a:gd name="T62" fmla="*/ 520984 w 11137901"/>
              <a:gd name="T63" fmla="*/ 0 h 13493750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11137901" h="13493750">
                <a:moveTo>
                  <a:pt x="5187950" y="10791825"/>
                </a:moveTo>
                <a:lnTo>
                  <a:pt x="5949950" y="10791825"/>
                </a:lnTo>
                <a:lnTo>
                  <a:pt x="5949950" y="13493750"/>
                </a:lnTo>
                <a:lnTo>
                  <a:pt x="5187950" y="13493750"/>
                </a:lnTo>
                <a:lnTo>
                  <a:pt x="5187950" y="10791825"/>
                </a:lnTo>
                <a:close/>
                <a:moveTo>
                  <a:pt x="7756525" y="10282238"/>
                </a:moveTo>
                <a:lnTo>
                  <a:pt x="8788401" y="12777788"/>
                </a:lnTo>
                <a:lnTo>
                  <a:pt x="8086726" y="13069888"/>
                </a:lnTo>
                <a:lnTo>
                  <a:pt x="7050088" y="10574338"/>
                </a:lnTo>
                <a:lnTo>
                  <a:pt x="7756525" y="10282238"/>
                </a:lnTo>
                <a:close/>
                <a:moveTo>
                  <a:pt x="3382963" y="10282238"/>
                </a:moveTo>
                <a:lnTo>
                  <a:pt x="4084638" y="10574338"/>
                </a:lnTo>
                <a:lnTo>
                  <a:pt x="3052763" y="13069888"/>
                </a:lnTo>
                <a:lnTo>
                  <a:pt x="2351088" y="12777788"/>
                </a:lnTo>
                <a:lnTo>
                  <a:pt x="3382963" y="10282238"/>
                </a:lnTo>
                <a:close/>
                <a:moveTo>
                  <a:pt x="9228138" y="9118600"/>
                </a:moveTo>
                <a:lnTo>
                  <a:pt x="11137901" y="11033125"/>
                </a:lnTo>
                <a:lnTo>
                  <a:pt x="10601326" y="11569700"/>
                </a:lnTo>
                <a:lnTo>
                  <a:pt x="8691563" y="9658350"/>
                </a:lnTo>
                <a:lnTo>
                  <a:pt x="9228138" y="9118600"/>
                </a:lnTo>
                <a:close/>
                <a:moveTo>
                  <a:pt x="1911350" y="9118600"/>
                </a:moveTo>
                <a:lnTo>
                  <a:pt x="2447925" y="9658350"/>
                </a:lnTo>
                <a:lnTo>
                  <a:pt x="536575" y="11569700"/>
                </a:lnTo>
                <a:lnTo>
                  <a:pt x="0" y="11033125"/>
                </a:lnTo>
                <a:lnTo>
                  <a:pt x="1911350" y="9118600"/>
                </a:lnTo>
                <a:close/>
                <a:moveTo>
                  <a:pt x="3904707" y="0"/>
                </a:moveTo>
                <a:cubicBezTo>
                  <a:pt x="4355225" y="0"/>
                  <a:pt x="6900648" y="0"/>
                  <a:pt x="7234781" y="0"/>
                </a:cubicBezTo>
                <a:cubicBezTo>
                  <a:pt x="7523863" y="0"/>
                  <a:pt x="7752876" y="232644"/>
                  <a:pt x="7752876" y="517821"/>
                </a:cubicBezTo>
                <a:cubicBezTo>
                  <a:pt x="7752876" y="893054"/>
                  <a:pt x="7752876" y="1545958"/>
                  <a:pt x="7752876" y="2266405"/>
                </a:cubicBezTo>
                <a:cubicBezTo>
                  <a:pt x="7752876" y="2461526"/>
                  <a:pt x="7850488" y="2630380"/>
                  <a:pt x="7996906" y="2735446"/>
                </a:cubicBezTo>
                <a:cubicBezTo>
                  <a:pt x="9025588" y="3485911"/>
                  <a:pt x="9690101" y="4694160"/>
                  <a:pt x="9690101" y="6063759"/>
                </a:cubicBezTo>
                <a:cubicBezTo>
                  <a:pt x="9690101" y="8341421"/>
                  <a:pt x="7846734" y="10183813"/>
                  <a:pt x="5567867" y="10183813"/>
                </a:cubicBezTo>
                <a:cubicBezTo>
                  <a:pt x="3292755" y="10183813"/>
                  <a:pt x="1449388" y="8341421"/>
                  <a:pt x="1449388" y="6063759"/>
                </a:cubicBezTo>
                <a:cubicBezTo>
                  <a:pt x="1449388" y="4694160"/>
                  <a:pt x="2113901" y="3485911"/>
                  <a:pt x="3142583" y="2735446"/>
                </a:cubicBezTo>
                <a:cubicBezTo>
                  <a:pt x="3289000" y="2630380"/>
                  <a:pt x="3386613" y="2461526"/>
                  <a:pt x="3386613" y="2266405"/>
                </a:cubicBezTo>
                <a:cubicBezTo>
                  <a:pt x="3386613" y="1545958"/>
                  <a:pt x="3386613" y="893054"/>
                  <a:pt x="3386613" y="517821"/>
                </a:cubicBezTo>
                <a:cubicBezTo>
                  <a:pt x="3386613" y="232644"/>
                  <a:pt x="3619380" y="0"/>
                  <a:pt x="3904707" y="0"/>
                </a:cubicBezTo>
                <a:close/>
              </a:path>
            </a:pathLst>
          </a:cu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500"/>
          </a:p>
        </p:txBody>
      </p:sp>
      <p:sp>
        <p:nvSpPr>
          <p:cNvPr id="5124" name="文本框 9"/>
          <p:cNvSpPr txBox="1">
            <a:spLocks noChangeArrowheads="1"/>
          </p:cNvSpPr>
          <p:nvPr/>
        </p:nvSpPr>
        <p:spPr bwMode="auto">
          <a:xfrm>
            <a:off x="1475052" y="250164"/>
            <a:ext cx="1766093" cy="52197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</a:defRPr>
            </a:lvl9pPr>
          </a:lstStyle>
          <a:p>
            <a:pPr algn="ctr" eaLnBrk="1" hangingPunct="1">
              <a:defRPr/>
            </a:pP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</a:rPr>
              <a:t>课前导入</a:t>
            </a:r>
          </a:p>
        </p:txBody>
      </p:sp>
      <p:sp>
        <p:nvSpPr>
          <p:cNvPr id="12292" name="文本框 2"/>
          <p:cNvSpPr txBox="1">
            <a:spLocks noChangeArrowheads="1"/>
          </p:cNvSpPr>
          <p:nvPr/>
        </p:nvSpPr>
        <p:spPr bwMode="auto">
          <a:xfrm>
            <a:off x="1475053" y="1006078"/>
            <a:ext cx="6024563" cy="6915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just">
              <a:spcBef>
                <a:spcPts val="2000"/>
              </a:spcBef>
              <a:buClr>
                <a:srgbClr val="78591D"/>
              </a:buClr>
              <a:buSzPct val="40000"/>
              <a:buFont typeface="Wingdings" panose="05000000000000000000" pitchFamily="2" charset="2"/>
              <a:buChar char="u"/>
              <a:defRPr sz="2000" b="1">
                <a:solidFill>
                  <a:srgbClr val="222323"/>
                </a:solidFill>
                <a:latin typeface="楷体" panose="02010609060101010101" charset="-122"/>
                <a:ea typeface="楷体" panose="02010609060101010101" charset="-122"/>
              </a:defRPr>
            </a:lvl1pPr>
            <a:lvl2pPr marL="742950" indent="-285750" algn="just">
              <a:lnSpc>
                <a:spcPct val="130000"/>
              </a:lnSpc>
              <a:spcBef>
                <a:spcPts val="200"/>
              </a:spcBef>
              <a:spcAft>
                <a:spcPts val="800"/>
              </a:spcAft>
              <a:buFont typeface="Baskerville Old Face" panose="02020602080505020303" pitchFamily="18" charset="0"/>
              <a:buChar char=" "/>
              <a:defRPr sz="1600">
                <a:solidFill>
                  <a:srgbClr val="222323"/>
                </a:solidFill>
                <a:latin typeface="楷体" panose="02010609060101010101" charset="-122"/>
                <a:ea typeface="楷体" panose="02010609060101010101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Baskerville Old Face" panose="02020602080505020303" pitchFamily="18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Baskerville Old Face" panose="02020602080505020303" pitchFamily="18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Baskerville Old Face" panose="02020602080505020303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Baskerville Old Face" panose="02020602080505020303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Baskerville Old Face" panose="02020602080505020303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Baskerville Old Face" panose="02020602080505020303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Baskerville Old Face" panose="02020602080505020303" pitchFamily="18" charset="0"/>
                <a:ea typeface="宋体" panose="02010600030101010101" pitchFamily="2" charset="-122"/>
              </a:defRPr>
            </a:lvl9pPr>
          </a:lstStyle>
          <a:p>
            <a:pPr algn="l">
              <a:lnSpc>
                <a:spcPct val="13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3000">
                <a:solidFill>
                  <a:srgbClr val="FF0000"/>
                </a:solidFill>
              </a:rPr>
              <a:t>十六年前，那是一个怎样的时代？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30336" y="1874979"/>
            <a:ext cx="3146180" cy="23764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1277938" y="4382426"/>
            <a:ext cx="2850886" cy="5708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just">
              <a:spcBef>
                <a:spcPts val="2000"/>
              </a:spcBef>
              <a:buClr>
                <a:srgbClr val="78591D"/>
              </a:buClr>
              <a:buSzPct val="40000"/>
              <a:buFont typeface="Wingdings" panose="05000000000000000000" pitchFamily="2" charset="2"/>
              <a:buChar char="u"/>
              <a:defRPr sz="2000" b="1">
                <a:solidFill>
                  <a:srgbClr val="222323"/>
                </a:solidFill>
                <a:latin typeface="楷体" panose="02010609060101010101" charset="-122"/>
                <a:ea typeface="楷体" panose="02010609060101010101" charset="-122"/>
              </a:defRPr>
            </a:lvl1pPr>
            <a:lvl2pPr marL="742950" indent="-285750" algn="just">
              <a:lnSpc>
                <a:spcPct val="130000"/>
              </a:lnSpc>
              <a:spcBef>
                <a:spcPts val="200"/>
              </a:spcBef>
              <a:spcAft>
                <a:spcPts val="800"/>
              </a:spcAft>
              <a:buFont typeface="Baskerville Old Face" panose="02020602080505020303" pitchFamily="18" charset="0"/>
              <a:buChar char=" "/>
              <a:defRPr sz="1600">
                <a:solidFill>
                  <a:srgbClr val="222323"/>
                </a:solidFill>
                <a:latin typeface="楷体" panose="02010609060101010101" charset="-122"/>
                <a:ea typeface="楷体" panose="02010609060101010101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Baskerville Old Face" panose="02020602080505020303" pitchFamily="18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Baskerville Old Face" panose="02020602080505020303" pitchFamily="18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Baskerville Old Face" panose="02020602080505020303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Baskerville Old Face" panose="02020602080505020303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Baskerville Old Face" panose="02020602080505020303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Baskerville Old Face" panose="02020602080505020303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Baskerville Old Face" panose="02020602080505020303" pitchFamily="18" charset="0"/>
                <a:ea typeface="宋体" panose="02010600030101010101" pitchFamily="2" charset="-122"/>
              </a:defRPr>
            </a:lvl9pPr>
          </a:lstStyle>
          <a:p>
            <a:pPr algn="l">
              <a:lnSpc>
                <a:spcPct val="13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240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</a:rPr>
              <a:t>军阀在逮捕大学生</a:t>
            </a: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337994" y="1875450"/>
            <a:ext cx="2027903" cy="23119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3" name="文本框 12"/>
          <p:cNvSpPr txBox="1">
            <a:spLocks noChangeArrowheads="1"/>
          </p:cNvSpPr>
          <p:nvPr/>
        </p:nvSpPr>
        <p:spPr bwMode="auto">
          <a:xfrm>
            <a:off x="4920615" y="4382267"/>
            <a:ext cx="3070225" cy="5708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just">
              <a:spcBef>
                <a:spcPts val="2000"/>
              </a:spcBef>
              <a:buClr>
                <a:srgbClr val="78591D"/>
              </a:buClr>
              <a:buSzPct val="40000"/>
              <a:buFont typeface="Wingdings" panose="05000000000000000000" pitchFamily="2" charset="2"/>
              <a:buChar char="u"/>
              <a:defRPr sz="2000" b="1">
                <a:solidFill>
                  <a:srgbClr val="222323"/>
                </a:solidFill>
                <a:latin typeface="楷体" panose="02010609060101010101" charset="-122"/>
                <a:ea typeface="楷体" panose="02010609060101010101" charset="-122"/>
              </a:defRPr>
            </a:lvl1pPr>
            <a:lvl2pPr marL="742950" indent="-285750" algn="just">
              <a:lnSpc>
                <a:spcPct val="130000"/>
              </a:lnSpc>
              <a:spcBef>
                <a:spcPts val="200"/>
              </a:spcBef>
              <a:spcAft>
                <a:spcPts val="800"/>
              </a:spcAft>
              <a:buFont typeface="Baskerville Old Face" panose="02020602080505020303" pitchFamily="18" charset="0"/>
              <a:buChar char=" "/>
              <a:defRPr sz="1600">
                <a:solidFill>
                  <a:srgbClr val="222323"/>
                </a:solidFill>
                <a:latin typeface="楷体" panose="02010609060101010101" charset="-122"/>
                <a:ea typeface="楷体" panose="02010609060101010101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Baskerville Old Face" panose="02020602080505020303" pitchFamily="18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Baskerville Old Face" panose="02020602080505020303" pitchFamily="18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Baskerville Old Face" panose="02020602080505020303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Baskerville Old Face" panose="02020602080505020303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Baskerville Old Face" panose="02020602080505020303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Baskerville Old Face" panose="02020602080505020303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Baskerville Old Face" panose="02020602080505020303" pitchFamily="18" charset="0"/>
                <a:ea typeface="宋体" panose="02010600030101010101" pitchFamily="2" charset="-122"/>
              </a:defRPr>
            </a:lvl9pPr>
          </a:lstStyle>
          <a:p>
            <a:pPr algn="l">
              <a:lnSpc>
                <a:spcPct val="13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240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</a:rPr>
              <a:t>社会动荡，军阀混乱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2565400" y="828172"/>
            <a:ext cx="6318885" cy="3928110"/>
          </a:xfrm>
          <a:prstGeom prst="rect">
            <a:avLst/>
          </a:prstGeom>
          <a:noFill/>
          <a:ln w="9525">
            <a:solidFill>
              <a:srgbClr val="00B05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algn="just">
              <a:spcBef>
                <a:spcPts val="2000"/>
              </a:spcBef>
              <a:buClr>
                <a:srgbClr val="78591D"/>
              </a:buClr>
              <a:buSzPct val="40000"/>
              <a:buFont typeface="Wingdings" panose="05000000000000000000" pitchFamily="2" charset="2"/>
              <a:buChar char="u"/>
              <a:defRPr sz="2000" b="1">
                <a:solidFill>
                  <a:srgbClr val="222323"/>
                </a:solidFill>
                <a:latin typeface="楷体" panose="02010609060101010101" charset="-122"/>
                <a:ea typeface="楷体" panose="02010609060101010101" charset="-122"/>
              </a:defRPr>
            </a:lvl1pPr>
            <a:lvl2pPr marL="742950" indent="-285750" algn="just">
              <a:lnSpc>
                <a:spcPct val="130000"/>
              </a:lnSpc>
              <a:spcBef>
                <a:spcPts val="200"/>
              </a:spcBef>
              <a:spcAft>
                <a:spcPts val="800"/>
              </a:spcAft>
              <a:buFont typeface="Baskerville Old Face" panose="02020602080505020303" pitchFamily="18" charset="0"/>
              <a:buChar char=" "/>
              <a:defRPr sz="1600">
                <a:solidFill>
                  <a:srgbClr val="222323"/>
                </a:solidFill>
                <a:latin typeface="楷体" panose="02010609060101010101" charset="-122"/>
                <a:ea typeface="楷体" panose="02010609060101010101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Baskerville Old Face" panose="02020602080505020303" pitchFamily="18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Baskerville Old Face" panose="02020602080505020303" pitchFamily="18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Baskerville Old Face" panose="02020602080505020303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Baskerville Old Face" panose="02020602080505020303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Baskerville Old Face" panose="02020602080505020303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Baskerville Old Face" panose="02020602080505020303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Baskerville Old Face" panose="02020602080505020303" pitchFamily="18" charset="0"/>
                <a:ea typeface="宋体" panose="02010600030101010101" pitchFamily="2" charset="-122"/>
              </a:defRPr>
            </a:lvl9pPr>
          </a:lstStyle>
          <a:p>
            <a:pPr algn="l" eaLnBrk="1" hangingPunct="1">
              <a:lnSpc>
                <a:spcPct val="13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335" dirty="0">
                <a:solidFill>
                  <a:schemeClr val="tx1"/>
                </a:solidFill>
              </a:rPr>
              <a:t>    </a:t>
            </a:r>
            <a:r>
              <a:rPr lang="en-US" altLang="zh-CN" sz="2400" b="0" dirty="0">
                <a:solidFill>
                  <a:schemeClr val="tx1"/>
                </a:solidFill>
              </a:rPr>
              <a:t>1927</a:t>
            </a:r>
            <a:r>
              <a:rPr lang="zh-CN" altLang="en-US" sz="2400" b="0" dirty="0">
                <a:solidFill>
                  <a:schemeClr val="tx1"/>
                </a:solidFill>
              </a:rPr>
              <a:t>年，军阀张作霖在帝国主义的支持下，率兵进关，占领河北、山东等地，以武力威胁国民革命军，还下令通缉在北京坚持革命斗争的共产党领导人李大钊同志。但李大钊同志毫不畏惧，在极端危险的情况下仍然留在北京从事革命工作。</a:t>
            </a:r>
            <a:r>
              <a:rPr lang="en-US" altLang="zh-CN" sz="2400" b="0" dirty="0">
                <a:solidFill>
                  <a:schemeClr val="tx1"/>
                </a:solidFill>
              </a:rPr>
              <a:t>1927</a:t>
            </a:r>
            <a:r>
              <a:rPr lang="zh-CN" altLang="en-US" sz="2400" b="0" dirty="0">
                <a:solidFill>
                  <a:schemeClr val="tx1"/>
                </a:solidFill>
              </a:rPr>
              <a:t>年</a:t>
            </a:r>
            <a:r>
              <a:rPr lang="en-US" altLang="zh-CN" sz="2400" b="0" dirty="0">
                <a:solidFill>
                  <a:schemeClr val="tx1"/>
                </a:solidFill>
              </a:rPr>
              <a:t>4</a:t>
            </a:r>
            <a:r>
              <a:rPr lang="zh-CN" altLang="en-US" sz="2400" b="0" dirty="0">
                <a:solidFill>
                  <a:schemeClr val="tx1"/>
                </a:solidFill>
              </a:rPr>
              <a:t>月</a:t>
            </a:r>
            <a:r>
              <a:rPr lang="en-US" altLang="zh-CN" sz="2400" b="0" dirty="0">
                <a:solidFill>
                  <a:schemeClr val="tx1"/>
                </a:solidFill>
              </a:rPr>
              <a:t>9</a:t>
            </a:r>
            <a:r>
              <a:rPr lang="zh-CN" altLang="en-US" sz="2400" b="0" dirty="0">
                <a:solidFill>
                  <a:schemeClr val="tx1"/>
                </a:solidFill>
              </a:rPr>
              <a:t>日李大钊被张作霖逮捕，受尽酷刑，始终坚贞不屈，在狱中继续领导党的工作，</a:t>
            </a:r>
            <a:r>
              <a:rPr lang="en-US" altLang="zh-CN" sz="2400" b="0" dirty="0">
                <a:solidFill>
                  <a:schemeClr val="tx1"/>
                </a:solidFill>
              </a:rPr>
              <a:t>4</a:t>
            </a:r>
            <a:r>
              <a:rPr lang="zh-CN" altLang="en-US" sz="2400" b="0" dirty="0">
                <a:solidFill>
                  <a:schemeClr val="tx1"/>
                </a:solidFill>
              </a:rPr>
              <a:t>月</a:t>
            </a:r>
            <a:r>
              <a:rPr lang="en-US" altLang="zh-CN" sz="2400" b="0" dirty="0">
                <a:solidFill>
                  <a:schemeClr val="tx1"/>
                </a:solidFill>
              </a:rPr>
              <a:t>28</a:t>
            </a:r>
            <a:r>
              <a:rPr lang="zh-CN" altLang="en-US" sz="2400" b="0" dirty="0">
                <a:solidFill>
                  <a:schemeClr val="tx1"/>
                </a:solidFill>
              </a:rPr>
              <a:t>日被绞死。</a:t>
            </a:r>
          </a:p>
        </p:txBody>
      </p:sp>
      <p:pic>
        <p:nvPicPr>
          <p:cNvPr id="13315" name="图片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02071" y="628147"/>
            <a:ext cx="1273968" cy="14499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6" name="文本框 5"/>
          <p:cNvSpPr txBox="1">
            <a:spLocks noChangeArrowheads="1"/>
          </p:cNvSpPr>
          <p:nvPr/>
        </p:nvSpPr>
        <p:spPr bwMode="auto">
          <a:xfrm>
            <a:off x="961390" y="2078064"/>
            <a:ext cx="1156229" cy="5708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just">
              <a:spcBef>
                <a:spcPts val="2000"/>
              </a:spcBef>
              <a:buClr>
                <a:srgbClr val="78591D"/>
              </a:buClr>
              <a:buSzPct val="40000"/>
              <a:buFont typeface="Wingdings" panose="05000000000000000000" pitchFamily="2" charset="2"/>
              <a:buChar char="u"/>
              <a:defRPr sz="2000" b="1">
                <a:solidFill>
                  <a:srgbClr val="222323"/>
                </a:solidFill>
                <a:latin typeface="楷体" panose="02010609060101010101" charset="-122"/>
                <a:ea typeface="楷体" panose="02010609060101010101" charset="-122"/>
              </a:defRPr>
            </a:lvl1pPr>
            <a:lvl2pPr marL="742950" indent="-285750" algn="just">
              <a:lnSpc>
                <a:spcPct val="130000"/>
              </a:lnSpc>
              <a:spcBef>
                <a:spcPts val="200"/>
              </a:spcBef>
              <a:spcAft>
                <a:spcPts val="800"/>
              </a:spcAft>
              <a:buFont typeface="Baskerville Old Face" panose="02020602080505020303" pitchFamily="18" charset="0"/>
              <a:buChar char=" "/>
              <a:defRPr sz="1600">
                <a:solidFill>
                  <a:srgbClr val="222323"/>
                </a:solidFill>
                <a:latin typeface="楷体" panose="02010609060101010101" charset="-122"/>
                <a:ea typeface="楷体" panose="02010609060101010101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Baskerville Old Face" panose="02020602080505020303" pitchFamily="18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Baskerville Old Face" panose="02020602080505020303" pitchFamily="18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Baskerville Old Face" panose="02020602080505020303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Baskerville Old Face" panose="02020602080505020303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Baskerville Old Face" panose="02020602080505020303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Baskerville Old Face" panose="02020602080505020303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Baskerville Old Face" panose="02020602080505020303" pitchFamily="18" charset="0"/>
                <a:ea typeface="宋体" panose="02010600030101010101" pitchFamily="2" charset="-122"/>
              </a:defRPr>
            </a:lvl9pPr>
          </a:lstStyle>
          <a:p>
            <a:pPr algn="l">
              <a:lnSpc>
                <a:spcPct val="13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2400">
                <a:solidFill>
                  <a:schemeClr val="tx1"/>
                </a:solidFill>
              </a:rPr>
              <a:t>张作霖</a:t>
            </a:r>
          </a:p>
        </p:txBody>
      </p:sp>
      <p:pic>
        <p:nvPicPr>
          <p:cNvPr id="13317" name="图片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3526" y="2637075"/>
            <a:ext cx="1690688" cy="158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8" name="文本框 7"/>
          <p:cNvSpPr txBox="1">
            <a:spLocks noChangeArrowheads="1"/>
          </p:cNvSpPr>
          <p:nvPr/>
        </p:nvSpPr>
        <p:spPr bwMode="auto">
          <a:xfrm>
            <a:off x="693526" y="4306226"/>
            <a:ext cx="1871928" cy="5708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just">
              <a:spcBef>
                <a:spcPts val="2000"/>
              </a:spcBef>
              <a:buClr>
                <a:srgbClr val="78591D"/>
              </a:buClr>
              <a:buSzPct val="40000"/>
              <a:buFont typeface="Wingdings" panose="05000000000000000000" pitchFamily="2" charset="2"/>
              <a:buChar char="u"/>
              <a:defRPr sz="2000" b="1">
                <a:solidFill>
                  <a:srgbClr val="222323"/>
                </a:solidFill>
                <a:latin typeface="楷体" panose="02010609060101010101" charset="-122"/>
                <a:ea typeface="楷体" panose="02010609060101010101" charset="-122"/>
              </a:defRPr>
            </a:lvl1pPr>
            <a:lvl2pPr marL="742950" indent="-285750" algn="just">
              <a:lnSpc>
                <a:spcPct val="130000"/>
              </a:lnSpc>
              <a:spcBef>
                <a:spcPts val="200"/>
              </a:spcBef>
              <a:spcAft>
                <a:spcPts val="800"/>
              </a:spcAft>
              <a:buFont typeface="Baskerville Old Face" panose="02020602080505020303" pitchFamily="18" charset="0"/>
              <a:buChar char=" "/>
              <a:defRPr sz="1600">
                <a:solidFill>
                  <a:srgbClr val="222323"/>
                </a:solidFill>
                <a:latin typeface="楷体" panose="02010609060101010101" charset="-122"/>
                <a:ea typeface="楷体" panose="02010609060101010101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Baskerville Old Face" panose="02020602080505020303" pitchFamily="18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Baskerville Old Face" panose="02020602080505020303" pitchFamily="18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Baskerville Old Face" panose="02020602080505020303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Baskerville Old Face" panose="02020602080505020303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Baskerville Old Face" panose="02020602080505020303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Baskerville Old Face" panose="02020602080505020303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Baskerville Old Face" panose="02020602080505020303" pitchFamily="18" charset="0"/>
                <a:ea typeface="宋体" panose="02010600030101010101" pitchFamily="2" charset="-122"/>
              </a:defRPr>
            </a:lvl9pPr>
          </a:lstStyle>
          <a:p>
            <a:pPr algn="l">
              <a:lnSpc>
                <a:spcPct val="13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2400">
                <a:solidFill>
                  <a:schemeClr val="tx1"/>
                </a:solidFill>
              </a:rPr>
              <a:t>李大钊就义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869315" y="1299210"/>
            <a:ext cx="7493000" cy="2749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04800">
              <a:lnSpc>
                <a:spcPct val="180000"/>
              </a:lnSpc>
              <a:spcAft>
                <a:spcPts val="0"/>
              </a:spcAft>
              <a:defRPr/>
            </a:pPr>
            <a:r>
              <a:rPr lang="zh-CN" sz="3200" b="1" kern="100" dirty="0"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幼</a:t>
            </a:r>
            <a:r>
              <a:rPr lang="zh-CN" sz="3200" b="1" kern="1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稚</a:t>
            </a:r>
            <a:r>
              <a:rPr lang="zh-CN" sz="3200" b="1" kern="100" dirty="0"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  </a:t>
            </a:r>
            <a:r>
              <a:rPr lang="zh-CN" sz="3200" b="1" kern="1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避</a:t>
            </a:r>
            <a:r>
              <a:rPr lang="zh-CN" sz="3200" b="1" kern="100" dirty="0"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免  严</a:t>
            </a:r>
            <a:r>
              <a:rPr lang="zh-CN" sz="3200" b="1" kern="1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峻</a:t>
            </a:r>
            <a:r>
              <a:rPr lang="zh-CN" sz="3200" b="1" kern="100" dirty="0"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  </a:t>
            </a:r>
            <a:r>
              <a:rPr lang="zh-CN" sz="3200" b="1" kern="1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啪    瞪</a:t>
            </a:r>
            <a:r>
              <a:rPr lang="zh-CN" sz="3200" b="1" kern="100" dirty="0"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眼 </a:t>
            </a:r>
            <a:r>
              <a:rPr lang="zh-CN" sz="3200" b="1" kern="1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僻</a:t>
            </a:r>
            <a:r>
              <a:rPr lang="zh-CN" sz="3200" b="1" kern="100" dirty="0"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静  </a:t>
            </a:r>
          </a:p>
          <a:p>
            <a:pPr indent="304800">
              <a:lnSpc>
                <a:spcPct val="180000"/>
              </a:lnSpc>
              <a:spcAft>
                <a:spcPts val="0"/>
              </a:spcAft>
              <a:defRPr/>
            </a:pPr>
            <a:r>
              <a:rPr lang="zh-CN" sz="3200" b="1" kern="1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瞅    </a:t>
            </a:r>
            <a:r>
              <a:rPr lang="zh-CN" sz="3200" b="1" kern="100" dirty="0"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皮</a:t>
            </a:r>
            <a:r>
              <a:rPr lang="zh-CN" sz="3200" b="1" kern="1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靴  魔</a:t>
            </a:r>
            <a:r>
              <a:rPr lang="zh-CN" sz="3200" b="1" kern="100" dirty="0"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鬼  苦</a:t>
            </a:r>
            <a:r>
              <a:rPr lang="zh-CN" sz="3200" b="1" kern="1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刑</a:t>
            </a:r>
            <a:r>
              <a:rPr lang="zh-CN" sz="3200" b="1" kern="100" dirty="0"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  </a:t>
            </a:r>
            <a:r>
              <a:rPr lang="zh-CN" sz="3200" b="1" kern="1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  <a:sym typeface="+mn-ea"/>
              </a:rPr>
              <a:t>哼 </a:t>
            </a:r>
            <a:r>
              <a:rPr lang="zh-CN" sz="3200" b="1" kern="100" dirty="0"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  <a:sym typeface="+mn-ea"/>
              </a:rPr>
              <a:t>  </a:t>
            </a:r>
            <a:r>
              <a:rPr lang="zh-CN" sz="3200" b="1" kern="1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绑</a:t>
            </a:r>
            <a:r>
              <a:rPr lang="zh-CN" sz="3200" b="1" kern="100" dirty="0"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架</a:t>
            </a:r>
            <a:r>
              <a:rPr lang="zh-CN" sz="3200" b="1" kern="1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 </a:t>
            </a:r>
          </a:p>
          <a:p>
            <a:pPr indent="304800">
              <a:lnSpc>
                <a:spcPct val="180000"/>
              </a:lnSpc>
              <a:spcAft>
                <a:spcPts val="0"/>
              </a:spcAft>
              <a:defRPr/>
            </a:pPr>
            <a:r>
              <a:rPr lang="zh-CN" sz="3200" b="1" kern="1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啃</a:t>
            </a:r>
            <a:r>
              <a:rPr lang="zh-CN" sz="3200" b="1" kern="100" dirty="0"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窝窝头</a:t>
            </a:r>
            <a:r>
              <a:rPr lang="zh-CN" sz="3200" b="1" kern="1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    </a:t>
            </a:r>
            <a:r>
              <a:rPr lang="zh-CN" sz="3200" b="1" kern="100" dirty="0"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棉</a:t>
            </a:r>
            <a:r>
              <a:rPr lang="zh-CN" sz="3200" b="1" kern="1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袍  执</a:t>
            </a:r>
            <a:r>
              <a:rPr lang="zh-CN" sz="3200" b="1" kern="100" dirty="0"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行 </a:t>
            </a:r>
            <a:r>
              <a:rPr lang="zh-CN" sz="3200" b="1" kern="100" dirty="0"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  <a:sym typeface="+mn-ea"/>
              </a:rPr>
              <a:t> </a:t>
            </a:r>
            <a:r>
              <a:rPr lang="zh-CN" sz="3000" b="1" kern="100" dirty="0"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  <a:sym typeface="+mn-ea"/>
              </a:rPr>
              <a:t> </a:t>
            </a:r>
          </a:p>
        </p:txBody>
      </p:sp>
      <p:sp>
        <p:nvSpPr>
          <p:cNvPr id="5" name="KSO_Shape"/>
          <p:cNvSpPr/>
          <p:nvPr/>
        </p:nvSpPr>
        <p:spPr bwMode="auto">
          <a:xfrm>
            <a:off x="869157" y="445955"/>
            <a:ext cx="521229" cy="546364"/>
          </a:xfrm>
          <a:custGeom>
            <a:avLst/>
            <a:gdLst>
              <a:gd name="T0" fmla="*/ 692200 w 11137901"/>
              <a:gd name="T1" fmla="*/ 1439894 h 13493750"/>
              <a:gd name="T2" fmla="*/ 793869 w 11137901"/>
              <a:gd name="T3" fmla="*/ 1439894 h 13493750"/>
              <a:gd name="T4" fmla="*/ 793869 w 11137901"/>
              <a:gd name="T5" fmla="*/ 1800397 h 13493750"/>
              <a:gd name="T6" fmla="*/ 692200 w 11137901"/>
              <a:gd name="T7" fmla="*/ 1800397 h 13493750"/>
              <a:gd name="T8" fmla="*/ 1034911 w 11137901"/>
              <a:gd name="T9" fmla="*/ 1371903 h 13493750"/>
              <a:gd name="T10" fmla="*/ 1172588 w 11137901"/>
              <a:gd name="T11" fmla="*/ 1704870 h 13493750"/>
              <a:gd name="T12" fmla="*/ 1078967 w 11137901"/>
              <a:gd name="T13" fmla="*/ 1743843 h 13493750"/>
              <a:gd name="T14" fmla="*/ 940655 w 11137901"/>
              <a:gd name="T15" fmla="*/ 1410876 h 13493750"/>
              <a:gd name="T16" fmla="*/ 451370 w 11137901"/>
              <a:gd name="T17" fmla="*/ 1371903 h 13493750"/>
              <a:gd name="T18" fmla="*/ 544991 w 11137901"/>
              <a:gd name="T19" fmla="*/ 1410876 h 13493750"/>
              <a:gd name="T20" fmla="*/ 407313 w 11137901"/>
              <a:gd name="T21" fmla="*/ 1743843 h 13493750"/>
              <a:gd name="T22" fmla="*/ 313693 w 11137901"/>
              <a:gd name="T23" fmla="*/ 1704870 h 13493750"/>
              <a:gd name="T24" fmla="*/ 1231260 w 11137901"/>
              <a:gd name="T25" fmla="*/ 1216645 h 13493750"/>
              <a:gd name="T26" fmla="*/ 1486069 w 11137901"/>
              <a:gd name="T27" fmla="*/ 1472089 h 13493750"/>
              <a:gd name="T28" fmla="*/ 1414477 w 11137901"/>
              <a:gd name="T29" fmla="*/ 1543682 h 13493750"/>
              <a:gd name="T30" fmla="*/ 1159668 w 11137901"/>
              <a:gd name="T31" fmla="*/ 1288661 h 13493750"/>
              <a:gd name="T32" fmla="*/ 255021 w 11137901"/>
              <a:gd name="T33" fmla="*/ 1216645 h 13493750"/>
              <a:gd name="T34" fmla="*/ 326613 w 11137901"/>
              <a:gd name="T35" fmla="*/ 1288661 h 13493750"/>
              <a:gd name="T36" fmla="*/ 71592 w 11137901"/>
              <a:gd name="T37" fmla="*/ 1543682 h 13493750"/>
              <a:gd name="T38" fmla="*/ 0 w 11137901"/>
              <a:gd name="T39" fmla="*/ 1472089 h 13493750"/>
              <a:gd name="T40" fmla="*/ 520984 w 11137901"/>
              <a:gd name="T41" fmla="*/ 0 h 13493750"/>
              <a:gd name="T42" fmla="*/ 965297 w 11137901"/>
              <a:gd name="T43" fmla="*/ 0 h 13493750"/>
              <a:gd name="T44" fmla="*/ 1034424 w 11137901"/>
              <a:gd name="T45" fmla="*/ 69090 h 13493750"/>
              <a:gd name="T46" fmla="*/ 1034424 w 11137901"/>
              <a:gd name="T47" fmla="*/ 302394 h 13493750"/>
              <a:gd name="T48" fmla="*/ 1066983 w 11137901"/>
              <a:gd name="T49" fmla="*/ 364976 h 13493750"/>
              <a:gd name="T50" fmla="*/ 1292897 w 11137901"/>
              <a:gd name="T51" fmla="*/ 809054 h 13493750"/>
              <a:gd name="T52" fmla="*/ 742890 w 11137901"/>
              <a:gd name="T53" fmla="*/ 1358770 h 13493750"/>
              <a:gd name="T54" fmla="*/ 193384 w 11137901"/>
              <a:gd name="T55" fmla="*/ 809054 h 13493750"/>
              <a:gd name="T56" fmla="*/ 419298 w 11137901"/>
              <a:gd name="T57" fmla="*/ 364976 h 13493750"/>
              <a:gd name="T58" fmla="*/ 451857 w 11137901"/>
              <a:gd name="T59" fmla="*/ 302394 h 13493750"/>
              <a:gd name="T60" fmla="*/ 451857 w 11137901"/>
              <a:gd name="T61" fmla="*/ 69090 h 13493750"/>
              <a:gd name="T62" fmla="*/ 520984 w 11137901"/>
              <a:gd name="T63" fmla="*/ 0 h 13493750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11137901" h="13493750">
                <a:moveTo>
                  <a:pt x="5187950" y="10791825"/>
                </a:moveTo>
                <a:lnTo>
                  <a:pt x="5949950" y="10791825"/>
                </a:lnTo>
                <a:lnTo>
                  <a:pt x="5949950" y="13493750"/>
                </a:lnTo>
                <a:lnTo>
                  <a:pt x="5187950" y="13493750"/>
                </a:lnTo>
                <a:lnTo>
                  <a:pt x="5187950" y="10791825"/>
                </a:lnTo>
                <a:close/>
                <a:moveTo>
                  <a:pt x="7756525" y="10282238"/>
                </a:moveTo>
                <a:lnTo>
                  <a:pt x="8788401" y="12777788"/>
                </a:lnTo>
                <a:lnTo>
                  <a:pt x="8086726" y="13069888"/>
                </a:lnTo>
                <a:lnTo>
                  <a:pt x="7050088" y="10574338"/>
                </a:lnTo>
                <a:lnTo>
                  <a:pt x="7756525" y="10282238"/>
                </a:lnTo>
                <a:close/>
                <a:moveTo>
                  <a:pt x="3382963" y="10282238"/>
                </a:moveTo>
                <a:lnTo>
                  <a:pt x="4084638" y="10574338"/>
                </a:lnTo>
                <a:lnTo>
                  <a:pt x="3052763" y="13069888"/>
                </a:lnTo>
                <a:lnTo>
                  <a:pt x="2351088" y="12777788"/>
                </a:lnTo>
                <a:lnTo>
                  <a:pt x="3382963" y="10282238"/>
                </a:lnTo>
                <a:close/>
                <a:moveTo>
                  <a:pt x="9228138" y="9118600"/>
                </a:moveTo>
                <a:lnTo>
                  <a:pt x="11137901" y="11033125"/>
                </a:lnTo>
                <a:lnTo>
                  <a:pt x="10601326" y="11569700"/>
                </a:lnTo>
                <a:lnTo>
                  <a:pt x="8691563" y="9658350"/>
                </a:lnTo>
                <a:lnTo>
                  <a:pt x="9228138" y="9118600"/>
                </a:lnTo>
                <a:close/>
                <a:moveTo>
                  <a:pt x="1911350" y="9118600"/>
                </a:moveTo>
                <a:lnTo>
                  <a:pt x="2447925" y="9658350"/>
                </a:lnTo>
                <a:lnTo>
                  <a:pt x="536575" y="11569700"/>
                </a:lnTo>
                <a:lnTo>
                  <a:pt x="0" y="11033125"/>
                </a:lnTo>
                <a:lnTo>
                  <a:pt x="1911350" y="9118600"/>
                </a:lnTo>
                <a:close/>
                <a:moveTo>
                  <a:pt x="3904707" y="0"/>
                </a:moveTo>
                <a:cubicBezTo>
                  <a:pt x="4355225" y="0"/>
                  <a:pt x="6900648" y="0"/>
                  <a:pt x="7234781" y="0"/>
                </a:cubicBezTo>
                <a:cubicBezTo>
                  <a:pt x="7523863" y="0"/>
                  <a:pt x="7752876" y="232644"/>
                  <a:pt x="7752876" y="517821"/>
                </a:cubicBezTo>
                <a:cubicBezTo>
                  <a:pt x="7752876" y="893054"/>
                  <a:pt x="7752876" y="1545958"/>
                  <a:pt x="7752876" y="2266405"/>
                </a:cubicBezTo>
                <a:cubicBezTo>
                  <a:pt x="7752876" y="2461526"/>
                  <a:pt x="7850488" y="2630380"/>
                  <a:pt x="7996906" y="2735446"/>
                </a:cubicBezTo>
                <a:cubicBezTo>
                  <a:pt x="9025588" y="3485911"/>
                  <a:pt x="9690101" y="4694160"/>
                  <a:pt x="9690101" y="6063759"/>
                </a:cubicBezTo>
                <a:cubicBezTo>
                  <a:pt x="9690101" y="8341421"/>
                  <a:pt x="7846734" y="10183813"/>
                  <a:pt x="5567867" y="10183813"/>
                </a:cubicBezTo>
                <a:cubicBezTo>
                  <a:pt x="3292755" y="10183813"/>
                  <a:pt x="1449388" y="8341421"/>
                  <a:pt x="1449388" y="6063759"/>
                </a:cubicBezTo>
                <a:cubicBezTo>
                  <a:pt x="1449388" y="4694160"/>
                  <a:pt x="2113901" y="3485911"/>
                  <a:pt x="3142583" y="2735446"/>
                </a:cubicBezTo>
                <a:cubicBezTo>
                  <a:pt x="3289000" y="2630380"/>
                  <a:pt x="3386613" y="2461526"/>
                  <a:pt x="3386613" y="2266405"/>
                </a:cubicBezTo>
                <a:cubicBezTo>
                  <a:pt x="3386613" y="1545958"/>
                  <a:pt x="3386613" y="893054"/>
                  <a:pt x="3386613" y="517821"/>
                </a:cubicBezTo>
                <a:cubicBezTo>
                  <a:pt x="3386613" y="232644"/>
                  <a:pt x="3619380" y="0"/>
                  <a:pt x="3904707" y="0"/>
                </a:cubicBezTo>
                <a:close/>
              </a:path>
            </a:pathLst>
          </a:cu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500"/>
          </a:p>
        </p:txBody>
      </p:sp>
      <p:sp>
        <p:nvSpPr>
          <p:cNvPr id="6" name="文本框 9"/>
          <p:cNvSpPr txBox="1">
            <a:spLocks noChangeArrowheads="1"/>
          </p:cNvSpPr>
          <p:nvPr/>
        </p:nvSpPr>
        <p:spPr bwMode="auto">
          <a:xfrm>
            <a:off x="1537229" y="530622"/>
            <a:ext cx="1766094" cy="52197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</a:defRPr>
            </a:lvl9pPr>
          </a:lstStyle>
          <a:p>
            <a:pPr algn="ctr" eaLnBrk="1" hangingPunct="1">
              <a:defRPr/>
            </a:pP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</a:rPr>
              <a:t>学习字词</a:t>
            </a:r>
          </a:p>
        </p:txBody>
      </p:sp>
      <p:pic>
        <p:nvPicPr>
          <p:cNvPr id="15365" name="图片 6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91549" y="3395583"/>
            <a:ext cx="1177396" cy="13877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828040" y="1574165"/>
            <a:ext cx="7317105" cy="132207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lnSpc>
                <a:spcPts val="4800"/>
              </a:lnSpc>
              <a:spcAft>
                <a:spcPts val="0"/>
              </a:spcAft>
              <a:defRPr/>
            </a:pPr>
            <a:r>
              <a:rPr lang="en-US" altLang="zh-CN" sz="3000" b="1" kern="100" dirty="0"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    1.</a:t>
            </a:r>
            <a:r>
              <a:rPr lang="zh-CN" altLang="en-US" sz="3000" b="1" kern="100" dirty="0"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自读课文，想一想，这篇课文讲了一件什么事？</a:t>
            </a:r>
            <a:endParaRPr lang="zh-CN" altLang="zh-CN" sz="3000" b="1" kern="100" dirty="0">
              <a:latin typeface="楷体" panose="02010609060101010101" charset="-122"/>
              <a:ea typeface="楷体" panose="02010609060101010101" charset="-122"/>
              <a:cs typeface="宋体" panose="02010600030101010101" pitchFamily="2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828675" y="2896235"/>
            <a:ext cx="7317105" cy="1322070"/>
          </a:xfrm>
          <a:prstGeom prst="rect">
            <a:avLst/>
          </a:prstGeom>
          <a:solidFill>
            <a:srgbClr val="92D050"/>
          </a:solidFill>
        </p:spPr>
        <p:txBody>
          <a:bodyPr wrap="square">
            <a:spAutoFit/>
          </a:bodyPr>
          <a:lstStyle/>
          <a:p>
            <a:pPr eaLnBrk="1" hangingPunct="1">
              <a:lnSpc>
                <a:spcPts val="4800"/>
              </a:lnSpc>
              <a:spcAft>
                <a:spcPts val="0"/>
              </a:spcAft>
              <a:defRPr/>
            </a:pPr>
            <a:r>
              <a:rPr lang="en-US" altLang="zh-CN" sz="3000" b="1" kern="100" dirty="0"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    2.</a:t>
            </a:r>
            <a:r>
              <a:rPr lang="zh-CN" altLang="en-US" sz="3000" b="1" kern="100" dirty="0"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你能按照时间顺序，说说写了哪几件事情吗？试划分段落，并用小标题概括。</a:t>
            </a:r>
          </a:p>
        </p:txBody>
      </p:sp>
      <p:grpSp>
        <p:nvGrpSpPr>
          <p:cNvPr id="15" name="组合 14"/>
          <p:cNvGrpSpPr/>
          <p:nvPr/>
        </p:nvGrpSpPr>
        <p:grpSpPr>
          <a:xfrm>
            <a:off x="869157" y="445955"/>
            <a:ext cx="2434113" cy="606372"/>
            <a:chOff x="1369" y="702"/>
            <a:chExt cx="3833" cy="955"/>
          </a:xfrm>
        </p:grpSpPr>
        <p:sp>
          <p:nvSpPr>
            <p:cNvPr id="13" name="KSO_Shape"/>
            <p:cNvSpPr/>
            <p:nvPr/>
          </p:nvSpPr>
          <p:spPr bwMode="auto">
            <a:xfrm>
              <a:off x="1369" y="702"/>
              <a:ext cx="821" cy="860"/>
            </a:xfrm>
            <a:custGeom>
              <a:avLst/>
              <a:gdLst>
                <a:gd name="T0" fmla="*/ 692200 w 11137901"/>
                <a:gd name="T1" fmla="*/ 1439894 h 13493750"/>
                <a:gd name="T2" fmla="*/ 793869 w 11137901"/>
                <a:gd name="T3" fmla="*/ 1439894 h 13493750"/>
                <a:gd name="T4" fmla="*/ 793869 w 11137901"/>
                <a:gd name="T5" fmla="*/ 1800397 h 13493750"/>
                <a:gd name="T6" fmla="*/ 692200 w 11137901"/>
                <a:gd name="T7" fmla="*/ 1800397 h 13493750"/>
                <a:gd name="T8" fmla="*/ 1034911 w 11137901"/>
                <a:gd name="T9" fmla="*/ 1371903 h 13493750"/>
                <a:gd name="T10" fmla="*/ 1172588 w 11137901"/>
                <a:gd name="T11" fmla="*/ 1704870 h 13493750"/>
                <a:gd name="T12" fmla="*/ 1078967 w 11137901"/>
                <a:gd name="T13" fmla="*/ 1743843 h 13493750"/>
                <a:gd name="T14" fmla="*/ 940655 w 11137901"/>
                <a:gd name="T15" fmla="*/ 1410876 h 13493750"/>
                <a:gd name="T16" fmla="*/ 451370 w 11137901"/>
                <a:gd name="T17" fmla="*/ 1371903 h 13493750"/>
                <a:gd name="T18" fmla="*/ 544991 w 11137901"/>
                <a:gd name="T19" fmla="*/ 1410876 h 13493750"/>
                <a:gd name="T20" fmla="*/ 407313 w 11137901"/>
                <a:gd name="T21" fmla="*/ 1743843 h 13493750"/>
                <a:gd name="T22" fmla="*/ 313693 w 11137901"/>
                <a:gd name="T23" fmla="*/ 1704870 h 13493750"/>
                <a:gd name="T24" fmla="*/ 1231260 w 11137901"/>
                <a:gd name="T25" fmla="*/ 1216645 h 13493750"/>
                <a:gd name="T26" fmla="*/ 1486069 w 11137901"/>
                <a:gd name="T27" fmla="*/ 1472089 h 13493750"/>
                <a:gd name="T28" fmla="*/ 1414477 w 11137901"/>
                <a:gd name="T29" fmla="*/ 1543682 h 13493750"/>
                <a:gd name="T30" fmla="*/ 1159668 w 11137901"/>
                <a:gd name="T31" fmla="*/ 1288661 h 13493750"/>
                <a:gd name="T32" fmla="*/ 255021 w 11137901"/>
                <a:gd name="T33" fmla="*/ 1216645 h 13493750"/>
                <a:gd name="T34" fmla="*/ 326613 w 11137901"/>
                <a:gd name="T35" fmla="*/ 1288661 h 13493750"/>
                <a:gd name="T36" fmla="*/ 71592 w 11137901"/>
                <a:gd name="T37" fmla="*/ 1543682 h 13493750"/>
                <a:gd name="T38" fmla="*/ 0 w 11137901"/>
                <a:gd name="T39" fmla="*/ 1472089 h 13493750"/>
                <a:gd name="T40" fmla="*/ 520984 w 11137901"/>
                <a:gd name="T41" fmla="*/ 0 h 13493750"/>
                <a:gd name="T42" fmla="*/ 965297 w 11137901"/>
                <a:gd name="T43" fmla="*/ 0 h 13493750"/>
                <a:gd name="T44" fmla="*/ 1034424 w 11137901"/>
                <a:gd name="T45" fmla="*/ 69090 h 13493750"/>
                <a:gd name="T46" fmla="*/ 1034424 w 11137901"/>
                <a:gd name="T47" fmla="*/ 302394 h 13493750"/>
                <a:gd name="T48" fmla="*/ 1066983 w 11137901"/>
                <a:gd name="T49" fmla="*/ 364976 h 13493750"/>
                <a:gd name="T50" fmla="*/ 1292897 w 11137901"/>
                <a:gd name="T51" fmla="*/ 809054 h 13493750"/>
                <a:gd name="T52" fmla="*/ 742890 w 11137901"/>
                <a:gd name="T53" fmla="*/ 1358770 h 13493750"/>
                <a:gd name="T54" fmla="*/ 193384 w 11137901"/>
                <a:gd name="T55" fmla="*/ 809054 h 13493750"/>
                <a:gd name="T56" fmla="*/ 419298 w 11137901"/>
                <a:gd name="T57" fmla="*/ 364976 h 13493750"/>
                <a:gd name="T58" fmla="*/ 451857 w 11137901"/>
                <a:gd name="T59" fmla="*/ 302394 h 13493750"/>
                <a:gd name="T60" fmla="*/ 451857 w 11137901"/>
                <a:gd name="T61" fmla="*/ 69090 h 13493750"/>
                <a:gd name="T62" fmla="*/ 520984 w 11137901"/>
                <a:gd name="T63" fmla="*/ 0 h 13493750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11137901" h="13493750">
                  <a:moveTo>
                    <a:pt x="5187950" y="10791825"/>
                  </a:moveTo>
                  <a:lnTo>
                    <a:pt x="5949950" y="10791825"/>
                  </a:lnTo>
                  <a:lnTo>
                    <a:pt x="5949950" y="13493750"/>
                  </a:lnTo>
                  <a:lnTo>
                    <a:pt x="5187950" y="13493750"/>
                  </a:lnTo>
                  <a:lnTo>
                    <a:pt x="5187950" y="10791825"/>
                  </a:lnTo>
                  <a:close/>
                  <a:moveTo>
                    <a:pt x="7756525" y="10282238"/>
                  </a:moveTo>
                  <a:lnTo>
                    <a:pt x="8788401" y="12777788"/>
                  </a:lnTo>
                  <a:lnTo>
                    <a:pt x="8086726" y="13069888"/>
                  </a:lnTo>
                  <a:lnTo>
                    <a:pt x="7050088" y="10574338"/>
                  </a:lnTo>
                  <a:lnTo>
                    <a:pt x="7756525" y="10282238"/>
                  </a:lnTo>
                  <a:close/>
                  <a:moveTo>
                    <a:pt x="3382963" y="10282238"/>
                  </a:moveTo>
                  <a:lnTo>
                    <a:pt x="4084638" y="10574338"/>
                  </a:lnTo>
                  <a:lnTo>
                    <a:pt x="3052763" y="13069888"/>
                  </a:lnTo>
                  <a:lnTo>
                    <a:pt x="2351088" y="12777788"/>
                  </a:lnTo>
                  <a:lnTo>
                    <a:pt x="3382963" y="10282238"/>
                  </a:lnTo>
                  <a:close/>
                  <a:moveTo>
                    <a:pt x="9228138" y="9118600"/>
                  </a:moveTo>
                  <a:lnTo>
                    <a:pt x="11137901" y="11033125"/>
                  </a:lnTo>
                  <a:lnTo>
                    <a:pt x="10601326" y="11569700"/>
                  </a:lnTo>
                  <a:lnTo>
                    <a:pt x="8691563" y="9658350"/>
                  </a:lnTo>
                  <a:lnTo>
                    <a:pt x="9228138" y="9118600"/>
                  </a:lnTo>
                  <a:close/>
                  <a:moveTo>
                    <a:pt x="1911350" y="9118600"/>
                  </a:moveTo>
                  <a:lnTo>
                    <a:pt x="2447925" y="9658350"/>
                  </a:lnTo>
                  <a:lnTo>
                    <a:pt x="536575" y="11569700"/>
                  </a:lnTo>
                  <a:lnTo>
                    <a:pt x="0" y="11033125"/>
                  </a:lnTo>
                  <a:lnTo>
                    <a:pt x="1911350" y="9118600"/>
                  </a:lnTo>
                  <a:close/>
                  <a:moveTo>
                    <a:pt x="3904707" y="0"/>
                  </a:moveTo>
                  <a:cubicBezTo>
                    <a:pt x="4355225" y="0"/>
                    <a:pt x="6900648" y="0"/>
                    <a:pt x="7234781" y="0"/>
                  </a:cubicBezTo>
                  <a:cubicBezTo>
                    <a:pt x="7523863" y="0"/>
                    <a:pt x="7752876" y="232644"/>
                    <a:pt x="7752876" y="517821"/>
                  </a:cubicBezTo>
                  <a:cubicBezTo>
                    <a:pt x="7752876" y="893054"/>
                    <a:pt x="7752876" y="1545958"/>
                    <a:pt x="7752876" y="2266405"/>
                  </a:cubicBezTo>
                  <a:cubicBezTo>
                    <a:pt x="7752876" y="2461526"/>
                    <a:pt x="7850488" y="2630380"/>
                    <a:pt x="7996906" y="2735446"/>
                  </a:cubicBezTo>
                  <a:cubicBezTo>
                    <a:pt x="9025588" y="3485911"/>
                    <a:pt x="9690101" y="4694160"/>
                    <a:pt x="9690101" y="6063759"/>
                  </a:cubicBezTo>
                  <a:cubicBezTo>
                    <a:pt x="9690101" y="8341421"/>
                    <a:pt x="7846734" y="10183813"/>
                    <a:pt x="5567867" y="10183813"/>
                  </a:cubicBezTo>
                  <a:cubicBezTo>
                    <a:pt x="3292755" y="10183813"/>
                    <a:pt x="1449388" y="8341421"/>
                    <a:pt x="1449388" y="6063759"/>
                  </a:cubicBezTo>
                  <a:cubicBezTo>
                    <a:pt x="1449388" y="4694160"/>
                    <a:pt x="2113901" y="3485911"/>
                    <a:pt x="3142583" y="2735446"/>
                  </a:cubicBezTo>
                  <a:cubicBezTo>
                    <a:pt x="3289000" y="2630380"/>
                    <a:pt x="3386613" y="2461526"/>
                    <a:pt x="3386613" y="2266405"/>
                  </a:cubicBezTo>
                  <a:cubicBezTo>
                    <a:pt x="3386613" y="1545958"/>
                    <a:pt x="3386613" y="893054"/>
                    <a:pt x="3386613" y="517821"/>
                  </a:cubicBezTo>
                  <a:cubicBezTo>
                    <a:pt x="3386613" y="232644"/>
                    <a:pt x="3619380" y="0"/>
                    <a:pt x="3904707" y="0"/>
                  </a:cubicBezTo>
                  <a:close/>
                </a:path>
              </a:pathLst>
            </a:custGeom>
            <a:solidFill>
              <a:schemeClr val="accent6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500"/>
            </a:p>
          </p:txBody>
        </p:sp>
        <p:sp>
          <p:nvSpPr>
            <p:cNvPr id="14" name="文本框 9"/>
            <p:cNvSpPr txBox="1">
              <a:spLocks noChangeArrowheads="1"/>
            </p:cNvSpPr>
            <p:nvPr/>
          </p:nvSpPr>
          <p:spPr bwMode="auto">
            <a:xfrm>
              <a:off x="2421" y="835"/>
              <a:ext cx="2781" cy="822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幼圆" panose="02010509060101010101" pitchFamily="49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幼圆" panose="02010509060101010101" pitchFamily="49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幼圆" panose="02010509060101010101" pitchFamily="49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幼圆" panose="02010509060101010101" pitchFamily="49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幼圆" panose="02010509060101010101" pitchFamily="49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幼圆" panose="02010509060101010101" pitchFamily="49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幼圆" panose="02010509060101010101" pitchFamily="49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幼圆" panose="02010509060101010101" pitchFamily="49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幼圆" panose="02010509060101010101" pitchFamily="49" charset="-122"/>
                </a:defRPr>
              </a:lvl9pPr>
            </a:lstStyle>
            <a:p>
              <a:pPr algn="ctr" eaLnBrk="1" hangingPunct="1">
                <a:defRPr/>
              </a:pPr>
              <a:r>
                <a:rPr lang="zh-CN" altLang="en-US" sz="2800" b="1" dirty="0" smtClean="0">
                  <a:latin typeface="楷体" panose="02010609060101010101" charset="-122"/>
                  <a:ea typeface="楷体" panose="02010609060101010101" charset="-122"/>
                </a:rPr>
                <a:t>初读感知</a:t>
              </a:r>
            </a:p>
          </p:txBody>
        </p:sp>
      </p:grp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图片 3" descr="267870-16050611211033[1]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0F0F0"/>
              </a:clrFrom>
              <a:clrTo>
                <a:srgbClr val="F0F0F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5820" y="419232"/>
            <a:ext cx="7129145" cy="44691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椭圆形标注 3"/>
          <p:cNvSpPr/>
          <p:nvPr/>
        </p:nvSpPr>
        <p:spPr>
          <a:xfrm>
            <a:off x="6422073" y="812244"/>
            <a:ext cx="2588948" cy="949854"/>
          </a:xfrm>
          <a:prstGeom prst="wedgeEllipseCallout">
            <a:avLst>
              <a:gd name="adj1" fmla="val -47010"/>
              <a:gd name="adj2" fmla="val 104167"/>
            </a:avLst>
          </a:prstGeom>
          <a:solidFill>
            <a:schemeClr val="bg2"/>
          </a:solidFill>
          <a:ln w="317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500"/>
          </a:p>
        </p:txBody>
      </p:sp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1629410" y="1380622"/>
            <a:ext cx="5561965" cy="31921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indent="266700" algn="just">
              <a:spcBef>
                <a:spcPts val="2000"/>
              </a:spcBef>
              <a:buClr>
                <a:srgbClr val="78591D"/>
              </a:buClr>
              <a:buSzPct val="40000"/>
              <a:buFont typeface="Wingdings" panose="05000000000000000000" pitchFamily="2" charset="2"/>
              <a:buChar char="u"/>
              <a:defRPr sz="2000" b="1">
                <a:solidFill>
                  <a:srgbClr val="222323"/>
                </a:solidFill>
                <a:latin typeface="楷体" panose="02010609060101010101" charset="-122"/>
                <a:ea typeface="楷体" panose="02010609060101010101" charset="-122"/>
              </a:defRPr>
            </a:lvl1pPr>
            <a:lvl2pPr marL="742950" indent="-285750" algn="just">
              <a:lnSpc>
                <a:spcPct val="130000"/>
              </a:lnSpc>
              <a:spcBef>
                <a:spcPts val="200"/>
              </a:spcBef>
              <a:spcAft>
                <a:spcPts val="800"/>
              </a:spcAft>
              <a:buFont typeface="Baskerville Old Face" panose="02020602080505020303" pitchFamily="18" charset="0"/>
              <a:buChar char=" "/>
              <a:defRPr sz="1600">
                <a:solidFill>
                  <a:srgbClr val="222323"/>
                </a:solidFill>
                <a:latin typeface="楷体" panose="02010609060101010101" charset="-122"/>
                <a:ea typeface="楷体" panose="02010609060101010101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Baskerville Old Face" panose="02020602080505020303" pitchFamily="18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Baskerville Old Face" panose="02020602080505020303" pitchFamily="18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Baskerville Old Face" panose="02020602080505020303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Baskerville Old Face" panose="02020602080505020303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Baskerville Old Face" panose="02020602080505020303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Baskerville Old Face" panose="02020602080505020303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Baskerville Old Face" panose="02020602080505020303" pitchFamily="18" charset="0"/>
                <a:ea typeface="宋体" panose="02010600030101010101" pitchFamily="2" charset="-122"/>
              </a:defRPr>
            </a:lvl9pPr>
          </a:lstStyle>
          <a:p>
            <a:pPr algn="l" eaLnBrk="1" hangingPunct="1">
              <a:lnSpc>
                <a:spcPct val="12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宋体" panose="02010600030101010101" pitchFamily="2" charset="-122"/>
              </a:rPr>
              <a:t>   </a:t>
            </a:r>
            <a:r>
              <a:rPr lang="zh-CN" altLang="zh-CN" sz="2800" b="0" dirty="0">
                <a:solidFill>
                  <a:schemeClr val="tx1"/>
                </a:solidFill>
                <a:ea typeface="微软雅黑" panose="020B0503020204020204" charset="-122"/>
                <a:cs typeface="宋体" panose="02010600030101010101" pitchFamily="2" charset="-122"/>
              </a:rPr>
              <a:t>这是一篇回忆录，是李大钊的女儿李星华同志在1943年写的，正值李大钊同志遇难十六周年，所以题目为《十六年前的回忆》，文章表达了作者对父亲的敬仰与深切的怀念。</a:t>
            </a:r>
          </a:p>
        </p:txBody>
      </p:sp>
      <p:sp>
        <p:nvSpPr>
          <p:cNvPr id="18437" name="矩形 6"/>
          <p:cNvSpPr>
            <a:spLocks noChangeArrowheads="1"/>
          </p:cNvSpPr>
          <p:nvPr/>
        </p:nvSpPr>
        <p:spPr bwMode="auto">
          <a:xfrm>
            <a:off x="6248771" y="964327"/>
            <a:ext cx="2762250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266700" algn="just">
              <a:spcBef>
                <a:spcPts val="2000"/>
              </a:spcBef>
              <a:buClr>
                <a:srgbClr val="78591D"/>
              </a:buClr>
              <a:buSzPct val="40000"/>
              <a:buFont typeface="Wingdings" panose="05000000000000000000" pitchFamily="2" charset="2"/>
              <a:buChar char="u"/>
              <a:defRPr sz="2000" b="1">
                <a:solidFill>
                  <a:srgbClr val="222323"/>
                </a:solidFill>
                <a:latin typeface="楷体" panose="02010609060101010101" charset="-122"/>
                <a:ea typeface="楷体" panose="02010609060101010101" charset="-122"/>
              </a:defRPr>
            </a:lvl1pPr>
            <a:lvl2pPr marL="742950" indent="-285750" algn="just">
              <a:lnSpc>
                <a:spcPct val="130000"/>
              </a:lnSpc>
              <a:spcBef>
                <a:spcPts val="200"/>
              </a:spcBef>
              <a:spcAft>
                <a:spcPts val="800"/>
              </a:spcAft>
              <a:buFont typeface="Baskerville Old Face" panose="02020602080505020303" pitchFamily="18" charset="0"/>
              <a:buChar char=" "/>
              <a:defRPr sz="1600">
                <a:solidFill>
                  <a:srgbClr val="222323"/>
                </a:solidFill>
                <a:latin typeface="楷体" panose="02010609060101010101" charset="-122"/>
                <a:ea typeface="楷体" panose="02010609060101010101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Baskerville Old Face" panose="02020602080505020303" pitchFamily="18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Baskerville Old Face" panose="02020602080505020303" pitchFamily="18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Baskerville Old Face" panose="02020602080505020303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Baskerville Old Face" panose="02020602080505020303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Baskerville Old Face" panose="02020602080505020303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Baskerville Old Face" panose="02020602080505020303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Baskerville Old Face" panose="02020602080505020303" pitchFamily="18" charset="0"/>
                <a:ea typeface="宋体" panose="02010600030101010101" pitchFamily="2" charset="-122"/>
              </a:defRPr>
            </a:lvl9pPr>
          </a:lstStyle>
          <a:p>
            <a:pPr algn="l">
              <a:lnSpc>
                <a:spcPct val="15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2400" dirty="0">
                <a:solidFill>
                  <a:schemeClr val="tx1"/>
                </a:solidFill>
              </a:rPr>
              <a:t>文章的主要内容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ldLvl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>
          <a:xfrm>
            <a:off x="1602105" y="845185"/>
            <a:ext cx="5111750" cy="678815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000" b="1" kern="100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（</a:t>
            </a:r>
            <a:r>
              <a:rPr lang="en-US" altLang="zh-CN" sz="3000" b="1" kern="100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2</a:t>
            </a:r>
            <a:r>
              <a:rPr lang="zh-CN" altLang="en-US" sz="3000" b="1" kern="100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～</a:t>
            </a:r>
            <a:r>
              <a:rPr lang="en-US" altLang="zh-CN" sz="3000" b="1" kern="100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7</a:t>
            </a:r>
            <a:r>
              <a:rPr lang="zh-CN" altLang="en-US" sz="3000" b="1" kern="100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段） 被捕前从容工作</a:t>
            </a:r>
          </a:p>
        </p:txBody>
      </p:sp>
      <p:sp>
        <p:nvSpPr>
          <p:cNvPr id="3" name="圆角矩形 2"/>
          <p:cNvSpPr/>
          <p:nvPr/>
        </p:nvSpPr>
        <p:spPr>
          <a:xfrm>
            <a:off x="1602105" y="1905000"/>
            <a:ext cx="5111115" cy="677545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defRPr/>
            </a:pPr>
            <a:r>
              <a:rPr lang="zh-CN" altLang="en-US" sz="3000" b="1" kern="100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（</a:t>
            </a:r>
            <a:r>
              <a:rPr lang="en-US" altLang="zh-CN" sz="3000" b="1" kern="100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8</a:t>
            </a:r>
            <a:r>
              <a:rPr lang="zh-CN" altLang="en-US" sz="3000" b="1" kern="100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～</a:t>
            </a:r>
            <a:r>
              <a:rPr lang="en-US" altLang="zh-CN" sz="3000" b="1" kern="100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l8</a:t>
            </a:r>
            <a:r>
              <a:rPr lang="zh-CN" altLang="en-US" sz="3000" b="1" kern="100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段）被捕时处变不惊</a:t>
            </a:r>
          </a:p>
        </p:txBody>
      </p:sp>
      <p:sp>
        <p:nvSpPr>
          <p:cNvPr id="7" name="圆角矩形 6"/>
          <p:cNvSpPr/>
          <p:nvPr/>
        </p:nvSpPr>
        <p:spPr>
          <a:xfrm>
            <a:off x="1602053" y="2964260"/>
            <a:ext cx="5315479" cy="678656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000" b="1" kern="100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（</a:t>
            </a:r>
            <a:r>
              <a:rPr lang="en-US" altLang="zh-CN" sz="3000" b="1" kern="100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19</a:t>
            </a:r>
            <a:r>
              <a:rPr lang="zh-CN" altLang="en-US" sz="3000" b="1" kern="100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～</a:t>
            </a:r>
            <a:r>
              <a:rPr lang="en-US" altLang="zh-CN" sz="3000" b="1" kern="100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29</a:t>
            </a:r>
            <a:r>
              <a:rPr lang="zh-CN" altLang="en-US" sz="3000" b="1" kern="100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段）法庭上沉着镇定</a:t>
            </a:r>
          </a:p>
        </p:txBody>
      </p:sp>
      <p:sp>
        <p:nvSpPr>
          <p:cNvPr id="8" name="圆角矩形 7"/>
          <p:cNvSpPr/>
          <p:nvPr/>
        </p:nvSpPr>
        <p:spPr>
          <a:xfrm>
            <a:off x="1602053" y="4034499"/>
            <a:ext cx="5316802" cy="678657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000" b="1" kern="100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（</a:t>
            </a:r>
            <a:r>
              <a:rPr lang="en-US" altLang="zh-CN" sz="3000" b="1" kern="100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30</a:t>
            </a:r>
            <a:r>
              <a:rPr lang="zh-CN" altLang="en-US" sz="3000" b="1" kern="100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～</a:t>
            </a:r>
            <a:r>
              <a:rPr lang="en-US" altLang="zh-CN" sz="3000" b="1" kern="100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33</a:t>
            </a:r>
            <a:r>
              <a:rPr lang="zh-CN" altLang="en-US" sz="3000" b="1" kern="100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段）遇难后全家悲痛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  <p:bldP spid="3" grpId="0" bldLvl="0" animBg="1"/>
      <p:bldP spid="7" grpId="0" bldLvl="0" animBg="1"/>
      <p:bldP spid="8" grpId="0" bldLvl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984885" y="1607185"/>
            <a:ext cx="7590155" cy="230695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eaLnBrk="1" hangingPunct="1">
              <a:lnSpc>
                <a:spcPct val="150000"/>
              </a:lnSpc>
              <a:defRPr/>
            </a:pPr>
            <a:r>
              <a:rPr lang="en-US" altLang="zh-CN" sz="3000" b="1" kern="100" dirty="0"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    </a:t>
            </a:r>
            <a:r>
              <a:rPr lang="zh-CN" altLang="zh-CN" sz="3200" b="1" kern="100" dirty="0"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默读课文</a:t>
            </a:r>
            <a:r>
              <a:rPr lang="zh-CN" altLang="en-US" sz="3200" b="1" kern="100" dirty="0"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，想一想</a:t>
            </a:r>
            <a:r>
              <a:rPr lang="zh-CN" altLang="zh-CN" sz="3200" b="1" kern="100" dirty="0"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，</a:t>
            </a:r>
            <a:r>
              <a:rPr lang="zh-CN" altLang="en-US" sz="3200" b="1" kern="100" dirty="0"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你觉得</a:t>
            </a:r>
            <a:r>
              <a:rPr lang="zh-CN" altLang="zh-CN" sz="3200" b="1" kern="100" dirty="0"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文章在对父亲李大钊的细节描写中，哪些描写最为精彩，最能反映他当时的内心世界？</a:t>
            </a:r>
          </a:p>
        </p:txBody>
      </p:sp>
      <p:grpSp>
        <p:nvGrpSpPr>
          <p:cNvPr id="15" name="组合 14"/>
          <p:cNvGrpSpPr/>
          <p:nvPr/>
        </p:nvGrpSpPr>
        <p:grpSpPr>
          <a:xfrm>
            <a:off x="869157" y="445955"/>
            <a:ext cx="2434113" cy="606372"/>
            <a:chOff x="1369" y="702"/>
            <a:chExt cx="3833" cy="955"/>
          </a:xfrm>
        </p:grpSpPr>
        <p:sp>
          <p:nvSpPr>
            <p:cNvPr id="13" name="KSO_Shape"/>
            <p:cNvSpPr/>
            <p:nvPr/>
          </p:nvSpPr>
          <p:spPr bwMode="auto">
            <a:xfrm>
              <a:off x="1369" y="702"/>
              <a:ext cx="821" cy="860"/>
            </a:xfrm>
            <a:custGeom>
              <a:avLst/>
              <a:gdLst>
                <a:gd name="T0" fmla="*/ 692200 w 11137901"/>
                <a:gd name="T1" fmla="*/ 1439894 h 13493750"/>
                <a:gd name="T2" fmla="*/ 793869 w 11137901"/>
                <a:gd name="T3" fmla="*/ 1439894 h 13493750"/>
                <a:gd name="T4" fmla="*/ 793869 w 11137901"/>
                <a:gd name="T5" fmla="*/ 1800397 h 13493750"/>
                <a:gd name="T6" fmla="*/ 692200 w 11137901"/>
                <a:gd name="T7" fmla="*/ 1800397 h 13493750"/>
                <a:gd name="T8" fmla="*/ 1034911 w 11137901"/>
                <a:gd name="T9" fmla="*/ 1371903 h 13493750"/>
                <a:gd name="T10" fmla="*/ 1172588 w 11137901"/>
                <a:gd name="T11" fmla="*/ 1704870 h 13493750"/>
                <a:gd name="T12" fmla="*/ 1078967 w 11137901"/>
                <a:gd name="T13" fmla="*/ 1743843 h 13493750"/>
                <a:gd name="T14" fmla="*/ 940655 w 11137901"/>
                <a:gd name="T15" fmla="*/ 1410876 h 13493750"/>
                <a:gd name="T16" fmla="*/ 451370 w 11137901"/>
                <a:gd name="T17" fmla="*/ 1371903 h 13493750"/>
                <a:gd name="T18" fmla="*/ 544991 w 11137901"/>
                <a:gd name="T19" fmla="*/ 1410876 h 13493750"/>
                <a:gd name="T20" fmla="*/ 407313 w 11137901"/>
                <a:gd name="T21" fmla="*/ 1743843 h 13493750"/>
                <a:gd name="T22" fmla="*/ 313693 w 11137901"/>
                <a:gd name="T23" fmla="*/ 1704870 h 13493750"/>
                <a:gd name="T24" fmla="*/ 1231260 w 11137901"/>
                <a:gd name="T25" fmla="*/ 1216645 h 13493750"/>
                <a:gd name="T26" fmla="*/ 1486069 w 11137901"/>
                <a:gd name="T27" fmla="*/ 1472089 h 13493750"/>
                <a:gd name="T28" fmla="*/ 1414477 w 11137901"/>
                <a:gd name="T29" fmla="*/ 1543682 h 13493750"/>
                <a:gd name="T30" fmla="*/ 1159668 w 11137901"/>
                <a:gd name="T31" fmla="*/ 1288661 h 13493750"/>
                <a:gd name="T32" fmla="*/ 255021 w 11137901"/>
                <a:gd name="T33" fmla="*/ 1216645 h 13493750"/>
                <a:gd name="T34" fmla="*/ 326613 w 11137901"/>
                <a:gd name="T35" fmla="*/ 1288661 h 13493750"/>
                <a:gd name="T36" fmla="*/ 71592 w 11137901"/>
                <a:gd name="T37" fmla="*/ 1543682 h 13493750"/>
                <a:gd name="T38" fmla="*/ 0 w 11137901"/>
                <a:gd name="T39" fmla="*/ 1472089 h 13493750"/>
                <a:gd name="T40" fmla="*/ 520984 w 11137901"/>
                <a:gd name="T41" fmla="*/ 0 h 13493750"/>
                <a:gd name="T42" fmla="*/ 965297 w 11137901"/>
                <a:gd name="T43" fmla="*/ 0 h 13493750"/>
                <a:gd name="T44" fmla="*/ 1034424 w 11137901"/>
                <a:gd name="T45" fmla="*/ 69090 h 13493750"/>
                <a:gd name="T46" fmla="*/ 1034424 w 11137901"/>
                <a:gd name="T47" fmla="*/ 302394 h 13493750"/>
                <a:gd name="T48" fmla="*/ 1066983 w 11137901"/>
                <a:gd name="T49" fmla="*/ 364976 h 13493750"/>
                <a:gd name="T50" fmla="*/ 1292897 w 11137901"/>
                <a:gd name="T51" fmla="*/ 809054 h 13493750"/>
                <a:gd name="T52" fmla="*/ 742890 w 11137901"/>
                <a:gd name="T53" fmla="*/ 1358770 h 13493750"/>
                <a:gd name="T54" fmla="*/ 193384 w 11137901"/>
                <a:gd name="T55" fmla="*/ 809054 h 13493750"/>
                <a:gd name="T56" fmla="*/ 419298 w 11137901"/>
                <a:gd name="T57" fmla="*/ 364976 h 13493750"/>
                <a:gd name="T58" fmla="*/ 451857 w 11137901"/>
                <a:gd name="T59" fmla="*/ 302394 h 13493750"/>
                <a:gd name="T60" fmla="*/ 451857 w 11137901"/>
                <a:gd name="T61" fmla="*/ 69090 h 13493750"/>
                <a:gd name="T62" fmla="*/ 520984 w 11137901"/>
                <a:gd name="T63" fmla="*/ 0 h 13493750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11137901" h="13493750">
                  <a:moveTo>
                    <a:pt x="5187950" y="10791825"/>
                  </a:moveTo>
                  <a:lnTo>
                    <a:pt x="5949950" y="10791825"/>
                  </a:lnTo>
                  <a:lnTo>
                    <a:pt x="5949950" y="13493750"/>
                  </a:lnTo>
                  <a:lnTo>
                    <a:pt x="5187950" y="13493750"/>
                  </a:lnTo>
                  <a:lnTo>
                    <a:pt x="5187950" y="10791825"/>
                  </a:lnTo>
                  <a:close/>
                  <a:moveTo>
                    <a:pt x="7756525" y="10282238"/>
                  </a:moveTo>
                  <a:lnTo>
                    <a:pt x="8788401" y="12777788"/>
                  </a:lnTo>
                  <a:lnTo>
                    <a:pt x="8086726" y="13069888"/>
                  </a:lnTo>
                  <a:lnTo>
                    <a:pt x="7050088" y="10574338"/>
                  </a:lnTo>
                  <a:lnTo>
                    <a:pt x="7756525" y="10282238"/>
                  </a:lnTo>
                  <a:close/>
                  <a:moveTo>
                    <a:pt x="3382963" y="10282238"/>
                  </a:moveTo>
                  <a:lnTo>
                    <a:pt x="4084638" y="10574338"/>
                  </a:lnTo>
                  <a:lnTo>
                    <a:pt x="3052763" y="13069888"/>
                  </a:lnTo>
                  <a:lnTo>
                    <a:pt x="2351088" y="12777788"/>
                  </a:lnTo>
                  <a:lnTo>
                    <a:pt x="3382963" y="10282238"/>
                  </a:lnTo>
                  <a:close/>
                  <a:moveTo>
                    <a:pt x="9228138" y="9118600"/>
                  </a:moveTo>
                  <a:lnTo>
                    <a:pt x="11137901" y="11033125"/>
                  </a:lnTo>
                  <a:lnTo>
                    <a:pt x="10601326" y="11569700"/>
                  </a:lnTo>
                  <a:lnTo>
                    <a:pt x="8691563" y="9658350"/>
                  </a:lnTo>
                  <a:lnTo>
                    <a:pt x="9228138" y="9118600"/>
                  </a:lnTo>
                  <a:close/>
                  <a:moveTo>
                    <a:pt x="1911350" y="9118600"/>
                  </a:moveTo>
                  <a:lnTo>
                    <a:pt x="2447925" y="9658350"/>
                  </a:lnTo>
                  <a:lnTo>
                    <a:pt x="536575" y="11569700"/>
                  </a:lnTo>
                  <a:lnTo>
                    <a:pt x="0" y="11033125"/>
                  </a:lnTo>
                  <a:lnTo>
                    <a:pt x="1911350" y="9118600"/>
                  </a:lnTo>
                  <a:close/>
                  <a:moveTo>
                    <a:pt x="3904707" y="0"/>
                  </a:moveTo>
                  <a:cubicBezTo>
                    <a:pt x="4355225" y="0"/>
                    <a:pt x="6900648" y="0"/>
                    <a:pt x="7234781" y="0"/>
                  </a:cubicBezTo>
                  <a:cubicBezTo>
                    <a:pt x="7523863" y="0"/>
                    <a:pt x="7752876" y="232644"/>
                    <a:pt x="7752876" y="517821"/>
                  </a:cubicBezTo>
                  <a:cubicBezTo>
                    <a:pt x="7752876" y="893054"/>
                    <a:pt x="7752876" y="1545958"/>
                    <a:pt x="7752876" y="2266405"/>
                  </a:cubicBezTo>
                  <a:cubicBezTo>
                    <a:pt x="7752876" y="2461526"/>
                    <a:pt x="7850488" y="2630380"/>
                    <a:pt x="7996906" y="2735446"/>
                  </a:cubicBezTo>
                  <a:cubicBezTo>
                    <a:pt x="9025588" y="3485911"/>
                    <a:pt x="9690101" y="4694160"/>
                    <a:pt x="9690101" y="6063759"/>
                  </a:cubicBezTo>
                  <a:cubicBezTo>
                    <a:pt x="9690101" y="8341421"/>
                    <a:pt x="7846734" y="10183813"/>
                    <a:pt x="5567867" y="10183813"/>
                  </a:cubicBezTo>
                  <a:cubicBezTo>
                    <a:pt x="3292755" y="10183813"/>
                    <a:pt x="1449388" y="8341421"/>
                    <a:pt x="1449388" y="6063759"/>
                  </a:cubicBezTo>
                  <a:cubicBezTo>
                    <a:pt x="1449388" y="4694160"/>
                    <a:pt x="2113901" y="3485911"/>
                    <a:pt x="3142583" y="2735446"/>
                  </a:cubicBezTo>
                  <a:cubicBezTo>
                    <a:pt x="3289000" y="2630380"/>
                    <a:pt x="3386613" y="2461526"/>
                    <a:pt x="3386613" y="2266405"/>
                  </a:cubicBezTo>
                  <a:cubicBezTo>
                    <a:pt x="3386613" y="1545958"/>
                    <a:pt x="3386613" y="893054"/>
                    <a:pt x="3386613" y="517821"/>
                  </a:cubicBezTo>
                  <a:cubicBezTo>
                    <a:pt x="3386613" y="232644"/>
                    <a:pt x="3619380" y="0"/>
                    <a:pt x="3904707" y="0"/>
                  </a:cubicBezTo>
                  <a:close/>
                </a:path>
              </a:pathLst>
            </a:custGeom>
            <a:solidFill>
              <a:schemeClr val="accent6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500"/>
            </a:p>
          </p:txBody>
        </p:sp>
        <p:sp>
          <p:nvSpPr>
            <p:cNvPr id="14" name="文本框 9"/>
            <p:cNvSpPr txBox="1">
              <a:spLocks noChangeArrowheads="1"/>
            </p:cNvSpPr>
            <p:nvPr/>
          </p:nvSpPr>
          <p:spPr bwMode="auto">
            <a:xfrm>
              <a:off x="2421" y="835"/>
              <a:ext cx="2781" cy="822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幼圆" panose="02010509060101010101" pitchFamily="49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幼圆" panose="02010509060101010101" pitchFamily="49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幼圆" panose="02010509060101010101" pitchFamily="49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幼圆" panose="02010509060101010101" pitchFamily="49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幼圆" panose="02010509060101010101" pitchFamily="49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幼圆" panose="02010509060101010101" pitchFamily="49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幼圆" panose="02010509060101010101" pitchFamily="49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幼圆" panose="02010509060101010101" pitchFamily="49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幼圆" panose="02010509060101010101" pitchFamily="49" charset="-122"/>
                </a:defRPr>
              </a:lvl9pPr>
            </a:lstStyle>
            <a:p>
              <a:pPr algn="ctr" eaLnBrk="1" hangingPunct="1">
                <a:defRPr/>
              </a:pPr>
              <a:r>
                <a:rPr lang="zh-CN" altLang="en-US" sz="2800" b="1" dirty="0" smtClean="0">
                  <a:latin typeface="楷体" panose="02010609060101010101" charset="-122"/>
                  <a:ea typeface="楷体" panose="02010609060101010101" charset="-122"/>
                </a:rPr>
                <a:t>精读感悟</a:t>
              </a:r>
            </a:p>
          </p:txBody>
        </p:sp>
      </p:grp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848043" y="730488"/>
            <a:ext cx="6881813" cy="101473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3000" b="1" kern="100" dirty="0"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    待了一会儿，父亲才回答：“不要了就烧掉。你小孩子家知道什么！”</a:t>
            </a:r>
          </a:p>
        </p:txBody>
      </p:sp>
      <p:sp>
        <p:nvSpPr>
          <p:cNvPr id="10" name="矩形 9"/>
          <p:cNvSpPr/>
          <p:nvPr/>
        </p:nvSpPr>
        <p:spPr>
          <a:xfrm>
            <a:off x="951230" y="2813817"/>
            <a:ext cx="7134860" cy="9531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spcAft>
                <a:spcPts val="0"/>
              </a:spcAft>
              <a:defRPr/>
            </a:pPr>
            <a:r>
              <a:rPr lang="en-US" altLang="zh-CN" sz="2500" b="1" kern="100" dirty="0"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    </a:t>
            </a:r>
            <a:r>
              <a:rPr lang="zh-CN" altLang="zh-CN" sz="2800" b="1" kern="100" dirty="0"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父亲希望他这样危险的工作不要让我们知道，以免给家人带来危险。</a:t>
            </a:r>
          </a:p>
        </p:txBody>
      </p:sp>
      <p:sp>
        <p:nvSpPr>
          <p:cNvPr id="11" name="下弧形箭头 10"/>
          <p:cNvSpPr/>
          <p:nvPr/>
        </p:nvSpPr>
        <p:spPr>
          <a:xfrm rot="780000">
            <a:off x="1243383" y="1921325"/>
            <a:ext cx="1252802" cy="427303"/>
          </a:xfrm>
          <a:prstGeom prst="curvedUpArrow">
            <a:avLst>
              <a:gd name="adj1" fmla="val 26041"/>
              <a:gd name="adj2" fmla="val 41194"/>
              <a:gd name="adj3" fmla="val 77130"/>
            </a:avLst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500">
              <a:solidFill>
                <a:schemeClr val="tx1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28570" y="1785752"/>
            <a:ext cx="6276975" cy="9531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04800">
              <a:spcAft>
                <a:spcPts val="0"/>
              </a:spcAft>
              <a:defRPr/>
            </a:pPr>
            <a:r>
              <a:rPr lang="zh-CN" altLang="en-US" sz="2800" b="1" kern="1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“</a:t>
            </a:r>
            <a:r>
              <a:rPr lang="zh-CN" altLang="zh-CN" sz="2800" b="1" kern="1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父亲</a:t>
            </a:r>
            <a:r>
              <a:rPr lang="zh-CN" altLang="en-US" sz="2800" b="1" kern="1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”</a:t>
            </a:r>
            <a:r>
              <a:rPr lang="zh-CN" altLang="zh-CN" sz="2800" b="1" kern="1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在那段时间对子女的态度有什么变化？为什么有这种变化？</a:t>
            </a:r>
          </a:p>
        </p:txBody>
      </p:sp>
      <p:sp>
        <p:nvSpPr>
          <p:cNvPr id="13" name="矩形 12"/>
          <p:cNvSpPr/>
          <p:nvPr/>
        </p:nvSpPr>
        <p:spPr>
          <a:xfrm>
            <a:off x="848360" y="3912235"/>
            <a:ext cx="7237730" cy="860425"/>
          </a:xfrm>
          <a:prstGeom prst="rect">
            <a:avLst/>
          </a:prstGeom>
          <a:solidFill>
            <a:srgbClr val="92D050"/>
          </a:solidFill>
        </p:spPr>
        <p:txBody>
          <a:bodyPr wrap="square">
            <a:spAutoFit/>
          </a:bodyPr>
          <a:lstStyle/>
          <a:p>
            <a:pPr indent="304800">
              <a:spcAft>
                <a:spcPts val="0"/>
              </a:spcAft>
              <a:defRPr/>
            </a:pPr>
            <a:r>
              <a:rPr lang="en-US" altLang="zh-CN" sz="2500" b="1" kern="100" dirty="0"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   </a:t>
            </a:r>
            <a:r>
              <a:rPr lang="zh-CN" altLang="zh-CN" sz="2500" b="1" kern="100" dirty="0"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从</a:t>
            </a:r>
            <a:r>
              <a:rPr lang="zh-CN" altLang="en-US" sz="2500" b="1" kern="100" dirty="0"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这段</a:t>
            </a:r>
            <a:r>
              <a:rPr lang="zh-CN" altLang="zh-CN" sz="2500" b="1" kern="100" dirty="0"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文字中，你从李大钊的身上品味到什么？带着这样的理解，朗读课文</a:t>
            </a:r>
            <a:r>
              <a:rPr lang="en-US" altLang="zh-CN" sz="2500" b="1" kern="100" dirty="0"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2</a:t>
            </a:r>
            <a:r>
              <a:rPr lang="zh-CN" altLang="zh-CN" sz="2500" b="1" kern="100" dirty="0"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～</a:t>
            </a:r>
            <a:r>
              <a:rPr lang="en-US" altLang="zh-CN" sz="2500" b="1" kern="100" dirty="0"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5</a:t>
            </a:r>
            <a:r>
              <a:rPr lang="zh-CN" altLang="zh-CN" sz="2500" b="1" kern="100" dirty="0"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自然段。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 bldLvl="0" animBg="1"/>
      <p:bldP spid="12" grpId="0"/>
      <p:bldP spid="13" grpId="0" bldLvl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752581" y="721915"/>
            <a:ext cx="7335573" cy="19380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zh-CN" altLang="en-US" sz="3000" b="1" kern="100" dirty="0"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    父亲坚决地对母亲说：“不是常对你说吗？我是不能轻易离开北京的。你要知道现在是什么时候，这里的工作多么重要。我哪能离开呢？”母亲只好不再说什么了。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3038211" y="1968474"/>
            <a:ext cx="978958" cy="69151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zh-CN" altLang="en-US" sz="3000" b="1" kern="1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？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1531091" y="1051957"/>
            <a:ext cx="980282" cy="69151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zh-CN" altLang="en-US" sz="3000" b="1" kern="1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？</a:t>
            </a:r>
          </a:p>
        </p:txBody>
      </p:sp>
      <p:sp>
        <p:nvSpPr>
          <p:cNvPr id="9" name="文本框 8"/>
          <p:cNvSpPr txBox="1">
            <a:spLocks noChangeArrowheads="1"/>
          </p:cNvSpPr>
          <p:nvPr/>
        </p:nvSpPr>
        <p:spPr bwMode="auto">
          <a:xfrm>
            <a:off x="1088761" y="2757885"/>
            <a:ext cx="6766718" cy="1116965"/>
          </a:xfrm>
          <a:prstGeom prst="rect">
            <a:avLst/>
          </a:prstGeom>
          <a:solidFill>
            <a:srgbClr val="92D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just">
              <a:spcBef>
                <a:spcPts val="2000"/>
              </a:spcBef>
              <a:buClr>
                <a:srgbClr val="78591D"/>
              </a:buClr>
              <a:buSzPct val="40000"/>
              <a:buFont typeface="Wingdings" panose="05000000000000000000" pitchFamily="2" charset="2"/>
              <a:buChar char="u"/>
              <a:defRPr sz="2000" b="1">
                <a:solidFill>
                  <a:srgbClr val="222323"/>
                </a:solidFill>
                <a:latin typeface="楷体" panose="02010609060101010101" charset="-122"/>
                <a:ea typeface="楷体" panose="02010609060101010101" charset="-122"/>
              </a:defRPr>
            </a:lvl1pPr>
            <a:lvl2pPr marL="742950" indent="-285750" algn="just">
              <a:lnSpc>
                <a:spcPct val="130000"/>
              </a:lnSpc>
              <a:spcBef>
                <a:spcPts val="200"/>
              </a:spcBef>
              <a:spcAft>
                <a:spcPts val="800"/>
              </a:spcAft>
              <a:buFont typeface="Baskerville Old Face" panose="02020602080505020303" pitchFamily="18" charset="0"/>
              <a:buChar char=" "/>
              <a:defRPr sz="1600">
                <a:solidFill>
                  <a:srgbClr val="222323"/>
                </a:solidFill>
                <a:latin typeface="楷体" panose="02010609060101010101" charset="-122"/>
                <a:ea typeface="楷体" panose="02010609060101010101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Baskerville Old Face" panose="02020602080505020303" pitchFamily="18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Baskerville Old Face" panose="02020602080505020303" pitchFamily="18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Baskerville Old Face" panose="02020602080505020303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Baskerville Old Face" panose="02020602080505020303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Baskerville Old Face" panose="02020602080505020303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Baskerville Old Face" panose="02020602080505020303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Baskerville Old Face" panose="02020602080505020303" pitchFamily="18" charset="0"/>
                <a:ea typeface="宋体" panose="02010600030101010101" pitchFamily="2" charset="-122"/>
              </a:defRPr>
            </a:lvl9pPr>
          </a:lstStyle>
          <a:p>
            <a:pPr algn="l">
              <a:lnSpc>
                <a:spcPts val="4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2665">
                <a:solidFill>
                  <a:schemeClr val="tx1"/>
                </a:solidFill>
              </a:rPr>
              <a:t>    这几个问号说明了什么？能改成陈述句吗？为什么？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1321594" y="3850614"/>
            <a:ext cx="6766718" cy="111696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>
              <a:lnSpc>
                <a:spcPts val="4000"/>
              </a:lnSpc>
              <a:defRPr/>
            </a:pPr>
            <a:r>
              <a:rPr lang="zh-CN" altLang="en-US" sz="2665" b="1" dirty="0">
                <a:latin typeface="楷体" panose="02010609060101010101" charset="-122"/>
                <a:ea typeface="楷体" panose="02010609060101010101" charset="-122"/>
              </a:rPr>
              <a:t>    </a:t>
            </a:r>
            <a:r>
              <a:rPr lang="zh-CN" altLang="en-US" sz="2665" b="1" dirty="0">
                <a:solidFill>
                  <a:schemeClr val="tx1">
                    <a:lumMod val="50000"/>
                  </a:schemeClr>
                </a:solidFill>
                <a:latin typeface="楷体" panose="02010609060101010101" charset="-122"/>
                <a:ea typeface="楷体" panose="02010609060101010101" charset="-122"/>
              </a:rPr>
              <a:t>不能，反问句加强了语气，说明李大钊的态度非常坚决。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 bldLvl="0" animBg="1"/>
      <p:bldP spid="10" grpId="0" bldLvl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圆角矩形 4"/>
          <p:cNvSpPr/>
          <p:nvPr/>
        </p:nvSpPr>
        <p:spPr>
          <a:xfrm>
            <a:off x="828146" y="919983"/>
            <a:ext cx="7012782" cy="3018896"/>
          </a:xfrm>
          <a:prstGeom prst="roundRect">
            <a:avLst/>
          </a:prstGeom>
          <a:noFill/>
          <a:ln w="317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en-US" sz="2665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  <a:sym typeface="+mn-ea"/>
              </a:rPr>
              <a:t>    </a:t>
            </a:r>
            <a:r>
              <a:rPr sz="2665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  <a:sym typeface="+mn-ea"/>
              </a:rPr>
              <a:t>在严重的局势下，虽然朋友和亲人都劝父亲离开北京，但他坚决不肯。当时父亲是北京党组织的负责人，他把革命工作看得比什么都重要。他完全明白形势的险恶、处境的危险，但绝不离开自己的工作岗位。这表现了他对革命高度负责的精神</a:t>
            </a:r>
            <a:r>
              <a:rPr lang="zh-CN" sz="2665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  <a:sym typeface="+mn-ea"/>
              </a:rPr>
              <a:t>。</a:t>
            </a:r>
          </a:p>
        </p:txBody>
      </p:sp>
      <p:pic>
        <p:nvPicPr>
          <p:cNvPr id="24580" name="Picture 4" descr="E:\文件中转站\人6语下课题图\CT3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59805" y="3292607"/>
            <a:ext cx="2390140" cy="16967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KSO_Shape"/>
          <p:cNvSpPr/>
          <p:nvPr/>
        </p:nvSpPr>
        <p:spPr bwMode="auto">
          <a:xfrm>
            <a:off x="869157" y="303080"/>
            <a:ext cx="521229" cy="546364"/>
          </a:xfrm>
          <a:custGeom>
            <a:avLst/>
            <a:gdLst>
              <a:gd name="T0" fmla="*/ 692200 w 11137901"/>
              <a:gd name="T1" fmla="*/ 1439894 h 13493750"/>
              <a:gd name="T2" fmla="*/ 793869 w 11137901"/>
              <a:gd name="T3" fmla="*/ 1439894 h 13493750"/>
              <a:gd name="T4" fmla="*/ 793869 w 11137901"/>
              <a:gd name="T5" fmla="*/ 1800397 h 13493750"/>
              <a:gd name="T6" fmla="*/ 692200 w 11137901"/>
              <a:gd name="T7" fmla="*/ 1800397 h 13493750"/>
              <a:gd name="T8" fmla="*/ 1034911 w 11137901"/>
              <a:gd name="T9" fmla="*/ 1371903 h 13493750"/>
              <a:gd name="T10" fmla="*/ 1172588 w 11137901"/>
              <a:gd name="T11" fmla="*/ 1704870 h 13493750"/>
              <a:gd name="T12" fmla="*/ 1078967 w 11137901"/>
              <a:gd name="T13" fmla="*/ 1743843 h 13493750"/>
              <a:gd name="T14" fmla="*/ 940655 w 11137901"/>
              <a:gd name="T15" fmla="*/ 1410876 h 13493750"/>
              <a:gd name="T16" fmla="*/ 451370 w 11137901"/>
              <a:gd name="T17" fmla="*/ 1371903 h 13493750"/>
              <a:gd name="T18" fmla="*/ 544991 w 11137901"/>
              <a:gd name="T19" fmla="*/ 1410876 h 13493750"/>
              <a:gd name="T20" fmla="*/ 407313 w 11137901"/>
              <a:gd name="T21" fmla="*/ 1743843 h 13493750"/>
              <a:gd name="T22" fmla="*/ 313693 w 11137901"/>
              <a:gd name="T23" fmla="*/ 1704870 h 13493750"/>
              <a:gd name="T24" fmla="*/ 1231260 w 11137901"/>
              <a:gd name="T25" fmla="*/ 1216645 h 13493750"/>
              <a:gd name="T26" fmla="*/ 1486069 w 11137901"/>
              <a:gd name="T27" fmla="*/ 1472089 h 13493750"/>
              <a:gd name="T28" fmla="*/ 1414477 w 11137901"/>
              <a:gd name="T29" fmla="*/ 1543682 h 13493750"/>
              <a:gd name="T30" fmla="*/ 1159668 w 11137901"/>
              <a:gd name="T31" fmla="*/ 1288661 h 13493750"/>
              <a:gd name="T32" fmla="*/ 255021 w 11137901"/>
              <a:gd name="T33" fmla="*/ 1216645 h 13493750"/>
              <a:gd name="T34" fmla="*/ 326613 w 11137901"/>
              <a:gd name="T35" fmla="*/ 1288661 h 13493750"/>
              <a:gd name="T36" fmla="*/ 71592 w 11137901"/>
              <a:gd name="T37" fmla="*/ 1543682 h 13493750"/>
              <a:gd name="T38" fmla="*/ 0 w 11137901"/>
              <a:gd name="T39" fmla="*/ 1472089 h 13493750"/>
              <a:gd name="T40" fmla="*/ 520984 w 11137901"/>
              <a:gd name="T41" fmla="*/ 0 h 13493750"/>
              <a:gd name="T42" fmla="*/ 965297 w 11137901"/>
              <a:gd name="T43" fmla="*/ 0 h 13493750"/>
              <a:gd name="T44" fmla="*/ 1034424 w 11137901"/>
              <a:gd name="T45" fmla="*/ 69090 h 13493750"/>
              <a:gd name="T46" fmla="*/ 1034424 w 11137901"/>
              <a:gd name="T47" fmla="*/ 302394 h 13493750"/>
              <a:gd name="T48" fmla="*/ 1066983 w 11137901"/>
              <a:gd name="T49" fmla="*/ 364976 h 13493750"/>
              <a:gd name="T50" fmla="*/ 1292897 w 11137901"/>
              <a:gd name="T51" fmla="*/ 809054 h 13493750"/>
              <a:gd name="T52" fmla="*/ 742890 w 11137901"/>
              <a:gd name="T53" fmla="*/ 1358770 h 13493750"/>
              <a:gd name="T54" fmla="*/ 193384 w 11137901"/>
              <a:gd name="T55" fmla="*/ 809054 h 13493750"/>
              <a:gd name="T56" fmla="*/ 419298 w 11137901"/>
              <a:gd name="T57" fmla="*/ 364976 h 13493750"/>
              <a:gd name="T58" fmla="*/ 451857 w 11137901"/>
              <a:gd name="T59" fmla="*/ 302394 h 13493750"/>
              <a:gd name="T60" fmla="*/ 451857 w 11137901"/>
              <a:gd name="T61" fmla="*/ 69090 h 13493750"/>
              <a:gd name="T62" fmla="*/ 520984 w 11137901"/>
              <a:gd name="T63" fmla="*/ 0 h 13493750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11137901" h="13493750">
                <a:moveTo>
                  <a:pt x="5187950" y="10791825"/>
                </a:moveTo>
                <a:lnTo>
                  <a:pt x="5949950" y="10791825"/>
                </a:lnTo>
                <a:lnTo>
                  <a:pt x="5949950" y="13493750"/>
                </a:lnTo>
                <a:lnTo>
                  <a:pt x="5187950" y="13493750"/>
                </a:lnTo>
                <a:lnTo>
                  <a:pt x="5187950" y="10791825"/>
                </a:lnTo>
                <a:close/>
                <a:moveTo>
                  <a:pt x="7756525" y="10282238"/>
                </a:moveTo>
                <a:lnTo>
                  <a:pt x="8788401" y="12777788"/>
                </a:lnTo>
                <a:lnTo>
                  <a:pt x="8086726" y="13069888"/>
                </a:lnTo>
                <a:lnTo>
                  <a:pt x="7050088" y="10574338"/>
                </a:lnTo>
                <a:lnTo>
                  <a:pt x="7756525" y="10282238"/>
                </a:lnTo>
                <a:close/>
                <a:moveTo>
                  <a:pt x="3382963" y="10282238"/>
                </a:moveTo>
                <a:lnTo>
                  <a:pt x="4084638" y="10574338"/>
                </a:lnTo>
                <a:lnTo>
                  <a:pt x="3052763" y="13069888"/>
                </a:lnTo>
                <a:lnTo>
                  <a:pt x="2351088" y="12777788"/>
                </a:lnTo>
                <a:lnTo>
                  <a:pt x="3382963" y="10282238"/>
                </a:lnTo>
                <a:close/>
                <a:moveTo>
                  <a:pt x="9228138" y="9118600"/>
                </a:moveTo>
                <a:lnTo>
                  <a:pt x="11137901" y="11033125"/>
                </a:lnTo>
                <a:lnTo>
                  <a:pt x="10601326" y="11569700"/>
                </a:lnTo>
                <a:lnTo>
                  <a:pt x="8691563" y="9658350"/>
                </a:lnTo>
                <a:lnTo>
                  <a:pt x="9228138" y="9118600"/>
                </a:lnTo>
                <a:close/>
                <a:moveTo>
                  <a:pt x="1911350" y="9118600"/>
                </a:moveTo>
                <a:lnTo>
                  <a:pt x="2447925" y="9658350"/>
                </a:lnTo>
                <a:lnTo>
                  <a:pt x="536575" y="11569700"/>
                </a:lnTo>
                <a:lnTo>
                  <a:pt x="0" y="11033125"/>
                </a:lnTo>
                <a:lnTo>
                  <a:pt x="1911350" y="9118600"/>
                </a:lnTo>
                <a:close/>
                <a:moveTo>
                  <a:pt x="3904707" y="0"/>
                </a:moveTo>
                <a:cubicBezTo>
                  <a:pt x="4355225" y="0"/>
                  <a:pt x="6900648" y="0"/>
                  <a:pt x="7234781" y="0"/>
                </a:cubicBezTo>
                <a:cubicBezTo>
                  <a:pt x="7523863" y="0"/>
                  <a:pt x="7752876" y="232644"/>
                  <a:pt x="7752876" y="517821"/>
                </a:cubicBezTo>
                <a:cubicBezTo>
                  <a:pt x="7752876" y="893054"/>
                  <a:pt x="7752876" y="1545958"/>
                  <a:pt x="7752876" y="2266405"/>
                </a:cubicBezTo>
                <a:cubicBezTo>
                  <a:pt x="7752876" y="2461526"/>
                  <a:pt x="7850488" y="2630380"/>
                  <a:pt x="7996906" y="2735446"/>
                </a:cubicBezTo>
                <a:cubicBezTo>
                  <a:pt x="9025588" y="3485911"/>
                  <a:pt x="9690101" y="4694160"/>
                  <a:pt x="9690101" y="6063759"/>
                </a:cubicBezTo>
                <a:cubicBezTo>
                  <a:pt x="9690101" y="8341421"/>
                  <a:pt x="7846734" y="10183813"/>
                  <a:pt x="5567867" y="10183813"/>
                </a:cubicBezTo>
                <a:cubicBezTo>
                  <a:pt x="3292755" y="10183813"/>
                  <a:pt x="1449388" y="8341421"/>
                  <a:pt x="1449388" y="6063759"/>
                </a:cubicBezTo>
                <a:cubicBezTo>
                  <a:pt x="1449388" y="4694160"/>
                  <a:pt x="2113901" y="3485911"/>
                  <a:pt x="3142583" y="2735446"/>
                </a:cubicBezTo>
                <a:cubicBezTo>
                  <a:pt x="3289000" y="2630380"/>
                  <a:pt x="3386613" y="2461526"/>
                  <a:pt x="3386613" y="2266405"/>
                </a:cubicBezTo>
                <a:cubicBezTo>
                  <a:pt x="3386613" y="1545958"/>
                  <a:pt x="3386613" y="893054"/>
                  <a:pt x="3386613" y="517821"/>
                </a:cubicBezTo>
                <a:cubicBezTo>
                  <a:pt x="3386613" y="232644"/>
                  <a:pt x="3619380" y="0"/>
                  <a:pt x="3904707" y="0"/>
                </a:cubicBezTo>
                <a:close/>
              </a:path>
            </a:pathLst>
          </a:cu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500"/>
          </a:p>
        </p:txBody>
      </p:sp>
      <p:sp>
        <p:nvSpPr>
          <p:cNvPr id="5124" name="文本框 9"/>
          <p:cNvSpPr txBox="1">
            <a:spLocks noChangeArrowheads="1"/>
          </p:cNvSpPr>
          <p:nvPr/>
        </p:nvSpPr>
        <p:spPr bwMode="auto">
          <a:xfrm>
            <a:off x="1475052" y="345414"/>
            <a:ext cx="1766093" cy="52197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</a:defRPr>
            </a:lvl9pPr>
          </a:lstStyle>
          <a:p>
            <a:pPr algn="ctr" eaLnBrk="1" hangingPunct="1">
              <a:defRPr/>
            </a:pP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</a:rPr>
              <a:t>走进作者</a:t>
            </a:r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401320" y="1107572"/>
            <a:ext cx="8176895" cy="3592195"/>
          </a:xfrm>
        </p:spPr>
        <p:txBody>
          <a:bodyPr>
            <a:normAutofit/>
          </a:bodyPr>
          <a:lstStyle/>
          <a:p>
            <a:pPr marL="0" indent="0">
              <a:lnSpc>
                <a:spcPct val="110000"/>
              </a:lnSpc>
              <a:buNone/>
            </a:pPr>
            <a:r>
              <a:rPr lang="en-US" altLang="zh-CN" dirty="0" smtClean="0"/>
              <a:t>    </a:t>
            </a:r>
            <a:r>
              <a:rPr lang="en-US" altLang="zh-CN" sz="240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</a:t>
            </a:r>
            <a:r>
              <a:rPr lang="en-US" altLang="zh-CN" sz="280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1911</a:t>
            </a:r>
            <a:r>
              <a:rPr lang="zh-CN" altLang="en-US" sz="280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年</a:t>
            </a:r>
            <a:r>
              <a:rPr lang="en-US" altLang="zh-CN" sz="280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11</a:t>
            </a:r>
            <a:r>
              <a:rPr lang="zh-CN" altLang="en-US" sz="280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月</a:t>
            </a:r>
            <a:r>
              <a:rPr lang="en-US" altLang="zh-CN" sz="280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21</a:t>
            </a:r>
            <a:r>
              <a:rPr lang="zh-CN" altLang="en-US" sz="280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日，李星华出生于河北省乐亭县大黑坨村。</a:t>
            </a:r>
            <a:r>
              <a:rPr lang="en-US" altLang="zh-CN" sz="280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1920</a:t>
            </a:r>
            <a:r>
              <a:rPr lang="zh-CN" altLang="en-US" sz="280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年夏，随全家到北京定居。辍学在家照顾母亲和妹妹。是</a:t>
            </a:r>
            <a:r>
              <a:rPr lang="zh-CN" altLang="en-US" sz="280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hlinkClick r:id="rId2"/>
              </a:rPr>
              <a:t>李大钊</a:t>
            </a:r>
            <a:r>
              <a:rPr lang="zh-CN" altLang="en-US" sz="280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的女儿。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en-US" altLang="zh-CN" sz="280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1927</a:t>
            </a:r>
            <a:r>
              <a:rPr lang="zh-CN" altLang="en-US" sz="280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年</a:t>
            </a:r>
            <a:r>
              <a:rPr lang="en-US" altLang="zh-CN" sz="280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4</a:t>
            </a:r>
            <a:r>
              <a:rPr lang="zh-CN" altLang="en-US" sz="280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月</a:t>
            </a:r>
            <a:r>
              <a:rPr lang="en-US" altLang="zh-CN" sz="280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6</a:t>
            </a:r>
            <a:r>
              <a:rPr lang="zh-CN" altLang="en-US" sz="280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日，</a:t>
            </a:r>
            <a:r>
              <a:rPr lang="zh-CN" altLang="en-US" sz="280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hlinkClick r:id="rId3"/>
              </a:rPr>
              <a:t>奉系军阀</a:t>
            </a:r>
            <a:r>
              <a:rPr lang="zh-CN" altLang="en-US" sz="280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hlinkClick r:id="rId4"/>
              </a:rPr>
              <a:t>张作霖</a:t>
            </a:r>
            <a:r>
              <a:rPr lang="zh-CN" altLang="en-US" sz="280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下令逮捕了李大钊，李星华娘儿仨一同被捕，其兄</a:t>
            </a:r>
            <a:r>
              <a:rPr lang="zh-CN" altLang="en-US" sz="280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hlinkClick r:id="rId5"/>
              </a:rPr>
              <a:t>李葆华</a:t>
            </a:r>
            <a:r>
              <a:rPr lang="zh-CN" altLang="en-US" sz="280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当时不在家，逃过一劫。</a:t>
            </a:r>
            <a:r>
              <a:rPr lang="en-US" altLang="zh-CN" sz="280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1931</a:t>
            </a:r>
            <a:r>
              <a:rPr lang="zh-CN" altLang="en-US" sz="280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年，李星华复学。</a:t>
            </a:r>
            <a:r>
              <a:rPr lang="en-US" altLang="zh-CN" sz="280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1937</a:t>
            </a:r>
            <a:r>
              <a:rPr lang="zh-CN" altLang="en-US" sz="280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年在中法大学毕业</a:t>
            </a:r>
            <a:r>
              <a:rPr lang="en-US" altLang="zh-CN" sz="280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,1940</a:t>
            </a:r>
            <a:r>
              <a:rPr lang="zh-CN" altLang="en-US" sz="280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年与妹妹一起赴</a:t>
            </a:r>
            <a:r>
              <a:rPr lang="zh-CN" altLang="en-US" sz="280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hlinkClick r:id="rId6"/>
              </a:rPr>
              <a:t>延安市</a:t>
            </a:r>
            <a:r>
              <a:rPr lang="zh-CN" altLang="en-US" sz="280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。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4763069" y="345414"/>
            <a:ext cx="163090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>
                <a:solidFill>
                  <a:srgbClr val="FDFDFD"/>
                </a:solidFill>
              </a:rPr>
              <a:t>https://www.ypppt.com/</a:t>
            </a:r>
            <a:endParaRPr lang="zh-CN" altLang="en-US" sz="1100" dirty="0">
              <a:solidFill>
                <a:srgbClr val="FDFDFD"/>
              </a:solidFill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1615282" y="2134341"/>
            <a:ext cx="6500813" cy="11595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algn="just">
              <a:spcBef>
                <a:spcPts val="2000"/>
              </a:spcBef>
              <a:buClr>
                <a:srgbClr val="78591D"/>
              </a:buClr>
              <a:buSzPct val="40000"/>
              <a:buFont typeface="Wingdings" panose="05000000000000000000" pitchFamily="2" charset="2"/>
              <a:buChar char="u"/>
              <a:defRPr sz="2000" b="1">
                <a:solidFill>
                  <a:srgbClr val="222323"/>
                </a:solidFill>
                <a:latin typeface="楷体" panose="02010609060101010101" charset="-122"/>
                <a:ea typeface="楷体" panose="02010609060101010101" charset="-122"/>
              </a:defRPr>
            </a:lvl1pPr>
            <a:lvl2pPr marL="742950" indent="-285750" algn="just">
              <a:lnSpc>
                <a:spcPct val="130000"/>
              </a:lnSpc>
              <a:spcBef>
                <a:spcPts val="200"/>
              </a:spcBef>
              <a:spcAft>
                <a:spcPts val="800"/>
              </a:spcAft>
              <a:buFont typeface="Baskerville Old Face" panose="02020602080505020303" pitchFamily="18" charset="0"/>
              <a:buChar char=" "/>
              <a:defRPr sz="1600">
                <a:solidFill>
                  <a:srgbClr val="222323"/>
                </a:solidFill>
                <a:latin typeface="楷体" panose="02010609060101010101" charset="-122"/>
                <a:ea typeface="楷体" panose="02010609060101010101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Baskerville Old Face" panose="02020602080505020303" pitchFamily="18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Baskerville Old Face" panose="02020602080505020303" pitchFamily="18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Baskerville Old Face" panose="02020602080505020303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Baskerville Old Face" panose="02020602080505020303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Baskerville Old Face" panose="02020602080505020303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Baskerville Old Face" panose="02020602080505020303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Baskerville Old Face" panose="02020602080505020303" pitchFamily="18" charset="0"/>
                <a:ea typeface="宋体" panose="02010600030101010101" pitchFamily="2" charset="-122"/>
              </a:defRPr>
            </a:lvl9pPr>
          </a:lstStyle>
          <a:p>
            <a:pPr algn="l" eaLnBrk="1" hangingPunct="1">
              <a:lnSpc>
                <a:spcPct val="13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2665">
                <a:solidFill>
                  <a:schemeClr val="tx1"/>
                </a:solidFill>
              </a:rPr>
              <a:t>不慌不忙：不慌张，不忙乱，形容态度镇定，或办事稳重、踏实。</a:t>
            </a:r>
          </a:p>
        </p:txBody>
      </p:sp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1206500" y="1054735"/>
            <a:ext cx="7446645" cy="1075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just">
              <a:spcBef>
                <a:spcPts val="2000"/>
              </a:spcBef>
              <a:buClr>
                <a:srgbClr val="78591D"/>
              </a:buClr>
              <a:buSzPct val="40000"/>
              <a:buFont typeface="Wingdings" panose="05000000000000000000" pitchFamily="2" charset="2"/>
              <a:buChar char="u"/>
              <a:defRPr sz="2000" b="1">
                <a:solidFill>
                  <a:srgbClr val="222323"/>
                </a:solidFill>
                <a:latin typeface="楷体" panose="02010609060101010101" charset="-122"/>
                <a:ea typeface="楷体" panose="02010609060101010101" charset="-122"/>
              </a:defRPr>
            </a:lvl1pPr>
            <a:lvl2pPr marL="742950" indent="-285750" algn="just">
              <a:lnSpc>
                <a:spcPct val="130000"/>
              </a:lnSpc>
              <a:spcBef>
                <a:spcPts val="200"/>
              </a:spcBef>
              <a:spcAft>
                <a:spcPts val="800"/>
              </a:spcAft>
              <a:buFont typeface="Baskerville Old Face" panose="02020602080505020303" pitchFamily="18" charset="0"/>
              <a:buChar char=" "/>
              <a:defRPr sz="1600">
                <a:solidFill>
                  <a:srgbClr val="222323"/>
                </a:solidFill>
                <a:latin typeface="楷体" panose="02010609060101010101" charset="-122"/>
                <a:ea typeface="楷体" panose="02010609060101010101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Baskerville Old Face" panose="02020602080505020303" pitchFamily="18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Baskerville Old Face" panose="02020602080505020303" pitchFamily="18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Baskerville Old Face" panose="02020602080505020303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Baskerville Old Face" panose="02020602080505020303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Baskerville Old Face" panose="02020602080505020303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Baskerville Old Face" panose="02020602080505020303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Baskerville Old Face" panose="02020602080505020303" pitchFamily="18" charset="0"/>
                <a:ea typeface="宋体" panose="02010600030101010101" pitchFamily="2" charset="-122"/>
              </a:defRPr>
            </a:lvl9pPr>
          </a:lstStyle>
          <a:p>
            <a:pPr algn="l">
              <a:lnSpc>
                <a:spcPct val="12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2665">
                <a:solidFill>
                  <a:schemeClr val="tx1"/>
                </a:solidFill>
              </a:rPr>
              <a:t>    父亲</a:t>
            </a:r>
            <a:r>
              <a:rPr lang="zh-CN" altLang="en-US" sz="2665">
                <a:solidFill>
                  <a:srgbClr val="FF0000"/>
                </a:solidFill>
              </a:rPr>
              <a:t>不慌不忙</a:t>
            </a:r>
            <a:r>
              <a:rPr lang="zh-CN" altLang="en-US" sz="2665">
                <a:solidFill>
                  <a:schemeClr val="tx1"/>
                </a:solidFill>
              </a:rPr>
              <a:t>地</a:t>
            </a:r>
            <a:r>
              <a:rPr lang="zh-CN" altLang="en-US" sz="2660">
                <a:solidFill>
                  <a:schemeClr val="tx1"/>
                </a:solidFill>
                <a:sym typeface="+mn-ea"/>
              </a:rPr>
              <a:t>向外走去。我紧跟在他身后，走出院子，暂时躲在一间僻静的小屋里。</a:t>
            </a:r>
            <a:endParaRPr lang="en-US" altLang="zh-CN" sz="2665">
              <a:solidFill>
                <a:schemeClr val="tx1"/>
              </a:solidFill>
            </a:endParaRPr>
          </a:p>
        </p:txBody>
      </p:sp>
      <p:sp>
        <p:nvSpPr>
          <p:cNvPr id="8" name="圆角矩形 7"/>
          <p:cNvSpPr/>
          <p:nvPr/>
        </p:nvSpPr>
        <p:spPr>
          <a:xfrm>
            <a:off x="2383790" y="3362325"/>
            <a:ext cx="5739130" cy="1291590"/>
          </a:xfrm>
          <a:prstGeom prst="roundRect">
            <a:avLst/>
          </a:prstGeom>
          <a:noFill/>
          <a:ln w="3175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lnSpc>
                <a:spcPct val="140000"/>
              </a:lnSpc>
              <a:defRPr/>
            </a:pPr>
            <a:r>
              <a:rPr lang="zh-CN" altLang="en-US" sz="2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    </a:t>
            </a:r>
            <a:r>
              <a:rPr lang="zh-CN" altLang="en-US" sz="2800" b="1" dirty="0">
                <a:solidFill>
                  <a:srgbClr val="00B0F0"/>
                </a:solidFill>
                <a:latin typeface="楷体" panose="02010609060101010101" charset="-122"/>
                <a:ea typeface="楷体" panose="02010609060101010101" charset="-122"/>
              </a:rPr>
              <a:t>“不慌不忙”写出了父亲面对险境时的从容不迫，非常镇定。</a:t>
            </a:r>
          </a:p>
        </p:txBody>
      </p:sp>
      <p:sp>
        <p:nvSpPr>
          <p:cNvPr id="10" name="下弧形箭头 9"/>
          <p:cNvSpPr/>
          <p:nvPr/>
        </p:nvSpPr>
        <p:spPr>
          <a:xfrm rot="6719343">
            <a:off x="255270" y="1371600"/>
            <a:ext cx="1405255" cy="757555"/>
          </a:xfrm>
          <a:prstGeom prst="curvedUpArrow">
            <a:avLst>
              <a:gd name="adj1" fmla="val 18960"/>
              <a:gd name="adj2" fmla="val 32609"/>
              <a:gd name="adj3" fmla="val 70142"/>
            </a:avLst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500">
              <a:solidFill>
                <a:schemeClr val="tx1"/>
              </a:solidFill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6F6F6">
                  <a:alpha val="100000"/>
                </a:srgbClr>
              </a:clrFrom>
              <a:clrTo>
                <a:srgbClr val="F6F6F6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860" y="2543942"/>
            <a:ext cx="1870710" cy="2493010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ldLvl="0" animBg="1"/>
      <p:bldP spid="7" grpId="0"/>
      <p:bldP spid="8" grpId="0" bldLvl="0" animBg="1"/>
      <p:bldP spid="10" grpId="0" bldLvl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1279419" y="2034275"/>
            <a:ext cx="6773333" cy="783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algn="just">
              <a:spcBef>
                <a:spcPts val="2000"/>
              </a:spcBef>
              <a:buClr>
                <a:srgbClr val="78591D"/>
              </a:buClr>
              <a:buSzPct val="40000"/>
              <a:buFont typeface="Wingdings" panose="05000000000000000000" pitchFamily="2" charset="2"/>
              <a:buChar char="u"/>
              <a:defRPr sz="2000" b="1">
                <a:solidFill>
                  <a:srgbClr val="222323"/>
                </a:solidFill>
                <a:latin typeface="楷体" panose="02010609060101010101" charset="-122"/>
                <a:ea typeface="楷体" panose="02010609060101010101" charset="-122"/>
              </a:defRPr>
            </a:lvl1pPr>
            <a:lvl2pPr marL="742950" indent="-285750" algn="just">
              <a:lnSpc>
                <a:spcPct val="130000"/>
              </a:lnSpc>
              <a:spcBef>
                <a:spcPts val="200"/>
              </a:spcBef>
              <a:spcAft>
                <a:spcPts val="800"/>
              </a:spcAft>
              <a:buFont typeface="Baskerville Old Face" panose="02020602080505020303" pitchFamily="18" charset="0"/>
              <a:buChar char=" "/>
              <a:defRPr sz="1600">
                <a:solidFill>
                  <a:srgbClr val="222323"/>
                </a:solidFill>
                <a:latin typeface="楷体" panose="02010609060101010101" charset="-122"/>
                <a:ea typeface="楷体" panose="02010609060101010101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Baskerville Old Face" panose="02020602080505020303" pitchFamily="18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Baskerville Old Face" panose="02020602080505020303" pitchFamily="18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Baskerville Old Face" panose="02020602080505020303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Baskerville Old Face" panose="02020602080505020303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Baskerville Old Face" panose="02020602080505020303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Baskerville Old Face" panose="02020602080505020303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Baskerville Old Face" panose="02020602080505020303" pitchFamily="18" charset="0"/>
                <a:ea typeface="宋体" panose="02010600030101010101" pitchFamily="2" charset="-122"/>
              </a:defRPr>
            </a:lvl9pPr>
          </a:lstStyle>
          <a:p>
            <a:pPr algn="l" eaLnBrk="1" hangingPunct="1">
              <a:lnSpc>
                <a:spcPct val="15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3000">
                <a:solidFill>
                  <a:schemeClr val="tx1"/>
                </a:solidFill>
              </a:rPr>
              <a:t>写出了</a:t>
            </a:r>
            <a:r>
              <a:rPr lang="en-US" altLang="zh-CN" sz="3000">
                <a:solidFill>
                  <a:schemeClr val="tx1"/>
                </a:solidFill>
              </a:rPr>
              <a:t>“</a:t>
            </a:r>
            <a:r>
              <a:rPr lang="zh-CN" altLang="en-US" sz="3000">
                <a:solidFill>
                  <a:schemeClr val="tx1"/>
                </a:solidFill>
              </a:rPr>
              <a:t>我</a:t>
            </a:r>
            <a:r>
              <a:rPr lang="en-US" altLang="zh-CN" sz="3000">
                <a:solidFill>
                  <a:schemeClr val="tx1"/>
                </a:solidFill>
              </a:rPr>
              <a:t>”</a:t>
            </a:r>
            <a:r>
              <a:rPr lang="zh-CN" altLang="en-US" sz="3000">
                <a:solidFill>
                  <a:schemeClr val="tx1"/>
                </a:solidFill>
              </a:rPr>
              <a:t>当时紧张、恐惧的心情。</a:t>
            </a: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969698" y="558403"/>
            <a:ext cx="6670146" cy="147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just">
              <a:spcBef>
                <a:spcPts val="2000"/>
              </a:spcBef>
              <a:buClr>
                <a:srgbClr val="78591D"/>
              </a:buClr>
              <a:buSzPct val="40000"/>
              <a:buFont typeface="Wingdings" panose="05000000000000000000" pitchFamily="2" charset="2"/>
              <a:buChar char="u"/>
              <a:defRPr sz="2000" b="1">
                <a:solidFill>
                  <a:srgbClr val="222323"/>
                </a:solidFill>
                <a:latin typeface="楷体" panose="02010609060101010101" charset="-122"/>
                <a:ea typeface="楷体" panose="02010609060101010101" charset="-122"/>
              </a:defRPr>
            </a:lvl1pPr>
            <a:lvl2pPr marL="742950" indent="-285750" algn="just">
              <a:lnSpc>
                <a:spcPct val="130000"/>
              </a:lnSpc>
              <a:spcBef>
                <a:spcPts val="200"/>
              </a:spcBef>
              <a:spcAft>
                <a:spcPts val="800"/>
              </a:spcAft>
              <a:buFont typeface="Baskerville Old Face" panose="02020602080505020303" pitchFamily="18" charset="0"/>
              <a:buChar char=" "/>
              <a:defRPr sz="1600">
                <a:solidFill>
                  <a:srgbClr val="222323"/>
                </a:solidFill>
                <a:latin typeface="楷体" panose="02010609060101010101" charset="-122"/>
                <a:ea typeface="楷体" panose="02010609060101010101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Baskerville Old Face" panose="02020602080505020303" pitchFamily="18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Baskerville Old Face" panose="02020602080505020303" pitchFamily="18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Baskerville Old Face" panose="02020602080505020303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Baskerville Old Face" panose="02020602080505020303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Baskerville Old Face" panose="02020602080505020303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Baskerville Old Face" panose="02020602080505020303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Baskerville Old Face" panose="02020602080505020303" pitchFamily="18" charset="0"/>
                <a:ea typeface="宋体" panose="02010600030101010101" pitchFamily="2" charset="-122"/>
              </a:defRPr>
            </a:lvl9pPr>
          </a:lstStyle>
          <a:p>
            <a:pPr algn="l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3000">
                <a:solidFill>
                  <a:schemeClr val="tx1"/>
                </a:solidFill>
              </a:rPr>
              <a:t>    一会儿，外面传来一阵</a:t>
            </a:r>
            <a:r>
              <a:rPr lang="zh-CN" altLang="en-US" sz="3000">
                <a:solidFill>
                  <a:srgbClr val="FF0000"/>
                </a:solidFill>
              </a:rPr>
              <a:t>沉重的</a:t>
            </a:r>
            <a:r>
              <a:rPr lang="zh-CN" altLang="en-US" sz="3000">
                <a:solidFill>
                  <a:schemeClr val="tx1"/>
                </a:solidFill>
              </a:rPr>
              <a:t>皮鞋声。我的心</a:t>
            </a:r>
            <a:r>
              <a:rPr lang="zh-CN" altLang="en-US" sz="3000">
                <a:solidFill>
                  <a:srgbClr val="FF0000"/>
                </a:solidFill>
              </a:rPr>
              <a:t>剧烈地</a:t>
            </a:r>
            <a:r>
              <a:rPr lang="zh-CN" altLang="en-US" sz="3000">
                <a:solidFill>
                  <a:schemeClr val="tx1"/>
                </a:solidFill>
              </a:rPr>
              <a:t>跳动起来，用</a:t>
            </a:r>
            <a:r>
              <a:rPr lang="zh-CN" altLang="en-US" sz="3000">
                <a:solidFill>
                  <a:srgbClr val="FF0000"/>
                </a:solidFill>
              </a:rPr>
              <a:t>恐惧的眼光</a:t>
            </a:r>
            <a:r>
              <a:rPr lang="zh-CN" altLang="en-US" sz="3000">
                <a:solidFill>
                  <a:schemeClr val="tx1"/>
                </a:solidFill>
              </a:rPr>
              <a:t>瞅了瞅父亲。</a:t>
            </a:r>
          </a:p>
        </p:txBody>
      </p:sp>
      <p:sp>
        <p:nvSpPr>
          <p:cNvPr id="11" name="圆角矩形 10"/>
          <p:cNvSpPr/>
          <p:nvPr/>
        </p:nvSpPr>
        <p:spPr>
          <a:xfrm>
            <a:off x="1429491" y="2887636"/>
            <a:ext cx="3016250" cy="583406"/>
          </a:xfrm>
          <a:prstGeom prst="roundRect">
            <a:avLst/>
          </a:prstGeom>
          <a:noFill/>
          <a:ln w="34925">
            <a:solidFill>
              <a:srgbClr val="92D050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lnSpc>
                <a:spcPct val="150000"/>
              </a:lnSpc>
              <a:defRPr/>
            </a:pPr>
            <a:r>
              <a:rPr lang="zh-CN" altLang="en-US" sz="30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我：紧张、恐惧</a:t>
            </a:r>
          </a:p>
        </p:txBody>
      </p:sp>
      <p:sp>
        <p:nvSpPr>
          <p:cNvPr id="8" name="圆角矩形 7"/>
          <p:cNvSpPr/>
          <p:nvPr/>
        </p:nvSpPr>
        <p:spPr>
          <a:xfrm>
            <a:off x="4665345" y="2887636"/>
            <a:ext cx="3333750" cy="583406"/>
          </a:xfrm>
          <a:prstGeom prst="roundRect">
            <a:avLst/>
          </a:prstGeom>
          <a:noFill/>
          <a:ln w="34925">
            <a:solidFill>
              <a:srgbClr val="92D050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lnSpc>
                <a:spcPct val="150000"/>
              </a:lnSpc>
              <a:defRPr/>
            </a:pPr>
            <a:r>
              <a:rPr lang="zh-CN" altLang="en-US" sz="30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父亲：沉着、平和</a:t>
            </a:r>
          </a:p>
        </p:txBody>
      </p:sp>
      <p:sp>
        <p:nvSpPr>
          <p:cNvPr id="10" name="左大括号 9"/>
          <p:cNvSpPr/>
          <p:nvPr/>
        </p:nvSpPr>
        <p:spPr>
          <a:xfrm rot="16200000">
            <a:off x="4545621" y="2463642"/>
            <a:ext cx="240771" cy="2856177"/>
          </a:xfrm>
          <a:prstGeom prst="leftBrace">
            <a:avLst/>
          </a:prstGeom>
          <a:ln w="349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zh-CN" altLang="en-US" sz="1500"/>
          </a:p>
        </p:txBody>
      </p:sp>
      <p:sp>
        <p:nvSpPr>
          <p:cNvPr id="12" name="Rectangle 1"/>
          <p:cNvSpPr>
            <a:spLocks noChangeArrowheads="1"/>
          </p:cNvSpPr>
          <p:nvPr/>
        </p:nvSpPr>
        <p:spPr bwMode="auto">
          <a:xfrm>
            <a:off x="1429491" y="4212484"/>
            <a:ext cx="6712479" cy="5530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indent="266700" algn="just">
              <a:spcBef>
                <a:spcPts val="2000"/>
              </a:spcBef>
              <a:buClr>
                <a:srgbClr val="78591D"/>
              </a:buClr>
              <a:buSzPct val="40000"/>
              <a:buFont typeface="Wingdings" panose="05000000000000000000" pitchFamily="2" charset="2"/>
              <a:buChar char="u"/>
              <a:defRPr sz="2000" b="1">
                <a:solidFill>
                  <a:srgbClr val="222323"/>
                </a:solidFill>
                <a:latin typeface="楷体" panose="02010609060101010101" charset="-122"/>
                <a:ea typeface="楷体" panose="02010609060101010101" charset="-122"/>
              </a:defRPr>
            </a:lvl1pPr>
            <a:lvl2pPr marL="742950" indent="-285750" algn="just">
              <a:lnSpc>
                <a:spcPct val="130000"/>
              </a:lnSpc>
              <a:spcBef>
                <a:spcPts val="200"/>
              </a:spcBef>
              <a:spcAft>
                <a:spcPts val="800"/>
              </a:spcAft>
              <a:buFont typeface="Baskerville Old Face" panose="02020602080505020303" pitchFamily="18" charset="0"/>
              <a:buChar char=" "/>
              <a:defRPr sz="1600">
                <a:solidFill>
                  <a:srgbClr val="222323"/>
                </a:solidFill>
                <a:latin typeface="楷体" panose="02010609060101010101" charset="-122"/>
                <a:ea typeface="楷体" panose="02010609060101010101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Baskerville Old Face" panose="02020602080505020303" pitchFamily="18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Baskerville Old Face" panose="02020602080505020303" pitchFamily="18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Baskerville Old Face" panose="02020602080505020303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Baskerville Old Face" panose="02020602080505020303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Baskerville Old Face" panose="02020602080505020303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Baskerville Old Face" panose="02020602080505020303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Baskerville Old Face" panose="02020602080505020303" pitchFamily="18" charset="0"/>
                <a:ea typeface="宋体" panose="02010600030101010101" pitchFamily="2" charset="-122"/>
              </a:defRPr>
            </a:lvl9pPr>
          </a:lstStyle>
          <a:p>
            <a:pPr algn="l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3000">
                <a:solidFill>
                  <a:srgbClr val="FF0000"/>
                </a:solidFill>
              </a:rPr>
              <a:t>对比</a:t>
            </a:r>
            <a:r>
              <a:rPr lang="zh-CN" altLang="en-US" sz="3000">
                <a:solidFill>
                  <a:schemeClr val="tx1"/>
                </a:solidFill>
              </a:rPr>
              <a:t>，更加衬托出父亲的大无畏精神。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ldLvl="0" animBg="1"/>
      <p:bldP spid="3" grpId="0"/>
      <p:bldP spid="11" grpId="0" bldLvl="0" animBg="1"/>
      <p:bldP spid="8" grpId="0" bldLvl="0" animBg="1"/>
      <p:bldP spid="10" grpId="0" bldLvl="0" animBg="1"/>
      <p:bldP spid="12" grpId="0" bldLvl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>
            <a:spLocks noGrp="1"/>
          </p:cNvSpPr>
          <p:nvPr>
            <p:ph type="title"/>
          </p:nvPr>
        </p:nvSpPr>
        <p:spPr>
          <a:xfrm>
            <a:off x="1088867" y="668311"/>
            <a:ext cx="1886479" cy="633677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zh-CN" altLang="en-US" dirty="0" smtClean="0">
                <a:solidFill>
                  <a:schemeClr val="tx1">
                    <a:lumMod val="50000"/>
                  </a:schemeClr>
                </a:solidFill>
                <a:latin typeface="黑体" panose="02010609060101010101" charset="-122"/>
                <a:ea typeface="黑体" panose="02010609060101010101" charset="-122"/>
              </a:rPr>
              <a:t>小练笔</a:t>
            </a:r>
            <a:endParaRPr lang="zh-CN" altLang="en-US" dirty="0">
              <a:solidFill>
                <a:schemeClr val="tx1">
                  <a:lumMod val="50000"/>
                </a:schemeClr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088390" y="1695582"/>
            <a:ext cx="5810250" cy="23069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en-US" altLang="zh-CN" sz="3000" b="1" kern="100" dirty="0"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    </a:t>
            </a:r>
            <a:r>
              <a:rPr lang="zh-CN" altLang="en-US" sz="3000" b="1" kern="100" dirty="0"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我和父亲在一起，我抬起头，在我眼中父亲是什么样的呢？我当时又会怎么想呢？发挥你的想象，写一写。</a:t>
            </a:r>
          </a:p>
        </p:txBody>
      </p:sp>
      <p:pic>
        <p:nvPicPr>
          <p:cNvPr id="27653" name="图片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2" r="4453"/>
          <a:stretch>
            <a:fillRect/>
          </a:stretch>
        </p:blipFill>
        <p:spPr bwMode="auto">
          <a:xfrm>
            <a:off x="7093215" y="1479206"/>
            <a:ext cx="1661583" cy="20253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6" name="矩形 5"/>
          <p:cNvSpPr>
            <a:spLocks noChangeArrowheads="1"/>
          </p:cNvSpPr>
          <p:nvPr/>
        </p:nvSpPr>
        <p:spPr bwMode="auto">
          <a:xfrm>
            <a:off x="997691" y="855900"/>
            <a:ext cx="7149042" cy="11068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just">
              <a:spcBef>
                <a:spcPts val="2000"/>
              </a:spcBef>
              <a:buClr>
                <a:srgbClr val="78591D"/>
              </a:buClr>
              <a:buSzPct val="40000"/>
              <a:buFont typeface="Wingdings" panose="05000000000000000000" pitchFamily="2" charset="2"/>
              <a:buChar char="u"/>
              <a:defRPr sz="2000" b="1">
                <a:solidFill>
                  <a:srgbClr val="222323"/>
                </a:solidFill>
                <a:latin typeface="楷体" panose="02010609060101010101" charset="-122"/>
                <a:ea typeface="楷体" panose="02010609060101010101" charset="-122"/>
              </a:defRPr>
            </a:lvl1pPr>
            <a:lvl2pPr marL="742950" indent="-285750" algn="just">
              <a:lnSpc>
                <a:spcPct val="130000"/>
              </a:lnSpc>
              <a:spcBef>
                <a:spcPts val="200"/>
              </a:spcBef>
              <a:spcAft>
                <a:spcPts val="800"/>
              </a:spcAft>
              <a:buFont typeface="Baskerville Old Face" panose="02020602080505020303" pitchFamily="18" charset="0"/>
              <a:buChar char=" "/>
              <a:defRPr sz="1600">
                <a:solidFill>
                  <a:srgbClr val="222323"/>
                </a:solidFill>
                <a:latin typeface="楷体" panose="02010609060101010101" charset="-122"/>
                <a:ea typeface="楷体" panose="02010609060101010101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Baskerville Old Face" panose="02020602080505020303" pitchFamily="18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Baskerville Old Face" panose="02020602080505020303" pitchFamily="18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Baskerville Old Face" panose="02020602080505020303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Baskerville Old Face" panose="02020602080505020303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Baskerville Old Face" panose="02020602080505020303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Baskerville Old Face" panose="02020602080505020303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Baskerville Old Face" panose="02020602080505020303" pitchFamily="18" charset="0"/>
                <a:ea typeface="宋体" panose="02010600030101010101" pitchFamily="2" charset="-122"/>
              </a:defRPr>
            </a:lvl9pPr>
          </a:lstStyle>
          <a:p>
            <a:pPr algn="l">
              <a:lnSpc>
                <a:spcPct val="11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3000">
                <a:solidFill>
                  <a:schemeClr val="tx1"/>
                </a:solidFill>
              </a:rPr>
              <a:t>    </a:t>
            </a:r>
            <a:r>
              <a:rPr lang="zh-CN" altLang="zh-CN" sz="3000">
                <a:solidFill>
                  <a:schemeClr val="tx1"/>
                </a:solidFill>
              </a:rPr>
              <a:t>父亲保持着他那惯有的</a:t>
            </a:r>
            <a:r>
              <a:rPr lang="zh-CN" altLang="zh-CN" sz="3000">
                <a:solidFill>
                  <a:srgbClr val="FF0000"/>
                </a:solidFill>
              </a:rPr>
              <a:t>严峻态度</a:t>
            </a:r>
            <a:r>
              <a:rPr lang="zh-CN" altLang="zh-CN" sz="3000">
                <a:solidFill>
                  <a:schemeClr val="tx1"/>
                </a:solidFill>
              </a:rPr>
              <a:t>，没有向他们讲任何道理。</a:t>
            </a:r>
          </a:p>
        </p:txBody>
      </p:sp>
      <p:sp>
        <p:nvSpPr>
          <p:cNvPr id="2" name="矩形 1"/>
          <p:cNvSpPr/>
          <p:nvPr/>
        </p:nvSpPr>
        <p:spPr>
          <a:xfrm>
            <a:off x="2562119" y="3024373"/>
            <a:ext cx="5160645" cy="55308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zh-CN" sz="3000" b="1" dirty="0">
                <a:solidFill>
                  <a:schemeClr val="tx1">
                    <a:lumMod val="50000"/>
                  </a:schemeClr>
                </a:solidFill>
                <a:latin typeface="楷体" panose="02010609060101010101" charset="-122"/>
                <a:ea typeface="楷体" panose="02010609060101010101" charset="-122"/>
              </a:rPr>
              <a:t>对敌人的蔑视，无道理可讲。</a:t>
            </a:r>
          </a:p>
        </p:txBody>
      </p:sp>
      <p:sp>
        <p:nvSpPr>
          <p:cNvPr id="3" name="矩形 2"/>
          <p:cNvSpPr/>
          <p:nvPr/>
        </p:nvSpPr>
        <p:spPr>
          <a:xfrm>
            <a:off x="1218936" y="3662177"/>
            <a:ext cx="6888427" cy="110680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lang="en-US" altLang="zh-CN" sz="3000" b="1" dirty="0">
                <a:solidFill>
                  <a:schemeClr val="tx1">
                    <a:lumMod val="50000"/>
                  </a:schemeClr>
                </a:solidFill>
                <a:latin typeface="楷体" panose="02010609060101010101" charset="-122"/>
                <a:ea typeface="楷体" panose="02010609060101010101" charset="-122"/>
              </a:rPr>
              <a:t>    </a:t>
            </a:r>
            <a:r>
              <a:rPr lang="zh-CN" altLang="zh-CN" sz="3000" b="1" dirty="0">
                <a:solidFill>
                  <a:schemeClr val="tx1">
                    <a:lumMod val="50000"/>
                  </a:schemeClr>
                </a:solidFill>
                <a:latin typeface="楷体" panose="02010609060101010101" charset="-122"/>
                <a:ea typeface="楷体" panose="02010609060101010101" charset="-122"/>
              </a:rPr>
              <a:t>从两处神态描写，你看到了一位什么样的李大钊？</a:t>
            </a:r>
          </a:p>
        </p:txBody>
      </p:sp>
      <p:sp>
        <p:nvSpPr>
          <p:cNvPr id="7" name="矩形 6"/>
          <p:cNvSpPr/>
          <p:nvPr/>
        </p:nvSpPr>
        <p:spPr>
          <a:xfrm>
            <a:off x="2456339" y="2295869"/>
            <a:ext cx="5061479" cy="55308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zh-CN" altLang="zh-CN" sz="3000" b="1" dirty="0">
                <a:solidFill>
                  <a:schemeClr val="tx1">
                    <a:lumMod val="50000"/>
                  </a:schemeClr>
                </a:solidFill>
                <a:latin typeface="楷体" panose="02010609060101010101" charset="-122"/>
                <a:ea typeface="楷体" panose="02010609060101010101" charset="-122"/>
              </a:rPr>
              <a:t>到底是一种什么样的态度？</a:t>
            </a:r>
            <a:endParaRPr lang="zh-CN" altLang="en-US" sz="3000" b="1" dirty="0">
              <a:solidFill>
                <a:schemeClr val="tx1">
                  <a:lumMod val="50000"/>
                </a:schemeClr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8" name="右弧形箭头 7"/>
          <p:cNvSpPr/>
          <p:nvPr/>
        </p:nvSpPr>
        <p:spPr>
          <a:xfrm>
            <a:off x="7518030" y="1532916"/>
            <a:ext cx="423333" cy="797719"/>
          </a:xfrm>
          <a:prstGeom prst="curvedLeftArrow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500">
              <a:solidFill>
                <a:schemeClr val="tx1"/>
              </a:solidFill>
            </a:endParaRPr>
          </a:p>
        </p:txBody>
      </p:sp>
      <p:pic>
        <p:nvPicPr>
          <p:cNvPr id="15366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9890" y="1962917"/>
            <a:ext cx="2170354" cy="15424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15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ldLvl="0" animBg="1"/>
      <p:bldP spid="7" grpId="0" bldLvl="0" animBg="1"/>
      <p:bldP spid="8" grpId="0" bldLvl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6" name="矩形 5"/>
          <p:cNvSpPr>
            <a:spLocks noChangeArrowheads="1"/>
          </p:cNvSpPr>
          <p:nvPr/>
        </p:nvSpPr>
        <p:spPr bwMode="auto">
          <a:xfrm>
            <a:off x="958956" y="998775"/>
            <a:ext cx="7149042" cy="2306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just">
              <a:spcBef>
                <a:spcPts val="2000"/>
              </a:spcBef>
              <a:buClr>
                <a:srgbClr val="78591D"/>
              </a:buClr>
              <a:buSzPct val="40000"/>
              <a:buFont typeface="Wingdings" panose="05000000000000000000" pitchFamily="2" charset="2"/>
              <a:buChar char="u"/>
              <a:defRPr sz="2000" b="1">
                <a:solidFill>
                  <a:srgbClr val="222323"/>
                </a:solidFill>
                <a:latin typeface="楷体" panose="02010609060101010101" charset="-122"/>
                <a:ea typeface="楷体" panose="02010609060101010101" charset="-122"/>
              </a:defRPr>
            </a:lvl1pPr>
            <a:lvl2pPr marL="742950" indent="-285750" algn="just">
              <a:lnSpc>
                <a:spcPct val="130000"/>
              </a:lnSpc>
              <a:spcBef>
                <a:spcPts val="200"/>
              </a:spcBef>
              <a:spcAft>
                <a:spcPts val="800"/>
              </a:spcAft>
              <a:buFont typeface="Baskerville Old Face" panose="02020602080505020303" pitchFamily="18" charset="0"/>
              <a:buChar char=" "/>
              <a:defRPr sz="1600">
                <a:solidFill>
                  <a:srgbClr val="222323"/>
                </a:solidFill>
                <a:latin typeface="楷体" panose="02010609060101010101" charset="-122"/>
                <a:ea typeface="楷体" panose="02010609060101010101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Baskerville Old Face" panose="02020602080505020303" pitchFamily="18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Baskerville Old Face" panose="02020602080505020303" pitchFamily="18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Baskerville Old Face" panose="02020602080505020303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Baskerville Old Face" panose="02020602080505020303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Baskerville Old Face" panose="02020602080505020303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Baskerville Old Face" panose="02020602080505020303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Baskerville Old Face" panose="02020602080505020303" pitchFamily="18" charset="0"/>
                <a:ea typeface="宋体" panose="02010600030101010101" pitchFamily="2" charset="-122"/>
              </a:defRPr>
            </a:lvl9pPr>
          </a:lstStyle>
          <a:p>
            <a:pPr algn="l">
              <a:lnSpc>
                <a:spcPct val="12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3000">
                <a:solidFill>
                  <a:schemeClr val="tx1"/>
                </a:solidFill>
              </a:rPr>
              <a:t>    </a:t>
            </a:r>
            <a:r>
              <a:rPr lang="zh-CN" altLang="zh-CN" sz="3000">
                <a:solidFill>
                  <a:schemeClr val="tx1"/>
                </a:solidFill>
              </a:rPr>
              <a:t>在法庭上，我们跟父亲见了面。父亲仍旧穿着他那件灰布旧棉袍，可是没戴眼镜。我看到了他那</a:t>
            </a:r>
            <a:r>
              <a:rPr lang="zh-CN" altLang="zh-CN" sz="3000">
                <a:solidFill>
                  <a:srgbClr val="FF0000"/>
                </a:solidFill>
              </a:rPr>
              <a:t>乱蓬蓬的长头发</a:t>
            </a:r>
            <a:r>
              <a:rPr lang="zh-CN" altLang="zh-CN" sz="3000">
                <a:solidFill>
                  <a:schemeClr val="tx1"/>
                </a:solidFill>
              </a:rPr>
              <a:t>下面的</a:t>
            </a:r>
            <a:r>
              <a:rPr lang="zh-CN" altLang="zh-CN" sz="3000">
                <a:solidFill>
                  <a:srgbClr val="FF0000"/>
                </a:solidFill>
              </a:rPr>
              <a:t>平静而慈祥的脸。</a:t>
            </a:r>
          </a:p>
        </p:txBody>
      </p:sp>
      <p:sp>
        <p:nvSpPr>
          <p:cNvPr id="3" name="矩形 2"/>
          <p:cNvSpPr/>
          <p:nvPr/>
        </p:nvSpPr>
        <p:spPr>
          <a:xfrm>
            <a:off x="1218936" y="3415162"/>
            <a:ext cx="6888427" cy="101473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en-US" altLang="zh-CN" sz="3000" b="1" dirty="0">
                <a:solidFill>
                  <a:schemeClr val="tx1">
                    <a:lumMod val="50000"/>
                  </a:schemeClr>
                </a:solidFill>
                <a:latin typeface="楷体" panose="02010609060101010101" charset="-122"/>
                <a:ea typeface="楷体" panose="02010609060101010101" charset="-122"/>
              </a:rPr>
              <a:t>    </a:t>
            </a:r>
            <a:r>
              <a:rPr lang="zh-CN" altLang="zh-CN" sz="3000" b="1" dirty="0">
                <a:solidFill>
                  <a:schemeClr val="tx1">
                    <a:lumMod val="50000"/>
                  </a:schemeClr>
                </a:solidFill>
                <a:latin typeface="楷体" panose="02010609060101010101" charset="-122"/>
                <a:ea typeface="楷体" panose="02010609060101010101" charset="-122"/>
              </a:rPr>
              <a:t>从两处外貌描写，你看到了一位什么样的李大钊？</a:t>
            </a:r>
          </a:p>
        </p:txBody>
      </p:sp>
      <p:sp>
        <p:nvSpPr>
          <p:cNvPr id="8" name="右弧形箭头 7"/>
          <p:cNvSpPr/>
          <p:nvPr/>
        </p:nvSpPr>
        <p:spPr>
          <a:xfrm>
            <a:off x="8107945" y="2406676"/>
            <a:ext cx="423333" cy="797719"/>
          </a:xfrm>
          <a:prstGeom prst="curvedLeftArrow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50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  <p:bldP spid="8" grpId="0" bldLvl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6" name="矩形 5"/>
          <p:cNvSpPr>
            <a:spLocks noChangeArrowheads="1"/>
          </p:cNvSpPr>
          <p:nvPr/>
        </p:nvSpPr>
        <p:spPr bwMode="auto">
          <a:xfrm>
            <a:off x="958850" y="998987"/>
            <a:ext cx="7341870" cy="34150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just">
              <a:spcBef>
                <a:spcPts val="2000"/>
              </a:spcBef>
              <a:buClr>
                <a:srgbClr val="78591D"/>
              </a:buClr>
              <a:buSzPct val="40000"/>
              <a:buFont typeface="Wingdings" panose="05000000000000000000" pitchFamily="2" charset="2"/>
              <a:buChar char="u"/>
              <a:defRPr sz="2000" b="1">
                <a:solidFill>
                  <a:srgbClr val="222323"/>
                </a:solidFill>
                <a:latin typeface="楷体" panose="02010609060101010101" charset="-122"/>
                <a:ea typeface="楷体" panose="02010609060101010101" charset="-122"/>
              </a:defRPr>
            </a:lvl1pPr>
            <a:lvl2pPr marL="742950" indent="-285750" algn="just">
              <a:lnSpc>
                <a:spcPct val="130000"/>
              </a:lnSpc>
              <a:spcBef>
                <a:spcPts val="200"/>
              </a:spcBef>
              <a:spcAft>
                <a:spcPts val="800"/>
              </a:spcAft>
              <a:buFont typeface="Baskerville Old Face" panose="02020602080505020303" pitchFamily="18" charset="0"/>
              <a:buChar char=" "/>
              <a:defRPr sz="1600">
                <a:solidFill>
                  <a:srgbClr val="222323"/>
                </a:solidFill>
                <a:latin typeface="楷体" panose="02010609060101010101" charset="-122"/>
                <a:ea typeface="楷体" panose="02010609060101010101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Baskerville Old Face" panose="02020602080505020303" pitchFamily="18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Baskerville Old Face" panose="02020602080505020303" pitchFamily="18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Baskerville Old Face" panose="02020602080505020303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Baskerville Old Face" panose="02020602080505020303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Baskerville Old Face" panose="02020602080505020303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Baskerville Old Face" panose="02020602080505020303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Baskerville Old Face" panose="02020602080505020303" pitchFamily="18" charset="0"/>
                <a:ea typeface="宋体" panose="02010600030101010101" pitchFamily="2" charset="-122"/>
              </a:defRPr>
            </a:lvl9pPr>
          </a:lstStyle>
          <a:p>
            <a:pPr algn="l">
              <a:lnSpc>
                <a:spcPct val="12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3000" dirty="0" smtClean="0">
                <a:sym typeface="+mn-ea"/>
              </a:rPr>
              <a:t>    </a:t>
            </a:r>
            <a:r>
              <a:rPr lang="zh-CN" altLang="en-US" sz="3000" dirty="0" smtClean="0">
                <a:sym typeface="+mn-ea"/>
              </a:rPr>
              <a:t>从这句话中可以看出李大钊虽受敌人的折磨，但依旧沉着、慈祥。“没戴眼镜”“乱蓬蓬的长头发”说明敌人对父亲施了重刑，“平静”说明父亲经历残酷的折磨后依旧坚强，“慈祥”充分体现了李大钊对亲人的爱。</a:t>
            </a:r>
            <a:endParaRPr lang="zh-CN" altLang="zh-CN" sz="300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423795" y="373829"/>
            <a:ext cx="3629025" cy="55308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3000" b="1" dirty="0">
                <a:solidFill>
                  <a:schemeClr val="tx1">
                    <a:lumMod val="50000"/>
                  </a:schemeClr>
                </a:solidFill>
                <a:latin typeface="楷体" panose="02010609060101010101" charset="-122"/>
                <a:ea typeface="楷体" panose="02010609060101010101" charset="-122"/>
              </a:rPr>
              <a:t>李大钊在狱中的生活</a:t>
            </a:r>
            <a:endParaRPr lang="zh-CN" altLang="zh-CN" sz="3000" b="1" dirty="0">
              <a:solidFill>
                <a:schemeClr val="tx1">
                  <a:lumMod val="50000"/>
                </a:schemeClr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919480" y="1131808"/>
            <a:ext cx="7305146" cy="2399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just">
              <a:spcBef>
                <a:spcPts val="2000"/>
              </a:spcBef>
              <a:buClr>
                <a:srgbClr val="78591D"/>
              </a:buClr>
              <a:buSzPct val="40000"/>
              <a:buFont typeface="Wingdings" panose="05000000000000000000" pitchFamily="2" charset="2"/>
              <a:buChar char="u"/>
              <a:defRPr sz="2000" b="1">
                <a:solidFill>
                  <a:srgbClr val="222323"/>
                </a:solidFill>
                <a:latin typeface="楷体" panose="02010609060101010101" charset="-122"/>
                <a:ea typeface="楷体" panose="02010609060101010101" charset="-122"/>
              </a:defRPr>
            </a:lvl1pPr>
            <a:lvl2pPr marL="742950" indent="-285750" algn="just">
              <a:lnSpc>
                <a:spcPct val="130000"/>
              </a:lnSpc>
              <a:spcBef>
                <a:spcPts val="200"/>
              </a:spcBef>
              <a:spcAft>
                <a:spcPts val="800"/>
              </a:spcAft>
              <a:buFont typeface="Baskerville Old Face" panose="02020602080505020303" pitchFamily="18" charset="0"/>
              <a:buChar char=" "/>
              <a:defRPr sz="1600">
                <a:solidFill>
                  <a:srgbClr val="222323"/>
                </a:solidFill>
                <a:latin typeface="楷体" panose="02010609060101010101" charset="-122"/>
                <a:ea typeface="楷体" panose="02010609060101010101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Baskerville Old Face" panose="02020602080505020303" pitchFamily="18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Baskerville Old Face" panose="02020602080505020303" pitchFamily="18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Baskerville Old Face" panose="02020602080505020303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Baskerville Old Face" panose="02020602080505020303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Baskerville Old Face" panose="02020602080505020303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Baskerville Old Face" panose="02020602080505020303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Baskerville Old Face" panose="02020602080505020303" pitchFamily="18" charset="0"/>
                <a:ea typeface="宋体" panose="02010600030101010101" pitchFamily="2" charset="-122"/>
              </a:defRPr>
            </a:lvl9pPr>
          </a:lstStyle>
          <a:p>
            <a:pPr algn="l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3000" dirty="0">
                <a:solidFill>
                  <a:schemeClr val="tx1"/>
                </a:solidFill>
              </a:rPr>
              <a:t>    李大钊从被捕到就义，在狱中共</a:t>
            </a:r>
            <a:r>
              <a:rPr lang="en-US" altLang="zh-CN" sz="3000" dirty="0">
                <a:solidFill>
                  <a:schemeClr val="tx1"/>
                </a:solidFill>
              </a:rPr>
              <a:t>22</a:t>
            </a:r>
            <a:r>
              <a:rPr lang="zh-CN" altLang="en-US" sz="3000" dirty="0">
                <a:solidFill>
                  <a:schemeClr val="tx1"/>
                </a:solidFill>
              </a:rPr>
              <a:t>天。为了逼迫李大钊招供，敌人对他施用了多种酷刑，百般折磨。电椅、老虎凳、用竹签插手指</a:t>
            </a:r>
            <a:r>
              <a:rPr lang="en-US" altLang="zh-CN" sz="3000" dirty="0">
                <a:solidFill>
                  <a:schemeClr val="tx1"/>
                </a:solidFill>
              </a:rPr>
              <a:t>……</a:t>
            </a:r>
            <a:r>
              <a:rPr lang="zh-CN" altLang="en-US" sz="3000" dirty="0">
                <a:solidFill>
                  <a:schemeClr val="tx1"/>
                </a:solidFill>
              </a:rPr>
              <a:t>最后竟残忍地拔去了他双手的指甲。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23419" y="3147669"/>
            <a:ext cx="2350823" cy="14750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2744576" y="4550278"/>
            <a:ext cx="3308615" cy="62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just">
              <a:spcBef>
                <a:spcPts val="2000"/>
              </a:spcBef>
              <a:buClr>
                <a:srgbClr val="78591D"/>
              </a:buClr>
              <a:buSzPct val="40000"/>
              <a:buFont typeface="Wingdings" panose="05000000000000000000" pitchFamily="2" charset="2"/>
              <a:buChar char="u"/>
              <a:defRPr sz="2000" b="1">
                <a:solidFill>
                  <a:srgbClr val="222323"/>
                </a:solidFill>
                <a:latin typeface="楷体" panose="02010609060101010101" charset="-122"/>
                <a:ea typeface="楷体" panose="02010609060101010101" charset="-122"/>
              </a:defRPr>
            </a:lvl1pPr>
            <a:lvl2pPr marL="742950" indent="-285750" algn="just">
              <a:lnSpc>
                <a:spcPct val="130000"/>
              </a:lnSpc>
              <a:spcBef>
                <a:spcPts val="200"/>
              </a:spcBef>
              <a:spcAft>
                <a:spcPts val="800"/>
              </a:spcAft>
              <a:buFont typeface="Baskerville Old Face" panose="02020602080505020303" pitchFamily="18" charset="0"/>
              <a:buChar char=" "/>
              <a:defRPr sz="1600">
                <a:solidFill>
                  <a:srgbClr val="222323"/>
                </a:solidFill>
                <a:latin typeface="楷体" panose="02010609060101010101" charset="-122"/>
                <a:ea typeface="楷体" panose="02010609060101010101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Baskerville Old Face" panose="02020602080505020303" pitchFamily="18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Baskerville Old Face" panose="02020602080505020303" pitchFamily="18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Baskerville Old Face" panose="02020602080505020303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Baskerville Old Face" panose="02020602080505020303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Baskerville Old Face" panose="02020602080505020303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Baskerville Old Face" panose="02020602080505020303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Baskerville Old Face" panose="02020602080505020303" pitchFamily="18" charset="0"/>
                <a:ea typeface="宋体" panose="02010600030101010101" pitchFamily="2" charset="-122"/>
              </a:defRPr>
            </a:lvl9pPr>
          </a:lstStyle>
          <a:p>
            <a:pPr algn="l">
              <a:lnSpc>
                <a:spcPct val="13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2665">
                <a:solidFill>
                  <a:schemeClr val="tx1"/>
                </a:solidFill>
              </a:rPr>
              <a:t>李大钊就义的绞刑架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8" name="图片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98193" y="1048782"/>
            <a:ext cx="1742281" cy="16324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819467" y="2988230"/>
            <a:ext cx="3308615" cy="62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just">
              <a:spcBef>
                <a:spcPts val="2000"/>
              </a:spcBef>
              <a:buClr>
                <a:srgbClr val="78591D"/>
              </a:buClr>
              <a:buSzPct val="40000"/>
              <a:buFont typeface="Wingdings" panose="05000000000000000000" pitchFamily="2" charset="2"/>
              <a:buChar char="u"/>
              <a:defRPr sz="2000" b="1">
                <a:solidFill>
                  <a:srgbClr val="222323"/>
                </a:solidFill>
                <a:latin typeface="楷体" panose="02010609060101010101" charset="-122"/>
                <a:ea typeface="楷体" panose="02010609060101010101" charset="-122"/>
              </a:defRPr>
            </a:lvl1pPr>
            <a:lvl2pPr marL="742950" indent="-285750" algn="just">
              <a:lnSpc>
                <a:spcPct val="130000"/>
              </a:lnSpc>
              <a:spcBef>
                <a:spcPts val="200"/>
              </a:spcBef>
              <a:spcAft>
                <a:spcPts val="800"/>
              </a:spcAft>
              <a:buFont typeface="Baskerville Old Face" panose="02020602080505020303" pitchFamily="18" charset="0"/>
              <a:buChar char=" "/>
              <a:defRPr sz="1600">
                <a:solidFill>
                  <a:srgbClr val="222323"/>
                </a:solidFill>
                <a:latin typeface="楷体" panose="02010609060101010101" charset="-122"/>
                <a:ea typeface="楷体" panose="02010609060101010101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Baskerville Old Face" panose="02020602080505020303" pitchFamily="18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Baskerville Old Face" panose="02020602080505020303" pitchFamily="18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Baskerville Old Face" panose="02020602080505020303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Baskerville Old Face" panose="02020602080505020303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Baskerville Old Face" panose="02020602080505020303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Baskerville Old Face" panose="02020602080505020303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Baskerville Old Face" panose="02020602080505020303" pitchFamily="18" charset="0"/>
                <a:ea typeface="宋体" panose="02010600030101010101" pitchFamily="2" charset="-122"/>
              </a:defRPr>
            </a:lvl9pPr>
          </a:lstStyle>
          <a:p>
            <a:pPr algn="l">
              <a:lnSpc>
                <a:spcPct val="13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2665" dirty="0">
                <a:solidFill>
                  <a:schemeClr val="tx1"/>
                </a:solidFill>
              </a:rPr>
              <a:t>李大钊</a:t>
            </a:r>
            <a:r>
              <a:rPr lang="en-US" altLang="zh-CN" sz="2665" dirty="0">
                <a:solidFill>
                  <a:schemeClr val="tx1"/>
                </a:solidFill>
              </a:rPr>
              <a:t>《</a:t>
            </a:r>
            <a:r>
              <a:rPr lang="zh-CN" altLang="en-US" sz="2665">
                <a:solidFill>
                  <a:schemeClr val="tx1"/>
                </a:solidFill>
              </a:rPr>
              <a:t>狱中自述</a:t>
            </a:r>
            <a:r>
              <a:rPr lang="en-US" altLang="zh-CN" sz="2665" dirty="0">
                <a:solidFill>
                  <a:schemeClr val="tx1"/>
                </a:solidFill>
              </a:rPr>
              <a:t>》</a:t>
            </a:r>
            <a:endParaRPr lang="zh-CN" altLang="en-US" sz="2665" dirty="0">
              <a:solidFill>
                <a:schemeClr val="tx1"/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937895" y="3613785"/>
            <a:ext cx="7236460" cy="101473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en-US" altLang="zh-CN" sz="3000" b="1" dirty="0">
                <a:latin typeface="楷体" panose="02010609060101010101" charset="-122"/>
                <a:ea typeface="楷体" panose="02010609060101010101" charset="-122"/>
              </a:rPr>
              <a:t>    </a:t>
            </a:r>
            <a:r>
              <a:rPr lang="zh-CN" altLang="zh-CN" sz="3000" b="1" dirty="0">
                <a:latin typeface="楷体" panose="02010609060101010101" charset="-122"/>
                <a:ea typeface="楷体" panose="02010609060101010101" charset="-122"/>
              </a:rPr>
              <a:t>看完这些，你们心里一定有很多感触。此时此刻的你，想对李大钊说些什么？</a:t>
            </a:r>
          </a:p>
        </p:txBody>
      </p:sp>
      <p:pic>
        <p:nvPicPr>
          <p:cNvPr id="31751" name="图片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29876" y="741283"/>
            <a:ext cx="1635125" cy="2246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文本框 10"/>
          <p:cNvSpPr txBox="1">
            <a:spLocks noChangeArrowheads="1"/>
          </p:cNvSpPr>
          <p:nvPr/>
        </p:nvSpPr>
        <p:spPr bwMode="auto">
          <a:xfrm>
            <a:off x="4391925" y="2988125"/>
            <a:ext cx="3212042" cy="62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just">
              <a:spcBef>
                <a:spcPts val="2000"/>
              </a:spcBef>
              <a:buClr>
                <a:srgbClr val="78591D"/>
              </a:buClr>
              <a:buSzPct val="40000"/>
              <a:buFont typeface="Wingdings" panose="05000000000000000000" pitchFamily="2" charset="2"/>
              <a:buChar char="u"/>
              <a:defRPr sz="2000" b="1">
                <a:solidFill>
                  <a:srgbClr val="222323"/>
                </a:solidFill>
                <a:latin typeface="楷体" panose="02010609060101010101" charset="-122"/>
                <a:ea typeface="楷体" panose="02010609060101010101" charset="-122"/>
              </a:defRPr>
            </a:lvl1pPr>
            <a:lvl2pPr marL="742950" indent="-285750" algn="just">
              <a:lnSpc>
                <a:spcPct val="130000"/>
              </a:lnSpc>
              <a:spcBef>
                <a:spcPts val="200"/>
              </a:spcBef>
              <a:spcAft>
                <a:spcPts val="800"/>
              </a:spcAft>
              <a:buFont typeface="Baskerville Old Face" panose="02020602080505020303" pitchFamily="18" charset="0"/>
              <a:buChar char=" "/>
              <a:defRPr sz="1600">
                <a:solidFill>
                  <a:srgbClr val="222323"/>
                </a:solidFill>
                <a:latin typeface="楷体" panose="02010609060101010101" charset="-122"/>
                <a:ea typeface="楷体" panose="02010609060101010101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Baskerville Old Face" panose="02020602080505020303" pitchFamily="18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Baskerville Old Face" panose="02020602080505020303" pitchFamily="18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Baskerville Old Face" panose="02020602080505020303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Baskerville Old Face" panose="02020602080505020303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Baskerville Old Face" panose="02020602080505020303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Baskerville Old Face" panose="02020602080505020303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Baskerville Old Face" panose="02020602080505020303" pitchFamily="18" charset="0"/>
                <a:ea typeface="宋体" panose="02010600030101010101" pitchFamily="2" charset="-122"/>
              </a:defRPr>
            </a:lvl9pPr>
          </a:lstStyle>
          <a:p>
            <a:pPr algn="l">
              <a:lnSpc>
                <a:spcPct val="13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2665">
                <a:solidFill>
                  <a:schemeClr val="tx1"/>
                </a:solidFill>
              </a:rPr>
              <a:t>李大钊就义前遗照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 bldLvl="0" animBg="1"/>
      <p:bldP spid="11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1130671" y="1187582"/>
            <a:ext cx="6881813" cy="21685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3000" b="1" kern="100" dirty="0"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    不幸的日子还是来了，李大钊为了共产主义从容就义。在得知消息之后，全家人是如何度过的？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04170" y="3018969"/>
            <a:ext cx="2322286" cy="17859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1248198" y="1320826"/>
            <a:ext cx="6881813" cy="15684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60000"/>
              </a:lnSpc>
              <a:defRPr/>
            </a:pPr>
            <a:r>
              <a:rPr lang="zh-CN" altLang="en-US" sz="3000" b="1" kern="100" dirty="0"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    作者为什么开头写父亲的被难日，结尾也写到呢？</a:t>
            </a:r>
          </a:p>
        </p:txBody>
      </p:sp>
      <p:sp>
        <p:nvSpPr>
          <p:cNvPr id="3" name="矩形 2"/>
          <p:cNvSpPr/>
          <p:nvPr/>
        </p:nvSpPr>
        <p:spPr>
          <a:xfrm>
            <a:off x="1248357" y="3109939"/>
            <a:ext cx="6163468" cy="101473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zh-CN" altLang="en-US" sz="3000" b="1" kern="100" dirty="0"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    首尾呼应，更突出我对父亲的难以忘怀。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591820" y="715142"/>
            <a:ext cx="5510530" cy="4250690"/>
          </a:xfrm>
        </p:spPr>
        <p:txBody>
          <a:bodyPr/>
          <a:lstStyle/>
          <a:p>
            <a:pPr marL="0" indent="0">
              <a:lnSpc>
                <a:spcPct val="110000"/>
              </a:lnSpc>
              <a:buNone/>
            </a:pPr>
            <a:r>
              <a:rPr lang="en-US" altLang="zh-CN" sz="280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1979</a:t>
            </a:r>
            <a:r>
              <a:rPr lang="zh-CN" altLang="en-US" sz="280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年</a:t>
            </a:r>
            <a:r>
              <a:rPr lang="en-US" altLang="zh-CN" sz="280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11</a:t>
            </a:r>
            <a:r>
              <a:rPr lang="zh-CN" altLang="en-US" sz="280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月</a:t>
            </a:r>
            <a:r>
              <a:rPr lang="en-US" altLang="zh-CN" sz="280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27</a:t>
            </a:r>
            <a:r>
              <a:rPr lang="zh-CN" altLang="en-US" sz="280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日逝世于</a:t>
            </a:r>
            <a:r>
              <a:rPr lang="zh-CN" altLang="en-US" sz="280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hlinkClick r:id="rId2"/>
              </a:rPr>
              <a:t>协和医院</a:t>
            </a:r>
            <a:r>
              <a:rPr lang="zh-CN" altLang="en-US" sz="280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。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zh-CN" altLang="en-US" sz="280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主要作品有</a:t>
            </a:r>
            <a:r>
              <a:rPr lang="en-US" altLang="zh-CN" sz="280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《</a:t>
            </a:r>
            <a:r>
              <a:rPr lang="zh-CN" altLang="en-US" sz="280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回忆我的父亲李大钊</a:t>
            </a:r>
            <a:r>
              <a:rPr lang="en-US" altLang="zh-CN" sz="280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》《</a:t>
            </a:r>
            <a:r>
              <a:rPr lang="zh-CN" altLang="en-US" sz="280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白族民间故事集</a:t>
            </a:r>
            <a:r>
              <a:rPr lang="en-US" altLang="zh-CN" sz="280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》《</a:t>
            </a:r>
            <a:r>
              <a:rPr lang="zh-CN" altLang="en-US" sz="280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hlinkClick r:id="rId3"/>
              </a:rPr>
              <a:t>十六年前的回忆</a:t>
            </a:r>
            <a:r>
              <a:rPr lang="en-US" altLang="zh-CN" sz="280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》</a:t>
            </a:r>
            <a:r>
              <a:rPr lang="zh-CN" altLang="en-US" sz="280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，其中</a:t>
            </a:r>
            <a:r>
              <a:rPr lang="en-US" altLang="zh-CN" sz="280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《</a:t>
            </a:r>
            <a:r>
              <a:rPr lang="zh-CN" altLang="en-US" sz="280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回忆我的父亲李大钊</a:t>
            </a:r>
            <a:r>
              <a:rPr lang="en-US" altLang="zh-CN" sz="280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》</a:t>
            </a:r>
            <a:r>
              <a:rPr lang="zh-CN" altLang="en-US" sz="280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在她去世后不久就出版，为读者们留下了珍贵的精神财富。</a:t>
            </a:r>
          </a:p>
        </p:txBody>
      </p:sp>
      <p:pic>
        <p:nvPicPr>
          <p:cNvPr id="2" name="Picture 2" descr="https://gss3.bdstatic.com/-Po3dSag_xI4khGkpoWK1HF6hhy/baike/w%3D268%3Bg%3D0/sign=e1720801d33f8794d3ff4f28ea2069c9/023b5bb5c9ea15ce45e40bb0b1003af33a87b205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63640" y="1255527"/>
            <a:ext cx="2268855" cy="28702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4" name="图片 6" descr="0410040250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49375" y="1017296"/>
            <a:ext cx="6156854" cy="35070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矩形 4"/>
          <p:cNvSpPr/>
          <p:nvPr/>
        </p:nvSpPr>
        <p:spPr>
          <a:xfrm>
            <a:off x="1488282" y="1427400"/>
            <a:ext cx="5655468" cy="21431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2665" b="1" kern="100" dirty="0"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    其实，在文章中这样前后呼应的句子还有很多，请你从文中找出来，读一读。</a:t>
            </a:r>
          </a:p>
          <a:p>
            <a:pPr>
              <a:defRPr/>
            </a:pPr>
            <a:r>
              <a:rPr lang="zh-CN" altLang="en-US" sz="2665" b="1" kern="100" dirty="0"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    学习了这一篇回忆的文章，你发现回忆类的文章有什么特点？</a:t>
            </a:r>
          </a:p>
        </p:txBody>
      </p:sp>
      <p:sp>
        <p:nvSpPr>
          <p:cNvPr id="9" name="矩形 8"/>
          <p:cNvSpPr/>
          <p:nvPr/>
        </p:nvSpPr>
        <p:spPr>
          <a:xfrm>
            <a:off x="2431521" y="3696203"/>
            <a:ext cx="2863215" cy="55308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3000" b="1" kern="1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有条理、细节清</a:t>
            </a:r>
            <a:endParaRPr lang="zh-CN" altLang="en-US" sz="3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997533" y="1324319"/>
            <a:ext cx="4667250" cy="619125"/>
          </a:xfrm>
        </p:spPr>
        <p:txBody>
          <a:bodyPr rtlCol="0">
            <a:normAutofit/>
          </a:bodyPr>
          <a:lstStyle/>
          <a:p>
            <a:pPr marL="0" indent="0" algn="ctr" eaLnBrk="1" fontAlgn="auto" hangingPunct="1">
              <a:buFont typeface="Wingdings" panose="05000000000000000000" pitchFamily="2" charset="2"/>
              <a:buNone/>
              <a:defRPr/>
            </a:pPr>
            <a:r>
              <a:rPr lang="zh-CN" altLang="en-US" sz="3000" kern="100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鲁迅</a:t>
            </a:r>
            <a:r>
              <a:rPr lang="en-US" altLang="zh-CN" sz="3000" kern="100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《</a:t>
            </a:r>
            <a:r>
              <a:rPr lang="zh-CN" altLang="en-US" sz="3000" kern="100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朝花夕拾</a:t>
            </a:r>
            <a:r>
              <a:rPr lang="en-US" altLang="zh-CN" sz="3000" kern="100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》</a:t>
            </a:r>
            <a:r>
              <a:rPr lang="zh-CN" altLang="en-US" sz="3000" kern="100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散文集</a:t>
            </a:r>
            <a:r>
              <a:rPr lang="zh-CN" altLang="en-US" sz="3000" kern="100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。</a:t>
            </a:r>
            <a:endParaRPr lang="zh-CN" altLang="en-US" dirty="0"/>
          </a:p>
        </p:txBody>
      </p:sp>
      <p:pic>
        <p:nvPicPr>
          <p:cNvPr id="36869" name="图片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69340" y="1323895"/>
            <a:ext cx="1793875" cy="2468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矩形 6"/>
          <p:cNvSpPr/>
          <p:nvPr/>
        </p:nvSpPr>
        <p:spPr>
          <a:xfrm>
            <a:off x="997585" y="2161672"/>
            <a:ext cx="4795520" cy="19399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2665" b="1" kern="100" dirty="0"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    这部散文集都是回忆类的文章，我们也来读一读，体会这类文章的写作特点。</a:t>
            </a:r>
          </a:p>
        </p:txBody>
      </p:sp>
      <p:sp>
        <p:nvSpPr>
          <p:cNvPr id="4" name="KSO_Shape"/>
          <p:cNvSpPr/>
          <p:nvPr/>
        </p:nvSpPr>
        <p:spPr bwMode="auto">
          <a:xfrm>
            <a:off x="869157" y="445955"/>
            <a:ext cx="521229" cy="546364"/>
          </a:xfrm>
          <a:custGeom>
            <a:avLst/>
            <a:gdLst>
              <a:gd name="T0" fmla="*/ 692200 w 11137901"/>
              <a:gd name="T1" fmla="*/ 1439894 h 13493750"/>
              <a:gd name="T2" fmla="*/ 793869 w 11137901"/>
              <a:gd name="T3" fmla="*/ 1439894 h 13493750"/>
              <a:gd name="T4" fmla="*/ 793869 w 11137901"/>
              <a:gd name="T5" fmla="*/ 1800397 h 13493750"/>
              <a:gd name="T6" fmla="*/ 692200 w 11137901"/>
              <a:gd name="T7" fmla="*/ 1800397 h 13493750"/>
              <a:gd name="T8" fmla="*/ 1034911 w 11137901"/>
              <a:gd name="T9" fmla="*/ 1371903 h 13493750"/>
              <a:gd name="T10" fmla="*/ 1172588 w 11137901"/>
              <a:gd name="T11" fmla="*/ 1704870 h 13493750"/>
              <a:gd name="T12" fmla="*/ 1078967 w 11137901"/>
              <a:gd name="T13" fmla="*/ 1743843 h 13493750"/>
              <a:gd name="T14" fmla="*/ 940655 w 11137901"/>
              <a:gd name="T15" fmla="*/ 1410876 h 13493750"/>
              <a:gd name="T16" fmla="*/ 451370 w 11137901"/>
              <a:gd name="T17" fmla="*/ 1371903 h 13493750"/>
              <a:gd name="T18" fmla="*/ 544991 w 11137901"/>
              <a:gd name="T19" fmla="*/ 1410876 h 13493750"/>
              <a:gd name="T20" fmla="*/ 407313 w 11137901"/>
              <a:gd name="T21" fmla="*/ 1743843 h 13493750"/>
              <a:gd name="T22" fmla="*/ 313693 w 11137901"/>
              <a:gd name="T23" fmla="*/ 1704870 h 13493750"/>
              <a:gd name="T24" fmla="*/ 1231260 w 11137901"/>
              <a:gd name="T25" fmla="*/ 1216645 h 13493750"/>
              <a:gd name="T26" fmla="*/ 1486069 w 11137901"/>
              <a:gd name="T27" fmla="*/ 1472089 h 13493750"/>
              <a:gd name="T28" fmla="*/ 1414477 w 11137901"/>
              <a:gd name="T29" fmla="*/ 1543682 h 13493750"/>
              <a:gd name="T30" fmla="*/ 1159668 w 11137901"/>
              <a:gd name="T31" fmla="*/ 1288661 h 13493750"/>
              <a:gd name="T32" fmla="*/ 255021 w 11137901"/>
              <a:gd name="T33" fmla="*/ 1216645 h 13493750"/>
              <a:gd name="T34" fmla="*/ 326613 w 11137901"/>
              <a:gd name="T35" fmla="*/ 1288661 h 13493750"/>
              <a:gd name="T36" fmla="*/ 71592 w 11137901"/>
              <a:gd name="T37" fmla="*/ 1543682 h 13493750"/>
              <a:gd name="T38" fmla="*/ 0 w 11137901"/>
              <a:gd name="T39" fmla="*/ 1472089 h 13493750"/>
              <a:gd name="T40" fmla="*/ 520984 w 11137901"/>
              <a:gd name="T41" fmla="*/ 0 h 13493750"/>
              <a:gd name="T42" fmla="*/ 965297 w 11137901"/>
              <a:gd name="T43" fmla="*/ 0 h 13493750"/>
              <a:gd name="T44" fmla="*/ 1034424 w 11137901"/>
              <a:gd name="T45" fmla="*/ 69090 h 13493750"/>
              <a:gd name="T46" fmla="*/ 1034424 w 11137901"/>
              <a:gd name="T47" fmla="*/ 302394 h 13493750"/>
              <a:gd name="T48" fmla="*/ 1066983 w 11137901"/>
              <a:gd name="T49" fmla="*/ 364976 h 13493750"/>
              <a:gd name="T50" fmla="*/ 1292897 w 11137901"/>
              <a:gd name="T51" fmla="*/ 809054 h 13493750"/>
              <a:gd name="T52" fmla="*/ 742890 w 11137901"/>
              <a:gd name="T53" fmla="*/ 1358770 h 13493750"/>
              <a:gd name="T54" fmla="*/ 193384 w 11137901"/>
              <a:gd name="T55" fmla="*/ 809054 h 13493750"/>
              <a:gd name="T56" fmla="*/ 419298 w 11137901"/>
              <a:gd name="T57" fmla="*/ 364976 h 13493750"/>
              <a:gd name="T58" fmla="*/ 451857 w 11137901"/>
              <a:gd name="T59" fmla="*/ 302394 h 13493750"/>
              <a:gd name="T60" fmla="*/ 451857 w 11137901"/>
              <a:gd name="T61" fmla="*/ 69090 h 13493750"/>
              <a:gd name="T62" fmla="*/ 520984 w 11137901"/>
              <a:gd name="T63" fmla="*/ 0 h 13493750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11137901" h="13493750">
                <a:moveTo>
                  <a:pt x="5187950" y="10791825"/>
                </a:moveTo>
                <a:lnTo>
                  <a:pt x="5949950" y="10791825"/>
                </a:lnTo>
                <a:lnTo>
                  <a:pt x="5949950" y="13493750"/>
                </a:lnTo>
                <a:lnTo>
                  <a:pt x="5187950" y="13493750"/>
                </a:lnTo>
                <a:lnTo>
                  <a:pt x="5187950" y="10791825"/>
                </a:lnTo>
                <a:close/>
                <a:moveTo>
                  <a:pt x="7756525" y="10282238"/>
                </a:moveTo>
                <a:lnTo>
                  <a:pt x="8788401" y="12777788"/>
                </a:lnTo>
                <a:lnTo>
                  <a:pt x="8086726" y="13069888"/>
                </a:lnTo>
                <a:lnTo>
                  <a:pt x="7050088" y="10574338"/>
                </a:lnTo>
                <a:lnTo>
                  <a:pt x="7756525" y="10282238"/>
                </a:lnTo>
                <a:close/>
                <a:moveTo>
                  <a:pt x="3382963" y="10282238"/>
                </a:moveTo>
                <a:lnTo>
                  <a:pt x="4084638" y="10574338"/>
                </a:lnTo>
                <a:lnTo>
                  <a:pt x="3052763" y="13069888"/>
                </a:lnTo>
                <a:lnTo>
                  <a:pt x="2351088" y="12777788"/>
                </a:lnTo>
                <a:lnTo>
                  <a:pt x="3382963" y="10282238"/>
                </a:lnTo>
                <a:close/>
                <a:moveTo>
                  <a:pt x="9228138" y="9118600"/>
                </a:moveTo>
                <a:lnTo>
                  <a:pt x="11137901" y="11033125"/>
                </a:lnTo>
                <a:lnTo>
                  <a:pt x="10601326" y="11569700"/>
                </a:lnTo>
                <a:lnTo>
                  <a:pt x="8691563" y="9658350"/>
                </a:lnTo>
                <a:lnTo>
                  <a:pt x="9228138" y="9118600"/>
                </a:lnTo>
                <a:close/>
                <a:moveTo>
                  <a:pt x="1911350" y="9118600"/>
                </a:moveTo>
                <a:lnTo>
                  <a:pt x="2447925" y="9658350"/>
                </a:lnTo>
                <a:lnTo>
                  <a:pt x="536575" y="11569700"/>
                </a:lnTo>
                <a:lnTo>
                  <a:pt x="0" y="11033125"/>
                </a:lnTo>
                <a:lnTo>
                  <a:pt x="1911350" y="9118600"/>
                </a:lnTo>
                <a:close/>
                <a:moveTo>
                  <a:pt x="3904707" y="0"/>
                </a:moveTo>
                <a:cubicBezTo>
                  <a:pt x="4355225" y="0"/>
                  <a:pt x="6900648" y="0"/>
                  <a:pt x="7234781" y="0"/>
                </a:cubicBezTo>
                <a:cubicBezTo>
                  <a:pt x="7523863" y="0"/>
                  <a:pt x="7752876" y="232644"/>
                  <a:pt x="7752876" y="517821"/>
                </a:cubicBezTo>
                <a:cubicBezTo>
                  <a:pt x="7752876" y="893054"/>
                  <a:pt x="7752876" y="1545958"/>
                  <a:pt x="7752876" y="2266405"/>
                </a:cubicBezTo>
                <a:cubicBezTo>
                  <a:pt x="7752876" y="2461526"/>
                  <a:pt x="7850488" y="2630380"/>
                  <a:pt x="7996906" y="2735446"/>
                </a:cubicBezTo>
                <a:cubicBezTo>
                  <a:pt x="9025588" y="3485911"/>
                  <a:pt x="9690101" y="4694160"/>
                  <a:pt x="9690101" y="6063759"/>
                </a:cubicBezTo>
                <a:cubicBezTo>
                  <a:pt x="9690101" y="8341421"/>
                  <a:pt x="7846734" y="10183813"/>
                  <a:pt x="5567867" y="10183813"/>
                </a:cubicBezTo>
                <a:cubicBezTo>
                  <a:pt x="3292755" y="10183813"/>
                  <a:pt x="1449388" y="8341421"/>
                  <a:pt x="1449388" y="6063759"/>
                </a:cubicBezTo>
                <a:cubicBezTo>
                  <a:pt x="1449388" y="4694160"/>
                  <a:pt x="2113901" y="3485911"/>
                  <a:pt x="3142583" y="2735446"/>
                </a:cubicBezTo>
                <a:cubicBezTo>
                  <a:pt x="3289000" y="2630380"/>
                  <a:pt x="3386613" y="2461526"/>
                  <a:pt x="3386613" y="2266405"/>
                </a:cubicBezTo>
                <a:cubicBezTo>
                  <a:pt x="3386613" y="1545958"/>
                  <a:pt x="3386613" y="893054"/>
                  <a:pt x="3386613" y="517821"/>
                </a:cubicBezTo>
                <a:cubicBezTo>
                  <a:pt x="3386613" y="232644"/>
                  <a:pt x="3619380" y="0"/>
                  <a:pt x="3904707" y="0"/>
                </a:cubicBezTo>
                <a:close/>
              </a:path>
            </a:pathLst>
          </a:cu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500"/>
          </a:p>
        </p:txBody>
      </p:sp>
      <p:sp>
        <p:nvSpPr>
          <p:cNvPr id="6" name="文本框 9"/>
          <p:cNvSpPr txBox="1">
            <a:spLocks noChangeArrowheads="1"/>
          </p:cNvSpPr>
          <p:nvPr/>
        </p:nvSpPr>
        <p:spPr bwMode="auto">
          <a:xfrm>
            <a:off x="1537229" y="530622"/>
            <a:ext cx="1766094" cy="52197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</a:defRPr>
            </a:lvl9pPr>
          </a:lstStyle>
          <a:p>
            <a:pPr algn="ctr" eaLnBrk="1" hangingPunct="1">
              <a:defRPr/>
            </a:pP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</a:rPr>
              <a:t>推荐阅读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_文本框 2"/>
          <p:cNvSpPr txBox="1"/>
          <p:nvPr>
            <p:custDataLst>
              <p:tags r:id="rId1"/>
            </p:custDataLst>
          </p:nvPr>
        </p:nvSpPr>
        <p:spPr>
          <a:xfrm>
            <a:off x="3470180" y="2769441"/>
            <a:ext cx="4208780" cy="9220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5400" b="1" dirty="0">
                <a:solidFill>
                  <a:schemeClr val="accent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谢 谢 观 看！</a:t>
            </a: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6829" y="780436"/>
            <a:ext cx="2593181" cy="298608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44010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KSO_Shape"/>
          <p:cNvSpPr/>
          <p:nvPr/>
        </p:nvSpPr>
        <p:spPr bwMode="auto">
          <a:xfrm>
            <a:off x="869157" y="303080"/>
            <a:ext cx="521229" cy="546364"/>
          </a:xfrm>
          <a:custGeom>
            <a:avLst/>
            <a:gdLst>
              <a:gd name="T0" fmla="*/ 692200 w 11137901"/>
              <a:gd name="T1" fmla="*/ 1439894 h 13493750"/>
              <a:gd name="T2" fmla="*/ 793869 w 11137901"/>
              <a:gd name="T3" fmla="*/ 1439894 h 13493750"/>
              <a:gd name="T4" fmla="*/ 793869 w 11137901"/>
              <a:gd name="T5" fmla="*/ 1800397 h 13493750"/>
              <a:gd name="T6" fmla="*/ 692200 w 11137901"/>
              <a:gd name="T7" fmla="*/ 1800397 h 13493750"/>
              <a:gd name="T8" fmla="*/ 1034911 w 11137901"/>
              <a:gd name="T9" fmla="*/ 1371903 h 13493750"/>
              <a:gd name="T10" fmla="*/ 1172588 w 11137901"/>
              <a:gd name="T11" fmla="*/ 1704870 h 13493750"/>
              <a:gd name="T12" fmla="*/ 1078967 w 11137901"/>
              <a:gd name="T13" fmla="*/ 1743843 h 13493750"/>
              <a:gd name="T14" fmla="*/ 940655 w 11137901"/>
              <a:gd name="T15" fmla="*/ 1410876 h 13493750"/>
              <a:gd name="T16" fmla="*/ 451370 w 11137901"/>
              <a:gd name="T17" fmla="*/ 1371903 h 13493750"/>
              <a:gd name="T18" fmla="*/ 544991 w 11137901"/>
              <a:gd name="T19" fmla="*/ 1410876 h 13493750"/>
              <a:gd name="T20" fmla="*/ 407313 w 11137901"/>
              <a:gd name="T21" fmla="*/ 1743843 h 13493750"/>
              <a:gd name="T22" fmla="*/ 313693 w 11137901"/>
              <a:gd name="T23" fmla="*/ 1704870 h 13493750"/>
              <a:gd name="T24" fmla="*/ 1231260 w 11137901"/>
              <a:gd name="T25" fmla="*/ 1216645 h 13493750"/>
              <a:gd name="T26" fmla="*/ 1486069 w 11137901"/>
              <a:gd name="T27" fmla="*/ 1472089 h 13493750"/>
              <a:gd name="T28" fmla="*/ 1414477 w 11137901"/>
              <a:gd name="T29" fmla="*/ 1543682 h 13493750"/>
              <a:gd name="T30" fmla="*/ 1159668 w 11137901"/>
              <a:gd name="T31" fmla="*/ 1288661 h 13493750"/>
              <a:gd name="T32" fmla="*/ 255021 w 11137901"/>
              <a:gd name="T33" fmla="*/ 1216645 h 13493750"/>
              <a:gd name="T34" fmla="*/ 326613 w 11137901"/>
              <a:gd name="T35" fmla="*/ 1288661 h 13493750"/>
              <a:gd name="T36" fmla="*/ 71592 w 11137901"/>
              <a:gd name="T37" fmla="*/ 1543682 h 13493750"/>
              <a:gd name="T38" fmla="*/ 0 w 11137901"/>
              <a:gd name="T39" fmla="*/ 1472089 h 13493750"/>
              <a:gd name="T40" fmla="*/ 520984 w 11137901"/>
              <a:gd name="T41" fmla="*/ 0 h 13493750"/>
              <a:gd name="T42" fmla="*/ 965297 w 11137901"/>
              <a:gd name="T43" fmla="*/ 0 h 13493750"/>
              <a:gd name="T44" fmla="*/ 1034424 w 11137901"/>
              <a:gd name="T45" fmla="*/ 69090 h 13493750"/>
              <a:gd name="T46" fmla="*/ 1034424 w 11137901"/>
              <a:gd name="T47" fmla="*/ 302394 h 13493750"/>
              <a:gd name="T48" fmla="*/ 1066983 w 11137901"/>
              <a:gd name="T49" fmla="*/ 364976 h 13493750"/>
              <a:gd name="T50" fmla="*/ 1292897 w 11137901"/>
              <a:gd name="T51" fmla="*/ 809054 h 13493750"/>
              <a:gd name="T52" fmla="*/ 742890 w 11137901"/>
              <a:gd name="T53" fmla="*/ 1358770 h 13493750"/>
              <a:gd name="T54" fmla="*/ 193384 w 11137901"/>
              <a:gd name="T55" fmla="*/ 809054 h 13493750"/>
              <a:gd name="T56" fmla="*/ 419298 w 11137901"/>
              <a:gd name="T57" fmla="*/ 364976 h 13493750"/>
              <a:gd name="T58" fmla="*/ 451857 w 11137901"/>
              <a:gd name="T59" fmla="*/ 302394 h 13493750"/>
              <a:gd name="T60" fmla="*/ 451857 w 11137901"/>
              <a:gd name="T61" fmla="*/ 69090 h 13493750"/>
              <a:gd name="T62" fmla="*/ 520984 w 11137901"/>
              <a:gd name="T63" fmla="*/ 0 h 13493750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11137901" h="13493750">
                <a:moveTo>
                  <a:pt x="5187950" y="10791825"/>
                </a:moveTo>
                <a:lnTo>
                  <a:pt x="5949950" y="10791825"/>
                </a:lnTo>
                <a:lnTo>
                  <a:pt x="5949950" y="13493750"/>
                </a:lnTo>
                <a:lnTo>
                  <a:pt x="5187950" y="13493750"/>
                </a:lnTo>
                <a:lnTo>
                  <a:pt x="5187950" y="10791825"/>
                </a:lnTo>
                <a:close/>
                <a:moveTo>
                  <a:pt x="7756525" y="10282238"/>
                </a:moveTo>
                <a:lnTo>
                  <a:pt x="8788401" y="12777788"/>
                </a:lnTo>
                <a:lnTo>
                  <a:pt x="8086726" y="13069888"/>
                </a:lnTo>
                <a:lnTo>
                  <a:pt x="7050088" y="10574338"/>
                </a:lnTo>
                <a:lnTo>
                  <a:pt x="7756525" y="10282238"/>
                </a:lnTo>
                <a:close/>
                <a:moveTo>
                  <a:pt x="3382963" y="10282238"/>
                </a:moveTo>
                <a:lnTo>
                  <a:pt x="4084638" y="10574338"/>
                </a:lnTo>
                <a:lnTo>
                  <a:pt x="3052763" y="13069888"/>
                </a:lnTo>
                <a:lnTo>
                  <a:pt x="2351088" y="12777788"/>
                </a:lnTo>
                <a:lnTo>
                  <a:pt x="3382963" y="10282238"/>
                </a:lnTo>
                <a:close/>
                <a:moveTo>
                  <a:pt x="9228138" y="9118600"/>
                </a:moveTo>
                <a:lnTo>
                  <a:pt x="11137901" y="11033125"/>
                </a:lnTo>
                <a:lnTo>
                  <a:pt x="10601326" y="11569700"/>
                </a:lnTo>
                <a:lnTo>
                  <a:pt x="8691563" y="9658350"/>
                </a:lnTo>
                <a:lnTo>
                  <a:pt x="9228138" y="9118600"/>
                </a:lnTo>
                <a:close/>
                <a:moveTo>
                  <a:pt x="1911350" y="9118600"/>
                </a:moveTo>
                <a:lnTo>
                  <a:pt x="2447925" y="9658350"/>
                </a:lnTo>
                <a:lnTo>
                  <a:pt x="536575" y="11569700"/>
                </a:lnTo>
                <a:lnTo>
                  <a:pt x="0" y="11033125"/>
                </a:lnTo>
                <a:lnTo>
                  <a:pt x="1911350" y="9118600"/>
                </a:lnTo>
                <a:close/>
                <a:moveTo>
                  <a:pt x="3904707" y="0"/>
                </a:moveTo>
                <a:cubicBezTo>
                  <a:pt x="4355225" y="0"/>
                  <a:pt x="6900648" y="0"/>
                  <a:pt x="7234781" y="0"/>
                </a:cubicBezTo>
                <a:cubicBezTo>
                  <a:pt x="7523863" y="0"/>
                  <a:pt x="7752876" y="232644"/>
                  <a:pt x="7752876" y="517821"/>
                </a:cubicBezTo>
                <a:cubicBezTo>
                  <a:pt x="7752876" y="893054"/>
                  <a:pt x="7752876" y="1545958"/>
                  <a:pt x="7752876" y="2266405"/>
                </a:cubicBezTo>
                <a:cubicBezTo>
                  <a:pt x="7752876" y="2461526"/>
                  <a:pt x="7850488" y="2630380"/>
                  <a:pt x="7996906" y="2735446"/>
                </a:cubicBezTo>
                <a:cubicBezTo>
                  <a:pt x="9025588" y="3485911"/>
                  <a:pt x="9690101" y="4694160"/>
                  <a:pt x="9690101" y="6063759"/>
                </a:cubicBezTo>
                <a:cubicBezTo>
                  <a:pt x="9690101" y="8341421"/>
                  <a:pt x="7846734" y="10183813"/>
                  <a:pt x="5567867" y="10183813"/>
                </a:cubicBezTo>
                <a:cubicBezTo>
                  <a:pt x="3292755" y="10183813"/>
                  <a:pt x="1449388" y="8341421"/>
                  <a:pt x="1449388" y="6063759"/>
                </a:cubicBezTo>
                <a:cubicBezTo>
                  <a:pt x="1449388" y="4694160"/>
                  <a:pt x="2113901" y="3485911"/>
                  <a:pt x="3142583" y="2735446"/>
                </a:cubicBezTo>
                <a:cubicBezTo>
                  <a:pt x="3289000" y="2630380"/>
                  <a:pt x="3386613" y="2461526"/>
                  <a:pt x="3386613" y="2266405"/>
                </a:cubicBezTo>
                <a:cubicBezTo>
                  <a:pt x="3386613" y="1545958"/>
                  <a:pt x="3386613" y="893054"/>
                  <a:pt x="3386613" y="517821"/>
                </a:cubicBezTo>
                <a:cubicBezTo>
                  <a:pt x="3386613" y="232644"/>
                  <a:pt x="3619380" y="0"/>
                  <a:pt x="3904707" y="0"/>
                </a:cubicBezTo>
                <a:close/>
              </a:path>
            </a:pathLst>
          </a:cu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500"/>
          </a:p>
        </p:txBody>
      </p:sp>
      <p:sp>
        <p:nvSpPr>
          <p:cNvPr id="5124" name="文本框 9"/>
          <p:cNvSpPr txBox="1">
            <a:spLocks noChangeArrowheads="1"/>
          </p:cNvSpPr>
          <p:nvPr/>
        </p:nvSpPr>
        <p:spPr bwMode="auto">
          <a:xfrm>
            <a:off x="1475052" y="345414"/>
            <a:ext cx="1766093" cy="52197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</a:defRPr>
            </a:lvl9pPr>
          </a:lstStyle>
          <a:p>
            <a:pPr algn="ctr" eaLnBrk="1" hangingPunct="1">
              <a:defRPr/>
            </a:pP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</a:rPr>
              <a:t>相关人物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9425" y="1520190"/>
            <a:ext cx="5759450" cy="2392680"/>
          </a:xfrm>
        </p:spPr>
        <p:txBody>
          <a:bodyPr>
            <a:normAutofit fontScale="90000"/>
          </a:bodyPr>
          <a:lstStyle/>
          <a:p>
            <a:pPr marL="0" indent="0">
              <a:lnSpc>
                <a:spcPct val="140000"/>
              </a:lnSpc>
              <a:buNone/>
            </a:pPr>
            <a:r>
              <a:rPr lang="en-US" altLang="zh-CN" dirty="0" smtClean="0"/>
              <a:t>         </a:t>
            </a:r>
            <a:r>
              <a:rPr lang="zh-CN" altLang="en-US" sz="2800" dirty="0" smtClean="0"/>
              <a:t>赵纫兰，</a:t>
            </a:r>
            <a:r>
              <a:rPr lang="zh-CN" altLang="en-US" sz="2800" dirty="0" smtClean="0">
                <a:hlinkClick r:id="rId2"/>
              </a:rPr>
              <a:t>李大钊</a:t>
            </a:r>
            <a:r>
              <a:rPr lang="zh-CN" altLang="en-US" sz="2800" dirty="0" smtClean="0"/>
              <a:t>妻子，一位有高尚道德和伟大品行的女性，为中国</a:t>
            </a:r>
            <a:r>
              <a:rPr lang="zh-CN" altLang="en-US" sz="2800" dirty="0" smtClean="0">
                <a:hlinkClick r:id="rId3"/>
              </a:rPr>
              <a:t>革命</a:t>
            </a:r>
            <a:r>
              <a:rPr lang="zh-CN" altLang="en-US" sz="2800" dirty="0" smtClean="0"/>
              <a:t>做出了突出的贡献，中共河北省委于</a:t>
            </a:r>
            <a:r>
              <a:rPr lang="en-US" altLang="zh-CN" sz="2800" dirty="0" smtClean="0"/>
              <a:t>1936</a:t>
            </a:r>
            <a:r>
              <a:rPr lang="zh-CN" altLang="en-US" sz="2800" dirty="0" smtClean="0"/>
              <a:t>年</a:t>
            </a:r>
            <a:r>
              <a:rPr lang="en-US" altLang="zh-CN" sz="2800" dirty="0" smtClean="0"/>
              <a:t>6</a:t>
            </a:r>
            <a:r>
              <a:rPr lang="zh-CN" altLang="en-US" sz="2800" dirty="0" smtClean="0"/>
              <a:t>月追认她为中国共产党党员。</a:t>
            </a:r>
          </a:p>
        </p:txBody>
      </p:sp>
      <p:pic>
        <p:nvPicPr>
          <p:cNvPr id="103426" name="Picture 2" descr="https://gss2.bdstatic.com/-fo3dSag_xI4khGkpoWK1HF6hhy/baike/w%3D268%3Bg%3D0/sign=2a71ad66ccbf6c81f7372bee8405d608/a1ec08fa513d2697ef1d415355fbb2fb4216d8f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46850" y="1419992"/>
            <a:ext cx="2065655" cy="274129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34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560070" y="1203325"/>
            <a:ext cx="5708650" cy="2499360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US" altLang="zh-CN" dirty="0" smtClean="0"/>
              <a:t>     </a:t>
            </a:r>
            <a:r>
              <a:rPr lang="en-US" altLang="zh-CN" sz="240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</a:t>
            </a:r>
            <a:r>
              <a:rPr lang="zh-CN" altLang="en-US" sz="240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李大钊，字守常，河北乐亭人。</a:t>
            </a:r>
            <a:r>
              <a:rPr lang="en-US" altLang="zh-CN" sz="240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1907</a:t>
            </a:r>
            <a:r>
              <a:rPr lang="zh-CN" altLang="en-US" sz="240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年考入天津北洋法政专门学校 ，</a:t>
            </a:r>
            <a:r>
              <a:rPr lang="en-US" altLang="zh-CN" sz="240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1913</a:t>
            </a:r>
            <a:r>
              <a:rPr lang="zh-CN" altLang="en-US" sz="240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年毕业后东渡日本，入东京早稻田大学政治本科学习。</a:t>
            </a:r>
            <a:endParaRPr lang="zh-CN" altLang="en-US" sz="2400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pic>
        <p:nvPicPr>
          <p:cNvPr id="51202" name="Picture 2" descr="https://gss1.bdstatic.com/-vo3dSag_xI4khGkpoWK1HF6hhy/baike/w%3D268%3Bg%3D0/sign=1396a629fdfaaf5184e386b9b46ff3d3/86d6277f9e2f0708f5b5240fe924b899a901f20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26580" y="1082807"/>
            <a:ext cx="1768475" cy="262001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1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848995" y="842645"/>
            <a:ext cx="7639050" cy="37077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>
              <a:lnSpc>
                <a:spcPct val="140000"/>
              </a:lnSpc>
              <a:buNone/>
            </a:pPr>
            <a:r>
              <a:rPr lang="zh-CN" altLang="en-US" sz="2800" dirty="0" smtClean="0">
                <a:sym typeface="+mn-ea"/>
              </a:rPr>
              <a:t>        </a:t>
            </a:r>
            <a:r>
              <a:rPr lang="zh-CN" altLang="en-US" sz="280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李大钊同志是</a:t>
            </a:r>
            <a:r>
              <a:rPr lang="zh-CN" altLang="en-US" sz="280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  <a:hlinkClick r:id="rId2"/>
              </a:rPr>
              <a:t>中国</a:t>
            </a:r>
            <a:r>
              <a:rPr lang="zh-CN" altLang="en-US" sz="280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共产主义的先驱，伟大的</a:t>
            </a:r>
            <a:r>
              <a:rPr lang="zh-CN" altLang="en-US" sz="280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  <a:hlinkClick r:id="rId3"/>
              </a:rPr>
              <a:t>马克思主义</a:t>
            </a:r>
            <a:r>
              <a:rPr lang="zh-CN" altLang="en-US" sz="280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者、杰出的无产阶级革命家、</a:t>
            </a:r>
            <a:r>
              <a:rPr lang="zh-CN" altLang="en-US" sz="280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  <a:hlinkClick r:id="rId4"/>
              </a:rPr>
              <a:t>中国共产党</a:t>
            </a:r>
            <a:r>
              <a:rPr lang="zh-CN" altLang="en-US" sz="280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的主要创始人之一，他不仅是我党早期卓越的</a:t>
            </a:r>
            <a:r>
              <a:rPr lang="zh-CN" altLang="en-US" sz="280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  <a:hlinkClick r:id="rId5"/>
              </a:rPr>
              <a:t>领导人</a:t>
            </a:r>
            <a:r>
              <a:rPr lang="zh-CN" altLang="en-US" sz="280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，而且是学识渊博、勇于开拓的著名学者，在中国共产主义运动和民族解放事业中，占有崇高的历史地位。</a:t>
            </a:r>
            <a:r>
              <a:rPr lang="zh-CN" altLang="en-US" sz="2800" baseline="3000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 </a:t>
            </a:r>
            <a:r>
              <a:rPr lang="zh-CN" altLang="en-US" sz="280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</a:t>
            </a:r>
            <a:r>
              <a:rPr lang="zh-CN" altLang="en-US" sz="2800" dirty="0" smtClean="0">
                <a:sym typeface="+mn-ea"/>
              </a:rPr>
              <a:t> </a:t>
            </a:r>
            <a:endParaRPr lang="zh-CN" altLang="en-US" sz="2800" b="1" kern="100" dirty="0" smtClean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830580" y="1320800"/>
            <a:ext cx="7846060" cy="25019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>
              <a:lnSpc>
                <a:spcPct val="140000"/>
              </a:lnSpc>
              <a:buNone/>
            </a:pPr>
            <a:r>
              <a:rPr lang="en-US" altLang="zh-CN" sz="280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    1927</a:t>
            </a:r>
            <a:r>
              <a:rPr lang="zh-CN" altLang="en-US" sz="280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年</a:t>
            </a:r>
            <a:r>
              <a:rPr lang="en-US" altLang="zh-CN" sz="280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4</a:t>
            </a:r>
            <a:r>
              <a:rPr lang="zh-CN" altLang="en-US" sz="280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月，在反动军阀的</a:t>
            </a:r>
            <a:r>
              <a:rPr lang="zh-CN" altLang="en-US" sz="280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  <a:hlinkClick r:id="rId2"/>
              </a:rPr>
              <a:t>白色恐怖</a:t>
            </a:r>
            <a:r>
              <a:rPr lang="zh-CN" altLang="en-US" sz="280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中，李大钊同志在北京被捕入狱。他受尽各种严刑拷问，始终坚贞不屈、大义凛然，惨遭反动军阀杀害，牺牲时年仅</a:t>
            </a:r>
            <a:r>
              <a:rPr lang="en-US" altLang="zh-CN" sz="280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38</a:t>
            </a:r>
            <a:r>
              <a:rPr lang="zh-CN" altLang="en-US" sz="280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岁。</a:t>
            </a:r>
            <a:endParaRPr lang="zh-CN" altLang="en-US" sz="2800" b="1" kern="100" dirty="0" smtClean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02" name="Picture 2" descr="https://gss3.bdstatic.com/-Po3dSag_xI4khGkpoWK1HF6hhy/baike/w%3D268%3Bg%3D0/sign=cf6fe1ad59b5c9ea62f304e5ed02d13d/5366d0160924ab186cdf369137fae6cd7a890b4f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13270" y="1256797"/>
            <a:ext cx="1543685" cy="2384425"/>
          </a:xfrm>
          <a:prstGeom prst="rect">
            <a:avLst/>
          </a:prstGeom>
          <a:noFill/>
        </p:spPr>
      </p:pic>
      <p:sp>
        <p:nvSpPr>
          <p:cNvPr id="6" name="矩形 5"/>
          <p:cNvSpPr/>
          <p:nvPr/>
        </p:nvSpPr>
        <p:spPr>
          <a:xfrm>
            <a:off x="631190" y="872622"/>
            <a:ext cx="6034405" cy="38817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>
              <a:lnSpc>
                <a:spcPct val="110000"/>
              </a:lnSpc>
              <a:buNone/>
            </a:pPr>
            <a:r>
              <a:rPr lang="en-US" altLang="zh-CN" sz="280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  </a:t>
            </a:r>
            <a:r>
              <a:rPr lang="zh-CN" altLang="en-US" sz="2800" dirty="0" smtClean="0">
                <a:sym typeface="+mn-ea"/>
              </a:rPr>
              <a:t> </a:t>
            </a:r>
            <a:r>
              <a:rPr lang="zh-CN" altLang="en-US" sz="280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阎振三是我党北方革命指挥机关的交通联络员</a:t>
            </a:r>
            <a:r>
              <a:rPr lang="en-US" altLang="zh-CN" sz="280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,</a:t>
            </a:r>
            <a:r>
              <a:rPr lang="zh-CN" altLang="en-US" sz="280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是</a:t>
            </a:r>
            <a:r>
              <a:rPr lang="zh-CN" altLang="en-US" sz="280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  <a:hlinkClick r:id="rId3"/>
              </a:rPr>
              <a:t>李大钊</a:t>
            </a:r>
            <a:r>
              <a:rPr lang="zh-CN" altLang="en-US" sz="280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的工友，也是创建共产党的人之一。于</a:t>
            </a:r>
            <a:r>
              <a:rPr lang="en-US" altLang="zh-CN" sz="280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1927</a:t>
            </a:r>
            <a:r>
              <a:rPr lang="zh-CN" altLang="en-US" sz="280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年</a:t>
            </a:r>
            <a:r>
              <a:rPr lang="en-US" altLang="zh-CN" sz="280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4</a:t>
            </a:r>
            <a:r>
              <a:rPr lang="zh-CN" altLang="en-US" sz="280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月</a:t>
            </a:r>
            <a:r>
              <a:rPr lang="en-US" altLang="zh-CN" sz="280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4</a:t>
            </a:r>
            <a:r>
              <a:rPr lang="zh-CN" altLang="en-US" sz="280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日上街买菜时被捕，被捕后，被人用尽酷刑，始终没有招出来一个字。</a:t>
            </a:r>
            <a:r>
              <a:rPr lang="en-US" altLang="zh-CN" sz="280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28</a:t>
            </a:r>
            <a:r>
              <a:rPr lang="zh-CN" altLang="en-US" sz="280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日和李大钊等</a:t>
            </a:r>
            <a:r>
              <a:rPr lang="en-US" altLang="zh-CN" sz="280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20</a:t>
            </a:r>
            <a:r>
              <a:rPr lang="zh-CN" altLang="en-US" sz="280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多人一起被执行绞刑。他忠于组织，不泄漏党的秘密，不出卖革命同志。</a:t>
            </a:r>
            <a:endParaRPr lang="zh-CN" altLang="en-US" sz="2800" b="1" kern="100" dirty="0" smtClean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24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/>
        </p:nvSpPr>
        <p:spPr>
          <a:xfrm>
            <a:off x="869315" y="1108207"/>
            <a:ext cx="7999730" cy="3348355"/>
          </a:xfrm>
          <a:prstGeom prst="rect">
            <a:avLst/>
          </a:prstGeom>
          <a:noFill/>
          <a:ln w="9525">
            <a:noFill/>
          </a:ln>
        </p:spPr>
        <p:txBody>
          <a:bodyPr rtlCol="0" anchor="t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0A22E"/>
              </a:buClr>
              <a:buSzPct val="70000"/>
              <a:buFont typeface="Wingdings 2" panose="05020102010507070707" pitchFamily="18" charset="2"/>
              <a:buChar char=""/>
              <a:defRPr sz="3200" kern="1200">
                <a:solidFill>
                  <a:srgbClr val="4E3B30"/>
                </a:solidFill>
                <a:latin typeface="Franklin Gothic Book" panose="020B0503020102020204" charset="0"/>
                <a:ea typeface="+mn-ea"/>
                <a:cs typeface="+mn-ea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0A22E"/>
              </a:buClr>
              <a:buSzPct val="70000"/>
              <a:buFont typeface="Wingdings 2" panose="05020102010507070707" pitchFamily="18" charset="2"/>
              <a:buChar char=""/>
              <a:defRPr sz="2800" kern="1200">
                <a:solidFill>
                  <a:srgbClr val="4E3B30"/>
                </a:solidFill>
                <a:latin typeface="Franklin Gothic Book" panose="020B0503020102020204" charset="0"/>
                <a:ea typeface="+mn-ea"/>
                <a:cs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0A22E"/>
              </a:buClr>
              <a:buSzPct val="70000"/>
              <a:buFont typeface="Wingdings 2" panose="05020102010507070707" pitchFamily="18" charset="2"/>
              <a:buChar char=""/>
              <a:defRPr sz="2400" kern="1200">
                <a:solidFill>
                  <a:srgbClr val="4E3B30"/>
                </a:solidFill>
                <a:latin typeface="Franklin Gothic Book" panose="020B0503020102020204" charset="0"/>
                <a:ea typeface="+mn-ea"/>
                <a:cs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0A22E"/>
              </a:buClr>
              <a:buSzPct val="70000"/>
              <a:buFont typeface="Wingdings 2" panose="05020102010507070707" pitchFamily="18" charset="2"/>
              <a:buChar char=""/>
              <a:defRPr sz="2000" kern="1200">
                <a:solidFill>
                  <a:srgbClr val="4E3B30"/>
                </a:solidFill>
                <a:latin typeface="Franklin Gothic Book" panose="020B0503020102020204" charset="0"/>
                <a:ea typeface="+mn-ea"/>
                <a:cs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0A22E"/>
              </a:buClr>
              <a:buSzPct val="60000"/>
              <a:buFont typeface="Wingdings 2" panose="05020102010507070707" pitchFamily="18" charset="2"/>
              <a:buChar char=""/>
              <a:defRPr sz="2000" kern="1200">
                <a:solidFill>
                  <a:srgbClr val="4E3B30"/>
                </a:solidFill>
                <a:latin typeface="Franklin Gothic Book" panose="020B0503020102020204" charset="0"/>
                <a:ea typeface="+mn-ea"/>
                <a:cs typeface="+mn-ea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lr>
                <a:srgbClr val="F0A22E"/>
              </a:buClr>
              <a:buSzPct val="60000"/>
              <a:buFont typeface="Wingdings 2" panose="05020102010507070707"/>
              <a:buChar char=""/>
              <a:defRPr kumimoji="0" sz="1800" kern="1200">
                <a:solidFill>
                  <a:srgbClr val="4E3B30"/>
                </a:solidFill>
                <a:latin typeface="Franklin Gothic Book" panose="020B0503020102020204" charset="0"/>
                <a:ea typeface="+mn-ea"/>
                <a:cs typeface="+mn-ea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lr>
                <a:srgbClr val="F0A22E"/>
              </a:buClr>
              <a:buSzPct val="60000"/>
              <a:buFont typeface="Wingdings 2" panose="05020102010507070707"/>
              <a:buChar char=""/>
              <a:defRPr kumimoji="0" sz="1600" kern="1200">
                <a:solidFill>
                  <a:srgbClr val="4E3B30"/>
                </a:solidFill>
                <a:latin typeface="Franklin Gothic Book" panose="020B0503020102020204" charset="0"/>
                <a:ea typeface="+mn-ea"/>
                <a:cs typeface="+mn-ea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lr>
                <a:srgbClr val="F0A22E"/>
              </a:buClr>
              <a:buSzPct val="60000"/>
              <a:buFont typeface="Wingdings 2" panose="05020102010507070707"/>
              <a:buChar char=""/>
              <a:defRPr kumimoji="0" sz="1600" kern="1200" baseline="0">
                <a:solidFill>
                  <a:srgbClr val="4E3B30"/>
                </a:solidFill>
                <a:latin typeface="Franklin Gothic Book" panose="020B0503020102020204" charset="0"/>
                <a:ea typeface="+mn-ea"/>
                <a:cs typeface="+mn-ea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lr>
                <a:srgbClr val="F0A22E"/>
              </a:buClr>
              <a:buSzPct val="60000"/>
              <a:buFont typeface="Wingdings 2" panose="05020102010507070707"/>
              <a:buChar char=""/>
              <a:defRPr kumimoji="0" sz="1400" kern="1200" baseline="0">
                <a:solidFill>
                  <a:srgbClr val="4E3B30"/>
                </a:solidFill>
                <a:latin typeface="Franklin Gothic Book" panose="020B0503020102020204" charset="0"/>
                <a:ea typeface="+mn-ea"/>
                <a:cs typeface="+mn-ea"/>
              </a:defRPr>
            </a:lvl9pPr>
          </a:lstStyle>
          <a:p>
            <a:pPr eaLnBrk="1" fontAlgn="auto" hangingPunct="1">
              <a:buClr>
                <a:srgbClr val="F0A22E">
                  <a:lumMod val="75000"/>
                </a:srgbClr>
              </a:buClr>
              <a:defRPr/>
            </a:pPr>
            <a:r>
              <a:rPr lang="en-US" altLang="zh-CN" dirty="0">
                <a:solidFill>
                  <a:sysClr val="windowText" lastClr="000000">
                    <a:lumMod val="95000"/>
                    <a:lumOff val="5000"/>
                  </a:sysClr>
                </a:solidFill>
                <a:latin typeface="楷体" panose="02010609060101010101" charset="-122"/>
                <a:ea typeface="楷体" panose="02010609060101010101" charset="-122"/>
              </a:rPr>
              <a:t>1.</a:t>
            </a:r>
            <a:r>
              <a:rPr lang="zh-CN" altLang="en-US" dirty="0">
                <a:solidFill>
                  <a:sysClr val="windowText" lastClr="000000">
                    <a:lumMod val="95000"/>
                    <a:lumOff val="5000"/>
                  </a:sysClr>
                </a:solidFill>
                <a:latin typeface="楷体" panose="02010609060101010101" charset="-122"/>
                <a:ea typeface="楷体" panose="02010609060101010101" charset="-122"/>
              </a:rPr>
              <a:t>正确、流利、有感情地朗读课文。</a:t>
            </a:r>
          </a:p>
          <a:p>
            <a:pPr eaLnBrk="1" fontAlgn="auto" hangingPunct="1">
              <a:buClr>
                <a:srgbClr val="F0A22E">
                  <a:lumMod val="75000"/>
                </a:srgbClr>
              </a:buClr>
              <a:defRPr/>
            </a:pPr>
            <a:r>
              <a:rPr lang="en-US" altLang="zh-CN" dirty="0">
                <a:solidFill>
                  <a:sysClr val="windowText" lastClr="000000">
                    <a:lumMod val="95000"/>
                    <a:lumOff val="5000"/>
                  </a:sysClr>
                </a:solidFill>
                <a:latin typeface="楷体" panose="02010609060101010101" charset="-122"/>
                <a:ea typeface="楷体" panose="02010609060101010101" charset="-122"/>
              </a:rPr>
              <a:t>2.</a:t>
            </a:r>
            <a:r>
              <a:rPr lang="zh-CN" altLang="en-US" dirty="0">
                <a:solidFill>
                  <a:sysClr val="windowText" lastClr="000000">
                    <a:lumMod val="95000"/>
                    <a:lumOff val="5000"/>
                  </a:sysClr>
                </a:solidFill>
                <a:latin typeface="楷体" panose="02010609060101010101" charset="-122"/>
                <a:ea typeface="楷体" panose="02010609060101010101" charset="-122"/>
              </a:rPr>
              <a:t>学习课文前后呼应的写法，体会其表达效果。</a:t>
            </a:r>
          </a:p>
          <a:p>
            <a:pPr eaLnBrk="1" fontAlgn="auto" hangingPunct="1">
              <a:buClr>
                <a:srgbClr val="F0A22E">
                  <a:lumMod val="75000"/>
                </a:srgbClr>
              </a:buClr>
              <a:defRPr/>
            </a:pPr>
            <a:r>
              <a:rPr lang="en-US" altLang="zh-CN" dirty="0">
                <a:solidFill>
                  <a:sysClr val="windowText" lastClr="000000">
                    <a:lumMod val="95000"/>
                    <a:lumOff val="5000"/>
                  </a:sysClr>
                </a:solidFill>
                <a:latin typeface="楷体" panose="02010609060101010101" charset="-122"/>
                <a:ea typeface="楷体" panose="02010609060101010101" charset="-122"/>
              </a:rPr>
              <a:t>3.</a:t>
            </a:r>
            <a:r>
              <a:rPr lang="zh-CN" altLang="en-US" dirty="0">
                <a:solidFill>
                  <a:sysClr val="windowText" lastClr="000000">
                    <a:lumMod val="95000"/>
                    <a:lumOff val="5000"/>
                  </a:sysClr>
                </a:solidFill>
                <a:latin typeface="楷体" panose="02010609060101010101" charset="-122"/>
                <a:ea typeface="楷体" panose="02010609060101010101" charset="-122"/>
              </a:rPr>
              <a:t>从人物神态、语言等细节描写探寻人物内心世界，通过朗读感受人物形象。</a:t>
            </a:r>
          </a:p>
        </p:txBody>
      </p:sp>
      <p:pic>
        <p:nvPicPr>
          <p:cNvPr id="11267" name="图片 6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762375"/>
            <a:ext cx="1508125" cy="1381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KSO_Shape"/>
          <p:cNvSpPr/>
          <p:nvPr/>
        </p:nvSpPr>
        <p:spPr bwMode="auto">
          <a:xfrm>
            <a:off x="869157" y="303080"/>
            <a:ext cx="521229" cy="546364"/>
          </a:xfrm>
          <a:custGeom>
            <a:avLst/>
            <a:gdLst>
              <a:gd name="T0" fmla="*/ 692200 w 11137901"/>
              <a:gd name="T1" fmla="*/ 1439894 h 13493750"/>
              <a:gd name="T2" fmla="*/ 793869 w 11137901"/>
              <a:gd name="T3" fmla="*/ 1439894 h 13493750"/>
              <a:gd name="T4" fmla="*/ 793869 w 11137901"/>
              <a:gd name="T5" fmla="*/ 1800397 h 13493750"/>
              <a:gd name="T6" fmla="*/ 692200 w 11137901"/>
              <a:gd name="T7" fmla="*/ 1800397 h 13493750"/>
              <a:gd name="T8" fmla="*/ 1034911 w 11137901"/>
              <a:gd name="T9" fmla="*/ 1371903 h 13493750"/>
              <a:gd name="T10" fmla="*/ 1172588 w 11137901"/>
              <a:gd name="T11" fmla="*/ 1704870 h 13493750"/>
              <a:gd name="T12" fmla="*/ 1078967 w 11137901"/>
              <a:gd name="T13" fmla="*/ 1743843 h 13493750"/>
              <a:gd name="T14" fmla="*/ 940655 w 11137901"/>
              <a:gd name="T15" fmla="*/ 1410876 h 13493750"/>
              <a:gd name="T16" fmla="*/ 451370 w 11137901"/>
              <a:gd name="T17" fmla="*/ 1371903 h 13493750"/>
              <a:gd name="T18" fmla="*/ 544991 w 11137901"/>
              <a:gd name="T19" fmla="*/ 1410876 h 13493750"/>
              <a:gd name="T20" fmla="*/ 407313 w 11137901"/>
              <a:gd name="T21" fmla="*/ 1743843 h 13493750"/>
              <a:gd name="T22" fmla="*/ 313693 w 11137901"/>
              <a:gd name="T23" fmla="*/ 1704870 h 13493750"/>
              <a:gd name="T24" fmla="*/ 1231260 w 11137901"/>
              <a:gd name="T25" fmla="*/ 1216645 h 13493750"/>
              <a:gd name="T26" fmla="*/ 1486069 w 11137901"/>
              <a:gd name="T27" fmla="*/ 1472089 h 13493750"/>
              <a:gd name="T28" fmla="*/ 1414477 w 11137901"/>
              <a:gd name="T29" fmla="*/ 1543682 h 13493750"/>
              <a:gd name="T30" fmla="*/ 1159668 w 11137901"/>
              <a:gd name="T31" fmla="*/ 1288661 h 13493750"/>
              <a:gd name="T32" fmla="*/ 255021 w 11137901"/>
              <a:gd name="T33" fmla="*/ 1216645 h 13493750"/>
              <a:gd name="T34" fmla="*/ 326613 w 11137901"/>
              <a:gd name="T35" fmla="*/ 1288661 h 13493750"/>
              <a:gd name="T36" fmla="*/ 71592 w 11137901"/>
              <a:gd name="T37" fmla="*/ 1543682 h 13493750"/>
              <a:gd name="T38" fmla="*/ 0 w 11137901"/>
              <a:gd name="T39" fmla="*/ 1472089 h 13493750"/>
              <a:gd name="T40" fmla="*/ 520984 w 11137901"/>
              <a:gd name="T41" fmla="*/ 0 h 13493750"/>
              <a:gd name="T42" fmla="*/ 965297 w 11137901"/>
              <a:gd name="T43" fmla="*/ 0 h 13493750"/>
              <a:gd name="T44" fmla="*/ 1034424 w 11137901"/>
              <a:gd name="T45" fmla="*/ 69090 h 13493750"/>
              <a:gd name="T46" fmla="*/ 1034424 w 11137901"/>
              <a:gd name="T47" fmla="*/ 302394 h 13493750"/>
              <a:gd name="T48" fmla="*/ 1066983 w 11137901"/>
              <a:gd name="T49" fmla="*/ 364976 h 13493750"/>
              <a:gd name="T50" fmla="*/ 1292897 w 11137901"/>
              <a:gd name="T51" fmla="*/ 809054 h 13493750"/>
              <a:gd name="T52" fmla="*/ 742890 w 11137901"/>
              <a:gd name="T53" fmla="*/ 1358770 h 13493750"/>
              <a:gd name="T54" fmla="*/ 193384 w 11137901"/>
              <a:gd name="T55" fmla="*/ 809054 h 13493750"/>
              <a:gd name="T56" fmla="*/ 419298 w 11137901"/>
              <a:gd name="T57" fmla="*/ 364976 h 13493750"/>
              <a:gd name="T58" fmla="*/ 451857 w 11137901"/>
              <a:gd name="T59" fmla="*/ 302394 h 13493750"/>
              <a:gd name="T60" fmla="*/ 451857 w 11137901"/>
              <a:gd name="T61" fmla="*/ 69090 h 13493750"/>
              <a:gd name="T62" fmla="*/ 520984 w 11137901"/>
              <a:gd name="T63" fmla="*/ 0 h 13493750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11137901" h="13493750">
                <a:moveTo>
                  <a:pt x="5187950" y="10791825"/>
                </a:moveTo>
                <a:lnTo>
                  <a:pt x="5949950" y="10791825"/>
                </a:lnTo>
                <a:lnTo>
                  <a:pt x="5949950" y="13493750"/>
                </a:lnTo>
                <a:lnTo>
                  <a:pt x="5187950" y="13493750"/>
                </a:lnTo>
                <a:lnTo>
                  <a:pt x="5187950" y="10791825"/>
                </a:lnTo>
                <a:close/>
                <a:moveTo>
                  <a:pt x="7756525" y="10282238"/>
                </a:moveTo>
                <a:lnTo>
                  <a:pt x="8788401" y="12777788"/>
                </a:lnTo>
                <a:lnTo>
                  <a:pt x="8086726" y="13069888"/>
                </a:lnTo>
                <a:lnTo>
                  <a:pt x="7050088" y="10574338"/>
                </a:lnTo>
                <a:lnTo>
                  <a:pt x="7756525" y="10282238"/>
                </a:lnTo>
                <a:close/>
                <a:moveTo>
                  <a:pt x="3382963" y="10282238"/>
                </a:moveTo>
                <a:lnTo>
                  <a:pt x="4084638" y="10574338"/>
                </a:lnTo>
                <a:lnTo>
                  <a:pt x="3052763" y="13069888"/>
                </a:lnTo>
                <a:lnTo>
                  <a:pt x="2351088" y="12777788"/>
                </a:lnTo>
                <a:lnTo>
                  <a:pt x="3382963" y="10282238"/>
                </a:lnTo>
                <a:close/>
                <a:moveTo>
                  <a:pt x="9228138" y="9118600"/>
                </a:moveTo>
                <a:lnTo>
                  <a:pt x="11137901" y="11033125"/>
                </a:lnTo>
                <a:lnTo>
                  <a:pt x="10601326" y="11569700"/>
                </a:lnTo>
                <a:lnTo>
                  <a:pt x="8691563" y="9658350"/>
                </a:lnTo>
                <a:lnTo>
                  <a:pt x="9228138" y="9118600"/>
                </a:lnTo>
                <a:close/>
                <a:moveTo>
                  <a:pt x="1911350" y="9118600"/>
                </a:moveTo>
                <a:lnTo>
                  <a:pt x="2447925" y="9658350"/>
                </a:lnTo>
                <a:lnTo>
                  <a:pt x="536575" y="11569700"/>
                </a:lnTo>
                <a:lnTo>
                  <a:pt x="0" y="11033125"/>
                </a:lnTo>
                <a:lnTo>
                  <a:pt x="1911350" y="9118600"/>
                </a:lnTo>
                <a:close/>
                <a:moveTo>
                  <a:pt x="3904707" y="0"/>
                </a:moveTo>
                <a:cubicBezTo>
                  <a:pt x="4355225" y="0"/>
                  <a:pt x="6900648" y="0"/>
                  <a:pt x="7234781" y="0"/>
                </a:cubicBezTo>
                <a:cubicBezTo>
                  <a:pt x="7523863" y="0"/>
                  <a:pt x="7752876" y="232644"/>
                  <a:pt x="7752876" y="517821"/>
                </a:cubicBezTo>
                <a:cubicBezTo>
                  <a:pt x="7752876" y="893054"/>
                  <a:pt x="7752876" y="1545958"/>
                  <a:pt x="7752876" y="2266405"/>
                </a:cubicBezTo>
                <a:cubicBezTo>
                  <a:pt x="7752876" y="2461526"/>
                  <a:pt x="7850488" y="2630380"/>
                  <a:pt x="7996906" y="2735446"/>
                </a:cubicBezTo>
                <a:cubicBezTo>
                  <a:pt x="9025588" y="3485911"/>
                  <a:pt x="9690101" y="4694160"/>
                  <a:pt x="9690101" y="6063759"/>
                </a:cubicBezTo>
                <a:cubicBezTo>
                  <a:pt x="9690101" y="8341421"/>
                  <a:pt x="7846734" y="10183813"/>
                  <a:pt x="5567867" y="10183813"/>
                </a:cubicBezTo>
                <a:cubicBezTo>
                  <a:pt x="3292755" y="10183813"/>
                  <a:pt x="1449388" y="8341421"/>
                  <a:pt x="1449388" y="6063759"/>
                </a:cubicBezTo>
                <a:cubicBezTo>
                  <a:pt x="1449388" y="4694160"/>
                  <a:pt x="2113901" y="3485911"/>
                  <a:pt x="3142583" y="2735446"/>
                </a:cubicBezTo>
                <a:cubicBezTo>
                  <a:pt x="3289000" y="2630380"/>
                  <a:pt x="3386613" y="2461526"/>
                  <a:pt x="3386613" y="2266405"/>
                </a:cubicBezTo>
                <a:cubicBezTo>
                  <a:pt x="3386613" y="1545958"/>
                  <a:pt x="3386613" y="893054"/>
                  <a:pt x="3386613" y="517821"/>
                </a:cubicBezTo>
                <a:cubicBezTo>
                  <a:pt x="3386613" y="232644"/>
                  <a:pt x="3619380" y="0"/>
                  <a:pt x="3904707" y="0"/>
                </a:cubicBezTo>
                <a:close/>
              </a:path>
            </a:pathLst>
          </a:cu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500"/>
          </a:p>
        </p:txBody>
      </p:sp>
      <p:sp>
        <p:nvSpPr>
          <p:cNvPr id="5124" name="文本框 9"/>
          <p:cNvSpPr txBox="1">
            <a:spLocks noChangeArrowheads="1"/>
          </p:cNvSpPr>
          <p:nvPr/>
        </p:nvSpPr>
        <p:spPr bwMode="auto">
          <a:xfrm>
            <a:off x="1475052" y="345414"/>
            <a:ext cx="1766093" cy="52197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</a:defRPr>
            </a:lvl9pPr>
          </a:lstStyle>
          <a:p>
            <a:pPr algn="ctr" eaLnBrk="1" hangingPunct="1">
              <a:defRPr/>
            </a:pP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</a:rPr>
              <a:t>学习目标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MODEL_TYPE" val="cover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heme/theme1.xml><?xml version="1.0" encoding="utf-8"?>
<a:theme xmlns:a="http://schemas.openxmlformats.org/drawingml/2006/main" name="第一PPT模板网-WWW.1PPT.COM">
  <a:themeElements>
    <a:clrScheme name="自定义 12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65ADA9"/>
      </a:accent1>
      <a:accent2>
        <a:srgbClr val="8BB7D3"/>
      </a:accent2>
      <a:accent3>
        <a:srgbClr val="65ADA9"/>
      </a:accent3>
      <a:accent4>
        <a:srgbClr val="8BB7D3"/>
      </a:accent4>
      <a:accent5>
        <a:srgbClr val="65ADA9"/>
      </a:accent5>
      <a:accent6>
        <a:srgbClr val="8BB7D3"/>
      </a:accent6>
      <a:hlink>
        <a:srgbClr val="AD1F1F"/>
      </a:hlink>
      <a:folHlink>
        <a:srgbClr val="FFC42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宋体"/>
        <a:font script="Hebr" typeface="宋体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宋体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宋体"/>
        <a:font script="Hebr" typeface="宋体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宋体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宋体"/>
        <a:font script="Hebr" typeface="宋体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宋体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1627</Words>
  <Application>Microsoft Office PowerPoint</Application>
  <PresentationFormat>全屏显示(16:9)</PresentationFormat>
  <Paragraphs>97</Paragraphs>
  <Slides>33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33</vt:i4>
      </vt:variant>
    </vt:vector>
  </HeadingPairs>
  <TitlesOfParts>
    <vt:vector size="46" baseType="lpstr">
      <vt:lpstr>Meiryo</vt:lpstr>
      <vt:lpstr>黑体</vt:lpstr>
      <vt:lpstr>楷体</vt:lpstr>
      <vt:lpstr>宋体</vt:lpstr>
      <vt:lpstr>微软雅黑</vt:lpstr>
      <vt:lpstr>新宋体</vt:lpstr>
      <vt:lpstr>Arial</vt:lpstr>
      <vt:lpstr>Calibri</vt:lpstr>
      <vt:lpstr>Calibri Light</vt:lpstr>
      <vt:lpstr>Wingdings</vt:lpstr>
      <vt:lpstr>Wingdings 2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小练笔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153</cp:revision>
  <dcterms:created xsi:type="dcterms:W3CDTF">2019-06-14T07:48:00Z</dcterms:created>
  <dcterms:modified xsi:type="dcterms:W3CDTF">2021-11-21T05:39:39Z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2052-11.1.0.9339</vt:lpwstr>
  </property>
</Properties>
</file>