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4"/>
  </p:notesMasterIdLst>
  <p:sldIdLst>
    <p:sldId id="289" r:id="rId3"/>
    <p:sldId id="269" r:id="rId4"/>
    <p:sldId id="257" r:id="rId5"/>
    <p:sldId id="290" r:id="rId6"/>
    <p:sldId id="293" r:id="rId7"/>
    <p:sldId id="292" r:id="rId8"/>
    <p:sldId id="259" r:id="rId9"/>
    <p:sldId id="270" r:id="rId10"/>
    <p:sldId id="294" r:id="rId11"/>
    <p:sldId id="295" r:id="rId12"/>
    <p:sldId id="296" r:id="rId13"/>
    <p:sldId id="263" r:id="rId14"/>
    <p:sldId id="297" r:id="rId15"/>
    <p:sldId id="280" r:id="rId16"/>
    <p:sldId id="298" r:id="rId17"/>
    <p:sldId id="281" r:id="rId18"/>
    <p:sldId id="300" r:id="rId19"/>
    <p:sldId id="299" r:id="rId20"/>
    <p:sldId id="302" r:id="rId21"/>
    <p:sldId id="303" r:id="rId22"/>
    <p:sldId id="304" r:id="rId23"/>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FCFC"/>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p:cViewPr varScale="1">
        <p:scale>
          <a:sx n="143" d="100"/>
          <a:sy n="143" d="100"/>
        </p:scale>
        <p:origin x="684" y="120"/>
      </p:cViewPr>
      <p:guideLst>
        <p:guide orient="horz" pos="1620"/>
        <p:guide pos="2880"/>
      </p:guideLst>
    </p:cSldViewPr>
  </p:slideViewPr>
  <p:notesTextViewPr>
    <p:cViewPr>
      <p:scale>
        <a:sx n="100" d="100"/>
        <a:sy n="100" d="100"/>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9A032D-D1C3-4B41-AA80-72F6D13D1D0A}" type="datetimeFigureOut">
              <a:rPr lang="zh-CN" altLang="en-US" smtClean="0"/>
              <a:t>2021/11/21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C3BD62-0A63-4BF2-A8FD-0886A7B2AC87}" type="slidenum">
              <a:rPr lang="zh-CN" altLang="en-US" smtClean="0"/>
              <a:t>‹#›</a:t>
            </a:fld>
            <a:endParaRPr lang="zh-CN" altLang="en-US"/>
          </a:p>
        </p:txBody>
      </p:sp>
    </p:spTree>
    <p:extLst>
      <p:ext uri="{BB962C8B-B14F-4D97-AF65-F5344CB8AC3E}">
        <p14:creationId xmlns:p14="http://schemas.microsoft.com/office/powerpoint/2010/main" val="4927483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2C3BD62-0A63-4BF2-A8FD-0886A7B2AC87}" type="slidenum">
              <a:rPr lang="zh-CN" altLang="en-US" smtClean="0"/>
              <a:t>4</a:t>
            </a:fld>
            <a:endParaRPr lang="zh-CN" altLang="en-US"/>
          </a:p>
        </p:txBody>
      </p:sp>
    </p:spTree>
    <p:extLst>
      <p:ext uri="{BB962C8B-B14F-4D97-AF65-F5344CB8AC3E}">
        <p14:creationId xmlns:p14="http://schemas.microsoft.com/office/powerpoint/2010/main" val="35367084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D2C3BD62-0A63-4BF2-A8FD-0886A7B2AC87}" type="slidenum">
              <a:rPr lang="zh-CN" altLang="en-US" smtClean="0"/>
              <a:t>10</a:t>
            </a:fld>
            <a:endParaRPr lang="zh-CN" altLang="en-US"/>
          </a:p>
        </p:txBody>
      </p:sp>
    </p:spTree>
    <p:extLst>
      <p:ext uri="{BB962C8B-B14F-4D97-AF65-F5344CB8AC3E}">
        <p14:creationId xmlns:p14="http://schemas.microsoft.com/office/powerpoint/2010/main" val="152236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2615443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1"/>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1B754A46-6EE9-450A-9068-8975C4EFFD23}" type="datetimeFigureOut">
              <a:rPr lang="zh-CN" altLang="en-US" smtClean="0"/>
              <a:pPr/>
              <a:t>2021/11/21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fld id="{21967B17-6E6D-4339-A5E2-38F4091A2F1E}"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928662" y="2089546"/>
            <a:ext cx="7615262"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B754A46-6EE9-450A-9068-8975C4EFFD23}" type="datetimeFigureOut">
              <a:rPr lang="zh-CN" altLang="en-US" smtClean="0"/>
              <a:pPr/>
              <a:t>2021/11/21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fld id="{21967B17-6E6D-4339-A5E2-38F4091A2F1E}"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B754A46-6EE9-450A-9068-8975C4EFFD23}" type="datetimeFigureOut">
              <a:rPr lang="zh-CN" altLang="en-US" smtClean="0"/>
              <a:pPr/>
              <a:t>2021/11/21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fld id="{21967B17-6E6D-4339-A5E2-38F4091A2F1E}"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51969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94767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57057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00124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91261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67637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23023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2660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928662" y="2089546"/>
            <a:ext cx="7615262"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B754A46-6EE9-450A-9068-8975C4EFFD23}" type="datetimeFigureOut">
              <a:rPr lang="zh-CN" altLang="en-US" smtClean="0"/>
              <a:pPr/>
              <a:t>2021/11/21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fld id="{21967B17-6E6D-4339-A5E2-38F4091A2F1E}"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44626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73860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1889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1B754A46-6EE9-450A-9068-8975C4EFFD23}" type="datetimeFigureOut">
              <a:rPr lang="zh-CN" altLang="en-US" smtClean="0"/>
              <a:pPr/>
              <a:t>2021/11/21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fld id="{21967B17-6E6D-4339-A5E2-38F4091A2F1E}"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1B754A46-6EE9-450A-9068-8975C4EFFD23}" type="datetimeFigureOut">
              <a:rPr lang="zh-CN" altLang="en-US" smtClean="0"/>
              <a:pPr/>
              <a:t>2021/11/21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a:xfrm>
            <a:off x="6553200" y="4767264"/>
            <a:ext cx="2133600" cy="273844"/>
          </a:xfrm>
          <a:prstGeom prst="rect">
            <a:avLst/>
          </a:prstGeom>
        </p:spPr>
        <p:txBody>
          <a:bodyPr/>
          <a:lstStyle/>
          <a:p>
            <a:fld id="{21967B17-6E6D-4339-A5E2-38F4091A2F1E}"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30"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30"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1B754A46-6EE9-450A-9068-8975C4EFFD23}" type="datetimeFigureOut">
              <a:rPr lang="zh-CN" altLang="en-US" smtClean="0"/>
              <a:pPr/>
              <a:t>2021/11/21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a:xfrm>
            <a:off x="6553200" y="4767264"/>
            <a:ext cx="2133600" cy="273844"/>
          </a:xfrm>
          <a:prstGeom prst="rect">
            <a:avLst/>
          </a:prstGeom>
        </p:spPr>
        <p:txBody>
          <a:bodyPr/>
          <a:lstStyle/>
          <a:p>
            <a:fld id="{21967B17-6E6D-4339-A5E2-38F4091A2F1E}"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B754A46-6EE9-450A-9068-8975C4EFFD23}" type="datetimeFigureOut">
              <a:rPr lang="zh-CN" altLang="en-US" smtClean="0"/>
              <a:pPr/>
              <a:t>2021/11/21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a:xfrm>
            <a:off x="6553200" y="4767264"/>
            <a:ext cx="2133600" cy="273844"/>
          </a:xfrm>
          <a:prstGeom prst="rect">
            <a:avLst/>
          </a:prstGeom>
        </p:spPr>
        <p:txBody>
          <a:bodyPr/>
          <a:lstStyle/>
          <a:p>
            <a:fld id="{21967B17-6E6D-4339-A5E2-38F4091A2F1E}"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B754A46-6EE9-450A-9068-8975C4EFFD23}" type="datetimeFigureOut">
              <a:rPr lang="zh-CN" altLang="en-US" smtClean="0"/>
              <a:pPr/>
              <a:t>2021/11/21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a:xfrm>
            <a:off x="6553200" y="4767264"/>
            <a:ext cx="2133600" cy="273844"/>
          </a:xfrm>
          <a:prstGeom prst="rect">
            <a:avLst/>
          </a:prstGeom>
        </p:spPr>
        <p:txBody>
          <a:bodyPr/>
          <a:lstStyle/>
          <a:p>
            <a:fld id="{21967B17-6E6D-4339-A5E2-38F4091A2F1E}"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5"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90"/>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5" y="1076328"/>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B754A46-6EE9-450A-9068-8975C4EFFD23}" type="datetimeFigureOut">
              <a:rPr lang="zh-CN" altLang="en-US" smtClean="0"/>
              <a:pPr/>
              <a:t>2021/11/21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a:xfrm>
            <a:off x="6553200" y="4767264"/>
            <a:ext cx="2133600" cy="273844"/>
          </a:xfrm>
          <a:prstGeom prst="rect">
            <a:avLst/>
          </a:prstGeom>
        </p:spPr>
        <p:txBody>
          <a:bodyPr/>
          <a:lstStyle/>
          <a:p>
            <a:fld id="{21967B17-6E6D-4339-A5E2-38F4091A2F1E}"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5"/>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B754A46-6EE9-450A-9068-8975C4EFFD23}" type="datetimeFigureOut">
              <a:rPr lang="zh-CN" altLang="en-US" smtClean="0"/>
              <a:pPr/>
              <a:t>2021/11/21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a:xfrm>
            <a:off x="6553200" y="4767264"/>
            <a:ext cx="2133600" cy="273844"/>
          </a:xfrm>
          <a:prstGeom prst="rect">
            <a:avLst/>
          </a:prstGeom>
        </p:spPr>
        <p:txBody>
          <a:bodyPr/>
          <a:lstStyle/>
          <a:p>
            <a:fld id="{21967B17-6E6D-4339-A5E2-38F4091A2F1E}"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baike.baidu.com/view/1189795.htm" TargetMode="Externa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B754A46-6EE9-450A-9068-8975C4EFFD23}" type="datetimeFigureOut">
              <a:rPr lang="zh-CN" altLang="en-US" smtClean="0"/>
              <a:pPr/>
              <a:t>2021/11/21</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2" name="矩形 1"/>
          <p:cNvSpPr/>
          <p:nvPr userDrawn="1"/>
        </p:nvSpPr>
        <p:spPr>
          <a:xfrm>
            <a:off x="0" y="3922341"/>
            <a:ext cx="9144000" cy="12035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lang="zh-CN" altLang="en-US" sz="2000" b="0" i="0" u="sng" kern="1200" smtClean="0">
          <a:solidFill>
            <a:schemeClr val="tx1"/>
          </a:solidFill>
          <a:latin typeface="+mn-lt"/>
          <a:ea typeface="+mn-ea"/>
          <a:cs typeface="+mn-cs"/>
          <a:hlinkClick r:id="rId14"/>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2021/11/21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03521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图片1.png">
            <a:hlinkClick r:id="" action="ppaction://noaction" highlightClick="1"/>
            <a:hlinkHover r:id="" action="ppaction://noaction" highlightClick="1"/>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91680" y="542818"/>
            <a:ext cx="6732473" cy="3829132"/>
          </a:xfrm>
          <a:prstGeom prst="rect">
            <a:avLst/>
          </a:prstGeom>
          <a:ln>
            <a:noFill/>
          </a:ln>
          <a:effectLst>
            <a:outerShdw blurRad="292100" dist="139700" dir="2700000" algn="tl" rotWithShape="0">
              <a:srgbClr val="333333">
                <a:alpha val="65000"/>
              </a:srgbClr>
            </a:outerShdw>
          </a:effectLst>
        </p:spPr>
      </p:pic>
      <p:sp>
        <p:nvSpPr>
          <p:cNvPr id="5" name="矩形 4"/>
          <p:cNvSpPr/>
          <p:nvPr/>
        </p:nvSpPr>
        <p:spPr>
          <a:xfrm>
            <a:off x="0" y="4521424"/>
            <a:ext cx="9144000" cy="375809"/>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kern="0" dirty="0" smtClean="0">
                <a:solidFill>
                  <a:srgbClr val="000000"/>
                </a:solidFill>
                <a:latin typeface="微软雅黑" panose="020B0503020204020204" pitchFamily="34" charset="-122"/>
                <a:ea typeface="微软雅黑" panose="020B0503020204020204" pitchFamily="34" charset="-122"/>
              </a:rPr>
              <a:t>优品</a:t>
            </a:r>
            <a:r>
              <a:rPr lang="en-US" altLang="zh-CN" kern="0" dirty="0" smtClean="0">
                <a:solidFill>
                  <a:srgbClr val="000000"/>
                </a:solidFill>
                <a:latin typeface="微软雅黑" panose="020B0503020204020204" pitchFamily="34" charset="-122"/>
                <a:ea typeface="微软雅黑" panose="020B0503020204020204" pitchFamily="34" charset="-122"/>
              </a:rPr>
              <a:t>PPT</a:t>
            </a:r>
            <a:endParaRPr lang="en-US" altLang="zh-CN"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7709" y="87474"/>
            <a:ext cx="1620957" cy="523220"/>
          </a:xfrm>
          <a:prstGeom prst="rect">
            <a:avLst/>
          </a:prstGeom>
          <a:noFill/>
        </p:spPr>
        <p:txBody>
          <a:bodyPr wrap="none" rtlCol="0">
            <a:spAutoFit/>
          </a:bodyPr>
          <a:lstStyle/>
          <a:p>
            <a:r>
              <a:rPr lang="zh-CN" altLang="en-US" sz="2800" dirty="0" smtClean="0">
                <a:solidFill>
                  <a:schemeClr val="bg1"/>
                </a:solidFill>
                <a:latin typeface="方正大黑简体" pitchFamily="65" charset="-122"/>
                <a:ea typeface="方正大黑简体" pitchFamily="65" charset="-122"/>
              </a:rPr>
              <a:t>再读课文</a:t>
            </a:r>
            <a:endParaRPr lang="zh-CN" altLang="en-US" sz="2800" dirty="0">
              <a:solidFill>
                <a:schemeClr val="bg1"/>
              </a:solidFill>
              <a:latin typeface="方正大黑简体" pitchFamily="65" charset="-122"/>
              <a:ea typeface="方正大黑简体" pitchFamily="65" charset="-122"/>
            </a:endParaRPr>
          </a:p>
        </p:txBody>
      </p:sp>
      <p:sp>
        <p:nvSpPr>
          <p:cNvPr id="3" name="矩形 2"/>
          <p:cNvSpPr/>
          <p:nvPr/>
        </p:nvSpPr>
        <p:spPr>
          <a:xfrm>
            <a:off x="1000100" y="1232290"/>
            <a:ext cx="7000924" cy="3272691"/>
          </a:xfrm>
          <a:prstGeom prst="rect">
            <a:avLst/>
          </a:prstGeom>
        </p:spPr>
        <p:txBody>
          <a:bodyPr wrap="square">
            <a:spAutoFit/>
          </a:bodyPr>
          <a:lstStyle/>
          <a:p>
            <a:pPr>
              <a:lnSpc>
                <a:spcPts val="6200"/>
              </a:lnSpc>
            </a:pPr>
            <a:r>
              <a:rPr lang="zh-CN" altLang="en-US" sz="1400" dirty="0" smtClean="0"/>
              <a:t>                   </a:t>
            </a:r>
            <a:r>
              <a:rPr lang="zh-CN" altLang="en-US" sz="3200" b="1" dirty="0" smtClean="0"/>
              <a:t>自由朗读课文，重点读读描写李大钊的语句，把你最受感动的地方勾画出来，然后和同学交流交流自己的体会。</a:t>
            </a:r>
            <a:endParaRPr lang="zh-CN" altLang="en-US"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2"/>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85853" y="750081"/>
            <a:ext cx="7220246" cy="523220"/>
          </a:xfrm>
          <a:prstGeom prst="rect">
            <a:avLst/>
          </a:prstGeom>
        </p:spPr>
        <p:txBody>
          <a:bodyPr wrap="none">
            <a:spAutoFit/>
          </a:bodyPr>
          <a:lstStyle/>
          <a:p>
            <a:r>
              <a:rPr lang="en-US" altLang="zh-CN" sz="2800" b="1" dirty="0" smtClean="0">
                <a:solidFill>
                  <a:srgbClr val="C00000"/>
                </a:solidFill>
              </a:rPr>
              <a:t>1</a:t>
            </a:r>
            <a:r>
              <a:rPr lang="zh-CN" altLang="en-US" sz="2800" b="1" dirty="0" smtClean="0">
                <a:solidFill>
                  <a:srgbClr val="C00000"/>
                </a:solidFill>
              </a:rPr>
              <a:t>．被捕前：不顾</a:t>
            </a:r>
            <a:r>
              <a:rPr lang="zh-CN" altLang="en-US" sz="2800" b="1" u="heavy" dirty="0" smtClean="0">
                <a:solidFill>
                  <a:srgbClr val="C00000"/>
                </a:solidFill>
                <a:uFill>
                  <a:solidFill>
                    <a:schemeClr val="tx1">
                      <a:lumMod val="95000"/>
                      <a:lumOff val="5000"/>
                    </a:schemeClr>
                  </a:solidFill>
                </a:uFill>
              </a:rPr>
              <a:t>局势严重</a:t>
            </a:r>
            <a:r>
              <a:rPr lang="zh-CN" altLang="en-US" sz="2800" b="1" dirty="0" smtClean="0">
                <a:solidFill>
                  <a:srgbClr val="C00000"/>
                </a:solidFill>
              </a:rPr>
              <a:t>，</a:t>
            </a:r>
            <a:r>
              <a:rPr lang="zh-CN" altLang="en-US" sz="2800" b="1" u="heavy" dirty="0" smtClean="0">
                <a:solidFill>
                  <a:srgbClr val="C00000"/>
                </a:solidFill>
                <a:uFill>
                  <a:solidFill>
                    <a:schemeClr val="tx1">
                      <a:lumMod val="95000"/>
                      <a:lumOff val="5000"/>
                    </a:schemeClr>
                  </a:solidFill>
                </a:uFill>
              </a:rPr>
              <a:t>坚决留在北京</a:t>
            </a:r>
            <a:r>
              <a:rPr lang="zh-CN" altLang="en-US" sz="2800" b="1" dirty="0" smtClean="0">
                <a:solidFill>
                  <a:srgbClr val="C00000"/>
                </a:solidFill>
              </a:rPr>
              <a:t>。</a:t>
            </a:r>
            <a:endParaRPr lang="zh-CN" altLang="en-US" sz="2800" b="1" dirty="0">
              <a:solidFill>
                <a:srgbClr val="C00000"/>
              </a:solidFill>
            </a:endParaRPr>
          </a:p>
        </p:txBody>
      </p:sp>
      <p:sp>
        <p:nvSpPr>
          <p:cNvPr id="3" name="TextBox 2"/>
          <p:cNvSpPr txBox="1"/>
          <p:nvPr/>
        </p:nvSpPr>
        <p:spPr>
          <a:xfrm>
            <a:off x="1907709" y="87474"/>
            <a:ext cx="1620957" cy="523220"/>
          </a:xfrm>
          <a:prstGeom prst="rect">
            <a:avLst/>
          </a:prstGeom>
          <a:noFill/>
        </p:spPr>
        <p:txBody>
          <a:bodyPr wrap="none" rtlCol="0">
            <a:spAutoFit/>
          </a:bodyPr>
          <a:lstStyle/>
          <a:p>
            <a:r>
              <a:rPr lang="zh-CN" altLang="en-US" sz="2800" dirty="0" smtClean="0">
                <a:solidFill>
                  <a:schemeClr val="bg1"/>
                </a:solidFill>
                <a:latin typeface="方正大黑简体" pitchFamily="65" charset="-122"/>
                <a:ea typeface="方正大黑简体" pitchFamily="65" charset="-122"/>
              </a:rPr>
              <a:t>品读课文</a:t>
            </a:r>
            <a:endParaRPr lang="zh-CN" altLang="en-US" sz="2800" dirty="0">
              <a:solidFill>
                <a:schemeClr val="bg1"/>
              </a:solidFill>
              <a:latin typeface="方正大黑简体" pitchFamily="65" charset="-122"/>
              <a:ea typeface="方正大黑简体" pitchFamily="65" charset="-122"/>
            </a:endParaRPr>
          </a:p>
        </p:txBody>
      </p:sp>
      <p:sp>
        <p:nvSpPr>
          <p:cNvPr id="7" name="矩形 6"/>
          <p:cNvSpPr/>
          <p:nvPr/>
        </p:nvSpPr>
        <p:spPr>
          <a:xfrm>
            <a:off x="928662" y="1232288"/>
            <a:ext cx="7715304" cy="1836400"/>
          </a:xfrm>
          <a:prstGeom prst="rect">
            <a:avLst/>
          </a:prstGeom>
        </p:spPr>
        <p:txBody>
          <a:bodyPr wrap="square">
            <a:spAutoFit/>
          </a:bodyPr>
          <a:lstStyle/>
          <a:p>
            <a:pPr>
              <a:lnSpc>
                <a:spcPts val="3400"/>
              </a:lnSpc>
            </a:pPr>
            <a:r>
              <a:rPr lang="zh-CN" altLang="en-US" sz="2000" b="1" dirty="0" smtClean="0"/>
              <a:t>（</a:t>
            </a:r>
            <a:r>
              <a:rPr lang="en-US" altLang="zh-CN" sz="2000" b="1" dirty="0" smtClean="0"/>
              <a:t>1</a:t>
            </a:r>
            <a:r>
              <a:rPr lang="zh-CN" altLang="en-US" sz="2000" b="1" dirty="0" smtClean="0"/>
              <a:t>）、父亲是很慈祥的，从来没骂过我们，跟没打过我们。我总该向父亲问许多幼稚可笑的问题。他不论多忙，对我的问题总是很感兴趣，总是耐心的讲给我听。这一次不知道为什么，父亲竟这样含糊的回答我。</a:t>
            </a:r>
            <a:endParaRPr lang="zh-CN" altLang="en-US" sz="2000" b="1" dirty="0"/>
          </a:p>
        </p:txBody>
      </p:sp>
      <p:sp>
        <p:nvSpPr>
          <p:cNvPr id="8" name="矩形 7"/>
          <p:cNvSpPr/>
          <p:nvPr/>
        </p:nvSpPr>
        <p:spPr>
          <a:xfrm>
            <a:off x="323528" y="3056696"/>
            <a:ext cx="8640960" cy="1836400"/>
          </a:xfrm>
          <a:prstGeom prst="rect">
            <a:avLst/>
          </a:prstGeom>
        </p:spPr>
        <p:txBody>
          <a:bodyPr wrap="square">
            <a:spAutoFit/>
          </a:bodyPr>
          <a:lstStyle/>
          <a:p>
            <a:pPr>
              <a:lnSpc>
                <a:spcPts val="3400"/>
              </a:lnSpc>
            </a:pPr>
            <a:r>
              <a:rPr lang="zh-CN" altLang="en-US" b="1" dirty="0" smtClean="0">
                <a:solidFill>
                  <a:srgbClr val="C00000"/>
                </a:solidFill>
              </a:rPr>
              <a:t>         </a:t>
            </a:r>
            <a:r>
              <a:rPr lang="zh-CN" altLang="en-US" sz="2000" b="1" dirty="0" smtClean="0">
                <a:solidFill>
                  <a:srgbClr val="C00000"/>
                </a:solidFill>
              </a:rPr>
              <a:t>这是因为当时的局势十分严重，不是同孩子谈心的时候，而且像防止革命的书籍和文件落到地人的手里这样的事情，也不是几句话能说清楚的。</a:t>
            </a:r>
            <a:endParaRPr lang="en-US" altLang="zh-CN" sz="2000" b="1" dirty="0" smtClean="0">
              <a:solidFill>
                <a:srgbClr val="C00000"/>
              </a:solidFill>
            </a:endParaRPr>
          </a:p>
          <a:p>
            <a:pPr>
              <a:lnSpc>
                <a:spcPts val="3400"/>
              </a:lnSpc>
            </a:pPr>
            <a:r>
              <a:rPr lang="zh-CN" altLang="en-US" sz="2000" b="1" dirty="0" smtClean="0">
                <a:solidFill>
                  <a:srgbClr val="C00000"/>
                </a:solidFill>
              </a:rPr>
              <a:t>    可以体会到李大钊同志对待亲人和善与对待工作认真严肃这两个方面的统一。</a:t>
            </a:r>
            <a:endParaRPr lang="zh-CN" altLang="en-US" sz="20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07709" y="87474"/>
            <a:ext cx="1620957" cy="523220"/>
          </a:xfrm>
          <a:prstGeom prst="rect">
            <a:avLst/>
          </a:prstGeom>
          <a:noFill/>
        </p:spPr>
        <p:txBody>
          <a:bodyPr wrap="none" rtlCol="0">
            <a:spAutoFit/>
          </a:bodyPr>
          <a:lstStyle/>
          <a:p>
            <a:r>
              <a:rPr lang="zh-CN" altLang="en-US" sz="2800" dirty="0" smtClean="0">
                <a:solidFill>
                  <a:schemeClr val="bg1"/>
                </a:solidFill>
                <a:latin typeface="方正大黑简体" pitchFamily="65" charset="-122"/>
                <a:ea typeface="方正大黑简体" pitchFamily="65" charset="-122"/>
              </a:rPr>
              <a:t>品读课文</a:t>
            </a:r>
            <a:endParaRPr lang="zh-CN" altLang="en-US" sz="2800" dirty="0">
              <a:solidFill>
                <a:schemeClr val="bg1"/>
              </a:solidFill>
              <a:latin typeface="方正大黑简体" pitchFamily="65" charset="-122"/>
              <a:ea typeface="方正大黑简体" pitchFamily="65" charset="-122"/>
            </a:endParaRPr>
          </a:p>
        </p:txBody>
      </p:sp>
      <p:sp>
        <p:nvSpPr>
          <p:cNvPr id="5" name="矩形 4"/>
          <p:cNvSpPr/>
          <p:nvPr/>
        </p:nvSpPr>
        <p:spPr>
          <a:xfrm>
            <a:off x="642910" y="1178711"/>
            <a:ext cx="7715304" cy="1836400"/>
          </a:xfrm>
          <a:prstGeom prst="rect">
            <a:avLst/>
          </a:prstGeom>
        </p:spPr>
        <p:txBody>
          <a:bodyPr wrap="square">
            <a:spAutoFit/>
          </a:bodyPr>
          <a:lstStyle/>
          <a:p>
            <a:pPr lvl="0">
              <a:lnSpc>
                <a:spcPts val="3400"/>
              </a:lnSpc>
              <a:defRPr/>
            </a:pPr>
            <a:r>
              <a:rPr lang="zh-CN" altLang="en-US" b="1" dirty="0" smtClean="0"/>
              <a:t>         （</a:t>
            </a:r>
            <a:r>
              <a:rPr lang="en-US" altLang="zh-CN" b="1" dirty="0" smtClean="0"/>
              <a:t>2</a:t>
            </a:r>
            <a:r>
              <a:rPr lang="zh-CN" altLang="en-US" b="1" dirty="0" smtClean="0"/>
              <a:t>）、</a:t>
            </a:r>
            <a:r>
              <a:rPr lang="zh-CN" altLang="en-US" sz="2000" b="1" dirty="0" smtClean="0"/>
              <a:t>局势越来越严重，父亲的工作也越来越忙，他的朋友劝他离开北京，母亲也几次劝他。父亲坚决地对母亲说：</a:t>
            </a:r>
            <a:r>
              <a:rPr lang="zh-CN" altLang="en-US" sz="2000" b="1" dirty="0" smtClean="0">
                <a:latin typeface="Arial"/>
              </a:rPr>
              <a:t>“</a:t>
            </a:r>
            <a:r>
              <a:rPr lang="zh-CN" altLang="en-US" sz="2000" b="1" dirty="0" smtClean="0"/>
              <a:t>不是常对你说吗？我是不能轻易离开北京的。你要知道现在是什么时候，这里的工作多么重要。我哪能离开呢？</a:t>
            </a:r>
            <a:r>
              <a:rPr lang="zh-CN" altLang="en-US" sz="2000" b="1" dirty="0" smtClean="0">
                <a:latin typeface="Arial"/>
              </a:rPr>
              <a:t>”</a:t>
            </a:r>
            <a:endParaRPr lang="zh-CN" altLang="en-US" sz="2000" b="1" dirty="0" smtClean="0"/>
          </a:p>
        </p:txBody>
      </p:sp>
      <p:sp>
        <p:nvSpPr>
          <p:cNvPr id="6" name="矩形 5"/>
          <p:cNvSpPr/>
          <p:nvPr/>
        </p:nvSpPr>
        <p:spPr>
          <a:xfrm>
            <a:off x="1428729" y="696503"/>
            <a:ext cx="7220246" cy="523220"/>
          </a:xfrm>
          <a:prstGeom prst="rect">
            <a:avLst/>
          </a:prstGeom>
        </p:spPr>
        <p:txBody>
          <a:bodyPr wrap="none">
            <a:spAutoFit/>
          </a:bodyPr>
          <a:lstStyle/>
          <a:p>
            <a:r>
              <a:rPr lang="en-US" altLang="zh-CN" sz="2800" b="1" dirty="0" smtClean="0">
                <a:solidFill>
                  <a:srgbClr val="C00000"/>
                </a:solidFill>
              </a:rPr>
              <a:t>1</a:t>
            </a:r>
            <a:r>
              <a:rPr lang="zh-CN" altLang="en-US" sz="2800" b="1" dirty="0" smtClean="0">
                <a:solidFill>
                  <a:srgbClr val="C00000"/>
                </a:solidFill>
              </a:rPr>
              <a:t>．被捕前：不顾</a:t>
            </a:r>
            <a:r>
              <a:rPr lang="zh-CN" altLang="en-US" sz="2800" b="1" u="heavy" dirty="0" smtClean="0">
                <a:solidFill>
                  <a:srgbClr val="C00000"/>
                </a:solidFill>
                <a:uFill>
                  <a:solidFill>
                    <a:schemeClr val="tx1">
                      <a:lumMod val="95000"/>
                      <a:lumOff val="5000"/>
                    </a:schemeClr>
                  </a:solidFill>
                </a:uFill>
              </a:rPr>
              <a:t>局势严重</a:t>
            </a:r>
            <a:r>
              <a:rPr lang="zh-CN" altLang="en-US" sz="2800" b="1" dirty="0" smtClean="0">
                <a:solidFill>
                  <a:srgbClr val="C00000"/>
                </a:solidFill>
              </a:rPr>
              <a:t>，</a:t>
            </a:r>
            <a:r>
              <a:rPr lang="zh-CN" altLang="en-US" sz="2800" b="1" u="heavy" dirty="0" smtClean="0">
                <a:solidFill>
                  <a:srgbClr val="C00000"/>
                </a:solidFill>
                <a:uFill>
                  <a:solidFill>
                    <a:schemeClr val="tx1">
                      <a:lumMod val="95000"/>
                      <a:lumOff val="5000"/>
                    </a:schemeClr>
                  </a:solidFill>
                </a:uFill>
              </a:rPr>
              <a:t>坚决留在北京</a:t>
            </a:r>
            <a:r>
              <a:rPr lang="zh-CN" altLang="en-US" sz="2800" b="1" dirty="0" smtClean="0">
                <a:solidFill>
                  <a:srgbClr val="C00000"/>
                </a:solidFill>
              </a:rPr>
              <a:t>。</a:t>
            </a:r>
            <a:endParaRPr lang="zh-CN" altLang="en-US" sz="2800" b="1" dirty="0">
              <a:solidFill>
                <a:srgbClr val="C00000"/>
              </a:solidFill>
            </a:endParaRPr>
          </a:p>
        </p:txBody>
      </p:sp>
      <p:sp>
        <p:nvSpPr>
          <p:cNvPr id="7" name="矩形 6"/>
          <p:cNvSpPr/>
          <p:nvPr/>
        </p:nvSpPr>
        <p:spPr>
          <a:xfrm>
            <a:off x="642910" y="2893221"/>
            <a:ext cx="7817522" cy="1836400"/>
          </a:xfrm>
          <a:prstGeom prst="rect">
            <a:avLst/>
          </a:prstGeom>
        </p:spPr>
        <p:txBody>
          <a:bodyPr wrap="square">
            <a:spAutoFit/>
          </a:bodyPr>
          <a:lstStyle/>
          <a:p>
            <a:pPr>
              <a:lnSpc>
                <a:spcPts val="3400"/>
              </a:lnSpc>
            </a:pPr>
            <a:r>
              <a:rPr lang="zh-CN" altLang="en-US" sz="1600" b="1" dirty="0" smtClean="0"/>
              <a:t>          </a:t>
            </a:r>
            <a:r>
              <a:rPr lang="zh-CN" altLang="en-US" b="1" dirty="0" smtClean="0">
                <a:solidFill>
                  <a:srgbClr val="C00000"/>
                </a:solidFill>
              </a:rPr>
              <a:t>在严重的局势下，同志和亲人劝李大钊离开北京，但他坚决不肯，当时，李大钊是北京党组织的负责人，他把革命工作看得比什么都重要。他完全明白形式的险恶、处境的危险，但坚决不离开自己的工作岗位。这表现了他对革命高度负责的精神。</a:t>
            </a:r>
            <a:endParaRPr lang="zh-CN" altLang="en-US"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4"/>
                                        </p:tgtEl>
                                        <p:attrNameLst>
                                          <p:attrName>style.visibility</p:attrName>
                                        </p:attrNameLst>
                                      </p:cBhvr>
                                      <p:tavLst>
                                        <p:tav tm="0">
                                          <p:val>
                                            <p:strVal val="hidden"/>
                                          </p:val>
                                        </p:tav>
                                        <p:tav tm="50000">
                                          <p:val>
                                            <p:strVal val="visible"/>
                                          </p:val>
                                        </p:tav>
                                      </p:tavLst>
                                    </p:anim>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14480" y="589346"/>
            <a:ext cx="5416868" cy="523220"/>
          </a:xfrm>
          <a:prstGeom prst="rect">
            <a:avLst/>
          </a:prstGeom>
        </p:spPr>
        <p:txBody>
          <a:bodyPr wrap="none">
            <a:spAutoFit/>
          </a:bodyPr>
          <a:lstStyle/>
          <a:p>
            <a:r>
              <a:rPr lang="en-US" altLang="zh-CN" sz="2800" b="1" dirty="0" smtClean="0">
                <a:solidFill>
                  <a:srgbClr val="C00000"/>
                </a:solidFill>
              </a:rPr>
              <a:t>2</a:t>
            </a:r>
            <a:r>
              <a:rPr lang="zh-CN" altLang="en-US" sz="2800" b="1" dirty="0" smtClean="0">
                <a:solidFill>
                  <a:srgbClr val="C00000"/>
                </a:solidFill>
              </a:rPr>
              <a:t>、被捕时：与敌人形成鲜明对比</a:t>
            </a:r>
            <a:endParaRPr lang="zh-CN" altLang="en-US" sz="2800" b="1" dirty="0">
              <a:solidFill>
                <a:srgbClr val="C00000"/>
              </a:solidFill>
            </a:endParaRPr>
          </a:p>
        </p:txBody>
      </p:sp>
      <p:sp>
        <p:nvSpPr>
          <p:cNvPr id="3" name="TextBox 2"/>
          <p:cNvSpPr txBox="1"/>
          <p:nvPr/>
        </p:nvSpPr>
        <p:spPr>
          <a:xfrm>
            <a:off x="1907709" y="87474"/>
            <a:ext cx="1620957" cy="523220"/>
          </a:xfrm>
          <a:prstGeom prst="rect">
            <a:avLst/>
          </a:prstGeom>
          <a:noFill/>
        </p:spPr>
        <p:txBody>
          <a:bodyPr wrap="none" rtlCol="0">
            <a:spAutoFit/>
          </a:bodyPr>
          <a:lstStyle/>
          <a:p>
            <a:r>
              <a:rPr lang="zh-CN" altLang="en-US" sz="2800" dirty="0" smtClean="0">
                <a:solidFill>
                  <a:schemeClr val="bg1"/>
                </a:solidFill>
                <a:latin typeface="方正大黑简体" pitchFamily="65" charset="-122"/>
                <a:ea typeface="方正大黑简体" pitchFamily="65" charset="-122"/>
              </a:rPr>
              <a:t>品读课文</a:t>
            </a:r>
            <a:endParaRPr lang="zh-CN" altLang="en-US" sz="2800" dirty="0">
              <a:solidFill>
                <a:schemeClr val="bg1"/>
              </a:solidFill>
              <a:latin typeface="方正大黑简体" pitchFamily="65" charset="-122"/>
              <a:ea typeface="方正大黑简体" pitchFamily="65" charset="-122"/>
            </a:endParaRPr>
          </a:p>
        </p:txBody>
      </p:sp>
      <p:sp>
        <p:nvSpPr>
          <p:cNvPr id="4" name="矩形 3"/>
          <p:cNvSpPr/>
          <p:nvPr/>
        </p:nvSpPr>
        <p:spPr>
          <a:xfrm>
            <a:off x="251520" y="1017974"/>
            <a:ext cx="8640960" cy="4196020"/>
          </a:xfrm>
          <a:prstGeom prst="rect">
            <a:avLst/>
          </a:prstGeom>
        </p:spPr>
        <p:txBody>
          <a:bodyPr wrap="square">
            <a:spAutoFit/>
          </a:bodyPr>
          <a:lstStyle/>
          <a:p>
            <a:pPr>
              <a:lnSpc>
                <a:spcPts val="2800"/>
              </a:lnSpc>
              <a:spcAft>
                <a:spcPts val="600"/>
              </a:spcAft>
            </a:pPr>
            <a:r>
              <a:rPr lang="zh-CN" altLang="en-US" b="1" dirty="0" smtClean="0"/>
              <a:t>      （</a:t>
            </a:r>
            <a:r>
              <a:rPr lang="en-US" altLang="zh-CN" b="1" dirty="0" smtClean="0"/>
              <a:t>1</a:t>
            </a:r>
            <a:r>
              <a:rPr lang="zh-CN" altLang="en-US" b="1" dirty="0" smtClean="0"/>
              <a:t>）第</a:t>
            </a:r>
            <a:r>
              <a:rPr lang="en-US" altLang="zh-CN" b="1" dirty="0" smtClean="0"/>
              <a:t>8</a:t>
            </a:r>
            <a:r>
              <a:rPr lang="zh-CN" altLang="en-US" b="1" dirty="0" smtClean="0"/>
              <a:t>自然段写到“短短的一段新闻还没看完，就听见啪，啪</a:t>
            </a:r>
            <a:r>
              <a:rPr lang="en-US" altLang="zh-CN" b="1" dirty="0" smtClean="0"/>
              <a:t>……</a:t>
            </a:r>
            <a:r>
              <a:rPr lang="zh-CN" altLang="en-US" b="1" dirty="0" smtClean="0"/>
              <a:t>几声尖锐的枪声，接着是一阵纷乱的喊叫”，敌人还没进屋就先放枪，而且是纷乱的喊叫，可以看出敌人是虚张声势。而“父亲不慌不忙地从抽屉里取出一把闪亮的小手枪，就向外走”。父亲的“不慌不忙”与敌人的来势汹汹形成了鲜明对比。</a:t>
            </a:r>
          </a:p>
          <a:p>
            <a:pPr>
              <a:lnSpc>
                <a:spcPts val="2800"/>
              </a:lnSpc>
              <a:spcAft>
                <a:spcPts val="600"/>
              </a:spcAft>
            </a:pPr>
            <a:r>
              <a:rPr lang="zh-CN" altLang="en-US" b="1" dirty="0" smtClean="0"/>
              <a:t>      （</a:t>
            </a:r>
            <a:r>
              <a:rPr lang="en-US" altLang="zh-CN" b="1" dirty="0" smtClean="0"/>
              <a:t>2</a:t>
            </a:r>
            <a:r>
              <a:rPr lang="zh-CN" altLang="en-US" b="1" dirty="0" smtClean="0"/>
              <a:t>）来的人“一拥而入，挤满了这间小屋子。他们像一群魔鬼似的，把我们包围起来。他们每人拿着一把手枪，枪口对着父亲和我”，仅仅是父亲和“我”两个人，敌人却如此兴师动众，也是鲜明的对比。</a:t>
            </a:r>
          </a:p>
          <a:p>
            <a:pPr>
              <a:lnSpc>
                <a:spcPts val="2800"/>
              </a:lnSpc>
              <a:spcAft>
                <a:spcPts val="600"/>
              </a:spcAft>
            </a:pPr>
            <a:r>
              <a:rPr lang="zh-CN" altLang="en-US" b="1" dirty="0" smtClean="0"/>
              <a:t>      （</a:t>
            </a:r>
            <a:r>
              <a:rPr lang="en-US" altLang="zh-CN" b="1" dirty="0" smtClean="0"/>
              <a:t>3</a:t>
            </a:r>
            <a:r>
              <a:rPr lang="zh-CN" altLang="en-US" b="1" dirty="0" smtClean="0"/>
              <a:t>）那些便衣、侦探的态度也和父亲形成了鲜明对比。对方是“粗暴的吼声”“满脸横肉”“冷笑着”。而第</a:t>
            </a:r>
            <a:r>
              <a:rPr lang="en-US" altLang="zh-CN" b="1" dirty="0" smtClean="0"/>
              <a:t>17</a:t>
            </a:r>
            <a:r>
              <a:rPr lang="zh-CN" altLang="en-US" b="1" dirty="0" smtClean="0"/>
              <a:t>自然段里写到，“父亲保持着他那惯有的严峻态度，没有向他们讲任何道理。因为他明白，对他们是没有道理可讲的。”这也是鲜明的对比。</a:t>
            </a:r>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28662" y="1446602"/>
            <a:ext cx="7819802" cy="1708160"/>
          </a:xfrm>
          <a:prstGeom prst="rect">
            <a:avLst/>
          </a:prstGeom>
        </p:spPr>
        <p:txBody>
          <a:bodyPr wrap="square">
            <a:spAutoFit/>
          </a:bodyPr>
          <a:lstStyle/>
          <a:p>
            <a:pPr lvl="0">
              <a:lnSpc>
                <a:spcPts val="4200"/>
              </a:lnSpc>
              <a:defRPr/>
            </a:pPr>
            <a:r>
              <a:rPr lang="zh-CN" altLang="en-US" sz="2000" b="1" dirty="0" smtClean="0">
                <a:solidFill>
                  <a:srgbClr val="FF0000"/>
                </a:solidFill>
              </a:rPr>
              <a:t>         （</a:t>
            </a:r>
            <a:r>
              <a:rPr lang="en-US" altLang="zh-CN" sz="2000" b="1" dirty="0" smtClean="0">
                <a:solidFill>
                  <a:srgbClr val="FF0000"/>
                </a:solidFill>
              </a:rPr>
              <a:t>1</a:t>
            </a:r>
            <a:r>
              <a:rPr lang="zh-CN" altLang="en-US" sz="2000" b="1" dirty="0" smtClean="0">
                <a:solidFill>
                  <a:srgbClr val="FF0000"/>
                </a:solidFill>
              </a:rPr>
              <a:t>）、</a:t>
            </a:r>
            <a:r>
              <a:rPr lang="zh-CN" altLang="en-US" sz="2000" b="1" dirty="0" smtClean="0">
                <a:solidFill>
                  <a:srgbClr val="C00000"/>
                </a:solidFill>
              </a:rPr>
              <a:t>在法庭上，我们跟父亲见了面。父亲仍旧穿着他那件灰布旧棉袍，可是没有戴眼镜。我看到了他那乱蓬蓬的长头发下面平静而慈祥的脸。</a:t>
            </a:r>
          </a:p>
        </p:txBody>
      </p:sp>
      <p:sp>
        <p:nvSpPr>
          <p:cNvPr id="3" name="TextBox 2"/>
          <p:cNvSpPr txBox="1"/>
          <p:nvPr/>
        </p:nvSpPr>
        <p:spPr>
          <a:xfrm>
            <a:off x="929647" y="3084642"/>
            <a:ext cx="7286676" cy="1938992"/>
          </a:xfrm>
          <a:prstGeom prst="rect">
            <a:avLst/>
          </a:prstGeom>
          <a:noFill/>
        </p:spPr>
        <p:txBody>
          <a:bodyPr wrap="square" rtlCol="0">
            <a:spAutoFit/>
          </a:bodyPr>
          <a:lstStyle/>
          <a:p>
            <a:pPr>
              <a:lnSpc>
                <a:spcPts val="3600"/>
              </a:lnSpc>
            </a:pPr>
            <a:r>
              <a:rPr lang="zh-CN" altLang="en-US" sz="1400" dirty="0" smtClean="0"/>
              <a:t>             </a:t>
            </a:r>
            <a:r>
              <a:rPr lang="zh-CN" altLang="en-US" b="1" dirty="0" smtClean="0"/>
              <a:t>从这些描写中可以看出父亲虽受敌人的折磨，但依旧沉着、慈祥。“没戴眼镜”“乱蓬蓬的长头发”说明敌人对李大钊施了重刑，“平静”说明李大钊经历残酷的折磨后依旧坚强，“慈祥”充分体现了李大钊对亲人的爱。</a:t>
            </a:r>
            <a:endParaRPr lang="zh-CN" altLang="en-US" b="1" dirty="0"/>
          </a:p>
        </p:txBody>
      </p:sp>
      <p:sp>
        <p:nvSpPr>
          <p:cNvPr id="4" name="TextBox 3"/>
          <p:cNvSpPr txBox="1"/>
          <p:nvPr/>
        </p:nvSpPr>
        <p:spPr>
          <a:xfrm>
            <a:off x="1907709" y="87474"/>
            <a:ext cx="1620957" cy="523220"/>
          </a:xfrm>
          <a:prstGeom prst="rect">
            <a:avLst/>
          </a:prstGeom>
          <a:noFill/>
        </p:spPr>
        <p:txBody>
          <a:bodyPr wrap="none" rtlCol="0">
            <a:spAutoFit/>
          </a:bodyPr>
          <a:lstStyle/>
          <a:p>
            <a:r>
              <a:rPr lang="zh-CN" altLang="en-US" sz="2800" dirty="0" smtClean="0">
                <a:solidFill>
                  <a:schemeClr val="bg1"/>
                </a:solidFill>
                <a:latin typeface="方正大黑简体" pitchFamily="65" charset="-122"/>
                <a:ea typeface="方正大黑简体" pitchFamily="65" charset="-122"/>
              </a:rPr>
              <a:t>品读课文</a:t>
            </a:r>
            <a:endParaRPr lang="zh-CN" altLang="en-US" sz="2800" dirty="0">
              <a:solidFill>
                <a:schemeClr val="bg1"/>
              </a:solidFill>
              <a:latin typeface="方正大黑简体" pitchFamily="65" charset="-122"/>
              <a:ea typeface="方正大黑简体" pitchFamily="65" charset="-122"/>
            </a:endParaRPr>
          </a:p>
        </p:txBody>
      </p:sp>
      <p:sp>
        <p:nvSpPr>
          <p:cNvPr id="5" name="TextBox 4"/>
          <p:cNvSpPr txBox="1"/>
          <p:nvPr/>
        </p:nvSpPr>
        <p:spPr>
          <a:xfrm>
            <a:off x="929647" y="3084643"/>
            <a:ext cx="7286676" cy="1938992"/>
          </a:xfrm>
          <a:prstGeom prst="rect">
            <a:avLst/>
          </a:prstGeom>
          <a:noFill/>
        </p:spPr>
        <p:txBody>
          <a:bodyPr wrap="square" rtlCol="0">
            <a:spAutoFit/>
          </a:bodyPr>
          <a:lstStyle/>
          <a:p>
            <a:pPr>
              <a:lnSpc>
                <a:spcPts val="3600"/>
              </a:lnSpc>
            </a:pPr>
            <a:r>
              <a:rPr lang="zh-CN" altLang="en-US" sz="1400" dirty="0" smtClean="0"/>
              <a:t>             </a:t>
            </a:r>
            <a:r>
              <a:rPr lang="zh-CN" altLang="en-US" b="1" dirty="0" smtClean="0"/>
              <a:t>从这些描写中可以看出父亲虽受敌人的折磨，但依旧沉着、慈祥。“没戴眼镜”“乱蓬蓬的长头发”说明敌人对李大钊</a:t>
            </a:r>
            <a:r>
              <a:rPr lang="zh-CN" altLang="en-US" b="1" dirty="0" smtClean="0">
                <a:solidFill>
                  <a:srgbClr val="FF0000"/>
                </a:solidFill>
              </a:rPr>
              <a:t>施了重刑</a:t>
            </a:r>
            <a:r>
              <a:rPr lang="zh-CN" altLang="en-US" b="1" dirty="0" smtClean="0"/>
              <a:t>，“平静”说明李大钊经历</a:t>
            </a:r>
            <a:r>
              <a:rPr lang="zh-CN" altLang="en-US" b="1" dirty="0" smtClean="0">
                <a:solidFill>
                  <a:srgbClr val="FF0000"/>
                </a:solidFill>
              </a:rPr>
              <a:t>残酷的折磨</a:t>
            </a:r>
            <a:r>
              <a:rPr lang="zh-CN" altLang="en-US" b="1" dirty="0" smtClean="0"/>
              <a:t>后依旧坚强，“慈祥”充分体现了李大钊对亲人的爱。</a:t>
            </a:r>
            <a:endParaRPr lang="zh-CN" altLang="en-US" b="1" dirty="0"/>
          </a:p>
        </p:txBody>
      </p:sp>
      <p:sp>
        <p:nvSpPr>
          <p:cNvPr id="6" name="矩形 5"/>
          <p:cNvSpPr/>
          <p:nvPr/>
        </p:nvSpPr>
        <p:spPr>
          <a:xfrm>
            <a:off x="1571609" y="610696"/>
            <a:ext cx="7392883" cy="954107"/>
          </a:xfrm>
          <a:prstGeom prst="rect">
            <a:avLst/>
          </a:prstGeom>
        </p:spPr>
        <p:txBody>
          <a:bodyPr wrap="square">
            <a:spAutoFit/>
          </a:bodyPr>
          <a:lstStyle/>
          <a:p>
            <a:r>
              <a:rPr lang="en-US" altLang="zh-CN" sz="2400" b="1" dirty="0" smtClean="0"/>
              <a:t>          </a:t>
            </a:r>
            <a:r>
              <a:rPr lang="en-US" altLang="zh-CN" sz="2800" b="1" dirty="0" smtClean="0"/>
              <a:t>3</a:t>
            </a:r>
            <a:r>
              <a:rPr lang="zh-CN" altLang="en-US" sz="2800" b="1" dirty="0" smtClean="0"/>
              <a:t>、在法庭上他用“安定”“沉着”</a:t>
            </a:r>
            <a:endParaRPr lang="en-US" altLang="zh-CN" sz="2800" b="1" dirty="0" smtClean="0"/>
          </a:p>
          <a:p>
            <a:r>
              <a:rPr lang="zh-CN" altLang="en-US" sz="2800" b="1" dirty="0" smtClean="0"/>
              <a:t>影响亲人，使他们化悲痛为力量。</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par>
                          <p:cTn id="8" fill="hold">
                            <p:stCondLst>
                              <p:cond delay="500"/>
                            </p:stCondLst>
                            <p:childTnLst>
                              <p:par>
                                <p:cTn id="9" presetID="35" presetClass="emph" presetSubtype="0" repeatCount="indefinite" fill="hold" grpId="0" nodeType="afterEffect">
                                  <p:stCondLst>
                                    <p:cond delay="0"/>
                                  </p:stCondLst>
                                  <p:childTnLst>
                                    <p:anim calcmode="discrete" valueType="str">
                                      <p:cBhvr>
                                        <p:cTn id="10" dur="1000" fill="hold"/>
                                        <p:tgtEl>
                                          <p:spTgt spid="4"/>
                                        </p:tgtEl>
                                        <p:attrNameLst>
                                          <p:attrName>style.visibility</p:attrName>
                                        </p:attrNameLst>
                                      </p:cBhvr>
                                      <p:tavLst>
                                        <p:tav tm="0">
                                          <p:val>
                                            <p:strVal val="hidden"/>
                                          </p:val>
                                        </p:tav>
                                        <p:tav tm="50000">
                                          <p:val>
                                            <p:strVal val="visible"/>
                                          </p:val>
                                        </p:tav>
                                      </p:tavLst>
                                    </p:anim>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par>
                          <p:cTn id="15" fill="hold">
                            <p:stCondLst>
                              <p:cond delay="0"/>
                            </p:stCondLst>
                            <p:childTnLst>
                              <p:par>
                                <p:cTn id="16" presetID="35" presetClass="emph" presetSubtype="0" repeatCount="indefinite" fill="hold" grpId="1" nodeType="afterEffect">
                                  <p:stCondLst>
                                    <p:cond delay="0"/>
                                  </p:stCondLst>
                                  <p:childTnLst>
                                    <p:anim calcmode="discrete" valueType="str">
                                      <p:cBhvr>
                                        <p:cTn id="17" dur="1000" fill="hold"/>
                                        <p:tgtEl>
                                          <p:spTgt spid="5"/>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69996" y="843558"/>
            <a:ext cx="8178702" cy="4016484"/>
          </a:xfrm>
          <a:prstGeom prst="rect">
            <a:avLst/>
          </a:prstGeom>
        </p:spPr>
        <p:txBody>
          <a:bodyPr wrap="square">
            <a:spAutoFit/>
          </a:bodyPr>
          <a:lstStyle/>
          <a:p>
            <a:pPr>
              <a:lnSpc>
                <a:spcPts val="3400"/>
              </a:lnSpc>
            </a:pPr>
            <a:r>
              <a:rPr lang="zh-CN" altLang="en-US" sz="1400" dirty="0" smtClean="0"/>
              <a:t>          </a:t>
            </a:r>
            <a:r>
              <a:rPr lang="zh-CN" altLang="en-US" sz="1600" b="1" dirty="0" smtClean="0"/>
              <a:t>李大钊被捕以后，受尽了敌人的残酷拷打和折磨，敌人惨无人道地用竹签敲进他的指缝里，最后竟剥去了他双手的指甲。但他始终无所畏惧，坚贞不屈，严守党的机密</a:t>
            </a:r>
            <a:r>
              <a:rPr lang="en-US" altLang="zh-CN" sz="1600" b="1" dirty="0" smtClean="0"/>
              <a:t>……</a:t>
            </a:r>
          </a:p>
          <a:p>
            <a:pPr>
              <a:lnSpc>
                <a:spcPts val="3400"/>
              </a:lnSpc>
            </a:pPr>
            <a:r>
              <a:rPr lang="zh-CN" altLang="en-US" sz="1600" b="1" dirty="0" smtClean="0"/>
              <a:t>         审讯和严刑拷打无济于事，张作霖变换手法，企图以高官厚禄进行收买，但遭到李大钊的严词痛斥！</a:t>
            </a:r>
            <a:endParaRPr lang="en-US" altLang="zh-CN" sz="1600" b="1" dirty="0" smtClean="0"/>
          </a:p>
          <a:p>
            <a:pPr>
              <a:lnSpc>
                <a:spcPts val="3400"/>
              </a:lnSpc>
            </a:pPr>
            <a:r>
              <a:rPr lang="en-US" altLang="zh-CN" sz="1600" b="1" dirty="0" smtClean="0"/>
              <a:t>          ……</a:t>
            </a:r>
            <a:r>
              <a:rPr lang="zh-CN" altLang="en-US" sz="1600" b="1" dirty="0" smtClean="0"/>
              <a:t>学生群众、社会名流和他的同乡好友，多方设法营救。尤其是北方的铁路工人，组织了劫狱队，准备采取劫狱行动。李大钊得知后，坚决不同意这样做。他说：“我个人为革命、为党牺牲，是光荣而应当，但已是党的损失。我不能再要同志们来作冒险事业，耗费革命力量，现在，你们应当保存我们的力量</a:t>
            </a:r>
            <a:r>
              <a:rPr lang="en-US" altLang="zh-CN" sz="1600" b="1" dirty="0" smtClean="0"/>
              <a:t>……</a:t>
            </a:r>
            <a:r>
              <a:rPr lang="zh-CN" altLang="en-US" sz="1600" b="1" dirty="0" smtClean="0"/>
              <a:t>不要使革命力量再遭损失。”党组织忍痛接受了李大钊的意见，说服铁路工人放弃劫狱的行动。</a:t>
            </a:r>
            <a:endParaRPr lang="zh-CN" altLang="en-US" sz="1600" b="1" dirty="0"/>
          </a:p>
        </p:txBody>
      </p:sp>
      <p:sp>
        <p:nvSpPr>
          <p:cNvPr id="5" name="TextBox 4"/>
          <p:cNvSpPr txBox="1"/>
          <p:nvPr/>
        </p:nvSpPr>
        <p:spPr>
          <a:xfrm>
            <a:off x="1907709" y="87474"/>
            <a:ext cx="1620957" cy="523220"/>
          </a:xfrm>
          <a:prstGeom prst="rect">
            <a:avLst/>
          </a:prstGeom>
          <a:noFill/>
        </p:spPr>
        <p:txBody>
          <a:bodyPr wrap="none" rtlCol="0">
            <a:spAutoFit/>
          </a:bodyPr>
          <a:lstStyle/>
          <a:p>
            <a:r>
              <a:rPr lang="zh-CN" altLang="en-US" sz="2800" dirty="0" smtClean="0">
                <a:solidFill>
                  <a:schemeClr val="bg1"/>
                </a:solidFill>
                <a:latin typeface="方正大黑简体" pitchFamily="65" charset="-122"/>
                <a:ea typeface="方正大黑简体" pitchFamily="65" charset="-122"/>
              </a:rPr>
              <a:t>资料链接</a:t>
            </a:r>
            <a:endParaRPr lang="zh-CN" altLang="en-US" sz="2800" dirty="0">
              <a:solidFill>
                <a:schemeClr val="bg1"/>
              </a:solidFill>
              <a:latin typeface="方正大黑简体" pitchFamily="65" charset="-122"/>
              <a:ea typeface="方正大黑简体"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5"/>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28662" y="642926"/>
            <a:ext cx="7963818" cy="1400383"/>
          </a:xfrm>
          <a:prstGeom prst="rect">
            <a:avLst/>
          </a:prstGeom>
        </p:spPr>
        <p:txBody>
          <a:bodyPr wrap="square">
            <a:spAutoFit/>
          </a:bodyPr>
          <a:lstStyle/>
          <a:p>
            <a:pPr lvl="0">
              <a:lnSpc>
                <a:spcPts val="3360"/>
              </a:lnSpc>
              <a:defRPr/>
            </a:pPr>
            <a:r>
              <a:rPr lang="zh-CN" altLang="en-US" sz="2400" b="1" dirty="0" smtClean="0"/>
              <a:t>     </a:t>
            </a:r>
            <a:r>
              <a:rPr lang="en-US" altLang="zh-CN" sz="2400" b="1" dirty="0" smtClean="0"/>
              <a:t>   </a:t>
            </a:r>
            <a:r>
              <a:rPr lang="zh-CN" altLang="en-US" sz="2400" b="1" dirty="0" smtClean="0"/>
              <a:t>（</a:t>
            </a:r>
            <a:r>
              <a:rPr lang="en-US" altLang="zh-CN" sz="2400" b="1" dirty="0" smtClean="0"/>
              <a:t>2</a:t>
            </a:r>
            <a:r>
              <a:rPr lang="zh-CN" altLang="en-US" sz="2400" b="1" dirty="0" smtClean="0"/>
              <a:t>）、</a:t>
            </a:r>
            <a:r>
              <a:rPr lang="zh-CN" altLang="en-US" sz="2000" b="1" dirty="0" smtClean="0"/>
              <a:t>父亲瞅了瞅我们，没对我们说一句话。他脸上的表情非常安定，非常沉着。他的心被一种伟大的力量占据着。这个力量就是他平日对我们讲的</a:t>
            </a:r>
            <a:r>
              <a:rPr lang="en-US" altLang="zh-CN" sz="2000" b="1" dirty="0" smtClean="0">
                <a:latin typeface="Arial"/>
              </a:rPr>
              <a:t>——</a:t>
            </a:r>
            <a:r>
              <a:rPr lang="zh-CN" altLang="en-US" sz="2000" b="1" dirty="0" smtClean="0"/>
              <a:t>他对于革命事业的信心。</a:t>
            </a:r>
            <a:endParaRPr lang="zh-CN" altLang="en-US" sz="2400" b="1" dirty="0" smtClean="0"/>
          </a:p>
        </p:txBody>
      </p:sp>
      <p:sp>
        <p:nvSpPr>
          <p:cNvPr id="3" name="TextBox 2"/>
          <p:cNvSpPr txBox="1"/>
          <p:nvPr/>
        </p:nvSpPr>
        <p:spPr>
          <a:xfrm>
            <a:off x="467544" y="2089544"/>
            <a:ext cx="8424936" cy="2708434"/>
          </a:xfrm>
          <a:prstGeom prst="rect">
            <a:avLst/>
          </a:prstGeom>
          <a:noFill/>
        </p:spPr>
        <p:txBody>
          <a:bodyPr wrap="square" rtlCol="0">
            <a:spAutoFit/>
          </a:bodyPr>
          <a:lstStyle/>
          <a:p>
            <a:pPr>
              <a:lnSpc>
                <a:spcPts val="3400"/>
              </a:lnSpc>
            </a:pPr>
            <a:r>
              <a:rPr lang="zh-CN" altLang="en-US" sz="2000" b="1" dirty="0" smtClean="0"/>
              <a:t>        </a:t>
            </a:r>
            <a:r>
              <a:rPr lang="zh-CN" altLang="en-US" b="1" dirty="0" smtClean="0"/>
              <a:t>面对亲人的哭喊，李大钊只是“</a:t>
            </a:r>
            <a:r>
              <a:rPr lang="zh-CN" altLang="en-US" b="1" dirty="0" smtClean="0">
                <a:solidFill>
                  <a:srgbClr val="C00000"/>
                </a:solidFill>
              </a:rPr>
              <a:t>瞅了瞅</a:t>
            </a:r>
            <a:r>
              <a:rPr lang="zh-CN" altLang="en-US" b="1" dirty="0" smtClean="0"/>
              <a:t>”，没有说一句话，“他脸上的表情</a:t>
            </a:r>
            <a:r>
              <a:rPr lang="zh-CN" altLang="en-US" b="1" dirty="0" smtClean="0">
                <a:solidFill>
                  <a:srgbClr val="C00000"/>
                </a:solidFill>
              </a:rPr>
              <a:t>非常安定</a:t>
            </a:r>
            <a:r>
              <a:rPr lang="zh-CN" altLang="en-US" b="1" dirty="0" smtClean="0"/>
              <a:t>，</a:t>
            </a:r>
            <a:r>
              <a:rPr lang="zh-CN" altLang="en-US" b="1" dirty="0" smtClean="0">
                <a:solidFill>
                  <a:srgbClr val="C00000"/>
                </a:solidFill>
              </a:rPr>
              <a:t>非常沉着</a:t>
            </a:r>
            <a:r>
              <a:rPr lang="zh-CN" altLang="en-US" b="1" dirty="0" smtClean="0"/>
              <a:t>”。为什么会这样呢？原因是“他的心被一种伟大的力量占据着”，这就是他对于革命事业的信心。正是因为李大钊对革命事业的信心，所以李大钊在极端危险和困难的情况下能够坦然自若；正是因为李大钊同志对革命充满必胜的信心，所以在敌人严刑拷打下毫不动摇，而且也不因亲人的哭喊而忧伤。相反的，他用“安定”“沉着”影响亲人，使他们化悲痛为力量。</a:t>
            </a:r>
            <a:endParaRPr lang="zh-CN" altLang="en-US" sz="2000" b="1" dirty="0"/>
          </a:p>
        </p:txBody>
      </p:sp>
      <p:sp>
        <p:nvSpPr>
          <p:cNvPr id="4" name="TextBox 3"/>
          <p:cNvSpPr txBox="1"/>
          <p:nvPr/>
        </p:nvSpPr>
        <p:spPr>
          <a:xfrm>
            <a:off x="1907709" y="87474"/>
            <a:ext cx="1620957" cy="523220"/>
          </a:xfrm>
          <a:prstGeom prst="rect">
            <a:avLst/>
          </a:prstGeom>
          <a:noFill/>
        </p:spPr>
        <p:txBody>
          <a:bodyPr wrap="none" rtlCol="0">
            <a:spAutoFit/>
          </a:bodyPr>
          <a:lstStyle/>
          <a:p>
            <a:r>
              <a:rPr lang="zh-CN" altLang="en-US" sz="2800" dirty="0" smtClean="0">
                <a:solidFill>
                  <a:schemeClr val="bg1"/>
                </a:solidFill>
                <a:latin typeface="方正大黑简体" pitchFamily="65" charset="-122"/>
                <a:ea typeface="方正大黑简体" pitchFamily="65" charset="-122"/>
              </a:rPr>
              <a:t>品读课文</a:t>
            </a:r>
            <a:endParaRPr lang="zh-CN" altLang="en-US" sz="2800" dirty="0">
              <a:solidFill>
                <a:schemeClr val="bg1"/>
              </a:solidFill>
              <a:latin typeface="方正大黑简体" pitchFamily="65" charset="-122"/>
              <a:ea typeface="方正大黑简体"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4"/>
                                        </p:tgtEl>
                                        <p:attrNameLst>
                                          <p:attrName>style.visibility</p:attrName>
                                        </p:attrNameLst>
                                      </p:cBhvr>
                                      <p:tavLst>
                                        <p:tav tm="0">
                                          <p:val>
                                            <p:strVal val="hidden"/>
                                          </p:val>
                                        </p:tav>
                                        <p:tav tm="50000">
                                          <p:val>
                                            <p:strVal val="visible"/>
                                          </p:val>
                                        </p:tav>
                                      </p:tavLst>
                                    </p:anim>
                                  </p:childTnLst>
                                </p:cTn>
                              </p:par>
                            </p:childTnLst>
                          </p:cTn>
                        </p:par>
                      </p:childTnLst>
                    </p:cTn>
                  </p:par>
                  <p:par>
                    <p:cTn id="7" fill="hold">
                      <p:stCondLst>
                        <p:cond delay="indefinite"/>
                      </p:stCondLst>
                      <p:childTnLst>
                        <p:par>
                          <p:cTn id="8" fill="hold">
                            <p:stCondLst>
                              <p:cond delay="0"/>
                            </p:stCondLst>
                            <p:childTnLst>
                              <p:par>
                                <p:cTn id="9" presetID="12" presetClass="entr" presetSubtype="4"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slide(fromBottom)">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00100" y="1232290"/>
            <a:ext cx="7143800" cy="3298339"/>
          </a:xfrm>
          <a:prstGeom prst="rect">
            <a:avLst/>
          </a:prstGeom>
        </p:spPr>
        <p:txBody>
          <a:bodyPr wrap="square">
            <a:spAutoFit/>
          </a:bodyPr>
          <a:lstStyle/>
          <a:p>
            <a:pPr>
              <a:lnSpc>
                <a:spcPts val="5000"/>
              </a:lnSpc>
            </a:pPr>
            <a:r>
              <a:rPr lang="zh-CN" altLang="en-US" sz="2400" b="1" dirty="0" smtClean="0"/>
              <a:t>            </a:t>
            </a:r>
            <a:r>
              <a:rPr lang="zh-CN" altLang="en-US" sz="3200" b="1" dirty="0" smtClean="0"/>
              <a:t>本文通过对李大钊被捕前到被捕后的回忆，展示了革命先烈忠于革命事业的伟大精神和面对敌人坚贞不屈的高贵品质，表达了作者对父亲的敬仰与深切的怀念。</a:t>
            </a:r>
            <a:endParaRPr lang="zh-CN" altLang="en-US" sz="3200" b="1" dirty="0"/>
          </a:p>
        </p:txBody>
      </p:sp>
      <p:sp>
        <p:nvSpPr>
          <p:cNvPr id="3" name="TextBox 2"/>
          <p:cNvSpPr txBox="1"/>
          <p:nvPr/>
        </p:nvSpPr>
        <p:spPr>
          <a:xfrm>
            <a:off x="1907704" y="87474"/>
            <a:ext cx="3275256" cy="523220"/>
          </a:xfrm>
          <a:prstGeom prst="rect">
            <a:avLst/>
          </a:prstGeom>
          <a:noFill/>
        </p:spPr>
        <p:txBody>
          <a:bodyPr wrap="none" rtlCol="0">
            <a:spAutoFit/>
          </a:bodyPr>
          <a:lstStyle/>
          <a:p>
            <a:r>
              <a:rPr lang="zh-CN" altLang="en-US" sz="2800" dirty="0" smtClean="0">
                <a:solidFill>
                  <a:schemeClr val="bg1"/>
                </a:solidFill>
                <a:latin typeface="方正大黑简体" pitchFamily="65" charset="-122"/>
                <a:ea typeface="方正大黑简体" pitchFamily="65" charset="-122"/>
              </a:rPr>
              <a:t>再读课文  小结全文</a:t>
            </a:r>
            <a:endParaRPr lang="zh-CN" altLang="en-US" sz="2800" dirty="0">
              <a:solidFill>
                <a:schemeClr val="bg1"/>
              </a:solidFill>
              <a:latin typeface="方正大黑简体" pitchFamily="65" charset="-122"/>
              <a:ea typeface="方正大黑简体"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07709" y="87474"/>
            <a:ext cx="1620957" cy="523220"/>
          </a:xfrm>
          <a:prstGeom prst="rect">
            <a:avLst/>
          </a:prstGeom>
          <a:noFill/>
        </p:spPr>
        <p:txBody>
          <a:bodyPr wrap="none" rtlCol="0">
            <a:spAutoFit/>
          </a:bodyPr>
          <a:lstStyle/>
          <a:p>
            <a:r>
              <a:rPr lang="zh-CN" altLang="en-US" sz="2800" dirty="0" smtClean="0">
                <a:solidFill>
                  <a:schemeClr val="bg1"/>
                </a:solidFill>
                <a:latin typeface="方正大黑简体" pitchFamily="65" charset="-122"/>
                <a:ea typeface="方正大黑简体" pitchFamily="65" charset="-122"/>
              </a:rPr>
              <a:t>资料链接</a:t>
            </a:r>
            <a:endParaRPr lang="zh-CN" altLang="en-US" sz="2800" dirty="0">
              <a:solidFill>
                <a:schemeClr val="bg1"/>
              </a:solidFill>
              <a:latin typeface="方正大黑简体" pitchFamily="65" charset="-122"/>
              <a:ea typeface="方正大黑简体" pitchFamily="65" charset="-122"/>
            </a:endParaRPr>
          </a:p>
        </p:txBody>
      </p:sp>
      <p:sp>
        <p:nvSpPr>
          <p:cNvPr id="4" name="矩形 3"/>
          <p:cNvSpPr/>
          <p:nvPr/>
        </p:nvSpPr>
        <p:spPr>
          <a:xfrm>
            <a:off x="1000100" y="803661"/>
            <a:ext cx="7429552" cy="3580467"/>
          </a:xfrm>
          <a:prstGeom prst="rect">
            <a:avLst/>
          </a:prstGeom>
        </p:spPr>
        <p:txBody>
          <a:bodyPr wrap="square">
            <a:spAutoFit/>
          </a:bodyPr>
          <a:lstStyle/>
          <a:p>
            <a:pPr>
              <a:lnSpc>
                <a:spcPts val="5900"/>
              </a:lnSpc>
            </a:pPr>
            <a:r>
              <a:rPr lang="zh-CN" altLang="en-US" sz="2000" b="1" dirty="0" smtClean="0">
                <a:latin typeface="方正魏碑简体" pitchFamily="65" charset="-122"/>
                <a:ea typeface="方正魏碑简体" pitchFamily="65" charset="-122"/>
              </a:rPr>
              <a:t>         </a:t>
            </a:r>
            <a:r>
              <a:rPr lang="zh-CN" altLang="en-US" sz="2800" b="1" dirty="0" smtClean="0">
                <a:solidFill>
                  <a:srgbClr val="C00000"/>
                </a:solidFill>
                <a:latin typeface="方正魏碑简体" pitchFamily="65" charset="-122"/>
                <a:ea typeface="方正魏碑简体" pitchFamily="65" charset="-122"/>
              </a:rPr>
              <a:t>他对中国人民的解放事业，对马克思主义的信仰和无产阶级的革命前途无限忠诚。他为在我国开创和发展共产主义运动的大无畏的献身精神，永远是一切革命者的光辉典范。</a:t>
            </a:r>
            <a:endParaRPr lang="en-US" altLang="zh-CN" sz="2000" b="1" dirty="0" smtClean="0">
              <a:solidFill>
                <a:srgbClr val="C00000"/>
              </a:solidFill>
              <a:latin typeface="方正魏碑简体" pitchFamily="65" charset="-122"/>
              <a:ea typeface="方正魏碑简体" pitchFamily="65" charset="-122"/>
            </a:endParaRPr>
          </a:p>
          <a:p>
            <a:pPr>
              <a:lnSpc>
                <a:spcPts val="3600"/>
              </a:lnSpc>
            </a:pPr>
            <a:r>
              <a:rPr lang="en-US" altLang="zh-CN" b="1" dirty="0" smtClean="0"/>
              <a:t>                              </a:t>
            </a:r>
            <a:r>
              <a:rPr lang="en-US" altLang="zh-CN" sz="1600" b="1" dirty="0" smtClean="0"/>
              <a:t>——</a:t>
            </a:r>
            <a:r>
              <a:rPr lang="zh-CN" altLang="en-US" sz="1600" b="1" dirty="0" smtClean="0"/>
              <a:t>李大钊的墓碑上刻着中共中央的评价</a:t>
            </a:r>
            <a:endParaRPr lang="zh-CN" altLang="en-US" sz="1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714353" y="1017974"/>
          <a:ext cx="7858179" cy="3954780"/>
        </p:xfrm>
        <a:graphic>
          <a:graphicData uri="http://schemas.openxmlformats.org/drawingml/2006/table">
            <a:tbl>
              <a:tblPr firstRow="1" bandRow="1">
                <a:tableStyleId>{5940675A-B579-460E-94D1-54222C63F5DA}</a:tableStyleId>
              </a:tblPr>
              <a:tblGrid>
                <a:gridCol w="1587510"/>
                <a:gridCol w="3651276"/>
                <a:gridCol w="2619393"/>
              </a:tblGrid>
              <a:tr h="342900">
                <a:tc>
                  <a:txBody>
                    <a:bodyPr/>
                    <a:lstStyle/>
                    <a:p>
                      <a:r>
                        <a:rPr lang="zh-CN" altLang="en-US" sz="1800" b="1" dirty="0" smtClean="0"/>
                        <a:t>表达方法</a:t>
                      </a:r>
                      <a:endParaRPr lang="zh-CN" altLang="en-US" sz="1800" b="1" dirty="0"/>
                    </a:p>
                  </a:txBody>
                  <a:tcPr marT="34290" marB="34290" anchor="ctr"/>
                </a:tc>
                <a:tc>
                  <a:txBody>
                    <a:bodyPr/>
                    <a:lstStyle/>
                    <a:p>
                      <a:pPr algn="ctr"/>
                      <a:r>
                        <a:rPr lang="zh-CN" altLang="en-US" sz="1800" b="1" dirty="0" smtClean="0"/>
                        <a:t>举          例</a:t>
                      </a:r>
                      <a:endParaRPr lang="zh-CN" altLang="en-US" sz="1800" b="1" dirty="0"/>
                    </a:p>
                  </a:txBody>
                  <a:tcPr marT="34290" marB="34290" anchor="ctr"/>
                </a:tc>
                <a:tc>
                  <a:txBody>
                    <a:bodyPr/>
                    <a:lstStyle/>
                    <a:p>
                      <a:pPr algn="ctr"/>
                      <a:r>
                        <a:rPr lang="zh-CN" altLang="en-US" sz="1800" b="1" dirty="0" smtClean="0"/>
                        <a:t>好        处</a:t>
                      </a:r>
                      <a:endParaRPr lang="zh-CN" altLang="en-US" sz="1800" b="1" dirty="0"/>
                    </a:p>
                  </a:txBody>
                  <a:tcPr marT="34290" marB="34290" anchor="ctr"/>
                </a:tc>
              </a:tr>
              <a:tr h="2240280">
                <a:tc>
                  <a:txBody>
                    <a:bodyPr/>
                    <a:lstStyle/>
                    <a:p>
                      <a:pPr algn="ctr"/>
                      <a:r>
                        <a:rPr lang="zh-CN" altLang="en-US" sz="1800" b="1" u="none" dirty="0" smtClean="0">
                          <a:solidFill>
                            <a:srgbClr val="C00000"/>
                          </a:solidFill>
                          <a:uFill>
                            <a:solidFill>
                              <a:srgbClr val="C00000"/>
                            </a:solidFill>
                          </a:uFill>
                        </a:rPr>
                        <a:t>前后照应</a:t>
                      </a:r>
                      <a:endParaRPr lang="en-US" altLang="zh-CN" sz="1800" b="1" u="none" dirty="0" smtClean="0">
                        <a:solidFill>
                          <a:srgbClr val="C00000"/>
                        </a:solidFill>
                      </a:endParaRPr>
                    </a:p>
                    <a:p>
                      <a:pPr algn="ctr"/>
                      <a:r>
                        <a:rPr lang="zh-CN" altLang="en-US" sz="1800" b="1" u="none" dirty="0" smtClean="0">
                          <a:solidFill>
                            <a:srgbClr val="C00000"/>
                          </a:solidFill>
                          <a:uFill>
                            <a:solidFill>
                              <a:srgbClr val="C00000"/>
                            </a:solidFill>
                          </a:uFill>
                        </a:rPr>
                        <a:t>首尾连贯</a:t>
                      </a:r>
                      <a:endParaRPr lang="zh-CN" altLang="en-US" sz="1800" u="none" dirty="0">
                        <a:solidFill>
                          <a:srgbClr val="C00000"/>
                        </a:solidFill>
                      </a:endParaRPr>
                    </a:p>
                  </a:txBody>
                  <a:tcPr marT="34290" marB="34290" anchor="ctr">
                    <a:lnB w="12700" cap="flat" cmpd="sng" algn="ctr">
                      <a:solidFill>
                        <a:schemeClr val="tx1"/>
                      </a:solidFill>
                      <a:prstDash val="solid"/>
                      <a:round/>
                      <a:headEnd type="none" w="med" len="med"/>
                      <a:tailEnd type="none" w="med" len="med"/>
                    </a:lnB>
                  </a:tcPr>
                </a:tc>
                <a:tc>
                  <a:txBody>
                    <a:bodyPr/>
                    <a:lstStyle/>
                    <a:p>
                      <a:r>
                        <a:rPr lang="en-US" altLang="zh-CN" sz="1400" b="1" i="0" kern="1200" dirty="0" smtClean="0">
                          <a:solidFill>
                            <a:schemeClr val="tx1"/>
                          </a:solidFill>
                          <a:latin typeface="+mn-lt"/>
                          <a:ea typeface="+mn-ea"/>
                          <a:cs typeface="+mn-cs"/>
                        </a:rPr>
                        <a:t>1927</a:t>
                      </a:r>
                      <a:r>
                        <a:rPr lang="zh-CN" altLang="en-US" sz="1400" b="1" i="0" kern="1200" dirty="0" smtClean="0">
                          <a:solidFill>
                            <a:schemeClr val="tx1"/>
                          </a:solidFill>
                          <a:latin typeface="+mn-lt"/>
                          <a:ea typeface="+mn-ea"/>
                          <a:cs typeface="+mn-cs"/>
                        </a:rPr>
                        <a:t>年</a:t>
                      </a:r>
                      <a:r>
                        <a:rPr lang="en-US" altLang="zh-CN" sz="1400" b="1" i="0" kern="1200" dirty="0" smtClean="0">
                          <a:solidFill>
                            <a:schemeClr val="tx1"/>
                          </a:solidFill>
                          <a:latin typeface="+mn-lt"/>
                          <a:ea typeface="+mn-ea"/>
                          <a:cs typeface="+mn-cs"/>
                        </a:rPr>
                        <a:t>4</a:t>
                      </a:r>
                      <a:r>
                        <a:rPr lang="zh-CN" altLang="en-US" sz="1400" b="1" i="0" kern="1200" dirty="0" smtClean="0">
                          <a:solidFill>
                            <a:schemeClr val="tx1"/>
                          </a:solidFill>
                          <a:latin typeface="+mn-lt"/>
                          <a:ea typeface="+mn-ea"/>
                          <a:cs typeface="+mn-cs"/>
                        </a:rPr>
                        <a:t>月</a:t>
                      </a:r>
                      <a:r>
                        <a:rPr lang="en-US" altLang="zh-CN" sz="1400" b="1" i="0" kern="1200" dirty="0" smtClean="0">
                          <a:solidFill>
                            <a:schemeClr val="tx1"/>
                          </a:solidFill>
                          <a:latin typeface="+mn-lt"/>
                          <a:ea typeface="+mn-ea"/>
                          <a:cs typeface="+mn-cs"/>
                        </a:rPr>
                        <a:t>28</a:t>
                      </a:r>
                      <a:r>
                        <a:rPr lang="zh-CN" altLang="en-US" sz="1400" b="1" i="0" kern="1200" dirty="0" smtClean="0">
                          <a:solidFill>
                            <a:schemeClr val="tx1"/>
                          </a:solidFill>
                          <a:latin typeface="+mn-lt"/>
                          <a:ea typeface="+mn-ea"/>
                          <a:cs typeface="+mn-cs"/>
                        </a:rPr>
                        <a:t>日，我永远忘不了那一天。那是父亲的被难日</a:t>
                      </a:r>
                      <a:r>
                        <a:rPr lang="en-US" altLang="zh-CN" sz="1400" b="1" i="0" kern="1200" dirty="0" smtClean="0">
                          <a:solidFill>
                            <a:schemeClr val="tx1"/>
                          </a:solidFill>
                          <a:latin typeface="+mn-lt"/>
                          <a:ea typeface="+mn-ea"/>
                          <a:cs typeface="+mn-cs"/>
                        </a:rPr>
                        <a:t>……</a:t>
                      </a:r>
                    </a:p>
                    <a:p>
                      <a:endParaRPr lang="en-US" altLang="zh-CN" sz="1400" b="1" i="0" kern="1200" dirty="0" smtClean="0">
                        <a:solidFill>
                          <a:srgbClr val="C00000"/>
                        </a:solidFill>
                        <a:latin typeface="+mn-lt"/>
                        <a:ea typeface="+mn-ea"/>
                        <a:cs typeface="+mn-cs"/>
                      </a:endParaRPr>
                    </a:p>
                    <a:p>
                      <a:r>
                        <a:rPr lang="zh-CN" altLang="en-US" sz="1400" b="1" i="0" kern="1200" dirty="0" smtClean="0">
                          <a:solidFill>
                            <a:srgbClr val="C00000"/>
                          </a:solidFill>
                          <a:latin typeface="+mn-lt"/>
                          <a:ea typeface="+mn-ea"/>
                          <a:cs typeface="+mn-cs"/>
                        </a:rPr>
                        <a:t>后面交代</a:t>
                      </a:r>
                      <a:r>
                        <a:rPr lang="en-US" altLang="zh-CN" sz="1400" b="1" i="0" kern="1200" dirty="0" smtClean="0">
                          <a:solidFill>
                            <a:schemeClr val="tx1"/>
                          </a:solidFill>
                          <a:latin typeface="+mn-lt"/>
                          <a:ea typeface="+mn-ea"/>
                          <a:cs typeface="+mn-cs"/>
                        </a:rPr>
                        <a:t>……</a:t>
                      </a:r>
                      <a:r>
                        <a:rPr lang="zh-CN" altLang="en-US" sz="1400" b="1" i="0" kern="1200" dirty="0" smtClean="0">
                          <a:solidFill>
                            <a:schemeClr val="tx1"/>
                          </a:solidFill>
                          <a:latin typeface="+mn-lt"/>
                          <a:ea typeface="+mn-ea"/>
                          <a:cs typeface="+mn-cs"/>
                        </a:rPr>
                        <a:t>他是从街上哭着回来的，</a:t>
                      </a:r>
                      <a:r>
                        <a:rPr lang="en-US" altLang="zh-CN" sz="1400" b="1" i="0" kern="1200" dirty="0" smtClean="0">
                          <a:solidFill>
                            <a:schemeClr val="tx1"/>
                          </a:solidFill>
                          <a:latin typeface="+mn-lt"/>
                          <a:ea typeface="+mn-ea"/>
                          <a:cs typeface="+mn-cs"/>
                        </a:rPr>
                        <a:t>…………</a:t>
                      </a:r>
                      <a:r>
                        <a:rPr lang="zh-CN" altLang="en-US" sz="1400" b="1" i="0" kern="1200" dirty="0" smtClean="0">
                          <a:solidFill>
                            <a:schemeClr val="tx1"/>
                          </a:solidFill>
                          <a:latin typeface="+mn-lt"/>
                          <a:ea typeface="+mn-ea"/>
                          <a:cs typeface="+mn-cs"/>
                        </a:rPr>
                        <a:t>母亲醒过来了，她低声问我∶“昨天是几号？记住，昨天是你爹被害的日子。”</a:t>
                      </a:r>
                      <a:r>
                        <a:rPr lang="en-US" altLang="zh-CN" sz="1400" b="1" dirty="0" smtClean="0">
                          <a:solidFill>
                            <a:schemeClr val="tx1"/>
                          </a:solidFill>
                        </a:rPr>
                        <a:t>……</a:t>
                      </a:r>
                      <a:r>
                        <a:rPr lang="zh-CN" altLang="en-US" sz="1400" b="1" i="0" kern="1200" dirty="0" smtClean="0">
                          <a:solidFill>
                            <a:schemeClr val="tx1"/>
                          </a:solidFill>
                          <a:latin typeface="+mn-lt"/>
                          <a:ea typeface="+mn-ea"/>
                          <a:cs typeface="+mn-cs"/>
                        </a:rPr>
                        <a:t>我低声对母亲说∶“妈，昨天是</a:t>
                      </a:r>
                      <a:r>
                        <a:rPr lang="en-US" altLang="zh-CN" sz="1400" b="1" i="0" kern="1200" dirty="0" smtClean="0">
                          <a:solidFill>
                            <a:schemeClr val="tx1"/>
                          </a:solidFill>
                          <a:latin typeface="+mn-lt"/>
                          <a:ea typeface="+mn-ea"/>
                          <a:cs typeface="+mn-cs"/>
                        </a:rPr>
                        <a:t>4</a:t>
                      </a:r>
                      <a:r>
                        <a:rPr lang="zh-CN" altLang="en-US" sz="1400" b="1" i="0" kern="1200" dirty="0" smtClean="0">
                          <a:solidFill>
                            <a:schemeClr val="tx1"/>
                          </a:solidFill>
                          <a:latin typeface="+mn-lt"/>
                          <a:ea typeface="+mn-ea"/>
                          <a:cs typeface="+mn-cs"/>
                        </a:rPr>
                        <a:t>月</a:t>
                      </a:r>
                      <a:r>
                        <a:rPr lang="en-US" altLang="zh-CN" sz="1400" b="1" i="0" kern="1200" dirty="0" smtClean="0">
                          <a:solidFill>
                            <a:schemeClr val="tx1"/>
                          </a:solidFill>
                          <a:latin typeface="+mn-lt"/>
                          <a:ea typeface="+mn-ea"/>
                          <a:cs typeface="+mn-cs"/>
                        </a:rPr>
                        <a:t>28</a:t>
                      </a:r>
                      <a:r>
                        <a:rPr lang="zh-CN" altLang="en-US" sz="1400" b="1" i="0" kern="1200" dirty="0" smtClean="0">
                          <a:solidFill>
                            <a:schemeClr val="tx1"/>
                          </a:solidFill>
                          <a:latin typeface="+mn-lt"/>
                          <a:ea typeface="+mn-ea"/>
                          <a:cs typeface="+mn-cs"/>
                        </a:rPr>
                        <a:t>日。”母亲微微点了一下头。</a:t>
                      </a:r>
                      <a:endParaRPr lang="zh-CN" altLang="en-US" sz="1400" dirty="0"/>
                    </a:p>
                  </a:txBody>
                  <a:tcPr marT="34290" marB="34290"/>
                </a:tc>
                <a:tc>
                  <a:txBody>
                    <a:bodyPr/>
                    <a:lstStyle/>
                    <a:p>
                      <a:pPr algn="l"/>
                      <a:r>
                        <a:rPr lang="zh-CN" altLang="en-US" sz="1400" b="1" kern="1200" dirty="0" smtClean="0">
                          <a:solidFill>
                            <a:schemeClr val="tx1"/>
                          </a:solidFill>
                          <a:latin typeface="+mn-lt"/>
                          <a:ea typeface="+mn-ea"/>
                          <a:cs typeface="+mn-cs"/>
                        </a:rPr>
                        <a:t>         整篇文章显得非常紧凑，同时突出了作者一直把父亲的被害牢记在心的思想感情。</a:t>
                      </a:r>
                      <a:endParaRPr lang="zh-CN" altLang="en-US" sz="1400" b="1" dirty="0"/>
                    </a:p>
                  </a:txBody>
                  <a:tcPr marT="34290" marB="34290" anchor="ctr"/>
                </a:tc>
              </a:tr>
              <a:tr h="13716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1" u="none" dirty="0" smtClean="0">
                          <a:solidFill>
                            <a:srgbClr val="C00000"/>
                          </a:solidFill>
                          <a:uFill>
                            <a:solidFill>
                              <a:srgbClr val="C00000"/>
                            </a:solidFill>
                          </a:uFill>
                        </a:rPr>
                        <a:t>前后照应</a:t>
                      </a:r>
                      <a:endParaRPr lang="zh-CN" altLang="en-US" sz="1800" u="none" dirty="0">
                        <a:solidFill>
                          <a:srgbClr val="C00000"/>
                        </a:solidFill>
                      </a:endParaRPr>
                    </a:p>
                  </a:txBody>
                  <a:tcPr marT="34290" marB="34290" anchor="ctr">
                    <a:lnT w="12700" cap="flat" cmpd="sng" algn="ctr">
                      <a:solidFill>
                        <a:schemeClr val="tx1"/>
                      </a:solidFill>
                      <a:prstDash val="solid"/>
                      <a:round/>
                      <a:headEnd type="none" w="med" len="med"/>
                      <a:tailEnd type="none" w="med" len="med"/>
                    </a:lnT>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b="1" dirty="0" smtClean="0">
                          <a:solidFill>
                            <a:schemeClr val="tx1"/>
                          </a:solidFill>
                        </a:rPr>
                        <a:t>“我蹲在旁边，看他把书和有字的纸片投到火炉里去。”</a:t>
                      </a:r>
                      <a:endParaRPr lang="en-US" altLang="zh-CN" sz="1400" b="1"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b="1" dirty="0" smtClean="0">
                          <a:solidFill>
                            <a:srgbClr val="C00000"/>
                          </a:solidFill>
                        </a:rPr>
                        <a:t>     </a:t>
                      </a:r>
                      <a:r>
                        <a:rPr lang="zh-CN" altLang="en-US" sz="1400" b="1" dirty="0" smtClean="0">
                          <a:solidFill>
                            <a:srgbClr val="C00000"/>
                          </a:solidFill>
                        </a:rPr>
                        <a:t>后面交代</a:t>
                      </a:r>
                      <a:r>
                        <a:rPr lang="en-US" altLang="zh-CN" sz="1400" b="1" dirty="0" smtClean="0">
                          <a:solidFill>
                            <a:schemeClr val="tx1"/>
                          </a:solidFill>
                        </a:rPr>
                        <a:t>……</a:t>
                      </a:r>
                      <a:r>
                        <a:rPr lang="zh-CN" altLang="en-US" sz="1400" b="1" dirty="0" smtClean="0">
                          <a:solidFill>
                            <a:schemeClr val="tx1"/>
                          </a:solidFill>
                        </a:rPr>
                        <a:t>“后来听母亲说，军阀张作霖要派人来检查。为了避免党组织被破坏，父亲只好把一些书籍和文件烧掉。”</a:t>
                      </a:r>
                      <a:r>
                        <a:rPr lang="en-US" altLang="zh-CN" sz="1400" b="1" dirty="0" smtClean="0">
                          <a:solidFill>
                            <a:schemeClr val="tx1"/>
                          </a:solidFill>
                        </a:rPr>
                        <a:t>……</a:t>
                      </a:r>
                    </a:p>
                  </a:txBody>
                  <a:tcPr marT="34290" marB="34290"/>
                </a:tc>
                <a:tc>
                  <a:txBody>
                    <a:bodyPr/>
                    <a:lstStyle/>
                    <a:p>
                      <a:r>
                        <a:rPr lang="zh-CN" altLang="en-US" sz="1400" b="1" kern="1200" dirty="0" smtClean="0">
                          <a:solidFill>
                            <a:schemeClr val="tx1"/>
                          </a:solidFill>
                          <a:latin typeface="+mn-lt"/>
                          <a:ea typeface="+mn-ea"/>
                          <a:cs typeface="+mn-cs"/>
                        </a:rPr>
                        <a:t>         读者读了就会对事情的来龙去脉了解得更加清楚，得到的印象和感受也更深刻。</a:t>
                      </a:r>
                      <a:endParaRPr lang="zh-CN" altLang="en-US" sz="1400" b="1" dirty="0">
                        <a:solidFill>
                          <a:schemeClr val="tx1"/>
                        </a:solidFill>
                      </a:endParaRPr>
                    </a:p>
                  </a:txBody>
                  <a:tcPr marT="34290" marB="34290"/>
                </a:tc>
              </a:tr>
            </a:tbl>
          </a:graphicData>
        </a:graphic>
      </p:graphicFrame>
      <p:sp>
        <p:nvSpPr>
          <p:cNvPr id="3" name="TextBox 2"/>
          <p:cNvSpPr txBox="1"/>
          <p:nvPr/>
        </p:nvSpPr>
        <p:spPr>
          <a:xfrm>
            <a:off x="1907709" y="87474"/>
            <a:ext cx="1620957" cy="523220"/>
          </a:xfrm>
          <a:prstGeom prst="rect">
            <a:avLst/>
          </a:prstGeom>
          <a:noFill/>
        </p:spPr>
        <p:txBody>
          <a:bodyPr wrap="none" rtlCol="0">
            <a:spAutoFit/>
          </a:bodyPr>
          <a:lstStyle/>
          <a:p>
            <a:r>
              <a:rPr lang="zh-CN" altLang="en-US" sz="2800" dirty="0" smtClean="0">
                <a:solidFill>
                  <a:schemeClr val="bg1"/>
                </a:solidFill>
                <a:latin typeface="方正大黑简体" pitchFamily="65" charset="-122"/>
                <a:ea typeface="方正大黑简体" pitchFamily="65" charset="-122"/>
              </a:rPr>
              <a:t>表达方法</a:t>
            </a:r>
            <a:endParaRPr lang="zh-CN" altLang="en-US" sz="2800" dirty="0">
              <a:solidFill>
                <a:schemeClr val="bg1"/>
              </a:solidFill>
              <a:latin typeface="方正大黑简体" pitchFamily="65" charset="-122"/>
              <a:ea typeface="方正大黑简体"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87624" y="1113590"/>
            <a:ext cx="6480720" cy="3298339"/>
          </a:xfrm>
          <a:prstGeom prst="rect">
            <a:avLst/>
          </a:prstGeom>
        </p:spPr>
        <p:txBody>
          <a:bodyPr wrap="square">
            <a:spAutoFit/>
          </a:bodyPr>
          <a:lstStyle/>
          <a:p>
            <a:pPr>
              <a:lnSpc>
                <a:spcPts val="5000"/>
              </a:lnSpc>
            </a:pPr>
            <a:r>
              <a:rPr lang="en-US" altLang="zh-CN" sz="4000" b="1" dirty="0" smtClean="0">
                <a:solidFill>
                  <a:srgbClr val="C00000"/>
                </a:solidFill>
              </a:rPr>
              <a:t>      </a:t>
            </a:r>
            <a:r>
              <a:rPr lang="zh-CN" altLang="en-US" sz="2800" b="1" dirty="0" smtClean="0">
                <a:solidFill>
                  <a:srgbClr val="002060"/>
                </a:solidFill>
              </a:rPr>
              <a:t>本课是革命先驱李大钊烈士的女儿李星华在</a:t>
            </a:r>
            <a:r>
              <a:rPr lang="en-US" altLang="zh-CN" sz="2800" b="1" dirty="0" smtClean="0">
                <a:solidFill>
                  <a:srgbClr val="002060"/>
                </a:solidFill>
              </a:rPr>
              <a:t>1943</a:t>
            </a:r>
            <a:r>
              <a:rPr lang="zh-CN" altLang="en-US" sz="2800" b="1" dirty="0" smtClean="0">
                <a:solidFill>
                  <a:srgbClr val="002060"/>
                </a:solidFill>
              </a:rPr>
              <a:t>年写的，这年正值李大钊同志遇难</a:t>
            </a:r>
            <a:r>
              <a:rPr lang="en-US" altLang="zh-CN" sz="2800" b="1" dirty="0" smtClean="0">
                <a:solidFill>
                  <a:srgbClr val="002060"/>
                </a:solidFill>
              </a:rPr>
              <a:t>16</a:t>
            </a:r>
            <a:r>
              <a:rPr lang="zh-CN" altLang="en-US" sz="2800" b="1" dirty="0" smtClean="0">
                <a:solidFill>
                  <a:srgbClr val="002060"/>
                </a:solidFill>
              </a:rPr>
              <a:t>周年，所以文章题目叫</a:t>
            </a:r>
            <a:r>
              <a:rPr lang="en-US" altLang="zh-CN" sz="2800" b="1" dirty="0" smtClean="0">
                <a:solidFill>
                  <a:srgbClr val="002060"/>
                </a:solidFill>
              </a:rPr>
              <a:t>《</a:t>
            </a:r>
            <a:r>
              <a:rPr lang="zh-CN" altLang="en-US" sz="2800" b="1" dirty="0" smtClean="0">
                <a:solidFill>
                  <a:srgbClr val="002060"/>
                </a:solidFill>
              </a:rPr>
              <a:t>十六年前的回忆</a:t>
            </a:r>
            <a:r>
              <a:rPr lang="en-US" altLang="zh-CN" sz="2800" b="1" dirty="0" smtClean="0">
                <a:solidFill>
                  <a:srgbClr val="002060"/>
                </a:solidFill>
              </a:rPr>
              <a:t>》</a:t>
            </a:r>
            <a:r>
              <a:rPr lang="zh-CN" altLang="en-US" sz="2800" b="1" dirty="0" smtClean="0">
                <a:solidFill>
                  <a:srgbClr val="002060"/>
                </a:solidFill>
              </a:rPr>
              <a:t>。这篇回忆录，把我们带到那腥风血雨的年代</a:t>
            </a:r>
            <a:r>
              <a:rPr lang="en-US" altLang="zh-CN" sz="2800" b="1" dirty="0" smtClean="0">
                <a:solidFill>
                  <a:srgbClr val="002060"/>
                </a:solidFill>
                <a:latin typeface="Arial"/>
              </a:rPr>
              <a:t>……</a:t>
            </a:r>
            <a:endParaRPr lang="zh-CN" altLang="en-US" sz="1400" dirty="0">
              <a:solidFill>
                <a:srgbClr val="002060"/>
              </a:solidFill>
            </a:endParaRPr>
          </a:p>
        </p:txBody>
      </p:sp>
      <p:sp>
        <p:nvSpPr>
          <p:cNvPr id="4" name="TextBox 3"/>
          <p:cNvSpPr txBox="1"/>
          <p:nvPr/>
        </p:nvSpPr>
        <p:spPr>
          <a:xfrm>
            <a:off x="1907709" y="87474"/>
            <a:ext cx="1620957" cy="523220"/>
          </a:xfrm>
          <a:prstGeom prst="rect">
            <a:avLst/>
          </a:prstGeom>
          <a:noFill/>
        </p:spPr>
        <p:txBody>
          <a:bodyPr wrap="none" rtlCol="0">
            <a:spAutoFit/>
          </a:bodyPr>
          <a:lstStyle/>
          <a:p>
            <a:r>
              <a:rPr lang="zh-CN" altLang="en-US" sz="2800" dirty="0" smtClean="0">
                <a:solidFill>
                  <a:schemeClr val="bg1"/>
                </a:solidFill>
                <a:latin typeface="方正大黑简体" pitchFamily="65" charset="-122"/>
                <a:ea typeface="方正大黑简体" pitchFamily="65" charset="-122"/>
              </a:rPr>
              <a:t>写作背景</a:t>
            </a:r>
            <a:endParaRPr lang="zh-CN" altLang="en-US" sz="2800" dirty="0">
              <a:solidFill>
                <a:schemeClr val="bg1"/>
              </a:solidFill>
              <a:latin typeface="方正大黑简体" pitchFamily="65" charset="-122"/>
              <a:ea typeface="方正大黑简体" pitchFamily="65" charset="-122"/>
            </a:endParaRPr>
          </a:p>
        </p:txBody>
      </p:sp>
      <p:sp>
        <p:nvSpPr>
          <p:cNvPr id="2" name="文本框 1"/>
          <p:cNvSpPr txBox="1"/>
          <p:nvPr/>
        </p:nvSpPr>
        <p:spPr>
          <a:xfrm>
            <a:off x="3275856" y="843558"/>
            <a:ext cx="1728192" cy="261610"/>
          </a:xfrm>
          <a:prstGeom prst="rect">
            <a:avLst/>
          </a:prstGeom>
          <a:noFill/>
        </p:spPr>
        <p:txBody>
          <a:bodyPr wrap="square" rtlCol="0">
            <a:spAutoFit/>
          </a:bodyPr>
          <a:lstStyle/>
          <a:p>
            <a:r>
              <a:rPr lang="en-US" altLang="zh-CN" sz="1100" dirty="0">
                <a:solidFill>
                  <a:srgbClr val="FCFCFC"/>
                </a:solidFill>
              </a:rPr>
              <a:t>https://www.ypppt.com/</a:t>
            </a:r>
            <a:endParaRPr lang="zh-CN" altLang="en-US" sz="1100" dirty="0">
              <a:solidFill>
                <a:srgbClr val="FCFCF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2428860" y="1125133"/>
            <a:ext cx="4214842" cy="2246769"/>
          </a:xfrm>
          <a:prstGeom prst="rect">
            <a:avLst/>
          </a:prstGeom>
          <a:noFill/>
          <a:ln w="9525">
            <a:noFill/>
            <a:miter lim="800000"/>
            <a:headEnd/>
            <a:tailEnd/>
          </a:ln>
        </p:spPr>
        <p:txBody>
          <a:bodyPr wrap="square">
            <a:spAutoFit/>
          </a:bodyPr>
          <a:lstStyle/>
          <a:p>
            <a:pPr>
              <a:spcBef>
                <a:spcPct val="50000"/>
              </a:spcBef>
            </a:pPr>
            <a:r>
              <a:rPr lang="zh-CN" altLang="en-US" sz="2000" b="1" dirty="0" smtClean="0">
                <a:solidFill>
                  <a:schemeClr val="tx1"/>
                </a:solidFill>
                <a:ea typeface="宋体" pitchFamily="2" charset="-122"/>
              </a:rPr>
              <a:t>被捕前：烧文件</a:t>
            </a:r>
            <a:r>
              <a:rPr lang="zh-CN" altLang="en-US" sz="2000" b="1" dirty="0" smtClean="0">
                <a:ea typeface="宋体" pitchFamily="2" charset="-122"/>
              </a:rPr>
              <a:t>和书籍</a:t>
            </a:r>
            <a:endParaRPr lang="en-US" altLang="zh-CN" sz="2000" b="1" dirty="0" smtClean="0">
              <a:ea typeface="宋体" pitchFamily="2" charset="-122"/>
            </a:endParaRPr>
          </a:p>
          <a:p>
            <a:pPr>
              <a:spcBef>
                <a:spcPct val="50000"/>
              </a:spcBef>
            </a:pPr>
            <a:r>
              <a:rPr lang="zh-CN" altLang="en-US" sz="2000" b="1" dirty="0" smtClean="0">
                <a:ea typeface="宋体" pitchFamily="2" charset="-122"/>
              </a:rPr>
              <a:t>被捕时：  父亲：处变不惊</a:t>
            </a:r>
            <a:endParaRPr lang="en-US" altLang="zh-CN" sz="2000" b="1" dirty="0" smtClean="0">
              <a:ea typeface="宋体" pitchFamily="2" charset="-122"/>
            </a:endParaRPr>
          </a:p>
          <a:p>
            <a:pPr>
              <a:spcBef>
                <a:spcPct val="50000"/>
              </a:spcBef>
            </a:pPr>
            <a:r>
              <a:rPr lang="zh-CN" altLang="en-US" sz="2000" b="1" dirty="0" smtClean="0">
                <a:ea typeface="宋体" pitchFamily="2" charset="-122"/>
              </a:rPr>
              <a:t>                    敌人：心虚、残暴</a:t>
            </a:r>
            <a:endParaRPr lang="en-US" altLang="zh-CN" sz="2000" b="1" dirty="0" smtClean="0">
              <a:ea typeface="宋体" pitchFamily="2" charset="-122"/>
            </a:endParaRPr>
          </a:p>
          <a:p>
            <a:pPr>
              <a:spcBef>
                <a:spcPct val="50000"/>
              </a:spcBef>
            </a:pPr>
            <a:r>
              <a:rPr lang="zh-CN" altLang="en-US" sz="2000" b="1" dirty="0" smtClean="0">
                <a:ea typeface="宋体" pitchFamily="2" charset="-122"/>
              </a:rPr>
              <a:t>法庭上：安定、沉着</a:t>
            </a:r>
            <a:endParaRPr lang="en-US" altLang="zh-CN" sz="2000" b="1" dirty="0" smtClean="0">
              <a:ea typeface="宋体" pitchFamily="2" charset="-122"/>
            </a:endParaRPr>
          </a:p>
          <a:p>
            <a:pPr>
              <a:spcBef>
                <a:spcPct val="50000"/>
              </a:spcBef>
            </a:pPr>
            <a:r>
              <a:rPr lang="zh-CN" altLang="en-US" sz="2000" b="1" dirty="0" smtClean="0">
                <a:ea typeface="宋体" pitchFamily="2" charset="-122"/>
              </a:rPr>
              <a:t>被害后：全家沉痛 </a:t>
            </a:r>
            <a:endParaRPr lang="zh-CN" altLang="en-US" sz="1600" b="1" dirty="0">
              <a:solidFill>
                <a:schemeClr val="tx1"/>
              </a:solidFill>
              <a:ea typeface="宋体" pitchFamily="2" charset="-122"/>
            </a:endParaRPr>
          </a:p>
        </p:txBody>
      </p:sp>
      <p:sp>
        <p:nvSpPr>
          <p:cNvPr id="3" name="TextBox 2"/>
          <p:cNvSpPr txBox="1"/>
          <p:nvPr/>
        </p:nvSpPr>
        <p:spPr>
          <a:xfrm>
            <a:off x="1907709" y="87474"/>
            <a:ext cx="1980029" cy="523220"/>
          </a:xfrm>
          <a:prstGeom prst="rect">
            <a:avLst/>
          </a:prstGeom>
          <a:noFill/>
        </p:spPr>
        <p:txBody>
          <a:bodyPr wrap="none" rtlCol="0">
            <a:spAutoFit/>
          </a:bodyPr>
          <a:lstStyle/>
          <a:p>
            <a:r>
              <a:rPr lang="zh-CN" altLang="en-US" sz="2800" dirty="0" smtClean="0">
                <a:solidFill>
                  <a:schemeClr val="bg1"/>
                </a:solidFill>
                <a:latin typeface="方正大黑简体" pitchFamily="65" charset="-122"/>
                <a:ea typeface="方正大黑简体" pitchFamily="65" charset="-122"/>
              </a:rPr>
              <a:t>课文网络图</a:t>
            </a:r>
            <a:endParaRPr lang="zh-CN" altLang="en-US" sz="2800" dirty="0">
              <a:solidFill>
                <a:schemeClr val="bg1"/>
              </a:solidFill>
              <a:latin typeface="方正大黑简体" pitchFamily="65" charset="-122"/>
              <a:ea typeface="方正大黑简体" pitchFamily="65" charset="-122"/>
            </a:endParaRPr>
          </a:p>
        </p:txBody>
      </p:sp>
      <p:sp>
        <p:nvSpPr>
          <p:cNvPr id="4" name="Text Box 2"/>
          <p:cNvSpPr txBox="1">
            <a:spLocks noChangeArrowheads="1"/>
          </p:cNvSpPr>
          <p:nvPr/>
        </p:nvSpPr>
        <p:spPr bwMode="auto">
          <a:xfrm>
            <a:off x="1428728" y="1017974"/>
            <a:ext cx="642910" cy="2677656"/>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Bef>
                <a:spcPct val="50000"/>
              </a:spcBef>
            </a:pPr>
            <a:r>
              <a:rPr lang="zh-CN" altLang="en-US"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大黑简体" pitchFamily="65" charset="-122"/>
                <a:ea typeface="方正大黑简体" pitchFamily="65" charset="-122"/>
              </a:rPr>
              <a:t>十六年前的</a:t>
            </a:r>
            <a:r>
              <a:rPr lang="zh-CN" alt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方正大黑简体" pitchFamily="65" charset="-122"/>
                <a:ea typeface="方正大黑简体" pitchFamily="65" charset="-122"/>
              </a:rPr>
              <a:t>回忆</a:t>
            </a:r>
          </a:p>
        </p:txBody>
      </p:sp>
      <p:sp>
        <p:nvSpPr>
          <p:cNvPr id="5" name="矩形 4"/>
          <p:cNvSpPr/>
          <p:nvPr/>
        </p:nvSpPr>
        <p:spPr>
          <a:xfrm>
            <a:off x="6572264" y="964395"/>
            <a:ext cx="2320216" cy="1785104"/>
          </a:xfrm>
          <a:prstGeom prst="rect">
            <a:avLst/>
          </a:prstGeom>
        </p:spPr>
        <p:txBody>
          <a:bodyPr wrap="square">
            <a:spAutoFit/>
          </a:bodyPr>
          <a:lstStyle/>
          <a:p>
            <a:pPr>
              <a:lnSpc>
                <a:spcPts val="3300"/>
              </a:lnSpc>
            </a:pPr>
            <a:r>
              <a:rPr kumimoji="1" lang="zh-CN" altLang="en-US" sz="2000" b="1" dirty="0" smtClean="0">
                <a:solidFill>
                  <a:srgbClr val="800000"/>
                </a:solidFill>
              </a:rPr>
              <a:t>临危不惧 ，将生死置之度外，革命利益高于一切的高贵品质。   </a:t>
            </a:r>
            <a:endParaRPr lang="zh-CN" altLang="en-US" sz="2000" dirty="0"/>
          </a:p>
        </p:txBody>
      </p:sp>
      <p:sp>
        <p:nvSpPr>
          <p:cNvPr id="6" name="AutoShape 3"/>
          <p:cNvSpPr>
            <a:spLocks/>
          </p:cNvSpPr>
          <p:nvPr/>
        </p:nvSpPr>
        <p:spPr bwMode="auto">
          <a:xfrm>
            <a:off x="2071670" y="1232289"/>
            <a:ext cx="357190" cy="1768091"/>
          </a:xfrm>
          <a:prstGeom prst="leftBrace">
            <a:avLst>
              <a:gd name="adj1" fmla="val 32576"/>
              <a:gd name="adj2" fmla="val 50000"/>
            </a:avLst>
          </a:prstGeom>
          <a:noFill/>
          <a:ln w="9525">
            <a:solidFill>
              <a:schemeClr val="tx1"/>
            </a:solidFill>
            <a:round/>
            <a:headEnd/>
            <a:tailEnd/>
          </a:ln>
        </p:spPr>
        <p:txBody>
          <a:bodyPr wrap="none" anchor="ctr"/>
          <a:lstStyle/>
          <a:p>
            <a:endParaRPr lang="zh-CN" altLang="en-US"/>
          </a:p>
        </p:txBody>
      </p:sp>
      <p:sp>
        <p:nvSpPr>
          <p:cNvPr id="7" name="AutoShape 3"/>
          <p:cNvSpPr>
            <a:spLocks/>
          </p:cNvSpPr>
          <p:nvPr/>
        </p:nvSpPr>
        <p:spPr bwMode="auto">
          <a:xfrm flipH="1">
            <a:off x="6215074" y="1232289"/>
            <a:ext cx="357190" cy="1768091"/>
          </a:xfrm>
          <a:prstGeom prst="leftBrace">
            <a:avLst>
              <a:gd name="adj1" fmla="val 32576"/>
              <a:gd name="adj2" fmla="val 50000"/>
            </a:avLst>
          </a:prstGeom>
          <a:noFill/>
          <a:ln w="9525">
            <a:solidFill>
              <a:schemeClr val="tx1"/>
            </a:solidFill>
            <a:round/>
            <a:headEnd/>
            <a:tailEnd/>
          </a:ln>
        </p:spPr>
        <p:txBody>
          <a:bodyPr wrap="none" anchor="ctr"/>
          <a:lstStyle/>
          <a:p>
            <a:endParaRPr lang="zh-CN" altLang="en-US"/>
          </a:p>
        </p:txBody>
      </p:sp>
      <p:sp>
        <p:nvSpPr>
          <p:cNvPr id="8" name="TextBox 7"/>
          <p:cNvSpPr txBox="1"/>
          <p:nvPr/>
        </p:nvSpPr>
        <p:spPr>
          <a:xfrm>
            <a:off x="611560" y="3695632"/>
            <a:ext cx="7606628" cy="1015663"/>
          </a:xfrm>
          <a:prstGeom prst="rect">
            <a:avLst/>
          </a:prstGeom>
          <a:noFill/>
        </p:spPr>
        <p:txBody>
          <a:bodyPr wrap="square" rtlCol="0">
            <a:spAutoFit/>
          </a:bodyPr>
          <a:lstStyle/>
          <a:p>
            <a:pPr>
              <a:lnSpc>
                <a:spcPts val="3600"/>
              </a:lnSpc>
            </a:pPr>
            <a:r>
              <a:rPr lang="zh-CN" altLang="en-US" sz="2800" b="1" dirty="0" smtClean="0">
                <a:solidFill>
                  <a:srgbClr val="FF0000"/>
                </a:solidFill>
              </a:rPr>
              <a:t>        </a:t>
            </a:r>
            <a:r>
              <a:rPr lang="zh-CN" altLang="en-US" sz="2400" b="1" dirty="0" smtClean="0">
                <a:solidFill>
                  <a:srgbClr val="FF0000"/>
                </a:solidFill>
              </a:rPr>
              <a:t>表达了作者对父亲的敬仰和深切的怀念，展示了革命先烈忠于革命事业的伟大精神和坚贞不出的高贵品质。</a:t>
            </a:r>
            <a:endParaRPr lang="zh-CN" altLang="en-US" sz="24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148804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07709" y="87474"/>
            <a:ext cx="1620957" cy="523220"/>
          </a:xfrm>
          <a:prstGeom prst="rect">
            <a:avLst/>
          </a:prstGeom>
          <a:noFill/>
        </p:spPr>
        <p:txBody>
          <a:bodyPr wrap="none" rtlCol="0">
            <a:spAutoFit/>
          </a:bodyPr>
          <a:lstStyle/>
          <a:p>
            <a:r>
              <a:rPr lang="zh-CN" altLang="en-US" sz="2800" dirty="0" smtClean="0">
                <a:solidFill>
                  <a:schemeClr val="bg1"/>
                </a:solidFill>
                <a:latin typeface="方正大黑简体" pitchFamily="65" charset="-122"/>
                <a:ea typeface="方正大黑简体" pitchFamily="65" charset="-122"/>
              </a:rPr>
              <a:t>人物简介</a:t>
            </a:r>
            <a:endParaRPr lang="zh-CN" altLang="en-US" sz="2800" dirty="0">
              <a:solidFill>
                <a:schemeClr val="bg1"/>
              </a:solidFill>
              <a:latin typeface="方正大黑简体" pitchFamily="65" charset="-122"/>
              <a:ea typeface="方正大黑简体" pitchFamily="65" charset="-122"/>
            </a:endParaRPr>
          </a:p>
        </p:txBody>
      </p:sp>
      <p:sp>
        <p:nvSpPr>
          <p:cNvPr id="5" name="矩形 4"/>
          <p:cNvSpPr/>
          <p:nvPr/>
        </p:nvSpPr>
        <p:spPr>
          <a:xfrm>
            <a:off x="755576" y="843558"/>
            <a:ext cx="7920880" cy="4196020"/>
          </a:xfrm>
          <a:prstGeom prst="rect">
            <a:avLst/>
          </a:prstGeom>
        </p:spPr>
        <p:txBody>
          <a:bodyPr wrap="square">
            <a:spAutoFit/>
          </a:bodyPr>
          <a:lstStyle/>
          <a:p>
            <a:pPr>
              <a:lnSpc>
                <a:spcPts val="3200"/>
              </a:lnSpc>
            </a:pPr>
            <a:r>
              <a:rPr lang="zh-CN" altLang="en-US" b="1" dirty="0" smtClean="0"/>
              <a:t>          李大钊同志是中国共产主义的先驱，伟大的 马克思主义者、杰出的无产阶级革命家、中国共产党的主要创始人之一，他不仅是我党早期卓越的领导人，而且是学识渊博、勇于开拓的著名学者，在中国共产主义运动和民族解放事业中，占有崇高的历史地位。１９２７年４月６日，奉系军阀张作霖勾结帝国主义。在北京逮捕李大钊等８０余人。在狱中，李大钊备受酷刑，但始终严守党的秘密，大义凛然，坚贞不屈。４月２８日，北洋军阀政府不顾社会舆论的强烈反对和谴责，将李大钊等２０位革命者绞杀在西交民巷京师看守所内。临刑前，李大钊慷慨激昂：“不能因为反动派今天绞死了我，就绞死了伟大的共产主义，共产主义在中国必然得到光辉的胜利”。他高呼“共产党万岁！”英勇就义，时年３８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7544" y="1203598"/>
            <a:ext cx="8280920" cy="3351430"/>
          </a:xfrm>
          <a:prstGeom prst="rect">
            <a:avLst/>
          </a:prstGeom>
        </p:spPr>
        <p:txBody>
          <a:bodyPr wrap="square">
            <a:spAutoFit/>
          </a:bodyPr>
          <a:lstStyle/>
          <a:p>
            <a:pPr>
              <a:lnSpc>
                <a:spcPct val="150000"/>
              </a:lnSpc>
            </a:pPr>
            <a:r>
              <a:rPr lang="en-US" altLang="zh-CN" sz="2400" b="1" dirty="0" smtClean="0">
                <a:latin typeface="汉仪大宋简" pitchFamily="49" charset="-122"/>
                <a:ea typeface="汉仪大宋简" pitchFamily="49" charset="-122"/>
              </a:rPr>
              <a:t>1</a:t>
            </a:r>
            <a:r>
              <a:rPr lang="zh-CN" altLang="en-US" sz="2400" b="1" dirty="0" smtClean="0">
                <a:latin typeface="汉仪大宋简" pitchFamily="49" charset="-122"/>
                <a:ea typeface="汉仪大宋简" pitchFamily="49" charset="-122"/>
              </a:rPr>
              <a:t>．读读写写“书籍、含糊、尖锐、抽屉、恐怖、粗暴、魔鬼、肥胖、苦刑、残暴、匪徒、拘留、窝头、乱蓬蓬”等词语。</a:t>
            </a:r>
          </a:p>
          <a:p>
            <a:pPr>
              <a:lnSpc>
                <a:spcPct val="150000"/>
              </a:lnSpc>
            </a:pPr>
            <a:r>
              <a:rPr lang="en-US" altLang="zh-CN" sz="2400" b="1" dirty="0" smtClean="0">
                <a:latin typeface="汉仪大宋简" pitchFamily="49" charset="-122"/>
                <a:ea typeface="汉仪大宋简" pitchFamily="49" charset="-122"/>
              </a:rPr>
              <a:t>2</a:t>
            </a:r>
            <a:r>
              <a:rPr lang="zh-CN" altLang="en-US" sz="2400" b="1" dirty="0" smtClean="0">
                <a:latin typeface="汉仪大宋简" pitchFamily="49" charset="-122"/>
                <a:ea typeface="汉仪大宋简" pitchFamily="49" charset="-122"/>
              </a:rPr>
              <a:t>．正确、流利、有感情地朗读课文。</a:t>
            </a:r>
          </a:p>
          <a:p>
            <a:pPr>
              <a:lnSpc>
                <a:spcPct val="150000"/>
              </a:lnSpc>
            </a:pPr>
            <a:r>
              <a:rPr lang="en-US" altLang="zh-CN" sz="2400" b="1" dirty="0" smtClean="0">
                <a:latin typeface="汉仪大宋简" pitchFamily="49" charset="-122"/>
                <a:ea typeface="汉仪大宋简" pitchFamily="49" charset="-122"/>
              </a:rPr>
              <a:t>3</a:t>
            </a:r>
            <a:r>
              <a:rPr lang="zh-CN" altLang="en-US" sz="2400" b="1" dirty="0" smtClean="0">
                <a:latin typeface="汉仪大宋简" pitchFamily="49" charset="-122"/>
                <a:ea typeface="汉仪大宋简" pitchFamily="49" charset="-122"/>
              </a:rPr>
              <a:t>．了解李大钊在被捕前、被捕时和被捕后与敌人作斗争的事迹，受到生动的革命传统教育。</a:t>
            </a:r>
          </a:p>
          <a:p>
            <a:pPr>
              <a:lnSpc>
                <a:spcPct val="150000"/>
              </a:lnSpc>
            </a:pPr>
            <a:r>
              <a:rPr lang="en-US" altLang="zh-CN" sz="2400" b="1" dirty="0" smtClean="0">
                <a:latin typeface="汉仪大宋简" pitchFamily="49" charset="-122"/>
                <a:ea typeface="汉仪大宋简" pitchFamily="49" charset="-122"/>
              </a:rPr>
              <a:t>4</a:t>
            </a:r>
            <a:r>
              <a:rPr lang="zh-CN" altLang="en-US" sz="2400" b="1" dirty="0" smtClean="0">
                <a:latin typeface="汉仪大宋简" pitchFamily="49" charset="-122"/>
                <a:ea typeface="汉仪大宋简" pitchFamily="49" charset="-122"/>
              </a:rPr>
              <a:t>．领悟课文前后照应、首尾连贯的表达方法。</a:t>
            </a:r>
            <a:endParaRPr lang="zh-CN" altLang="en-US" sz="2400" b="1" dirty="0">
              <a:latin typeface="汉仪大宋简" pitchFamily="49" charset="-122"/>
              <a:ea typeface="汉仪大宋简" pitchFamily="49" charset="-122"/>
            </a:endParaRPr>
          </a:p>
        </p:txBody>
      </p:sp>
      <p:sp>
        <p:nvSpPr>
          <p:cNvPr id="3" name="TextBox 2"/>
          <p:cNvSpPr txBox="1"/>
          <p:nvPr/>
        </p:nvSpPr>
        <p:spPr>
          <a:xfrm>
            <a:off x="1907709" y="87474"/>
            <a:ext cx="1620957" cy="523220"/>
          </a:xfrm>
          <a:prstGeom prst="rect">
            <a:avLst/>
          </a:prstGeom>
          <a:noFill/>
        </p:spPr>
        <p:txBody>
          <a:bodyPr wrap="none" rtlCol="0">
            <a:spAutoFit/>
          </a:bodyPr>
          <a:lstStyle/>
          <a:p>
            <a:r>
              <a:rPr lang="zh-CN" altLang="en-US" sz="2800" dirty="0" smtClean="0">
                <a:solidFill>
                  <a:schemeClr val="bg1"/>
                </a:solidFill>
                <a:latin typeface="方正大黑简体" pitchFamily="65" charset="-122"/>
                <a:ea typeface="方正大黑简体" pitchFamily="65" charset="-122"/>
              </a:rPr>
              <a:t>学习目标</a:t>
            </a:r>
            <a:endParaRPr lang="zh-CN" altLang="en-US" sz="2800" dirty="0">
              <a:solidFill>
                <a:schemeClr val="bg1"/>
              </a:solidFill>
              <a:latin typeface="方正大黑简体" pitchFamily="65" charset="-122"/>
              <a:ea typeface="方正大黑简体"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1"/>
          <p:cNvSpPr>
            <a:spLocks noChangeArrowheads="1"/>
          </p:cNvSpPr>
          <p:nvPr/>
        </p:nvSpPr>
        <p:spPr bwMode="auto">
          <a:xfrm>
            <a:off x="928662" y="874330"/>
            <a:ext cx="750099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altLang="zh-CN" sz="2800" b="1" dirty="0" smtClean="0">
                <a:solidFill>
                  <a:srgbClr val="FF0000"/>
                </a:solidFill>
                <a:latin typeface="Calibri" pitchFamily="34" charset="0"/>
                <a:ea typeface="宋体" pitchFamily="2" charset="-122"/>
                <a:cs typeface="Times New Roman" pitchFamily="18" charset="0"/>
              </a:rPr>
              <a:t>      </a:t>
            </a:r>
            <a:r>
              <a:rPr lang="en-US" altLang="zh-CN" sz="2800" b="1" dirty="0" err="1" smtClean="0">
                <a:solidFill>
                  <a:srgbClr val="FF0000"/>
                </a:solidFill>
                <a:latin typeface="Calibri" pitchFamily="34" charset="0"/>
                <a:ea typeface="宋体" pitchFamily="2" charset="-122"/>
                <a:cs typeface="Times New Roman" pitchFamily="18" charset="0"/>
              </a:rPr>
              <a:t>jí</a:t>
            </a:r>
            <a:r>
              <a:rPr lang="en-US" altLang="zh-CN" sz="2800" b="1" dirty="0" smtClean="0">
                <a:solidFill>
                  <a:srgbClr val="FF0000"/>
                </a:solidFill>
                <a:latin typeface="Calibri" pitchFamily="34" charset="0"/>
                <a:ea typeface="宋体" pitchFamily="2" charset="-122"/>
                <a:cs typeface="Times New Roman" pitchFamily="18" charset="0"/>
              </a:rPr>
              <a:t>            </a:t>
            </a:r>
            <a:r>
              <a:rPr lang="en-US" altLang="zh-CN" sz="2800" b="1" dirty="0" err="1" smtClean="0">
                <a:solidFill>
                  <a:srgbClr val="FF0000"/>
                </a:solidFill>
                <a:latin typeface="Calibri" pitchFamily="34" charset="0"/>
                <a:ea typeface="宋体" pitchFamily="2" charset="-122"/>
                <a:cs typeface="Times New Roman" pitchFamily="18" charset="0"/>
              </a:rPr>
              <a:t>tì</a:t>
            </a:r>
            <a:r>
              <a:rPr lang="en-US" altLang="zh-CN" sz="2800" b="1" dirty="0" smtClean="0">
                <a:solidFill>
                  <a:srgbClr val="FF0000"/>
                </a:solidFill>
                <a:latin typeface="Calibri" pitchFamily="34" charset="0"/>
                <a:ea typeface="宋体" pitchFamily="2" charset="-122"/>
                <a:cs typeface="Times New Roman" pitchFamily="18" charset="0"/>
              </a:rPr>
              <a:t>           </a:t>
            </a:r>
            <a:r>
              <a:rPr lang="en-US" altLang="zh-CN" sz="2800" b="1" dirty="0" err="1" smtClean="0">
                <a:solidFill>
                  <a:srgbClr val="FF0000"/>
                </a:solidFill>
                <a:latin typeface="Calibri" pitchFamily="34" charset="0"/>
                <a:ea typeface="宋体" pitchFamily="2" charset="-122"/>
                <a:cs typeface="Times New Roman" pitchFamily="18" charset="0"/>
              </a:rPr>
              <a:t>bù</a:t>
            </a:r>
            <a:r>
              <a:rPr lang="en-US" altLang="zh-CN" sz="2800" b="1" dirty="0" smtClean="0">
                <a:solidFill>
                  <a:srgbClr val="FF0000"/>
                </a:solidFill>
                <a:latin typeface="Calibri" pitchFamily="34" charset="0"/>
                <a:ea typeface="宋体" pitchFamily="2" charset="-122"/>
                <a:cs typeface="Times New Roman" pitchFamily="18" charset="0"/>
              </a:rPr>
              <a:t>     </a:t>
            </a:r>
            <a:r>
              <a:rPr lang="en-US" altLang="zh-CN" sz="2800" b="1" dirty="0" err="1" smtClean="0">
                <a:solidFill>
                  <a:srgbClr val="FF0000"/>
                </a:solidFill>
                <a:latin typeface="Calibri" pitchFamily="34" charset="0"/>
                <a:ea typeface="宋体" pitchFamily="2" charset="-122"/>
                <a:cs typeface="Times New Roman" pitchFamily="18" charset="0"/>
              </a:rPr>
              <a:t>mó</a:t>
            </a:r>
            <a:r>
              <a:rPr lang="en-US" altLang="zh-CN" sz="2800" b="1" dirty="0" smtClean="0">
                <a:solidFill>
                  <a:srgbClr val="FF0000"/>
                </a:solidFill>
                <a:latin typeface="Calibri" pitchFamily="34" charset="0"/>
                <a:ea typeface="宋体" pitchFamily="2" charset="-122"/>
                <a:cs typeface="Times New Roman" pitchFamily="18" charset="0"/>
              </a:rPr>
              <a:t>           </a:t>
            </a:r>
            <a:r>
              <a:rPr lang="en-US" altLang="zh-CN" sz="2800" b="1" dirty="0" err="1" smtClean="0">
                <a:solidFill>
                  <a:srgbClr val="FF0000"/>
                </a:solidFill>
                <a:latin typeface="Calibri" pitchFamily="34" charset="0"/>
                <a:ea typeface="宋体" pitchFamily="2" charset="-122"/>
                <a:cs typeface="Times New Roman" pitchFamily="18" charset="0"/>
              </a:rPr>
              <a:t>pàng</a:t>
            </a:r>
            <a:r>
              <a:rPr lang="en-US" altLang="zh-CN" sz="2800" b="1" dirty="0" smtClean="0">
                <a:solidFill>
                  <a:srgbClr val="FF0000"/>
                </a:solidFill>
                <a:latin typeface="Calibri" pitchFamily="34" charset="0"/>
                <a:ea typeface="宋体" pitchFamily="2" charset="-122"/>
                <a:cs typeface="Times New Roman" pitchFamily="18" charset="0"/>
              </a:rPr>
              <a:t>     </a:t>
            </a:r>
            <a:r>
              <a:rPr lang="en-US" altLang="zh-CN" sz="2800" b="1" dirty="0" err="1" smtClean="0">
                <a:solidFill>
                  <a:srgbClr val="FF0000"/>
                </a:solidFill>
                <a:latin typeface="Calibri" pitchFamily="34" charset="0"/>
                <a:ea typeface="宋体" pitchFamily="2" charset="-122"/>
                <a:cs typeface="Times New Roman" pitchFamily="18" charset="0"/>
              </a:rPr>
              <a:t>xíng</a:t>
            </a:r>
            <a:endParaRPr lang="en-US" altLang="zh-CN" sz="2800" b="1" dirty="0" smtClean="0">
              <a:solidFill>
                <a:srgbClr val="FF0000"/>
              </a:solidFill>
              <a:latin typeface="Calibri" pitchFamily="34" charset="0"/>
              <a:ea typeface="宋体" pitchFamily="2" charset="-122"/>
              <a:cs typeface="Times New Roman" pitchFamily="18" charset="0"/>
            </a:endParaRPr>
          </a:p>
          <a:p>
            <a:pPr lvl="0" fontAlgn="base">
              <a:spcBef>
                <a:spcPct val="0"/>
              </a:spcBef>
              <a:spcAft>
                <a:spcPct val="0"/>
              </a:spcAft>
            </a:pPr>
            <a:r>
              <a:rPr kumimoji="0" lang="zh-CN" altLang="en-US"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书籍    抽屉    恐怖    魔鬼   </a:t>
            </a:r>
            <a:r>
              <a:rPr lang="zh-CN" altLang="en-US" sz="3200" b="1" dirty="0" smtClean="0">
                <a:latin typeface="Calibri" pitchFamily="34" charset="0"/>
                <a:ea typeface="宋体" pitchFamily="2" charset="-122"/>
                <a:cs typeface="Times New Roman" pitchFamily="18" charset="0"/>
              </a:rPr>
              <a:t>肥胖   苦刑</a:t>
            </a:r>
            <a:endParaRPr kumimoji="0" lang="en-US" altLang="zh-CN"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fontAlgn="base">
              <a:spcBef>
                <a:spcPct val="0"/>
              </a:spcBef>
              <a:spcAft>
                <a:spcPct val="0"/>
              </a:spcAft>
            </a:pPr>
            <a:r>
              <a:rPr lang="en-US" altLang="zh-CN" sz="2800" b="1" dirty="0" err="1" smtClean="0">
                <a:solidFill>
                  <a:srgbClr val="FF0000"/>
                </a:solidFill>
                <a:latin typeface="Calibri" pitchFamily="34" charset="0"/>
                <a:ea typeface="宋体" pitchFamily="2" charset="-122"/>
                <a:cs typeface="Times New Roman" pitchFamily="18" charset="0"/>
              </a:rPr>
              <a:t>hēng</a:t>
            </a:r>
            <a:r>
              <a:rPr lang="en-US" altLang="zh-CN" sz="2800" b="1" dirty="0" smtClean="0">
                <a:solidFill>
                  <a:srgbClr val="FF0000"/>
                </a:solidFill>
                <a:latin typeface="Calibri" pitchFamily="34" charset="0"/>
                <a:ea typeface="宋体" pitchFamily="2" charset="-122"/>
                <a:cs typeface="Times New Roman" pitchFamily="18" charset="0"/>
              </a:rPr>
              <a:t>          </a:t>
            </a:r>
            <a:r>
              <a:rPr lang="en-US" altLang="zh-CN" sz="2800" b="1" dirty="0" err="1" smtClean="0">
                <a:solidFill>
                  <a:srgbClr val="FF0000"/>
                </a:solidFill>
                <a:latin typeface="Calibri" pitchFamily="34" charset="0"/>
                <a:ea typeface="宋体" pitchFamily="2" charset="-122"/>
                <a:cs typeface="Times New Roman" pitchFamily="18" charset="0"/>
              </a:rPr>
              <a:t>jùn</a:t>
            </a:r>
            <a:r>
              <a:rPr lang="en-US" altLang="zh-CN" sz="2800" b="1" dirty="0" smtClean="0">
                <a:solidFill>
                  <a:srgbClr val="FF0000"/>
                </a:solidFill>
                <a:latin typeface="Calibri" pitchFamily="34" charset="0"/>
                <a:ea typeface="宋体" pitchFamily="2" charset="-122"/>
                <a:cs typeface="Times New Roman" pitchFamily="18" charset="0"/>
              </a:rPr>
              <a:t>    </a:t>
            </a:r>
            <a:r>
              <a:rPr lang="en-US" altLang="zh-CN" sz="2800" b="1" dirty="0" err="1" smtClean="0">
                <a:solidFill>
                  <a:srgbClr val="FF0000"/>
                </a:solidFill>
                <a:latin typeface="Calibri" pitchFamily="34" charset="0"/>
                <a:ea typeface="宋体" pitchFamily="2" charset="-122"/>
                <a:cs typeface="Times New Roman" pitchFamily="18" charset="0"/>
              </a:rPr>
              <a:t>cán</a:t>
            </a:r>
            <a:r>
              <a:rPr lang="en-US" altLang="zh-CN" sz="2800" b="1" dirty="0" smtClean="0">
                <a:solidFill>
                  <a:srgbClr val="FF0000"/>
                </a:solidFill>
                <a:latin typeface="Calibri" pitchFamily="34" charset="0"/>
                <a:ea typeface="宋体" pitchFamily="2" charset="-122"/>
                <a:cs typeface="Times New Roman" pitchFamily="18" charset="0"/>
              </a:rPr>
              <a:t>        </a:t>
            </a:r>
            <a:r>
              <a:rPr lang="en-US" altLang="zh-CN" sz="2800" b="1" dirty="0" err="1" smtClean="0">
                <a:solidFill>
                  <a:srgbClr val="FF0000"/>
                </a:solidFill>
                <a:latin typeface="Calibri" pitchFamily="34" charset="0"/>
                <a:ea typeface="宋体" pitchFamily="2" charset="-122"/>
                <a:cs typeface="Times New Roman" pitchFamily="18" charset="0"/>
              </a:rPr>
              <a:t>fěi</a:t>
            </a:r>
            <a:endParaRPr lang="en-US" altLang="zh-CN" sz="2800" b="1" dirty="0" smtClean="0">
              <a:solidFill>
                <a:srgbClr val="FF0000"/>
              </a:solidFill>
              <a:latin typeface="Calibri" pitchFamily="34" charset="0"/>
              <a:ea typeface="宋体" pitchFamily="2" charset="-122"/>
              <a:cs typeface="Times New Roman" pitchFamily="18" charset="0"/>
            </a:endParaRPr>
          </a:p>
          <a:p>
            <a:pPr lvl="0" fontAlgn="base">
              <a:spcBef>
                <a:spcPct val="0"/>
              </a:spcBef>
              <a:spcAft>
                <a:spcPct val="0"/>
              </a:spcAft>
            </a:pPr>
            <a:r>
              <a:rPr kumimoji="0" lang="zh-CN" altLang="en-US" sz="32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哼        严峻     残暴   </a:t>
            </a:r>
            <a:r>
              <a:rPr lang="zh-CN" altLang="en-US" sz="3200" b="1" dirty="0" smtClean="0">
                <a:latin typeface="Calibri" pitchFamily="34" charset="0"/>
                <a:ea typeface="宋体" pitchFamily="2" charset="-122"/>
                <a:cs typeface="Times New Roman" pitchFamily="18" charset="0"/>
              </a:rPr>
              <a:t>匪徒   </a:t>
            </a:r>
            <a:r>
              <a:rPr lang="zh-CN" altLang="en-US" sz="3200" b="1" dirty="0" smtClean="0"/>
              <a:t>含糊    尖锐 </a:t>
            </a:r>
            <a:endParaRPr lang="en-US" altLang="zh-CN" sz="3200" b="1" dirty="0" smtClean="0">
              <a:latin typeface="Calibri" pitchFamily="34" charset="0"/>
              <a:ea typeface="宋体" pitchFamily="2" charset="-122"/>
              <a:cs typeface="Times New Roman" pitchFamily="18" charset="0"/>
            </a:endParaRPr>
          </a:p>
          <a:p>
            <a:pPr lvl="0" fontAlgn="base">
              <a:spcBef>
                <a:spcPct val="0"/>
              </a:spcBef>
              <a:spcAft>
                <a:spcPct val="0"/>
              </a:spcAft>
            </a:pPr>
            <a:r>
              <a:rPr lang="en-US" altLang="zh-CN" sz="2800" b="1" dirty="0" smtClean="0">
                <a:solidFill>
                  <a:srgbClr val="FF0000"/>
                </a:solidFill>
                <a:latin typeface="Calibri" pitchFamily="34" charset="0"/>
                <a:ea typeface="宋体" pitchFamily="2" charset="-122"/>
                <a:cs typeface="Times New Roman" pitchFamily="18" charset="0"/>
              </a:rPr>
              <a:t>                              </a:t>
            </a:r>
            <a:r>
              <a:rPr lang="en-US" altLang="zh-CN" sz="2800" b="1" dirty="0" err="1" smtClean="0">
                <a:solidFill>
                  <a:srgbClr val="FF0000"/>
                </a:solidFill>
                <a:latin typeface="Calibri" pitchFamily="34" charset="0"/>
                <a:ea typeface="宋体" pitchFamily="2" charset="-122"/>
                <a:cs typeface="Times New Roman" pitchFamily="18" charset="0"/>
              </a:rPr>
              <a:t>jiù</a:t>
            </a:r>
            <a:r>
              <a:rPr lang="en-US" altLang="zh-CN" sz="2800" b="1" dirty="0" smtClean="0">
                <a:solidFill>
                  <a:srgbClr val="FF0000"/>
                </a:solidFill>
                <a:latin typeface="Calibri" pitchFamily="34" charset="0"/>
                <a:ea typeface="宋体" pitchFamily="2" charset="-122"/>
                <a:cs typeface="Times New Roman" pitchFamily="18" charset="0"/>
              </a:rPr>
              <a:t>                   </a:t>
            </a:r>
            <a:r>
              <a:rPr lang="en-US" altLang="zh-CN" sz="2800" b="1" dirty="0" err="1" smtClean="0">
                <a:solidFill>
                  <a:srgbClr val="FF0000"/>
                </a:solidFill>
                <a:latin typeface="Calibri" pitchFamily="34" charset="0"/>
                <a:ea typeface="宋体" pitchFamily="2" charset="-122"/>
                <a:cs typeface="Times New Roman" pitchFamily="18" charset="0"/>
              </a:rPr>
              <a:t>kěn</a:t>
            </a:r>
            <a:r>
              <a:rPr lang="en-US" altLang="zh-CN" sz="2800" b="1" dirty="0" smtClean="0">
                <a:solidFill>
                  <a:srgbClr val="FF0000"/>
                </a:solidFill>
                <a:latin typeface="Calibri" pitchFamily="34" charset="0"/>
                <a:ea typeface="宋体" pitchFamily="2" charset="-122"/>
                <a:cs typeface="Times New Roman" pitchFamily="18" charset="0"/>
              </a:rPr>
              <a:t>    </a:t>
            </a:r>
            <a:r>
              <a:rPr lang="en-US" altLang="zh-CN" sz="2800" b="1" dirty="0" err="1" smtClean="0">
                <a:solidFill>
                  <a:srgbClr val="FF0000"/>
                </a:solidFill>
                <a:latin typeface="Calibri" pitchFamily="34" charset="0"/>
                <a:ea typeface="宋体" pitchFamily="2" charset="-122"/>
                <a:cs typeface="Times New Roman" pitchFamily="18" charset="0"/>
              </a:rPr>
              <a:t>wō</a:t>
            </a:r>
            <a:r>
              <a:rPr lang="en-US" altLang="zh-CN" sz="2800" b="1" dirty="0" smtClean="0">
                <a:solidFill>
                  <a:srgbClr val="FF0000"/>
                </a:solidFill>
                <a:latin typeface="Calibri" pitchFamily="34" charset="0"/>
                <a:ea typeface="宋体" pitchFamily="2" charset="-122"/>
                <a:cs typeface="Times New Roman" pitchFamily="18" charset="0"/>
              </a:rPr>
              <a:t> </a:t>
            </a:r>
            <a:endParaRPr kumimoji="0" lang="en-US" altLang="zh-CN" sz="2800" b="1" i="0" u="none" strike="noStrike" cap="none" normalizeH="0" baseline="0" dirty="0" smtClean="0">
              <a:ln>
                <a:noFill/>
              </a:ln>
              <a:solidFill>
                <a:srgbClr val="FF0000"/>
              </a:solidFill>
              <a:effectLst/>
              <a:latin typeface="Calibri" pitchFamily="34" charset="0"/>
              <a:ea typeface="宋体" pitchFamily="2" charset="-122"/>
              <a:cs typeface="Times New Roman" pitchFamily="18" charset="0"/>
            </a:endParaRPr>
          </a:p>
          <a:p>
            <a:r>
              <a:rPr lang="zh-CN" altLang="en-US" sz="3200" b="1" dirty="0" smtClean="0"/>
              <a:t>粗暴    拘留    </a:t>
            </a:r>
            <a:r>
              <a:rPr lang="zh-CN" altLang="en-US" sz="3200" b="1" dirty="0" smtClean="0">
                <a:latin typeface="Calibri" pitchFamily="34" charset="0"/>
                <a:ea typeface="宋体" pitchFamily="2" charset="-122"/>
                <a:cs typeface="Times New Roman" pitchFamily="18" charset="0"/>
              </a:rPr>
              <a:t>舅老爷 </a:t>
            </a:r>
            <a:r>
              <a:rPr lang="zh-CN" altLang="en-US" sz="3200" b="1" dirty="0" smtClean="0"/>
              <a:t>       </a:t>
            </a:r>
            <a:r>
              <a:rPr lang="zh-CN" altLang="en-US" sz="3200" b="1" dirty="0" smtClean="0">
                <a:latin typeface="Calibri" pitchFamily="34" charset="0"/>
                <a:ea typeface="宋体" pitchFamily="2" charset="-122"/>
                <a:cs typeface="Times New Roman" pitchFamily="18" charset="0"/>
              </a:rPr>
              <a:t>肯窝窝头 </a:t>
            </a:r>
            <a:endParaRPr lang="en-US" altLang="zh-CN" sz="3200" b="1" dirty="0" smtClean="0"/>
          </a:p>
          <a:p>
            <a:r>
              <a:rPr lang="en-US" altLang="zh-CN" sz="2800" b="1" dirty="0" smtClean="0">
                <a:solidFill>
                  <a:srgbClr val="FF0000"/>
                </a:solidFill>
                <a:latin typeface="Calibri" pitchFamily="34" charset="0"/>
                <a:ea typeface="宋体" pitchFamily="2" charset="-122"/>
                <a:cs typeface="Times New Roman" pitchFamily="18" charset="0"/>
              </a:rPr>
              <a:t>                   </a:t>
            </a:r>
            <a:r>
              <a:rPr lang="en-US" altLang="zh-CN" sz="2800" b="1" dirty="0" err="1" smtClean="0">
                <a:solidFill>
                  <a:srgbClr val="FF0000"/>
                </a:solidFill>
                <a:latin typeface="Calibri" pitchFamily="34" charset="0"/>
                <a:ea typeface="宋体" pitchFamily="2" charset="-122"/>
                <a:cs typeface="Times New Roman" pitchFamily="18" charset="0"/>
              </a:rPr>
              <a:t>chǒu</a:t>
            </a:r>
            <a:r>
              <a:rPr lang="en-US" altLang="zh-CN" sz="2800" b="1" dirty="0" smtClean="0">
                <a:solidFill>
                  <a:srgbClr val="FF0000"/>
                </a:solidFill>
                <a:latin typeface="Calibri" pitchFamily="34" charset="0"/>
                <a:ea typeface="宋体" pitchFamily="2" charset="-122"/>
                <a:cs typeface="Times New Roman" pitchFamily="18" charset="0"/>
              </a:rPr>
              <a:t> </a:t>
            </a:r>
          </a:p>
          <a:p>
            <a:r>
              <a:rPr lang="zh-CN" altLang="en-US" sz="3200" b="1" dirty="0" smtClean="0"/>
              <a:t>乱蓬蓬     </a:t>
            </a:r>
            <a:r>
              <a:rPr lang="zh-CN" altLang="en-US" sz="3200" b="1" dirty="0" smtClean="0">
                <a:latin typeface="Calibri" pitchFamily="34" charset="0"/>
                <a:ea typeface="宋体" pitchFamily="2" charset="-122"/>
                <a:cs typeface="Times New Roman" pitchFamily="18" charset="0"/>
              </a:rPr>
              <a:t>瞅了瞅</a:t>
            </a:r>
            <a:endParaRPr kumimoji="0" lang="en-US" altLang="zh-CN" sz="3200" b="1" i="0" u="none" strike="noStrike" cap="none" normalizeH="0" baseline="0" dirty="0" smtClean="0">
              <a:ln>
                <a:noFill/>
              </a:ln>
              <a:solidFill>
                <a:schemeClr val="tx1"/>
              </a:solidFill>
              <a:effectLst/>
              <a:latin typeface="Arial" pitchFamily="34" charset="0"/>
              <a:ea typeface="宋体" pitchFamily="2" charset="-122"/>
            </a:endParaRPr>
          </a:p>
        </p:txBody>
      </p:sp>
      <p:sp>
        <p:nvSpPr>
          <p:cNvPr id="3" name="TextBox 2"/>
          <p:cNvSpPr txBox="1"/>
          <p:nvPr/>
        </p:nvSpPr>
        <p:spPr>
          <a:xfrm>
            <a:off x="1907709" y="87474"/>
            <a:ext cx="1620957" cy="523220"/>
          </a:xfrm>
          <a:prstGeom prst="rect">
            <a:avLst/>
          </a:prstGeom>
          <a:noFill/>
        </p:spPr>
        <p:txBody>
          <a:bodyPr wrap="none" rtlCol="0">
            <a:spAutoFit/>
          </a:bodyPr>
          <a:lstStyle/>
          <a:p>
            <a:r>
              <a:rPr lang="zh-CN" altLang="en-US" sz="2800" dirty="0" smtClean="0">
                <a:solidFill>
                  <a:schemeClr val="bg1"/>
                </a:solidFill>
                <a:latin typeface="方正大黑简体" pitchFamily="65" charset="-122"/>
                <a:ea typeface="方正大黑简体" pitchFamily="65" charset="-122"/>
              </a:rPr>
              <a:t>生字新词</a:t>
            </a:r>
            <a:endParaRPr lang="zh-CN" altLang="en-US" sz="2800" dirty="0">
              <a:solidFill>
                <a:schemeClr val="bg1"/>
              </a:solidFill>
              <a:latin typeface="方正大黑简体" pitchFamily="65" charset="-122"/>
              <a:ea typeface="方正大黑简体"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5576" y="1059584"/>
            <a:ext cx="8136904" cy="3593291"/>
          </a:xfrm>
          <a:prstGeom prst="rect">
            <a:avLst/>
          </a:prstGeom>
        </p:spPr>
        <p:txBody>
          <a:bodyPr wrap="square">
            <a:spAutoFit/>
          </a:bodyPr>
          <a:lstStyle/>
          <a:p>
            <a:pPr>
              <a:lnSpc>
                <a:spcPts val="3900"/>
              </a:lnSpc>
            </a:pPr>
            <a:r>
              <a:rPr lang="zh-CN" altLang="en-US" sz="2400" b="1" dirty="0" smtClean="0">
                <a:solidFill>
                  <a:srgbClr val="FF0000"/>
                </a:solidFill>
              </a:rPr>
              <a:t>军阀</a:t>
            </a:r>
            <a:r>
              <a:rPr lang="zh-CN" altLang="en-US" sz="2400" b="1" dirty="0" smtClean="0"/>
              <a:t>：指拥有武装部队，割据一方，自成派系的人。</a:t>
            </a:r>
          </a:p>
          <a:p>
            <a:pPr>
              <a:lnSpc>
                <a:spcPts val="3900"/>
              </a:lnSpc>
            </a:pPr>
            <a:r>
              <a:rPr lang="zh-CN" altLang="en-US" sz="2400" b="1" dirty="0" smtClean="0">
                <a:solidFill>
                  <a:srgbClr val="FF0000"/>
                </a:solidFill>
              </a:rPr>
              <a:t> 轻易</a:t>
            </a:r>
            <a:r>
              <a:rPr lang="zh-CN" altLang="en-US" sz="2400" b="1" dirty="0" smtClean="0"/>
              <a:t>：本课指随随便便。</a:t>
            </a:r>
          </a:p>
          <a:p>
            <a:pPr>
              <a:lnSpc>
                <a:spcPts val="3900"/>
              </a:lnSpc>
            </a:pPr>
            <a:r>
              <a:rPr lang="zh-CN" altLang="en-US" sz="2400" b="1" dirty="0" smtClean="0"/>
              <a:t> </a:t>
            </a:r>
            <a:r>
              <a:rPr lang="zh-CN" altLang="en-US" sz="2400" b="1" dirty="0" smtClean="0">
                <a:solidFill>
                  <a:srgbClr val="FF0000"/>
                </a:solidFill>
              </a:rPr>
              <a:t>恐怖</a:t>
            </a:r>
            <a:r>
              <a:rPr lang="zh-CN" altLang="en-US" sz="2400" b="1" dirty="0" smtClean="0"/>
              <a:t>：惊慌、害怕。</a:t>
            </a:r>
          </a:p>
          <a:p>
            <a:pPr>
              <a:lnSpc>
                <a:spcPts val="3900"/>
              </a:lnSpc>
            </a:pPr>
            <a:r>
              <a:rPr lang="zh-CN" altLang="en-US" sz="2400" b="1" dirty="0" smtClean="0">
                <a:solidFill>
                  <a:srgbClr val="FF0000"/>
                </a:solidFill>
              </a:rPr>
              <a:t> 严峻</a:t>
            </a:r>
            <a:r>
              <a:rPr lang="zh-CN" altLang="en-US" sz="2400" b="1" dirty="0" smtClean="0"/>
              <a:t>：严肃而厉害。</a:t>
            </a:r>
          </a:p>
          <a:p>
            <a:pPr>
              <a:lnSpc>
                <a:spcPts val="3900"/>
              </a:lnSpc>
            </a:pPr>
            <a:r>
              <a:rPr lang="zh-CN" altLang="en-US" sz="2400" b="1" dirty="0" smtClean="0"/>
              <a:t> </a:t>
            </a:r>
            <a:r>
              <a:rPr lang="zh-CN" altLang="en-US" sz="2400" b="1" dirty="0" smtClean="0">
                <a:solidFill>
                  <a:srgbClr val="FF0000"/>
                </a:solidFill>
              </a:rPr>
              <a:t>会意</a:t>
            </a:r>
            <a:r>
              <a:rPr lang="zh-CN" altLang="en-US" sz="2400" b="1" dirty="0" smtClean="0"/>
              <a:t>：领会别人没有明确表达的意思。</a:t>
            </a:r>
          </a:p>
          <a:p>
            <a:pPr>
              <a:lnSpc>
                <a:spcPts val="3900"/>
              </a:lnSpc>
            </a:pPr>
            <a:r>
              <a:rPr lang="zh-CN" altLang="en-US" sz="2400" b="1" dirty="0" smtClean="0"/>
              <a:t> </a:t>
            </a:r>
            <a:r>
              <a:rPr lang="zh-CN" altLang="en-US" sz="2400" b="1" dirty="0" smtClean="0">
                <a:solidFill>
                  <a:srgbClr val="FF0000"/>
                </a:solidFill>
              </a:rPr>
              <a:t>沉着</a:t>
            </a:r>
            <a:r>
              <a:rPr lang="zh-CN" altLang="en-US" sz="2400" b="1" dirty="0" smtClean="0"/>
              <a:t>：镇静，从容，不慌不忙的样子。</a:t>
            </a:r>
            <a:endParaRPr lang="en-US" altLang="zh-CN" sz="2400" b="1" dirty="0" smtClean="0"/>
          </a:p>
          <a:p>
            <a:pPr>
              <a:lnSpc>
                <a:spcPts val="3900"/>
              </a:lnSpc>
            </a:pPr>
            <a:r>
              <a:rPr lang="zh-CN" altLang="en-US" sz="2400" b="1" dirty="0" smtClean="0">
                <a:solidFill>
                  <a:srgbClr val="FF0000"/>
                </a:solidFill>
              </a:rPr>
              <a:t>一拥而入</a:t>
            </a:r>
            <a:r>
              <a:rPr lang="zh-CN" altLang="en-US" sz="2400" b="1" dirty="0" smtClean="0"/>
              <a:t>：形容很多人同时闯进门来。</a:t>
            </a:r>
            <a:endParaRPr lang="zh-CN" altLang="en-US" sz="2400" b="1" dirty="0"/>
          </a:p>
        </p:txBody>
      </p:sp>
      <p:sp>
        <p:nvSpPr>
          <p:cNvPr id="3" name="TextBox 2"/>
          <p:cNvSpPr txBox="1"/>
          <p:nvPr/>
        </p:nvSpPr>
        <p:spPr>
          <a:xfrm>
            <a:off x="1907709" y="87474"/>
            <a:ext cx="1620957" cy="523220"/>
          </a:xfrm>
          <a:prstGeom prst="rect">
            <a:avLst/>
          </a:prstGeom>
          <a:noFill/>
        </p:spPr>
        <p:txBody>
          <a:bodyPr wrap="none" rtlCol="0">
            <a:spAutoFit/>
          </a:bodyPr>
          <a:lstStyle/>
          <a:p>
            <a:r>
              <a:rPr lang="zh-CN" altLang="en-US" sz="2800" dirty="0" smtClean="0">
                <a:solidFill>
                  <a:schemeClr val="bg1"/>
                </a:solidFill>
                <a:latin typeface="方正大黑简体" pitchFamily="65" charset="-122"/>
                <a:ea typeface="方正大黑简体" pitchFamily="65" charset="-122"/>
              </a:rPr>
              <a:t>词语理解</a:t>
            </a:r>
            <a:endParaRPr lang="zh-CN" altLang="en-US" sz="2800" dirty="0">
              <a:solidFill>
                <a:schemeClr val="bg1"/>
              </a:solidFill>
              <a:latin typeface="方正大黑简体" pitchFamily="65" charset="-122"/>
              <a:ea typeface="方正大黑简体"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00100" y="1446604"/>
            <a:ext cx="6983002" cy="2554545"/>
          </a:xfrm>
          <a:prstGeom prst="rect">
            <a:avLst/>
          </a:prstGeom>
          <a:noFill/>
        </p:spPr>
        <p:txBody>
          <a:bodyPr wrap="none" rtlCol="0">
            <a:spAutoFit/>
          </a:bodyPr>
          <a:lstStyle/>
          <a:p>
            <a:r>
              <a:rPr lang="en-US" altLang="zh-CN" sz="3200" dirty="0" smtClean="0"/>
              <a:t>1</a:t>
            </a:r>
            <a:r>
              <a:rPr lang="zh-CN" altLang="en-US" sz="3200" dirty="0" smtClean="0"/>
              <a:t>、</a:t>
            </a:r>
            <a:r>
              <a:rPr lang="zh-CN" altLang="en-US" sz="3200" b="1" dirty="0" smtClean="0"/>
              <a:t>课文写的是谁的回忆？回忆了谁？</a:t>
            </a:r>
            <a:endParaRPr lang="en-US" altLang="zh-CN" sz="3200" b="1" dirty="0" smtClean="0"/>
          </a:p>
          <a:p>
            <a:endParaRPr lang="en-US" altLang="zh-CN" sz="3200" b="1" dirty="0" smtClean="0"/>
          </a:p>
          <a:p>
            <a:r>
              <a:rPr lang="en-US" altLang="zh-CN" sz="3200" b="1" dirty="0" smtClean="0">
                <a:latin typeface="+mj-ea"/>
                <a:ea typeface="+mj-ea"/>
              </a:rPr>
              <a:t>2</a:t>
            </a:r>
            <a:r>
              <a:rPr lang="zh-CN" altLang="en-US" sz="3200" b="1" dirty="0" smtClean="0"/>
              <a:t>、回忆了哪些方面的内容？</a:t>
            </a:r>
            <a:endParaRPr lang="en-US" altLang="zh-CN" sz="3200" b="1" dirty="0" smtClean="0"/>
          </a:p>
          <a:p>
            <a:endParaRPr lang="en-US" altLang="zh-CN" sz="3200" b="1" dirty="0" smtClean="0"/>
          </a:p>
          <a:p>
            <a:r>
              <a:rPr lang="en-US" altLang="zh-CN" sz="3200" b="1" dirty="0" smtClean="0">
                <a:latin typeface="+mj-ea"/>
                <a:ea typeface="+mj-ea"/>
              </a:rPr>
              <a:t>3</a:t>
            </a:r>
            <a:r>
              <a:rPr lang="zh-CN" altLang="en-US" sz="3200" b="1" dirty="0" smtClean="0"/>
              <a:t>、你觉得李大钊是一个什么样的人？</a:t>
            </a:r>
            <a:endParaRPr lang="zh-CN" altLang="en-US" sz="3200" b="1" dirty="0"/>
          </a:p>
        </p:txBody>
      </p:sp>
      <p:sp>
        <p:nvSpPr>
          <p:cNvPr id="6" name="TextBox 5"/>
          <p:cNvSpPr txBox="1"/>
          <p:nvPr/>
        </p:nvSpPr>
        <p:spPr>
          <a:xfrm>
            <a:off x="1907704" y="87474"/>
            <a:ext cx="3422732" cy="523220"/>
          </a:xfrm>
          <a:prstGeom prst="rect">
            <a:avLst/>
          </a:prstGeom>
          <a:noFill/>
        </p:spPr>
        <p:txBody>
          <a:bodyPr wrap="none" rtlCol="0">
            <a:spAutoFit/>
          </a:bodyPr>
          <a:lstStyle/>
          <a:p>
            <a:r>
              <a:rPr lang="zh-CN" altLang="en-US" sz="2800" dirty="0" smtClean="0">
                <a:solidFill>
                  <a:schemeClr val="bg1"/>
                </a:solidFill>
                <a:latin typeface="方正大黑简体" pitchFamily="65" charset="-122"/>
                <a:ea typeface="方正大黑简体" pitchFamily="65" charset="-122"/>
              </a:rPr>
              <a:t>整体感知</a:t>
            </a:r>
            <a:r>
              <a:rPr lang="en-US" altLang="zh-CN" sz="2800" dirty="0" smtClean="0">
                <a:solidFill>
                  <a:schemeClr val="bg1"/>
                </a:solidFill>
                <a:latin typeface="方正大黑简体" pitchFamily="65" charset="-122"/>
                <a:ea typeface="方正大黑简体" pitchFamily="65" charset="-122"/>
              </a:rPr>
              <a:t>·</a:t>
            </a:r>
            <a:r>
              <a:rPr lang="zh-CN" altLang="en-US" sz="2800" b="1" dirty="0" smtClean="0">
                <a:solidFill>
                  <a:schemeClr val="bg1"/>
                </a:solidFill>
                <a:latin typeface="方正大黑简体" pitchFamily="65" charset="-122"/>
                <a:ea typeface="方正大黑简体" pitchFamily="65" charset="-122"/>
              </a:rPr>
              <a:t>合作学习</a:t>
            </a:r>
            <a:endParaRPr lang="zh-CN" altLang="en-US" sz="2800" dirty="0">
              <a:solidFill>
                <a:schemeClr val="bg1"/>
              </a:solidFill>
              <a:latin typeface="方正大黑简体" pitchFamily="65" charset="-122"/>
              <a:ea typeface="方正大黑简体"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6"/>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214419" y="1875230"/>
            <a:ext cx="6869137" cy="2901820"/>
          </a:xfrm>
          <a:prstGeom prst="rect">
            <a:avLst/>
          </a:prstGeom>
        </p:spPr>
        <p:txBody>
          <a:bodyPr wrap="square">
            <a:spAutoFit/>
          </a:bodyPr>
          <a:lstStyle/>
          <a:p>
            <a:pPr lvl="0">
              <a:lnSpc>
                <a:spcPts val="2880"/>
              </a:lnSpc>
              <a:buClr>
                <a:srgbClr val="C00000"/>
              </a:buClr>
              <a:defRPr/>
            </a:pPr>
            <a:r>
              <a:rPr lang="zh-CN" altLang="en-US" sz="2400" b="1" dirty="0" smtClean="0">
                <a:solidFill>
                  <a:prstClr val="black"/>
                </a:solidFill>
              </a:rPr>
              <a:t>          </a:t>
            </a:r>
          </a:p>
          <a:p>
            <a:pPr marL="342900" lvl="0" indent="-342900">
              <a:lnSpc>
                <a:spcPct val="90000"/>
              </a:lnSpc>
              <a:spcBef>
                <a:spcPct val="20000"/>
              </a:spcBef>
              <a:buClr>
                <a:srgbClr val="C00000"/>
              </a:buClr>
              <a:buFont typeface="Wingdings" pitchFamily="2" charset="2"/>
              <a:buChar char="Ø"/>
              <a:defRPr/>
            </a:pPr>
            <a:r>
              <a:rPr lang="en-US" altLang="zh-CN" sz="2400" b="1" dirty="0" smtClean="0">
                <a:solidFill>
                  <a:prstClr val="black"/>
                </a:solidFill>
              </a:rPr>
              <a:t>1927</a:t>
            </a:r>
            <a:r>
              <a:rPr lang="zh-CN" altLang="en-US" sz="2400" b="1" dirty="0" smtClean="0">
                <a:solidFill>
                  <a:prstClr val="black"/>
                </a:solidFill>
              </a:rPr>
              <a:t>年</a:t>
            </a:r>
            <a:r>
              <a:rPr lang="en-US" altLang="zh-CN" sz="2400" b="1" dirty="0" smtClean="0">
                <a:solidFill>
                  <a:prstClr val="black"/>
                </a:solidFill>
              </a:rPr>
              <a:t>4</a:t>
            </a:r>
            <a:r>
              <a:rPr lang="zh-CN" altLang="en-US" sz="2400" b="1" dirty="0" smtClean="0">
                <a:solidFill>
                  <a:prstClr val="black"/>
                </a:solidFill>
              </a:rPr>
              <a:t>月</a:t>
            </a:r>
            <a:r>
              <a:rPr lang="en-US" altLang="zh-CN" sz="2400" b="1" dirty="0" smtClean="0">
                <a:solidFill>
                  <a:prstClr val="black"/>
                </a:solidFill>
              </a:rPr>
              <a:t>28</a:t>
            </a:r>
            <a:r>
              <a:rPr lang="zh-CN" altLang="en-US" sz="2400" b="1" dirty="0" smtClean="0">
                <a:solidFill>
                  <a:prstClr val="black"/>
                </a:solidFill>
              </a:rPr>
              <a:t>日</a:t>
            </a:r>
          </a:p>
          <a:p>
            <a:pPr marL="342900" lvl="0" indent="-342900">
              <a:lnSpc>
                <a:spcPct val="90000"/>
              </a:lnSpc>
              <a:spcBef>
                <a:spcPct val="20000"/>
              </a:spcBef>
              <a:buClr>
                <a:srgbClr val="C00000"/>
              </a:buClr>
              <a:buFont typeface="Wingdings" pitchFamily="2" charset="2"/>
              <a:buChar char="Ø"/>
              <a:tabLst>
                <a:tab pos="5205413" algn="l"/>
              </a:tabLst>
              <a:defRPr/>
            </a:pPr>
            <a:r>
              <a:rPr lang="zh-CN" altLang="en-US" sz="2400" b="1" dirty="0" smtClean="0">
                <a:solidFill>
                  <a:prstClr val="black"/>
                </a:solidFill>
              </a:rPr>
              <a:t>那年春天  （才过了两天   第二天）</a:t>
            </a:r>
          </a:p>
          <a:p>
            <a:pPr marL="342900" lvl="0" indent="-342900">
              <a:lnSpc>
                <a:spcPct val="90000"/>
              </a:lnSpc>
              <a:spcBef>
                <a:spcPct val="20000"/>
              </a:spcBef>
              <a:buClr>
                <a:srgbClr val="C00000"/>
              </a:buClr>
              <a:buFont typeface="Wingdings" pitchFamily="2" charset="2"/>
              <a:buChar char="Ø"/>
              <a:defRPr/>
            </a:pPr>
            <a:r>
              <a:rPr lang="en-US" altLang="zh-CN" sz="2400" b="1" dirty="0" smtClean="0">
                <a:solidFill>
                  <a:prstClr val="black"/>
                </a:solidFill>
              </a:rPr>
              <a:t>4</a:t>
            </a:r>
            <a:r>
              <a:rPr lang="zh-CN" altLang="en-US" sz="2400" b="1" dirty="0" smtClean="0">
                <a:solidFill>
                  <a:prstClr val="black"/>
                </a:solidFill>
              </a:rPr>
              <a:t>月</a:t>
            </a:r>
            <a:r>
              <a:rPr lang="en-US" altLang="zh-CN" sz="2400" b="1" dirty="0" smtClean="0">
                <a:solidFill>
                  <a:prstClr val="black"/>
                </a:solidFill>
              </a:rPr>
              <a:t>6</a:t>
            </a:r>
            <a:r>
              <a:rPr lang="zh-CN" altLang="en-US" sz="2400" b="1" dirty="0" smtClean="0">
                <a:solidFill>
                  <a:prstClr val="black"/>
                </a:solidFill>
              </a:rPr>
              <a:t>日的早晨</a:t>
            </a:r>
          </a:p>
          <a:p>
            <a:pPr marL="342900" lvl="0" indent="-342900">
              <a:lnSpc>
                <a:spcPct val="90000"/>
              </a:lnSpc>
              <a:spcBef>
                <a:spcPct val="20000"/>
              </a:spcBef>
              <a:buClr>
                <a:srgbClr val="C00000"/>
              </a:buClr>
              <a:buFont typeface="Wingdings" pitchFamily="2" charset="2"/>
              <a:buChar char="Ø"/>
              <a:defRPr/>
            </a:pPr>
            <a:r>
              <a:rPr lang="zh-CN" altLang="en-US" sz="2400" b="1" dirty="0" smtClean="0">
                <a:solidFill>
                  <a:prstClr val="black"/>
                </a:solidFill>
              </a:rPr>
              <a:t>十几天过去了（有一天）</a:t>
            </a:r>
          </a:p>
          <a:p>
            <a:pPr marL="342900" lvl="0" indent="-342900">
              <a:lnSpc>
                <a:spcPct val="90000"/>
              </a:lnSpc>
              <a:spcBef>
                <a:spcPct val="20000"/>
              </a:spcBef>
              <a:buClr>
                <a:srgbClr val="C00000"/>
              </a:buClr>
              <a:buFont typeface="Wingdings" pitchFamily="2" charset="2"/>
              <a:buChar char="Ø"/>
              <a:defRPr/>
            </a:pPr>
            <a:r>
              <a:rPr lang="en-US" altLang="zh-CN" sz="2400" b="1" dirty="0" smtClean="0">
                <a:solidFill>
                  <a:prstClr val="black"/>
                </a:solidFill>
              </a:rPr>
              <a:t>28</a:t>
            </a:r>
            <a:r>
              <a:rPr lang="zh-CN" altLang="en-US" sz="2400" b="1" dirty="0" smtClean="0">
                <a:solidFill>
                  <a:prstClr val="black"/>
                </a:solidFill>
              </a:rPr>
              <a:t>日黄昏</a:t>
            </a:r>
          </a:p>
          <a:p>
            <a:pPr marL="342900" lvl="0" indent="-342900">
              <a:lnSpc>
                <a:spcPct val="90000"/>
              </a:lnSpc>
              <a:spcBef>
                <a:spcPct val="20000"/>
              </a:spcBef>
              <a:buClr>
                <a:srgbClr val="C00000"/>
              </a:buClr>
              <a:buFont typeface="Wingdings" pitchFamily="2" charset="2"/>
              <a:buChar char="Ø"/>
              <a:defRPr/>
            </a:pPr>
            <a:r>
              <a:rPr lang="zh-CN" altLang="en-US" sz="2400" b="1" dirty="0" smtClean="0">
                <a:solidFill>
                  <a:prstClr val="black"/>
                </a:solidFill>
              </a:rPr>
              <a:t>第二天（昨天是</a:t>
            </a:r>
            <a:r>
              <a:rPr lang="en-US" altLang="zh-CN" sz="2400" b="1" dirty="0" smtClean="0">
                <a:solidFill>
                  <a:prstClr val="black"/>
                </a:solidFill>
              </a:rPr>
              <a:t>4</a:t>
            </a:r>
            <a:r>
              <a:rPr lang="zh-CN" altLang="en-US" sz="2400" b="1" dirty="0" smtClean="0">
                <a:solidFill>
                  <a:prstClr val="black"/>
                </a:solidFill>
              </a:rPr>
              <a:t>月</a:t>
            </a:r>
            <a:r>
              <a:rPr lang="en-US" altLang="zh-CN" sz="2400" b="1" dirty="0" smtClean="0">
                <a:solidFill>
                  <a:prstClr val="black"/>
                </a:solidFill>
              </a:rPr>
              <a:t>28</a:t>
            </a:r>
            <a:r>
              <a:rPr lang="zh-CN" altLang="en-US" sz="2400" b="1" dirty="0" smtClean="0">
                <a:solidFill>
                  <a:prstClr val="black"/>
                </a:solidFill>
              </a:rPr>
              <a:t>日）</a:t>
            </a:r>
            <a:endParaRPr lang="en-US" altLang="zh-CN" sz="3200" b="1" dirty="0" smtClean="0">
              <a:solidFill>
                <a:prstClr val="black"/>
              </a:solidFill>
            </a:endParaRPr>
          </a:p>
        </p:txBody>
      </p:sp>
      <p:sp>
        <p:nvSpPr>
          <p:cNvPr id="7" name="矩形 6"/>
          <p:cNvSpPr/>
          <p:nvPr/>
        </p:nvSpPr>
        <p:spPr>
          <a:xfrm>
            <a:off x="1428728" y="798012"/>
            <a:ext cx="6762778" cy="1077218"/>
          </a:xfrm>
          <a:prstGeom prst="rect">
            <a:avLst/>
          </a:prstGeom>
        </p:spPr>
        <p:txBody>
          <a:bodyPr wrap="square">
            <a:spAutoFit/>
          </a:bodyPr>
          <a:lstStyle/>
          <a:p>
            <a:pPr lvl="0">
              <a:spcBef>
                <a:spcPct val="0"/>
              </a:spcBef>
              <a:defRPr/>
            </a:pPr>
            <a:r>
              <a:rPr lang="en-US" altLang="zh-CN" sz="3200" b="1" dirty="0" smtClean="0">
                <a:solidFill>
                  <a:prstClr val="black"/>
                </a:solidFill>
              </a:rPr>
              <a:t>1</a:t>
            </a:r>
            <a:r>
              <a:rPr lang="zh-CN" altLang="en-US" sz="3200" b="1" dirty="0" smtClean="0">
                <a:solidFill>
                  <a:prstClr val="black"/>
                </a:solidFill>
              </a:rPr>
              <a:t>、课文按什么顺序写的呢？找出课文中点明时间的词句。</a:t>
            </a:r>
            <a:endParaRPr lang="zh-CN" altLang="en-US" sz="3200" b="1" dirty="0" smtClean="0">
              <a:solidFill>
                <a:srgbClr val="C00000"/>
              </a:solidFill>
            </a:endParaRPr>
          </a:p>
        </p:txBody>
      </p:sp>
      <p:sp>
        <p:nvSpPr>
          <p:cNvPr id="9" name="TextBox 8"/>
          <p:cNvSpPr txBox="1"/>
          <p:nvPr/>
        </p:nvSpPr>
        <p:spPr>
          <a:xfrm>
            <a:off x="1907709" y="87474"/>
            <a:ext cx="1620957" cy="523220"/>
          </a:xfrm>
          <a:prstGeom prst="rect">
            <a:avLst/>
          </a:prstGeom>
          <a:noFill/>
        </p:spPr>
        <p:txBody>
          <a:bodyPr wrap="none" rtlCol="0">
            <a:spAutoFit/>
          </a:bodyPr>
          <a:lstStyle/>
          <a:p>
            <a:r>
              <a:rPr lang="zh-CN" altLang="en-US" sz="2800" dirty="0" smtClean="0">
                <a:solidFill>
                  <a:schemeClr val="bg1"/>
                </a:solidFill>
                <a:latin typeface="方正大黑简体" pitchFamily="65" charset="-122"/>
                <a:ea typeface="方正大黑简体" pitchFamily="65" charset="-122"/>
              </a:rPr>
              <a:t>理清脉络</a:t>
            </a:r>
            <a:endParaRPr lang="zh-CN" altLang="en-US" sz="2800" dirty="0">
              <a:solidFill>
                <a:schemeClr val="bg1"/>
              </a:solidFill>
              <a:latin typeface="方正大黑简体" pitchFamily="65" charset="-122"/>
              <a:ea typeface="方正大黑简体"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9"/>
                                        </p:tgtEl>
                                        <p:attrNameLst>
                                          <p:attrName>style.visibility</p:attrName>
                                        </p:attrNameLst>
                                      </p:cBhvr>
                                      <p:tavLst>
                                        <p:tav tm="0">
                                          <p:val>
                                            <p:strVal val="hidden"/>
                                          </p:val>
                                        </p:tav>
                                        <p:tav tm="50000">
                                          <p:val>
                                            <p:strVal val="visible"/>
                                          </p:val>
                                        </p:tav>
                                      </p:tavLst>
                                    </p:anim>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71600" y="964397"/>
            <a:ext cx="7920880" cy="3400931"/>
          </a:xfrm>
          <a:prstGeom prst="rect">
            <a:avLst/>
          </a:prstGeom>
        </p:spPr>
        <p:txBody>
          <a:bodyPr wrap="square">
            <a:spAutoFit/>
          </a:bodyPr>
          <a:lstStyle/>
          <a:p>
            <a:pPr>
              <a:buClr>
                <a:srgbClr val="FF0000"/>
              </a:buClr>
              <a:buSzPct val="130000"/>
            </a:pPr>
            <a:r>
              <a:rPr lang="en-US" altLang="zh-CN" sz="2400" b="1" dirty="0" smtClean="0">
                <a:solidFill>
                  <a:prstClr val="black"/>
                </a:solidFill>
              </a:rPr>
              <a:t>2</a:t>
            </a:r>
            <a:r>
              <a:rPr lang="zh-CN" altLang="en-US" sz="2400" b="1" dirty="0" smtClean="0">
                <a:solidFill>
                  <a:prstClr val="black"/>
                </a:solidFill>
              </a:rPr>
              <a:t>、可以把课文主体</a:t>
            </a:r>
            <a:r>
              <a:rPr lang="zh-CN" altLang="en-US" b="1" dirty="0" smtClean="0">
                <a:solidFill>
                  <a:srgbClr val="C00000"/>
                </a:solidFill>
              </a:rPr>
              <a:t>（回忆部分）</a:t>
            </a:r>
            <a:r>
              <a:rPr lang="zh-CN" altLang="en-US" sz="2400" b="1" dirty="0" smtClean="0">
                <a:solidFill>
                  <a:prstClr val="black"/>
                </a:solidFill>
              </a:rPr>
              <a:t>分成四个部分来学习</a:t>
            </a:r>
            <a:endParaRPr lang="en-US" altLang="zh-CN" sz="2400" b="1" dirty="0" smtClean="0">
              <a:solidFill>
                <a:prstClr val="black"/>
              </a:solidFill>
            </a:endParaRPr>
          </a:p>
          <a:p>
            <a:pPr>
              <a:buClr>
                <a:srgbClr val="FF0000"/>
              </a:buClr>
              <a:buSzPct val="130000"/>
            </a:pPr>
            <a:endParaRPr lang="en-US" altLang="zh-CN" sz="2400" b="1" dirty="0" smtClean="0">
              <a:solidFill>
                <a:prstClr val="black"/>
              </a:solidFill>
            </a:endParaRPr>
          </a:p>
          <a:p>
            <a:pPr>
              <a:buClr>
                <a:srgbClr val="FF0000"/>
              </a:buClr>
              <a:buSzPct val="130000"/>
            </a:pPr>
            <a:endParaRPr lang="en-US" altLang="zh-CN" sz="2400" b="1" dirty="0" smtClean="0">
              <a:solidFill>
                <a:prstClr val="black"/>
              </a:solidFill>
            </a:endParaRPr>
          </a:p>
          <a:p>
            <a:pPr>
              <a:buClr>
                <a:srgbClr val="FF0000"/>
              </a:buClr>
              <a:buSzPct val="130000"/>
            </a:pPr>
            <a:endParaRPr lang="en-US" altLang="zh-CN" sz="2400" b="1" dirty="0" smtClean="0">
              <a:solidFill>
                <a:prstClr val="black"/>
              </a:solidFill>
            </a:endParaRPr>
          </a:p>
          <a:p>
            <a:pPr>
              <a:buClr>
                <a:srgbClr val="FF0000"/>
              </a:buClr>
              <a:buSzPct val="130000"/>
            </a:pPr>
            <a:endParaRPr lang="en-US" altLang="zh-CN" sz="2400" b="1" dirty="0" smtClean="0">
              <a:solidFill>
                <a:prstClr val="black"/>
              </a:solidFill>
            </a:endParaRPr>
          </a:p>
          <a:p>
            <a:pPr>
              <a:lnSpc>
                <a:spcPts val="3800"/>
              </a:lnSpc>
              <a:buClr>
                <a:srgbClr val="FF0000"/>
              </a:buClr>
              <a:buSzPct val="130000"/>
            </a:pPr>
            <a:endParaRPr lang="en-US" altLang="zh-CN" sz="2400" b="1" dirty="0" smtClean="0"/>
          </a:p>
          <a:p>
            <a:pPr>
              <a:lnSpc>
                <a:spcPts val="3800"/>
              </a:lnSpc>
              <a:buClr>
                <a:srgbClr val="FF0000"/>
              </a:buClr>
              <a:buSzPct val="130000"/>
            </a:pPr>
            <a:r>
              <a:rPr lang="en-US" altLang="zh-CN" sz="2400" b="1" dirty="0" smtClean="0"/>
              <a:t>3</a:t>
            </a:r>
            <a:r>
              <a:rPr lang="zh-CN" altLang="en-US" sz="2400" b="1" dirty="0" smtClean="0"/>
              <a:t>、李大钊是一位怎样的革命先驱？他的高尚品格是从哪些方面表现出来的？课文中最令你感动的是什么？</a:t>
            </a:r>
            <a:endParaRPr lang="zh-CN" altLang="en-US" sz="2400" b="1" dirty="0"/>
          </a:p>
        </p:txBody>
      </p:sp>
      <p:sp>
        <p:nvSpPr>
          <p:cNvPr id="2" name="矩形 1"/>
          <p:cNvSpPr/>
          <p:nvPr/>
        </p:nvSpPr>
        <p:spPr>
          <a:xfrm>
            <a:off x="971600" y="1393023"/>
            <a:ext cx="7632848" cy="1733808"/>
          </a:xfrm>
          <a:prstGeom prst="rect">
            <a:avLst/>
          </a:prstGeom>
        </p:spPr>
        <p:txBody>
          <a:bodyPr wrap="square">
            <a:spAutoFit/>
          </a:bodyPr>
          <a:lstStyle/>
          <a:p>
            <a:pPr>
              <a:lnSpc>
                <a:spcPts val="3200"/>
              </a:lnSpc>
            </a:pPr>
            <a:r>
              <a:rPr lang="en-US" altLang="zh-CN" sz="2000" b="1" dirty="0" smtClean="0">
                <a:solidFill>
                  <a:srgbClr val="002060"/>
                </a:solidFill>
              </a:rPr>
              <a:t>① 2—7</a:t>
            </a:r>
            <a:r>
              <a:rPr lang="zh-CN" altLang="en-US" sz="2000" b="1" dirty="0" smtClean="0">
                <a:solidFill>
                  <a:srgbClr val="002060"/>
                </a:solidFill>
              </a:rPr>
              <a:t>自然段：写父亲被捕前的一些事情（</a:t>
            </a:r>
            <a:r>
              <a:rPr lang="zh-CN" altLang="en-US" sz="2000" b="1" dirty="0" smtClean="0">
                <a:solidFill>
                  <a:srgbClr val="C00000"/>
                </a:solidFill>
              </a:rPr>
              <a:t>被捕前</a:t>
            </a:r>
            <a:r>
              <a:rPr lang="zh-CN" altLang="en-US" sz="2000" b="1" dirty="0" smtClean="0">
                <a:solidFill>
                  <a:srgbClr val="002060"/>
                </a:solidFill>
              </a:rPr>
              <a:t>）；</a:t>
            </a:r>
          </a:p>
          <a:p>
            <a:pPr>
              <a:lnSpc>
                <a:spcPts val="3200"/>
              </a:lnSpc>
            </a:pPr>
            <a:r>
              <a:rPr lang="en-US" altLang="zh-CN" sz="2000" b="1" dirty="0" smtClean="0">
                <a:solidFill>
                  <a:srgbClr val="002060"/>
                </a:solidFill>
              </a:rPr>
              <a:t>② 8—17</a:t>
            </a:r>
            <a:r>
              <a:rPr lang="zh-CN" altLang="en-US" sz="2000" b="1" dirty="0" smtClean="0">
                <a:solidFill>
                  <a:srgbClr val="002060"/>
                </a:solidFill>
              </a:rPr>
              <a:t>自然段：写父亲被捕的经过 （</a:t>
            </a:r>
            <a:r>
              <a:rPr lang="zh-CN" altLang="en-US" sz="2000" b="1" dirty="0" smtClean="0">
                <a:solidFill>
                  <a:srgbClr val="C00000"/>
                </a:solidFill>
              </a:rPr>
              <a:t>被捕时</a:t>
            </a:r>
            <a:r>
              <a:rPr lang="zh-CN" altLang="en-US" sz="2000" b="1" dirty="0" smtClean="0">
                <a:solidFill>
                  <a:srgbClr val="002060"/>
                </a:solidFill>
              </a:rPr>
              <a:t>）；</a:t>
            </a:r>
          </a:p>
          <a:p>
            <a:pPr>
              <a:lnSpc>
                <a:spcPts val="3200"/>
              </a:lnSpc>
            </a:pPr>
            <a:r>
              <a:rPr lang="en-US" altLang="zh-CN" sz="2000" b="1" dirty="0" smtClean="0">
                <a:solidFill>
                  <a:srgbClr val="002060"/>
                </a:solidFill>
              </a:rPr>
              <a:t>③ 18—29</a:t>
            </a:r>
            <a:r>
              <a:rPr lang="zh-CN" altLang="en-US" sz="2000" b="1" dirty="0" smtClean="0">
                <a:solidFill>
                  <a:srgbClr val="002060"/>
                </a:solidFill>
              </a:rPr>
              <a:t>自然段：写我们和父亲最后一次见面的情景（</a:t>
            </a:r>
            <a:r>
              <a:rPr lang="zh-CN" altLang="en-US" sz="2000" b="1" dirty="0" smtClean="0">
                <a:solidFill>
                  <a:srgbClr val="C00000"/>
                </a:solidFill>
              </a:rPr>
              <a:t>法庭上</a:t>
            </a:r>
            <a:r>
              <a:rPr lang="zh-CN" altLang="en-US" sz="2000" b="1" dirty="0" smtClean="0">
                <a:solidFill>
                  <a:srgbClr val="002060"/>
                </a:solidFill>
              </a:rPr>
              <a:t>）；</a:t>
            </a:r>
          </a:p>
          <a:p>
            <a:pPr>
              <a:lnSpc>
                <a:spcPts val="3200"/>
              </a:lnSpc>
            </a:pPr>
            <a:r>
              <a:rPr lang="en-US" altLang="zh-CN" sz="2000" b="1" dirty="0" smtClean="0">
                <a:solidFill>
                  <a:srgbClr val="002060"/>
                </a:solidFill>
              </a:rPr>
              <a:t>④ 30—32</a:t>
            </a:r>
            <a:r>
              <a:rPr lang="zh-CN" altLang="en-US" sz="2000" b="1" dirty="0" smtClean="0">
                <a:solidFill>
                  <a:srgbClr val="002060"/>
                </a:solidFill>
              </a:rPr>
              <a:t>自然段：写父亲被害后，一家人非常悲痛（</a:t>
            </a:r>
            <a:r>
              <a:rPr lang="zh-CN" altLang="en-US" sz="2000" b="1" dirty="0" smtClean="0">
                <a:solidFill>
                  <a:srgbClr val="C00000"/>
                </a:solidFill>
              </a:rPr>
              <a:t>被害后</a:t>
            </a:r>
            <a:r>
              <a:rPr lang="zh-CN" altLang="en-US" sz="2000" b="1" dirty="0" smtClean="0">
                <a:solidFill>
                  <a:srgbClr val="002060"/>
                </a:solidFill>
              </a:rPr>
              <a:t>）。</a:t>
            </a:r>
          </a:p>
        </p:txBody>
      </p:sp>
      <p:sp>
        <p:nvSpPr>
          <p:cNvPr id="3" name="TextBox 2"/>
          <p:cNvSpPr txBox="1"/>
          <p:nvPr/>
        </p:nvSpPr>
        <p:spPr>
          <a:xfrm>
            <a:off x="1907704" y="87474"/>
            <a:ext cx="3416320" cy="523220"/>
          </a:xfrm>
          <a:prstGeom prst="rect">
            <a:avLst/>
          </a:prstGeom>
          <a:noFill/>
        </p:spPr>
        <p:txBody>
          <a:bodyPr wrap="none" rtlCol="0">
            <a:spAutoFit/>
          </a:bodyPr>
          <a:lstStyle/>
          <a:p>
            <a:r>
              <a:rPr lang="zh-CN" altLang="en-US" sz="2800" dirty="0" smtClean="0">
                <a:solidFill>
                  <a:schemeClr val="bg1"/>
                </a:solidFill>
                <a:latin typeface="方正大黑简体" pitchFamily="65" charset="-122"/>
                <a:ea typeface="方正大黑简体" pitchFamily="65" charset="-122"/>
              </a:rPr>
              <a:t>理清脉络</a:t>
            </a:r>
            <a:r>
              <a:rPr lang="en-US" altLang="zh-CN" sz="2800" dirty="0" smtClean="0">
                <a:solidFill>
                  <a:schemeClr val="bg1"/>
                </a:solidFill>
                <a:latin typeface="方正大黑简体" pitchFamily="65" charset="-122"/>
                <a:ea typeface="方正大黑简体" pitchFamily="65" charset="-122"/>
              </a:rPr>
              <a:t>·</a:t>
            </a:r>
            <a:r>
              <a:rPr lang="zh-CN" altLang="en-US" sz="2800" dirty="0" smtClean="0">
                <a:solidFill>
                  <a:schemeClr val="bg1"/>
                </a:solidFill>
                <a:latin typeface="方正大黑简体" pitchFamily="65" charset="-122"/>
                <a:ea typeface="方正大黑简体" pitchFamily="65" charset="-122"/>
              </a:rPr>
              <a:t>合作学习</a:t>
            </a:r>
            <a:endParaRPr lang="zh-CN" altLang="en-US" sz="2800" dirty="0">
              <a:solidFill>
                <a:schemeClr val="bg1"/>
              </a:solidFill>
              <a:latin typeface="方正大黑简体" pitchFamily="65" charset="-122"/>
              <a:ea typeface="方正大黑简体"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1250</TotalTime>
  <Words>2195</Words>
  <Application>Microsoft Office PowerPoint</Application>
  <PresentationFormat>全屏显示(16:9)</PresentationFormat>
  <Paragraphs>124</Paragraphs>
  <Slides>21</Slides>
  <Notes>3</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21</vt:i4>
      </vt:variant>
    </vt:vector>
  </HeadingPairs>
  <TitlesOfParts>
    <vt:vector size="34" baseType="lpstr">
      <vt:lpstr>Meiryo</vt:lpstr>
      <vt:lpstr>方正大黑简体</vt:lpstr>
      <vt:lpstr>方正魏碑简体</vt:lpstr>
      <vt:lpstr>汉仪大宋简</vt:lpstr>
      <vt:lpstr>宋体</vt:lpstr>
      <vt:lpstr>微软雅黑</vt:lpstr>
      <vt:lpstr>Arial</vt:lpstr>
      <vt:lpstr>Calibri</vt:lpstr>
      <vt:lpstr>Calibri Light</vt:lpstr>
      <vt:lpstr>Times New Roman</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159</cp:revision>
  <dcterms:created xsi:type="dcterms:W3CDTF">2013-03-22T04:50:57Z</dcterms:created>
  <dcterms:modified xsi:type="dcterms:W3CDTF">2021-11-21T04:57:21Z</dcterms:modified>
  <cp:contentStatus>已审阅</cp:contentStatus>
</cp:coreProperties>
</file>