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50" r:id="rId2"/>
  </p:sldMasterIdLst>
  <p:notesMasterIdLst>
    <p:notesMasterId r:id="rId27"/>
  </p:notesMasterIdLst>
  <p:sldIdLst>
    <p:sldId id="256" r:id="rId3"/>
    <p:sldId id="450" r:id="rId4"/>
    <p:sldId id="470" r:id="rId5"/>
    <p:sldId id="453" r:id="rId6"/>
    <p:sldId id="454" r:id="rId7"/>
    <p:sldId id="455" r:id="rId8"/>
    <p:sldId id="456" r:id="rId9"/>
    <p:sldId id="457" r:id="rId10"/>
    <p:sldId id="458" r:id="rId11"/>
    <p:sldId id="459" r:id="rId12"/>
    <p:sldId id="460" r:id="rId13"/>
    <p:sldId id="461" r:id="rId14"/>
    <p:sldId id="462" r:id="rId15"/>
    <p:sldId id="475" r:id="rId16"/>
    <p:sldId id="476" r:id="rId17"/>
    <p:sldId id="465" r:id="rId18"/>
    <p:sldId id="466" r:id="rId19"/>
    <p:sldId id="480" r:id="rId20"/>
    <p:sldId id="481" r:id="rId21"/>
    <p:sldId id="477" r:id="rId22"/>
    <p:sldId id="478" r:id="rId23"/>
    <p:sldId id="479" r:id="rId24"/>
    <p:sldId id="324" r:id="rId25"/>
    <p:sldId id="482" r:id="rId26"/>
  </p:sldIdLst>
  <p:sldSz cx="9144000" cy="5143500" type="screen16x9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558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6314" autoAdjust="0"/>
  </p:normalViewPr>
  <p:slideViewPr>
    <p:cSldViewPr>
      <p:cViewPr varScale="1">
        <p:scale>
          <a:sx n="143" d="100"/>
          <a:sy n="143" d="100"/>
        </p:scale>
        <p:origin x="684" y="120"/>
      </p:cViewPr>
      <p:guideLst>
        <p:guide orient="horz" pos="1558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68" d="100"/>
        <a:sy n="168" d="100"/>
      </p:scale>
      <p:origin x="0" y="0"/>
    </p:cViewPr>
  </p:sorterViewPr>
  <p:gridSpacing cx="72005" cy="72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defRPr sz="1200" noProof="1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defRPr sz="1200" noProof="1">
                <a:latin typeface="+mn-lt"/>
                <a:ea typeface="+mn-ea"/>
              </a:defRPr>
            </a:lvl1pPr>
          </a:lstStyle>
          <a:p>
            <a:pPr>
              <a:defRPr/>
            </a:pPr>
            <a:fld id="{CFFFD178-BB16-4A1A-A876-45542D6EA7D6}" type="datetimeFigureOut">
              <a:rPr lang="zh-CN" altLang="en-US"/>
              <a:pPr>
                <a:defRPr/>
              </a:pPr>
              <a:t>2021/11/21</a:t>
            </a:fld>
            <a:endParaRPr lang="zh-CN" altLang="en-US"/>
          </a:p>
        </p:txBody>
      </p:sp>
      <p:sp>
        <p:nvSpPr>
          <p:cNvPr id="33796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365" name="备注占位符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defRPr sz="1200" noProof="1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33DCD7EA-9C5E-4108-9EA9-6BE63515B02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4833750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3DCD7EA-9C5E-4108-9EA9-6BE63515B02F}" type="slidenum">
              <a:rPr lang="zh-CN" altLang="en-US" smtClean="0"/>
              <a:pPr>
                <a:defRPr/>
              </a:pPr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1623228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4819" name="备注占位符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en-US" dirty="0" smtClean="0"/>
          </a:p>
        </p:txBody>
      </p:sp>
      <p:sp>
        <p:nvSpPr>
          <p:cNvPr id="3482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fld id="{3FE3750D-E647-4402-B26B-9481B0237DBD}" type="slidenum">
              <a:rPr lang="zh-CN" altLang="en-US" smtClean="0"/>
              <a:pPr eaLnBrk="1" hangingPunct="1"/>
              <a:t>5</a:t>
            </a:fld>
            <a:endParaRPr lang="en-US" altLang="zh-CN" smtClean="0"/>
          </a:p>
        </p:txBody>
      </p:sp>
    </p:spTree>
    <p:extLst>
      <p:ext uri="{BB962C8B-B14F-4D97-AF65-F5344CB8AC3E}">
        <p14:creationId xmlns:p14="http://schemas.microsoft.com/office/powerpoint/2010/main" val="87760107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3DCD7EA-9C5E-4108-9EA9-6BE63515B02F}" type="slidenum">
              <a:rPr lang="zh-CN" altLang="en-US" smtClean="0"/>
              <a:pPr>
                <a:defRPr/>
              </a:pPr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3282094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>
          <a:ln>
            <a:miter lim="800000"/>
          </a:ln>
        </p:spPr>
      </p:sp>
      <p:sp>
        <p:nvSpPr>
          <p:cNvPr id="35843" name="备注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/>
            <a:endParaRPr lang="zh-CN" altLang="en-US" smtClean="0"/>
          </a:p>
        </p:txBody>
      </p:sp>
      <p:sp>
        <p:nvSpPr>
          <p:cNvPr id="35844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fld id="{CFF63BA0-3C94-469E-9634-BCE63E4A2797}" type="slidenum">
              <a:rPr lang="zh-CN" altLang="en-US" smtClean="0"/>
              <a:pPr eaLnBrk="1" hangingPunct="1"/>
              <a:t>23</a:t>
            </a:fld>
            <a:endParaRPr lang="en-US" altLang="zh-CN" smtClean="0"/>
          </a:p>
        </p:txBody>
      </p:sp>
    </p:spTree>
    <p:extLst>
      <p:ext uri="{BB962C8B-B14F-4D97-AF65-F5344CB8AC3E}">
        <p14:creationId xmlns:p14="http://schemas.microsoft.com/office/powerpoint/2010/main" val="276473025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24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0663043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208412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04448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929861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105308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119916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582167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073781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9467240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777503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55700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19424493"/>
      </p:ext>
    </p:extLst>
  </p:cSld>
  <p:clrMapOvr>
    <a:masterClrMapping/>
  </p:clrMapOvr>
  <p:transition spd="slow">
    <p:pull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F:\PPT上课课件\模板.jpg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317871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771775" y="987425"/>
            <a:ext cx="735013" cy="241300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PPT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模板：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www.1ppt.com/moban/                  PPT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素材：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www.1ppt.com/sucai/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PPT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背景：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www.1ppt.com/beijing/                   PPT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图表：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www.1ppt.com/tubiao/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PPT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下载：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www.1ppt.com/xiazai/                     PPT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教程： 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www.1ppt.com/powerpoint/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www.1ppt.com/ziliao/                   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个人简历：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www.1ppt.com/jianli/       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www.1ppt.com/shiti/                     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www.1ppt.com/jiaoan/         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手抄报：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www.1ppt.com/shouchaobao/          PPT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www.1ppt.com/kejian/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语文课件：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www.1ppt.com/kejian/yuwen/    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数学课件：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www.1ppt.com/kejian/shuxue/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英语课件：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www.1ppt.com/kejian/yingyu/    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美术课件：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www.1ppt.com/kejian/meishu/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科学课件：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www.1ppt.com/kejian/kexue/     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物理课件：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www.1ppt.com/kejian/wuli/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化学课件：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www.1ppt.com/kejian/huaxue/  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生物课件：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www.1ppt.com/kejian/shengwu/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地理课件：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www.1ppt.com/kejian/dili/          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历史课件：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www.1ppt.com/kejian/lishi/ </a:t>
            </a:r>
          </a:p>
        </p:txBody>
      </p:sp>
    </p:spTree>
    <p:extLst>
      <p:ext uri="{BB962C8B-B14F-4D97-AF65-F5344CB8AC3E}">
        <p14:creationId xmlns:p14="http://schemas.microsoft.com/office/powerpoint/2010/main" val="4066654553"/>
      </p:ext>
    </p:extLst>
  </p:cSld>
  <p:clrMapOvr>
    <a:masterClrMapping/>
  </p:clrMapOvr>
  <p:transition spd="slow">
    <p:pull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48687064"/>
      </p:ext>
    </p:extLst>
  </p:cSld>
  <p:clrMapOvr>
    <a:masterClrMapping/>
  </p:clrMapOvr>
  <p:transition spd="slow">
    <p:pull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54630278"/>
      </p:ext>
    </p:extLst>
  </p:cSld>
  <p:clrMapOvr>
    <a:masterClrMapping/>
  </p:clrMapOvr>
  <p:transition spd="slow">
    <p:pull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162848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41991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86129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0.xml"/><Relationship Id="rId7" Type="http://schemas.openxmlformats.org/officeDocument/2006/relationships/slideLayout" Target="../slideLayouts/slideLayout1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6" Type="http://schemas.openxmlformats.org/officeDocument/2006/relationships/slideLayout" Target="../slideLayouts/slideLayout13.xml"/><Relationship Id="rId11" Type="http://schemas.openxmlformats.org/officeDocument/2006/relationships/slideLayout" Target="../slideLayouts/slideLayout18.xml"/><Relationship Id="rId5" Type="http://schemas.openxmlformats.org/officeDocument/2006/relationships/slideLayout" Target="../slideLayouts/slideLayout12.xml"/><Relationship Id="rId10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1.xml"/><Relationship Id="rId9" Type="http://schemas.openxmlformats.org/officeDocument/2006/relationships/slideLayout" Target="../slideLayouts/slideLayout1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743" r:id="rId1"/>
    <p:sldLayoutId id="2147483745" r:id="rId2"/>
    <p:sldLayoutId id="2147483746" r:id="rId3"/>
    <p:sldLayoutId id="2147483747" r:id="rId4"/>
    <p:sldLayoutId id="2147483748" r:id="rId5"/>
    <p:sldLayoutId id="2147483749" r:id="rId6"/>
    <p:sldLayoutId id="2147483744" r:id="rId7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2021/11/21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25085202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1" r:id="rId1"/>
    <p:sldLayoutId id="2147483752" r:id="rId2"/>
    <p:sldLayoutId id="2147483753" r:id="rId3"/>
    <p:sldLayoutId id="2147483754" r:id="rId4"/>
    <p:sldLayoutId id="2147483755" r:id="rId5"/>
    <p:sldLayoutId id="2147483756" r:id="rId6"/>
    <p:sldLayoutId id="2147483757" r:id="rId7"/>
    <p:sldLayoutId id="2147483758" r:id="rId8"/>
    <p:sldLayoutId id="2147483759" r:id="rId9"/>
    <p:sldLayoutId id="2147483760" r:id="rId10"/>
    <p:sldLayoutId id="214748376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4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3188208"/>
          </a:xfrm>
          <a:prstGeom prst="rect">
            <a:avLst/>
          </a:prstGeom>
        </p:spPr>
      </p:pic>
      <p:pic>
        <p:nvPicPr>
          <p:cNvPr id="6" name="图片 11"/>
          <p:cNvPicPr>
            <a:picLocks noChangeAspect="1" noChangeArrowheads="1"/>
          </p:cNvPicPr>
          <p:nvPr/>
        </p:nvPicPr>
        <p:blipFill>
          <a:blip r:embed="rId3" cstate="print">
            <a:extLst/>
          </a:blip>
          <a:srcRect/>
          <a:stretch>
            <a:fillRect/>
          </a:stretch>
        </p:blipFill>
        <p:spPr bwMode="auto">
          <a:xfrm>
            <a:off x="0" y="2283730"/>
            <a:ext cx="9144000" cy="1404127"/>
          </a:xfrm>
          <a:prstGeom prst="rect">
            <a:avLst/>
          </a:prstGeom>
          <a:ln>
            <a:noFill/>
          </a:ln>
          <a:effectLst>
            <a:softEdge rad="112500"/>
          </a:effectLst>
          <a:extLst/>
        </p:spPr>
      </p:pic>
      <p:cxnSp>
        <p:nvCxnSpPr>
          <p:cNvPr id="8" name="直接连接符 7"/>
          <p:cNvCxnSpPr/>
          <p:nvPr/>
        </p:nvCxnSpPr>
        <p:spPr>
          <a:xfrm>
            <a:off x="1793875" y="3274975"/>
            <a:ext cx="5586413" cy="0"/>
          </a:xfrm>
          <a:prstGeom prst="line">
            <a:avLst/>
          </a:prstGeom>
          <a:ln w="57150" cmpd="dbl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椭圆 9"/>
          <p:cNvSpPr/>
          <p:nvPr/>
        </p:nvSpPr>
        <p:spPr>
          <a:xfrm>
            <a:off x="2124075" y="2679663"/>
            <a:ext cx="792163" cy="504825"/>
          </a:xfrm>
          <a:prstGeom prst="ellipse">
            <a:avLst/>
          </a:prstGeom>
          <a:solidFill>
            <a:srgbClr val="92D050"/>
          </a:solidFill>
          <a:ln w="12700" cmpd="sng">
            <a:solidFill>
              <a:schemeClr val="bg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defRPr/>
            </a:pPr>
            <a:r>
              <a:rPr lang="en-US" altLang="zh-CN" sz="2800" b="1" noProof="1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10</a:t>
            </a:r>
          </a:p>
        </p:txBody>
      </p:sp>
      <p:sp>
        <p:nvSpPr>
          <p:cNvPr id="10245" name="TextBox 10"/>
          <p:cNvSpPr txBox="1">
            <a:spLocks noChangeArrowheads="1"/>
          </p:cNvSpPr>
          <p:nvPr/>
        </p:nvSpPr>
        <p:spPr bwMode="auto">
          <a:xfrm>
            <a:off x="3221038" y="2600288"/>
            <a:ext cx="3240087" cy="644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zh-CN" altLang="en-US" sz="3600" b="1" dirty="0">
                <a:latin typeface="黑体" pitchFamily="49" charset="-122"/>
                <a:ea typeface="黑体" pitchFamily="49" charset="-122"/>
              </a:rPr>
              <a:t>古诗三首</a:t>
            </a:r>
          </a:p>
        </p:txBody>
      </p:sp>
      <p:sp>
        <p:nvSpPr>
          <p:cNvPr id="10246" name="TextBox 11"/>
          <p:cNvSpPr txBox="1">
            <a:spLocks noChangeArrowheads="1"/>
          </p:cNvSpPr>
          <p:nvPr/>
        </p:nvSpPr>
        <p:spPr bwMode="auto">
          <a:xfrm>
            <a:off x="3326606" y="3363805"/>
            <a:ext cx="252095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zh-CN" altLang="en-US" sz="4800" b="1" noProof="1" smtClean="0">
                <a:latin typeface="楷体" pitchFamily="49" charset="-122"/>
                <a:ea typeface="楷体" pitchFamily="49" charset="-122"/>
                <a:sym typeface="+mn-ea"/>
              </a:rPr>
              <a:t>竹石</a:t>
            </a:r>
            <a:endParaRPr lang="zh-CN" altLang="zh-CN" sz="4800" b="1" noProof="1">
              <a:latin typeface="楷体" pitchFamily="49" charset="-122"/>
              <a:ea typeface="楷体" pitchFamily="49" charset="-122"/>
              <a:sym typeface="+mn-ea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0" y="4500101"/>
            <a:ext cx="9144000" cy="3758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ctr">
              <a:lnSpc>
                <a:spcPct val="110000"/>
              </a:lnSpc>
            </a:pPr>
            <a:r>
              <a:rPr lang="zh-CN" altLang="en-US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en-US" altLang="zh-CN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文本框 6"/>
          <p:cNvSpPr txBox="1">
            <a:spLocks noChangeArrowheads="1"/>
          </p:cNvSpPr>
          <p:nvPr/>
        </p:nvSpPr>
        <p:spPr bwMode="auto">
          <a:xfrm>
            <a:off x="1673225" y="1323975"/>
            <a:ext cx="6516688" cy="1922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6858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6858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6858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6858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6858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just" eaLnBrk="1" hangingPunct="1">
              <a:lnSpc>
                <a:spcPct val="130000"/>
              </a:lnSpc>
            </a:pPr>
            <a:r>
              <a:rPr lang="zh-CN" altLang="en-US" sz="3200" b="1" dirty="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    齐读后两句诗，借助注释理解这两句诗的意思，说说这首诗表达了作者怎样的志向？</a:t>
            </a:r>
          </a:p>
        </p:txBody>
      </p:sp>
      <p:pic>
        <p:nvPicPr>
          <p:cNvPr id="19459" name="图片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4975" y="1431925"/>
            <a:ext cx="1254125" cy="1797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236185" y="843630"/>
            <a:ext cx="1835810" cy="3947379"/>
          </a:xfrm>
          <a:prstGeom prst="rect">
            <a:avLst/>
          </a:prstGeom>
          <a:ln>
            <a:noFill/>
          </a:ln>
          <a:effectLst>
            <a:softEdge rad="112500"/>
          </a:effectLst>
          <a:extLst/>
        </p:spPr>
      </p:pic>
      <p:sp>
        <p:nvSpPr>
          <p:cNvPr id="20483" name="文本框 2"/>
          <p:cNvSpPr txBox="1">
            <a:spLocks noChangeArrowheads="1"/>
          </p:cNvSpPr>
          <p:nvPr/>
        </p:nvSpPr>
        <p:spPr bwMode="auto">
          <a:xfrm>
            <a:off x="1052513" y="1376363"/>
            <a:ext cx="6000750" cy="1754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6858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6858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6858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6858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6858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36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sym typeface="+mn-ea"/>
              </a:rPr>
              <a:t>千磨万击还坚劲，</a:t>
            </a:r>
          </a:p>
          <a:p>
            <a:pPr eaLnBrk="1" hangingPunct="1">
              <a:lnSpc>
                <a:spcPct val="200000"/>
              </a:lnSpc>
            </a:pPr>
            <a:r>
              <a:rPr lang="zh-CN" altLang="en-US" sz="36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sym typeface="+mn-ea"/>
              </a:rPr>
              <a:t>任尔东西南北风。</a:t>
            </a:r>
          </a:p>
        </p:txBody>
      </p:sp>
      <p:sp>
        <p:nvSpPr>
          <p:cNvPr id="14" name="线形标注 1 13"/>
          <p:cNvSpPr/>
          <p:nvPr/>
        </p:nvSpPr>
        <p:spPr>
          <a:xfrm>
            <a:off x="3267075" y="3105150"/>
            <a:ext cx="3786188" cy="500063"/>
          </a:xfrm>
          <a:prstGeom prst="borderCallout1">
            <a:avLst>
              <a:gd name="adj1" fmla="val 32281"/>
              <a:gd name="adj2" fmla="val -1653"/>
              <a:gd name="adj3" fmla="val -19780"/>
              <a:gd name="adj4" fmla="val -1903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685800">
              <a:defRPr/>
            </a:pPr>
            <a:r>
              <a:rPr lang="zh-CN" altLang="en-US" sz="2400" dirty="0">
                <a:solidFill>
                  <a:prstClr val="white"/>
                </a:solidFill>
                <a:latin typeface="黑体" pitchFamily="49" charset="-122"/>
                <a:ea typeface="黑体" pitchFamily="49" charset="-122"/>
              </a:rPr>
              <a:t>写出竹子无畏乐观的精神</a:t>
            </a:r>
          </a:p>
        </p:txBody>
      </p:sp>
      <p:sp>
        <p:nvSpPr>
          <p:cNvPr id="5" name="矩形 4"/>
          <p:cNvSpPr/>
          <p:nvPr/>
        </p:nvSpPr>
        <p:spPr>
          <a:xfrm>
            <a:off x="1104900" y="1495425"/>
            <a:ext cx="500063" cy="500063"/>
          </a:xfrm>
          <a:prstGeom prst="rect">
            <a:avLst/>
          </a:prstGeom>
          <a:noFill/>
          <a:ln>
            <a:solidFill>
              <a:srgbClr val="FF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685800">
              <a:defRPr/>
            </a:pPr>
            <a:endParaRPr lang="zh-CN" altLang="en-US" sz="1400">
              <a:solidFill>
                <a:prstClr val="white"/>
              </a:solidFill>
            </a:endParaRPr>
          </a:p>
        </p:txBody>
      </p:sp>
      <p:sp>
        <p:nvSpPr>
          <p:cNvPr id="6" name="线形标注 1 5"/>
          <p:cNvSpPr/>
          <p:nvPr/>
        </p:nvSpPr>
        <p:spPr>
          <a:xfrm>
            <a:off x="1838325" y="411163"/>
            <a:ext cx="4286250" cy="822325"/>
          </a:xfrm>
          <a:prstGeom prst="borderCallout1">
            <a:avLst>
              <a:gd name="adj1" fmla="val 32281"/>
              <a:gd name="adj2" fmla="val -1653"/>
              <a:gd name="adj3" fmla="val 125700"/>
              <a:gd name="adj4" fmla="val -661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685800">
              <a:defRPr/>
            </a:pPr>
            <a:r>
              <a:rPr lang="zh-CN" altLang="en-US" sz="2400" dirty="0">
                <a:solidFill>
                  <a:prstClr val="white"/>
                </a:solidFill>
                <a:latin typeface="黑体" pitchFamily="49" charset="-122"/>
                <a:ea typeface="黑体" pitchFamily="49" charset="-122"/>
              </a:rPr>
              <a:t>“千”“万”是虚指，写出竹子坚韧从容的神态</a:t>
            </a:r>
          </a:p>
        </p:txBody>
      </p:sp>
      <p:sp>
        <p:nvSpPr>
          <p:cNvPr id="7" name="矩形 6"/>
          <p:cNvSpPr/>
          <p:nvPr/>
        </p:nvSpPr>
        <p:spPr>
          <a:xfrm>
            <a:off x="2030413" y="1495425"/>
            <a:ext cx="500062" cy="500063"/>
          </a:xfrm>
          <a:prstGeom prst="rect">
            <a:avLst/>
          </a:prstGeom>
          <a:noFill/>
          <a:ln>
            <a:solidFill>
              <a:srgbClr val="FF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685800">
              <a:defRPr/>
            </a:pPr>
            <a:endParaRPr lang="zh-CN" altLang="en-US" sz="1400">
              <a:solidFill>
                <a:prstClr val="white"/>
              </a:solidFill>
            </a:endParaRPr>
          </a:p>
        </p:txBody>
      </p:sp>
      <p:sp>
        <p:nvSpPr>
          <p:cNvPr id="8" name="矩形 7"/>
          <p:cNvSpPr/>
          <p:nvPr/>
        </p:nvSpPr>
        <p:spPr>
          <a:xfrm>
            <a:off x="1123950" y="2376488"/>
            <a:ext cx="500063" cy="50006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685800">
              <a:defRPr/>
            </a:pPr>
            <a:endParaRPr lang="zh-CN" altLang="en-US" sz="1400">
              <a:solidFill>
                <a:prstClr val="white"/>
              </a:solidFill>
            </a:endParaRPr>
          </a:p>
        </p:txBody>
      </p:sp>
      <p:sp>
        <p:nvSpPr>
          <p:cNvPr id="2" name="矩形 1"/>
          <p:cNvSpPr/>
          <p:nvPr/>
        </p:nvSpPr>
        <p:spPr>
          <a:xfrm>
            <a:off x="468313" y="2984500"/>
            <a:ext cx="1122362" cy="73977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>
            <a:spAutoFit/>
          </a:bodyPr>
          <a:lstStyle/>
          <a:p>
            <a:pPr defTabSz="685800">
              <a:lnSpc>
                <a:spcPct val="150000"/>
              </a:lnSpc>
              <a:defRPr/>
            </a:pPr>
            <a:r>
              <a:rPr lang="zh-CN" altLang="en-US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任凭。</a:t>
            </a:r>
            <a:endParaRPr lang="en-US" altLang="zh-CN" sz="28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1597025" y="2376488"/>
            <a:ext cx="500063" cy="50006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685800">
              <a:defRPr/>
            </a:pPr>
            <a:endParaRPr lang="zh-CN" altLang="en-US" sz="1400">
              <a:solidFill>
                <a:prstClr val="white"/>
              </a:solidFill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1651000" y="2978150"/>
            <a:ext cx="739775" cy="738188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>
            <a:spAutoFit/>
          </a:bodyPr>
          <a:lstStyle/>
          <a:p>
            <a:pPr defTabSz="685800">
              <a:lnSpc>
                <a:spcPct val="150000"/>
              </a:lnSpc>
              <a:defRPr/>
            </a:pPr>
            <a:r>
              <a:rPr lang="zh-CN" altLang="en-US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你。</a:t>
            </a:r>
            <a:endParaRPr lang="en-US" altLang="zh-CN" sz="28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4619625" y="1419225"/>
            <a:ext cx="2200275" cy="738188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>
            <a:spAutoFit/>
          </a:bodyPr>
          <a:lstStyle/>
          <a:p>
            <a:pPr defTabSz="685800">
              <a:lnSpc>
                <a:spcPct val="150000"/>
              </a:lnSpc>
              <a:defRPr/>
            </a:pPr>
            <a:r>
              <a:rPr lang="zh-CN" altLang="en-US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坚定，强劲。</a:t>
            </a:r>
            <a:endParaRPr lang="en-US" altLang="zh-CN" sz="28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3467100" y="1495425"/>
            <a:ext cx="896938" cy="500063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685800">
              <a:defRPr/>
            </a:pPr>
            <a:endParaRPr lang="zh-CN" altLang="en-US" sz="1400">
              <a:solidFill>
                <a:prstClr val="white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 nodeType="clickPar">
                      <p:stCondLst>
                        <p:cond delay="indefinite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 nodeType="clickPar">
                      <p:stCondLst>
                        <p:cond delay="indefinite"/>
                      </p:stCondLst>
                      <p:childTnLst>
                        <p:par>
                          <p:cTn id="5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5" grpId="0" animBg="1"/>
      <p:bldP spid="6" grpId="0" animBg="1"/>
      <p:bldP spid="7" grpId="0" animBg="1"/>
      <p:bldP spid="8" grpId="0" animBg="1"/>
      <p:bldP spid="2" grpId="0" animBg="1"/>
      <p:bldP spid="10" grpId="0" animBg="1"/>
      <p:bldP spid="11" grpId="0" animBg="1"/>
      <p:bldP spid="12" grpId="0" animBg="1"/>
      <p:bldP spid="13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5418"/>
          <a:stretch>
            <a:fillRect/>
          </a:stretch>
        </p:blipFill>
        <p:spPr bwMode="auto">
          <a:xfrm>
            <a:off x="0" y="0"/>
            <a:ext cx="9144000" cy="5151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圆角矩形 3"/>
          <p:cNvSpPr/>
          <p:nvPr/>
        </p:nvSpPr>
        <p:spPr>
          <a:xfrm>
            <a:off x="250825" y="195263"/>
            <a:ext cx="3744913" cy="4537075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685800">
              <a:lnSpc>
                <a:spcPct val="150000"/>
              </a:lnSpc>
              <a:defRPr/>
            </a:pPr>
            <a:r>
              <a:rPr lang="en-US" altLang="zh-CN" sz="24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   </a:t>
            </a:r>
            <a:r>
              <a:rPr lang="zh-CN" altLang="en-US" sz="24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诗意：</a:t>
            </a:r>
            <a:r>
              <a:rPr lang="zh-CN" altLang="en-US" sz="24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哪怕遭受了千万次的磨难和打击，竹子依然还是那样的坚韧和强劲。也不管刮的是东风西风，还是南风北风，都不能把它吹倒，都不能让它屈服。</a:t>
            </a:r>
          </a:p>
        </p:txBody>
      </p:sp>
      <p:sp>
        <p:nvSpPr>
          <p:cNvPr id="21508" name="矩形 1"/>
          <p:cNvSpPr>
            <a:spLocks noChangeArrowheads="1"/>
          </p:cNvSpPr>
          <p:nvPr/>
        </p:nvSpPr>
        <p:spPr bwMode="auto">
          <a:xfrm>
            <a:off x="2152650" y="4216400"/>
            <a:ext cx="1843088" cy="442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>
                <a:solidFill>
                  <a:srgbClr val="FF0000"/>
                </a:solidFill>
                <a:latin typeface="黑体" pitchFamily="49" charset="-122"/>
                <a:ea typeface="黑体" pitchFamily="49" charset="-122"/>
                <a:cs typeface="宋体" pitchFamily="2" charset="-122"/>
              </a:rPr>
              <a:t>（课后第二题）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1"/>
          <p:cNvSpPr>
            <a:spLocks noChangeArrowheads="1"/>
          </p:cNvSpPr>
          <p:nvPr/>
        </p:nvSpPr>
        <p:spPr bwMode="auto">
          <a:xfrm>
            <a:off x="611188" y="1419225"/>
            <a:ext cx="8137525" cy="1284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defTabSz="685800">
              <a:lnSpc>
                <a:spcPct val="150000"/>
              </a:lnSpc>
            </a:pPr>
            <a:r>
              <a:rPr lang="zh-CN" altLang="en-US" sz="2800" b="1" dirty="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    </a:t>
            </a:r>
            <a:r>
              <a:rPr lang="en-US" altLang="zh-CN" sz="2800" b="1" dirty="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《</a:t>
            </a:r>
            <a:r>
              <a:rPr lang="zh-CN" altLang="en-US" sz="2800" b="1" dirty="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竹石</a:t>
            </a:r>
            <a:r>
              <a:rPr lang="en-US" altLang="zh-CN" sz="2800" b="1" dirty="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》</a:t>
            </a:r>
            <a:r>
              <a:rPr lang="zh-CN" altLang="en-US" sz="2800" b="1" dirty="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这首诗表达了作者</a:t>
            </a:r>
            <a:r>
              <a:rPr lang="zh-CN" altLang="en-US" sz="28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正直倔强</a:t>
            </a:r>
            <a:r>
              <a:rPr lang="zh-CN" altLang="en-US" sz="2800" b="1" dirty="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的性格，</a:t>
            </a:r>
            <a:r>
              <a:rPr lang="zh-CN" altLang="en-US" sz="28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决不向任何邪恶势力低头</a:t>
            </a:r>
            <a:r>
              <a:rPr lang="zh-CN" altLang="en-US" sz="2800" b="1" dirty="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的高傲风骨。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矩形 3"/>
          <p:cNvSpPr>
            <a:spLocks noChangeArrowheads="1"/>
          </p:cNvSpPr>
          <p:nvPr/>
        </p:nvSpPr>
        <p:spPr bwMode="auto">
          <a:xfrm>
            <a:off x="576263" y="722313"/>
            <a:ext cx="8207375" cy="828675"/>
          </a:xfrm>
          <a:prstGeom prst="rect">
            <a:avLst/>
          </a:prstGeom>
          <a:gradFill rotWithShape="1">
            <a:gsLst>
              <a:gs pos="0">
                <a:srgbClr val="83D3FF"/>
              </a:gs>
              <a:gs pos="50000">
                <a:srgbClr val="B5E2FF"/>
              </a:gs>
              <a:gs pos="100000">
                <a:srgbClr val="DBF0FF"/>
              </a:gs>
            </a:gsLst>
            <a:lin ang="162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000" b="1" dirty="0" err="1">
                <a:latin typeface="黑体" pitchFamily="49" charset="-122"/>
                <a:ea typeface="黑体" pitchFamily="49" charset="-122"/>
                <a:sym typeface="宋体" pitchFamily="2" charset="-122"/>
              </a:rPr>
              <a:t>古人写诗，注意炼字炼句，常有许多精妙之处。请说说你对“咬定青山不放松”中“咬”字的理解</a:t>
            </a:r>
            <a:r>
              <a:rPr lang="en-US" altLang="zh-CN" sz="2000" b="1" dirty="0">
                <a:latin typeface="黑体" pitchFamily="49" charset="-122"/>
                <a:ea typeface="黑体" pitchFamily="49" charset="-122"/>
                <a:sym typeface="宋体" pitchFamily="2" charset="-122"/>
              </a:rPr>
              <a:t>。</a:t>
            </a:r>
          </a:p>
        </p:txBody>
      </p:sp>
      <p:sp>
        <p:nvSpPr>
          <p:cNvPr id="13" name="矩形 12"/>
          <p:cNvSpPr>
            <a:spLocks noChangeArrowheads="1"/>
          </p:cNvSpPr>
          <p:nvPr/>
        </p:nvSpPr>
        <p:spPr bwMode="auto">
          <a:xfrm>
            <a:off x="2771775" y="2006600"/>
            <a:ext cx="6119813" cy="230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  <a:sym typeface="宋体" pitchFamily="2" charset="-122"/>
              </a:rPr>
              <a:t>一个“咬”字把竹拟人化。“咬”是一个主动的，需要付出力量的动作。它不仅写出了翠竹紧紧附着青山的情景，更表现出了竹子不畏艰辛，与大自然抗争，顽强生存的精神。</a:t>
            </a:r>
            <a:endParaRPr lang="en-US" altLang="zh-CN" sz="2400" b="1" dirty="0">
              <a:solidFill>
                <a:srgbClr val="FF0000"/>
              </a:solidFill>
              <a:latin typeface="楷体" pitchFamily="49" charset="-122"/>
              <a:ea typeface="楷体" pitchFamily="49" charset="-122"/>
              <a:sym typeface="宋体" pitchFamily="2" charset="-122"/>
            </a:endParaRPr>
          </a:p>
        </p:txBody>
      </p:sp>
      <p:pic>
        <p:nvPicPr>
          <p:cNvPr id="23556" name="图片 2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589088"/>
            <a:ext cx="3494088" cy="3297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矩形 3"/>
          <p:cNvSpPr>
            <a:spLocks noChangeArrowheads="1"/>
          </p:cNvSpPr>
          <p:nvPr/>
        </p:nvSpPr>
        <p:spPr bwMode="auto">
          <a:xfrm>
            <a:off x="576263" y="893763"/>
            <a:ext cx="8207375" cy="460375"/>
          </a:xfrm>
          <a:prstGeom prst="rect">
            <a:avLst/>
          </a:prstGeom>
          <a:gradFill rotWithShape="1">
            <a:gsLst>
              <a:gs pos="0">
                <a:srgbClr val="83D3FF"/>
              </a:gs>
              <a:gs pos="50000">
                <a:srgbClr val="B5E2FF"/>
              </a:gs>
              <a:gs pos="100000">
                <a:srgbClr val="DBF0FF"/>
              </a:gs>
            </a:gsLst>
            <a:lin ang="162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000" b="1" dirty="0">
                <a:latin typeface="黑体" pitchFamily="49" charset="-122"/>
                <a:ea typeface="黑体" pitchFamily="49" charset="-122"/>
                <a:sym typeface="宋体" pitchFamily="2" charset="-122"/>
              </a:rPr>
              <a:t>读到“</a:t>
            </a:r>
            <a:r>
              <a:rPr lang="en-US" altLang="zh-CN" sz="2000" b="1" dirty="0" err="1">
                <a:latin typeface="黑体" pitchFamily="49" charset="-122"/>
                <a:ea typeface="黑体" pitchFamily="49" charset="-122"/>
                <a:sym typeface="宋体" pitchFamily="2" charset="-122"/>
              </a:rPr>
              <a:t>千磨万击还坚劲，任尔东西南北风</a:t>
            </a:r>
            <a:r>
              <a:rPr lang="en-US" altLang="zh-CN" sz="2000" b="1" dirty="0">
                <a:latin typeface="黑体" pitchFamily="49" charset="-122"/>
                <a:ea typeface="黑体" pitchFamily="49" charset="-122"/>
                <a:sym typeface="宋体" pitchFamily="2" charset="-122"/>
              </a:rPr>
              <a:t>”，</a:t>
            </a:r>
            <a:r>
              <a:rPr lang="en-US" altLang="zh-CN" sz="2000" b="1" dirty="0" err="1">
                <a:latin typeface="黑体" pitchFamily="49" charset="-122"/>
                <a:ea typeface="黑体" pitchFamily="49" charset="-122"/>
                <a:sym typeface="宋体" pitchFamily="2" charset="-122"/>
              </a:rPr>
              <a:t>你受到了什么启发</a:t>
            </a:r>
            <a:r>
              <a:rPr lang="en-US" altLang="zh-CN" sz="2000" b="1" dirty="0">
                <a:latin typeface="黑体" pitchFamily="49" charset="-122"/>
                <a:ea typeface="黑体" pitchFamily="49" charset="-122"/>
                <a:sym typeface="宋体" pitchFamily="2" charset="-122"/>
              </a:rPr>
              <a:t>？</a:t>
            </a:r>
          </a:p>
        </p:txBody>
      </p:sp>
      <p:sp>
        <p:nvSpPr>
          <p:cNvPr id="13" name="矩形 12"/>
          <p:cNvSpPr>
            <a:spLocks noChangeArrowheads="1"/>
          </p:cNvSpPr>
          <p:nvPr/>
        </p:nvSpPr>
        <p:spPr bwMode="auto">
          <a:xfrm>
            <a:off x="2843213" y="1924050"/>
            <a:ext cx="5976937" cy="230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  <a:sym typeface="宋体" pitchFamily="2" charset="-122"/>
              </a:rPr>
              <a:t>我要像石缝中的竹子一样刚强勇敢，要学习岩竹坚韧不拔的精神，即使在学习和生活中碰到无数困难和挫折，也要保持积极乐观的心态，努力克服困难。</a:t>
            </a:r>
          </a:p>
        </p:txBody>
      </p:sp>
      <p:pic>
        <p:nvPicPr>
          <p:cNvPr id="24580" name="图片 2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589088"/>
            <a:ext cx="3494088" cy="3297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3"/>
          <p:cNvSpPr>
            <a:spLocks noChangeArrowheads="1"/>
          </p:cNvSpPr>
          <p:nvPr/>
        </p:nvSpPr>
        <p:spPr bwMode="auto">
          <a:xfrm>
            <a:off x="0" y="571500"/>
            <a:ext cx="138113" cy="28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 anchor="ctr">
            <a:spAutoFit/>
          </a:bodyPr>
          <a:lstStyle/>
          <a:p>
            <a:pPr defTabSz="685800"/>
            <a:endParaRPr lang="zh-CN" altLang="zh-CN" sz="140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25603" name="TextBox 23"/>
          <p:cNvSpPr txBox="1">
            <a:spLocks noChangeArrowheads="1"/>
          </p:cNvSpPr>
          <p:nvPr/>
        </p:nvSpPr>
        <p:spPr bwMode="auto">
          <a:xfrm>
            <a:off x="1187450" y="1851025"/>
            <a:ext cx="631825" cy="2738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lIns="68580" tIns="34290" rIns="68580" bIns="34290">
            <a:spAutoFit/>
          </a:bodyPr>
          <a:lstStyle>
            <a:lvl1pPr defTabSz="6858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6858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6858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6858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6858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2700">
                <a:solidFill>
                  <a:srgbClr val="000000"/>
                </a:solidFill>
              </a:rPr>
              <a:t>   </a:t>
            </a:r>
            <a:r>
              <a:rPr lang="en-US" altLang="zh-CN" sz="3200" b="1">
                <a:solidFill>
                  <a:srgbClr val="000000"/>
                </a:solidFill>
              </a:rPr>
              <a:t> </a:t>
            </a:r>
            <a:r>
              <a:rPr lang="zh-CN" altLang="en-US" sz="3200" b="1">
                <a:solidFill>
                  <a:srgbClr val="000000"/>
                </a:solidFill>
              </a:rPr>
              <a:t>竹石</a:t>
            </a:r>
            <a:endParaRPr lang="zh-CN" altLang="en-US" sz="3200" b="1">
              <a:solidFill>
                <a:srgbClr val="000000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2" name="左大括号 1"/>
          <p:cNvSpPr/>
          <p:nvPr/>
        </p:nvSpPr>
        <p:spPr>
          <a:xfrm>
            <a:off x="1978025" y="1643063"/>
            <a:ext cx="146050" cy="1990725"/>
          </a:xfrm>
          <a:prstGeom prst="leftBrace">
            <a:avLst>
              <a:gd name="adj1" fmla="val 8333"/>
              <a:gd name="adj2" fmla="val 47698"/>
            </a:avLst>
          </a:prstGeom>
          <a:effectLst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anchor="ctr"/>
          <a:lstStyle/>
          <a:p>
            <a:pPr algn="ctr" defTabSz="685800">
              <a:defRPr/>
            </a:pPr>
            <a:endParaRPr lang="zh-CN" altLang="en-US" sz="1400" b="1">
              <a:solidFill>
                <a:prstClr val="black"/>
              </a:solidFill>
            </a:endParaRPr>
          </a:p>
        </p:txBody>
      </p:sp>
      <p:sp>
        <p:nvSpPr>
          <p:cNvPr id="3" name="圆角矩形 2"/>
          <p:cNvSpPr/>
          <p:nvPr/>
        </p:nvSpPr>
        <p:spPr>
          <a:xfrm>
            <a:off x="2143125" y="1571625"/>
            <a:ext cx="3571875" cy="1054100"/>
          </a:xfrm>
          <a:prstGeom prst="roundRect">
            <a:avLst/>
          </a:prstGeom>
          <a:noFill/>
          <a:ln>
            <a:noFill/>
          </a:ln>
          <a:effectLst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defTabSz="685800">
              <a:defRPr/>
            </a:pPr>
            <a:r>
              <a:rPr lang="zh-CN" altLang="en-US" sz="2400" b="1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竹：咬定   千磨万击</a:t>
            </a:r>
          </a:p>
        </p:txBody>
      </p:sp>
      <p:sp>
        <p:nvSpPr>
          <p:cNvPr id="5" name="圆角矩形 4"/>
          <p:cNvSpPr/>
          <p:nvPr/>
        </p:nvSpPr>
        <p:spPr>
          <a:xfrm>
            <a:off x="2233613" y="3059113"/>
            <a:ext cx="3400425" cy="576262"/>
          </a:xfrm>
          <a:prstGeom prst="roundRect">
            <a:avLst/>
          </a:prstGeom>
          <a:noFill/>
          <a:ln>
            <a:noFill/>
          </a:ln>
          <a:effectLst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defTabSz="685800">
              <a:defRPr/>
            </a:pPr>
            <a:r>
              <a:rPr lang="zh-CN" altLang="en-US" sz="2400" b="1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人：任尔  </a:t>
            </a:r>
          </a:p>
        </p:txBody>
      </p:sp>
      <p:sp>
        <p:nvSpPr>
          <p:cNvPr id="6" name="左大括号 5"/>
          <p:cNvSpPr/>
          <p:nvPr/>
        </p:nvSpPr>
        <p:spPr>
          <a:xfrm flipH="1">
            <a:off x="5580063" y="1643063"/>
            <a:ext cx="168275" cy="1920875"/>
          </a:xfrm>
          <a:prstGeom prst="leftBrace">
            <a:avLst>
              <a:gd name="adj1" fmla="val 8333"/>
              <a:gd name="adj2" fmla="val 50000"/>
            </a:avLst>
          </a:prstGeom>
          <a:effectLst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anchor="ctr"/>
          <a:lstStyle/>
          <a:p>
            <a:pPr algn="ctr" defTabSz="685800">
              <a:defRPr/>
            </a:pPr>
            <a:endParaRPr lang="zh-CN" altLang="en-US" sz="1400" b="1">
              <a:solidFill>
                <a:prstClr val="black"/>
              </a:solidFill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5937250" y="2286000"/>
            <a:ext cx="1466850" cy="830263"/>
          </a:xfrm>
          <a:prstGeom prst="rect">
            <a:avLst/>
          </a:prstGeom>
          <a:solidFill>
            <a:schemeClr val="accent6">
              <a:lumMod val="40000"/>
              <a:lumOff val="60000"/>
              <a:alpha val="68000"/>
            </a:schemeClr>
          </a:solidFill>
          <a:ln>
            <a:solidFill>
              <a:schemeClr val="accent1"/>
            </a:solidFill>
          </a:ln>
        </p:spPr>
        <p:txBody>
          <a:bodyPr>
            <a:spAutoFit/>
          </a:bodyPr>
          <a:lstStyle/>
          <a:p>
            <a:pPr defTabSz="685800">
              <a:defRPr/>
            </a:pPr>
            <a:r>
              <a:rPr lang="zh-CN" altLang="en-US" sz="24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正直倔强</a:t>
            </a:r>
            <a:endParaRPr lang="en-US" altLang="zh-CN" sz="2400" b="1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defTabSz="685800">
              <a:defRPr/>
            </a:pPr>
            <a:r>
              <a:rPr lang="zh-CN" altLang="en-US" sz="24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高傲风骨</a:t>
            </a:r>
          </a:p>
        </p:txBody>
      </p:sp>
      <p:pic>
        <p:nvPicPr>
          <p:cNvPr id="25609" name="Picture 4" descr="F:\PPT上课课件\标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950" y="127000"/>
            <a:ext cx="1871663" cy="625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矩形 11"/>
          <p:cNvSpPr/>
          <p:nvPr/>
        </p:nvSpPr>
        <p:spPr>
          <a:xfrm>
            <a:off x="488950" y="268288"/>
            <a:ext cx="1363663" cy="4000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zh-CN" altLang="en-US" sz="2000" b="1" spc="300" dirty="0">
                <a:latin typeface="微软雅黑" pitchFamily="34" charset="-122"/>
                <a:ea typeface="微软雅黑" pitchFamily="34" charset="-122"/>
              </a:rPr>
              <a:t>层次梳理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矩形 10"/>
          <p:cNvSpPr>
            <a:spLocks noChangeArrowheads="1"/>
          </p:cNvSpPr>
          <p:nvPr/>
        </p:nvSpPr>
        <p:spPr bwMode="auto">
          <a:xfrm>
            <a:off x="804863" y="1457325"/>
            <a:ext cx="7262812" cy="568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 algn="just" defTabSz="685800">
              <a:lnSpc>
                <a:spcPct val="120000"/>
              </a:lnSpc>
            </a:pPr>
            <a:r>
              <a:rPr lang="zh-CN" altLang="en-US" sz="270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    </a:t>
            </a:r>
          </a:p>
        </p:txBody>
      </p:sp>
      <p:sp>
        <p:nvSpPr>
          <p:cNvPr id="26627" name="文本框 2"/>
          <p:cNvSpPr txBox="1">
            <a:spLocks noChangeArrowheads="1"/>
          </p:cNvSpPr>
          <p:nvPr/>
        </p:nvSpPr>
        <p:spPr bwMode="auto">
          <a:xfrm>
            <a:off x="755650" y="1276350"/>
            <a:ext cx="7456488" cy="193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6858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6858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6858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6858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6858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altLang="zh-CN" sz="2800" b="1" dirty="0">
                <a:solidFill>
                  <a:srgbClr val="000000"/>
                </a:solidFill>
                <a:latin typeface="黑体" pitchFamily="49" charset="-122"/>
                <a:ea typeface="黑体" pitchFamily="49" charset="-122"/>
                <a:cs typeface="楷体" pitchFamily="49" charset="-122"/>
              </a:rPr>
              <a:t>   《</a:t>
            </a:r>
            <a:r>
              <a:rPr lang="zh-CN" altLang="en-US" sz="2800" b="1" dirty="0">
                <a:solidFill>
                  <a:srgbClr val="000000"/>
                </a:solidFill>
                <a:latin typeface="黑体" pitchFamily="49" charset="-122"/>
                <a:ea typeface="黑体" pitchFamily="49" charset="-122"/>
                <a:cs typeface="楷体" pitchFamily="49" charset="-122"/>
              </a:rPr>
              <a:t>竹石</a:t>
            </a:r>
            <a:r>
              <a:rPr lang="en-US" altLang="zh-CN" sz="2800" b="1" dirty="0">
                <a:solidFill>
                  <a:srgbClr val="000000"/>
                </a:solidFill>
                <a:latin typeface="黑体" pitchFamily="49" charset="-122"/>
                <a:ea typeface="黑体" pitchFamily="49" charset="-122"/>
                <a:cs typeface="楷体" pitchFamily="49" charset="-122"/>
              </a:rPr>
              <a:t>》</a:t>
            </a:r>
            <a:r>
              <a:rPr lang="zh-CN" altLang="en-US" sz="2800" b="1" dirty="0">
                <a:solidFill>
                  <a:srgbClr val="000000"/>
                </a:solidFill>
                <a:latin typeface="黑体" pitchFamily="49" charset="-122"/>
                <a:ea typeface="黑体" pitchFamily="49" charset="-122"/>
                <a:cs typeface="楷体" pitchFamily="49" charset="-122"/>
              </a:rPr>
              <a:t>这首诗借赞美在艰难、恶劣环境中的岩竹，抒写了诗人</a:t>
            </a:r>
            <a:r>
              <a:rPr lang="zh-CN" altLang="en-US" sz="2800" b="1" u="sng" dirty="0">
                <a:solidFill>
                  <a:srgbClr val="000000"/>
                </a:solidFill>
                <a:latin typeface="黑体" pitchFamily="49" charset="-122"/>
                <a:ea typeface="黑体" pitchFamily="49" charset="-122"/>
                <a:cs typeface="楷体" pitchFamily="49" charset="-122"/>
              </a:rPr>
              <a:t>                  </a:t>
            </a:r>
            <a:r>
              <a:rPr lang="zh-CN" altLang="en-US" sz="2800" b="1" dirty="0">
                <a:solidFill>
                  <a:srgbClr val="000000"/>
                </a:solidFill>
                <a:latin typeface="黑体" pitchFamily="49" charset="-122"/>
                <a:ea typeface="黑体" pitchFamily="49" charset="-122"/>
                <a:cs typeface="楷体" pitchFamily="49" charset="-122"/>
              </a:rPr>
              <a:t>的高尚品质，说明做人要</a:t>
            </a:r>
            <a:r>
              <a:rPr lang="zh-CN" altLang="en-US" sz="2800" b="1" u="sng" dirty="0">
                <a:solidFill>
                  <a:srgbClr val="000000"/>
                </a:solidFill>
                <a:latin typeface="黑体" pitchFamily="49" charset="-122"/>
                <a:ea typeface="黑体" pitchFamily="49" charset="-122"/>
                <a:cs typeface="楷体" pitchFamily="49" charset="-122"/>
              </a:rPr>
              <a:t>                    </a:t>
            </a:r>
            <a:r>
              <a:rPr lang="zh-CN" altLang="en-US" sz="2800" b="1" dirty="0">
                <a:solidFill>
                  <a:srgbClr val="000000"/>
                </a:solidFill>
                <a:latin typeface="黑体" pitchFamily="49" charset="-122"/>
                <a:ea typeface="黑体" pitchFamily="49" charset="-122"/>
                <a:cs typeface="楷体" pitchFamily="49" charset="-122"/>
              </a:rPr>
              <a:t>。</a:t>
            </a:r>
            <a:endParaRPr lang="zh-CN" altLang="en-US" sz="2800" b="1" u="sng" dirty="0">
              <a:solidFill>
                <a:srgbClr val="000000"/>
              </a:solidFill>
              <a:latin typeface="黑体" pitchFamily="49" charset="-122"/>
              <a:ea typeface="黑体" pitchFamily="49" charset="-122"/>
              <a:cs typeface="楷体" pitchFamily="49" charset="-122"/>
            </a:endParaRPr>
          </a:p>
        </p:txBody>
      </p:sp>
      <p:sp>
        <p:nvSpPr>
          <p:cNvPr id="2" name="矩形 1"/>
          <p:cNvSpPr>
            <a:spLocks noChangeArrowheads="1"/>
          </p:cNvSpPr>
          <p:nvPr/>
        </p:nvSpPr>
        <p:spPr bwMode="auto">
          <a:xfrm>
            <a:off x="4316413" y="2024063"/>
            <a:ext cx="3929062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defTabSz="685800"/>
            <a:r>
              <a:rPr lang="zh-CN" altLang="en-US" sz="2800" b="1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坚忍不拔</a:t>
            </a:r>
            <a:r>
              <a:rPr lang="zh-CN" altLang="en-US" sz="280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、</a:t>
            </a:r>
            <a:r>
              <a:rPr lang="zh-CN" altLang="en-US" sz="2800" b="1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顽强不屈</a:t>
            </a:r>
            <a:endParaRPr lang="zh-CN" altLang="en-US" sz="1400">
              <a:solidFill>
                <a:srgbClr val="FF0000"/>
              </a:solidFill>
            </a:endParaRPr>
          </a:p>
        </p:txBody>
      </p:sp>
      <p:sp>
        <p:nvSpPr>
          <p:cNvPr id="5" name="矩形 4"/>
          <p:cNvSpPr>
            <a:spLocks noChangeArrowheads="1"/>
          </p:cNvSpPr>
          <p:nvPr/>
        </p:nvSpPr>
        <p:spPr bwMode="auto">
          <a:xfrm>
            <a:off x="4437063" y="2676525"/>
            <a:ext cx="3594100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defTabSz="685800"/>
            <a:r>
              <a:rPr lang="zh-CN" altLang="en-US" sz="2800" b="1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有骨气</a:t>
            </a:r>
            <a:r>
              <a:rPr lang="zh-CN" altLang="en-US" sz="280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，</a:t>
            </a:r>
            <a:r>
              <a:rPr lang="zh-CN" altLang="en-US" sz="2800" b="1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不能随风倒</a:t>
            </a:r>
            <a:endParaRPr lang="zh-CN" altLang="en-US" sz="1400">
              <a:solidFill>
                <a:srgbClr val="000000"/>
              </a:solidFill>
            </a:endParaRPr>
          </a:p>
        </p:txBody>
      </p:sp>
      <p:pic>
        <p:nvPicPr>
          <p:cNvPr id="26630" name="Picture 3" descr="F:\PPT上课课件\标2.jp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950" y="123825"/>
            <a:ext cx="18002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矩形 8"/>
          <p:cNvSpPr/>
          <p:nvPr/>
        </p:nvSpPr>
        <p:spPr>
          <a:xfrm>
            <a:off x="182563" y="268288"/>
            <a:ext cx="1365250" cy="4000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zh-CN" altLang="en-US" sz="2000" b="1" spc="300" dirty="0">
                <a:latin typeface="微软雅黑" pitchFamily="34" charset="-122"/>
                <a:ea typeface="微软雅黑" pitchFamily="34" charset="-122"/>
              </a:rPr>
              <a:t>主题概括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文本框 6"/>
          <p:cNvSpPr txBox="1">
            <a:spLocks noChangeArrowheads="1"/>
          </p:cNvSpPr>
          <p:nvPr/>
        </p:nvSpPr>
        <p:spPr bwMode="auto">
          <a:xfrm>
            <a:off x="1673225" y="1431925"/>
            <a:ext cx="7075488" cy="137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6858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6858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6858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6858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6858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just" eaLnBrk="1" hangingPunct="1">
              <a:lnSpc>
                <a:spcPct val="130000"/>
              </a:lnSpc>
            </a:pPr>
            <a:r>
              <a:rPr lang="zh-CN" altLang="en-US" sz="32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    小组讨论：</a:t>
            </a:r>
            <a:r>
              <a:rPr lang="zh-CN" altLang="en-US" sz="3200" b="1" dirty="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这三首诗，在表达的方法上有什么共同特点？</a:t>
            </a:r>
          </a:p>
        </p:txBody>
      </p:sp>
      <p:pic>
        <p:nvPicPr>
          <p:cNvPr id="27651" name="图片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4975" y="1431925"/>
            <a:ext cx="1254125" cy="1797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652" name="矩形 3"/>
          <p:cNvSpPr>
            <a:spLocks noChangeArrowheads="1"/>
          </p:cNvSpPr>
          <p:nvPr/>
        </p:nvSpPr>
        <p:spPr bwMode="auto">
          <a:xfrm>
            <a:off x="6804025" y="2284413"/>
            <a:ext cx="180022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b="1">
                <a:solidFill>
                  <a:srgbClr val="FF0000"/>
                </a:solidFill>
                <a:latin typeface="黑体" pitchFamily="49" charset="-122"/>
                <a:ea typeface="黑体" pitchFamily="49" charset="-122"/>
                <a:cs typeface="宋体" pitchFamily="2" charset="-122"/>
              </a:rPr>
              <a:t>（课后第三题）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29" name="Rectangle 1"/>
          <p:cNvSpPr>
            <a:spLocks noChangeArrowheads="1"/>
          </p:cNvSpPr>
          <p:nvPr/>
        </p:nvSpPr>
        <p:spPr bwMode="auto">
          <a:xfrm>
            <a:off x="1116013" y="842963"/>
            <a:ext cx="6840537" cy="52387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defRPr/>
            </a:pPr>
            <a:r>
              <a:rPr lang="en-US" altLang="zh-CN" sz="2800" b="1" dirty="0">
                <a:solidFill>
                  <a:prstClr val="black"/>
                </a:solidFill>
                <a:latin typeface="黑体" pitchFamily="49" charset="-122"/>
                <a:ea typeface="黑体" pitchFamily="49" charset="-122"/>
                <a:cs typeface="宋体" pitchFamily="2" charset="-122"/>
              </a:rPr>
              <a:t>《</a:t>
            </a:r>
            <a:r>
              <a:rPr lang="zh-CN" altLang="en-US" sz="2800" b="1" dirty="0">
                <a:solidFill>
                  <a:prstClr val="black"/>
                </a:solidFill>
                <a:latin typeface="黑体" pitchFamily="49" charset="-122"/>
                <a:ea typeface="黑体" pitchFamily="49" charset="-122"/>
                <a:cs typeface="宋体" pitchFamily="2" charset="-122"/>
              </a:rPr>
              <a:t>马诗</a:t>
            </a:r>
            <a:r>
              <a:rPr lang="en-US" altLang="zh-CN" sz="2800" b="1" dirty="0">
                <a:solidFill>
                  <a:prstClr val="black"/>
                </a:solidFill>
                <a:latin typeface="黑体" pitchFamily="49" charset="-122"/>
                <a:ea typeface="黑体" pitchFamily="49" charset="-122"/>
                <a:cs typeface="宋体" pitchFamily="2" charset="-122"/>
              </a:rPr>
              <a:t>》    </a:t>
            </a:r>
            <a:r>
              <a:rPr lang="zh-CN" altLang="en-US" sz="2800" b="1" dirty="0">
                <a:solidFill>
                  <a:prstClr val="black"/>
                </a:solidFill>
                <a:latin typeface="黑体" pitchFamily="49" charset="-122"/>
                <a:ea typeface="黑体" pitchFamily="49" charset="-122"/>
                <a:cs typeface="宋体" pitchFamily="2" charset="-122"/>
              </a:rPr>
              <a:t>马     建功立业，报效国家</a:t>
            </a: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684213" y="3219450"/>
            <a:ext cx="8091487" cy="1385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>
                <a:solidFill>
                  <a:srgbClr val="000000"/>
                </a:solidFill>
                <a:latin typeface="黑体" pitchFamily="49" charset="-122"/>
                <a:ea typeface="黑体" pitchFamily="49" charset="-122"/>
                <a:cs typeface="宋体" pitchFamily="2" charset="-122"/>
              </a:rPr>
              <a:t>    共同特点是都</a:t>
            </a:r>
            <a:r>
              <a:rPr lang="zh-CN" altLang="en-US" sz="2800" b="1">
                <a:solidFill>
                  <a:srgbClr val="FF0000"/>
                </a:solidFill>
                <a:latin typeface="黑体" pitchFamily="49" charset="-122"/>
                <a:ea typeface="黑体" pitchFamily="49" charset="-122"/>
                <a:cs typeface="宋体" pitchFamily="2" charset="-122"/>
              </a:rPr>
              <a:t>借一种事物表明自己的志向</a:t>
            </a:r>
            <a:r>
              <a:rPr lang="zh-CN" altLang="en-US" sz="2800" b="1">
                <a:solidFill>
                  <a:srgbClr val="000000"/>
                </a:solidFill>
                <a:latin typeface="黑体" pitchFamily="49" charset="-122"/>
                <a:ea typeface="黑体" pitchFamily="49" charset="-122"/>
                <a:cs typeface="宋体" pitchFamily="2" charset="-122"/>
              </a:rPr>
              <a:t>，这种方法叫做</a:t>
            </a:r>
            <a:r>
              <a:rPr lang="zh-CN" altLang="en-US" sz="2800" b="1">
                <a:solidFill>
                  <a:srgbClr val="FF0000"/>
                </a:solidFill>
                <a:latin typeface="黑体" pitchFamily="49" charset="-122"/>
                <a:ea typeface="黑体" pitchFamily="49" charset="-122"/>
                <a:cs typeface="宋体" pitchFamily="2" charset="-122"/>
              </a:rPr>
              <a:t>托物言志</a:t>
            </a:r>
            <a:r>
              <a:rPr lang="zh-CN" altLang="en-US" sz="2800" b="1">
                <a:solidFill>
                  <a:srgbClr val="000000"/>
                </a:solidFill>
                <a:latin typeface="黑体" pitchFamily="49" charset="-122"/>
                <a:ea typeface="黑体" pitchFamily="49" charset="-122"/>
                <a:cs typeface="宋体" pitchFamily="2" charset="-122"/>
              </a:rPr>
              <a:t>。</a:t>
            </a:r>
            <a:endParaRPr lang="en-US" altLang="zh-CN" sz="2800" b="1">
              <a:solidFill>
                <a:srgbClr val="000000"/>
              </a:solidFill>
              <a:latin typeface="黑体" pitchFamily="49" charset="-122"/>
              <a:ea typeface="黑体" pitchFamily="49" charset="-122"/>
              <a:cs typeface="宋体" pitchFamily="2" charset="-122"/>
            </a:endParaRPr>
          </a:p>
        </p:txBody>
      </p:sp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714375" y="1635125"/>
            <a:ext cx="7242175" cy="52387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defRPr/>
            </a:pPr>
            <a:r>
              <a:rPr lang="en-US" altLang="zh-CN" sz="2800" b="1" dirty="0">
                <a:solidFill>
                  <a:prstClr val="black"/>
                </a:solidFill>
                <a:latin typeface="黑体" pitchFamily="49" charset="-122"/>
                <a:ea typeface="黑体" pitchFamily="49" charset="-122"/>
                <a:cs typeface="宋体" pitchFamily="2" charset="-122"/>
              </a:rPr>
              <a:t>《</a:t>
            </a:r>
            <a:r>
              <a:rPr lang="zh-CN" altLang="en-US" sz="2800" b="1" dirty="0">
                <a:solidFill>
                  <a:prstClr val="black"/>
                </a:solidFill>
                <a:latin typeface="黑体" pitchFamily="49" charset="-122"/>
                <a:ea typeface="黑体" pitchFamily="49" charset="-122"/>
                <a:cs typeface="宋体" pitchFamily="2" charset="-122"/>
              </a:rPr>
              <a:t>石灰吟</a:t>
            </a:r>
            <a:r>
              <a:rPr lang="en-US" altLang="zh-CN" sz="2800" b="1" dirty="0">
                <a:solidFill>
                  <a:prstClr val="black"/>
                </a:solidFill>
                <a:latin typeface="黑体" pitchFamily="49" charset="-122"/>
                <a:ea typeface="黑体" pitchFamily="49" charset="-122"/>
                <a:cs typeface="宋体" pitchFamily="2" charset="-122"/>
              </a:rPr>
              <a:t>》    </a:t>
            </a:r>
            <a:r>
              <a:rPr lang="zh-CN" altLang="en-US" sz="2800" b="1" dirty="0">
                <a:solidFill>
                  <a:prstClr val="black"/>
                </a:solidFill>
                <a:latin typeface="黑体" pitchFamily="49" charset="-122"/>
                <a:ea typeface="黑体" pitchFamily="49" charset="-122"/>
                <a:cs typeface="宋体" pitchFamily="2" charset="-122"/>
              </a:rPr>
              <a:t>石灰   不怕牺牲，品格高尚</a:t>
            </a:r>
          </a:p>
        </p:txBody>
      </p:sp>
      <p:sp>
        <p:nvSpPr>
          <p:cNvPr id="8" name="Rectangle 1"/>
          <p:cNvSpPr>
            <a:spLocks noChangeArrowheads="1"/>
          </p:cNvSpPr>
          <p:nvPr/>
        </p:nvSpPr>
        <p:spPr bwMode="auto">
          <a:xfrm>
            <a:off x="1114425" y="2427288"/>
            <a:ext cx="6842125" cy="523875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defRPr/>
            </a:pPr>
            <a:r>
              <a:rPr lang="en-US" altLang="zh-CN" sz="2800" b="1" dirty="0">
                <a:solidFill>
                  <a:prstClr val="black"/>
                </a:solidFill>
                <a:latin typeface="黑体" pitchFamily="49" charset="-122"/>
                <a:ea typeface="黑体" pitchFamily="49" charset="-122"/>
                <a:cs typeface="宋体" pitchFamily="2" charset="-122"/>
              </a:rPr>
              <a:t>《</a:t>
            </a:r>
            <a:r>
              <a:rPr lang="zh-CN" altLang="en-US" sz="2800" b="1" dirty="0">
                <a:solidFill>
                  <a:prstClr val="black"/>
                </a:solidFill>
                <a:latin typeface="黑体" pitchFamily="49" charset="-122"/>
                <a:ea typeface="黑体" pitchFamily="49" charset="-122"/>
                <a:cs typeface="宋体" pitchFamily="2" charset="-122"/>
              </a:rPr>
              <a:t>竹石</a:t>
            </a:r>
            <a:r>
              <a:rPr lang="en-US" altLang="zh-CN" sz="2800" b="1" dirty="0">
                <a:solidFill>
                  <a:prstClr val="black"/>
                </a:solidFill>
                <a:latin typeface="黑体" pitchFamily="49" charset="-122"/>
                <a:ea typeface="黑体" pitchFamily="49" charset="-122"/>
                <a:cs typeface="宋体" pitchFamily="2" charset="-122"/>
              </a:rPr>
              <a:t>》    </a:t>
            </a:r>
            <a:r>
              <a:rPr lang="zh-CN" altLang="en-US" sz="2800" b="1" dirty="0">
                <a:solidFill>
                  <a:prstClr val="black"/>
                </a:solidFill>
                <a:latin typeface="黑体" pitchFamily="49" charset="-122"/>
                <a:ea typeface="黑体" pitchFamily="49" charset="-122"/>
                <a:cs typeface="宋体" pitchFamily="2" charset="-122"/>
              </a:rPr>
              <a:t>竹     正直倔强，高傲风骨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9329" grpId="0" animBg="1"/>
      <p:bldP spid="5" grpId="0"/>
      <p:bldP spid="7" grpId="0" animBg="1"/>
      <p:bldP spid="8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AutoShape 2" descr="http://img2.imgtn.bdimg.com/it/u=2070846893,4167671593&amp;fm=26&amp;gp=0.jpg"/>
          <p:cNvSpPr>
            <a:spLocks noChangeAspect="1" noChangeArrowheads="1"/>
          </p:cNvSpPr>
          <p:nvPr/>
        </p:nvSpPr>
        <p:spPr bwMode="auto">
          <a:xfrm>
            <a:off x="1444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" name="圆角矩形 3"/>
          <p:cNvSpPr/>
          <p:nvPr/>
        </p:nvSpPr>
        <p:spPr>
          <a:xfrm>
            <a:off x="3708400" y="1131888"/>
            <a:ext cx="5040313" cy="2232025"/>
          </a:xfrm>
          <a:prstGeom prst="roundRect">
            <a:avLst/>
          </a:prstGeom>
          <a:solidFill>
            <a:schemeClr val="bg1">
              <a:alpha val="7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1268" name="矩形 4"/>
          <p:cNvSpPr>
            <a:spLocks noChangeArrowheads="1"/>
          </p:cNvSpPr>
          <p:nvPr/>
        </p:nvSpPr>
        <p:spPr bwMode="auto">
          <a:xfrm>
            <a:off x="4500563" y="1347788"/>
            <a:ext cx="4135437" cy="1938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6000" b="1" noProof="1">
                <a:latin typeface="楷体" pitchFamily="49" charset="-122"/>
                <a:ea typeface="楷体" pitchFamily="49" charset="-122"/>
                <a:sym typeface="+mn-ea"/>
              </a:rPr>
              <a:t>竹石</a:t>
            </a:r>
            <a:endParaRPr lang="zh-CN" altLang="zh-CN" sz="6000" b="1" noProof="1">
              <a:latin typeface="楷体" pitchFamily="49" charset="-122"/>
              <a:ea typeface="楷体" pitchFamily="49" charset="-122"/>
              <a:sym typeface="+mn-ea"/>
            </a:endParaRPr>
          </a:p>
          <a:p>
            <a:r>
              <a:rPr lang="zh-CN" altLang="zh-CN" sz="6000" b="1" noProof="1">
                <a:latin typeface="楷体" pitchFamily="49" charset="-122"/>
                <a:ea typeface="楷体" pitchFamily="49" charset="-122"/>
                <a:sym typeface="+mn-ea"/>
              </a:rPr>
              <a:t>       </a:t>
            </a:r>
            <a:r>
              <a:rPr lang="zh-CN" altLang="zh-CN" sz="3200" b="1" noProof="1">
                <a:latin typeface="楷体" pitchFamily="49" charset="-122"/>
                <a:ea typeface="楷体" pitchFamily="49" charset="-122"/>
                <a:sym typeface="+mn-ea"/>
              </a:rPr>
              <a:t>—</a:t>
            </a:r>
            <a:r>
              <a:rPr lang="zh-CN" altLang="en-US" sz="3200" b="1" noProof="1">
                <a:latin typeface="楷体" pitchFamily="49" charset="-122"/>
                <a:ea typeface="楷体" pitchFamily="49" charset="-122"/>
                <a:sym typeface="+mn-ea"/>
              </a:rPr>
              <a:t>郑燮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文本框 3"/>
          <p:cNvSpPr txBox="1">
            <a:spLocks noChangeArrowheads="1"/>
          </p:cNvSpPr>
          <p:nvPr/>
        </p:nvSpPr>
        <p:spPr bwMode="auto">
          <a:xfrm>
            <a:off x="652463" y="1323975"/>
            <a:ext cx="7418387" cy="193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6858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6858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6858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6858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6858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sz="2800" b="1" dirty="0">
                <a:solidFill>
                  <a:srgbClr val="000000"/>
                </a:solidFill>
                <a:latin typeface="黑体" pitchFamily="49" charset="-122"/>
                <a:ea typeface="黑体" pitchFamily="49" charset="-122"/>
                <a:cs typeface="宋体" pitchFamily="2" charset="-122"/>
                <a:sym typeface="+mn-ea"/>
              </a:rPr>
              <a:t>一、照样子写词语。</a:t>
            </a:r>
            <a:endParaRPr lang="en-US" altLang="zh-CN" sz="2800" b="1" dirty="0">
              <a:solidFill>
                <a:srgbClr val="000000"/>
              </a:solidFill>
              <a:latin typeface="黑体" pitchFamily="49" charset="-122"/>
              <a:ea typeface="黑体" pitchFamily="49" charset="-122"/>
              <a:cs typeface="宋体" pitchFamily="2" charset="-122"/>
              <a:sym typeface="+mn-ea"/>
            </a:endParaRPr>
          </a:p>
          <a:p>
            <a:pPr eaLnBrk="1" hangingPunct="1">
              <a:lnSpc>
                <a:spcPct val="150000"/>
              </a:lnSpc>
            </a:pPr>
            <a:r>
              <a:rPr lang="en-US" altLang="zh-CN" sz="2800" b="1" dirty="0">
                <a:solidFill>
                  <a:srgbClr val="000000"/>
                </a:solidFill>
                <a:latin typeface="黑体" pitchFamily="49" charset="-122"/>
                <a:ea typeface="黑体" pitchFamily="49" charset="-122"/>
                <a:cs typeface="宋体" pitchFamily="2" charset="-122"/>
                <a:sym typeface="+mn-ea"/>
              </a:rPr>
              <a:t>  </a:t>
            </a:r>
            <a:r>
              <a:rPr lang="zh-CN" altLang="en-US" sz="2800" b="1" dirty="0">
                <a:solidFill>
                  <a:srgbClr val="000000"/>
                </a:solidFill>
                <a:latin typeface="黑体" pitchFamily="49" charset="-122"/>
                <a:ea typeface="黑体" pitchFamily="49" charset="-122"/>
                <a:cs typeface="宋体" pitchFamily="2" charset="-122"/>
                <a:sym typeface="+mn-ea"/>
              </a:rPr>
              <a:t>东西南北   （         ） （         ）</a:t>
            </a:r>
            <a:endParaRPr lang="en-US" altLang="zh-CN" sz="2800" b="1" dirty="0">
              <a:solidFill>
                <a:srgbClr val="000000"/>
              </a:solidFill>
              <a:latin typeface="黑体" pitchFamily="49" charset="-122"/>
              <a:ea typeface="黑体" pitchFamily="49" charset="-122"/>
              <a:cs typeface="宋体" pitchFamily="2" charset="-122"/>
              <a:sym typeface="+mn-ea"/>
            </a:endParaRPr>
          </a:p>
          <a:p>
            <a:pPr eaLnBrk="1" hangingPunct="1">
              <a:lnSpc>
                <a:spcPct val="150000"/>
              </a:lnSpc>
            </a:pPr>
            <a:r>
              <a:rPr lang="en-US" altLang="zh-CN" sz="2800" b="1" dirty="0">
                <a:solidFill>
                  <a:srgbClr val="000000"/>
                </a:solidFill>
                <a:latin typeface="黑体" pitchFamily="49" charset="-122"/>
                <a:ea typeface="黑体" pitchFamily="49" charset="-122"/>
                <a:cs typeface="宋体" pitchFamily="2" charset="-122"/>
                <a:sym typeface="+mn-ea"/>
              </a:rPr>
              <a:t>  </a:t>
            </a:r>
            <a:r>
              <a:rPr lang="zh-CN" altLang="en-US" sz="2800" b="1" dirty="0">
                <a:solidFill>
                  <a:srgbClr val="000000"/>
                </a:solidFill>
                <a:latin typeface="黑体" pitchFamily="49" charset="-122"/>
                <a:ea typeface="黑体" pitchFamily="49" charset="-122"/>
                <a:cs typeface="宋体" pitchFamily="2" charset="-122"/>
                <a:sym typeface="+mn-ea"/>
              </a:rPr>
              <a:t>千磨万击   （         ） （         ）</a:t>
            </a:r>
          </a:p>
        </p:txBody>
      </p:sp>
      <p:sp>
        <p:nvSpPr>
          <p:cNvPr id="29699" name="矩形 9"/>
          <p:cNvSpPr>
            <a:spLocks noChangeArrowheads="1"/>
          </p:cNvSpPr>
          <p:nvPr/>
        </p:nvSpPr>
        <p:spPr bwMode="auto">
          <a:xfrm>
            <a:off x="3451225" y="2120900"/>
            <a:ext cx="4289425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defTabSz="685800"/>
            <a:r>
              <a:rPr lang="zh-CN" altLang="en-US" sz="2800" b="1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春夏秋冬</a:t>
            </a:r>
            <a:r>
              <a:rPr lang="zh-CN" altLang="en-US" sz="280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      </a:t>
            </a:r>
            <a:r>
              <a:rPr lang="zh-CN" altLang="en-US" sz="2800" b="1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喜怒哀乐</a:t>
            </a:r>
            <a:endParaRPr lang="zh-CN" altLang="en-US" sz="1400">
              <a:solidFill>
                <a:srgbClr val="FF0000"/>
              </a:solidFill>
            </a:endParaRPr>
          </a:p>
        </p:txBody>
      </p:sp>
      <p:sp>
        <p:nvSpPr>
          <p:cNvPr id="29700" name="矩形 10"/>
          <p:cNvSpPr>
            <a:spLocks noChangeArrowheads="1"/>
          </p:cNvSpPr>
          <p:nvPr/>
        </p:nvSpPr>
        <p:spPr bwMode="auto">
          <a:xfrm>
            <a:off x="3451225" y="2716213"/>
            <a:ext cx="4289425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defTabSz="685800"/>
            <a:r>
              <a:rPr lang="zh-CN" altLang="en-US" sz="2800" b="1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千变万化</a:t>
            </a:r>
            <a:r>
              <a:rPr lang="zh-CN" altLang="en-US" sz="280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      </a:t>
            </a:r>
            <a:r>
              <a:rPr lang="zh-CN" altLang="en-US" sz="2800" b="1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千军万马</a:t>
            </a:r>
            <a:endParaRPr lang="zh-CN" altLang="en-US" sz="1400">
              <a:solidFill>
                <a:srgbClr val="FF0000"/>
              </a:solidFill>
            </a:endParaRPr>
          </a:p>
        </p:txBody>
      </p:sp>
      <p:pic>
        <p:nvPicPr>
          <p:cNvPr id="29701" name="Picture 1" descr="F:\PPT上课课件\标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925" y="68263"/>
            <a:ext cx="1800225" cy="631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矩形 7"/>
          <p:cNvSpPr/>
          <p:nvPr/>
        </p:nvSpPr>
        <p:spPr>
          <a:xfrm>
            <a:off x="128588" y="195263"/>
            <a:ext cx="1363662" cy="4000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zh-CN" altLang="en-US" sz="2000" b="1" spc="300" dirty="0">
                <a:latin typeface="微软雅黑" pitchFamily="34" charset="-122"/>
                <a:ea typeface="微软雅黑" pitchFamily="34" charset="-122"/>
              </a:rPr>
              <a:t>随堂演练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文本框 1"/>
          <p:cNvSpPr txBox="1">
            <a:spLocks noChangeArrowheads="1"/>
          </p:cNvSpPr>
          <p:nvPr/>
        </p:nvSpPr>
        <p:spPr bwMode="auto">
          <a:xfrm>
            <a:off x="808038" y="555625"/>
            <a:ext cx="7775575" cy="2522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6858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6858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6858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6858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6858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200000"/>
              </a:lnSpc>
            </a:pPr>
            <a:r>
              <a:rPr lang="zh-CN" altLang="en-US" sz="2800" b="1" dirty="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二、将</a:t>
            </a:r>
            <a:r>
              <a:rPr lang="en-US" altLang="zh-CN" sz="2800" b="1" dirty="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《</a:t>
            </a:r>
            <a:r>
              <a:rPr lang="zh-CN" altLang="en-US" sz="2800" b="1" dirty="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竹石</a:t>
            </a:r>
            <a:r>
              <a:rPr lang="en-US" altLang="zh-CN" sz="2800" b="1" dirty="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》</a:t>
            </a:r>
            <a:r>
              <a:rPr lang="zh-CN" altLang="en-US" sz="2800" b="1" dirty="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补充完整。</a:t>
            </a:r>
            <a:endParaRPr lang="en-US" altLang="zh-CN" sz="2800" b="1" dirty="0">
              <a:solidFill>
                <a:srgbClr val="000000"/>
              </a:solidFill>
              <a:latin typeface="黑体" pitchFamily="49" charset="-122"/>
              <a:ea typeface="黑体" pitchFamily="49" charset="-122"/>
            </a:endParaRPr>
          </a:p>
          <a:p>
            <a:pPr eaLnBrk="1" hangingPunct="1">
              <a:lnSpc>
                <a:spcPct val="200000"/>
              </a:lnSpc>
            </a:pPr>
            <a:r>
              <a:rPr lang="zh-CN" altLang="en-US" sz="2800" b="1" dirty="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    咬定青山</a:t>
            </a:r>
            <a:r>
              <a:rPr lang="zh-CN" altLang="en-US" sz="2800" b="1" u="sng" dirty="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        </a:t>
            </a:r>
            <a:r>
              <a:rPr lang="zh-CN" altLang="en-US" sz="2800" b="1" dirty="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，立根原在</a:t>
            </a:r>
            <a:r>
              <a:rPr lang="zh-CN" altLang="en-US" sz="2800" b="1" u="sng" dirty="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        </a:t>
            </a:r>
            <a:r>
              <a:rPr lang="zh-CN" altLang="en-US" sz="2800" b="1" dirty="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。  </a:t>
            </a:r>
            <a:endParaRPr lang="en-US" altLang="zh-CN" sz="2800" b="1" dirty="0">
              <a:solidFill>
                <a:srgbClr val="000000"/>
              </a:solidFill>
              <a:latin typeface="黑体" pitchFamily="49" charset="-122"/>
              <a:ea typeface="黑体" pitchFamily="49" charset="-122"/>
            </a:endParaRPr>
          </a:p>
          <a:p>
            <a:pPr eaLnBrk="1" hangingPunct="1">
              <a:lnSpc>
                <a:spcPct val="200000"/>
              </a:lnSpc>
            </a:pPr>
            <a:r>
              <a:rPr lang="zh-CN" altLang="en-US" sz="2800" b="1" dirty="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    千磨万击还坚劲，</a:t>
            </a:r>
            <a:r>
              <a:rPr lang="zh-CN" altLang="en-US" sz="2800" b="1" u="sng" dirty="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                </a:t>
            </a:r>
            <a:r>
              <a:rPr lang="zh-CN" altLang="en-US" sz="2800" b="1" dirty="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。</a:t>
            </a:r>
          </a:p>
        </p:txBody>
      </p:sp>
      <p:sp>
        <p:nvSpPr>
          <p:cNvPr id="8" name="矩形 7"/>
          <p:cNvSpPr>
            <a:spLocks noChangeArrowheads="1"/>
          </p:cNvSpPr>
          <p:nvPr/>
        </p:nvSpPr>
        <p:spPr bwMode="auto">
          <a:xfrm>
            <a:off x="3095625" y="1638300"/>
            <a:ext cx="1266825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685800"/>
            <a:r>
              <a:rPr lang="zh-CN" altLang="en-US" sz="2800" b="1">
                <a:solidFill>
                  <a:srgbClr val="FF0000"/>
                </a:solidFill>
                <a:latin typeface="黑体" pitchFamily="49" charset="-122"/>
                <a:ea typeface="黑体" pitchFamily="49" charset="-122"/>
                <a:cs typeface="楷体" pitchFamily="49" charset="-122"/>
              </a:rPr>
              <a:t>不放松</a:t>
            </a:r>
            <a:endParaRPr lang="zh-CN" altLang="en-US" sz="1400">
              <a:solidFill>
                <a:srgbClr val="000000"/>
              </a:solidFill>
              <a:ea typeface="黑体" pitchFamily="49" charset="-122"/>
              <a:cs typeface="楷体" pitchFamily="49" charset="-122"/>
            </a:endParaRPr>
          </a:p>
        </p:txBody>
      </p:sp>
      <p:sp>
        <p:nvSpPr>
          <p:cNvPr id="9" name="矩形 8"/>
          <p:cNvSpPr>
            <a:spLocks noChangeArrowheads="1"/>
          </p:cNvSpPr>
          <p:nvPr/>
        </p:nvSpPr>
        <p:spPr bwMode="auto">
          <a:xfrm>
            <a:off x="4527550" y="2516188"/>
            <a:ext cx="2708275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685800"/>
            <a:r>
              <a:rPr lang="zh-CN" altLang="en-US" sz="2800" b="1">
                <a:solidFill>
                  <a:srgbClr val="FF0000"/>
                </a:solidFill>
                <a:latin typeface="黑体" pitchFamily="49" charset="-122"/>
                <a:ea typeface="黑体" pitchFamily="49" charset="-122"/>
                <a:cs typeface="楷体" pitchFamily="49" charset="-122"/>
              </a:rPr>
              <a:t>任尔东西南北风</a:t>
            </a:r>
            <a:endParaRPr lang="zh-CN" altLang="en-US" sz="1400">
              <a:solidFill>
                <a:srgbClr val="000000"/>
              </a:solidFill>
              <a:ea typeface="黑体" pitchFamily="49" charset="-122"/>
              <a:cs typeface="楷体" pitchFamily="49" charset="-122"/>
            </a:endParaRPr>
          </a:p>
        </p:txBody>
      </p:sp>
      <p:sp>
        <p:nvSpPr>
          <p:cNvPr id="10" name="矩形 9"/>
          <p:cNvSpPr>
            <a:spLocks noChangeArrowheads="1"/>
          </p:cNvSpPr>
          <p:nvPr/>
        </p:nvSpPr>
        <p:spPr bwMode="auto">
          <a:xfrm>
            <a:off x="6324600" y="1660525"/>
            <a:ext cx="12668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685800"/>
            <a:r>
              <a:rPr lang="zh-CN" altLang="en-US" sz="2800" b="1">
                <a:solidFill>
                  <a:srgbClr val="FF0000"/>
                </a:solidFill>
                <a:latin typeface="黑体" pitchFamily="49" charset="-122"/>
                <a:ea typeface="黑体" pitchFamily="49" charset="-122"/>
                <a:cs typeface="楷体" pitchFamily="49" charset="-122"/>
              </a:rPr>
              <a:t>破岩中</a:t>
            </a:r>
            <a:endParaRPr lang="zh-CN" altLang="en-US" sz="1400">
              <a:solidFill>
                <a:srgbClr val="000000"/>
              </a:solidFill>
              <a:ea typeface="黑体" pitchFamily="49" charset="-122"/>
              <a:cs typeface="楷体" pitchFamily="49" charset="-122"/>
            </a:endParaRPr>
          </a:p>
        </p:txBody>
      </p:sp>
      <p:sp>
        <p:nvSpPr>
          <p:cNvPr id="12" name="文本框 3"/>
          <p:cNvSpPr txBox="1">
            <a:spLocks noChangeArrowheads="1"/>
          </p:cNvSpPr>
          <p:nvPr/>
        </p:nvSpPr>
        <p:spPr bwMode="auto">
          <a:xfrm>
            <a:off x="684213" y="3462338"/>
            <a:ext cx="8299450" cy="636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6858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6858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6858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6858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6858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sz="2800" b="1" dirty="0">
                <a:solidFill>
                  <a:srgbClr val="000000"/>
                </a:solidFill>
                <a:latin typeface="黑体" pitchFamily="49" charset="-122"/>
                <a:ea typeface="黑体" pitchFamily="49" charset="-122"/>
                <a:cs typeface="宋体" pitchFamily="2" charset="-122"/>
                <a:sym typeface="+mn-ea"/>
              </a:rPr>
              <a:t>三、课下搜集其他托物言志的古诗，与同学交流。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3"/>
          <p:cNvPicPr>
            <a:picLocks noChangeAspect="1" noChangeArrowheads="1"/>
          </p:cNvPicPr>
          <p:nvPr/>
        </p:nvPicPr>
        <p:blipFill>
          <a:blip r:embed="rId2">
            <a:lum contrast="4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14288"/>
            <a:ext cx="9156700" cy="5157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747" name="文本框 9"/>
          <p:cNvSpPr txBox="1">
            <a:spLocks noChangeArrowheads="1"/>
          </p:cNvSpPr>
          <p:nvPr/>
        </p:nvSpPr>
        <p:spPr bwMode="auto">
          <a:xfrm>
            <a:off x="385763" y="1203325"/>
            <a:ext cx="4879975" cy="2914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684213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684213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684213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684213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684213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6842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6842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6842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6842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200000"/>
              </a:lnSpc>
            </a:pPr>
            <a:r>
              <a:rPr lang="en-US" altLang="zh-CN" sz="2400" b="1" dirty="0">
                <a:solidFill>
                  <a:srgbClr val="000000"/>
                </a:solidFill>
                <a:latin typeface="黑体" pitchFamily="49" charset="-122"/>
                <a:ea typeface="黑体" pitchFamily="49" charset="-122"/>
                <a:cs typeface="楷体" pitchFamily="49" charset="-122"/>
                <a:sym typeface="+mn-ea"/>
              </a:rPr>
              <a:t>          </a:t>
            </a:r>
            <a:r>
              <a:rPr lang="zh-CN" altLang="en-US" sz="2400" b="1" dirty="0">
                <a:solidFill>
                  <a:srgbClr val="000000"/>
                </a:solidFill>
                <a:latin typeface="黑体" pitchFamily="49" charset="-122"/>
                <a:ea typeface="黑体" pitchFamily="49" charset="-122"/>
                <a:cs typeface="楷体" pitchFamily="49" charset="-122"/>
                <a:sym typeface="+mn-ea"/>
              </a:rPr>
              <a:t>梅花</a:t>
            </a:r>
            <a:r>
              <a:rPr lang="en-US" altLang="zh-CN" sz="2400" b="1" dirty="0">
                <a:solidFill>
                  <a:srgbClr val="000000"/>
                </a:solidFill>
                <a:latin typeface="黑体" pitchFamily="49" charset="-122"/>
                <a:ea typeface="黑体" pitchFamily="49" charset="-122"/>
                <a:cs typeface="楷体" pitchFamily="49" charset="-122"/>
                <a:sym typeface="+mn-ea"/>
              </a:rPr>
              <a:t> </a:t>
            </a:r>
          </a:p>
          <a:p>
            <a:pPr eaLnBrk="1" hangingPunct="1">
              <a:lnSpc>
                <a:spcPct val="200000"/>
              </a:lnSpc>
            </a:pPr>
            <a:r>
              <a:rPr lang="zh-CN" altLang="en-US" sz="2400" b="1" dirty="0">
                <a:solidFill>
                  <a:srgbClr val="000000"/>
                </a:solidFill>
                <a:latin typeface="黑体" pitchFamily="49" charset="-122"/>
                <a:ea typeface="黑体" pitchFamily="49" charset="-122"/>
                <a:cs typeface="楷体" pitchFamily="49" charset="-122"/>
                <a:sym typeface="+mn-ea"/>
              </a:rPr>
              <a:t>       </a:t>
            </a:r>
            <a:r>
              <a:rPr lang="en-US" altLang="zh-CN" sz="2400" b="1" dirty="0">
                <a:solidFill>
                  <a:srgbClr val="000000"/>
                </a:solidFill>
                <a:latin typeface="黑体" pitchFamily="49" charset="-122"/>
                <a:ea typeface="黑体" pitchFamily="49" charset="-122"/>
                <a:cs typeface="楷体" pitchFamily="49" charset="-122"/>
                <a:sym typeface="+mn-ea"/>
              </a:rPr>
              <a:t>[</a:t>
            </a:r>
            <a:r>
              <a:rPr lang="zh-CN" altLang="en-US" sz="2400" b="1" dirty="0">
                <a:solidFill>
                  <a:srgbClr val="000000"/>
                </a:solidFill>
                <a:latin typeface="黑体" pitchFamily="49" charset="-122"/>
                <a:ea typeface="黑体" pitchFamily="49" charset="-122"/>
                <a:cs typeface="楷体" pitchFamily="49" charset="-122"/>
                <a:sym typeface="+mn-ea"/>
              </a:rPr>
              <a:t>宋</a:t>
            </a:r>
            <a:r>
              <a:rPr lang="en-US" altLang="zh-CN" sz="2400" b="1" dirty="0">
                <a:solidFill>
                  <a:srgbClr val="000000"/>
                </a:solidFill>
                <a:latin typeface="黑体" pitchFamily="49" charset="-122"/>
                <a:ea typeface="黑体" pitchFamily="49" charset="-122"/>
                <a:cs typeface="楷体" pitchFamily="49" charset="-122"/>
                <a:sym typeface="+mn-ea"/>
              </a:rPr>
              <a:t>]</a:t>
            </a:r>
            <a:r>
              <a:rPr lang="zh-CN" altLang="en-US" sz="2400" b="1" dirty="0">
                <a:solidFill>
                  <a:srgbClr val="000000"/>
                </a:solidFill>
                <a:latin typeface="黑体" pitchFamily="49" charset="-122"/>
                <a:ea typeface="黑体" pitchFamily="49" charset="-122"/>
                <a:cs typeface="楷体" pitchFamily="49" charset="-122"/>
                <a:sym typeface="+mn-ea"/>
              </a:rPr>
              <a:t>王安石</a:t>
            </a:r>
            <a:br>
              <a:rPr lang="zh-CN" altLang="en-US" sz="2400" b="1" dirty="0">
                <a:solidFill>
                  <a:srgbClr val="000000"/>
                </a:solidFill>
                <a:latin typeface="黑体" pitchFamily="49" charset="-122"/>
                <a:ea typeface="黑体" pitchFamily="49" charset="-122"/>
                <a:cs typeface="楷体" pitchFamily="49" charset="-122"/>
                <a:sym typeface="+mn-ea"/>
              </a:rPr>
            </a:br>
            <a:r>
              <a:rPr lang="zh-CN" altLang="en-US" sz="2400" b="1" dirty="0">
                <a:solidFill>
                  <a:srgbClr val="000000"/>
                </a:solidFill>
                <a:latin typeface="黑体" pitchFamily="49" charset="-122"/>
                <a:ea typeface="黑体" pitchFamily="49" charset="-122"/>
                <a:cs typeface="楷体" pitchFamily="49" charset="-122"/>
                <a:sym typeface="+mn-ea"/>
              </a:rPr>
              <a:t>墙角数枝梅</a:t>
            </a:r>
            <a:r>
              <a:rPr lang="en-US" altLang="zh-CN" sz="2400" b="1" dirty="0">
                <a:solidFill>
                  <a:srgbClr val="000000"/>
                </a:solidFill>
                <a:latin typeface="黑体" pitchFamily="49" charset="-122"/>
                <a:ea typeface="黑体" pitchFamily="49" charset="-122"/>
                <a:cs typeface="楷体" pitchFamily="49" charset="-122"/>
                <a:sym typeface="+mn-ea"/>
              </a:rPr>
              <a:t>, </a:t>
            </a:r>
            <a:r>
              <a:rPr lang="zh-CN" altLang="en-US" sz="2400" b="1" dirty="0">
                <a:solidFill>
                  <a:srgbClr val="000000"/>
                </a:solidFill>
                <a:latin typeface="黑体" pitchFamily="49" charset="-122"/>
                <a:ea typeface="黑体" pitchFamily="49" charset="-122"/>
                <a:cs typeface="楷体" pitchFamily="49" charset="-122"/>
                <a:sym typeface="+mn-ea"/>
              </a:rPr>
              <a:t>凌寒独自开。 </a:t>
            </a:r>
            <a:br>
              <a:rPr lang="zh-CN" altLang="en-US" sz="2400" b="1" dirty="0">
                <a:solidFill>
                  <a:srgbClr val="000000"/>
                </a:solidFill>
                <a:latin typeface="黑体" pitchFamily="49" charset="-122"/>
                <a:ea typeface="黑体" pitchFamily="49" charset="-122"/>
                <a:cs typeface="楷体" pitchFamily="49" charset="-122"/>
                <a:sym typeface="+mn-ea"/>
              </a:rPr>
            </a:br>
            <a:r>
              <a:rPr lang="zh-CN" altLang="en-US" sz="2400" b="1" dirty="0">
                <a:solidFill>
                  <a:srgbClr val="000000"/>
                </a:solidFill>
                <a:latin typeface="黑体" pitchFamily="49" charset="-122"/>
                <a:ea typeface="黑体" pitchFamily="49" charset="-122"/>
                <a:cs typeface="楷体" pitchFamily="49" charset="-122"/>
                <a:sym typeface="+mn-ea"/>
              </a:rPr>
              <a:t>遥知不是雪</a:t>
            </a:r>
            <a:r>
              <a:rPr lang="en-US" altLang="zh-CN" sz="2400" b="1" dirty="0">
                <a:solidFill>
                  <a:srgbClr val="000000"/>
                </a:solidFill>
                <a:latin typeface="黑体" pitchFamily="49" charset="-122"/>
                <a:ea typeface="黑体" pitchFamily="49" charset="-122"/>
                <a:cs typeface="楷体" pitchFamily="49" charset="-122"/>
                <a:sym typeface="+mn-ea"/>
              </a:rPr>
              <a:t>, </a:t>
            </a:r>
            <a:r>
              <a:rPr lang="zh-CN" altLang="en-US" sz="2400" b="1" dirty="0">
                <a:solidFill>
                  <a:srgbClr val="000000"/>
                </a:solidFill>
                <a:latin typeface="黑体" pitchFamily="49" charset="-122"/>
                <a:ea typeface="黑体" pitchFamily="49" charset="-122"/>
                <a:cs typeface="楷体" pitchFamily="49" charset="-122"/>
                <a:sym typeface="+mn-ea"/>
              </a:rPr>
              <a:t>为有暗香来。</a:t>
            </a:r>
          </a:p>
        </p:txBody>
      </p:sp>
      <p:pic>
        <p:nvPicPr>
          <p:cNvPr id="31748" name="Picture 1" descr="F:\PPT上课课件\标4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925" y="68263"/>
            <a:ext cx="1800225" cy="631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矩形 8"/>
          <p:cNvSpPr/>
          <p:nvPr/>
        </p:nvSpPr>
        <p:spPr>
          <a:xfrm>
            <a:off x="128588" y="195263"/>
            <a:ext cx="1363662" cy="4000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zh-CN" altLang="en-US" sz="2000" b="1" spc="300" dirty="0">
                <a:latin typeface="微软雅黑" pitchFamily="34" charset="-122"/>
                <a:ea typeface="微软雅黑" pitchFamily="34" charset="-122"/>
              </a:rPr>
              <a:t>拓展阅读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2565400" y="1582738"/>
            <a:ext cx="3908425" cy="823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defTabSz="6858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6858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6858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6858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6858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zh-CN" altLang="en-US" sz="4900">
                <a:solidFill>
                  <a:srgbClr val="DF3427"/>
                </a:solidFill>
                <a:latin typeface="思源宋体 Heavy" charset="-122"/>
                <a:ea typeface="思源宋体 Heavy" charset="-122"/>
              </a:rPr>
              <a:t>感谢您的观看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2818876" y="1314450"/>
            <a:ext cx="3506249" cy="530915"/>
          </a:xfrm>
          <a:prstGeom prst="rect">
            <a:avLst/>
          </a:prstGeom>
          <a:noFill/>
        </p:spPr>
        <p:txBody>
          <a:bodyPr spcFirstLastPara="1" wrap="none" lIns="68580" tIns="34290" rIns="68580" bIns="34290">
            <a:prstTxWarp prst="textArchUp">
              <a:avLst/>
            </a:prstTxWarp>
            <a:spAutoFit/>
          </a:bodyPr>
          <a:lstStyle/>
          <a:p>
            <a:pPr algn="ctr" defTabSz="685800" fontAlgn="auto">
              <a:defRPr/>
            </a:pPr>
            <a:r>
              <a:rPr lang="en-US" altLang="zh-CN" sz="3000" noProof="1">
                <a:solidFill>
                  <a:srgbClr val="401010"/>
                </a:solidFill>
                <a:latin typeface="Forte" panose="03060902040502070203" pitchFamily="66" charset="0"/>
                <a:ea typeface="微软雅黑" panose="020B0503020204020204" pitchFamily="34" charset="-122"/>
              </a:rPr>
              <a:t>HAPPY CHILDREN</a:t>
            </a:r>
            <a:endParaRPr lang="zh-CN" altLang="en-US" sz="3000" noProof="1">
              <a:solidFill>
                <a:srgbClr val="401010"/>
              </a:solidFill>
              <a:latin typeface="Forte" panose="03060902040502070203" pitchFamily="66" charset="0"/>
              <a:ea typeface="微软雅黑" panose="020B0503020204020204" pitchFamily="34" charset="-122"/>
            </a:endParaRPr>
          </a:p>
        </p:txBody>
      </p:sp>
      <p:cxnSp>
        <p:nvCxnSpPr>
          <p:cNvPr id="9" name="直接连接符 8"/>
          <p:cNvCxnSpPr/>
          <p:nvPr/>
        </p:nvCxnSpPr>
        <p:spPr>
          <a:xfrm>
            <a:off x="2592388" y="2408238"/>
            <a:ext cx="3959225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文本框 11"/>
          <p:cNvSpPr txBox="1">
            <a:spLocks noChangeArrowheads="1"/>
          </p:cNvSpPr>
          <p:nvPr/>
        </p:nvSpPr>
        <p:spPr bwMode="auto">
          <a:xfrm>
            <a:off x="3957638" y="3116263"/>
            <a:ext cx="1228725" cy="236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defTabSz="6858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6858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6858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6858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6858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lnSpc>
                <a:spcPct val="120000"/>
              </a:lnSpc>
            </a:pPr>
            <a:r>
              <a:rPr lang="en-US" altLang="zh-CN" sz="900">
                <a:solidFill>
                  <a:srgbClr val="FFFFFF"/>
                </a:solidFill>
                <a:latin typeface="Arial" pitchFamily="34" charset="0"/>
                <a:ea typeface="汉仪黑荔枝体简" pitchFamily="18" charset="-122"/>
              </a:rPr>
              <a:t>201x.12.31</a:t>
            </a:r>
          </a:p>
        </p:txBody>
      </p:sp>
    </p:spTree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2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212399"/>
            <a:ext cx="9143999" cy="49291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000" tIns="0" rIns="13500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1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1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1636569"/>
            <a:ext cx="9143999" cy="58145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更多精品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1936373" y="2940767"/>
            <a:ext cx="5179807" cy="1269578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232358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矩形 7"/>
          <p:cNvSpPr>
            <a:spLocks noChangeArrowheads="1"/>
          </p:cNvSpPr>
          <p:nvPr/>
        </p:nvSpPr>
        <p:spPr bwMode="auto">
          <a:xfrm>
            <a:off x="252413" y="1168400"/>
            <a:ext cx="6302375" cy="305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zh-CN" sz="2200" b="1" i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   郑燮</a:t>
            </a:r>
            <a:r>
              <a:rPr lang="zh-CN" altLang="zh-CN" sz="2200" b="1" dirty="0">
                <a:latin typeface="黑体" pitchFamily="49" charset="-122"/>
                <a:ea typeface="黑体" pitchFamily="49" charset="-122"/>
              </a:rPr>
              <a:t>（1693—1765），字克柔，号板桥，江苏兴化人。清代书画家、文学家，“扬州八怪”之一，其诗、书、画世称“三绝”。擅画兰、竹、石、松、菊等，而画竹五十余年，成就最为突出。代表作品有《修竹新篁图》《清光留照图》《兰竹芳馨图》等，著有《郑板桥集》。</a:t>
            </a:r>
          </a:p>
        </p:txBody>
      </p:sp>
      <p:pic>
        <p:nvPicPr>
          <p:cNvPr id="12291" name="Picture 7" descr="F:\PPT上课课件\标3.jp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0175" y="109538"/>
            <a:ext cx="1800225" cy="623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矩形 3"/>
          <p:cNvSpPr/>
          <p:nvPr/>
        </p:nvSpPr>
        <p:spPr>
          <a:xfrm>
            <a:off x="488950" y="268288"/>
            <a:ext cx="1363663" cy="4000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zh-CN" altLang="en-US" sz="2000" b="1" spc="300" noProof="1">
                <a:latin typeface="微软雅黑" panose="020B0503020204020204" pitchFamily="34" charset="-122"/>
                <a:ea typeface="微软雅黑" panose="020B0503020204020204" pitchFamily="34" charset="-122"/>
              </a:rPr>
              <a:t>诗人介绍</a:t>
            </a:r>
          </a:p>
        </p:txBody>
      </p:sp>
      <p:pic>
        <p:nvPicPr>
          <p:cNvPr id="12293" name="Picture 2" descr="https://ss0.bdstatic.com/70cFuHSh_Q1YnxGkpoWK1HF6hhy/it/u=1770226702,1534660158&amp;fm=26&amp;gp=0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75463" y="1387475"/>
            <a:ext cx="1890712" cy="284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文本框 1"/>
          <p:cNvSpPr txBox="1"/>
          <p:nvPr/>
        </p:nvSpPr>
        <p:spPr>
          <a:xfrm>
            <a:off x="3275910" y="411600"/>
            <a:ext cx="194413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rgbClr val="FFFFFF"/>
                </a:solidFill>
              </a:rPr>
              <a:t>https://www.ypppt.com/</a:t>
            </a:r>
            <a:endParaRPr lang="zh-CN" altLang="en-US" sz="1200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图片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457" t="9468" r="4433" b="10867"/>
          <a:stretch>
            <a:fillRect/>
          </a:stretch>
        </p:blipFill>
        <p:spPr bwMode="auto">
          <a:xfrm>
            <a:off x="4572000" y="842963"/>
            <a:ext cx="3814763" cy="3986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15" name="文本框 6"/>
          <p:cNvSpPr txBox="1">
            <a:spLocks noChangeArrowheads="1"/>
          </p:cNvSpPr>
          <p:nvPr/>
        </p:nvSpPr>
        <p:spPr bwMode="auto">
          <a:xfrm>
            <a:off x="4722813" y="1001713"/>
            <a:ext cx="3641725" cy="3711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6858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6858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6858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6858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6858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lnSpc>
                <a:spcPct val="140000"/>
              </a:lnSpc>
            </a:pPr>
            <a:r>
              <a:rPr lang="zh-CN" altLang="en-US" sz="2800" b="1" dirty="0">
                <a:solidFill>
                  <a:srgbClr val="FFFFFF"/>
                </a:solidFill>
                <a:latin typeface="楷体" pitchFamily="49" charset="-122"/>
                <a:ea typeface="楷体" pitchFamily="49" charset="-122"/>
                <a:sym typeface="+mn-ea"/>
              </a:rPr>
              <a:t>竹石</a:t>
            </a:r>
          </a:p>
          <a:p>
            <a:pPr algn="ctr" eaLnBrk="1" hangingPunct="1">
              <a:lnSpc>
                <a:spcPct val="140000"/>
              </a:lnSpc>
            </a:pPr>
            <a:r>
              <a:rPr lang="en-US" altLang="zh-CN" sz="2800" b="1" dirty="0">
                <a:solidFill>
                  <a:srgbClr val="FFFFFF"/>
                </a:solidFill>
                <a:latin typeface="楷体" pitchFamily="49" charset="-122"/>
                <a:ea typeface="楷体" pitchFamily="49" charset="-122"/>
                <a:sym typeface="+mn-ea"/>
              </a:rPr>
              <a:t>[</a:t>
            </a:r>
            <a:r>
              <a:rPr lang="zh-CN" altLang="en-US" sz="2800" b="1" dirty="0">
                <a:solidFill>
                  <a:srgbClr val="FFFFFF"/>
                </a:solidFill>
                <a:latin typeface="楷体" pitchFamily="49" charset="-122"/>
                <a:ea typeface="楷体" pitchFamily="49" charset="-122"/>
                <a:sym typeface="+mn-ea"/>
              </a:rPr>
              <a:t>清</a:t>
            </a:r>
            <a:r>
              <a:rPr lang="en-US" altLang="zh-CN" sz="2800" b="1" dirty="0">
                <a:solidFill>
                  <a:srgbClr val="FFFFFF"/>
                </a:solidFill>
                <a:latin typeface="楷体" pitchFamily="49" charset="-122"/>
                <a:ea typeface="楷体" pitchFamily="49" charset="-122"/>
                <a:sym typeface="+mn-ea"/>
              </a:rPr>
              <a:t>]</a:t>
            </a:r>
            <a:r>
              <a:rPr lang="zh-CN" altLang="en-US" sz="2800" b="1" dirty="0">
                <a:solidFill>
                  <a:srgbClr val="FFFFFF"/>
                </a:solidFill>
                <a:latin typeface="楷体" pitchFamily="49" charset="-122"/>
                <a:ea typeface="楷体" pitchFamily="49" charset="-122"/>
                <a:sym typeface="+mn-ea"/>
              </a:rPr>
              <a:t>郑燮</a:t>
            </a:r>
          </a:p>
          <a:p>
            <a:pPr algn="ctr" eaLnBrk="1" hangingPunct="1">
              <a:lnSpc>
                <a:spcPct val="140000"/>
              </a:lnSpc>
            </a:pPr>
            <a:r>
              <a:rPr lang="zh-CN" altLang="en-US" sz="2800" b="1" dirty="0">
                <a:solidFill>
                  <a:srgbClr val="FFFFFF"/>
                </a:solidFill>
                <a:latin typeface="楷体" pitchFamily="49" charset="-122"/>
                <a:ea typeface="楷体" pitchFamily="49" charset="-122"/>
                <a:sym typeface="+mn-ea"/>
              </a:rPr>
              <a:t>咬定</a:t>
            </a:r>
            <a:r>
              <a:rPr lang="en-US" altLang="zh-CN" sz="2800" b="1" dirty="0">
                <a:solidFill>
                  <a:srgbClr val="FFFF00"/>
                </a:solidFill>
                <a:latin typeface="楷体" pitchFamily="49" charset="-122"/>
                <a:ea typeface="楷体" pitchFamily="49" charset="-122"/>
                <a:sym typeface="+mn-ea"/>
              </a:rPr>
              <a:t>/</a:t>
            </a:r>
            <a:r>
              <a:rPr lang="zh-CN" altLang="en-US" sz="2800" b="1" dirty="0">
                <a:solidFill>
                  <a:srgbClr val="FFFFFF"/>
                </a:solidFill>
                <a:latin typeface="楷体" pitchFamily="49" charset="-122"/>
                <a:ea typeface="楷体" pitchFamily="49" charset="-122"/>
                <a:sym typeface="+mn-ea"/>
              </a:rPr>
              <a:t>青山</a:t>
            </a:r>
            <a:r>
              <a:rPr lang="en-US" altLang="zh-CN" sz="2800" b="1" dirty="0">
                <a:solidFill>
                  <a:srgbClr val="FFFF00"/>
                </a:solidFill>
                <a:latin typeface="楷体" pitchFamily="49" charset="-122"/>
                <a:ea typeface="楷体" pitchFamily="49" charset="-122"/>
                <a:sym typeface="+mn-ea"/>
              </a:rPr>
              <a:t>/</a:t>
            </a:r>
            <a:r>
              <a:rPr lang="zh-CN" altLang="en-US" sz="2800" b="1" dirty="0">
                <a:solidFill>
                  <a:srgbClr val="FFFFFF"/>
                </a:solidFill>
                <a:latin typeface="楷体" pitchFamily="49" charset="-122"/>
                <a:ea typeface="楷体" pitchFamily="49" charset="-122"/>
                <a:sym typeface="+mn-ea"/>
              </a:rPr>
              <a:t>不</a:t>
            </a:r>
            <a:r>
              <a:rPr lang="en-US" altLang="zh-CN" sz="2800" b="1" dirty="0">
                <a:solidFill>
                  <a:srgbClr val="FFFF00"/>
                </a:solidFill>
                <a:latin typeface="楷体" pitchFamily="49" charset="-122"/>
                <a:ea typeface="楷体" pitchFamily="49" charset="-122"/>
                <a:sym typeface="+mn-ea"/>
              </a:rPr>
              <a:t>/</a:t>
            </a:r>
            <a:r>
              <a:rPr lang="zh-CN" altLang="en-US" sz="2800" b="1" dirty="0">
                <a:solidFill>
                  <a:srgbClr val="FFFFFF"/>
                </a:solidFill>
                <a:latin typeface="楷体" pitchFamily="49" charset="-122"/>
                <a:ea typeface="楷体" pitchFamily="49" charset="-122"/>
                <a:sym typeface="+mn-ea"/>
              </a:rPr>
              <a:t>放松，</a:t>
            </a:r>
          </a:p>
          <a:p>
            <a:pPr algn="ctr" eaLnBrk="1" hangingPunct="1">
              <a:lnSpc>
                <a:spcPct val="140000"/>
              </a:lnSpc>
            </a:pPr>
            <a:r>
              <a:rPr lang="zh-CN" altLang="en-US" sz="2800" b="1" dirty="0">
                <a:solidFill>
                  <a:srgbClr val="FFFFFF"/>
                </a:solidFill>
                <a:latin typeface="楷体" pitchFamily="49" charset="-122"/>
                <a:ea typeface="楷体" pitchFamily="49" charset="-122"/>
                <a:sym typeface="+mn-ea"/>
              </a:rPr>
              <a:t>立根</a:t>
            </a:r>
            <a:r>
              <a:rPr lang="en-US" altLang="zh-CN" sz="2800" b="1" dirty="0">
                <a:solidFill>
                  <a:srgbClr val="FFFF00"/>
                </a:solidFill>
                <a:latin typeface="楷体" pitchFamily="49" charset="-122"/>
                <a:ea typeface="楷体" pitchFamily="49" charset="-122"/>
                <a:sym typeface="+mn-ea"/>
              </a:rPr>
              <a:t>/</a:t>
            </a:r>
            <a:r>
              <a:rPr lang="zh-CN" altLang="en-US" sz="2800" b="1" dirty="0">
                <a:solidFill>
                  <a:srgbClr val="FFFFFF"/>
                </a:solidFill>
                <a:latin typeface="楷体" pitchFamily="49" charset="-122"/>
                <a:ea typeface="楷体" pitchFamily="49" charset="-122"/>
                <a:sym typeface="+mn-ea"/>
              </a:rPr>
              <a:t>原在</a:t>
            </a:r>
            <a:r>
              <a:rPr lang="en-US" altLang="zh-CN" sz="2800" b="1" dirty="0">
                <a:solidFill>
                  <a:srgbClr val="FFFF00"/>
                </a:solidFill>
                <a:latin typeface="楷体" pitchFamily="49" charset="-122"/>
                <a:ea typeface="楷体" pitchFamily="49" charset="-122"/>
                <a:sym typeface="+mn-ea"/>
              </a:rPr>
              <a:t>/</a:t>
            </a:r>
            <a:r>
              <a:rPr lang="zh-CN" altLang="en-US" sz="2800" b="1" dirty="0">
                <a:solidFill>
                  <a:srgbClr val="FFFFFF"/>
                </a:solidFill>
                <a:latin typeface="楷体" pitchFamily="49" charset="-122"/>
                <a:ea typeface="楷体" pitchFamily="49" charset="-122"/>
                <a:sym typeface="+mn-ea"/>
              </a:rPr>
              <a:t>破岩</a:t>
            </a:r>
            <a:r>
              <a:rPr lang="en-US" altLang="zh-CN" sz="2800" b="1" dirty="0">
                <a:solidFill>
                  <a:srgbClr val="FFFF00"/>
                </a:solidFill>
                <a:latin typeface="楷体" pitchFamily="49" charset="-122"/>
                <a:ea typeface="楷体" pitchFamily="49" charset="-122"/>
                <a:sym typeface="+mn-ea"/>
              </a:rPr>
              <a:t>/</a:t>
            </a:r>
            <a:r>
              <a:rPr lang="zh-CN" altLang="en-US" sz="2800" b="1" dirty="0">
                <a:solidFill>
                  <a:srgbClr val="FFFFFF"/>
                </a:solidFill>
                <a:latin typeface="楷体" pitchFamily="49" charset="-122"/>
                <a:ea typeface="楷体" pitchFamily="49" charset="-122"/>
                <a:sym typeface="+mn-ea"/>
              </a:rPr>
              <a:t>中。</a:t>
            </a:r>
          </a:p>
          <a:p>
            <a:pPr algn="ctr" eaLnBrk="1" hangingPunct="1">
              <a:lnSpc>
                <a:spcPct val="140000"/>
              </a:lnSpc>
            </a:pPr>
            <a:r>
              <a:rPr lang="zh-CN" altLang="en-US" sz="2800" b="1" dirty="0">
                <a:solidFill>
                  <a:srgbClr val="FFFFFF"/>
                </a:solidFill>
                <a:latin typeface="楷体" pitchFamily="49" charset="-122"/>
                <a:ea typeface="楷体" pitchFamily="49" charset="-122"/>
                <a:sym typeface="+mn-ea"/>
              </a:rPr>
              <a:t>千磨</a:t>
            </a:r>
            <a:r>
              <a:rPr lang="en-US" altLang="zh-CN" sz="2800" b="1" dirty="0">
                <a:solidFill>
                  <a:srgbClr val="FFFF00"/>
                </a:solidFill>
                <a:latin typeface="楷体" pitchFamily="49" charset="-122"/>
                <a:ea typeface="楷体" pitchFamily="49" charset="-122"/>
                <a:sym typeface="+mn-ea"/>
              </a:rPr>
              <a:t>/</a:t>
            </a:r>
            <a:r>
              <a:rPr lang="zh-CN" altLang="en-US" sz="2800" b="1" dirty="0">
                <a:solidFill>
                  <a:srgbClr val="FFFFFF"/>
                </a:solidFill>
                <a:latin typeface="楷体" pitchFamily="49" charset="-122"/>
                <a:ea typeface="楷体" pitchFamily="49" charset="-122"/>
                <a:sym typeface="+mn-ea"/>
              </a:rPr>
              <a:t>万击</a:t>
            </a:r>
            <a:r>
              <a:rPr lang="en-US" altLang="zh-CN" sz="2800" b="1" dirty="0">
                <a:solidFill>
                  <a:srgbClr val="FFFF00"/>
                </a:solidFill>
                <a:latin typeface="楷体" pitchFamily="49" charset="-122"/>
                <a:ea typeface="楷体" pitchFamily="49" charset="-122"/>
                <a:sym typeface="+mn-ea"/>
              </a:rPr>
              <a:t>/</a:t>
            </a:r>
            <a:r>
              <a:rPr lang="zh-CN" altLang="en-US" sz="2800" b="1" dirty="0">
                <a:solidFill>
                  <a:srgbClr val="FFFFFF"/>
                </a:solidFill>
                <a:latin typeface="楷体" pitchFamily="49" charset="-122"/>
                <a:ea typeface="楷体" pitchFamily="49" charset="-122"/>
                <a:sym typeface="+mn-ea"/>
              </a:rPr>
              <a:t>还</a:t>
            </a:r>
            <a:r>
              <a:rPr lang="en-US" altLang="zh-CN" sz="2800" b="1" dirty="0">
                <a:solidFill>
                  <a:srgbClr val="FFFF00"/>
                </a:solidFill>
                <a:latin typeface="楷体" pitchFamily="49" charset="-122"/>
                <a:ea typeface="楷体" pitchFamily="49" charset="-122"/>
                <a:sym typeface="+mn-ea"/>
              </a:rPr>
              <a:t>/</a:t>
            </a:r>
            <a:r>
              <a:rPr lang="zh-CN" altLang="en-US" sz="2800" b="1" dirty="0">
                <a:solidFill>
                  <a:srgbClr val="FFFFFF"/>
                </a:solidFill>
                <a:latin typeface="楷体" pitchFamily="49" charset="-122"/>
                <a:ea typeface="楷体" pitchFamily="49" charset="-122"/>
                <a:sym typeface="+mn-ea"/>
              </a:rPr>
              <a:t>坚劲，</a:t>
            </a:r>
          </a:p>
          <a:p>
            <a:pPr algn="ctr" eaLnBrk="1" hangingPunct="1">
              <a:lnSpc>
                <a:spcPct val="140000"/>
              </a:lnSpc>
            </a:pPr>
            <a:r>
              <a:rPr lang="zh-CN" altLang="en-US" sz="2800" b="1" dirty="0">
                <a:solidFill>
                  <a:srgbClr val="FFFFFF"/>
                </a:solidFill>
                <a:latin typeface="楷体" pitchFamily="49" charset="-122"/>
                <a:ea typeface="楷体" pitchFamily="49" charset="-122"/>
                <a:sym typeface="+mn-ea"/>
              </a:rPr>
              <a:t>任尔</a:t>
            </a:r>
            <a:r>
              <a:rPr lang="en-US" altLang="zh-CN" sz="2800" b="1" dirty="0">
                <a:solidFill>
                  <a:srgbClr val="FFFF00"/>
                </a:solidFill>
                <a:latin typeface="楷体" pitchFamily="49" charset="-122"/>
                <a:ea typeface="楷体" pitchFamily="49" charset="-122"/>
                <a:sym typeface="+mn-ea"/>
              </a:rPr>
              <a:t>/</a:t>
            </a:r>
            <a:r>
              <a:rPr lang="zh-CN" altLang="en-US" sz="2800" b="1" dirty="0">
                <a:solidFill>
                  <a:srgbClr val="FFFFFF"/>
                </a:solidFill>
                <a:latin typeface="楷体" pitchFamily="49" charset="-122"/>
                <a:ea typeface="楷体" pitchFamily="49" charset="-122"/>
                <a:sym typeface="+mn-ea"/>
              </a:rPr>
              <a:t>东西</a:t>
            </a:r>
            <a:r>
              <a:rPr lang="en-US" altLang="zh-CN" sz="2800" b="1" dirty="0">
                <a:solidFill>
                  <a:srgbClr val="FFFF00"/>
                </a:solidFill>
                <a:latin typeface="楷体" pitchFamily="49" charset="-122"/>
                <a:ea typeface="楷体" pitchFamily="49" charset="-122"/>
                <a:sym typeface="+mn-ea"/>
              </a:rPr>
              <a:t>/</a:t>
            </a:r>
            <a:r>
              <a:rPr lang="zh-CN" altLang="en-US" sz="2800" b="1" dirty="0">
                <a:solidFill>
                  <a:srgbClr val="FFFFFF"/>
                </a:solidFill>
                <a:latin typeface="楷体" pitchFamily="49" charset="-122"/>
                <a:ea typeface="楷体" pitchFamily="49" charset="-122"/>
                <a:sym typeface="+mn-ea"/>
              </a:rPr>
              <a:t>南北</a:t>
            </a:r>
            <a:r>
              <a:rPr lang="en-US" altLang="zh-CN" sz="2800" b="1" dirty="0">
                <a:solidFill>
                  <a:srgbClr val="FFFF00"/>
                </a:solidFill>
                <a:latin typeface="楷体" pitchFamily="49" charset="-122"/>
                <a:ea typeface="楷体" pitchFamily="49" charset="-122"/>
                <a:sym typeface="+mn-ea"/>
              </a:rPr>
              <a:t>/</a:t>
            </a:r>
            <a:r>
              <a:rPr lang="zh-CN" altLang="en-US" sz="2800" b="1" dirty="0">
                <a:solidFill>
                  <a:srgbClr val="FFFFFF"/>
                </a:solidFill>
                <a:latin typeface="楷体" pitchFamily="49" charset="-122"/>
                <a:ea typeface="楷体" pitchFamily="49" charset="-122"/>
                <a:sym typeface="+mn-ea"/>
              </a:rPr>
              <a:t>风。</a:t>
            </a:r>
          </a:p>
        </p:txBody>
      </p:sp>
      <p:sp>
        <p:nvSpPr>
          <p:cNvPr id="13316" name="文本框 6"/>
          <p:cNvSpPr txBox="1">
            <a:spLocks noChangeArrowheads="1"/>
          </p:cNvSpPr>
          <p:nvPr/>
        </p:nvSpPr>
        <p:spPr bwMode="auto">
          <a:xfrm>
            <a:off x="395288" y="1419225"/>
            <a:ext cx="3925887" cy="287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indent="457200" defTabSz="6858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6858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6858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6858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6858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200000"/>
              </a:lnSpc>
            </a:pPr>
            <a:r>
              <a:rPr lang="zh-CN" altLang="en-US" sz="3200" b="1" dirty="0">
                <a:solidFill>
                  <a:srgbClr val="000000"/>
                </a:solidFill>
                <a:latin typeface="黑体" pitchFamily="49" charset="-122"/>
                <a:ea typeface="黑体" pitchFamily="49" charset="-122"/>
                <a:cs typeface="楷体" pitchFamily="49" charset="-122"/>
              </a:rPr>
              <a:t>  自由朗读古诗，读准字音、读通诗句，</a:t>
            </a:r>
            <a:r>
              <a:rPr lang="zh-CN" altLang="en-US" sz="3200" b="1" dirty="0">
                <a:solidFill>
                  <a:srgbClr val="000000"/>
                </a:solidFill>
                <a:latin typeface="黑体" pitchFamily="49" charset="-122"/>
                <a:ea typeface="黑体" pitchFamily="49" charset="-122"/>
                <a:cs typeface="楷体" pitchFamily="49" charset="-122"/>
                <a:sym typeface="+mn-ea"/>
              </a:rPr>
              <a:t>注意停顿</a:t>
            </a:r>
            <a:r>
              <a:rPr lang="zh-CN" altLang="en-US" sz="3200" b="1" dirty="0">
                <a:solidFill>
                  <a:srgbClr val="000000"/>
                </a:solidFill>
                <a:latin typeface="黑体" pitchFamily="49" charset="-122"/>
                <a:ea typeface="黑体" pitchFamily="49" charset="-122"/>
                <a:cs typeface="楷体" pitchFamily="49" charset="-122"/>
              </a:rPr>
              <a:t>。</a:t>
            </a:r>
            <a:r>
              <a:rPr lang="zh-CN" altLang="en-US" sz="2800" b="1" dirty="0">
                <a:solidFill>
                  <a:srgbClr val="000000"/>
                </a:solidFill>
                <a:latin typeface="楷体" pitchFamily="49" charset="-122"/>
                <a:ea typeface="黑体" pitchFamily="49" charset="-122"/>
                <a:cs typeface="楷体" pitchFamily="49" charset="-122"/>
              </a:rPr>
              <a:t>           </a:t>
            </a:r>
          </a:p>
        </p:txBody>
      </p:sp>
      <p:sp>
        <p:nvSpPr>
          <p:cNvPr id="8" name="矩形标注 7"/>
          <p:cNvSpPr/>
          <p:nvPr/>
        </p:nvSpPr>
        <p:spPr>
          <a:xfrm>
            <a:off x="8159750" y="3292475"/>
            <a:ext cx="876300" cy="500063"/>
          </a:xfrm>
          <a:prstGeom prst="wedgeRectCallout">
            <a:avLst>
              <a:gd name="adj1" fmla="val -77463"/>
              <a:gd name="adj2" fmla="val 30120"/>
            </a:avLst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685800">
              <a:defRPr/>
            </a:pPr>
            <a:r>
              <a:rPr lang="en-US" altLang="zh-CN" sz="2400" b="1" dirty="0" err="1">
                <a:solidFill>
                  <a:prstClr val="black"/>
                </a:solidFill>
                <a:latin typeface="宋体" pitchFamily="2" charset="-122"/>
              </a:rPr>
              <a:t>jìnɡ</a:t>
            </a:r>
            <a:endParaRPr lang="zh-CN" altLang="en-US" sz="2400" b="1" dirty="0">
              <a:solidFill>
                <a:prstClr val="black"/>
              </a:solidFill>
              <a:latin typeface="宋体" pitchFamily="2" charset="-122"/>
            </a:endParaRPr>
          </a:p>
        </p:txBody>
      </p:sp>
      <p:pic>
        <p:nvPicPr>
          <p:cNvPr id="13318" name="图片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6250" y="1658938"/>
            <a:ext cx="850900" cy="696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9" name="Picture 4" descr="F:\PPT上课课件\标1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950" y="127000"/>
            <a:ext cx="1871663" cy="625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矩形 13"/>
          <p:cNvSpPr/>
          <p:nvPr/>
        </p:nvSpPr>
        <p:spPr>
          <a:xfrm>
            <a:off x="488950" y="268288"/>
            <a:ext cx="1363663" cy="4000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zh-CN" altLang="en-US" sz="2000" b="1" spc="300" dirty="0">
                <a:latin typeface="微软雅黑" pitchFamily="34" charset="-122"/>
                <a:ea typeface="微软雅黑" pitchFamily="34" charset="-122"/>
              </a:rPr>
              <a:t>互动课堂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文本框 6"/>
          <p:cNvSpPr txBox="1">
            <a:spLocks noChangeArrowheads="1"/>
          </p:cNvSpPr>
          <p:nvPr/>
        </p:nvSpPr>
        <p:spPr bwMode="auto">
          <a:xfrm>
            <a:off x="1689100" y="1279525"/>
            <a:ext cx="6515100" cy="1922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6858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6858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6858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6858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6858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just" eaLnBrk="1" hangingPunct="1">
              <a:lnSpc>
                <a:spcPct val="130000"/>
              </a:lnSpc>
            </a:pPr>
            <a:r>
              <a:rPr lang="zh-CN" altLang="en-US" sz="3200" b="1" dirty="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    齐读诗的前两句，这两句诗中有两个动词很生动形象，你能找出来吗？</a:t>
            </a:r>
          </a:p>
        </p:txBody>
      </p:sp>
      <p:pic>
        <p:nvPicPr>
          <p:cNvPr id="14339" name="图片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4975" y="1431925"/>
            <a:ext cx="1254125" cy="1797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0" name="Picture 7" descr="F:\PPT上课课件\标3.jpg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0175" y="109538"/>
            <a:ext cx="1800225" cy="623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矩形 5"/>
          <p:cNvSpPr/>
          <p:nvPr/>
        </p:nvSpPr>
        <p:spPr>
          <a:xfrm>
            <a:off x="488950" y="268288"/>
            <a:ext cx="1363663" cy="4000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zh-CN" altLang="en-US" sz="2000" b="1" spc="300" noProof="1">
                <a:latin typeface="微软雅黑" panose="020B0503020204020204" pitchFamily="34" charset="-122"/>
                <a:ea typeface="微软雅黑" panose="020B0503020204020204" pitchFamily="34" charset="-122"/>
              </a:rPr>
              <a:t>课文精讲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3203575" y="2500313"/>
            <a:ext cx="5689600" cy="1644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defTabSz="6858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6858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6858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6858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6858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sz="2400" b="1" dirty="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   “咬”“立”这两个动词，运用</a:t>
            </a:r>
            <a:r>
              <a:rPr lang="zh-CN" altLang="en-US" sz="24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拟人</a:t>
            </a:r>
            <a:r>
              <a:rPr lang="zh-CN" altLang="en-US" sz="2400" b="1" dirty="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的修辞手法，很</a:t>
            </a:r>
            <a:r>
              <a:rPr lang="zh-CN" altLang="en-US" sz="24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生动形象</a:t>
            </a:r>
            <a:r>
              <a:rPr lang="zh-CN" altLang="en-US" sz="2400" b="1" dirty="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，写出了竹子</a:t>
            </a:r>
            <a:r>
              <a:rPr lang="zh-CN" altLang="en-US" sz="24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坚忍不拔、顽强不屈的精神</a:t>
            </a:r>
            <a:r>
              <a:rPr lang="zh-CN" altLang="en-US" sz="2400" b="1" dirty="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。</a:t>
            </a:r>
          </a:p>
        </p:txBody>
      </p:sp>
      <p:sp>
        <p:nvSpPr>
          <p:cNvPr id="15363" name="文本框 5"/>
          <p:cNvSpPr txBox="1">
            <a:spLocks noChangeArrowheads="1"/>
          </p:cNvSpPr>
          <p:nvPr/>
        </p:nvSpPr>
        <p:spPr bwMode="auto">
          <a:xfrm>
            <a:off x="3781425" y="627063"/>
            <a:ext cx="4175125" cy="162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6858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6858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6858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6858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6858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sz="36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sym typeface="+mn-ea"/>
              </a:rPr>
              <a:t>咬定青山不放松，</a:t>
            </a:r>
            <a:endParaRPr lang="en-US" altLang="zh-CN" sz="3600" b="1" dirty="0">
              <a:solidFill>
                <a:srgbClr val="000000"/>
              </a:solidFill>
              <a:latin typeface="楷体" pitchFamily="49" charset="-122"/>
              <a:ea typeface="楷体" pitchFamily="49" charset="-122"/>
              <a:sym typeface="+mn-ea"/>
            </a:endParaRPr>
          </a:p>
          <a:p>
            <a:pPr eaLnBrk="1" hangingPunct="1">
              <a:lnSpc>
                <a:spcPct val="150000"/>
              </a:lnSpc>
            </a:pPr>
            <a:r>
              <a:rPr lang="zh-CN" altLang="en-US" sz="36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sym typeface="+mn-ea"/>
              </a:rPr>
              <a:t>立根原在破岩中。</a:t>
            </a:r>
          </a:p>
        </p:txBody>
      </p:sp>
      <p:sp>
        <p:nvSpPr>
          <p:cNvPr id="5" name="椭圆 4"/>
          <p:cNvSpPr/>
          <p:nvPr/>
        </p:nvSpPr>
        <p:spPr>
          <a:xfrm>
            <a:off x="3781425" y="747713"/>
            <a:ext cx="633413" cy="67151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685800">
              <a:defRPr/>
            </a:pPr>
            <a:endParaRPr lang="zh-CN" altLang="en-US" sz="1400">
              <a:solidFill>
                <a:prstClr val="white"/>
              </a:solidFill>
            </a:endParaRPr>
          </a:p>
        </p:txBody>
      </p:sp>
      <p:sp>
        <p:nvSpPr>
          <p:cNvPr id="6" name="椭圆 5"/>
          <p:cNvSpPr/>
          <p:nvPr/>
        </p:nvSpPr>
        <p:spPr>
          <a:xfrm>
            <a:off x="3722688" y="1611313"/>
            <a:ext cx="633412" cy="6731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685800">
              <a:defRPr/>
            </a:pPr>
            <a:endParaRPr lang="zh-CN" altLang="en-US" sz="1400">
              <a:solidFill>
                <a:prstClr val="white"/>
              </a:solidFill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>
            <a:extLst/>
          </a:blip>
          <a:srcRect/>
          <a:stretch>
            <a:fillRect/>
          </a:stretch>
        </p:blipFill>
        <p:spPr bwMode="auto">
          <a:xfrm>
            <a:off x="323705" y="699620"/>
            <a:ext cx="2971558" cy="3685653"/>
          </a:xfrm>
          <a:prstGeom prst="rect">
            <a:avLst/>
          </a:prstGeom>
          <a:ln>
            <a:noFill/>
          </a:ln>
          <a:effectLst>
            <a:softEdge rad="112500"/>
          </a:effectLst>
          <a:extLst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 animBg="1"/>
      <p:bldP spid="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文本框 6"/>
          <p:cNvSpPr txBox="1">
            <a:spLocks noChangeArrowheads="1"/>
          </p:cNvSpPr>
          <p:nvPr/>
        </p:nvSpPr>
        <p:spPr bwMode="auto">
          <a:xfrm>
            <a:off x="1689100" y="1482725"/>
            <a:ext cx="6515100" cy="1281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6858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6858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6858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6858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6858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just" eaLnBrk="1" hangingPunct="1">
              <a:lnSpc>
                <a:spcPct val="130000"/>
              </a:lnSpc>
            </a:pPr>
            <a:r>
              <a:rPr lang="zh-CN" altLang="en-US" sz="3200" b="1" dirty="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    借助注释理解这两句诗的意思，说说作者看到了什么？</a:t>
            </a:r>
          </a:p>
        </p:txBody>
      </p:sp>
      <p:pic>
        <p:nvPicPr>
          <p:cNvPr id="16387" name="图片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4975" y="1431925"/>
            <a:ext cx="1254125" cy="1797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文本框 5"/>
          <p:cNvSpPr txBox="1">
            <a:spLocks noChangeArrowheads="1"/>
          </p:cNvSpPr>
          <p:nvPr/>
        </p:nvSpPr>
        <p:spPr bwMode="auto">
          <a:xfrm>
            <a:off x="3419475" y="1543050"/>
            <a:ext cx="4175125" cy="1624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6858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6858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6858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6858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6858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sz="36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sym typeface="+mn-ea"/>
              </a:rPr>
              <a:t>咬定青山不放松，</a:t>
            </a:r>
            <a:endParaRPr lang="en-US" altLang="zh-CN" sz="3600" b="1" dirty="0">
              <a:solidFill>
                <a:srgbClr val="000000"/>
              </a:solidFill>
              <a:latin typeface="楷体" pitchFamily="49" charset="-122"/>
              <a:ea typeface="楷体" pitchFamily="49" charset="-122"/>
              <a:sym typeface="+mn-ea"/>
            </a:endParaRPr>
          </a:p>
          <a:p>
            <a:pPr eaLnBrk="1" hangingPunct="1">
              <a:lnSpc>
                <a:spcPct val="150000"/>
              </a:lnSpc>
            </a:pPr>
            <a:r>
              <a:rPr lang="zh-CN" altLang="en-US" sz="36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sym typeface="+mn-ea"/>
              </a:rPr>
              <a:t>立根原在破岩中。</a:t>
            </a:r>
          </a:p>
        </p:txBody>
      </p:sp>
      <p:sp>
        <p:nvSpPr>
          <p:cNvPr id="7" name="矩形 6"/>
          <p:cNvSpPr/>
          <p:nvPr/>
        </p:nvSpPr>
        <p:spPr>
          <a:xfrm>
            <a:off x="3495675" y="1784350"/>
            <a:ext cx="500063" cy="500063"/>
          </a:xfrm>
          <a:prstGeom prst="rect">
            <a:avLst/>
          </a:prstGeom>
          <a:noFill/>
          <a:ln>
            <a:solidFill>
              <a:srgbClr val="FF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685800">
              <a:defRPr/>
            </a:pPr>
            <a:endParaRPr lang="zh-CN" altLang="en-US" sz="1400">
              <a:solidFill>
                <a:prstClr val="white"/>
              </a:solidFill>
            </a:endParaRPr>
          </a:p>
        </p:txBody>
      </p:sp>
      <p:sp>
        <p:nvSpPr>
          <p:cNvPr id="8" name="线形标注 1 7"/>
          <p:cNvSpPr/>
          <p:nvPr/>
        </p:nvSpPr>
        <p:spPr>
          <a:xfrm>
            <a:off x="3563938" y="987425"/>
            <a:ext cx="2071687" cy="500063"/>
          </a:xfrm>
          <a:prstGeom prst="borderCallout1">
            <a:avLst>
              <a:gd name="adj1" fmla="val 100852"/>
              <a:gd name="adj2" fmla="val 28232"/>
              <a:gd name="adj3" fmla="val 145932"/>
              <a:gd name="adj4" fmla="val 905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685800">
              <a:defRPr/>
            </a:pPr>
            <a:r>
              <a:rPr lang="zh-CN" altLang="en-US" sz="2400" dirty="0">
                <a:solidFill>
                  <a:prstClr val="white"/>
                </a:solidFill>
                <a:latin typeface="黑体" pitchFamily="49" charset="-122"/>
                <a:ea typeface="黑体" pitchFamily="49" charset="-122"/>
              </a:rPr>
              <a:t>把竹拟人化</a:t>
            </a:r>
          </a:p>
        </p:txBody>
      </p:sp>
      <p:sp>
        <p:nvSpPr>
          <p:cNvPr id="10" name="线形标注 1 9"/>
          <p:cNvSpPr/>
          <p:nvPr/>
        </p:nvSpPr>
        <p:spPr>
          <a:xfrm>
            <a:off x="5715000" y="555625"/>
            <a:ext cx="2857500" cy="500063"/>
          </a:xfrm>
          <a:prstGeom prst="borderCallout1">
            <a:avLst>
              <a:gd name="adj1" fmla="val 32281"/>
              <a:gd name="adj2" fmla="val -1653"/>
              <a:gd name="adj3" fmla="val 67838"/>
              <a:gd name="adj4" fmla="val -3016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685800">
              <a:defRPr/>
            </a:pPr>
            <a:r>
              <a:rPr lang="zh-CN" altLang="en-US" sz="2400" dirty="0">
                <a:solidFill>
                  <a:prstClr val="white"/>
                </a:solidFill>
                <a:latin typeface="黑体" pitchFamily="49" charset="-122"/>
                <a:ea typeface="黑体" pitchFamily="49" charset="-122"/>
              </a:rPr>
              <a:t>实写竹子，暗喻人</a:t>
            </a:r>
          </a:p>
        </p:txBody>
      </p:sp>
      <p:sp>
        <p:nvSpPr>
          <p:cNvPr id="11" name="矩形 10"/>
          <p:cNvSpPr/>
          <p:nvPr/>
        </p:nvSpPr>
        <p:spPr>
          <a:xfrm>
            <a:off x="3500438" y="2571750"/>
            <a:ext cx="928687" cy="500063"/>
          </a:xfrm>
          <a:prstGeom prst="rect">
            <a:avLst/>
          </a:prstGeom>
          <a:noFill/>
          <a:ln>
            <a:solidFill>
              <a:srgbClr val="FF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685800">
              <a:defRPr/>
            </a:pPr>
            <a:endParaRPr lang="zh-CN" altLang="en-US" sz="1400">
              <a:solidFill>
                <a:prstClr val="white"/>
              </a:solidFill>
            </a:endParaRPr>
          </a:p>
        </p:txBody>
      </p:sp>
      <p:sp>
        <p:nvSpPr>
          <p:cNvPr id="12" name="线形标注 1 11"/>
          <p:cNvSpPr/>
          <p:nvPr/>
        </p:nvSpPr>
        <p:spPr>
          <a:xfrm>
            <a:off x="5940425" y="3363913"/>
            <a:ext cx="2428875" cy="863600"/>
          </a:xfrm>
          <a:prstGeom prst="borderCallout1">
            <a:avLst>
              <a:gd name="adj1" fmla="val 32281"/>
              <a:gd name="adj2" fmla="val -1653"/>
              <a:gd name="adj3" fmla="val -28162"/>
              <a:gd name="adj4" fmla="val -1404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685800">
              <a:defRPr/>
            </a:pPr>
            <a:r>
              <a:rPr lang="zh-CN" altLang="en-US" sz="2400" dirty="0">
                <a:solidFill>
                  <a:prstClr val="white"/>
                </a:solidFill>
                <a:latin typeface="黑体" pitchFamily="49" charset="-122"/>
                <a:ea typeface="黑体" pitchFamily="49" charset="-122"/>
              </a:rPr>
              <a:t>实写竹子扎根，暗喻人立场坚定</a:t>
            </a:r>
          </a:p>
        </p:txBody>
      </p:sp>
      <p:sp>
        <p:nvSpPr>
          <p:cNvPr id="13" name="矩形 12"/>
          <p:cNvSpPr/>
          <p:nvPr/>
        </p:nvSpPr>
        <p:spPr>
          <a:xfrm>
            <a:off x="5364163" y="2571750"/>
            <a:ext cx="928687" cy="500063"/>
          </a:xfrm>
          <a:prstGeom prst="rect">
            <a:avLst/>
          </a:prstGeom>
          <a:noFill/>
          <a:ln>
            <a:solidFill>
              <a:srgbClr val="FF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685800">
              <a:defRPr/>
            </a:pPr>
            <a:endParaRPr lang="zh-CN" altLang="en-US" sz="1400">
              <a:solidFill>
                <a:prstClr val="white"/>
              </a:solidFill>
            </a:endParaRPr>
          </a:p>
        </p:txBody>
      </p:sp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2" cstate="print">
            <a:extLst/>
          </a:blip>
          <a:srcRect/>
          <a:stretch>
            <a:fillRect/>
          </a:stretch>
        </p:blipFill>
        <p:spPr bwMode="auto">
          <a:xfrm>
            <a:off x="323705" y="699620"/>
            <a:ext cx="2971558" cy="3685653"/>
          </a:xfrm>
          <a:prstGeom prst="rect">
            <a:avLst/>
          </a:prstGeom>
          <a:ln>
            <a:noFill/>
          </a:ln>
          <a:effectLst>
            <a:softEdge rad="112500"/>
          </a:effectLst>
          <a:extLst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10" grpId="0" animBg="1"/>
      <p:bldP spid="11" grpId="0" animBg="1"/>
      <p:bldP spid="12" grpId="0" animBg="1"/>
      <p:bldP spid="1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5418"/>
          <a:stretch>
            <a:fillRect/>
          </a:stretch>
        </p:blipFill>
        <p:spPr bwMode="auto">
          <a:xfrm>
            <a:off x="0" y="0"/>
            <a:ext cx="9144000" cy="5151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圆角矩形 1"/>
          <p:cNvSpPr/>
          <p:nvPr/>
        </p:nvSpPr>
        <p:spPr>
          <a:xfrm>
            <a:off x="107950" y="1419225"/>
            <a:ext cx="3600450" cy="1857375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685800">
              <a:lnSpc>
                <a:spcPct val="150000"/>
              </a:lnSpc>
              <a:defRPr/>
            </a:pPr>
            <a:r>
              <a:rPr lang="en-US" altLang="zh-CN" sz="24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   </a:t>
            </a:r>
            <a:r>
              <a:rPr lang="zh-CN" altLang="en-US" sz="24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诗意：</a:t>
            </a:r>
            <a:r>
              <a:rPr lang="zh-CN" altLang="en-US" sz="24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竹子抓住青山一点也不放松，它的根牢牢地扎在岩石缝中。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112</TotalTime>
  <Words>860</Words>
  <Application>Microsoft Office PowerPoint</Application>
  <PresentationFormat>全屏显示(16:9)</PresentationFormat>
  <Paragraphs>95</Paragraphs>
  <Slides>24</Slides>
  <Notes>5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24</vt:i4>
      </vt:variant>
    </vt:vector>
  </HeadingPairs>
  <TitlesOfParts>
    <vt:vector size="38" baseType="lpstr">
      <vt:lpstr>Meiryo</vt:lpstr>
      <vt:lpstr>汉仪黑荔枝体简</vt:lpstr>
      <vt:lpstr>黑体</vt:lpstr>
      <vt:lpstr>楷体</vt:lpstr>
      <vt:lpstr>思源宋体 Heavy</vt:lpstr>
      <vt:lpstr>宋体</vt:lpstr>
      <vt:lpstr>微软雅黑</vt:lpstr>
      <vt:lpstr>Arial</vt:lpstr>
      <vt:lpstr>Calibri</vt:lpstr>
      <vt:lpstr>Calibri Light</vt:lpstr>
      <vt:lpstr>Forte</vt:lpstr>
      <vt:lpstr>Times New Roman</vt:lpstr>
      <vt:lpstr>第一PPT模板网-WWW.1PPT.COM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cp:lastModifiedBy>kan</cp:lastModifiedBy>
  <cp:revision>147</cp:revision>
  <dcterms:created xsi:type="dcterms:W3CDTF">2019-07-09T05:51:00Z</dcterms:created>
  <dcterms:modified xsi:type="dcterms:W3CDTF">2021-11-21T03:47:00Z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2052-11.1.0.9208</vt:lpwstr>
  </property>
</Properties>
</file>