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24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A7908-384E-4731-AFC0-7DEABC81EB23}" type="datetimeFigureOut">
              <a:rPr lang="zh-CN" altLang="en-US" smtClean="0"/>
              <a:t>2021/11/21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0538A-4EDD-49DD-A06D-009A6E30A1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299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118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0538A-4EDD-49DD-A06D-009A6E30A1B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892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887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0538A-4EDD-49DD-A06D-009A6E30A1B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367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983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5901832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14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204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44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85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08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392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1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771800" y="98757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1714706437"/>
      </p:ext>
    </p:extLst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8380284"/>
      </p:ext>
    </p:extLst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0753465"/>
      </p:ext>
    </p:extLst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3660879"/>
      </p:ext>
    </p:extLst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0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87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251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895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8756" y="15201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kumimoji="1" lang="zh-CN" altLang="en-US">
              <a:solidFill>
                <a:sysClr val="window" lastClr="FFFFFF"/>
              </a:solidFill>
              <a:latin typeface="Times New Roman"/>
              <a:ea typeface="微软雅黑"/>
            </a:endParaRPr>
          </a:p>
        </p:txBody>
      </p:sp>
      <p:sp>
        <p:nvSpPr>
          <p:cNvPr id="20" name="文本框 1"/>
          <p:cNvSpPr txBox="1"/>
          <p:nvPr userDrawn="1"/>
        </p:nvSpPr>
        <p:spPr>
          <a:xfrm>
            <a:off x="258844" y="104627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 </a:t>
            </a:r>
            <a:r>
              <a:rPr kumimoji="1" lang="zh-CN" altLang="en-US" sz="1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古诗三首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4088511"/>
            <a:ext cx="4500562" cy="105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4321983"/>
            <a:ext cx="1643042" cy="82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6496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 spd="slow">
    <p:pull dir="d"/>
  </p:transition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3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20845;&#19979;&#29983;&#23383;&#35270;&#39057;10&#21476;&#35799;&#19977;&#39318;%20(2).mp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s://ss1.bdstatic.com/70cFvXSh_Q1YnxGkpoWK1HF6hhy/it/u=2328566925,4176222848&amp;fm=26&amp;gp=0.jpg"/>
          <p:cNvPicPr>
            <a:picLocks noChangeAspect="1" noChangeArrowheads="1"/>
          </p:cNvPicPr>
          <p:nvPr/>
        </p:nvPicPr>
        <p:blipFill>
          <a:blip r:embed="rId3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5143500"/>
          </a:xfrm>
          <a:prstGeom prst="rect">
            <a:avLst/>
          </a:prstGeom>
          <a:noFill/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8254" y="1358814"/>
            <a:ext cx="2871787" cy="1365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688676" y="1644567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zh-CN" altLang="en-US" sz="4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石灰吟</a:t>
            </a:r>
          </a:p>
        </p:txBody>
      </p:sp>
      <p:sp>
        <p:nvSpPr>
          <p:cNvPr id="9" name="矩形 8"/>
          <p:cNvSpPr/>
          <p:nvPr/>
        </p:nvSpPr>
        <p:spPr>
          <a:xfrm>
            <a:off x="6173583" y="3795886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314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70091" y="31563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看图记古诗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346" y="1059582"/>
            <a:ext cx="3800078" cy="2634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59585"/>
            <a:ext cx="3793968" cy="264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本框 9"/>
          <p:cNvSpPr txBox="1"/>
          <p:nvPr/>
        </p:nvSpPr>
        <p:spPr>
          <a:xfrm>
            <a:off x="524694" y="3702574"/>
            <a:ext cx="380882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千锤万凿出深山，</a:t>
            </a:r>
          </a:p>
        </p:txBody>
      </p:sp>
      <p:sp>
        <p:nvSpPr>
          <p:cNvPr id="6" name="文本框 9"/>
          <p:cNvSpPr txBox="1"/>
          <p:nvPr/>
        </p:nvSpPr>
        <p:spPr>
          <a:xfrm>
            <a:off x="4699670" y="3703258"/>
            <a:ext cx="3688754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烈火焚烧若等闲。</a:t>
            </a:r>
          </a:p>
        </p:txBody>
      </p:sp>
    </p:spTree>
    <p:extLst>
      <p:ext uri="{BB962C8B-B14F-4D97-AF65-F5344CB8AC3E}">
        <p14:creationId xmlns:p14="http://schemas.microsoft.com/office/powerpoint/2010/main" val="364877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1688570" y="1067438"/>
            <a:ext cx="6516086" cy="20128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defTabSz="685800">
              <a:lnSpc>
                <a:spcPct val="13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齐读第三四句古诗，借助注释理解诗句意思，说一说：诗句表达了诗人怎样的追求？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30" y="1067437"/>
            <a:ext cx="1253490" cy="179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3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71538" y="1571621"/>
            <a:ext cx="682117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粉骨碎身浑不怕，要留清白在人间。</a:t>
            </a:r>
          </a:p>
        </p:txBody>
      </p:sp>
      <p:sp>
        <p:nvSpPr>
          <p:cNvPr id="7" name="椭圆 6"/>
          <p:cNvSpPr/>
          <p:nvPr/>
        </p:nvSpPr>
        <p:spPr>
          <a:xfrm>
            <a:off x="1071538" y="1571621"/>
            <a:ext cx="1857388" cy="6483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2428860" y="714362"/>
            <a:ext cx="1857388" cy="561692"/>
          </a:xfrm>
          <a:prstGeom prst="borderCallout1">
            <a:avLst>
              <a:gd name="adj1" fmla="val 56057"/>
              <a:gd name="adj2" fmla="val -128"/>
              <a:gd name="adj3" fmla="val 153198"/>
              <a:gd name="adj4" fmla="val -17435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碎成粉末</a:t>
            </a:r>
          </a:p>
        </p:txBody>
      </p:sp>
      <p:sp>
        <p:nvSpPr>
          <p:cNvPr id="6" name="右箭头 5"/>
          <p:cNvSpPr/>
          <p:nvPr/>
        </p:nvSpPr>
        <p:spPr>
          <a:xfrm>
            <a:off x="4643438" y="857238"/>
            <a:ext cx="28575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29256" y="714362"/>
            <a:ext cx="1857388" cy="5616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不怕牺牲</a:t>
            </a:r>
          </a:p>
        </p:txBody>
      </p:sp>
      <p:sp>
        <p:nvSpPr>
          <p:cNvPr id="9" name="椭圆 8"/>
          <p:cNvSpPr/>
          <p:nvPr/>
        </p:nvSpPr>
        <p:spPr>
          <a:xfrm>
            <a:off x="5214942" y="1571621"/>
            <a:ext cx="928694" cy="6483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0" name="线形标注 1 9"/>
          <p:cNvSpPr/>
          <p:nvPr/>
        </p:nvSpPr>
        <p:spPr>
          <a:xfrm>
            <a:off x="4857752" y="2643188"/>
            <a:ext cx="2428892" cy="561692"/>
          </a:xfrm>
          <a:prstGeom prst="borderCallout1">
            <a:avLst>
              <a:gd name="adj1" fmla="val 1792"/>
              <a:gd name="adj2" fmla="val 40294"/>
              <a:gd name="adj3" fmla="val -74036"/>
              <a:gd name="adj4" fmla="val 3387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石灰的颜色</a:t>
            </a:r>
          </a:p>
        </p:txBody>
      </p:sp>
      <p:sp>
        <p:nvSpPr>
          <p:cNvPr id="11" name="下箭头 10"/>
          <p:cNvSpPr/>
          <p:nvPr/>
        </p:nvSpPr>
        <p:spPr>
          <a:xfrm>
            <a:off x="5643570" y="335757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57554" y="3795886"/>
            <a:ext cx="5286412" cy="5616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FF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暗指诗人对高洁品格的追求</a:t>
            </a:r>
          </a:p>
        </p:txBody>
      </p:sp>
      <p:sp>
        <p:nvSpPr>
          <p:cNvPr id="14" name="矩形 13"/>
          <p:cNvSpPr/>
          <p:nvPr/>
        </p:nvSpPr>
        <p:spPr>
          <a:xfrm>
            <a:off x="2781325" y="1634138"/>
            <a:ext cx="468052" cy="4526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28860" y="2230166"/>
            <a:ext cx="156707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defTabSz="6858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全，全然。</a:t>
            </a:r>
            <a:endParaRPr lang="en-US" altLang="zh-CN" sz="2400" b="1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4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2" grpId="0" bldLvl="0" animBg="1"/>
      <p:bldP spid="6" grpId="0" animBg="1"/>
      <p:bldP spid="8" grpId="0" animBg="1"/>
      <p:bldP spid="9" grpId="0" bldLvl="0" animBg="1"/>
      <p:bldP spid="10" grpId="0" bldLvl="0" animBg="1"/>
      <p:bldP spid="11" grpId="0" animBg="1"/>
      <p:bldP spid="13" grpId="0" animBg="1"/>
      <p:bldP spid="14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71472" y="699546"/>
            <a:ext cx="785818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后两句以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拟人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的手法，歌颂了石灰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不怕牺牲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的精神。</a:t>
            </a:r>
            <a:r>
              <a:rPr lang="zh-CN" altLang="en-US" sz="28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暗喻诗人不管要经历多少磨难，哪怕粉身碎骨，也要做清白的人。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这两句借石灰之口，一语双关。表示出作者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不怕牺牲的精神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以及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永留高尚的品格在人间的追求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5943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56114" y="762909"/>
            <a:ext cx="2060302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译文：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即使粉身碎骨也毫不惧怕，只要把高尚的节操留在人世间。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（课后第二题）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466" y="523208"/>
            <a:ext cx="5619750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43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3248340" y="771553"/>
            <a:ext cx="5572132" cy="371178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 anchor="t">
            <a:spAutoFit/>
          </a:bodyPr>
          <a:lstStyle/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石灰吟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[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明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]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于谦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千锤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万凿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深山，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烈火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焚烧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若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等闲。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粉骨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碎身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浑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不怕，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要留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清白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人间。</a:t>
            </a:r>
            <a:endParaRPr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文本框 6"/>
          <p:cNvSpPr txBox="1"/>
          <p:nvPr/>
        </p:nvSpPr>
        <p:spPr>
          <a:xfrm>
            <a:off x="332901" y="627537"/>
            <a:ext cx="2739697" cy="20128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defTabSz="685800">
              <a:lnSpc>
                <a:spcPct val="13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再读这首诗，注意读出石灰不怕牺牲的精神和高洁的品格。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05" y="411512"/>
            <a:ext cx="850943" cy="69710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86623" y="2647438"/>
            <a:ext cx="2232248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defTabSz="685800"/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（课后第一题）</a:t>
            </a:r>
            <a:endParaRPr lang="en-US" altLang="zh-CN" sz="24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795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timgsa.baidu.com/timg?image&amp;quality=80&amp;size=b9999_10000&amp;sec=1565603307276&amp;di=522c57a9d43d15f6a4edde35e943bed3&amp;imgtype=0&amp;src=http%3A%2F%2Fmmbiz.qpic.cn%2Fmmbiz_jpg%2Fh3jzNXP7eWwlrmYGw0VOA2icJDztKicaciaib8Dkc336MFibyhIK6Zjc5GJDicK6xa3riazBjSXyKsJbClBb2AsUtIZVA%2F640%3Fwx_fmt%3D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"/>
            <a:ext cx="9144001" cy="5152967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4537669" y="2753769"/>
            <a:ext cx="4500594" cy="17927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         青松</a:t>
            </a:r>
          </a:p>
          <a:p>
            <a:pPr defTabSz="685800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         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陈毅</a:t>
            </a:r>
          </a:p>
          <a:p>
            <a:pPr defTabSz="685800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大雪压青松，青松挺且直。 </a:t>
            </a:r>
            <a:b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</a:b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要知松高洁，待到雪化时。 </a:t>
            </a:r>
          </a:p>
        </p:txBody>
      </p:sp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4188"/>
            <a:ext cx="366860" cy="45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8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572034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zh-CN" altLang="zh-CN" sz="1400">
              <a:solidFill>
                <a:prstClr val="black"/>
              </a:solidFill>
              <a:latin typeface="Arial" panose="020B0604020202020204" pitchFamily="34" charset="0"/>
              <a:cs typeface="宋体" panose="02010600030101010101" pitchFamily="2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714348" y="428610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3" y="479080"/>
            <a:ext cx="366860" cy="45633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312642" y="1989986"/>
            <a:ext cx="630942" cy="2222192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石灰吟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2098466" y="1489923"/>
            <a:ext cx="145415" cy="2262505"/>
          </a:xfrm>
          <a:prstGeom prst="leftBrace">
            <a:avLst>
              <a:gd name="adj1" fmla="val 290829"/>
              <a:gd name="adj2" fmla="val 47698"/>
            </a:avLst>
          </a:prstGeom>
          <a:noFill/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zh-CN" altLang="en-US" sz="320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384212" y="1347045"/>
            <a:ext cx="2428892" cy="71438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685800"/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微软雅黑" panose="020B0503020204020204" charset="-122"/>
                <a:sym typeface="+mn-ea"/>
              </a:rPr>
              <a:t>千锤万凿</a:t>
            </a:r>
            <a:endParaRPr lang="en-US" altLang="zh-CN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左大括号 5"/>
          <p:cNvSpPr/>
          <p:nvPr/>
        </p:nvSpPr>
        <p:spPr>
          <a:xfrm flipH="1">
            <a:off x="5598928" y="1275608"/>
            <a:ext cx="214315" cy="2620965"/>
          </a:xfrm>
          <a:prstGeom prst="leftBrace">
            <a:avLst>
              <a:gd name="adj1" fmla="val 8333"/>
              <a:gd name="adj2" fmla="val 50000"/>
            </a:avLst>
          </a:prstGeom>
          <a:noFill/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zh-CN" altLang="en-US" sz="320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56112" y="2132862"/>
            <a:ext cx="2000264" cy="1077218"/>
          </a:xfrm>
          <a:prstGeom prst="rect">
            <a:avLst/>
          </a:prstGeom>
          <a:solidFill>
            <a:schemeClr val="accent6">
              <a:lumMod val="40000"/>
              <a:lumOff val="60000"/>
              <a:alpha val="68000"/>
            </a:schemeClr>
          </a:solidFill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不怕牺牲</a:t>
            </a:r>
            <a:endParaRPr lang="en-US" altLang="zh-CN" sz="32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品格高尚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2312774" y="3061559"/>
            <a:ext cx="3714776" cy="575945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685800"/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微软雅黑" panose="020B0503020204020204" charset="-122"/>
                <a:sym typeface="+mn-ea"/>
              </a:rPr>
              <a:t>不怕   留清白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384212" y="2061424"/>
            <a:ext cx="2143140" cy="71438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685800"/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微软雅黑" panose="020B0503020204020204" charset="-122"/>
                <a:sym typeface="+mn-ea"/>
              </a:rPr>
              <a:t>烈火焚烧</a:t>
            </a:r>
            <a:endParaRPr lang="en-US" altLang="zh-CN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微软雅黑" panose="020B050302020402020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9609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4"/>
          <p:cNvSpPr txBox="1"/>
          <p:nvPr/>
        </p:nvSpPr>
        <p:spPr>
          <a:xfrm>
            <a:off x="624433" y="41151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4188"/>
            <a:ext cx="366860" cy="4563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99598" y="1347617"/>
            <a:ext cx="7068185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defTabSz="685800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石灰吟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以石灰自喻，表达了诗人     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defTabSz="685800">
              <a:lnSpc>
                <a:spcPct val="150000"/>
              </a:lnSpc>
            </a:pPr>
            <a:r>
              <a:rPr lang="en-US" altLang="zh-CN" sz="28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的意愿和</a:t>
            </a: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</a:t>
            </a:r>
            <a:r>
              <a:rPr lang="zh-CN" altLang="en-US" sz="2800" b="1" u="sng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的决心。</a:t>
            </a:r>
          </a:p>
        </p:txBody>
      </p:sp>
      <p:sp>
        <p:nvSpPr>
          <p:cNvPr id="4" name="矩形 3"/>
          <p:cNvSpPr/>
          <p:nvPr/>
        </p:nvSpPr>
        <p:spPr>
          <a:xfrm>
            <a:off x="885484" y="2101666"/>
            <a:ext cx="34141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为国尽忠、不怕牺牲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52126" y="2092925"/>
            <a:ext cx="27329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坚守高洁情操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09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23940" y="1059582"/>
            <a:ext cx="4903907" cy="304698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一、解释下列词语。</a:t>
            </a:r>
          </a:p>
          <a:p>
            <a:pPr defTabSz="685800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等闲：</a:t>
            </a:r>
            <a:r>
              <a:rPr lang="en-US" altLang="zh-CN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_________________</a:t>
            </a:r>
          </a:p>
          <a:p>
            <a:pPr defTabSz="685800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浑：</a:t>
            </a:r>
            <a:r>
              <a:rPr lang="en-US" altLang="zh-CN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_________________</a:t>
            </a:r>
          </a:p>
          <a:p>
            <a:pPr defTabSz="685800">
              <a:lnSpc>
                <a:spcPct val="15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清白：</a:t>
            </a:r>
            <a:r>
              <a:rPr lang="en-US" altLang="zh-CN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_________________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624428" y="411510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20" y="464186"/>
            <a:ext cx="366860" cy="45633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85" y="464822"/>
            <a:ext cx="366860" cy="45633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553684" y="1923681"/>
            <a:ext cx="34141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平常。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55782" y="2635050"/>
            <a:ext cx="34141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全，全然。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27790" y="3383705"/>
            <a:ext cx="34141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指高尚的节操。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7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571618"/>
            <a:ext cx="4357718" cy="156966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24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于谦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1398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年－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1457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年），字廷益，号节庵，汉族，浙江杭州府钱塘县（今杭州市上城区）人。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明朝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名臣、民族英雄。</a:t>
            </a:r>
          </a:p>
        </p:txBody>
      </p:sp>
      <p:sp>
        <p:nvSpPr>
          <p:cNvPr id="3" name="矩形 2"/>
          <p:cNvSpPr/>
          <p:nvPr/>
        </p:nvSpPr>
        <p:spPr>
          <a:xfrm>
            <a:off x="571472" y="1000114"/>
            <a:ext cx="7786742" cy="307183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pic>
        <p:nvPicPr>
          <p:cNvPr id="97282" name="Picture 2" descr="https://timgsa.baidu.com/timg?image&amp;quality=80&amp;size=b9999_10000&amp;sec=1565604026389&amp;di=1f25b0f433142fd90eb48f5706df947a&amp;imgtype=0&amp;src=http%3A%2F%2Fimgm.gmw.cn%2Fattachement%2Fjpg%2Fsite2%2F20161107%2Fc03fd543e6d4198a1b185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571618"/>
            <a:ext cx="2890336" cy="1904994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3995936" y="339502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2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807248" y="555526"/>
            <a:ext cx="7725192" cy="267765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685800">
              <a:lnSpc>
                <a:spcPct val="20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二、将</a:t>
            </a: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石灰吟</a:t>
            </a: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补充完整。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defTabSz="685800">
              <a:lnSpc>
                <a:spcPct val="20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u="sng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出深山，烈火焚烧</a:t>
            </a:r>
            <a:r>
              <a:rPr lang="zh-CN" altLang="en-US" sz="2800" u="sng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  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defTabSz="685800">
              <a:lnSpc>
                <a:spcPct val="20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粉骨碎身</a:t>
            </a:r>
            <a:r>
              <a:rPr lang="zh-CN" altLang="en-US" sz="2800" u="sng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2800" u="sng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     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1624514" y="1637854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千锤万凿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82172" y="2515934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要留清白在人间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24877" y="1660724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若等闲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64674" y="2499742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浑不怕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66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481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/>
        </p:nvGrpSpPr>
        <p:grpSpPr>
          <a:xfrm>
            <a:off x="2363247" y="1993365"/>
            <a:ext cx="1029163" cy="1085656"/>
            <a:chOff x="2437" y="2032"/>
            <a:chExt cx="1244" cy="1264"/>
          </a:xfrm>
        </p:grpSpPr>
        <p:sp>
          <p:nvSpPr>
            <p:cNvPr id="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685800"/>
              <a:endParaRPr lang="zh-CN" altLang="en-US" sz="1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" name="TextBox 11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438295" y="983833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</a:p>
        </p:txBody>
      </p:sp>
      <p:sp>
        <p:nvSpPr>
          <p:cNvPr id="9" name="矩形 8"/>
          <p:cNvSpPr/>
          <p:nvPr/>
        </p:nvSpPr>
        <p:spPr>
          <a:xfrm>
            <a:off x="1448610" y="1055304"/>
            <a:ext cx="36000" cy="324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2468" y="1055338"/>
            <a:ext cx="36000" cy="324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11" name="文本框 19"/>
          <p:cNvSpPr txBox="1"/>
          <p:nvPr/>
        </p:nvSpPr>
        <p:spPr>
          <a:xfrm>
            <a:off x="2363246" y="1319204"/>
            <a:ext cx="1144265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en-US" altLang="en-US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chu</a:t>
            </a:r>
            <a:r>
              <a:rPr lang="en-US" altLang="zh-CN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í</a:t>
            </a:r>
            <a:endParaRPr lang="en-US" altLang="en-US" sz="3000" b="1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" name="文本框 64"/>
          <p:cNvSpPr txBox="1"/>
          <p:nvPr/>
        </p:nvSpPr>
        <p:spPr>
          <a:xfrm>
            <a:off x="2369060" y="1938858"/>
            <a:ext cx="1031240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锤</a:t>
            </a:r>
          </a:p>
        </p:txBody>
      </p:sp>
      <p:grpSp>
        <p:nvGrpSpPr>
          <p:cNvPr id="16" name="组合 7"/>
          <p:cNvGrpSpPr/>
          <p:nvPr/>
        </p:nvGrpSpPr>
        <p:grpSpPr>
          <a:xfrm>
            <a:off x="4071934" y="2000247"/>
            <a:ext cx="1029163" cy="1085656"/>
            <a:chOff x="2437" y="2032"/>
            <a:chExt cx="1244" cy="1264"/>
          </a:xfrm>
        </p:grpSpPr>
        <p:sp>
          <p:nvSpPr>
            <p:cNvPr id="1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685800"/>
              <a:endParaRPr lang="zh-CN" altLang="en-US" sz="1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0" name="文本框 19"/>
          <p:cNvSpPr txBox="1"/>
          <p:nvPr/>
        </p:nvSpPr>
        <p:spPr>
          <a:xfrm>
            <a:off x="4000502" y="1319204"/>
            <a:ext cx="1506017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en-US" altLang="en-US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z</a:t>
            </a:r>
            <a:r>
              <a:rPr lang="en-US" altLang="zh-CN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á</a:t>
            </a:r>
            <a:r>
              <a:rPr lang="en-US" altLang="en-US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o</a:t>
            </a:r>
            <a:endParaRPr lang="en-US" altLang="en-US" sz="3000" b="1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1" name="文本框 64"/>
          <p:cNvSpPr txBox="1"/>
          <p:nvPr/>
        </p:nvSpPr>
        <p:spPr>
          <a:xfrm>
            <a:off x="4077753" y="1945739"/>
            <a:ext cx="1031240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凿</a:t>
            </a:r>
          </a:p>
        </p:txBody>
      </p:sp>
      <p:grpSp>
        <p:nvGrpSpPr>
          <p:cNvPr id="22" name="组合 7"/>
          <p:cNvGrpSpPr/>
          <p:nvPr/>
        </p:nvGrpSpPr>
        <p:grpSpPr>
          <a:xfrm>
            <a:off x="5786452" y="1962147"/>
            <a:ext cx="1029163" cy="1085656"/>
            <a:chOff x="2437" y="2032"/>
            <a:chExt cx="1244" cy="1264"/>
          </a:xfrm>
        </p:grpSpPr>
        <p:sp>
          <p:nvSpPr>
            <p:cNvPr id="2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685800"/>
              <a:endParaRPr lang="zh-CN" altLang="en-US" sz="1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6" name="文本框 19"/>
          <p:cNvSpPr txBox="1"/>
          <p:nvPr/>
        </p:nvSpPr>
        <p:spPr>
          <a:xfrm>
            <a:off x="5786452" y="1319204"/>
            <a:ext cx="1144265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en-US" altLang="en-US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f</a:t>
            </a:r>
            <a:r>
              <a:rPr lang="en-US" altLang="zh-CN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é</a:t>
            </a:r>
            <a:r>
              <a:rPr lang="en-US" altLang="en-US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n</a:t>
            </a:r>
            <a:endParaRPr lang="en-US" altLang="en-US" sz="3000" b="1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7" name="文本框 64"/>
          <p:cNvSpPr txBox="1"/>
          <p:nvPr/>
        </p:nvSpPr>
        <p:spPr>
          <a:xfrm>
            <a:off x="5792265" y="1907639"/>
            <a:ext cx="1031240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焚</a:t>
            </a:r>
          </a:p>
        </p:txBody>
      </p:sp>
      <p:sp>
        <p:nvSpPr>
          <p:cNvPr id="34" name="左大括号 33"/>
          <p:cNvSpPr/>
          <p:nvPr/>
        </p:nvSpPr>
        <p:spPr>
          <a:xfrm rot="16200000">
            <a:off x="5577954" y="1979077"/>
            <a:ext cx="142876" cy="30003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49260" y="376502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上下结构</a:t>
            </a:r>
          </a:p>
        </p:txBody>
      </p:sp>
      <p:sp>
        <p:nvSpPr>
          <p:cNvPr id="36" name="左大括号 35"/>
          <p:cNvSpPr/>
          <p:nvPr/>
        </p:nvSpPr>
        <p:spPr>
          <a:xfrm rot="16200000">
            <a:off x="2827591" y="3014928"/>
            <a:ext cx="71438" cy="10001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48933" y="376502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左右结构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41" y="415783"/>
            <a:ext cx="366860" cy="45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91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20" grpId="0"/>
      <p:bldP spid="20" grpId="1"/>
      <p:bldP spid="26" grpId="0"/>
      <p:bldP spid="26" grpId="1"/>
      <p:bldP spid="34" grpId="0" animBg="1"/>
      <p:bldP spid="35" grpId="0"/>
      <p:bldP spid="36" grpId="0" animBg="1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215711"/>
              </p:ext>
            </p:extLst>
          </p:nvPr>
        </p:nvGraphicFramePr>
        <p:xfrm>
          <a:off x="2672967" y="2073243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3"/>
          <p:cNvSpPr txBox="1"/>
          <p:nvPr/>
        </p:nvSpPr>
        <p:spPr>
          <a:xfrm>
            <a:off x="2710807" y="1974531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锤</a:t>
            </a:r>
          </a:p>
        </p:txBody>
      </p:sp>
      <p:sp>
        <p:nvSpPr>
          <p:cNvPr id="4" name="TextBox 24"/>
          <p:cNvSpPr txBox="1"/>
          <p:nvPr/>
        </p:nvSpPr>
        <p:spPr>
          <a:xfrm>
            <a:off x="2710802" y="1139506"/>
            <a:ext cx="187790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en-US" altLang="en-US" sz="5400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chu</a:t>
            </a:r>
            <a:r>
              <a:rPr lang="en-US" altLang="zh-CN" sz="5400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í</a:t>
            </a:r>
            <a:endParaRPr lang="en-US" altLang="en-US" sz="5400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2140831"/>
            <a:ext cx="3341398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写法：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左窄右宽，右部中间“艹”的一横最长。</a:t>
            </a:r>
          </a:p>
        </p:txBody>
      </p:sp>
      <p:sp>
        <p:nvSpPr>
          <p:cNvPr id="6" name="线形标注 2 5"/>
          <p:cNvSpPr/>
          <p:nvPr/>
        </p:nvSpPr>
        <p:spPr>
          <a:xfrm>
            <a:off x="4966068" y="1138788"/>
            <a:ext cx="2443608" cy="785818"/>
          </a:xfrm>
          <a:prstGeom prst="borderCallout2">
            <a:avLst>
              <a:gd name="adj1" fmla="val 96414"/>
              <a:gd name="adj2" fmla="val 1882"/>
              <a:gd name="adj3" fmla="val 178301"/>
              <a:gd name="adj4" fmla="val -13814"/>
              <a:gd name="adj5" fmla="val 273591"/>
              <a:gd name="adj6" fmla="val -42700"/>
            </a:avLst>
          </a:prstGeom>
          <a:solidFill>
            <a:schemeClr val="bg1">
              <a:lumMod val="95000"/>
            </a:schemeClr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defTabSz="685800"/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最后一横要短一些</a:t>
            </a:r>
          </a:p>
        </p:txBody>
      </p:sp>
      <p:pic>
        <p:nvPicPr>
          <p:cNvPr id="49154" name="Picture 2" descr="https://timgsa.baidu.com/timg?image&amp;quality=80&amp;size=b9999_10000&amp;sec=1565592496951&amp;di=e8b89939ca7ac5eecaef782c0e326a85&amp;imgtype=0&amp;src=http%3A%2F%2Fpic5.997788.com%2Fpic_search_r%2F00%2F00%2F76%2F81%2Fse768172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6" y="2071684"/>
            <a:ext cx="2332547" cy="1500198"/>
          </a:xfrm>
          <a:prstGeom prst="rect">
            <a:avLst/>
          </a:prstGeom>
          <a:noFill/>
        </p:spPr>
      </p:pic>
      <p:grpSp>
        <p:nvGrpSpPr>
          <p:cNvPr id="8" name="组合 7"/>
          <p:cNvGrpSpPr/>
          <p:nvPr/>
        </p:nvGrpSpPr>
        <p:grpSpPr>
          <a:xfrm>
            <a:off x="3347864" y="411511"/>
            <a:ext cx="1944216" cy="577081"/>
            <a:chOff x="3635896" y="554509"/>
            <a:chExt cx="1944216" cy="577081"/>
          </a:xfrm>
        </p:grpSpPr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>
              <a:off x="4125341" y="554509"/>
              <a:ext cx="1454771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635896" y="627534"/>
              <a:ext cx="456833" cy="456366"/>
              <a:chOff x="631825" y="5181600"/>
              <a:chExt cx="1554163" cy="1552575"/>
            </a:xfrm>
          </p:grpSpPr>
          <p:sp>
            <p:nvSpPr>
              <p:cNvPr id="11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400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262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874351"/>
              </p:ext>
            </p:extLst>
          </p:nvPr>
        </p:nvGraphicFramePr>
        <p:xfrm>
          <a:off x="2672967" y="2073243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3"/>
          <p:cNvSpPr txBox="1"/>
          <p:nvPr/>
        </p:nvSpPr>
        <p:spPr>
          <a:xfrm>
            <a:off x="2710807" y="1974531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凿</a:t>
            </a:r>
          </a:p>
        </p:txBody>
      </p:sp>
      <p:sp>
        <p:nvSpPr>
          <p:cNvPr id="4" name="TextBox 24"/>
          <p:cNvSpPr txBox="1"/>
          <p:nvPr/>
        </p:nvSpPr>
        <p:spPr>
          <a:xfrm>
            <a:off x="2915816" y="1139506"/>
            <a:ext cx="187790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en-US" altLang="en-US" sz="5400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z</a:t>
            </a:r>
            <a:r>
              <a:rPr lang="en-US" altLang="zh-CN" sz="5400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á</a:t>
            </a:r>
            <a:r>
              <a:rPr lang="en-US" altLang="en-US" sz="5400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  <a:sym typeface="+mn-ea"/>
              </a:rPr>
              <a:t>o</a:t>
            </a:r>
            <a:endParaRPr lang="en-US" altLang="en-US" sz="5400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2000246"/>
            <a:ext cx="3341398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写法：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注意“凵”框儿里面不要写成了“羊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线形标注 2 5"/>
          <p:cNvSpPr/>
          <p:nvPr/>
        </p:nvSpPr>
        <p:spPr>
          <a:xfrm>
            <a:off x="4985912" y="915567"/>
            <a:ext cx="2443608" cy="785818"/>
          </a:xfrm>
          <a:prstGeom prst="borderCallout2">
            <a:avLst>
              <a:gd name="adj1" fmla="val 106111"/>
              <a:gd name="adj2" fmla="val 19033"/>
              <a:gd name="adj3" fmla="val 172240"/>
              <a:gd name="adj4" fmla="val -9527"/>
              <a:gd name="adj5" fmla="val 256621"/>
              <a:gd name="adj6" fmla="val -54784"/>
            </a:avLst>
          </a:prstGeom>
          <a:solidFill>
            <a:schemeClr val="bg1">
              <a:lumMod val="95000"/>
            </a:schemeClr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defTabSz="685800"/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里面只有两横</a:t>
            </a:r>
          </a:p>
        </p:txBody>
      </p:sp>
      <p:pic>
        <p:nvPicPr>
          <p:cNvPr id="94210" name="Picture 2" descr="https://timgsa.baidu.com/timg?image&amp;quality=80&amp;size=b9999_10000&amp;sec=1565592612779&amp;di=7e6079910bc9ca8de8bd34276e66b242&amp;imgtype=0&amp;src=http%3A%2F%2Fwap.sciencenet.cn%2Fupload%2Fblog%2Fimages%2F2010%2F8%2F2010830202253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974532"/>
            <a:ext cx="2097064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373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3248340" y="771553"/>
            <a:ext cx="5572132" cy="371178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 anchor="t">
            <a:spAutoFit/>
          </a:bodyPr>
          <a:lstStyle/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石灰吟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[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明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]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于谦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千锤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万凿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深山，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烈火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焚烧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若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等闲。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粉骨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碎身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浑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不怕，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要留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清白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人间。</a:t>
            </a:r>
            <a:endParaRPr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00" y="464186"/>
            <a:ext cx="366861" cy="456339"/>
          </a:xfrm>
          <a:prstGeom prst="rect">
            <a:avLst/>
          </a:prstGeom>
        </p:spPr>
      </p:pic>
      <p:sp>
        <p:nvSpPr>
          <p:cNvPr id="3" name="文本框 6"/>
          <p:cNvSpPr txBox="1"/>
          <p:nvPr/>
        </p:nvSpPr>
        <p:spPr>
          <a:xfrm>
            <a:off x="332901" y="1563642"/>
            <a:ext cx="2739697" cy="20128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defTabSz="685800">
              <a:lnSpc>
                <a:spcPct val="13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自由朗读，然后与同座对读，注意读准字音、读通诗句。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05" y="1347614"/>
            <a:ext cx="850943" cy="69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9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1687940" y="1443300"/>
            <a:ext cx="6700489" cy="13726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defTabSz="685800">
              <a:lnSpc>
                <a:spcPct val="13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读第一二句古诗，借助注释理解诗句意思，说说：石灰是怎样开采的？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902" y="1431262"/>
            <a:ext cx="1104039" cy="158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2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57224" y="1285869"/>
            <a:ext cx="714380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千锤万凿出深山，烈火焚烧若等闲。</a:t>
            </a:r>
          </a:p>
        </p:txBody>
      </p:sp>
      <p:sp>
        <p:nvSpPr>
          <p:cNvPr id="9" name="矩形 8"/>
          <p:cNvSpPr/>
          <p:nvPr/>
        </p:nvSpPr>
        <p:spPr>
          <a:xfrm>
            <a:off x="928662" y="1285866"/>
            <a:ext cx="500066" cy="64294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90694" y="1285866"/>
            <a:ext cx="428628" cy="64294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6" name="线形标注 1 5"/>
          <p:cNvSpPr/>
          <p:nvPr/>
        </p:nvSpPr>
        <p:spPr>
          <a:xfrm>
            <a:off x="1643042" y="500048"/>
            <a:ext cx="4643470" cy="438582"/>
          </a:xfrm>
          <a:prstGeom prst="borderCallout1">
            <a:avLst>
              <a:gd name="adj1" fmla="val 176857"/>
              <a:gd name="adj2" fmla="val 8702"/>
              <a:gd name="adj3" fmla="val 104549"/>
              <a:gd name="adj4" fmla="val 1506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“千、万”是虚指，形容很多次</a:t>
            </a:r>
          </a:p>
        </p:txBody>
      </p:sp>
      <p:sp>
        <p:nvSpPr>
          <p:cNvPr id="7" name="矩形 6"/>
          <p:cNvSpPr/>
          <p:nvPr/>
        </p:nvSpPr>
        <p:spPr>
          <a:xfrm>
            <a:off x="4643438" y="1357304"/>
            <a:ext cx="1785950" cy="64294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4214810" y="2428877"/>
            <a:ext cx="2428892" cy="807913"/>
          </a:xfrm>
          <a:prstGeom prst="borderCallout1">
            <a:avLst>
              <a:gd name="adj1" fmla="val -173"/>
              <a:gd name="adj2" fmla="val 32388"/>
              <a:gd name="adj3" fmla="val -52191"/>
              <a:gd name="adj4" fmla="val 4070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石灰烧制过程中要经历的痛苦</a:t>
            </a:r>
          </a:p>
        </p:txBody>
      </p:sp>
      <p:pic>
        <p:nvPicPr>
          <p:cNvPr id="8" name="Picture 2" descr="https://ss3.bdstatic.com/70cFv8Sh_Q1YnxGkpoWK1HF6hhy/it/u=2394379938,173333907&amp;fm=26&amp;gp=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766" y="2283719"/>
            <a:ext cx="2651112" cy="2501907"/>
          </a:xfrm>
          <a:prstGeom prst="rect">
            <a:avLst/>
          </a:prstGeom>
          <a:noFill/>
        </p:spPr>
      </p:pic>
      <p:sp>
        <p:nvSpPr>
          <p:cNvPr id="13" name="矩形 12"/>
          <p:cNvSpPr/>
          <p:nvPr/>
        </p:nvSpPr>
        <p:spPr>
          <a:xfrm>
            <a:off x="6929214" y="1343011"/>
            <a:ext cx="936104" cy="576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29214" y="1991407"/>
            <a:ext cx="95447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defTabSz="6858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平常。</a:t>
            </a:r>
            <a:endParaRPr lang="en-US" altLang="zh-CN" sz="2400" b="1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34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6" grpId="0" bldLvl="0" animBg="1"/>
      <p:bldP spid="7" grpId="0" animBg="1"/>
      <p:bldP spid="12" grpId="0" bldLvl="0" animBg="1"/>
      <p:bldP spid="13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14348" y="1238993"/>
            <a:ext cx="4500594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译文：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石灰要经历过千万次的捶打和开凿，才能被开采出深山。把烈火焚烧，看作是平平常常的事情。</a:t>
            </a:r>
          </a:p>
        </p:txBody>
      </p:sp>
      <p:pic>
        <p:nvPicPr>
          <p:cNvPr id="40962" name="Picture 2" descr="https://ss1.bdstatic.com/70cFvXSh_Q1YnxGkpoWK1HF6hhy/it/u=1992186139,2940328216&amp;fm=26&amp;gp=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000114"/>
            <a:ext cx="2643206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579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684</Words>
  <Application>Microsoft Office PowerPoint</Application>
  <PresentationFormat>全屏显示(16:9)</PresentationFormat>
  <Paragraphs>101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Meiryo</vt:lpstr>
      <vt:lpstr>黑体</vt:lpstr>
      <vt:lpstr>华文楷体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汉语拼音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2019-12-04T05:54:26Z</dcterms:created>
  <dcterms:modified xsi:type="dcterms:W3CDTF">2021-11-21T03:15:45Z</dcterms:modified>
</cp:coreProperties>
</file>