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</p:sldMasterIdLst>
  <p:notesMasterIdLst>
    <p:notesMasterId r:id="rId21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43" d="100"/>
          <a:sy n="143" d="100"/>
        </p:scale>
        <p:origin x="684" y="1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8C8834-689B-4CB4-9E52-75B585BD8A33}" type="datetimeFigureOut">
              <a:rPr lang="zh-CN" altLang="en-US" smtClean="0"/>
              <a:t>2021/11/21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93BD9-F83F-44E1-BD37-B11C85E12E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253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5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37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93BD9-F83F-44E1-BD37-B11C85E12E3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779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93BD9-F83F-44E1-BD37-B11C85E12E3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056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497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1525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7822375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160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296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8183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339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31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301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209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5861245"/>
      </p:ext>
    </p:extLst>
  </p:cSld>
  <p:clrMapOvr>
    <a:masterClrMapping/>
  </p:clrMapOvr>
  <p:transition spd="slow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049759"/>
      </p:ext>
    </p:extLst>
  </p:cSld>
  <p:clrMapOvr>
    <a:masterClrMapping/>
  </p:clrMapOvr>
  <p:transition spd="slow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648061"/>
      </p:ext>
    </p:extLst>
  </p:cSld>
  <p:clrMapOvr>
    <a:masterClrMapping/>
  </p:clrMapOvr>
  <p:transition spd="slow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9635223"/>
      </p:ext>
    </p:extLst>
  </p:cSld>
  <p:clrMapOvr>
    <a:masterClrMapping/>
  </p:clrMapOvr>
  <p:transition spd="slow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545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275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194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86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1085180" y="4501178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9" name="矩形 8"/>
          <p:cNvSpPr/>
          <p:nvPr userDrawn="1"/>
        </p:nvSpPr>
        <p:spPr>
          <a:xfrm flipH="1">
            <a:off x="8756" y="152019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kumimoji="1" lang="zh-CN" altLang="en-US">
              <a:solidFill>
                <a:sysClr val="window" lastClr="FFFFFF"/>
              </a:solidFill>
              <a:latin typeface="Times New Roman"/>
              <a:ea typeface="微软雅黑"/>
            </a:endParaRPr>
          </a:p>
        </p:txBody>
      </p:sp>
      <p:sp>
        <p:nvSpPr>
          <p:cNvPr id="20" name="文本框 1"/>
          <p:cNvSpPr txBox="1"/>
          <p:nvPr userDrawn="1"/>
        </p:nvSpPr>
        <p:spPr>
          <a:xfrm>
            <a:off x="258842" y="104626"/>
            <a:ext cx="1031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kumimoji="1" lang="en-US" altLang="zh-CN" sz="1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10 </a:t>
            </a:r>
            <a:r>
              <a:rPr kumimoji="1" lang="zh-CN" altLang="en-US" sz="1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古诗三首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4088511"/>
            <a:ext cx="4500562" cy="1054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58" y="4321983"/>
            <a:ext cx="1643042" cy="821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0071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ransition spd="slow">
    <p:pull dir="d"/>
  </p:transition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82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20845;&#19979;&#29983;&#23383;&#35270;&#39057;10&#21476;&#35799;&#19977;&#39318;&#65288;1&#65289;.mp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hyperlink" Target="&#35838;&#25991;&#26391;&#35835;-10&#21476;&#35799;&#19977;&#39318;&#20043;&#39532;&#35799;.mp4" TargetMode="Externa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8"/>
          <p:cNvSpPr txBox="1"/>
          <p:nvPr/>
        </p:nvSpPr>
        <p:spPr>
          <a:xfrm>
            <a:off x="5643570" y="2071685"/>
            <a:ext cx="2643206" cy="854080"/>
          </a:xfrm>
          <a:prstGeom prst="rect">
            <a:avLst/>
          </a:prstGeom>
          <a:noFill/>
          <a:ln w="19050">
            <a:solidFill>
              <a:srgbClr val="FFC000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en-US" altLang="zh-CN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马诗</a:t>
            </a:r>
            <a:endParaRPr lang="zh-CN" altLang="en-US" sz="80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808" name="AutoShape 8" descr="http://img1.imgtn.bdimg.com/it/u=973282073,1086041468&amp;fm=26&amp;gp=0.jpg"/>
          <p:cNvSpPr>
            <a:spLocks noChangeAspect="1" noChangeArrowheads="1"/>
          </p:cNvSpPr>
          <p:nvPr/>
        </p:nvSpPr>
        <p:spPr bwMode="auto">
          <a:xfrm>
            <a:off x="63500" y="-136525"/>
            <a:ext cx="3695700" cy="4210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6810" name="AutoShape 10" descr="http://img1.imgtn.bdimg.com/it/u=973282073,1086041468&amp;fm=26&amp;gp=0.jpg"/>
          <p:cNvSpPr>
            <a:spLocks noChangeAspect="1" noChangeArrowheads="1"/>
          </p:cNvSpPr>
          <p:nvPr/>
        </p:nvSpPr>
        <p:spPr bwMode="auto">
          <a:xfrm>
            <a:off x="63500" y="-136525"/>
            <a:ext cx="3695700" cy="4210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76812" name="AutoShape 12" descr="http://img1.imgtn.bdimg.com/it/u=973282073,1086041468&amp;fm=26&amp;gp=0.jpg"/>
          <p:cNvSpPr>
            <a:spLocks noChangeAspect="1" noChangeArrowheads="1"/>
          </p:cNvSpPr>
          <p:nvPr/>
        </p:nvSpPr>
        <p:spPr bwMode="auto">
          <a:xfrm>
            <a:off x="63500" y="-136525"/>
            <a:ext cx="3695700" cy="4210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-3951" y="1"/>
            <a:ext cx="5486400" cy="5143499"/>
          </a:xfrm>
          <a:custGeom>
            <a:avLst/>
            <a:gdLst>
              <a:gd name="connsiteX0" fmla="*/ 0 w 5486400"/>
              <a:gd name="connsiteY0" fmla="*/ 0 h 5124450"/>
              <a:gd name="connsiteX1" fmla="*/ 5486400 w 5486400"/>
              <a:gd name="connsiteY1" fmla="*/ 0 h 5124450"/>
              <a:gd name="connsiteX2" fmla="*/ 4038600 w 5486400"/>
              <a:gd name="connsiteY2" fmla="*/ 5105400 h 5124450"/>
              <a:gd name="connsiteX3" fmla="*/ 57150 w 5486400"/>
              <a:gd name="connsiteY3" fmla="*/ 5124450 h 5124450"/>
              <a:gd name="connsiteX4" fmla="*/ 0 w 5486400"/>
              <a:gd name="connsiteY4" fmla="*/ 0 h 5124450"/>
              <a:gd name="connsiteX0" fmla="*/ 0 w 5486400"/>
              <a:gd name="connsiteY0" fmla="*/ 0 h 5124450"/>
              <a:gd name="connsiteX1" fmla="*/ 5486400 w 5486400"/>
              <a:gd name="connsiteY1" fmla="*/ 0 h 5124450"/>
              <a:gd name="connsiteX2" fmla="*/ 4038600 w 5486400"/>
              <a:gd name="connsiteY2" fmla="*/ 5105400 h 5124450"/>
              <a:gd name="connsiteX3" fmla="*/ 57150 w 5486400"/>
              <a:gd name="connsiteY3" fmla="*/ 5124450 h 5124450"/>
              <a:gd name="connsiteX4" fmla="*/ 0 w 5486400"/>
              <a:gd name="connsiteY4" fmla="*/ 0 h 5124450"/>
              <a:gd name="connsiteX0" fmla="*/ 0 w 5486400"/>
              <a:gd name="connsiteY0" fmla="*/ 0 h 5124450"/>
              <a:gd name="connsiteX1" fmla="*/ 5486400 w 5486400"/>
              <a:gd name="connsiteY1" fmla="*/ 0 h 5124450"/>
              <a:gd name="connsiteX2" fmla="*/ 4038600 w 5486400"/>
              <a:gd name="connsiteY2" fmla="*/ 5105400 h 5124450"/>
              <a:gd name="connsiteX3" fmla="*/ 57150 w 5486400"/>
              <a:gd name="connsiteY3" fmla="*/ 5124450 h 5124450"/>
              <a:gd name="connsiteX4" fmla="*/ 14322 w 5486400"/>
              <a:gd name="connsiteY4" fmla="*/ 5105471 h 5124450"/>
              <a:gd name="connsiteX5" fmla="*/ 0 w 5486400"/>
              <a:gd name="connsiteY5" fmla="*/ 0 h 5124450"/>
              <a:gd name="connsiteX0" fmla="*/ 0 w 5486400"/>
              <a:gd name="connsiteY0" fmla="*/ 0 h 5124450"/>
              <a:gd name="connsiteX1" fmla="*/ 5486400 w 5486400"/>
              <a:gd name="connsiteY1" fmla="*/ 0 h 5124450"/>
              <a:gd name="connsiteX2" fmla="*/ 4038600 w 5486400"/>
              <a:gd name="connsiteY2" fmla="*/ 5105400 h 5124450"/>
              <a:gd name="connsiteX3" fmla="*/ 3962400 w 5486400"/>
              <a:gd name="connsiteY3" fmla="*/ 5072272 h 5124450"/>
              <a:gd name="connsiteX4" fmla="*/ 57150 w 5486400"/>
              <a:gd name="connsiteY4" fmla="*/ 5124450 h 5124450"/>
              <a:gd name="connsiteX5" fmla="*/ 14322 w 5486400"/>
              <a:gd name="connsiteY5" fmla="*/ 5105471 h 5124450"/>
              <a:gd name="connsiteX6" fmla="*/ 0 w 5486400"/>
              <a:gd name="connsiteY6" fmla="*/ 0 h 5124450"/>
              <a:gd name="connsiteX0" fmla="*/ 0 w 5486400"/>
              <a:gd name="connsiteY0" fmla="*/ 0 h 5216151"/>
              <a:gd name="connsiteX1" fmla="*/ 5486400 w 5486400"/>
              <a:gd name="connsiteY1" fmla="*/ 0 h 5216151"/>
              <a:gd name="connsiteX2" fmla="*/ 4038600 w 5486400"/>
              <a:gd name="connsiteY2" fmla="*/ 5105400 h 5216151"/>
              <a:gd name="connsiteX3" fmla="*/ 3962400 w 5486400"/>
              <a:gd name="connsiteY3" fmla="*/ 5072272 h 5216151"/>
              <a:gd name="connsiteX4" fmla="*/ 57150 w 5486400"/>
              <a:gd name="connsiteY4" fmla="*/ 5124450 h 5216151"/>
              <a:gd name="connsiteX5" fmla="*/ 14322 w 5486400"/>
              <a:gd name="connsiteY5" fmla="*/ 5105471 h 5216151"/>
              <a:gd name="connsiteX6" fmla="*/ 0 w 5486400"/>
              <a:gd name="connsiteY6" fmla="*/ 0 h 5216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86400" h="5216151">
                <a:moveTo>
                  <a:pt x="0" y="0"/>
                </a:moveTo>
                <a:lnTo>
                  <a:pt x="5486400" y="0"/>
                </a:lnTo>
                <a:lnTo>
                  <a:pt x="4038600" y="5105400"/>
                </a:lnTo>
                <a:cubicBezTo>
                  <a:pt x="4013200" y="5094357"/>
                  <a:pt x="3954466" y="5216151"/>
                  <a:pt x="3962400" y="5072272"/>
                </a:cubicBezTo>
                <a:lnTo>
                  <a:pt x="57150" y="5124450"/>
                </a:lnTo>
                <a:lnTo>
                  <a:pt x="14322" y="5105471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email">
              <a:lum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12160" y="3858081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848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97430" y="1385209"/>
            <a:ext cx="7709247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/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何当金络脑，快走踏清秋。</a:t>
            </a:r>
          </a:p>
        </p:txBody>
      </p:sp>
      <p:sp>
        <p:nvSpPr>
          <p:cNvPr id="13" name="线形标注 1 12"/>
          <p:cNvSpPr/>
          <p:nvPr/>
        </p:nvSpPr>
        <p:spPr>
          <a:xfrm>
            <a:off x="2948215" y="382989"/>
            <a:ext cx="4643470" cy="438582"/>
          </a:xfrm>
          <a:prstGeom prst="borderCallout1">
            <a:avLst>
              <a:gd name="adj1" fmla="val 111704"/>
              <a:gd name="adj2" fmla="val 13009"/>
              <a:gd name="adj3" fmla="val 250057"/>
              <a:gd name="adj4" fmla="val 542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2400" b="1" dirty="0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承上启下，希望能为国家做贡献</a:t>
            </a:r>
          </a:p>
        </p:txBody>
      </p:sp>
      <p:sp>
        <p:nvSpPr>
          <p:cNvPr id="10" name="线形标注 1 9"/>
          <p:cNvSpPr/>
          <p:nvPr/>
        </p:nvSpPr>
        <p:spPr>
          <a:xfrm>
            <a:off x="4283968" y="2200477"/>
            <a:ext cx="4248472" cy="807913"/>
          </a:xfrm>
          <a:prstGeom prst="borderCallout1">
            <a:avLst>
              <a:gd name="adj1" fmla="val -36721"/>
              <a:gd name="adj2" fmla="val 13720"/>
              <a:gd name="adj3" fmla="val 552"/>
              <a:gd name="adj4" fmla="val 18443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2400" b="1" dirty="0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明写骏马在沙漠中奔跑，实写何时自己能被重用，报效国家</a:t>
            </a:r>
          </a:p>
        </p:txBody>
      </p:sp>
      <p:sp>
        <p:nvSpPr>
          <p:cNvPr id="7" name="矩形 6"/>
          <p:cNvSpPr/>
          <p:nvPr/>
        </p:nvSpPr>
        <p:spPr>
          <a:xfrm>
            <a:off x="1028333" y="1427563"/>
            <a:ext cx="864096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9556" y="821573"/>
            <a:ext cx="1512167" cy="5355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defTabSz="6858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何时将要。</a:t>
            </a:r>
            <a:endParaRPr lang="zh-CN" altLang="en-US" sz="2400" dirty="0">
              <a:solidFill>
                <a:prstClr val="black"/>
              </a:solidFill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98908" y="1427563"/>
            <a:ext cx="1232932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763688" y="2048718"/>
            <a:ext cx="1734942" cy="9787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defTabSz="6858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用黄金装饰的马笼头。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295639" y="3075806"/>
            <a:ext cx="3708413" cy="1848561"/>
            <a:chOff x="1295635" y="3075806"/>
            <a:chExt cx="3708413" cy="184856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635" y="3075806"/>
              <a:ext cx="2772842" cy="18485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矩形 1"/>
            <p:cNvSpPr/>
            <p:nvPr/>
          </p:nvSpPr>
          <p:spPr>
            <a:xfrm>
              <a:off x="4051034" y="3167734"/>
              <a:ext cx="953014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800"/>
              <a:r>
                <a:rPr lang="zh-CN" altLang="en-US" b="1" dirty="0">
                  <a:solidFill>
                    <a:prstClr val="black"/>
                  </a:solidFill>
                </a:rPr>
                <a:t>“金络脑”属贵重鞍具，象征马受重用。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868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0" grpId="0" bldLvl="0" animBg="1"/>
      <p:bldP spid="7" grpId="0" animBg="1"/>
      <p:bldP spid="8" grpId="0" animBg="1"/>
      <p:bldP spid="12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imgsa.baidu.com/timg?image&amp;quality=80&amp;size=b9999_10000&amp;sec=1565525234219&amp;di=112e9cc9c4cd0811617b3ee2d69075c1&amp;imgtype=0&amp;src=http%3A%2F%2Fgss0.baidu.com%2F9fo3dSag_xI4khGko9WTAnF6hhy%2Fzhidao%2Fpic%2Fitem%2Fbd3eb13533fa828be454c8f1f31f4134970a5aa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</p:spPr>
      </p:pic>
      <p:sp>
        <p:nvSpPr>
          <p:cNvPr id="3" name="文本框 5"/>
          <p:cNvSpPr txBox="1"/>
          <p:nvPr/>
        </p:nvSpPr>
        <p:spPr>
          <a:xfrm>
            <a:off x="888453" y="3435848"/>
            <a:ext cx="7666700" cy="13849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 wrap="square" rtlCol="0" anchor="t">
            <a:spAutoFit/>
          </a:bodyPr>
          <a:lstStyle/>
          <a:p>
            <a:pPr defTabSz="685800"/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译文：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什么时候才能给马配上用黄金装饰的马笼头。让它在秋高气爽的疆场上纵横驰骋，杀敌报国，建功立业呢？</a:t>
            </a:r>
          </a:p>
        </p:txBody>
      </p:sp>
      <p:sp>
        <p:nvSpPr>
          <p:cNvPr id="4" name="文本框 4"/>
          <p:cNvSpPr txBox="1"/>
          <p:nvPr/>
        </p:nvSpPr>
        <p:spPr>
          <a:xfrm>
            <a:off x="3491880" y="4359164"/>
            <a:ext cx="2350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（课后第二题）</a:t>
            </a:r>
            <a:endParaRPr 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888457" y="267496"/>
            <a:ext cx="7709247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/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何当（      ），快走（      ）。</a:t>
            </a:r>
          </a:p>
        </p:txBody>
      </p:sp>
      <p:sp>
        <p:nvSpPr>
          <p:cNvPr id="6" name="矩形 5"/>
          <p:cNvSpPr/>
          <p:nvPr/>
        </p:nvSpPr>
        <p:spPr>
          <a:xfrm>
            <a:off x="2123728" y="29102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金络脑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92663" y="291020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踏清秋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986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65361" y="3709071"/>
            <a:ext cx="2232248" cy="4616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defTabSz="685800"/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（课后第一题）</a:t>
            </a:r>
            <a:endParaRPr lang="en-US" altLang="zh-CN" sz="24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1560" y="915566"/>
            <a:ext cx="3483282" cy="267765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defTabSz="685800"/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再次朗读这首诗，读出作者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报效国家、建功立业的期望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，以及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不被重用的苦闷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，特别是三四句，语调激昂一些。</a:t>
            </a:r>
            <a:endParaRPr lang="en-US" altLang="zh-CN" sz="28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57" t="9468" r="4432" b="10868"/>
          <a:stretch>
            <a:fillRect/>
          </a:stretch>
        </p:blipFill>
        <p:spPr>
          <a:xfrm>
            <a:off x="4491990" y="436246"/>
            <a:ext cx="3815080" cy="4304030"/>
          </a:xfrm>
          <a:prstGeom prst="rect">
            <a:avLst/>
          </a:prstGeom>
        </p:spPr>
      </p:pic>
      <p:sp>
        <p:nvSpPr>
          <p:cNvPr id="6" name="文本框 6"/>
          <p:cNvSpPr txBox="1"/>
          <p:nvPr/>
        </p:nvSpPr>
        <p:spPr>
          <a:xfrm>
            <a:off x="4657090" y="698503"/>
            <a:ext cx="3642360" cy="43150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defTabSz="685800">
              <a:lnSpc>
                <a:spcPct val="14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马诗</a:t>
            </a:r>
          </a:p>
          <a:p>
            <a:pPr algn="ctr" defTabSz="685800">
              <a:lnSpc>
                <a:spcPct val="140000"/>
              </a:lnSpc>
            </a:pPr>
            <a:r>
              <a:rPr lang="en-US" altLang="zh-CN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[</a:t>
            </a: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唐</a:t>
            </a:r>
            <a:r>
              <a:rPr lang="en-US" altLang="zh-CN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]</a:t>
            </a: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李贺</a:t>
            </a:r>
          </a:p>
          <a:p>
            <a:pPr algn="ctr" defTabSz="685800">
              <a:lnSpc>
                <a:spcPct val="14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大漠</a:t>
            </a:r>
            <a:r>
              <a:rPr lang="en-US" altLang="zh-CN" sz="2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沙</a:t>
            </a:r>
            <a:r>
              <a:rPr lang="en-US" altLang="zh-CN" sz="2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如雪，</a:t>
            </a:r>
          </a:p>
          <a:p>
            <a:pPr algn="ctr" defTabSz="685800">
              <a:lnSpc>
                <a:spcPct val="14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燕山</a:t>
            </a:r>
            <a:r>
              <a:rPr lang="en-US" altLang="zh-CN" sz="2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月</a:t>
            </a:r>
            <a:r>
              <a:rPr lang="en-US" altLang="zh-CN" sz="2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似钩。</a:t>
            </a:r>
          </a:p>
          <a:p>
            <a:pPr algn="ctr" defTabSz="685800">
              <a:lnSpc>
                <a:spcPct val="14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何当</a:t>
            </a:r>
            <a:r>
              <a:rPr lang="en-US" altLang="zh-CN" sz="2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金</a:t>
            </a:r>
            <a:r>
              <a:rPr lang="en-US" altLang="zh-CN" sz="2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络脑，</a:t>
            </a:r>
          </a:p>
          <a:p>
            <a:pPr algn="ctr" defTabSz="685800">
              <a:lnSpc>
                <a:spcPct val="14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快走</a:t>
            </a:r>
            <a:r>
              <a:rPr lang="en-US" altLang="zh-CN" sz="2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踏</a:t>
            </a:r>
            <a:r>
              <a:rPr lang="en-US" altLang="zh-CN" sz="2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清秋。</a:t>
            </a:r>
          </a:p>
          <a:p>
            <a:pPr algn="ctr" defTabSz="685800">
              <a:lnSpc>
                <a:spcPct val="140000"/>
              </a:lnSpc>
            </a:pPr>
            <a:endParaRPr sz="28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475" y="650513"/>
            <a:ext cx="850943" cy="697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42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981776" y="1510762"/>
            <a:ext cx="7262635" cy="5678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 defTabSz="685800">
              <a:lnSpc>
                <a:spcPct val="120000"/>
              </a:lnSpc>
            </a:pPr>
            <a:r>
              <a:rPr lang="zh-CN" altLang="en-US" sz="27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</a:p>
        </p:txBody>
      </p:sp>
      <p:sp>
        <p:nvSpPr>
          <p:cNvPr id="16" name="文本框 14"/>
          <p:cNvSpPr txBox="1"/>
          <p:nvPr/>
        </p:nvSpPr>
        <p:spPr>
          <a:xfrm>
            <a:off x="624431" y="411510"/>
            <a:ext cx="203675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主题概括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64188"/>
            <a:ext cx="366860" cy="45633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42914" y="785801"/>
            <a:ext cx="7564755" cy="33239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lnSpc>
                <a:spcPct val="150000"/>
              </a:lnSpc>
            </a:pPr>
            <a:endParaRPr lang="zh-CN" altLang="en-US" sz="2800" dirty="0">
              <a:solidFill>
                <a:prstClr val="black"/>
              </a:solidFill>
              <a:latin typeface="黑体" pitchFamily="49" charset="-122"/>
              <a:ea typeface="黑体" pitchFamily="49" charset="-122"/>
              <a:cs typeface="楷体" panose="02010609060101010101" pitchFamily="49" charset="-122"/>
            </a:endParaRPr>
          </a:p>
          <a:p>
            <a:pPr defTabSz="685800">
              <a:lnSpc>
                <a:spcPct val="150000"/>
              </a:lnSpc>
            </a:pPr>
            <a:r>
              <a:rPr lang="en-US" altLang="zh-CN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   《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马诗</a:t>
            </a:r>
            <a:r>
              <a:rPr lang="en-US" altLang="zh-CN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这首诗用托物言志的表现手法，诗人</a:t>
            </a:r>
            <a:r>
              <a:rPr lang="zh-CN" altLang="en-US" sz="2800" u="sng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         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，通过写马表达了自己愿意为国家  </a:t>
            </a:r>
            <a:endParaRPr lang="en-US" altLang="zh-CN" sz="2800" dirty="0">
              <a:solidFill>
                <a:prstClr val="black"/>
              </a:solidFill>
              <a:latin typeface="黑体" pitchFamily="49" charset="-122"/>
              <a:ea typeface="黑体" pitchFamily="49" charset="-122"/>
              <a:cs typeface="楷体" panose="02010609060101010101" pitchFamily="49" charset="-122"/>
            </a:endParaRPr>
          </a:p>
          <a:p>
            <a:pPr defTabSz="685800">
              <a:lnSpc>
                <a:spcPct val="150000"/>
              </a:lnSpc>
            </a:pPr>
            <a:r>
              <a:rPr lang="en-US" altLang="zh-CN" sz="2800" u="sng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         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的远大志向和强烈渴望，同时也表达了自己</a:t>
            </a:r>
            <a:r>
              <a:rPr lang="zh-CN" altLang="en-US" sz="2800" u="sng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         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的感慨与愤懑。</a:t>
            </a:r>
          </a:p>
        </p:txBody>
      </p:sp>
      <p:sp>
        <p:nvSpPr>
          <p:cNvPr id="2" name="矩形 1"/>
          <p:cNvSpPr/>
          <p:nvPr/>
        </p:nvSpPr>
        <p:spPr>
          <a:xfrm>
            <a:off x="1115620" y="2164264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以马自喻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5580" y="2787774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建功立业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63692" y="3435846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怀才不遇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85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28662" y="1122731"/>
            <a:ext cx="3357586" cy="33009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  <a:sym typeface="+mn-ea"/>
              </a:rPr>
              <a:t>   马诗</a:t>
            </a:r>
          </a:p>
          <a:p>
            <a:pPr defTabSz="685800">
              <a:lnSpc>
                <a:spcPct val="150000"/>
              </a:lnSpc>
            </a:pPr>
            <a:r>
              <a:rPr lang="en-US" altLang="zh-CN" sz="20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  <a:sym typeface="+mn-ea"/>
              </a:rPr>
              <a:t>  [</a:t>
            </a:r>
            <a:r>
              <a:rPr lang="zh-CN" altLang="en-US" sz="20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  <a:sym typeface="+mn-ea"/>
              </a:rPr>
              <a:t>唐</a:t>
            </a:r>
            <a:r>
              <a:rPr lang="en-US" altLang="zh-CN" sz="20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  <a:sym typeface="+mn-ea"/>
              </a:rPr>
              <a:t>]</a:t>
            </a:r>
            <a:r>
              <a:rPr lang="zh-CN" altLang="en-US" sz="20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  <a:sym typeface="+mn-ea"/>
              </a:rPr>
              <a:t>李贺</a:t>
            </a:r>
            <a:endParaRPr lang="en-US" altLang="zh-CN" sz="2000" b="1" dirty="0">
              <a:solidFill>
                <a:prstClr val="black"/>
              </a:solidFill>
              <a:latin typeface="黑体" pitchFamily="49" charset="-122"/>
              <a:ea typeface="黑体" pitchFamily="49" charset="-122"/>
              <a:cs typeface="楷体" panose="02010609060101010101" pitchFamily="49" charset="-122"/>
              <a:sym typeface="+mn-ea"/>
            </a:endParaRPr>
          </a:p>
          <a:p>
            <a:pPr defTabSz="685800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  <a:sym typeface="+mn-ea"/>
              </a:rPr>
              <a:t>龙脊贴连钱，</a:t>
            </a:r>
            <a:endParaRPr lang="en-US" altLang="zh-CN" sz="2400" b="1" dirty="0">
              <a:solidFill>
                <a:prstClr val="black"/>
              </a:solidFill>
              <a:latin typeface="黑体" pitchFamily="49" charset="-122"/>
              <a:ea typeface="黑体" pitchFamily="49" charset="-122"/>
              <a:cs typeface="楷体" panose="02010609060101010101" pitchFamily="49" charset="-122"/>
              <a:sym typeface="+mn-ea"/>
            </a:endParaRPr>
          </a:p>
          <a:p>
            <a:pPr defTabSz="685800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  <a:sym typeface="+mn-ea"/>
              </a:rPr>
              <a:t>银蹄白踏烟。</a:t>
            </a:r>
            <a:br>
              <a:rPr lang="zh-CN" altLang="en-US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  <a:sym typeface="+mn-ea"/>
              </a:rPr>
            </a:br>
            <a:r>
              <a:rPr lang="zh-CN" altLang="en-US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  <a:sym typeface="+mn-ea"/>
              </a:rPr>
              <a:t>无人织锦韂，</a:t>
            </a:r>
            <a:endParaRPr lang="en-US" altLang="zh-CN" sz="2400" b="1" dirty="0">
              <a:solidFill>
                <a:prstClr val="black"/>
              </a:solidFill>
              <a:latin typeface="黑体" pitchFamily="49" charset="-122"/>
              <a:ea typeface="黑体" pitchFamily="49" charset="-122"/>
              <a:cs typeface="楷体" panose="02010609060101010101" pitchFamily="49" charset="-122"/>
              <a:sym typeface="+mn-ea"/>
            </a:endParaRPr>
          </a:p>
          <a:p>
            <a:pPr defTabSz="685800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  <a:sym typeface="+mn-ea"/>
              </a:rPr>
              <a:t>谁为铸金鞭。</a:t>
            </a:r>
          </a:p>
        </p:txBody>
      </p:sp>
      <p:sp>
        <p:nvSpPr>
          <p:cNvPr id="6" name="文本框 14"/>
          <p:cNvSpPr txBox="1"/>
          <p:nvPr/>
        </p:nvSpPr>
        <p:spPr>
          <a:xfrm>
            <a:off x="624428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拓展延伸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64188"/>
            <a:ext cx="366860" cy="456338"/>
          </a:xfrm>
          <a:prstGeom prst="rect">
            <a:avLst/>
          </a:prstGeom>
        </p:spPr>
      </p:pic>
      <p:pic>
        <p:nvPicPr>
          <p:cNvPr id="56322" name="Picture 2" descr="https://timgsa.baidu.com/timg?image&amp;quality=80&amp;size=b9999_10000&amp;sec=1565526055062&amp;di=b7cc7a0ca540c86fbaa6060b4be4d985&amp;imgtype=0&amp;src=http%3A%2F%2Fgss0.baidu.com%2F-Po3dSag_xI4khGko9WTAnF6hhy%2Fzhidao%2Fpic%2Fitem%2F472309f79052982279232a8cdaca7bcb0a46d4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310846"/>
            <a:ext cx="4762500" cy="3057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456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3608" y="915566"/>
            <a:ext cx="7143800" cy="2862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译文</a:t>
            </a:r>
            <a:r>
              <a:rPr lang="zh-CN" altLang="en-US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</a:br>
            <a:r>
              <a:rPr lang="zh-CN" altLang="en-US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龙马脊毛图案像连接着的铜钱， </a:t>
            </a:r>
            <a:br>
              <a:rPr lang="zh-CN" altLang="en-US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</a:br>
            <a:r>
              <a:rPr lang="zh-CN" altLang="en-US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银蹄奔驰白色一片如踏着云烟。 </a:t>
            </a:r>
            <a:br>
              <a:rPr lang="zh-CN" altLang="en-US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</a:br>
            <a:r>
              <a:rPr lang="zh-CN" altLang="en-US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可是没有人为它编织锦绣障泥， </a:t>
            </a:r>
            <a:br>
              <a:rPr lang="zh-CN" altLang="en-US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</a:br>
            <a:r>
              <a:rPr lang="zh-CN" altLang="en-US" sz="24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又有谁肯为它铸就饰金的马鞭。</a:t>
            </a:r>
          </a:p>
        </p:txBody>
      </p:sp>
    </p:spTree>
    <p:extLst>
      <p:ext uri="{BB962C8B-B14F-4D97-AF65-F5344CB8AC3E}">
        <p14:creationId xmlns:p14="http://schemas.microsoft.com/office/powerpoint/2010/main" val="20709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4767" y="976650"/>
            <a:ext cx="5929828" cy="267765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defTabSz="685800">
              <a:lnSpc>
                <a:spcPct val="200000"/>
              </a:lnSpc>
            </a:pP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一、将</a:t>
            </a:r>
            <a:r>
              <a:rPr lang="en-US" altLang="zh-CN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马诗</a:t>
            </a:r>
            <a:r>
              <a:rPr lang="en-US" altLang="zh-CN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补充完整。</a:t>
            </a:r>
            <a:endParaRPr lang="en-US" altLang="zh-CN" sz="28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defTabSz="685800">
              <a:lnSpc>
                <a:spcPct val="200000"/>
              </a:lnSpc>
            </a:pP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大漠沙如雪，</a:t>
            </a:r>
            <a:r>
              <a:rPr lang="zh-CN" altLang="en-US" sz="2800" u="sng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        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。  </a:t>
            </a:r>
            <a:endParaRPr lang="en-US" altLang="zh-CN" sz="28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defTabSz="685800">
              <a:lnSpc>
                <a:spcPct val="200000"/>
              </a:lnSpc>
            </a:pP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何当金络脑，</a:t>
            </a:r>
            <a:r>
              <a:rPr lang="zh-CN" altLang="en-US" sz="2800" u="sng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        </a:t>
            </a: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sp>
        <p:nvSpPr>
          <p:cNvPr id="10" name="文本框 14"/>
          <p:cNvSpPr txBox="1"/>
          <p:nvPr/>
        </p:nvSpPr>
        <p:spPr>
          <a:xfrm>
            <a:off x="624428" y="411510"/>
            <a:ext cx="200335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课堂演练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620" y="464186"/>
            <a:ext cx="366860" cy="45633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985" y="464822"/>
            <a:ext cx="366860" cy="45633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995940" y="2053868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燕山月似钩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59685" y="2931790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快走踏清秋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8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/>
          <p:nvPr/>
        </p:nvSpPr>
        <p:spPr>
          <a:xfrm>
            <a:off x="350335" y="594748"/>
            <a:ext cx="8443337" cy="95410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defTabSz="685800">
              <a:lnSpc>
                <a:spcPct val="200000"/>
              </a:lnSpc>
            </a:pP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二、用自己的话说一说诗的前两句描绘了什么景色。</a:t>
            </a:r>
          </a:p>
        </p:txBody>
      </p:sp>
      <p:sp>
        <p:nvSpPr>
          <p:cNvPr id="4" name="矩形 3"/>
          <p:cNvSpPr/>
          <p:nvPr/>
        </p:nvSpPr>
        <p:spPr>
          <a:xfrm>
            <a:off x="1043608" y="1923680"/>
            <a:ext cx="7200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    描绘出一片悲凉肃杀的边疆战场景色：连绵的燕山山岭上，一弯明月当空；平沙万里，在月光下像铺上一层白皑皑的霜雪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。 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331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293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5786" y="1214428"/>
            <a:ext cx="4357718" cy="2677656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400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李贺</a:t>
            </a:r>
            <a:r>
              <a:rPr lang="en-US" altLang="zh-CN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(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约公元</a:t>
            </a:r>
            <a:r>
              <a:rPr lang="en-US" altLang="zh-CN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791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年</a:t>
            </a:r>
            <a:r>
              <a:rPr lang="en-US" altLang="zh-CN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-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约</a:t>
            </a:r>
            <a:r>
              <a:rPr lang="en-US" altLang="zh-CN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817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年</a:t>
            </a:r>
            <a:r>
              <a:rPr lang="en-US" altLang="zh-CN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)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，字长吉，是“长吉体”诗歌开创者。有</a:t>
            </a: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“诗鬼”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之称，是与</a:t>
            </a: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“诗圣”杜甫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“诗仙”李白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“诗佛”王维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相齐名的唐代著名诗人 。有</a:t>
            </a:r>
            <a:r>
              <a:rPr lang="en-US" altLang="zh-CN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雁门太守行</a:t>
            </a:r>
            <a:r>
              <a:rPr lang="en-US" altLang="zh-CN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、</a:t>
            </a:r>
            <a:r>
              <a:rPr lang="en-US" altLang="zh-CN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李凭箜篌引</a:t>
            </a:r>
            <a:r>
              <a:rPr lang="en-US" altLang="zh-CN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等名篇。</a:t>
            </a:r>
          </a:p>
        </p:txBody>
      </p:sp>
      <p:sp>
        <p:nvSpPr>
          <p:cNvPr id="6" name="矩形 5"/>
          <p:cNvSpPr/>
          <p:nvPr/>
        </p:nvSpPr>
        <p:spPr>
          <a:xfrm>
            <a:off x="571472" y="1000114"/>
            <a:ext cx="7786742" cy="307183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  <p:pic>
        <p:nvPicPr>
          <p:cNvPr id="74754" name="Picture 2" descr="https://timgsa.baidu.com/timg?image&amp;quality=80&amp;size=b9999_10000&amp;sec=1565520972535&amp;di=afa54c6ecc7a054f0281058247af20e6&amp;imgtype=0&amp;src=http%3A%2F%2Fpics0.baidu.com%2Ffeed%2Fd50735fae6cd7b89d7a60a2fd18cfaa3db330e84.jpeg%3Ftoken%3Dfb8abfe574f93fe3cc73dbdea8104ccb%26s%3DFD2AA5565D9FCFED18E0ACC3010080B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1214428"/>
            <a:ext cx="2865426" cy="2649620"/>
          </a:xfrm>
          <a:prstGeom prst="rect">
            <a:avLst/>
          </a:prstGeom>
          <a:noFill/>
        </p:spPr>
      </p:pic>
      <p:sp>
        <p:nvSpPr>
          <p:cNvPr id="2" name="文本框 1"/>
          <p:cNvSpPr txBox="1"/>
          <p:nvPr/>
        </p:nvSpPr>
        <p:spPr>
          <a:xfrm>
            <a:off x="4211960" y="267494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FFFFF"/>
                </a:solidFill>
              </a:rPr>
              <a:t>https://www.ypppt.com/</a:t>
            </a:r>
            <a:endParaRPr lang="zh-CN" altLang="en-US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5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1241268" y="2283718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67" name="TextBox 11">
            <a:hlinkClick r:id="rId3" action="ppaction://hlinkfile"/>
          </p:cNvPr>
          <p:cNvSpPr txBox="1">
            <a:spLocks noChangeArrowheads="1"/>
          </p:cNvSpPr>
          <p:nvPr/>
        </p:nvSpPr>
        <p:spPr bwMode="auto">
          <a:xfrm>
            <a:off x="397063" y="1136230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我会写</a:t>
            </a:r>
          </a:p>
        </p:txBody>
      </p:sp>
      <p:sp>
        <p:nvSpPr>
          <p:cNvPr id="69" name="矩形 68"/>
          <p:cNvSpPr/>
          <p:nvPr/>
        </p:nvSpPr>
        <p:spPr>
          <a:xfrm>
            <a:off x="1416270" y="1196625"/>
            <a:ext cx="36000" cy="324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30128" y="1196659"/>
            <a:ext cx="36000" cy="324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kumimoji="1" lang="zh-CN" altLang="en-US" sz="1400">
              <a:solidFill>
                <a:prstClr val="white"/>
              </a:solidFill>
            </a:endParaRPr>
          </a:p>
        </p:txBody>
      </p:sp>
      <p:sp>
        <p:nvSpPr>
          <p:cNvPr id="12296" name="文本框 64"/>
          <p:cNvSpPr txBox="1"/>
          <p:nvPr/>
        </p:nvSpPr>
        <p:spPr>
          <a:xfrm>
            <a:off x="3030197" y="2134535"/>
            <a:ext cx="944245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络</a:t>
            </a:r>
          </a:p>
        </p:txBody>
      </p:sp>
      <p:grpSp>
        <p:nvGrpSpPr>
          <p:cNvPr id="99" name="组合 7"/>
          <p:cNvGrpSpPr/>
          <p:nvPr/>
        </p:nvGrpSpPr>
        <p:grpSpPr>
          <a:xfrm>
            <a:off x="2953999" y="2165015"/>
            <a:ext cx="1029335" cy="1085850"/>
            <a:chOff x="2437" y="2032"/>
            <a:chExt cx="1244" cy="1264"/>
          </a:xfrm>
        </p:grpSpPr>
        <p:sp>
          <p:nvSpPr>
            <p:cNvPr id="10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defTabSz="685800"/>
              <a:endParaRPr lang="zh-CN" altLang="en-US" sz="1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0" name="矩形 19"/>
          <p:cNvSpPr/>
          <p:nvPr/>
        </p:nvSpPr>
        <p:spPr>
          <a:xfrm>
            <a:off x="3166874" y="1551123"/>
            <a:ext cx="1261110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en-US" altLang="en-US" sz="3000" dirty="0" err="1">
                <a:solidFill>
                  <a:prstClr val="black"/>
                </a:solidFill>
                <a:latin typeface="汉语拼音" panose="020B0604020202020204" pitchFamily="34" charset="0"/>
                <a:ea typeface="微软雅黑" panose="020B0503020204020204" charset="-122"/>
                <a:cs typeface="汉语拼音" panose="020B0604020202020204" pitchFamily="34" charset="0"/>
              </a:rPr>
              <a:t>lu</a:t>
            </a:r>
            <a:r>
              <a:rPr lang="en-US" altLang="zh-CN" sz="3000" dirty="0" err="1">
                <a:solidFill>
                  <a:prstClr val="black"/>
                </a:solidFill>
                <a:latin typeface="汉语拼音" panose="020B0604020202020204" pitchFamily="34" charset="0"/>
                <a:ea typeface="微软雅黑" panose="020B0503020204020204" charset="-122"/>
                <a:cs typeface="汉语拼音" panose="020B0604020202020204" pitchFamily="34" charset="0"/>
              </a:rPr>
              <a:t>ò</a:t>
            </a:r>
            <a:endParaRPr lang="en-US" altLang="en-US" sz="3000" dirty="0">
              <a:solidFill>
                <a:prstClr val="black"/>
              </a:solidFill>
              <a:latin typeface="汉语拼音" panose="020B0604020202020204" pitchFamily="34" charset="0"/>
              <a:ea typeface="微软雅黑" panose="020B0503020204020204" charset="-122"/>
              <a:cs typeface="汉语拼音" panose="020B0604020202020204" pitchFamily="34" charset="0"/>
            </a:endParaRPr>
          </a:p>
        </p:txBody>
      </p:sp>
      <p:sp>
        <p:nvSpPr>
          <p:cNvPr id="29" name="线形标注 1 28"/>
          <p:cNvSpPr/>
          <p:nvPr/>
        </p:nvSpPr>
        <p:spPr>
          <a:xfrm>
            <a:off x="5072066" y="1270567"/>
            <a:ext cx="2236238" cy="857256"/>
          </a:xfrm>
          <a:prstGeom prst="borderCallout1">
            <a:avLst>
              <a:gd name="adj1" fmla="val 58750"/>
              <a:gd name="adj2" fmla="val -228"/>
              <a:gd name="adj3" fmla="val 146944"/>
              <a:gd name="adj4" fmla="val -633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/>
            <a:r>
              <a:rPr lang="zh-CN" altLang="en-US" sz="2400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右上是“夂”。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857488" y="369426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左右结构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860032" y="2910153"/>
            <a:ext cx="3236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联络   网络  经络</a:t>
            </a:r>
          </a:p>
        </p:txBody>
      </p:sp>
      <p:pic>
        <p:nvPicPr>
          <p:cNvPr id="72706" name="Picture 2" descr="https://timgsa.baidu.com/timg?image&amp;quality=80&amp;size=b9999_10000&amp;sec=1565522543081&amp;di=b963c277e116285f4e9aec90b2ccbca4&amp;imgtype=0&amp;src=http%3A%2F%2Fimg.juimg.com%2Ftuku%2Fyulantu%2F130218%2F240450-13021P94647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979751"/>
            <a:ext cx="2074598" cy="1467155"/>
          </a:xfrm>
          <a:prstGeom prst="rect">
            <a:avLst/>
          </a:prstGeom>
          <a:noFill/>
        </p:spPr>
      </p:pic>
      <p:sp>
        <p:nvSpPr>
          <p:cNvPr id="16" name="文本框 14">
            <a:hlinkClick r:id="rId5" action="ppaction://hlinkfile"/>
          </p:cNvPr>
          <p:cNvSpPr txBox="1"/>
          <p:nvPr/>
        </p:nvSpPr>
        <p:spPr>
          <a:xfrm>
            <a:off x="653668" y="349027"/>
            <a:ext cx="403383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朗读课文 扫清障碍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41" y="415783"/>
            <a:ext cx="366860" cy="45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69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9" grpId="0" animBg="1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57" t="9468" r="4432" b="10868"/>
          <a:stretch>
            <a:fillRect/>
          </a:stretch>
        </p:blipFill>
        <p:spPr>
          <a:xfrm>
            <a:off x="4491990" y="436246"/>
            <a:ext cx="3815080" cy="4304030"/>
          </a:xfrm>
          <a:prstGeom prst="rect">
            <a:avLst/>
          </a:prstGeom>
        </p:spPr>
      </p:pic>
      <p:sp>
        <p:nvSpPr>
          <p:cNvPr id="5" name="文本框 6"/>
          <p:cNvSpPr txBox="1"/>
          <p:nvPr/>
        </p:nvSpPr>
        <p:spPr>
          <a:xfrm>
            <a:off x="4657090" y="698503"/>
            <a:ext cx="3642360" cy="43150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defTabSz="685800">
              <a:lnSpc>
                <a:spcPct val="14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马诗</a:t>
            </a:r>
          </a:p>
          <a:p>
            <a:pPr algn="ctr" defTabSz="685800">
              <a:lnSpc>
                <a:spcPct val="140000"/>
              </a:lnSpc>
            </a:pPr>
            <a:r>
              <a:rPr lang="en-US" altLang="zh-CN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[</a:t>
            </a: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唐</a:t>
            </a:r>
            <a:r>
              <a:rPr lang="en-US" altLang="zh-CN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]</a:t>
            </a: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李贺</a:t>
            </a:r>
          </a:p>
          <a:p>
            <a:pPr algn="ctr" defTabSz="685800">
              <a:lnSpc>
                <a:spcPct val="14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大漠</a:t>
            </a:r>
            <a:r>
              <a:rPr lang="en-US" altLang="zh-CN" sz="2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沙</a:t>
            </a:r>
            <a:r>
              <a:rPr lang="en-US" altLang="zh-CN" sz="2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如雪，</a:t>
            </a:r>
          </a:p>
          <a:p>
            <a:pPr algn="ctr" defTabSz="685800">
              <a:lnSpc>
                <a:spcPct val="14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燕山</a:t>
            </a:r>
            <a:r>
              <a:rPr lang="en-US" altLang="zh-CN" sz="2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月</a:t>
            </a:r>
            <a:r>
              <a:rPr lang="en-US" altLang="zh-CN" sz="2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似钩。</a:t>
            </a:r>
          </a:p>
          <a:p>
            <a:pPr algn="ctr" defTabSz="685800">
              <a:lnSpc>
                <a:spcPct val="14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何当</a:t>
            </a:r>
            <a:r>
              <a:rPr lang="en-US" altLang="zh-CN" sz="2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金</a:t>
            </a:r>
            <a:r>
              <a:rPr lang="en-US" altLang="zh-CN" sz="2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络脑，</a:t>
            </a:r>
          </a:p>
          <a:p>
            <a:pPr algn="ctr" defTabSz="685800">
              <a:lnSpc>
                <a:spcPct val="140000"/>
              </a:lnSpc>
            </a:pP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快走</a:t>
            </a:r>
            <a:r>
              <a:rPr lang="en-US" altLang="zh-CN" sz="2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踏</a:t>
            </a:r>
            <a:r>
              <a:rPr lang="en-US" altLang="zh-CN" sz="2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/</a:t>
            </a:r>
            <a:r>
              <a:rPr lang="zh-CN" altLang="en-US" sz="28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清秋。</a:t>
            </a:r>
          </a:p>
          <a:p>
            <a:pPr algn="ctr" defTabSz="685800">
              <a:lnSpc>
                <a:spcPct val="140000"/>
              </a:lnSpc>
            </a:pPr>
            <a:endParaRPr sz="28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文本框 14"/>
          <p:cNvSpPr txBox="1"/>
          <p:nvPr/>
        </p:nvSpPr>
        <p:spPr>
          <a:xfrm>
            <a:off x="624428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互动课堂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198" y="464186"/>
            <a:ext cx="366861" cy="456339"/>
          </a:xfrm>
          <a:prstGeom prst="rect">
            <a:avLst/>
          </a:prstGeom>
        </p:spPr>
      </p:pic>
      <p:sp>
        <p:nvSpPr>
          <p:cNvPr id="3" name="文本框 6"/>
          <p:cNvSpPr txBox="1"/>
          <p:nvPr/>
        </p:nvSpPr>
        <p:spPr>
          <a:xfrm>
            <a:off x="496570" y="1566547"/>
            <a:ext cx="3719830" cy="17727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defTabSz="685800">
              <a:lnSpc>
                <a:spcPct val="130000"/>
              </a:lnSpc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 用自己喜欢的方式自由读诗，把古诗读正确、读流利。</a:t>
            </a:r>
            <a:r>
              <a:rPr lang="zh-CN" altLang="en-US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903" y="1347614"/>
            <a:ext cx="850943" cy="697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66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/>
          <p:nvPr/>
        </p:nvSpPr>
        <p:spPr>
          <a:xfrm>
            <a:off x="1606020" y="1177816"/>
            <a:ext cx="6516086" cy="20128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defTabSz="685800">
              <a:lnSpc>
                <a:spcPct val="13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读古诗前两句，借助注释理解诗句意思，思考：诗人描绘了怎样的景象？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985" y="1393162"/>
            <a:ext cx="1104039" cy="158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70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42910" y="1538181"/>
            <a:ext cx="707236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/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大漠沙如雪，燕山月似钩。</a:t>
            </a:r>
          </a:p>
        </p:txBody>
      </p:sp>
      <p:sp>
        <p:nvSpPr>
          <p:cNvPr id="9" name="矩形 8"/>
          <p:cNvSpPr/>
          <p:nvPr/>
        </p:nvSpPr>
        <p:spPr>
          <a:xfrm>
            <a:off x="683568" y="1599063"/>
            <a:ext cx="864096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31457" y="1590568"/>
            <a:ext cx="426348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6" name="线形标注 1 15"/>
          <p:cNvSpPr/>
          <p:nvPr/>
        </p:nvSpPr>
        <p:spPr>
          <a:xfrm>
            <a:off x="2500298" y="895237"/>
            <a:ext cx="2143140" cy="634586"/>
          </a:xfrm>
          <a:prstGeom prst="borderCallout1">
            <a:avLst>
              <a:gd name="adj1" fmla="val 132824"/>
              <a:gd name="adj2" fmla="val -6111"/>
              <a:gd name="adj3" fmla="val 93979"/>
              <a:gd name="adj4" fmla="val 429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沙漠的景象</a:t>
            </a:r>
          </a:p>
        </p:txBody>
      </p:sp>
      <p:sp>
        <p:nvSpPr>
          <p:cNvPr id="17" name="线形标注 1 16"/>
          <p:cNvSpPr/>
          <p:nvPr/>
        </p:nvSpPr>
        <p:spPr>
          <a:xfrm>
            <a:off x="5394495" y="771550"/>
            <a:ext cx="3714776" cy="642942"/>
          </a:xfrm>
          <a:prstGeom prst="borderCallout1">
            <a:avLst>
              <a:gd name="adj1" fmla="val 143193"/>
              <a:gd name="adj2" fmla="val -2179"/>
              <a:gd name="adj3" fmla="val 50980"/>
              <a:gd name="adj4" fmla="val 517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看到燕山秋月联想到武器</a:t>
            </a:r>
          </a:p>
        </p:txBody>
      </p:sp>
      <p:sp>
        <p:nvSpPr>
          <p:cNvPr id="8" name="文本框 3"/>
          <p:cNvSpPr txBox="1"/>
          <p:nvPr/>
        </p:nvSpPr>
        <p:spPr>
          <a:xfrm>
            <a:off x="196628" y="2230954"/>
            <a:ext cx="2071116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  <a:sym typeface="+mn-ea"/>
              </a:rPr>
              <a:t>沙漠。此指西北沙漠地带。</a:t>
            </a:r>
          </a:p>
        </p:txBody>
      </p:sp>
      <p:sp>
        <p:nvSpPr>
          <p:cNvPr id="11" name="矩形 10"/>
          <p:cNvSpPr/>
          <p:nvPr/>
        </p:nvSpPr>
        <p:spPr>
          <a:xfrm>
            <a:off x="2690201" y="2224355"/>
            <a:ext cx="1763341" cy="14219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defTabSz="6858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指燕然山，今蒙古国境内杭爱山。 </a:t>
            </a:r>
            <a:endParaRPr lang="zh-CN" altLang="en-US" sz="2400" dirty="0">
              <a:solidFill>
                <a:prstClr val="black"/>
              </a:solidFill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178963" y="1599063"/>
            <a:ext cx="816977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31237" y="2139805"/>
            <a:ext cx="1558621" cy="14219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defTabSz="6858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古代的一种兵器，形似月牙。 </a:t>
            </a:r>
            <a:endParaRPr lang="zh-CN" altLang="en-US" sz="2400" dirty="0">
              <a:solidFill>
                <a:prstClr val="black"/>
              </a:solidFill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3" y="2230952"/>
            <a:ext cx="10382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997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  <p:bldP spid="8" grpId="0" animBg="1"/>
      <p:bldP spid="11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61129"/>
            <a:ext cx="9361040" cy="52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矩形 2"/>
          <p:cNvSpPr/>
          <p:nvPr/>
        </p:nvSpPr>
        <p:spPr>
          <a:xfrm>
            <a:off x="750067" y="3071817"/>
            <a:ext cx="7643866" cy="14441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/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译文：</a:t>
            </a:r>
            <a:r>
              <a:rPr lang="zh-CN" altLang="en-US" sz="24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月光下，辽阔的沙漠一望无垠，黄沙万里，像铺上了一层皑皑的白雪。燕山山脉的上空，高高地悬挂着一弯秋月，放射着清冷的光辉。</a:t>
            </a:r>
          </a:p>
        </p:txBody>
      </p:sp>
      <p:sp>
        <p:nvSpPr>
          <p:cNvPr id="4" name="文本框 5"/>
          <p:cNvSpPr txBox="1"/>
          <p:nvPr/>
        </p:nvSpPr>
        <p:spPr>
          <a:xfrm>
            <a:off x="2699792" y="339503"/>
            <a:ext cx="644420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/>
            <a:r>
              <a:rPr lang="zh-CN" altLang="en-US" sz="32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大漠（      ），燕山（      ）。</a:t>
            </a:r>
          </a:p>
        </p:txBody>
      </p:sp>
      <p:sp>
        <p:nvSpPr>
          <p:cNvPr id="5" name="矩形 4"/>
          <p:cNvSpPr/>
          <p:nvPr/>
        </p:nvSpPr>
        <p:spPr>
          <a:xfrm>
            <a:off x="3923928" y="35350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沙如雪</a:t>
            </a:r>
            <a:endParaRPr lang="zh-CN" altLang="en-US" sz="1400" dirty="0">
              <a:solidFill>
                <a:srgbClr val="FFFF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07721" y="340739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月似钩</a:t>
            </a:r>
            <a:endParaRPr lang="zh-CN" altLang="en-US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05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1"/>
          <p:cNvSpPr>
            <a:spLocks noChangeArrowheads="1"/>
          </p:cNvSpPr>
          <p:nvPr/>
        </p:nvSpPr>
        <p:spPr bwMode="auto">
          <a:xfrm>
            <a:off x="781501" y="3032526"/>
            <a:ext cx="746291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    突出边疆战场的辽阔，马有驰骋之地，暗指英雄有用武之地。</a:t>
            </a:r>
            <a:endParaRPr lang="zh-CN" altLang="en-US" sz="2400" dirty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宋体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83568" y="584767"/>
            <a:ext cx="49868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这两句主要写了哪些景物？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" name="文本框 5"/>
          <p:cNvSpPr txBox="1"/>
          <p:nvPr/>
        </p:nvSpPr>
        <p:spPr>
          <a:xfrm>
            <a:off x="971600" y="1419624"/>
            <a:ext cx="707236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/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大漠沙如雪，燕山月似钩。</a:t>
            </a:r>
          </a:p>
        </p:txBody>
      </p:sp>
      <p:sp>
        <p:nvSpPr>
          <p:cNvPr id="3" name="椭圆 2"/>
          <p:cNvSpPr/>
          <p:nvPr/>
        </p:nvSpPr>
        <p:spPr>
          <a:xfrm>
            <a:off x="1835696" y="1385716"/>
            <a:ext cx="504056" cy="6567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4274803" y="1410098"/>
            <a:ext cx="504056" cy="6324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1501" y="2211712"/>
            <a:ext cx="3830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  <a:cs typeface="Times New Roman" pitchFamily="18" charset="0"/>
              </a:rPr>
              <a:t>这样写有什么作用？</a:t>
            </a:r>
            <a:endParaRPr lang="zh-CN" altLang="en-US" sz="3200" dirty="0">
              <a:solidFill>
                <a:prstClr val="black"/>
              </a:solidFill>
              <a:latin typeface="黑体" pitchFamily="49" charset="-122"/>
              <a:ea typeface="黑体" pitchFamily="49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674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1" grpId="0"/>
      <p:bldP spid="3" grpId="0" animBg="1"/>
      <p:bldP spid="6" grpId="0" animBg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/>
          <p:nvPr/>
        </p:nvSpPr>
        <p:spPr>
          <a:xfrm>
            <a:off x="1578199" y="1275608"/>
            <a:ext cx="6516086" cy="20128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defTabSz="685800">
              <a:lnSpc>
                <a:spcPct val="130000"/>
              </a:lnSpc>
            </a:pPr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齐读三四句古诗，借助注释理解诗句意思，表达了作者怎样的情怀？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985" y="1393162"/>
            <a:ext cx="1104039" cy="158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99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879</Words>
  <Application>Microsoft Office PowerPoint</Application>
  <PresentationFormat>全屏显示(16:9)</PresentationFormat>
  <Paragraphs>103</Paragraphs>
  <Slides>18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Meiryo</vt:lpstr>
      <vt:lpstr>黑体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汉语拼音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</cp:revision>
  <dcterms:created xsi:type="dcterms:W3CDTF">2019-12-04T05:42:40Z</dcterms:created>
  <dcterms:modified xsi:type="dcterms:W3CDTF">2021-11-21T03:00:59Z</dcterms:modified>
</cp:coreProperties>
</file>