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98" r:id="rId2"/>
  </p:sldMasterIdLst>
  <p:notesMasterIdLst>
    <p:notesMasterId r:id="rId18"/>
  </p:notesMasterIdLst>
  <p:handoutMasterIdLst>
    <p:handoutMasterId r:id="rId19"/>
  </p:handoutMasterIdLst>
  <p:sldIdLst>
    <p:sldId id="523" r:id="rId3"/>
    <p:sldId id="1012" r:id="rId4"/>
    <p:sldId id="1014" r:id="rId5"/>
    <p:sldId id="1013" r:id="rId6"/>
    <p:sldId id="1016" r:id="rId7"/>
    <p:sldId id="1017" r:id="rId8"/>
    <p:sldId id="1018" r:id="rId9"/>
    <p:sldId id="1019" r:id="rId10"/>
    <p:sldId id="1020" r:id="rId11"/>
    <p:sldId id="1021" r:id="rId12"/>
    <p:sldId id="1022" r:id="rId13"/>
    <p:sldId id="1023" r:id="rId14"/>
    <p:sldId id="1024" r:id="rId15"/>
    <p:sldId id="1025" r:id="rId16"/>
    <p:sldId id="1026" r:id="rId17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00FF"/>
    <a:srgbClr val="30AB05"/>
    <a:srgbClr val="00B050"/>
    <a:srgbClr val="FF00FF"/>
    <a:srgbClr val="0066FF"/>
    <a:srgbClr val="FF0000"/>
    <a:srgbClr val="A38302"/>
    <a:srgbClr val="FEFCDE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79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50" y="132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6993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2021/11/20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0858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22941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551939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05269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50252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C5514D-1C19-4227-9FDB-AE9C2557C608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24007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幻灯片图像占位符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49155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F8123014-980B-41ED-AC15-E7E2C542ADBB}" type="slidenum">
              <a:rPr lang="zh-CN" altLang="en-US">
                <a:solidFill>
                  <a:prstClr val="black"/>
                </a:solidFill>
              </a:rPr>
              <a:pPr/>
              <a:t>14</a:t>
            </a:fld>
            <a:endParaRPr lang="en-US" altLang="zh-CN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765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859433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5148064" y="1059582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90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43359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2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1687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616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786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89845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  <p:extLst>
      <p:ext uri="{BB962C8B-B14F-4D97-AF65-F5344CB8AC3E}">
        <p14:creationId xmlns:p14="http://schemas.microsoft.com/office/powerpoint/2010/main" val="2871281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62" y="1200151"/>
            <a:ext cx="8229481" cy="33944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</p:spTree>
    <p:extLst>
      <p:ext uri="{BB962C8B-B14F-4D97-AF65-F5344CB8AC3E}">
        <p14:creationId xmlns:p14="http://schemas.microsoft.com/office/powerpoint/2010/main" val="1172420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886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28468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109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7534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4556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384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0961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7088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772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42570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854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813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10100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5168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789962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097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109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817201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30077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605297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533396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68051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7654489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77226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245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 advTm="0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781" y="2914650"/>
            <a:ext cx="6400443" cy="131445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openxmlformats.org/officeDocument/2006/relationships/slideLayout" Target="../slideLayouts/slideLayout47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slideLayout" Target="../slideLayouts/slideLayout45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Relationship Id="rId48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slideLayout" Target="../slideLayouts/slideLayout46.xml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>
          <a:xfrm>
            <a:off x="0" y="51470"/>
            <a:ext cx="1475656" cy="180020"/>
          </a:xfrm>
          <a:prstGeom prst="rect">
            <a:avLst/>
          </a:prstGeom>
          <a:gradFill>
            <a:gsLst>
              <a:gs pos="57000">
                <a:srgbClr val="30AB05"/>
              </a:gs>
              <a:gs pos="100000">
                <a:schemeClr val="bg1"/>
              </a:gs>
              <a:gs pos="100000">
                <a:schemeClr val="accent1">
                  <a:lumMod val="45000"/>
                  <a:lumOff val="55000"/>
                </a:schemeClr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0" scaled="0"/>
          </a:gra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  <a:softEdge rad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 dirty="0" smtClean="0">
                <a:solidFill>
                  <a:schemeClr val="tx1"/>
                </a:solidFill>
              </a:rPr>
              <a:t>8 </a:t>
            </a:r>
            <a:r>
              <a:rPr lang="zh-CN" altLang="en-US" sz="1400" dirty="0" smtClean="0">
                <a:solidFill>
                  <a:schemeClr val="tx1"/>
                </a:solidFill>
              </a:rPr>
              <a:t>匆匆</a:t>
            </a:r>
            <a:endParaRPr lang="zh-CN" altLang="en-US" sz="140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  <p:sldLayoutId id="2147483682" r:id="rId32"/>
    <p:sldLayoutId id="2147483683" r:id="rId33"/>
    <p:sldLayoutId id="2147483684" r:id="rId34"/>
    <p:sldLayoutId id="2147483685" r:id="rId35"/>
    <p:sldLayoutId id="2147483686" r:id="rId36"/>
    <p:sldLayoutId id="2147483687" r:id="rId37"/>
    <p:sldLayoutId id="2147483688" r:id="rId38"/>
    <p:sldLayoutId id="2147483689" r:id="rId39"/>
    <p:sldLayoutId id="2147483690" r:id="rId40"/>
    <p:sldLayoutId id="2147483691" r:id="rId41"/>
    <p:sldLayoutId id="2147483692" r:id="rId42"/>
    <p:sldLayoutId id="2147483693" r:id="rId43"/>
    <p:sldLayoutId id="2147483694" r:id="rId44"/>
    <p:sldLayoutId id="2147483695" r:id="rId45"/>
    <p:sldLayoutId id="2147483696" r:id="rId46"/>
    <p:sldLayoutId id="2147483697" r:id="rId47"/>
  </p:sldLayoutIdLst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4725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9" r:id="rId1"/>
    <p:sldLayoutId id="2147483700" r:id="rId2"/>
    <p:sldLayoutId id="2147483701" r:id="rId3"/>
    <p:sldLayoutId id="2147483702" r:id="rId4"/>
    <p:sldLayoutId id="2147483703" r:id="rId5"/>
    <p:sldLayoutId id="2147483704" r:id="rId6"/>
    <p:sldLayoutId id="2147483705" r:id="rId7"/>
    <p:sldLayoutId id="2147483706" r:id="rId8"/>
    <p:sldLayoutId id="2147483707" r:id="rId9"/>
    <p:sldLayoutId id="2147483708" r:id="rId10"/>
    <p:sldLayoutId id="214748370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4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 flipH="1">
            <a:off x="0" y="110386"/>
            <a:ext cx="2771800" cy="252000"/>
          </a:xfrm>
          <a:prstGeom prst="rect">
            <a:avLst/>
          </a:prstGeom>
          <a:gradFill flip="none" rotWithShape="1">
            <a:gsLst>
              <a:gs pos="40000">
                <a:schemeClr val="bg1"/>
              </a:gs>
              <a:gs pos="99000">
                <a:schemeClr val="bg1">
                  <a:alpha val="0"/>
                </a:schemeClr>
              </a:gs>
              <a:gs pos="77000">
                <a:schemeClr val="bg1">
                  <a:alpha val="59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/>
          </a:p>
        </p:txBody>
      </p:sp>
      <p:sp>
        <p:nvSpPr>
          <p:cNvPr id="14" name="TextBox 48"/>
          <p:cNvSpPr txBox="1"/>
          <p:nvPr/>
        </p:nvSpPr>
        <p:spPr>
          <a:xfrm>
            <a:off x="539552" y="2499742"/>
            <a:ext cx="6055057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8.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匆匆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0" name="图片 9" descr="图片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2008" y="11038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/>
              <a:t>语文    六年级    下册</a:t>
            </a:r>
            <a:endParaRPr lang="zh-CN" alt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6444208" y="362386"/>
            <a:ext cx="1724603" cy="36317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15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匆</a:t>
            </a:r>
            <a:endParaRPr lang="en-US" altLang="zh-CN" sz="11500" b="1" dirty="0" smtClean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115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匆</a:t>
            </a:r>
            <a:endParaRPr lang="zh-CN" altLang="en-US" sz="115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775754" y="4299942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51519" y="843845"/>
            <a:ext cx="8567737" cy="2246769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于是——洗手的时候，日子从水盆里过去；吃饭的时候，日子从饭碗里过去；默默时，便从凝然的双眼前过去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我觉察他去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得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匆匆了，伸出手遮挽时，他又从遮挽着的手边过去</a:t>
            </a:r>
            <a:r>
              <a:rPr lang="zh-CN" altLang="en-US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；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天黑时，我躺在床上，他便</a:t>
            </a:r>
            <a:r>
              <a:rPr lang="zh-CN" altLang="zh-CN" sz="2800" b="1" dirty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伶伶俐俐</a:t>
            </a:r>
            <a:r>
              <a:rPr lang="zh-CN" altLang="zh-CN" sz="2800" b="1" dirty="0" smtClean="0">
                <a:solidFill>
                  <a:srgbClr val="0000FF"/>
                </a:solidFill>
                <a:latin typeface="楷体" pitchFamily="49" charset="-122"/>
                <a:ea typeface="楷体" pitchFamily="49" charset="-122"/>
              </a:rPr>
              <a:t>地从我身上跨过，从我脚边飞去了。</a:t>
            </a:r>
            <a:endParaRPr lang="zh-CN" altLang="zh-CN" sz="2800" b="1" dirty="0">
              <a:solidFill>
                <a:srgbClr val="0000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314781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</a:br>
            <a:endParaRPr lang="zh-CN" altLang="en-US" sz="24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451916" y="3635320"/>
            <a:ext cx="8367340" cy="830997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en-US" altLang="zh-CN" sz="2400" dirty="0">
                <a:solidFill>
                  <a:srgbClr val="0000FF"/>
                </a:solidFill>
                <a:latin typeface="宋体" charset="-122"/>
              </a:rPr>
              <a:t>1</a:t>
            </a:r>
            <a:r>
              <a:rPr kumimoji="0" lang="zh-CN" altLang="en-US" sz="2400" dirty="0">
                <a:solidFill>
                  <a:srgbClr val="0000FF"/>
                </a:solidFill>
                <a:latin typeface="宋体" charset="-122"/>
              </a:rPr>
              <a:t>、踢球的时候，时间从脚下过去；写字的时候，日子从笔尖上过去；玩耍的时候，日子便从欢声笑语中过去了。</a:t>
            </a:r>
            <a:endParaRPr kumimoji="0" lang="zh-CN" altLang="en-US" sz="240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431800" y="3651870"/>
            <a:ext cx="8387456" cy="1200329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altLang="zh-CN" sz="2400" dirty="0">
                <a:solidFill>
                  <a:srgbClr val="0000FF"/>
                </a:solidFill>
                <a:latin typeface="宋体" charset="-122"/>
              </a:rPr>
              <a:t>2</a:t>
            </a:r>
            <a:r>
              <a:rPr lang="zh-CN" altLang="en-US" sz="2400" dirty="0">
                <a:solidFill>
                  <a:srgbClr val="0000FF"/>
                </a:solidFill>
                <a:latin typeface="宋体" charset="-122"/>
              </a:rPr>
              <a:t>、</a:t>
            </a:r>
            <a:r>
              <a:rPr lang="zh-CN" altLang="zh-CN" sz="2400" dirty="0">
                <a:solidFill>
                  <a:srgbClr val="0000FF"/>
                </a:solidFill>
                <a:latin typeface="宋体" charset="-122"/>
              </a:rPr>
              <a:t>看电视的时候，日子从屏幕上过去；玩耍的时候，日子随着笑声漂流；跑步的时候，日子也在脚步声中逝去；写作的时候，日子从笔尖划去……</a:t>
            </a:r>
            <a:endParaRPr lang="zh-CN" altLang="en-US" sz="2400" dirty="0">
              <a:solidFill>
                <a:srgbClr val="0000FF"/>
              </a:solidFill>
              <a:latin typeface="宋体" charset="-122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51520" y="2859782"/>
            <a:ext cx="8567736" cy="461665"/>
          </a:xfrm>
          <a:prstGeom prst="rect">
            <a:avLst/>
          </a:prstGeom>
          <a:solidFill>
            <a:schemeClr val="bg1">
              <a:alpha val="61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0" lang="zh-CN" altLang="en-US" sz="2400" dirty="0" smtClean="0">
                <a:solidFill>
                  <a:srgbClr val="FF00FF"/>
                </a:solidFill>
                <a:latin typeface="Arial" charset="0"/>
              </a:rPr>
              <a:t>仿写：</a:t>
            </a:r>
            <a:endParaRPr kumimoji="0" lang="zh-CN" altLang="en-US" sz="2400" dirty="0">
              <a:solidFill>
                <a:srgbClr val="FF00FF"/>
              </a:solidFill>
              <a:latin typeface="Arial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88130"/>
            <a:ext cx="1629583" cy="378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文本框 14">
            <a:hlinkClick r:id="" action="ppaction://noaction"/>
          </p:cNvPr>
          <p:cNvSpPr txBox="1"/>
          <p:nvPr/>
        </p:nvSpPr>
        <p:spPr>
          <a:xfrm>
            <a:off x="191625" y="377394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</a:rPr>
              <a:t>第二课时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8" grpId="1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79512" y="1707654"/>
            <a:ext cx="8567737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2800" b="1" dirty="0" smtClean="0">
                <a:solidFill>
                  <a:srgbClr val="0000FF"/>
                </a:solidFill>
              </a:rPr>
              <a:t>        </a:t>
            </a:r>
            <a:r>
              <a:rPr lang="zh-CN" altLang="zh-CN" sz="2800" b="1" dirty="0" smtClean="0">
                <a:solidFill>
                  <a:srgbClr val="0000FF"/>
                </a:solidFill>
              </a:rPr>
              <a:t>在逃去如飞的日子里，在千门万户的世界里</a:t>
            </a:r>
            <a:r>
              <a:rPr lang="zh-CN" altLang="en-US" sz="2800" b="1" dirty="0" smtClean="0">
                <a:solidFill>
                  <a:srgbClr val="0000FF"/>
                </a:solidFill>
              </a:rPr>
              <a:t>的</a:t>
            </a:r>
            <a:r>
              <a:rPr lang="zh-CN" altLang="zh-CN" sz="2800" b="1" dirty="0" smtClean="0">
                <a:solidFill>
                  <a:srgbClr val="0000FF"/>
                </a:solidFill>
              </a:rPr>
              <a:t>我能做什么呢？只有徘徊罢了，只有匆匆罢了。在八千多日的匆匆里，除徘徊外，又剩些什么呢？过去的日子如轻烟，被微风吹散了，如薄雾，被初阳蒸融了；我留着些什么痕迹呢？我何曾留着像游丝样的痕迹呢？我赤裸裸来到这世界，转眼间也将赤裸裸地回去吧？但不能平的，为什么偏要白白走这一遭啊？</a:t>
            </a:r>
          </a:p>
          <a:p>
            <a:endParaRPr lang="zh-CN" altLang="zh-CN" sz="2800" b="1" dirty="0">
              <a:solidFill>
                <a:srgbClr val="0000FF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251520" y="3147814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  <a:t/>
            </a:r>
            <a:br>
              <a:rPr lang="zh-CN" altLang="en-US" sz="2400" dirty="0" smtClean="0">
                <a:solidFill>
                  <a:schemeClr val="accent2"/>
                </a:solidFill>
                <a:latin typeface="Arial" charset="0"/>
              </a:rPr>
            </a:br>
            <a:endParaRPr lang="zh-CN" altLang="en-US" sz="2400" dirty="0">
              <a:solidFill>
                <a:schemeClr val="accent2"/>
              </a:solidFill>
              <a:latin typeface="Arial" charset="0"/>
            </a:endParaRPr>
          </a:p>
        </p:txBody>
      </p:sp>
      <p:sp>
        <p:nvSpPr>
          <p:cNvPr id="11" name="AutoShape 5"/>
          <p:cNvSpPr>
            <a:spLocks noChangeArrowheads="1"/>
          </p:cNvSpPr>
          <p:nvPr/>
        </p:nvSpPr>
        <p:spPr bwMode="auto">
          <a:xfrm>
            <a:off x="4644008" y="0"/>
            <a:ext cx="4176464" cy="1923678"/>
          </a:xfrm>
          <a:prstGeom prst="cloudCallout">
            <a:avLst>
              <a:gd name="adj1" fmla="val -67440"/>
              <a:gd name="adj2" fmla="val 102148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/>
            <a:r>
              <a:rPr lang="zh-CN" altLang="zh-CN" sz="2800" dirty="0" smtClean="0">
                <a:solidFill>
                  <a:srgbClr val="FFFF00"/>
                </a:solidFill>
              </a:rPr>
              <a:t>作者对“时间之流”发出了哪些感慨？</a:t>
            </a:r>
          </a:p>
          <a:p>
            <a:pPr algn="ctr"/>
            <a:endParaRPr lang="zh-CN" altLang="en-US" sz="4400" dirty="0">
              <a:solidFill>
                <a:srgbClr val="FFFF00"/>
              </a:solidFill>
              <a:ea typeface="华文行楷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1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51520" y="627534"/>
            <a:ext cx="84249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        </a:t>
            </a:r>
            <a:r>
              <a:rPr lang="zh-CN" altLang="zh-CN" sz="2400" dirty="0" smtClean="0"/>
              <a:t>人最宝贵的是生命，生命每个人只有一次。人的一生应该这样度过：当回忆往事的时候，他不会因为虚度年华而悔恨，也不会因为碌碌无为而羞愧；在临死的时候他能够说：“我的整个生命和全部精力，都已经献给了世界上最壮丽的事业—为人类的解放而斗争。”人应当赶紧地，充分地生活，因为意外的疾病或悲惨的事故随时都可以突然结束他的生命。</a:t>
            </a:r>
          </a:p>
          <a:p>
            <a:pPr>
              <a:lnSpc>
                <a:spcPct val="150000"/>
              </a:lnSpc>
            </a:pPr>
            <a:r>
              <a:rPr lang="zh-CN" altLang="zh-CN" sz="2400" dirty="0" smtClean="0"/>
              <a:t>（选自保尔•柯察金《钢铁是怎样炼成的》）</a:t>
            </a:r>
            <a:endParaRPr lang="zh-CN" altLang="zh-CN" sz="24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48"/>
          <p:cNvSpPr txBox="1"/>
          <p:nvPr/>
        </p:nvSpPr>
        <p:spPr>
          <a:xfrm>
            <a:off x="539552" y="2499742"/>
            <a:ext cx="6055057" cy="854080"/>
          </a:xfrm>
          <a:prstGeom prst="rect">
            <a:avLst/>
          </a:prstGeom>
          <a:noFill/>
          <a:ln w="19050">
            <a:solidFill>
              <a:schemeClr val="tx1"/>
            </a:solidFill>
          </a:ln>
          <a:effectLst>
            <a:softEdge rad="31750"/>
          </a:effectLst>
        </p:spPr>
        <p:txBody>
          <a:bodyPr wrap="square" lIns="68580" tIns="34290" rIns="68580" bIns="34290" rtlCol="0">
            <a:spAutoFit/>
          </a:bodyPr>
          <a:lstStyle/>
          <a:p>
            <a:pPr algn="ctr"/>
            <a:r>
              <a:rPr lang="en-US" altLang="zh-CN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8.</a:t>
            </a:r>
            <a:r>
              <a:rPr lang="zh-CN" altLang="en-US" sz="5100" b="1" dirty="0" smtClean="0">
                <a:ln w="0"/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rPr>
              <a:t>匆匆</a:t>
            </a:r>
            <a:endParaRPr lang="zh-CN" altLang="en-US" sz="5100" b="1" dirty="0">
              <a:ln w="0"/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16024" y="1051267"/>
            <a:ext cx="6012160" cy="230832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2400" dirty="0" smtClean="0"/>
              <a:t>朱自清</a:t>
            </a:r>
            <a:r>
              <a:rPr lang="zh-CN" altLang="zh-CN" sz="2400" dirty="0" smtClean="0"/>
              <a:t>散文代表作有《荷塘月色》《背影》《绿》等文章，《朱自清散文选》中还有《踪迹》，《欧游杂记》《你我》《伦敦杂记》等文章都很值得我们去读。希望大家能珍惜时间，多读好书，让每一个日子都充实、富足！</a:t>
            </a:r>
            <a:endParaRPr lang="zh-CN" altLang="en-US" sz="2400" dirty="0"/>
          </a:p>
        </p:txBody>
      </p:sp>
      <p:pic>
        <p:nvPicPr>
          <p:cNvPr id="12" name="图片 11" descr="图片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987574"/>
            <a:ext cx="2843808" cy="374441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14:window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文本框 3"/>
          <p:cNvSpPr txBox="1">
            <a:spLocks noChangeArrowheads="1"/>
          </p:cNvSpPr>
          <p:nvPr/>
        </p:nvSpPr>
        <p:spPr bwMode="auto">
          <a:xfrm>
            <a:off x="2124074" y="992188"/>
            <a:ext cx="5127625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zh-CN" altLang="en-US" sz="9600" b="1" dirty="0">
                <a:solidFill>
                  <a:srgbClr val="FF6600"/>
                </a:solidFill>
                <a:latin typeface="Xingkai SC"/>
                <a:ea typeface="Xingkai SC"/>
                <a:cs typeface="Xingkai SC"/>
              </a:rPr>
              <a:t>谢谢观看</a:t>
            </a:r>
          </a:p>
        </p:txBody>
      </p:sp>
    </p:spTree>
    <p:extLst>
      <p:ext uri="{BB962C8B-B14F-4D97-AF65-F5344CB8AC3E}">
        <p14:creationId xmlns:p14="http://schemas.microsoft.com/office/powerpoint/2010/main" val="5642765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14087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11"/>
          <p:cNvSpPr txBox="1"/>
          <p:nvPr/>
        </p:nvSpPr>
        <p:spPr>
          <a:xfrm>
            <a:off x="172162" y="525491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7985" y="970923"/>
            <a:ext cx="6750566" cy="3539430"/>
          </a:xfrm>
          <a:prstGeom prst="rect">
            <a:avLst/>
          </a:prstGeom>
          <a:solidFill>
            <a:schemeClr val="bg1">
              <a:alpha val="38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zh-CN" sz="3200" dirty="0" smtClean="0"/>
              <a:t>莫等闲，白了少年头，空悲切</a:t>
            </a:r>
            <a:r>
              <a:rPr lang="en-US" altLang="zh-CN" sz="3200" dirty="0" smtClean="0"/>
              <a:t>! </a:t>
            </a:r>
            <a:endParaRPr lang="zh-CN" altLang="zh-CN" sz="3200" dirty="0" smtClean="0"/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花有重开日，人无再少年。</a:t>
            </a:r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一寸光阴一寸金，寸金难买寸光阴。</a:t>
            </a:r>
          </a:p>
          <a:p>
            <a:endParaRPr lang="en-US" altLang="zh-CN" sz="3200" dirty="0" smtClean="0"/>
          </a:p>
          <a:p>
            <a:r>
              <a:rPr lang="zh-CN" altLang="zh-CN" sz="3200" dirty="0" smtClean="0"/>
              <a:t>明日复明日，明日何其多！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0049" y="411510"/>
            <a:ext cx="1891671" cy="5033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251520" y="483518"/>
            <a:ext cx="13681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dirty="0" smtClean="0">
                <a:solidFill>
                  <a:schemeClr val="bg1"/>
                </a:solidFill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07904" y="195486"/>
            <a:ext cx="1440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>
                <a:solidFill>
                  <a:srgbClr val="FFFFFF"/>
                </a:solidFill>
              </a:rPr>
              <a:t>https://www.ypppt.com/</a:t>
            </a:r>
            <a:endParaRPr lang="zh-CN" altLang="en-US" sz="1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3635894" y="662962"/>
            <a:ext cx="5040561" cy="3600986"/>
          </a:xfrm>
          <a:prstGeom prst="rect">
            <a:avLst/>
          </a:prstGeom>
          <a:solidFill>
            <a:srgbClr val="FFFF00"/>
          </a:solidFill>
          <a:ln w="76200">
            <a:solidFill>
              <a:srgbClr val="CC3300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600" b="1" dirty="0" smtClean="0"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zh-CN" sz="3600" b="1" dirty="0" smtClean="0">
                <a:latin typeface="楷体" pitchFamily="49" charset="-122"/>
                <a:ea typeface="楷体" pitchFamily="49" charset="-122"/>
              </a:rPr>
              <a:t>朱自清</a:t>
            </a:r>
            <a:r>
              <a:rPr lang="en-US" altLang="zh-CN" sz="3200" b="1" dirty="0">
                <a:latin typeface="楷体" pitchFamily="49" charset="-122"/>
                <a:ea typeface="楷体" pitchFamily="49" charset="-122"/>
              </a:rPr>
              <a:t>,</a:t>
            </a:r>
            <a:r>
              <a:rPr lang="zh-CN" altLang="zh-CN" sz="3200" b="1" dirty="0" smtClean="0">
                <a:latin typeface="楷体" pitchFamily="49" charset="-122"/>
                <a:ea typeface="楷体" pitchFamily="49" charset="-122"/>
              </a:rPr>
              <a:t>中国现代著名诗人、散文家。他的散文是中国现代散文的典范。《匆匆》《背影》《荷塘月色》《桨声灯影里的秦淮河》等散文名篇，均以诗意盎然著称于世。</a:t>
            </a:r>
            <a:r>
              <a:rPr lang="zh-CN" altLang="en-US" sz="3200" b="1" dirty="0">
                <a:solidFill>
                  <a:srgbClr val="00FF99"/>
                </a:solidFill>
                <a:latin typeface="楷体" pitchFamily="49" charset="-122"/>
                <a:ea typeface="楷体" pitchFamily="49" charset="-122"/>
              </a:rPr>
              <a:t>　　　　　</a:t>
            </a:r>
            <a:endParaRPr lang="zh-CN" altLang="en-US" sz="3200" b="1" dirty="0"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6631" name="Picture 7" descr="朱自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4300" y="524856"/>
            <a:ext cx="2415078" cy="387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 animBg="1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635646"/>
            <a:ext cx="68531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 smtClean="0">
                <a:solidFill>
                  <a:srgbClr val="0000FF"/>
                </a:solidFill>
              </a:rPr>
              <a:t>听课文录音，初步感知课文。</a:t>
            </a:r>
            <a:endParaRPr lang="zh-CN" altLang="en-US" sz="4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973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11560" y="915566"/>
            <a:ext cx="791368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涔涔</a:t>
            </a:r>
            <a:r>
              <a:rPr kumimoji="0"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形容汗、泪、水等不断往下流的样子。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潸潸</a:t>
            </a:r>
            <a:r>
              <a:rPr kumimoji="0"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形容流泪不止。    </a:t>
            </a:r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遮挽：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遮挡、挽留。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挪移</a:t>
            </a:r>
            <a:r>
              <a:rPr kumimoji="0" lang="en-US" altLang="zh-CN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: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挪动、移动。        </a:t>
            </a:r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蒸融：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蒸发。融化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凝</a:t>
            </a:r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然：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本文指眼睛定定看的样子。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伶伶俐俐：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本文指时间消逝得很快。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千门万户：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形容非常多的人家。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徘徊：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在一个地方来回地走。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  <a:p>
            <a:r>
              <a:rPr kumimoji="0" lang="zh-CN" altLang="en-US" sz="2800" b="1" dirty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赤裸裸：</a:t>
            </a:r>
            <a:r>
              <a:rPr kumimoji="0" lang="zh-CN" altLang="en-US" sz="2800" b="1" dirty="0">
                <a:latin typeface="华文楷体" pitchFamily="2" charset="-122"/>
                <a:ea typeface="华文楷体" pitchFamily="2" charset="-122"/>
              </a:rPr>
              <a:t>形容光着身子，不穿衣服。</a:t>
            </a:r>
            <a:endParaRPr kumimoji="0" lang="en-US" altLang="zh-CN" sz="2800" b="1" dirty="0">
              <a:latin typeface="华文楷体" pitchFamily="2" charset="-122"/>
              <a:ea typeface="华文楷体" pitchFamily="2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91556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涔涔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11560" y="1328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潸潸</a:t>
            </a:r>
            <a:endParaRPr lang="zh-CN" altLang="en-US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11560" y="176049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挪移</a:t>
            </a:r>
            <a:endParaRPr lang="zh-CN" alt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611560" y="2192546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凝然</a:t>
            </a:r>
            <a:endParaRPr lang="zh-CN" altLang="en-US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2624594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伶伶俐俐</a:t>
            </a:r>
            <a:endParaRPr lang="zh-CN" alt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305664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千门万户</a:t>
            </a:r>
            <a:endParaRPr lang="zh-CN" alt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11560" y="348869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徘徊</a:t>
            </a:r>
            <a:endParaRPr lang="zh-CN" altLang="en-US" sz="28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611560" y="3920738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赤裸裸</a:t>
            </a:r>
            <a:endParaRPr lang="zh-CN" altLang="en-US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245253" y="1328450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遮挽</a:t>
            </a:r>
            <a:endParaRPr lang="zh-CN" altLang="en-US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4245253" y="1760498"/>
            <a:ext cx="9028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华文楷体" pitchFamily="2" charset="-122"/>
                <a:ea typeface="华文楷体" pitchFamily="2" charset="-122"/>
              </a:rPr>
              <a:t>蒸融</a:t>
            </a:r>
            <a:endParaRPr lang="zh-CN" altLang="en-US" sz="2800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1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00358" y="623301"/>
            <a:ext cx="6340197" cy="707886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zh-CN" sz="4000" b="1" dirty="0" smtClean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我不禁头涔涔而泪潸潸了。</a:t>
            </a:r>
            <a:endParaRPr lang="zh-CN" altLang="en-US" sz="40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75340" y="600990"/>
            <a:ext cx="8417689" cy="707886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none" rtlCol="0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太阳他有脚啊，轻轻悄悄地挪移了。</a:t>
            </a:r>
            <a:endParaRPr lang="zh-CN" altLang="en-US" sz="40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9677" y="600990"/>
            <a:ext cx="88774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4000" b="1" dirty="0">
                <a:solidFill>
                  <a:srgbClr val="0000FF"/>
                </a:solidFill>
                <a:latin typeface="宋体" pitchFamily="2" charset="-122"/>
                <a:ea typeface="宋体" pitchFamily="2" charset="-122"/>
              </a:rPr>
              <a:t>过去的日子如轻烟，被微风吹散了，如薄雾，被初阳蒸融了。</a:t>
            </a:r>
            <a:endParaRPr lang="zh-CN" altLang="en-US" sz="40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10087" y="1453781"/>
            <a:ext cx="8438377" cy="1077218"/>
          </a:xfrm>
          <a:prstGeom prst="rect">
            <a:avLst/>
          </a:prstGeom>
          <a:solidFill>
            <a:schemeClr val="bg1">
              <a:alpha val="53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 smtClean="0">
                <a:latin typeface="宋体" pitchFamily="2" charset="-122"/>
                <a:ea typeface="宋体" pitchFamily="2" charset="-122"/>
              </a:rPr>
              <a:t>“涔涔”指流汗状，“潸潸”形容泪流不止。为什么作者会“头涔涔而泪潸潸”呢？</a:t>
            </a:r>
            <a:endParaRPr lang="zh-CN" altLang="en-US" sz="3200" b="1" dirty="0">
              <a:solidFill>
                <a:srgbClr val="0000FF"/>
              </a:solidFill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5340" y="1331187"/>
            <a:ext cx="8861749" cy="2062103"/>
          </a:xfrm>
          <a:prstGeom prst="rect">
            <a:avLst/>
          </a:prstGeom>
          <a:solidFill>
            <a:schemeClr val="bg1">
              <a:alpha val="44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什么叫“挪移”？可以说汽车在马路上挪移吗？引导学生联系生活实际感受“挪移”就是慢慢地移动的含义。教师指导学生写“挪”字，上下不平齐，左窄右宽。</a:t>
            </a:r>
            <a:endParaRPr lang="zh-CN" altLang="en-US" sz="3200" b="1" dirty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893" y="1992390"/>
            <a:ext cx="8438377" cy="1569660"/>
          </a:xfrm>
          <a:prstGeom prst="rect">
            <a:avLst/>
          </a:prstGeom>
          <a:solidFill>
            <a:schemeClr val="bg1">
              <a:alpha val="41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zh-CN" sz="3200" b="1" dirty="0">
                <a:latin typeface="宋体" pitchFamily="2" charset="-122"/>
                <a:ea typeface="宋体" pitchFamily="2" charset="-122"/>
              </a:rPr>
              <a:t>“蒸融”这个词比较难以理解，可以用组词法，“蒸”就是“蒸发”，“融”就是融化，合起来就是“蒸发融化”的意思。</a:t>
            </a:r>
            <a:endParaRPr lang="zh-CN" altLang="en-US" sz="3200" b="1" dirty="0">
              <a:latin typeface="宋体" pitchFamily="2" charset="-122"/>
              <a:ea typeface="宋体" pitchFamily="2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7" grpId="0" animBg="1"/>
      <p:bldP spid="7" grpId="1" animBg="1"/>
      <p:bldP spid="8" grpId="0"/>
      <p:bldP spid="9" grpId="0" animBg="1"/>
      <p:bldP spid="9" grpId="1" animBg="1"/>
      <p:bldP spid="10" grpId="0" animBg="1"/>
      <p:bldP spid="10" grpId="1" animBg="1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83568" y="1923678"/>
            <a:ext cx="741741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1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）找出描写时间匆匆流逝的词、句，仔细读一读。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endParaRPr lang="zh-CN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2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）从这些词、句中你品味出了什么？在书上批注。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endParaRPr lang="zh-CN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（</a:t>
            </a:r>
            <a:r>
              <a:rPr lang="en-US" altLang="zh-CN" sz="2400" dirty="0" smtClean="0">
                <a:latin typeface="华文新魏" pitchFamily="2" charset="-122"/>
                <a:ea typeface="华文新魏" pitchFamily="2" charset="-122"/>
              </a:rPr>
              <a:t>3</a:t>
            </a:r>
            <a:r>
              <a:rPr lang="zh-CN" altLang="zh-CN" sz="2400" dirty="0" smtClean="0">
                <a:latin typeface="华文新魏" pitchFamily="2" charset="-122"/>
                <a:ea typeface="华文新魏" pitchFamily="2" charset="-122"/>
              </a:rPr>
              <a:t>）把你的感受与同学们交流、分享，用朗读展示。</a:t>
            </a:r>
            <a:endParaRPr lang="en-US" altLang="zh-CN" sz="2400" dirty="0" smtClean="0">
              <a:latin typeface="华文新魏" pitchFamily="2" charset="-122"/>
              <a:ea typeface="华文新魏" pitchFamily="2" charset="-122"/>
            </a:endParaRPr>
          </a:p>
          <a:p>
            <a:endParaRPr lang="zh-CN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1059582"/>
            <a:ext cx="162095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品读助手</a:t>
            </a:r>
            <a:endParaRPr lang="zh-CN" altLang="en-US" sz="2800" b="1" dirty="0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179512" y="699542"/>
            <a:ext cx="8567737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kumimoji="0" lang="zh-CN" altLang="en-US" sz="3200" b="1" dirty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燕子去了，有再来的时候；杨柳枯了，有再青的时候；桃花谢了，有再开的时候</a:t>
            </a:r>
            <a:r>
              <a:rPr kumimoji="0" lang="zh-CN" altLang="en-US" sz="3200" b="1" dirty="0" smtClean="0">
                <a:solidFill>
                  <a:srgbClr val="0000FF"/>
                </a:solidFill>
                <a:latin typeface="楷体_GB2312" pitchFamily="49" charset="-122"/>
                <a:ea typeface="楷体_GB2312" pitchFamily="49" charset="-122"/>
              </a:rPr>
              <a:t>。</a:t>
            </a:r>
            <a:endParaRPr kumimoji="0" lang="en-US" altLang="zh-CN" sz="3200" b="1" dirty="0" smtClean="0">
              <a:solidFill>
                <a:srgbClr val="0000FF"/>
              </a:solidFill>
              <a:latin typeface="楷体_GB2312" pitchFamily="49" charset="-122"/>
              <a:ea typeface="楷体_GB2312" pitchFamily="49" charset="-122"/>
            </a:endParaRPr>
          </a:p>
          <a:p>
            <a:endParaRPr kumimoji="0" lang="zh-CN" altLang="en-US" sz="3600" b="0" dirty="0">
              <a:latin typeface="Arial" charset="0"/>
            </a:endParaRPr>
          </a:p>
        </p:txBody>
      </p:sp>
      <p:sp>
        <p:nvSpPr>
          <p:cNvPr id="5" name="TextBox 2"/>
          <p:cNvSpPr txBox="1">
            <a:spLocks noChangeArrowheads="1"/>
          </p:cNvSpPr>
          <p:nvPr/>
        </p:nvSpPr>
        <p:spPr bwMode="auto">
          <a:xfrm>
            <a:off x="251520" y="1851670"/>
            <a:ext cx="856773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2400" dirty="0" smtClean="0"/>
              <a:t>这是一个排比句，作者用对比的手法，把</a:t>
            </a:r>
            <a:r>
              <a:rPr lang="en-US" altLang="zh-CN" sz="2400" dirty="0" smtClean="0"/>
              <a:t>“</a:t>
            </a:r>
            <a:r>
              <a:rPr lang="zh-CN" altLang="zh-CN" sz="2400" dirty="0" smtClean="0"/>
              <a:t>燕子去了还来，杨柳枯了还青，桃花谢了还开</a:t>
            </a:r>
            <a:r>
              <a:rPr lang="en-US" altLang="zh-CN" sz="2400" dirty="0" smtClean="0"/>
              <a:t>”</a:t>
            </a:r>
            <a:r>
              <a:rPr lang="zh-CN" altLang="zh-CN" sz="2400" dirty="0" smtClean="0"/>
              <a:t>与时间流逝进行比较，写出了时间一去不复返的特点。</a:t>
            </a:r>
            <a:endParaRPr kumimoji="0" lang="zh-CN" altLang="en-US" sz="2400" b="0" dirty="0">
              <a:latin typeface="Arial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51520" y="2859782"/>
            <a:ext cx="8640960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>
              <a:solidFill>
                <a:srgbClr val="0000FF"/>
              </a:solidFill>
              <a:latin typeface="Arial" charset="0"/>
            </a:endParaRPr>
          </a:p>
          <a:p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仿写：</a:t>
            </a:r>
          </a:p>
          <a:p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月亮缺了，有再圆的时候 ；叶子黄了，有再绿的时候 ；</a:t>
            </a:r>
            <a:b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</a:br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太阳落了，有再升的时候；青草萎了，有再长的时候；</a:t>
            </a:r>
            <a:b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</a:br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>河流干了，有再流的时候；风儿停了，有再吹的时候</a:t>
            </a:r>
            <a:r>
              <a:rPr lang="en-US" altLang="zh-CN" sz="2400" dirty="0" smtClean="0">
                <a:solidFill>
                  <a:srgbClr val="0000FF"/>
                </a:solidFill>
                <a:latin typeface="Arial" charset="0"/>
              </a:rPr>
              <a:t>……</a:t>
            </a:r>
            <a: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  <a:t/>
            </a:r>
            <a:br>
              <a:rPr lang="zh-CN" altLang="en-US" sz="2400" dirty="0" smtClean="0">
                <a:solidFill>
                  <a:srgbClr val="0000FF"/>
                </a:solidFill>
                <a:latin typeface="Arial" charset="0"/>
              </a:rPr>
            </a:br>
            <a:endParaRPr lang="zh-CN" altLang="en-US" sz="2400" dirty="0">
              <a:solidFill>
                <a:srgbClr val="0000FF"/>
              </a:solidFill>
              <a:latin typeface="Arial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88131" y="368237"/>
            <a:ext cx="85677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zh-CN" sz="3000" dirty="0" smtClean="0">
                <a:solidFill>
                  <a:srgbClr val="0000FF"/>
                </a:solidFill>
              </a:rPr>
              <a:t>在默默里算着，八千多日子已经从我手中溜去</a:t>
            </a:r>
            <a:r>
              <a:rPr lang="zh-CN" altLang="en-US" sz="3000" dirty="0" smtClean="0">
                <a:solidFill>
                  <a:srgbClr val="0000FF"/>
                </a:solidFill>
              </a:rPr>
              <a:t>，</a:t>
            </a:r>
            <a:r>
              <a:rPr lang="zh-CN" altLang="zh-CN" sz="3000" dirty="0" smtClean="0">
                <a:solidFill>
                  <a:srgbClr val="0000FF"/>
                </a:solidFill>
              </a:rPr>
              <a:t>像针尖上的一滴水滴在大海里，我的日子滴在时间的流里，没有声音，也没有影子。我不禁头涔涔而泪潸潸了。</a:t>
            </a:r>
            <a:endParaRPr kumimoji="0" lang="zh-CN" altLang="en-US" sz="3000" b="0" dirty="0">
              <a:solidFill>
                <a:srgbClr val="0000FF"/>
              </a:solidFill>
              <a:latin typeface="Arial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74614" y="2139702"/>
            <a:ext cx="8640960" cy="10464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altLang="zh-CN" dirty="0" smtClean="0">
              <a:solidFill>
                <a:schemeClr val="accent2"/>
              </a:solidFill>
              <a:latin typeface="Arial" charset="0"/>
            </a:endParaRPr>
          </a:p>
          <a:p>
            <a:r>
              <a:rPr lang="en-US" altLang="zh-CN" sz="2400" dirty="0" smtClean="0"/>
              <a:t>“</a:t>
            </a:r>
            <a:r>
              <a:rPr lang="zh-CN" altLang="zh-CN" sz="2400" dirty="0" smtClean="0"/>
              <a:t>八千</a:t>
            </a:r>
            <a:r>
              <a:rPr lang="zh-CN" altLang="en-US" sz="2400" dirty="0" smtClean="0"/>
              <a:t>多</a:t>
            </a:r>
            <a:r>
              <a:rPr lang="zh-CN" altLang="zh-CN" sz="2400" dirty="0" smtClean="0"/>
              <a:t>日子</a:t>
            </a:r>
            <a:r>
              <a:rPr lang="en-US" altLang="zh-CN" sz="2400" dirty="0" smtClean="0"/>
              <a:t>”</a:t>
            </a:r>
            <a:r>
              <a:rPr lang="zh-CN" altLang="zh-CN" sz="2400" dirty="0" smtClean="0"/>
              <a:t>有多少年？作者运用了什么修辞方法，这样写的好处是什么？</a:t>
            </a:r>
            <a:r>
              <a:rPr lang="en-US" altLang="zh-CN" sz="2400" dirty="0" smtClean="0"/>
              <a:t> </a:t>
            </a:r>
            <a:r>
              <a:rPr lang="zh-CN" altLang="zh-CN" sz="2400" dirty="0" smtClean="0"/>
              <a:t> </a:t>
            </a:r>
          </a:p>
        </p:txBody>
      </p:sp>
      <p:sp>
        <p:nvSpPr>
          <p:cNvPr id="6" name="矩形 5"/>
          <p:cNvSpPr/>
          <p:nvPr/>
        </p:nvSpPr>
        <p:spPr>
          <a:xfrm>
            <a:off x="251520" y="3225046"/>
            <a:ext cx="8640960" cy="1938992"/>
          </a:xfrm>
          <a:prstGeom prst="rect">
            <a:avLst/>
          </a:prstGeom>
          <a:solidFill>
            <a:schemeClr val="bg1">
              <a:alpha val="5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zh-CN" sz="2400" dirty="0" smtClean="0">
                <a:solidFill>
                  <a:srgbClr val="0000FF"/>
                </a:solidFill>
              </a:rPr>
              <a:t>朱自清出生于</a:t>
            </a:r>
            <a:r>
              <a:rPr lang="en-US" altLang="zh-CN" sz="2400" dirty="0" smtClean="0">
                <a:solidFill>
                  <a:srgbClr val="0000FF"/>
                </a:solidFill>
              </a:rPr>
              <a:t>1898</a:t>
            </a:r>
            <a:r>
              <a:rPr lang="zh-CN" altLang="zh-CN" sz="2400" dirty="0" smtClean="0">
                <a:solidFill>
                  <a:srgbClr val="0000FF"/>
                </a:solidFill>
              </a:rPr>
              <a:t>年， </a:t>
            </a:r>
            <a:r>
              <a:rPr lang="en-US" altLang="zh-CN" sz="2400" dirty="0" smtClean="0">
                <a:solidFill>
                  <a:srgbClr val="0000FF"/>
                </a:solidFill>
              </a:rPr>
              <a:t>《</a:t>
            </a:r>
            <a:r>
              <a:rPr lang="en-US" altLang="zh-CN" sz="2400" dirty="0" err="1" smtClean="0">
                <a:solidFill>
                  <a:srgbClr val="0000FF"/>
                </a:solidFill>
              </a:rPr>
              <a:t>匆匆</a:t>
            </a:r>
            <a:r>
              <a:rPr lang="en-US" altLang="zh-CN" sz="2400" dirty="0" smtClean="0">
                <a:solidFill>
                  <a:srgbClr val="0000FF"/>
                </a:solidFill>
              </a:rPr>
              <a:t>》</a:t>
            </a:r>
            <a:r>
              <a:rPr lang="zh-CN" altLang="zh-CN" sz="2400" dirty="0" smtClean="0">
                <a:solidFill>
                  <a:srgbClr val="0000FF"/>
                </a:solidFill>
              </a:rPr>
              <a:t>写于</a:t>
            </a:r>
            <a:r>
              <a:rPr lang="en-US" altLang="zh-CN" sz="2400" dirty="0" smtClean="0">
                <a:solidFill>
                  <a:srgbClr val="0000FF"/>
                </a:solidFill>
              </a:rPr>
              <a:t>1922</a:t>
            </a:r>
            <a:r>
              <a:rPr lang="zh-CN" altLang="zh-CN" sz="2400" dirty="0" smtClean="0">
                <a:solidFill>
                  <a:srgbClr val="0000FF"/>
                </a:solidFill>
              </a:rPr>
              <a:t>年</a:t>
            </a:r>
            <a:r>
              <a:rPr lang="en-US" altLang="zh-CN" sz="2400" dirty="0" smtClean="0">
                <a:solidFill>
                  <a:srgbClr val="0000FF"/>
                </a:solidFill>
              </a:rPr>
              <a:t>3</a:t>
            </a:r>
            <a:r>
              <a:rPr lang="zh-CN" altLang="zh-CN" sz="2400" dirty="0" smtClean="0">
                <a:solidFill>
                  <a:srgbClr val="0000FF"/>
                </a:solidFill>
              </a:rPr>
              <a:t>月</a:t>
            </a:r>
            <a:r>
              <a:rPr lang="en-US" altLang="zh-CN" sz="2400" dirty="0" smtClean="0">
                <a:solidFill>
                  <a:srgbClr val="0000FF"/>
                </a:solidFill>
              </a:rPr>
              <a:t>28</a:t>
            </a:r>
            <a:r>
              <a:rPr lang="zh-CN" altLang="zh-CN" sz="2400" dirty="0" smtClean="0">
                <a:solidFill>
                  <a:srgbClr val="0000FF"/>
                </a:solidFill>
              </a:rPr>
              <a:t>日，时年</a:t>
            </a:r>
            <a:r>
              <a:rPr lang="en-US" altLang="zh-CN" sz="2400" dirty="0" smtClean="0">
                <a:solidFill>
                  <a:srgbClr val="0000FF"/>
                </a:solidFill>
              </a:rPr>
              <a:t>24</a:t>
            </a:r>
            <a:r>
              <a:rPr lang="zh-CN" altLang="zh-CN" sz="2400" dirty="0" smtClean="0">
                <a:solidFill>
                  <a:srgbClr val="0000FF"/>
                </a:solidFill>
              </a:rPr>
              <a:t>岁，“八千多日子”大概就是</a:t>
            </a:r>
            <a:r>
              <a:rPr lang="en-US" altLang="zh-CN" sz="2400" dirty="0" smtClean="0">
                <a:solidFill>
                  <a:srgbClr val="0000FF"/>
                </a:solidFill>
              </a:rPr>
              <a:t>24</a:t>
            </a:r>
            <a:r>
              <a:rPr lang="zh-CN" altLang="zh-CN" sz="2400" dirty="0" smtClean="0">
                <a:solidFill>
                  <a:srgbClr val="0000FF"/>
                </a:solidFill>
              </a:rPr>
              <a:t>年。作者在这里运用了极新奇巧妙的比喻，把过去的日子比喻成针尖上的水滴，把时间的流比喻成浩瀚的大海。日子显得那么渺小，消逝得无声无息，无影无踪，表现出作者十分无奈的情绪。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6" grpId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1205</Words>
  <Application>Microsoft Office PowerPoint</Application>
  <PresentationFormat>全屏显示(16:9)</PresentationFormat>
  <Paragraphs>86</Paragraphs>
  <Slides>15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15</vt:i4>
      </vt:variant>
    </vt:vector>
  </HeadingPairs>
  <TitlesOfParts>
    <vt:vector size="31" baseType="lpstr">
      <vt:lpstr>黑体</vt:lpstr>
      <vt:lpstr>Meiryo</vt:lpstr>
      <vt:lpstr>华文行楷</vt:lpstr>
      <vt:lpstr>Xingkai SC</vt:lpstr>
      <vt:lpstr>宋体</vt:lpstr>
      <vt:lpstr>Arial</vt:lpstr>
      <vt:lpstr>微软雅黑</vt:lpstr>
      <vt:lpstr>Calibri</vt:lpstr>
      <vt:lpstr>楷体_GB2312</vt:lpstr>
      <vt:lpstr>华文新魏</vt:lpstr>
      <vt:lpstr>Times New Roman</vt:lpstr>
      <vt:lpstr>楷体</vt:lpstr>
      <vt:lpstr>Calibri Light</vt:lpstr>
      <vt:lpstr>华文楷体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cp:lastModifiedBy/>
  <cp:revision>98</cp:revision>
  <dcterms:created xsi:type="dcterms:W3CDTF">2017-03-17T02:28:00Z</dcterms:created>
  <dcterms:modified xsi:type="dcterms:W3CDTF">2021-11-20T02:29:22Z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2052-10.1.0.7520</vt:lpwstr>
  </property>
</Properties>
</file>