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82" r:id="rId2"/>
  </p:sldMasterIdLst>
  <p:notesMasterIdLst>
    <p:notesMasterId r:id="rId43"/>
  </p:notesMasterIdLst>
  <p:sldIdLst>
    <p:sldId id="256" r:id="rId3"/>
    <p:sldId id="257" r:id="rId4"/>
    <p:sldId id="325" r:id="rId5"/>
    <p:sldId id="260" r:id="rId6"/>
    <p:sldId id="261" r:id="rId7"/>
    <p:sldId id="262" r:id="rId8"/>
    <p:sldId id="326" r:id="rId9"/>
    <p:sldId id="327" r:id="rId10"/>
    <p:sldId id="267" r:id="rId11"/>
    <p:sldId id="268" r:id="rId12"/>
    <p:sldId id="328" r:id="rId13"/>
    <p:sldId id="270" r:id="rId14"/>
    <p:sldId id="329" r:id="rId15"/>
    <p:sldId id="271" r:id="rId16"/>
    <p:sldId id="273" r:id="rId17"/>
    <p:sldId id="272" r:id="rId18"/>
    <p:sldId id="341" r:id="rId19"/>
    <p:sldId id="346" r:id="rId20"/>
    <p:sldId id="342" r:id="rId21"/>
    <p:sldId id="343" r:id="rId22"/>
    <p:sldId id="344" r:id="rId23"/>
    <p:sldId id="345" r:id="rId24"/>
    <p:sldId id="347" r:id="rId25"/>
    <p:sldId id="338" r:id="rId26"/>
    <p:sldId id="348" r:id="rId27"/>
    <p:sldId id="349" r:id="rId28"/>
    <p:sldId id="337" r:id="rId29"/>
    <p:sldId id="352" r:id="rId30"/>
    <p:sldId id="355" r:id="rId31"/>
    <p:sldId id="351" r:id="rId32"/>
    <p:sldId id="353" r:id="rId33"/>
    <p:sldId id="282" r:id="rId34"/>
    <p:sldId id="350" r:id="rId35"/>
    <p:sldId id="319" r:id="rId36"/>
    <p:sldId id="321" r:id="rId37"/>
    <p:sldId id="356" r:id="rId38"/>
    <p:sldId id="357" r:id="rId39"/>
    <p:sldId id="358" r:id="rId40"/>
    <p:sldId id="324" r:id="rId41"/>
    <p:sldId id="359" r:id="rId42"/>
  </p:sldIdLst>
  <p:sldSz cx="9144000" cy="5143500" type="screen16x9"/>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0000FF"/>
    <a:srgbClr val="8C34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43" autoAdjust="0"/>
    <p:restoredTop sz="96314" autoAdjust="0"/>
  </p:normalViewPr>
  <p:slideViewPr>
    <p:cSldViewPr>
      <p:cViewPr varScale="1">
        <p:scale>
          <a:sx n="143" d="100"/>
          <a:sy n="143" d="100"/>
        </p:scale>
        <p:origin x="684" y="120"/>
      </p:cViewPr>
      <p:guideLst>
        <p:guide orient="horz" pos="1620"/>
        <p:guide pos="2880"/>
      </p:guideLst>
    </p:cSldViewPr>
  </p:slideViewPr>
  <p:notesTextViewPr>
    <p:cViewPr>
      <p:scale>
        <a:sx n="100" d="100"/>
        <a:sy n="100" d="100"/>
      </p:scale>
      <p:origin x="0" y="0"/>
    </p:cViewPr>
  </p:notesTextViewPr>
  <p:sorterViewPr>
    <p:cViewPr>
      <p:scale>
        <a:sx n="168" d="100"/>
        <a:sy n="168"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ea typeface="+mn-ea"/>
              </a:defRPr>
            </a:lvl1pPr>
          </a:lstStyle>
          <a:p>
            <a:pPr>
              <a:defRPr/>
            </a:pPr>
            <a:fld id="{4D05E27D-B19C-4340-821B-D82C3F23FAFF}" type="datetimeFigureOut">
              <a:rPr lang="zh-CN" altLang="en-US"/>
              <a:pPr>
                <a:defRPr/>
              </a:pPr>
              <a:t>2021/11/20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ea typeface="+mn-ea"/>
              </a:defRPr>
            </a:lvl1pPr>
          </a:lstStyle>
          <a:p>
            <a:pPr>
              <a:defRPr/>
            </a:pPr>
            <a:fld id="{5C85BF6F-EBB3-40BD-9E49-A7CAECB59E28}" type="slidenum">
              <a:rPr lang="zh-CN" altLang="en-US"/>
              <a:pPr>
                <a:defRPr/>
              </a:pPr>
              <a:t>‹#›</a:t>
            </a:fld>
            <a:endParaRPr lang="zh-CN" altLang="en-US"/>
          </a:p>
        </p:txBody>
      </p:sp>
    </p:spTree>
    <p:extLst>
      <p:ext uri="{BB962C8B-B14F-4D97-AF65-F5344CB8AC3E}">
        <p14:creationId xmlns:p14="http://schemas.microsoft.com/office/powerpoint/2010/main" val="164370678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5C85BF6F-EBB3-40BD-9E49-A7CAECB59E28}" type="slidenum">
              <a:rPr lang="zh-CN" altLang="en-US" smtClean="0"/>
              <a:pPr>
                <a:defRPr/>
              </a:pPr>
              <a:t>4</a:t>
            </a:fld>
            <a:endParaRPr lang="zh-CN" altLang="en-US"/>
          </a:p>
        </p:txBody>
      </p:sp>
    </p:spTree>
    <p:extLst>
      <p:ext uri="{BB962C8B-B14F-4D97-AF65-F5344CB8AC3E}">
        <p14:creationId xmlns:p14="http://schemas.microsoft.com/office/powerpoint/2010/main" val="1894406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5C85BF6F-EBB3-40BD-9E49-A7CAECB59E28}" type="slidenum">
              <a:rPr lang="zh-CN" altLang="en-US" smtClean="0"/>
              <a:pPr>
                <a:defRPr/>
              </a:pPr>
              <a:t>20</a:t>
            </a:fld>
            <a:endParaRPr lang="zh-CN" altLang="en-US"/>
          </a:p>
        </p:txBody>
      </p:sp>
    </p:spTree>
    <p:extLst>
      <p:ext uri="{BB962C8B-B14F-4D97-AF65-F5344CB8AC3E}">
        <p14:creationId xmlns:p14="http://schemas.microsoft.com/office/powerpoint/2010/main" val="29312188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zh-CN" altLang="en-US" smtClean="0"/>
          </a:p>
        </p:txBody>
      </p:sp>
      <p:sp>
        <p:nvSpPr>
          <p:cNvPr id="4915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fontAlgn="base">
              <a:spcBef>
                <a:spcPct val="0"/>
              </a:spcBef>
              <a:spcAft>
                <a:spcPct val="0"/>
              </a:spcAft>
            </a:pPr>
            <a:fld id="{CD56708D-8F65-42C5-A747-59623E6E41B3}" type="slidenum">
              <a:rPr lang="zh-CN" altLang="en-US"/>
              <a:pPr fontAlgn="base">
                <a:spcBef>
                  <a:spcPct val="0"/>
                </a:spcBef>
                <a:spcAft>
                  <a:spcPct val="0"/>
                </a:spcAft>
              </a:pPr>
              <a:t>39</a:t>
            </a:fld>
            <a:endParaRPr lang="en-US" altLang="zh-CN"/>
          </a:p>
        </p:txBody>
      </p:sp>
    </p:spTree>
    <p:extLst>
      <p:ext uri="{BB962C8B-B14F-4D97-AF65-F5344CB8AC3E}">
        <p14:creationId xmlns:p14="http://schemas.microsoft.com/office/powerpoint/2010/main" val="3156990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7128563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 name="Picture 2" descr="D:\编写用图片\背景图 优\图片31.jpg"/>
          <p:cNvPicPr>
            <a:picLocks noChangeAspect="1" noChangeArrowheads="1"/>
          </p:cNvPicPr>
          <p:nvPr userDrawn="1"/>
        </p:nvPicPr>
        <p:blipFill>
          <a:blip r:embed="rId2" cstate="email">
            <a:clrChange>
              <a:clrFrom>
                <a:srgbClr val="F7FFFF"/>
              </a:clrFrom>
              <a:clrTo>
                <a:srgbClr val="F7FFFF">
                  <a:alpha val="0"/>
                </a:srgbClr>
              </a:clrTo>
            </a:clrChange>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userDrawn="1"/>
        </p:nvSpPr>
        <p:spPr>
          <a:xfrm>
            <a:off x="5076056" y="915566"/>
            <a:ext cx="735006" cy="24128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00" dirty="0">
                <a:solidFill>
                  <a:schemeClr val="bg1"/>
                </a:solidFill>
              </a:rPr>
              <a:t>PPT</a:t>
            </a:r>
            <a:r>
              <a:rPr lang="zh-CN" altLang="en-US" sz="100" dirty="0">
                <a:solidFill>
                  <a:schemeClr val="bg1"/>
                </a:solidFill>
              </a:rPr>
              <a:t>模板：</a:t>
            </a:r>
            <a:r>
              <a:rPr lang="en-US" altLang="zh-CN" sz="100" dirty="0">
                <a:solidFill>
                  <a:schemeClr val="bg1"/>
                </a:solidFill>
              </a:rPr>
              <a:t>www.1ppt.com/moban/                  PPT</a:t>
            </a:r>
            <a:r>
              <a:rPr lang="zh-CN" altLang="en-US" sz="100" dirty="0">
                <a:solidFill>
                  <a:schemeClr val="bg1"/>
                </a:solidFill>
              </a:rPr>
              <a:t>素材：</a:t>
            </a:r>
            <a:r>
              <a:rPr lang="en-US" altLang="zh-CN" sz="100" dirty="0">
                <a:solidFill>
                  <a:schemeClr val="bg1"/>
                </a:solidFill>
              </a:rPr>
              <a:t>www.1ppt.com/sucai/</a:t>
            </a:r>
          </a:p>
          <a:p>
            <a:r>
              <a:rPr lang="en-US" altLang="zh-CN" sz="100" dirty="0">
                <a:solidFill>
                  <a:schemeClr val="bg1"/>
                </a:solidFill>
              </a:rPr>
              <a:t>PPT</a:t>
            </a:r>
            <a:r>
              <a:rPr lang="zh-CN" altLang="en-US" sz="100" dirty="0">
                <a:solidFill>
                  <a:schemeClr val="bg1"/>
                </a:solidFill>
              </a:rPr>
              <a:t>背景：</a:t>
            </a:r>
            <a:r>
              <a:rPr lang="en-US" altLang="zh-CN" sz="100" dirty="0">
                <a:solidFill>
                  <a:schemeClr val="bg1"/>
                </a:solidFill>
              </a:rPr>
              <a:t>www.1ppt.com/beijing/                   PPT</a:t>
            </a:r>
            <a:r>
              <a:rPr lang="zh-CN" altLang="en-US" sz="100" dirty="0">
                <a:solidFill>
                  <a:schemeClr val="bg1"/>
                </a:solidFill>
              </a:rPr>
              <a:t>图表：</a:t>
            </a:r>
            <a:r>
              <a:rPr lang="en-US" altLang="zh-CN" sz="100" dirty="0">
                <a:solidFill>
                  <a:schemeClr val="bg1"/>
                </a:solidFill>
              </a:rPr>
              <a:t>www.1ppt.com/tubiao/      </a:t>
            </a:r>
          </a:p>
          <a:p>
            <a:r>
              <a:rPr lang="en-US" altLang="zh-CN" sz="100" dirty="0">
                <a:solidFill>
                  <a:schemeClr val="bg1"/>
                </a:solidFill>
              </a:rPr>
              <a:t>PPT</a:t>
            </a:r>
            <a:r>
              <a:rPr lang="zh-CN" altLang="en-US" sz="100" dirty="0">
                <a:solidFill>
                  <a:schemeClr val="bg1"/>
                </a:solidFill>
              </a:rPr>
              <a:t>下载：</a:t>
            </a:r>
            <a:r>
              <a:rPr lang="en-US" altLang="zh-CN" sz="100" dirty="0">
                <a:solidFill>
                  <a:schemeClr val="bg1"/>
                </a:solidFill>
              </a:rPr>
              <a:t>www.1ppt.com/xiazai/                     PPT</a:t>
            </a:r>
            <a:r>
              <a:rPr lang="zh-CN" altLang="en-US" sz="100" dirty="0">
                <a:solidFill>
                  <a:schemeClr val="bg1"/>
                </a:solidFill>
              </a:rPr>
              <a:t>教程： </a:t>
            </a:r>
            <a:r>
              <a:rPr lang="en-US" altLang="zh-CN" sz="100" dirty="0">
                <a:solidFill>
                  <a:schemeClr val="bg1"/>
                </a:solidFill>
              </a:rPr>
              <a:t>www.1ppt.com/powerpoint/      </a:t>
            </a:r>
          </a:p>
          <a:p>
            <a:r>
              <a:rPr lang="zh-CN" altLang="en-US" sz="100" dirty="0">
                <a:solidFill>
                  <a:schemeClr val="bg1"/>
                </a:solidFill>
              </a:rPr>
              <a:t>资料下载：</a:t>
            </a:r>
            <a:r>
              <a:rPr lang="en-US" altLang="zh-CN" sz="100" dirty="0">
                <a:solidFill>
                  <a:schemeClr val="bg1"/>
                </a:solidFill>
              </a:rPr>
              <a:t>www.1ppt.com/ziliao/                   </a:t>
            </a:r>
            <a:r>
              <a:rPr lang="zh-CN" altLang="en-US" sz="100" dirty="0">
                <a:solidFill>
                  <a:schemeClr val="bg1"/>
                </a:solidFill>
              </a:rPr>
              <a:t>个人简历：</a:t>
            </a:r>
            <a:r>
              <a:rPr lang="en-US" altLang="zh-CN" sz="100" dirty="0">
                <a:solidFill>
                  <a:schemeClr val="bg1"/>
                </a:solidFill>
              </a:rPr>
              <a:t>www.1ppt.com/jianli/             </a:t>
            </a:r>
          </a:p>
          <a:p>
            <a:r>
              <a:rPr lang="zh-CN" altLang="en-US" sz="100" dirty="0">
                <a:solidFill>
                  <a:schemeClr val="bg1"/>
                </a:solidFill>
              </a:rPr>
              <a:t>试卷下载：</a:t>
            </a:r>
            <a:r>
              <a:rPr lang="en-US" altLang="zh-CN" sz="100" dirty="0">
                <a:solidFill>
                  <a:schemeClr val="bg1"/>
                </a:solidFill>
              </a:rPr>
              <a:t>www.1ppt.com/shiti/                     </a:t>
            </a:r>
            <a:r>
              <a:rPr lang="zh-CN" altLang="en-US" sz="100" dirty="0">
                <a:solidFill>
                  <a:schemeClr val="bg1"/>
                </a:solidFill>
              </a:rPr>
              <a:t>教案下载：</a:t>
            </a:r>
            <a:r>
              <a:rPr lang="en-US" altLang="zh-CN" sz="100" dirty="0">
                <a:solidFill>
                  <a:schemeClr val="bg1"/>
                </a:solidFill>
              </a:rPr>
              <a:t>www.1ppt.com/jiaoan/               </a:t>
            </a:r>
          </a:p>
          <a:p>
            <a:r>
              <a:rPr lang="zh-CN" altLang="en-US" sz="100" dirty="0">
                <a:solidFill>
                  <a:schemeClr val="bg1"/>
                </a:solidFill>
              </a:rPr>
              <a:t>手抄报：</a:t>
            </a:r>
            <a:r>
              <a:rPr lang="en-US" altLang="zh-CN" sz="100" dirty="0">
                <a:solidFill>
                  <a:schemeClr val="bg1"/>
                </a:solidFill>
              </a:rPr>
              <a:t>www.1ppt.com/shouchaobao/          PPT</a:t>
            </a:r>
            <a:r>
              <a:rPr lang="zh-CN" altLang="en-US" sz="100" dirty="0">
                <a:solidFill>
                  <a:schemeClr val="bg1"/>
                </a:solidFill>
              </a:rPr>
              <a:t>课件：</a:t>
            </a:r>
            <a:r>
              <a:rPr lang="en-US" altLang="zh-CN" sz="100" dirty="0">
                <a:solidFill>
                  <a:schemeClr val="bg1"/>
                </a:solidFill>
              </a:rPr>
              <a:t>www.1ppt.com/kejian/ </a:t>
            </a:r>
          </a:p>
          <a:p>
            <a:r>
              <a:rPr lang="zh-CN" altLang="en-US" sz="100" dirty="0">
                <a:solidFill>
                  <a:schemeClr val="bg1"/>
                </a:solidFill>
              </a:rPr>
              <a:t>语文课件：</a:t>
            </a:r>
            <a:r>
              <a:rPr lang="en-US" altLang="zh-CN" sz="100" dirty="0">
                <a:solidFill>
                  <a:schemeClr val="bg1"/>
                </a:solidFill>
              </a:rPr>
              <a:t>www.1ppt.com/kejian/yuwen/    </a:t>
            </a:r>
            <a:r>
              <a:rPr lang="zh-CN" altLang="en-US" sz="100" dirty="0">
                <a:solidFill>
                  <a:schemeClr val="bg1"/>
                </a:solidFill>
              </a:rPr>
              <a:t>数学课件：</a:t>
            </a:r>
            <a:r>
              <a:rPr lang="en-US" altLang="zh-CN" sz="100" dirty="0">
                <a:solidFill>
                  <a:schemeClr val="bg1"/>
                </a:solidFill>
              </a:rPr>
              <a:t>www.1ppt.com/kejian/shuxue/ </a:t>
            </a:r>
          </a:p>
          <a:p>
            <a:r>
              <a:rPr lang="zh-CN" altLang="en-US" sz="100" dirty="0">
                <a:solidFill>
                  <a:schemeClr val="bg1"/>
                </a:solidFill>
              </a:rPr>
              <a:t>英语课件：</a:t>
            </a:r>
            <a:r>
              <a:rPr lang="en-US" altLang="zh-CN" sz="100" dirty="0">
                <a:solidFill>
                  <a:schemeClr val="bg1"/>
                </a:solidFill>
              </a:rPr>
              <a:t>www.1ppt.com/kejian/yingyu/    </a:t>
            </a:r>
            <a:r>
              <a:rPr lang="zh-CN" altLang="en-US" sz="100" dirty="0">
                <a:solidFill>
                  <a:schemeClr val="bg1"/>
                </a:solidFill>
              </a:rPr>
              <a:t>美术课件：</a:t>
            </a:r>
            <a:r>
              <a:rPr lang="en-US" altLang="zh-CN" sz="100" dirty="0">
                <a:solidFill>
                  <a:schemeClr val="bg1"/>
                </a:solidFill>
              </a:rPr>
              <a:t>www.1ppt.com/kejian/meishu/ </a:t>
            </a:r>
          </a:p>
          <a:p>
            <a:r>
              <a:rPr lang="zh-CN" altLang="en-US" sz="100" dirty="0">
                <a:solidFill>
                  <a:schemeClr val="bg1"/>
                </a:solidFill>
              </a:rPr>
              <a:t>科学课件：</a:t>
            </a:r>
            <a:r>
              <a:rPr lang="en-US" altLang="zh-CN" sz="100" dirty="0">
                <a:solidFill>
                  <a:schemeClr val="bg1"/>
                </a:solidFill>
              </a:rPr>
              <a:t>www.1ppt.com/kejian/kexue/     </a:t>
            </a:r>
            <a:r>
              <a:rPr lang="zh-CN" altLang="en-US" sz="100" dirty="0">
                <a:solidFill>
                  <a:schemeClr val="bg1"/>
                </a:solidFill>
              </a:rPr>
              <a:t>物理课件：</a:t>
            </a:r>
            <a:r>
              <a:rPr lang="en-US" altLang="zh-CN" sz="100" dirty="0">
                <a:solidFill>
                  <a:schemeClr val="bg1"/>
                </a:solidFill>
              </a:rPr>
              <a:t>www.1ppt.com/kejian/wuli/ </a:t>
            </a:r>
          </a:p>
          <a:p>
            <a:r>
              <a:rPr lang="zh-CN" altLang="en-US" sz="100" dirty="0">
                <a:solidFill>
                  <a:schemeClr val="bg1"/>
                </a:solidFill>
              </a:rPr>
              <a:t>化学课件：</a:t>
            </a:r>
            <a:r>
              <a:rPr lang="en-US" altLang="zh-CN" sz="100" dirty="0">
                <a:solidFill>
                  <a:schemeClr val="bg1"/>
                </a:solidFill>
              </a:rPr>
              <a:t>www.1ppt.com/kejian/huaxue/  </a:t>
            </a:r>
            <a:r>
              <a:rPr lang="zh-CN" altLang="en-US" sz="100" dirty="0">
                <a:solidFill>
                  <a:schemeClr val="bg1"/>
                </a:solidFill>
              </a:rPr>
              <a:t>生物课件：</a:t>
            </a:r>
            <a:r>
              <a:rPr lang="en-US" altLang="zh-CN" sz="100" dirty="0">
                <a:solidFill>
                  <a:schemeClr val="bg1"/>
                </a:solidFill>
              </a:rPr>
              <a:t>www.1ppt.com/kejian/shengwu/ </a:t>
            </a:r>
          </a:p>
          <a:p>
            <a:r>
              <a:rPr lang="zh-CN" altLang="en-US" sz="100" dirty="0">
                <a:solidFill>
                  <a:schemeClr val="bg1"/>
                </a:solidFill>
              </a:rPr>
              <a:t>地理课件：</a:t>
            </a:r>
            <a:r>
              <a:rPr lang="en-US" altLang="zh-CN" sz="100" dirty="0">
                <a:solidFill>
                  <a:schemeClr val="bg1"/>
                </a:solidFill>
              </a:rPr>
              <a:t>www.1ppt.com/kejian/dili/          </a:t>
            </a:r>
            <a:r>
              <a:rPr lang="zh-CN" altLang="en-US" sz="100" dirty="0">
                <a:solidFill>
                  <a:schemeClr val="bg1"/>
                </a:solidFill>
              </a:rPr>
              <a:t>历史课件：</a:t>
            </a:r>
            <a:r>
              <a:rPr lang="en-US" altLang="zh-CN" sz="100" dirty="0">
                <a:solidFill>
                  <a:schemeClr val="bg1"/>
                </a:solidFill>
              </a:rPr>
              <a:t>www.1ppt.com/kejian/lishi/ </a:t>
            </a:r>
          </a:p>
        </p:txBody>
      </p:sp>
    </p:spTree>
    <p:extLst>
      <p:ext uri="{BB962C8B-B14F-4D97-AF65-F5344CB8AC3E}">
        <p14:creationId xmlns:p14="http://schemas.microsoft.com/office/powerpoint/2010/main" val="7978736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2_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263078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594764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4278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87723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79693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6753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479608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031624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228114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14753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Picture 2" descr="D:\编写用图片\背景图 优\图片31.jpg"/>
          <p:cNvPicPr>
            <a:picLocks noChangeAspect="1" noChangeArrowheads="1"/>
          </p:cNvPicPr>
          <p:nvPr userDrawn="1"/>
        </p:nvPicPr>
        <p:blipFill>
          <a:blip r:embed="rId2" cstate="email">
            <a:clrChange>
              <a:clrFrom>
                <a:srgbClr val="F7FFFF"/>
              </a:clrFrom>
              <a:clrTo>
                <a:srgbClr val="F7FFFF">
                  <a:alpha val="0"/>
                </a:srgbClr>
              </a:clrTo>
            </a:clrChange>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33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35035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07839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Picture 2" descr="C:\Users\Administrator\Desktop\图片1.pn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3"/>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819900" y="0"/>
            <a:ext cx="23241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7028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4091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626712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pic>
        <p:nvPicPr>
          <p:cNvPr id="2" name="Picture 2" descr="F:\PPT上课课件\模板.jpg"/>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088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pic>
        <p:nvPicPr>
          <p:cNvPr id="2" name="Picture 2" descr="C:\Users\Administrator\Desktop\新建文件夹\人六下课题图（20张）\8匆匆.tif"/>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76373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14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918406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5012125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4" r:id="rId4"/>
    <p:sldLayoutId id="2147483678" r:id="rId5"/>
    <p:sldLayoutId id="2147483679" r:id="rId6"/>
    <p:sldLayoutId id="2147483680" r:id="rId7"/>
    <p:sldLayoutId id="2147483681" r:id="rId8"/>
    <p:sldLayoutId id="2147483673" r:id="rId9"/>
    <p:sldLayoutId id="2147483672" r:id="rId10"/>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ea typeface="宋体" pitchFamily="2" charset="-122"/>
        </a:defRPr>
      </a:lvl2pPr>
      <a:lvl3pPr algn="ctr" rtl="0" fontAlgn="base">
        <a:spcBef>
          <a:spcPct val="0"/>
        </a:spcBef>
        <a:spcAft>
          <a:spcPct val="0"/>
        </a:spcAft>
        <a:defRPr sz="4400">
          <a:solidFill>
            <a:schemeClr val="tx1"/>
          </a:solidFill>
          <a:latin typeface="Calibri" pitchFamily="34" charset="0"/>
          <a:ea typeface="宋体" pitchFamily="2" charset="-122"/>
        </a:defRPr>
      </a:lvl3pPr>
      <a:lvl4pPr algn="ctr" rtl="0" fontAlgn="base">
        <a:spcBef>
          <a:spcPct val="0"/>
        </a:spcBef>
        <a:spcAft>
          <a:spcPct val="0"/>
        </a:spcAft>
        <a:defRPr sz="4400">
          <a:solidFill>
            <a:schemeClr val="tx1"/>
          </a:solidFill>
          <a:latin typeface="Calibri" pitchFamily="34" charset="0"/>
          <a:ea typeface="宋体" pitchFamily="2" charset="-122"/>
        </a:defRPr>
      </a:lvl4pPr>
      <a:lvl5pPr algn="ctr" rtl="0" fontAlgn="base">
        <a:spcBef>
          <a:spcPct val="0"/>
        </a:spcBef>
        <a:spcAft>
          <a:spcPct val="0"/>
        </a:spcAft>
        <a:defRPr sz="4400">
          <a:solidFill>
            <a:schemeClr val="tx1"/>
          </a:solidFill>
          <a:latin typeface="Calibri" pitchFamily="34" charset="0"/>
          <a:ea typeface="宋体" pitchFamily="2" charset="-122"/>
        </a:defRPr>
      </a:lvl5pPr>
      <a:lvl6pPr marL="457200" algn="ctr" rtl="0" fontAlgn="base">
        <a:spcBef>
          <a:spcPct val="0"/>
        </a:spcBef>
        <a:spcAft>
          <a:spcPct val="0"/>
        </a:spcAft>
        <a:defRPr sz="4400">
          <a:solidFill>
            <a:schemeClr val="tx1"/>
          </a:solidFill>
          <a:latin typeface="Calibri" pitchFamily="34" charset="0"/>
          <a:ea typeface="宋体" pitchFamily="2" charset="-122"/>
        </a:defRPr>
      </a:lvl6pPr>
      <a:lvl7pPr marL="914400" algn="ctr" rtl="0" fontAlgn="base">
        <a:spcBef>
          <a:spcPct val="0"/>
        </a:spcBef>
        <a:spcAft>
          <a:spcPct val="0"/>
        </a:spcAft>
        <a:defRPr sz="4400">
          <a:solidFill>
            <a:schemeClr val="tx1"/>
          </a:solidFill>
          <a:latin typeface="Calibri" pitchFamily="34" charset="0"/>
          <a:ea typeface="宋体" pitchFamily="2" charset="-122"/>
        </a:defRPr>
      </a:lvl7pPr>
      <a:lvl8pPr marL="1371600" algn="ctr" rtl="0" fontAlgn="base">
        <a:spcBef>
          <a:spcPct val="0"/>
        </a:spcBef>
        <a:spcAft>
          <a:spcPct val="0"/>
        </a:spcAft>
        <a:defRPr sz="4400">
          <a:solidFill>
            <a:schemeClr val="tx1"/>
          </a:solidFill>
          <a:latin typeface="Calibri" pitchFamily="34" charset="0"/>
          <a:ea typeface="宋体" pitchFamily="2" charset="-122"/>
        </a:defRPr>
      </a:lvl8pPr>
      <a:lvl9pPr marL="1828800" algn="ctr" rtl="0" fontAlgn="base">
        <a:spcBef>
          <a:spcPct val="0"/>
        </a:spcBef>
        <a:spcAft>
          <a:spcPct val="0"/>
        </a:spcAft>
        <a:defRPr sz="4400">
          <a:solidFill>
            <a:schemeClr val="tx1"/>
          </a:solidFill>
          <a:latin typeface="Calibri"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2021/11/20</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3699141927"/>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4" Type="http://schemas.openxmlformats.org/officeDocument/2006/relationships/image" Target="../media/image39.emf"/></Relationships>
</file>

<file path=ppt/slides/_rels/slide1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image" Target="../media/image10.jpeg"/></Relationships>
</file>

<file path=ppt/slides/_rels/slide30.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slide" Target="slide10.xml"/><Relationship Id="rId4" Type="http://schemas.openxmlformats.org/officeDocument/2006/relationships/notesSlide" Target="../notesSlides/notesSlide1.xml"/></Relationships>
</file>

<file path=ppt/slides/_rels/slide4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4.xml"/><Relationship Id="rId1" Type="http://schemas.openxmlformats.org/officeDocument/2006/relationships/slideLayout" Target="../slideLayouts/slideLayout1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6.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9" Type="http://schemas.openxmlformats.org/officeDocument/2006/relationships/image" Target="../media/image24.png"/></Relationships>
</file>

<file path=ppt/slides/_rels/slide7.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image" Target="../media/image32.png"/></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36.png"/><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xml"/><Relationship Id="rId5" Type="http://schemas.openxmlformats.org/officeDocument/2006/relationships/image" Target="../media/image38.png"/><Relationship Id="rId4" Type="http://schemas.openxmlformats.org/officeDocument/2006/relationships/image" Target="../media/image37.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23" name="Picture 2" descr="C:\Users\Administrator\Desktop\新建文件夹\人六下课题图（20张）\8匆匆.tif"/>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3236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11"/>
          <p:cNvPicPr>
            <a:picLocks noChangeAspect="1" noChangeArrowheads="1"/>
          </p:cNvPicPr>
          <p:nvPr/>
        </p:nvPicPr>
        <p:blipFill>
          <a:blip r:embed="rId3" cstate="print">
            <a:extLst/>
          </a:blip>
          <a:srcRect/>
          <a:stretch>
            <a:fillRect/>
          </a:stretch>
        </p:blipFill>
        <p:spPr bwMode="auto">
          <a:xfrm>
            <a:off x="0" y="2643758"/>
            <a:ext cx="9144000" cy="1404127"/>
          </a:xfrm>
          <a:prstGeom prst="rect">
            <a:avLst/>
          </a:prstGeom>
          <a:ln>
            <a:noFill/>
          </a:ln>
          <a:effectLst>
            <a:softEdge rad="112500"/>
          </a:effectLst>
          <a:extLst/>
        </p:spPr>
      </p:pic>
      <p:cxnSp>
        <p:nvCxnSpPr>
          <p:cNvPr id="8" name="直接连接符 7"/>
          <p:cNvCxnSpPr/>
          <p:nvPr/>
        </p:nvCxnSpPr>
        <p:spPr>
          <a:xfrm>
            <a:off x="1793875" y="3634402"/>
            <a:ext cx="5586413" cy="0"/>
          </a:xfrm>
          <a:prstGeom prst="line">
            <a:avLst/>
          </a:prstGeom>
          <a:ln w="57150" cmpd="dbl">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2124075" y="3039089"/>
            <a:ext cx="792163" cy="504825"/>
          </a:xfrm>
          <a:prstGeom prst="ellipse">
            <a:avLst/>
          </a:prstGeom>
          <a:solidFill>
            <a:srgbClr val="92D050"/>
          </a:solidFill>
          <a:ln w="12700" cmpd="sng">
            <a:solidFill>
              <a:schemeClr val="bg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en-US" altLang="zh-CN" sz="2800" b="1">
                <a:solidFill>
                  <a:srgbClr val="000000"/>
                </a:solidFill>
                <a:latin typeface="黑体" pitchFamily="49" charset="-122"/>
                <a:ea typeface="黑体" pitchFamily="49" charset="-122"/>
              </a:rPr>
              <a:t>8</a:t>
            </a:r>
          </a:p>
        </p:txBody>
      </p:sp>
      <p:sp>
        <p:nvSpPr>
          <p:cNvPr id="9221" name="TextBox 10"/>
          <p:cNvSpPr txBox="1">
            <a:spLocks noChangeArrowheads="1"/>
          </p:cNvSpPr>
          <p:nvPr/>
        </p:nvSpPr>
        <p:spPr bwMode="auto">
          <a:xfrm>
            <a:off x="3204369" y="2859782"/>
            <a:ext cx="3240087"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4000" b="1" dirty="0">
                <a:latin typeface="微软雅黑" pitchFamily="34" charset="-122"/>
                <a:ea typeface="微软雅黑" pitchFamily="34" charset="-122"/>
              </a:rPr>
              <a:t>匆 匆</a:t>
            </a:r>
          </a:p>
        </p:txBody>
      </p:sp>
      <p:sp>
        <p:nvSpPr>
          <p:cNvPr id="9222" name="TextBox 11"/>
          <p:cNvSpPr txBox="1">
            <a:spLocks noChangeArrowheads="1"/>
          </p:cNvSpPr>
          <p:nvPr/>
        </p:nvSpPr>
        <p:spPr bwMode="auto">
          <a:xfrm>
            <a:off x="1793875" y="3847860"/>
            <a:ext cx="5586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2000" b="1" dirty="0">
                <a:latin typeface="楷体" pitchFamily="49" charset="-122"/>
                <a:ea typeface="楷体" pitchFamily="49" charset="-122"/>
              </a:rPr>
              <a:t>人教版六年级</a:t>
            </a:r>
            <a:r>
              <a:rPr lang="en-US" altLang="zh-CN" sz="2000" b="1" dirty="0">
                <a:latin typeface="楷体" pitchFamily="49" charset="-122"/>
                <a:ea typeface="楷体" pitchFamily="49" charset="-122"/>
              </a:rPr>
              <a:t>·</a:t>
            </a:r>
            <a:r>
              <a:rPr lang="zh-CN" altLang="en-US" sz="2000" b="1" dirty="0">
                <a:latin typeface="楷体" pitchFamily="49" charset="-122"/>
                <a:ea typeface="楷体" pitchFamily="49" charset="-122"/>
              </a:rPr>
              <a:t>下册</a:t>
            </a:r>
          </a:p>
        </p:txBody>
      </p:sp>
      <p:sp>
        <p:nvSpPr>
          <p:cNvPr id="9" name="矩形 8"/>
          <p:cNvSpPr/>
          <p:nvPr/>
        </p:nvSpPr>
        <p:spPr>
          <a:xfrm>
            <a:off x="0" y="4443958"/>
            <a:ext cx="9144000" cy="375809"/>
          </a:xfrm>
          <a:prstGeom prst="rect">
            <a:avLst/>
          </a:prstGeom>
        </p:spPr>
        <p:txBody>
          <a:bodyPr wrap="square">
            <a:spAutoFit/>
          </a:bodyPr>
          <a:lstStyle/>
          <a:p>
            <a:pPr marL="342900" lvl="0" indent="-342900" algn="ctr" fontAlgn="base">
              <a:lnSpc>
                <a:spcPct val="110000"/>
              </a:lnSpc>
              <a:spcBef>
                <a:spcPct val="0"/>
              </a:spcBef>
              <a:spcAft>
                <a:spcPct val="0"/>
              </a:spcAft>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410" name="Picture 2" descr="F:\PPT上课课件\框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3238" y="352425"/>
            <a:ext cx="302418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3" descr="F:\PPT上课课件\荡秋千.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3463" y="-6350"/>
            <a:ext cx="134778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矩形 3"/>
          <p:cNvSpPr>
            <a:spLocks noChangeArrowheads="1"/>
          </p:cNvSpPr>
          <p:nvPr/>
        </p:nvSpPr>
        <p:spPr bwMode="auto">
          <a:xfrm>
            <a:off x="3563938" y="627063"/>
            <a:ext cx="141605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latin typeface="微软雅黑" pitchFamily="34" charset="-122"/>
                <a:ea typeface="微软雅黑" pitchFamily="34" charset="-122"/>
              </a:rPr>
              <a:t>词语解释</a:t>
            </a:r>
          </a:p>
        </p:txBody>
      </p:sp>
      <p:sp>
        <p:nvSpPr>
          <p:cNvPr id="11" name="矩形 10"/>
          <p:cNvSpPr>
            <a:spLocks noChangeArrowheads="1"/>
          </p:cNvSpPr>
          <p:nvPr/>
        </p:nvSpPr>
        <p:spPr bwMode="auto">
          <a:xfrm>
            <a:off x="387350" y="1449388"/>
            <a:ext cx="7785100" cy="3328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400" b="1" dirty="0">
                <a:solidFill>
                  <a:srgbClr val="FF0000"/>
                </a:solidFill>
                <a:latin typeface="仿宋" pitchFamily="49" charset="-122"/>
                <a:ea typeface="仿宋" pitchFamily="49" charset="-122"/>
              </a:rPr>
              <a:t>涔涔</a:t>
            </a:r>
            <a:r>
              <a:rPr lang="zh-CN" altLang="en-US" sz="2400" b="1" dirty="0">
                <a:latin typeface="仿宋" pitchFamily="49" charset="-122"/>
                <a:ea typeface="仿宋" pitchFamily="49" charset="-122"/>
              </a:rPr>
              <a:t>：形容汗、泪、水等不断往下流的样子。</a:t>
            </a:r>
            <a:endParaRPr lang="en-US" altLang="zh-CN" sz="2400" b="1" dirty="0">
              <a:latin typeface="仿宋" pitchFamily="49" charset="-122"/>
              <a:ea typeface="仿宋" pitchFamily="49" charset="-122"/>
            </a:endParaRPr>
          </a:p>
          <a:p>
            <a:pPr>
              <a:lnSpc>
                <a:spcPct val="150000"/>
              </a:lnSpc>
            </a:pPr>
            <a:r>
              <a:rPr lang="zh-CN" altLang="en-US" sz="2400" b="1" dirty="0">
                <a:solidFill>
                  <a:srgbClr val="FF0000"/>
                </a:solidFill>
                <a:latin typeface="仿宋" pitchFamily="49" charset="-122"/>
                <a:ea typeface="仿宋" pitchFamily="49" charset="-122"/>
              </a:rPr>
              <a:t>潸潸</a:t>
            </a:r>
            <a:r>
              <a:rPr lang="zh-CN" altLang="en-US" sz="2400" b="1" dirty="0">
                <a:latin typeface="仿宋" pitchFamily="49" charset="-122"/>
                <a:ea typeface="仿宋" pitchFamily="49" charset="-122"/>
              </a:rPr>
              <a:t>：形容流泪不止。</a:t>
            </a:r>
            <a:endParaRPr lang="en-US" altLang="zh-CN" sz="2400" b="1" dirty="0">
              <a:latin typeface="仿宋" pitchFamily="49" charset="-122"/>
              <a:ea typeface="仿宋" pitchFamily="49" charset="-122"/>
            </a:endParaRPr>
          </a:p>
          <a:p>
            <a:pPr>
              <a:lnSpc>
                <a:spcPct val="150000"/>
              </a:lnSpc>
            </a:pPr>
            <a:r>
              <a:rPr lang="zh-CN" altLang="en-US" sz="2400" b="1" dirty="0">
                <a:solidFill>
                  <a:srgbClr val="FF0000"/>
                </a:solidFill>
                <a:latin typeface="仿宋" pitchFamily="49" charset="-122"/>
                <a:ea typeface="仿宋" pitchFamily="49" charset="-122"/>
              </a:rPr>
              <a:t>凝然</a:t>
            </a:r>
            <a:r>
              <a:rPr lang="zh-CN" altLang="en-US" sz="2400" b="1" dirty="0">
                <a:latin typeface="仿宋" pitchFamily="49" charset="-122"/>
                <a:ea typeface="仿宋" pitchFamily="49" charset="-122"/>
              </a:rPr>
              <a:t>：本文指眼睛定定地看的样子。</a:t>
            </a:r>
            <a:endParaRPr lang="en-US" altLang="zh-CN" sz="2400" b="1" dirty="0">
              <a:latin typeface="仿宋" pitchFamily="49" charset="-122"/>
              <a:ea typeface="仿宋" pitchFamily="49" charset="-122"/>
            </a:endParaRPr>
          </a:p>
          <a:p>
            <a:pPr>
              <a:lnSpc>
                <a:spcPct val="150000"/>
              </a:lnSpc>
            </a:pPr>
            <a:r>
              <a:rPr lang="zh-CN" altLang="en-US" sz="2400" b="1" dirty="0">
                <a:solidFill>
                  <a:srgbClr val="FF0000"/>
                </a:solidFill>
                <a:latin typeface="仿宋" pitchFamily="49" charset="-122"/>
                <a:ea typeface="仿宋" pitchFamily="49" charset="-122"/>
              </a:rPr>
              <a:t>蒸融</a:t>
            </a:r>
            <a:r>
              <a:rPr lang="zh-CN" altLang="en-US" sz="2400" b="1" dirty="0">
                <a:latin typeface="仿宋" pitchFamily="49" charset="-122"/>
                <a:ea typeface="仿宋" pitchFamily="49" charset="-122"/>
              </a:rPr>
              <a:t>：蒸发融化。</a:t>
            </a:r>
            <a:endParaRPr lang="en-US" altLang="zh-CN" sz="2400" b="1" dirty="0">
              <a:latin typeface="仿宋" pitchFamily="49" charset="-122"/>
              <a:ea typeface="仿宋" pitchFamily="49" charset="-122"/>
            </a:endParaRPr>
          </a:p>
          <a:p>
            <a:pPr>
              <a:lnSpc>
                <a:spcPct val="150000"/>
              </a:lnSpc>
            </a:pPr>
            <a:r>
              <a:rPr lang="zh-CN" altLang="en-US" sz="2400" b="1" dirty="0">
                <a:solidFill>
                  <a:srgbClr val="FF0000"/>
                </a:solidFill>
                <a:latin typeface="仿宋" pitchFamily="49" charset="-122"/>
                <a:ea typeface="仿宋" pitchFamily="49" charset="-122"/>
              </a:rPr>
              <a:t>伶伶俐俐</a:t>
            </a:r>
            <a:r>
              <a:rPr lang="zh-CN" altLang="en-US" sz="2400" b="1" dirty="0">
                <a:latin typeface="仿宋" pitchFamily="49" charset="-122"/>
                <a:ea typeface="仿宋" pitchFamily="49" charset="-122"/>
              </a:rPr>
              <a:t>：本文指脚步轻快的样子。</a:t>
            </a:r>
            <a:endParaRPr lang="en-US" altLang="zh-CN" sz="2400" b="1" dirty="0">
              <a:latin typeface="仿宋" pitchFamily="49" charset="-122"/>
              <a:ea typeface="仿宋" pitchFamily="49" charset="-122"/>
            </a:endParaRPr>
          </a:p>
          <a:p>
            <a:pPr>
              <a:lnSpc>
                <a:spcPct val="150000"/>
              </a:lnSpc>
            </a:pPr>
            <a:r>
              <a:rPr lang="zh-CN" altLang="en-US" sz="2400" b="1" dirty="0">
                <a:solidFill>
                  <a:srgbClr val="FF0000"/>
                </a:solidFill>
                <a:latin typeface="仿宋" pitchFamily="49" charset="-122"/>
                <a:ea typeface="仿宋" pitchFamily="49" charset="-122"/>
              </a:rPr>
              <a:t>徘徊</a:t>
            </a:r>
            <a:r>
              <a:rPr lang="zh-CN" altLang="en-US" sz="2400" b="1" dirty="0">
                <a:latin typeface="仿宋" pitchFamily="49" charset="-122"/>
                <a:ea typeface="仿宋" pitchFamily="49" charset="-122"/>
              </a:rPr>
              <a:t>：在一个地方来回地走。</a:t>
            </a:r>
            <a:endParaRPr lang="en-US" altLang="zh-CN" sz="2400" b="1" dirty="0">
              <a:latin typeface="仿宋" pitchFamily="49" charset="-122"/>
              <a:ea typeface="仿宋"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fade">
                                      <p:cBhvr>
                                        <p:cTn id="7" dur="500"/>
                                        <p:tgtEl>
                                          <p:spTgt spid="11">
                                            <p:txEl>
                                              <p:pRg st="0" end="0"/>
                                            </p:txEl>
                                          </p:spTgt>
                                        </p:tgtEl>
                                      </p:cBhvr>
                                    </p:animEffect>
                                    <p:anim calcmode="lin" valueType="num">
                                      <p:cBhvr>
                                        <p:cTn id="8"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11">
                                            <p:txEl>
                                              <p:pRg st="1" end="1"/>
                                            </p:txEl>
                                          </p:spTgt>
                                        </p:tgtEl>
                                        <p:attrNameLst>
                                          <p:attrName>style.visibility</p:attrName>
                                        </p:attrNameLst>
                                      </p:cBhvr>
                                      <p:to>
                                        <p:strVal val="visible"/>
                                      </p:to>
                                    </p:set>
                                    <p:animEffect transition="in" filter="fade">
                                      <p:cBhvr>
                                        <p:cTn id="14" dur="500"/>
                                        <p:tgtEl>
                                          <p:spTgt spid="11">
                                            <p:txEl>
                                              <p:pRg st="1" end="1"/>
                                            </p:txEl>
                                          </p:spTgt>
                                        </p:tgtEl>
                                      </p:cBhvr>
                                    </p:animEffect>
                                    <p:anim calcmode="lin" valueType="num">
                                      <p:cBhvr>
                                        <p:cTn id="15" dur="500" fill="hold"/>
                                        <p:tgtEl>
                                          <p:spTgt spid="11">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11">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11">
                                            <p:txEl>
                                              <p:pRg st="2" end="2"/>
                                            </p:txEl>
                                          </p:spTgt>
                                        </p:tgtEl>
                                        <p:attrNameLst>
                                          <p:attrName>style.visibility</p:attrName>
                                        </p:attrNameLst>
                                      </p:cBhvr>
                                      <p:to>
                                        <p:strVal val="visible"/>
                                      </p:to>
                                    </p:set>
                                    <p:animEffect transition="in" filter="fade">
                                      <p:cBhvr>
                                        <p:cTn id="21" dur="500"/>
                                        <p:tgtEl>
                                          <p:spTgt spid="11">
                                            <p:txEl>
                                              <p:pRg st="2" end="2"/>
                                            </p:txEl>
                                          </p:spTgt>
                                        </p:tgtEl>
                                      </p:cBhvr>
                                    </p:animEffect>
                                    <p:anim calcmode="lin" valueType="num">
                                      <p:cBhvr>
                                        <p:cTn id="22" dur="500" fill="hold"/>
                                        <p:tgtEl>
                                          <p:spTgt spid="11">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11">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xEl>
                                              <p:pRg st="3" end="3"/>
                                            </p:txEl>
                                          </p:spTgt>
                                        </p:tgtEl>
                                        <p:attrNameLst>
                                          <p:attrName>style.visibility</p:attrName>
                                        </p:attrNameLst>
                                      </p:cBhvr>
                                      <p:to>
                                        <p:strVal val="visible"/>
                                      </p:to>
                                    </p:set>
                                    <p:animEffect transition="in" filter="fade">
                                      <p:cBhvr>
                                        <p:cTn id="28" dur="500"/>
                                        <p:tgtEl>
                                          <p:spTgt spid="11">
                                            <p:txEl>
                                              <p:pRg st="3" end="3"/>
                                            </p:txEl>
                                          </p:spTgt>
                                        </p:tgtEl>
                                      </p:cBhvr>
                                    </p:animEffect>
                                    <p:anim calcmode="lin" valueType="num">
                                      <p:cBhvr>
                                        <p:cTn id="29" dur="500" fill="hold"/>
                                        <p:tgtEl>
                                          <p:spTgt spid="11">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1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11">
                                            <p:txEl>
                                              <p:pRg st="4" end="4"/>
                                            </p:txEl>
                                          </p:spTgt>
                                        </p:tgtEl>
                                        <p:attrNameLst>
                                          <p:attrName>style.visibility</p:attrName>
                                        </p:attrNameLst>
                                      </p:cBhvr>
                                      <p:to>
                                        <p:strVal val="visible"/>
                                      </p:to>
                                    </p:set>
                                    <p:animEffect transition="in" filter="fade">
                                      <p:cBhvr>
                                        <p:cTn id="35" dur="500"/>
                                        <p:tgtEl>
                                          <p:spTgt spid="11">
                                            <p:txEl>
                                              <p:pRg st="4" end="4"/>
                                            </p:txEl>
                                          </p:spTgt>
                                        </p:tgtEl>
                                      </p:cBhvr>
                                    </p:animEffect>
                                    <p:anim calcmode="lin" valueType="num">
                                      <p:cBhvr>
                                        <p:cTn id="36" dur="500" fill="hold"/>
                                        <p:tgtEl>
                                          <p:spTgt spid="11">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11">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42" presetClass="entr" presetSubtype="0" fill="hold" nodeType="clickEffect">
                                  <p:stCondLst>
                                    <p:cond delay="0"/>
                                  </p:stCondLst>
                                  <p:childTnLst>
                                    <p:set>
                                      <p:cBhvr>
                                        <p:cTn id="41" dur="1" fill="hold">
                                          <p:stCondLst>
                                            <p:cond delay="0"/>
                                          </p:stCondLst>
                                        </p:cTn>
                                        <p:tgtEl>
                                          <p:spTgt spid="11">
                                            <p:txEl>
                                              <p:pRg st="5" end="5"/>
                                            </p:txEl>
                                          </p:spTgt>
                                        </p:tgtEl>
                                        <p:attrNameLst>
                                          <p:attrName>style.visibility</p:attrName>
                                        </p:attrNameLst>
                                      </p:cBhvr>
                                      <p:to>
                                        <p:strVal val="visible"/>
                                      </p:to>
                                    </p:set>
                                    <p:animEffect transition="in" filter="fade">
                                      <p:cBhvr>
                                        <p:cTn id="42" dur="500"/>
                                        <p:tgtEl>
                                          <p:spTgt spid="11">
                                            <p:txEl>
                                              <p:pRg st="5" end="5"/>
                                            </p:txEl>
                                          </p:spTgt>
                                        </p:tgtEl>
                                      </p:cBhvr>
                                    </p:animEffect>
                                    <p:anim calcmode="lin" valueType="num">
                                      <p:cBhvr>
                                        <p:cTn id="43" dur="500" fill="hold"/>
                                        <p:tgtEl>
                                          <p:spTgt spid="11">
                                            <p:txEl>
                                              <p:pRg st="5" end="5"/>
                                            </p:txEl>
                                          </p:spTgt>
                                        </p:tgtEl>
                                        <p:attrNameLst>
                                          <p:attrName>ppt_x</p:attrName>
                                        </p:attrNameLst>
                                      </p:cBhvr>
                                      <p:tavLst>
                                        <p:tav tm="0">
                                          <p:val>
                                            <p:strVal val="#ppt_x"/>
                                          </p:val>
                                        </p:tav>
                                        <p:tav tm="100000">
                                          <p:val>
                                            <p:strVal val="#ppt_x"/>
                                          </p:val>
                                        </p:tav>
                                      </p:tavLst>
                                    </p:anim>
                                    <p:anim calcmode="lin" valueType="num">
                                      <p:cBhvr>
                                        <p:cTn id="44" dur="500" fill="hold"/>
                                        <p:tgtEl>
                                          <p:spTgt spid="11">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468313" y="771525"/>
            <a:ext cx="8288337"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200000"/>
              </a:lnSpc>
            </a:pPr>
            <a:r>
              <a:rPr lang="zh-CN" altLang="en-US" sz="2400" b="1" dirty="0">
                <a:solidFill>
                  <a:srgbClr val="FF0000"/>
                </a:solidFill>
                <a:latin typeface="仿宋" pitchFamily="49" charset="-122"/>
                <a:ea typeface="仿宋" pitchFamily="49" charset="-122"/>
              </a:rPr>
              <a:t>挪移</a:t>
            </a:r>
            <a:r>
              <a:rPr lang="zh-CN" altLang="en-US" sz="2400" b="1" dirty="0">
                <a:latin typeface="仿宋" pitchFamily="49" charset="-122"/>
                <a:ea typeface="仿宋" pitchFamily="49" charset="-122"/>
              </a:rPr>
              <a:t>：挪动；移动。</a:t>
            </a:r>
            <a:endParaRPr lang="en-US" altLang="zh-CN" sz="2400" b="1" dirty="0">
              <a:latin typeface="仿宋" pitchFamily="49" charset="-122"/>
              <a:ea typeface="仿宋" pitchFamily="49" charset="-122"/>
            </a:endParaRPr>
          </a:p>
          <a:p>
            <a:pPr>
              <a:lnSpc>
                <a:spcPct val="200000"/>
              </a:lnSpc>
            </a:pPr>
            <a:r>
              <a:rPr lang="zh-CN" altLang="en-US" sz="2400" b="1" dirty="0">
                <a:solidFill>
                  <a:srgbClr val="FF0000"/>
                </a:solidFill>
                <a:latin typeface="仿宋" pitchFamily="49" charset="-122"/>
                <a:ea typeface="仿宋" pitchFamily="49" charset="-122"/>
              </a:rPr>
              <a:t>空虚</a:t>
            </a:r>
            <a:r>
              <a:rPr lang="zh-CN" altLang="en-US" sz="2400" b="1" dirty="0">
                <a:latin typeface="仿宋" pitchFamily="49" charset="-122"/>
                <a:ea typeface="仿宋" pitchFamily="49" charset="-122"/>
              </a:rPr>
              <a:t>：里面没有什么实在的东西；不充实。</a:t>
            </a:r>
            <a:endParaRPr lang="en-US" altLang="zh-CN" sz="2400" b="1" dirty="0">
              <a:latin typeface="仿宋" pitchFamily="49" charset="-122"/>
              <a:ea typeface="仿宋" pitchFamily="49" charset="-122"/>
            </a:endParaRPr>
          </a:p>
          <a:p>
            <a:pPr>
              <a:lnSpc>
                <a:spcPct val="200000"/>
              </a:lnSpc>
            </a:pPr>
            <a:r>
              <a:rPr lang="zh-CN" altLang="en-US" sz="2400" b="1" dirty="0">
                <a:solidFill>
                  <a:srgbClr val="FF0000"/>
                </a:solidFill>
                <a:latin typeface="仿宋" pitchFamily="49" charset="-122"/>
                <a:ea typeface="仿宋" pitchFamily="49" charset="-122"/>
              </a:rPr>
              <a:t>痕迹</a:t>
            </a:r>
            <a:r>
              <a:rPr lang="zh-CN" altLang="en-US" sz="2400" b="1" dirty="0">
                <a:latin typeface="仿宋" pitchFamily="49" charset="-122"/>
                <a:ea typeface="仿宋" pitchFamily="49" charset="-122"/>
              </a:rPr>
              <a:t>：物体留下的印儿。</a:t>
            </a:r>
            <a:endParaRPr lang="en-US" altLang="zh-CN" sz="2400" b="1" dirty="0">
              <a:latin typeface="仿宋" pitchFamily="49" charset="-122"/>
              <a:ea typeface="仿宋" pitchFamily="49" charset="-122"/>
            </a:endParaRPr>
          </a:p>
          <a:p>
            <a:pPr>
              <a:lnSpc>
                <a:spcPct val="200000"/>
              </a:lnSpc>
            </a:pPr>
            <a:r>
              <a:rPr lang="zh-CN" altLang="en-US" sz="2400" b="1" dirty="0">
                <a:solidFill>
                  <a:srgbClr val="FF0000"/>
                </a:solidFill>
                <a:latin typeface="仿宋" pitchFamily="49" charset="-122"/>
                <a:ea typeface="仿宋" pitchFamily="49" charset="-122"/>
              </a:rPr>
              <a:t>游丝</a:t>
            </a:r>
            <a:r>
              <a:rPr lang="zh-CN" altLang="en-US" sz="2400" b="1" dirty="0">
                <a:latin typeface="仿宋" pitchFamily="49" charset="-122"/>
                <a:ea typeface="仿宋" pitchFamily="49" charset="-122"/>
              </a:rPr>
              <a:t>：蜘蛛等所吐的飘荡在空中的丝。</a:t>
            </a:r>
            <a:endParaRPr lang="en-US" altLang="zh-CN" sz="2400" b="1" dirty="0">
              <a:latin typeface="仿宋" pitchFamily="49" charset="-122"/>
              <a:ea typeface="仿宋" pitchFamily="49" charset="-122"/>
            </a:endParaRPr>
          </a:p>
          <a:p>
            <a:pPr>
              <a:lnSpc>
                <a:spcPct val="200000"/>
              </a:lnSpc>
            </a:pPr>
            <a:r>
              <a:rPr lang="zh-CN" altLang="en-US" sz="2400" b="1" dirty="0">
                <a:solidFill>
                  <a:srgbClr val="FF0000"/>
                </a:solidFill>
                <a:latin typeface="仿宋" pitchFamily="49" charset="-122"/>
                <a:ea typeface="仿宋" pitchFamily="49" charset="-122"/>
              </a:rPr>
              <a:t>赤裸裸</a:t>
            </a:r>
            <a:r>
              <a:rPr lang="zh-CN" altLang="en-US" sz="2400" b="1" dirty="0">
                <a:latin typeface="仿宋" pitchFamily="49" charset="-122"/>
                <a:ea typeface="仿宋" pitchFamily="49" charset="-122"/>
              </a:rPr>
              <a:t>：形容光着身子，不穿衣服。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nodeType="clickEffect">
                                  <p:stCondLst>
                                    <p:cond delay="0"/>
                                  </p:stCondLst>
                                  <p:childTnLst>
                                    <p:set>
                                      <p:cBhvr>
                                        <p:cTn id="13" dur="1" fill="hold">
                                          <p:stCondLst>
                                            <p:cond delay="0"/>
                                          </p:stCondLst>
                                        </p:cTn>
                                        <p:tgtEl>
                                          <p:spTgt spid="2">
                                            <p:txEl>
                                              <p:pRg st="1" end="1"/>
                                            </p:txEl>
                                          </p:spTgt>
                                        </p:tgtEl>
                                        <p:attrNameLst>
                                          <p:attrName>style.visibility</p:attrName>
                                        </p:attrNameLst>
                                      </p:cBhvr>
                                      <p:to>
                                        <p:strVal val="visible"/>
                                      </p:to>
                                    </p:set>
                                    <p:animEffect transition="in" filter="fade">
                                      <p:cBhvr>
                                        <p:cTn id="14" dur="500"/>
                                        <p:tgtEl>
                                          <p:spTgt spid="2">
                                            <p:txEl>
                                              <p:pRg st="1" end="1"/>
                                            </p:txEl>
                                          </p:spTgt>
                                        </p:tgtEl>
                                      </p:cBhvr>
                                    </p:animEffect>
                                    <p:anim calcmode="lin" valueType="num">
                                      <p:cBhvr>
                                        <p:cTn id="15"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6"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42" presetClass="entr" presetSubtype="0" fill="hold" nodeType="clickEffect">
                                  <p:stCondLst>
                                    <p:cond delay="0"/>
                                  </p:stCondLst>
                                  <p:childTnLst>
                                    <p:set>
                                      <p:cBhvr>
                                        <p:cTn id="20" dur="1" fill="hold">
                                          <p:stCondLst>
                                            <p:cond delay="0"/>
                                          </p:stCondLst>
                                        </p:cTn>
                                        <p:tgtEl>
                                          <p:spTgt spid="2">
                                            <p:txEl>
                                              <p:pRg st="2" end="2"/>
                                            </p:txEl>
                                          </p:spTgt>
                                        </p:tgtEl>
                                        <p:attrNameLst>
                                          <p:attrName>style.visibility</p:attrName>
                                        </p:attrNameLst>
                                      </p:cBhvr>
                                      <p:to>
                                        <p:strVal val="visible"/>
                                      </p:to>
                                    </p:set>
                                    <p:animEffect transition="in" filter="fade">
                                      <p:cBhvr>
                                        <p:cTn id="21" dur="500"/>
                                        <p:tgtEl>
                                          <p:spTgt spid="2">
                                            <p:txEl>
                                              <p:pRg st="2" end="2"/>
                                            </p:txEl>
                                          </p:spTgt>
                                        </p:tgtEl>
                                      </p:cBhvr>
                                    </p:animEffect>
                                    <p:anim calcmode="lin" valueType="num">
                                      <p:cBhvr>
                                        <p:cTn id="22"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3"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42" presetClass="entr" presetSubtype="0" fill="hold" nodeType="clickEffect">
                                  <p:stCondLst>
                                    <p:cond delay="0"/>
                                  </p:stCondLst>
                                  <p:childTnLst>
                                    <p:set>
                                      <p:cBhvr>
                                        <p:cTn id="27" dur="1" fill="hold">
                                          <p:stCondLst>
                                            <p:cond delay="0"/>
                                          </p:stCondLst>
                                        </p:cTn>
                                        <p:tgtEl>
                                          <p:spTgt spid="2">
                                            <p:txEl>
                                              <p:pRg st="3" end="3"/>
                                            </p:txEl>
                                          </p:spTgt>
                                        </p:tgtEl>
                                        <p:attrNameLst>
                                          <p:attrName>style.visibility</p:attrName>
                                        </p:attrNameLst>
                                      </p:cBhvr>
                                      <p:to>
                                        <p:strVal val="visible"/>
                                      </p:to>
                                    </p:set>
                                    <p:animEffect transition="in" filter="fade">
                                      <p:cBhvr>
                                        <p:cTn id="28" dur="500"/>
                                        <p:tgtEl>
                                          <p:spTgt spid="2">
                                            <p:txEl>
                                              <p:pRg st="3" end="3"/>
                                            </p:txEl>
                                          </p:spTgt>
                                        </p:tgtEl>
                                      </p:cBhvr>
                                    </p:animEffect>
                                    <p:anim calcmode="lin" valueType="num">
                                      <p:cBhvr>
                                        <p:cTn id="2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30"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42" presetClass="entr" presetSubtype="0" fill="hold" nodeType="clickEffect">
                                  <p:stCondLst>
                                    <p:cond delay="0"/>
                                  </p:stCondLst>
                                  <p:childTnLst>
                                    <p:set>
                                      <p:cBhvr>
                                        <p:cTn id="34" dur="1" fill="hold">
                                          <p:stCondLst>
                                            <p:cond delay="0"/>
                                          </p:stCondLst>
                                        </p:cTn>
                                        <p:tgtEl>
                                          <p:spTgt spid="2">
                                            <p:txEl>
                                              <p:pRg st="4" end="4"/>
                                            </p:txEl>
                                          </p:spTgt>
                                        </p:tgtEl>
                                        <p:attrNameLst>
                                          <p:attrName>style.visibility</p:attrName>
                                        </p:attrNameLst>
                                      </p:cBhvr>
                                      <p:to>
                                        <p:strVal val="visible"/>
                                      </p:to>
                                    </p:set>
                                    <p:animEffect transition="in" filter="fade">
                                      <p:cBhvr>
                                        <p:cTn id="35" dur="500"/>
                                        <p:tgtEl>
                                          <p:spTgt spid="2">
                                            <p:txEl>
                                              <p:pRg st="4" end="4"/>
                                            </p:txEl>
                                          </p:spTgt>
                                        </p:tgtEl>
                                      </p:cBhvr>
                                    </p:animEffect>
                                    <p:anim calcmode="lin" valueType="num">
                                      <p:cBhvr>
                                        <p:cTn id="36"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7"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8" name="Picture 2" descr="F:\PPT上课课件\框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3238" y="352425"/>
            <a:ext cx="302418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descr="F:\PPT上课课件\荡秋千.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3463" y="-6350"/>
            <a:ext cx="134778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0" name="矩形 3"/>
          <p:cNvSpPr>
            <a:spLocks noChangeArrowheads="1"/>
          </p:cNvSpPr>
          <p:nvPr/>
        </p:nvSpPr>
        <p:spPr bwMode="auto">
          <a:xfrm>
            <a:off x="3419475" y="627063"/>
            <a:ext cx="17240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latin typeface="微软雅黑" pitchFamily="34" charset="-122"/>
                <a:ea typeface="微软雅黑" pitchFamily="34" charset="-122"/>
              </a:rPr>
              <a:t>词语对对碰</a:t>
            </a:r>
          </a:p>
        </p:txBody>
      </p:sp>
      <p:graphicFrame>
        <p:nvGraphicFramePr>
          <p:cNvPr id="5" name="表格 4"/>
          <p:cNvGraphicFramePr>
            <a:graphicFrameLocks noGrp="1"/>
          </p:cNvGraphicFramePr>
          <p:nvPr/>
        </p:nvGraphicFramePr>
        <p:xfrm>
          <a:off x="460375" y="1708150"/>
          <a:ext cx="3479800" cy="2519363"/>
        </p:xfrm>
        <a:graphic>
          <a:graphicData uri="http://schemas.openxmlformats.org/drawingml/2006/table">
            <a:tbl>
              <a:tblPr firstRow="1" bandRow="1">
                <a:tableStyleId>{5940675A-B579-460E-94D1-54222C63F5DA}</a:tableStyleId>
              </a:tblPr>
              <a:tblGrid>
                <a:gridCol w="3479800"/>
              </a:tblGrid>
              <a:tr h="2519363">
                <a:tc>
                  <a:txBody>
                    <a:bodyPr/>
                    <a:lstStyle/>
                    <a:p>
                      <a:endParaRPr lang="zh-CN" altLang="en-US" sz="1800" dirty="0"/>
                    </a:p>
                  </a:txBody>
                  <a:tcPr marL="91433" marR="91433" marT="45703" marB="45703"/>
                </a:tc>
              </a:tr>
            </a:tbl>
          </a:graphicData>
        </a:graphic>
      </p:graphicFrame>
      <p:graphicFrame>
        <p:nvGraphicFramePr>
          <p:cNvPr id="7" name="表格 6"/>
          <p:cNvGraphicFramePr>
            <a:graphicFrameLocks noGrp="1"/>
          </p:cNvGraphicFramePr>
          <p:nvPr/>
        </p:nvGraphicFramePr>
        <p:xfrm>
          <a:off x="5076825" y="1708150"/>
          <a:ext cx="3479800" cy="2519363"/>
        </p:xfrm>
        <a:graphic>
          <a:graphicData uri="http://schemas.openxmlformats.org/drawingml/2006/table">
            <a:tbl>
              <a:tblPr firstRow="1" bandRow="1">
                <a:tableStyleId>{5940675A-B579-460E-94D1-54222C63F5DA}</a:tableStyleId>
              </a:tblPr>
              <a:tblGrid>
                <a:gridCol w="3479800"/>
              </a:tblGrid>
              <a:tr h="2519363">
                <a:tc>
                  <a:txBody>
                    <a:bodyPr/>
                    <a:lstStyle/>
                    <a:p>
                      <a:endParaRPr lang="zh-CN" altLang="en-US" sz="1800" dirty="0"/>
                    </a:p>
                  </a:txBody>
                  <a:tcPr marL="91433" marR="91433" marT="45703" marB="45703"/>
                </a:tc>
              </a:tr>
            </a:tbl>
          </a:graphicData>
        </a:graphic>
      </p:graphicFrame>
      <p:sp>
        <p:nvSpPr>
          <p:cNvPr id="19473" name="矩形 8"/>
          <p:cNvSpPr>
            <a:spLocks noChangeArrowheads="1"/>
          </p:cNvSpPr>
          <p:nvPr/>
        </p:nvSpPr>
        <p:spPr bwMode="auto">
          <a:xfrm>
            <a:off x="1598613" y="1914525"/>
            <a:ext cx="8778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a:r>
              <a:rPr lang="zh-CN" altLang="en-US" b="1" dirty="0">
                <a:solidFill>
                  <a:srgbClr val="FF0000"/>
                </a:solidFill>
                <a:latin typeface="微软雅黑" pitchFamily="34" charset="-122"/>
                <a:ea typeface="微软雅黑" pitchFamily="34" charset="-122"/>
              </a:rPr>
              <a:t>近义词</a:t>
            </a:r>
          </a:p>
        </p:txBody>
      </p:sp>
      <p:sp>
        <p:nvSpPr>
          <p:cNvPr id="19474" name="矩形 9"/>
          <p:cNvSpPr>
            <a:spLocks noChangeArrowheads="1"/>
          </p:cNvSpPr>
          <p:nvPr/>
        </p:nvSpPr>
        <p:spPr bwMode="auto">
          <a:xfrm>
            <a:off x="6516688" y="1779588"/>
            <a:ext cx="8763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a:r>
              <a:rPr lang="zh-CN" altLang="en-US" b="1" dirty="0">
                <a:solidFill>
                  <a:srgbClr val="FF0000"/>
                </a:solidFill>
                <a:latin typeface="微软雅黑" pitchFamily="34" charset="-122"/>
                <a:ea typeface="微软雅黑" pitchFamily="34" charset="-122"/>
              </a:rPr>
              <a:t>反义词</a:t>
            </a:r>
          </a:p>
        </p:txBody>
      </p:sp>
      <p:sp>
        <p:nvSpPr>
          <p:cNvPr id="12" name="矩形 11"/>
          <p:cNvSpPr>
            <a:spLocks noChangeArrowheads="1"/>
          </p:cNvSpPr>
          <p:nvPr/>
        </p:nvSpPr>
        <p:spPr bwMode="auto">
          <a:xfrm>
            <a:off x="395288" y="2289175"/>
            <a:ext cx="3592512"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200000"/>
              </a:lnSpc>
            </a:pPr>
            <a:r>
              <a:rPr lang="zh-CN" altLang="en-US" sz="2000" b="1" dirty="0">
                <a:latin typeface="黑体" pitchFamily="49" charset="-122"/>
                <a:ea typeface="黑体" pitchFamily="49" charset="-122"/>
              </a:rPr>
              <a:t>确乎</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确实　空虚</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空乏</a:t>
            </a:r>
            <a:endParaRPr lang="en-US" altLang="zh-CN" sz="2000" b="1" dirty="0">
              <a:latin typeface="黑体" pitchFamily="49" charset="-122"/>
              <a:ea typeface="黑体" pitchFamily="49" charset="-122"/>
            </a:endParaRPr>
          </a:p>
          <a:p>
            <a:pPr algn="ctr">
              <a:lnSpc>
                <a:spcPct val="200000"/>
              </a:lnSpc>
            </a:pPr>
            <a:r>
              <a:rPr lang="zh-CN" altLang="en-US" sz="2000" b="1" dirty="0">
                <a:latin typeface="黑体" pitchFamily="49" charset="-122"/>
                <a:ea typeface="黑体" pitchFamily="49" charset="-122"/>
              </a:rPr>
              <a:t>挪移</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挪动　觉察</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发觉</a:t>
            </a:r>
            <a:endParaRPr lang="en-US" altLang="zh-CN" sz="2000" b="1" dirty="0">
              <a:latin typeface="黑体" pitchFamily="49" charset="-122"/>
              <a:ea typeface="黑体" pitchFamily="49" charset="-122"/>
            </a:endParaRPr>
          </a:p>
          <a:p>
            <a:pPr algn="ctr">
              <a:lnSpc>
                <a:spcPct val="200000"/>
              </a:lnSpc>
            </a:pPr>
            <a:r>
              <a:rPr lang="zh-CN" altLang="en-US" sz="2000" b="1" dirty="0">
                <a:latin typeface="黑体" pitchFamily="49" charset="-122"/>
                <a:ea typeface="黑体" pitchFamily="49" charset="-122"/>
              </a:rPr>
              <a:t>叹息</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叹气　徘徊</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踌躇</a:t>
            </a:r>
          </a:p>
        </p:txBody>
      </p:sp>
      <p:sp>
        <p:nvSpPr>
          <p:cNvPr id="13" name="矩形 12"/>
          <p:cNvSpPr>
            <a:spLocks noChangeArrowheads="1"/>
          </p:cNvSpPr>
          <p:nvPr/>
        </p:nvSpPr>
        <p:spPr bwMode="auto">
          <a:xfrm>
            <a:off x="5011738" y="2290763"/>
            <a:ext cx="3592512"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200000"/>
              </a:lnSpc>
            </a:pPr>
            <a:r>
              <a:rPr lang="zh-CN" altLang="en-US" sz="2000" b="1" dirty="0">
                <a:latin typeface="黑体" pitchFamily="49" charset="-122"/>
                <a:ea typeface="黑体" pitchFamily="49" charset="-122"/>
              </a:rPr>
              <a:t>匆匆</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缓慢　聪明</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愚蠢</a:t>
            </a:r>
            <a:endParaRPr lang="en-US" altLang="zh-CN" sz="2000" b="1" dirty="0">
              <a:latin typeface="黑体" pitchFamily="49" charset="-122"/>
              <a:ea typeface="黑体" pitchFamily="49" charset="-122"/>
            </a:endParaRPr>
          </a:p>
          <a:p>
            <a:pPr algn="ctr">
              <a:lnSpc>
                <a:spcPct val="200000"/>
              </a:lnSpc>
            </a:pPr>
            <a:r>
              <a:rPr lang="zh-CN" altLang="en-US" sz="2000" b="1" dirty="0">
                <a:latin typeface="黑体" pitchFamily="49" charset="-122"/>
                <a:ea typeface="黑体" pitchFamily="49" charset="-122"/>
              </a:rPr>
              <a:t>空虚</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充实　挪移</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固定</a:t>
            </a:r>
          </a:p>
        </p:txBody>
      </p:sp>
      <p:pic>
        <p:nvPicPr>
          <p:cNvPr id="19477" name="图片 13"/>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41775" y="2355850"/>
            <a:ext cx="962025"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482" name="Picture 7" descr="F:\PPT上课课件\标3.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0175" y="109538"/>
            <a:ext cx="1800225"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488950" y="268288"/>
            <a:ext cx="1363663"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课文详解</a:t>
            </a:r>
          </a:p>
        </p:txBody>
      </p:sp>
      <p:sp>
        <p:nvSpPr>
          <p:cNvPr id="20484" name="矩形 3"/>
          <p:cNvSpPr>
            <a:spLocks noChangeArrowheads="1"/>
          </p:cNvSpPr>
          <p:nvPr/>
        </p:nvSpPr>
        <p:spPr bwMode="auto">
          <a:xfrm>
            <a:off x="395288" y="1101725"/>
            <a:ext cx="76327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黑体" pitchFamily="49" charset="-122"/>
                <a:ea typeface="黑体" pitchFamily="49" charset="-122"/>
                <a:sym typeface="+mn-ea"/>
              </a:rPr>
              <a:t>看到题目“匆匆”，你想到描写时间流逝的成语有哪些？</a:t>
            </a:r>
            <a:endParaRPr lang="zh-CN" altLang="en-US" sz="2400" b="1" dirty="0">
              <a:solidFill>
                <a:srgbClr val="000000"/>
              </a:solidFill>
              <a:latin typeface="楷体" pitchFamily="49" charset="-122"/>
              <a:ea typeface="楷体" pitchFamily="49" charset="-122"/>
              <a:cs typeface="黑体" pitchFamily="49" charset="-122"/>
            </a:endParaRPr>
          </a:p>
        </p:txBody>
      </p:sp>
      <p:pic>
        <p:nvPicPr>
          <p:cNvPr id="7170" name="Picture 2" descr="C:\Users\Administrator\Desktop\新建文件夹\云朵.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3850" y="1708150"/>
            <a:ext cx="2232025"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C:\Users\Administrator\Desktop\新建文件夹\云朵.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555875" y="2643188"/>
            <a:ext cx="2232025" cy="183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descr="C:\Users\Administrator\Desktop\新建文件夹\云朵.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59338" y="1779588"/>
            <a:ext cx="2233612" cy="1839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2" descr="C:\Users\Administrator\Desktop\新建文件夹\云朵.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659563" y="3076575"/>
            <a:ext cx="2233612" cy="183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矩形 8"/>
          <p:cNvSpPr>
            <a:spLocks noChangeArrowheads="1"/>
          </p:cNvSpPr>
          <p:nvPr/>
        </p:nvSpPr>
        <p:spPr bwMode="auto">
          <a:xfrm>
            <a:off x="611188" y="2624138"/>
            <a:ext cx="16208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FF0000"/>
                </a:solidFill>
                <a:latin typeface="微软雅黑" pitchFamily="34" charset="-122"/>
                <a:ea typeface="微软雅黑" pitchFamily="34" charset="-122"/>
              </a:rPr>
              <a:t>白驹过隙</a:t>
            </a:r>
          </a:p>
        </p:txBody>
      </p:sp>
      <p:sp>
        <p:nvSpPr>
          <p:cNvPr id="10" name="矩形 9"/>
          <p:cNvSpPr>
            <a:spLocks noChangeArrowheads="1"/>
          </p:cNvSpPr>
          <p:nvPr/>
        </p:nvSpPr>
        <p:spPr bwMode="auto">
          <a:xfrm>
            <a:off x="2843213" y="3579813"/>
            <a:ext cx="16271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FF0000"/>
                </a:solidFill>
                <a:latin typeface="微软雅黑" pitchFamily="34" charset="-122"/>
                <a:ea typeface="微软雅黑" pitchFamily="34" charset="-122"/>
              </a:rPr>
              <a:t>日月如梭</a:t>
            </a:r>
          </a:p>
        </p:txBody>
      </p:sp>
      <p:sp>
        <p:nvSpPr>
          <p:cNvPr id="11" name="矩形 10"/>
          <p:cNvSpPr>
            <a:spLocks noChangeArrowheads="1"/>
          </p:cNvSpPr>
          <p:nvPr/>
        </p:nvSpPr>
        <p:spPr bwMode="auto">
          <a:xfrm>
            <a:off x="5148263" y="2697163"/>
            <a:ext cx="16271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FF0000"/>
                </a:solidFill>
                <a:latin typeface="微软雅黑" pitchFamily="34" charset="-122"/>
                <a:ea typeface="微软雅黑" pitchFamily="34" charset="-122"/>
              </a:rPr>
              <a:t>光阴似箭</a:t>
            </a:r>
          </a:p>
        </p:txBody>
      </p:sp>
      <p:sp>
        <p:nvSpPr>
          <p:cNvPr id="12" name="矩形 11"/>
          <p:cNvSpPr>
            <a:spLocks noChangeArrowheads="1"/>
          </p:cNvSpPr>
          <p:nvPr/>
        </p:nvSpPr>
        <p:spPr bwMode="auto">
          <a:xfrm>
            <a:off x="6986588" y="4002088"/>
            <a:ext cx="1627187"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800" b="1">
                <a:solidFill>
                  <a:srgbClr val="FF0000"/>
                </a:solidFill>
                <a:latin typeface="微软雅黑" pitchFamily="34" charset="-122"/>
                <a:ea typeface="微软雅黑" pitchFamily="34" charset="-122"/>
              </a:rPr>
              <a:t>岁月如梭</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box(in)">
                                      <p:cBhvr>
                                        <p:cTn id="7" dur="500"/>
                                        <p:tgtEl>
                                          <p:spTgt spid="717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ox(in)">
                                      <p:cBhvr>
                                        <p:cTn id="10" dur="500"/>
                                        <p:tgtEl>
                                          <p:spTgt spid="9"/>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anim calcmode="lin" valueType="num">
                                      <p:cBhvr>
                                        <p:cTn id="16" dur="500" fill="hold"/>
                                        <p:tgtEl>
                                          <p:spTgt spid="10"/>
                                        </p:tgtEl>
                                        <p:attrNameLst>
                                          <p:attrName>ppt_x</p:attrName>
                                        </p:attrNameLst>
                                      </p:cBhvr>
                                      <p:tavLst>
                                        <p:tav tm="0">
                                          <p:val>
                                            <p:strVal val="#ppt_x"/>
                                          </p:val>
                                        </p:tav>
                                        <p:tav tm="100000">
                                          <p:val>
                                            <p:strVal val="#ppt_x"/>
                                          </p:val>
                                        </p:tav>
                                      </p:tavLst>
                                    </p:anim>
                                    <p:anim calcmode="lin" valueType="num">
                                      <p:cBhvr>
                                        <p:cTn id="17" dur="500" fill="hold"/>
                                        <p:tgtEl>
                                          <p:spTgt spid="10"/>
                                        </p:tgtEl>
                                        <p:attrNameLst>
                                          <p:attrName>ppt_y</p:attrName>
                                        </p:attrNameLst>
                                      </p:cBhvr>
                                      <p:tavLst>
                                        <p:tav tm="0">
                                          <p:val>
                                            <p:strVal val="#ppt_y+.1"/>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checkerboard(across)">
                                      <p:cBhvr>
                                        <p:cTn id="27" dur="500"/>
                                        <p:tgtEl>
                                          <p:spTgt spid="11"/>
                                        </p:tgtEl>
                                      </p:cBhvr>
                                    </p:animEffect>
                                  </p:childTnLst>
                                </p:cTn>
                              </p:par>
                              <p:par>
                                <p:cTn id="28" presetID="5" presetClass="entr" presetSubtype="10" fill="hold" nodeType="with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checkerboard(across)">
                                      <p:cBhvr>
                                        <p:cTn id="30" dur="500"/>
                                        <p:tgtEl>
                                          <p:spTgt spid="7"/>
                                        </p:tgtEl>
                                      </p:cBhvr>
                                    </p:animEffect>
                                  </p:childTnLst>
                                </p:cTn>
                              </p:par>
                            </p:childTnLst>
                          </p:cTn>
                        </p:par>
                      </p:childTnLst>
                    </p:cTn>
                  </p:par>
                  <p:par>
                    <p:cTn id="31" fill="hold" nodeType="clickPar">
                      <p:stCondLst>
                        <p:cond delay="indefinite"/>
                      </p:stCondLst>
                      <p:childTnLst>
                        <p:par>
                          <p:cTn id="32" fill="hold" nodeType="withGroup">
                            <p:stCondLst>
                              <p:cond delay="0"/>
                            </p:stCondLst>
                            <p:childTnLst>
                              <p:par>
                                <p:cTn id="33" presetID="3" presetClass="entr" presetSubtype="1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blinds(horizontal)">
                                      <p:cBhvr>
                                        <p:cTn id="35" dur="500"/>
                                        <p:tgtEl>
                                          <p:spTgt spid="12"/>
                                        </p:tgtEl>
                                      </p:cBhvr>
                                    </p:animEffect>
                                  </p:childTnLst>
                                </p:cTn>
                              </p:par>
                              <p:par>
                                <p:cTn id="36" presetID="3" presetClass="entr" presetSubtype="1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blinds(horizontal)">
                                      <p:cBhvr>
                                        <p:cTn id="38"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Box 6"/>
          <p:cNvSpPr txBox="1">
            <a:spLocks noChangeArrowheads="1"/>
          </p:cNvSpPr>
          <p:nvPr/>
        </p:nvSpPr>
        <p:spPr bwMode="auto">
          <a:xfrm>
            <a:off x="250825" y="1058863"/>
            <a:ext cx="8642350" cy="147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000" b="1" dirty="0">
                <a:latin typeface="黑体" pitchFamily="49" charset="-122"/>
                <a:ea typeface="黑体" pitchFamily="49" charset="-122"/>
              </a:rPr>
              <a:t>想一想：</a:t>
            </a:r>
            <a:endParaRPr lang="en-US" altLang="zh-CN" sz="2000" b="1" dirty="0">
              <a:latin typeface="黑体" pitchFamily="49" charset="-122"/>
              <a:ea typeface="黑体" pitchFamily="49" charset="-122"/>
            </a:endParaRPr>
          </a:p>
          <a:p>
            <a:pPr algn="just">
              <a:lnSpc>
                <a:spcPct val="150000"/>
              </a:lnSpc>
            </a:pPr>
            <a:r>
              <a:rPr lang="zh-CN" altLang="en-US" sz="2000" b="1" dirty="0">
                <a:solidFill>
                  <a:srgbClr val="000000"/>
                </a:solidFill>
                <a:latin typeface="黑体" pitchFamily="49" charset="-122"/>
                <a:ea typeface="黑体" pitchFamily="49" charset="-122"/>
              </a:rPr>
              <a:t>    同学们，请大家认真朗读课文朗读，注意生字词的读音，</a:t>
            </a:r>
            <a:r>
              <a:rPr lang="zh-CN" altLang="en-US" sz="2000" b="1" dirty="0">
                <a:ea typeface="黑体" pitchFamily="49" charset="-122"/>
              </a:rPr>
              <a:t>明确课文的主要内容。</a:t>
            </a:r>
            <a:r>
              <a:rPr lang="zh-CN" altLang="en-US" sz="2000" b="1" dirty="0">
                <a:solidFill>
                  <a:srgbClr val="FF0000"/>
                </a:solidFill>
                <a:latin typeface="黑体" pitchFamily="49" charset="-122"/>
                <a:ea typeface="黑体" pitchFamily="49" charset="-122"/>
              </a:rPr>
              <a:t>思考：</a:t>
            </a:r>
            <a:r>
              <a:rPr lang="zh-CN" altLang="en-US" sz="2000" b="1" dirty="0">
                <a:latin typeface="黑体" pitchFamily="49" charset="-122"/>
                <a:ea typeface="黑体" pitchFamily="49" charset="-122"/>
              </a:rPr>
              <a:t>课文主要写了一件什么事？理清文章脉络。</a:t>
            </a:r>
          </a:p>
        </p:txBody>
      </p:sp>
      <p:sp>
        <p:nvSpPr>
          <p:cNvPr id="8" name="六角星 7"/>
          <p:cNvSpPr/>
          <p:nvPr/>
        </p:nvSpPr>
        <p:spPr>
          <a:xfrm>
            <a:off x="417513" y="1592263"/>
            <a:ext cx="328612" cy="387350"/>
          </a:xfrm>
          <a:prstGeom prst="star6">
            <a:avLst/>
          </a:prstGeom>
          <a:solidFill>
            <a:srgbClr val="FFFF00"/>
          </a:solidFill>
          <a:ln>
            <a:solidFill>
              <a:srgbClr val="FFFF00"/>
            </a:solidFill>
          </a:ln>
        </p:spPr>
        <p:style>
          <a:lnRef idx="2">
            <a:schemeClr val="accent4">
              <a:shade val="50000"/>
            </a:schemeClr>
          </a:lnRef>
          <a:fillRef idx="1">
            <a:schemeClr val="accent4"/>
          </a:fillRef>
          <a:effectRef idx="0">
            <a:schemeClr val="accent4"/>
          </a:effectRef>
          <a:fontRef idx="minor">
            <a:schemeClr val="lt1"/>
          </a:fontRef>
        </p:style>
        <p:txBody>
          <a:bodyPr anchor="ctr"/>
          <a:lstStyle/>
          <a:p>
            <a:pPr algn="ctr" fontAlgn="auto">
              <a:spcBef>
                <a:spcPts val="0"/>
              </a:spcBef>
              <a:spcAft>
                <a:spcPts val="0"/>
              </a:spcAft>
              <a:defRPr/>
            </a:pPr>
            <a:endParaRPr lang="zh-CN" altLang="en-US"/>
          </a:p>
        </p:txBody>
      </p:sp>
      <p:sp>
        <p:nvSpPr>
          <p:cNvPr id="13" name="矩形 12"/>
          <p:cNvSpPr>
            <a:spLocks noChangeArrowheads="1"/>
          </p:cNvSpPr>
          <p:nvPr/>
        </p:nvSpPr>
        <p:spPr bwMode="auto">
          <a:xfrm>
            <a:off x="323850" y="2776538"/>
            <a:ext cx="849630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dirty="0">
                <a:latin typeface="楷体" pitchFamily="49" charset="-122"/>
                <a:ea typeface="楷体" pitchFamily="49" charset="-122"/>
              </a:rPr>
              <a:t>    先写日子一去不复返的特点；再写自己的八千多个日子来去匆匆和稍纵即逝，作者思绪万千，由景及人，叹息不已。最后，作者发出内心的感叹。</a:t>
            </a:r>
            <a:endParaRPr lang="zh-CN" altLang="zh-CN" sz="2400" b="1" dirty="0">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ext Box 7"/>
          <p:cNvSpPr txBox="1">
            <a:spLocks noChangeArrowheads="1"/>
          </p:cNvSpPr>
          <p:nvPr/>
        </p:nvSpPr>
        <p:spPr bwMode="auto">
          <a:xfrm>
            <a:off x="2124075" y="627063"/>
            <a:ext cx="6480175"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spcBef>
                <a:spcPts val="600"/>
              </a:spcBef>
            </a:pPr>
            <a:r>
              <a:rPr lang="zh-CN" altLang="en-US" sz="2000" b="1" dirty="0">
                <a:latin typeface="黑体" pitchFamily="49" charset="-122"/>
                <a:ea typeface="黑体" pitchFamily="49" charset="-122"/>
              </a:rPr>
              <a:t>第一部分</a:t>
            </a:r>
            <a:r>
              <a:rPr lang="en-US" altLang="zh-CN" sz="2000" b="1" dirty="0">
                <a:latin typeface="黑体" pitchFamily="49" charset="-122"/>
                <a:ea typeface="黑体" pitchFamily="49" charset="-122"/>
              </a:rPr>
              <a:t>(1)</a:t>
            </a:r>
          </a:p>
          <a:p>
            <a:pPr>
              <a:lnSpc>
                <a:spcPct val="150000"/>
              </a:lnSpc>
              <a:spcBef>
                <a:spcPts val="600"/>
              </a:spcBef>
            </a:pPr>
            <a:r>
              <a:rPr lang="zh-CN" altLang="en-US" sz="2000" b="1" dirty="0">
                <a:solidFill>
                  <a:srgbClr val="FF0000"/>
                </a:solidFill>
                <a:latin typeface="黑体" pitchFamily="49" charset="-122"/>
                <a:ea typeface="黑体" pitchFamily="49" charset="-122"/>
              </a:rPr>
              <a:t>提出问题：我们的日子为什么一去不复返呢？</a:t>
            </a:r>
            <a:endParaRPr lang="en-US" altLang="zh-CN" sz="2000" b="1" dirty="0">
              <a:solidFill>
                <a:srgbClr val="FF0000"/>
              </a:solidFill>
              <a:latin typeface="黑体" pitchFamily="49" charset="-122"/>
              <a:ea typeface="黑体" pitchFamily="49" charset="-122"/>
            </a:endParaRPr>
          </a:p>
          <a:p>
            <a:pPr>
              <a:lnSpc>
                <a:spcPct val="150000"/>
              </a:lnSpc>
              <a:spcBef>
                <a:spcPts val="600"/>
              </a:spcBef>
            </a:pPr>
            <a:r>
              <a:rPr lang="zh-CN" altLang="en-US" sz="2000" b="1" dirty="0">
                <a:latin typeface="黑体" pitchFamily="49" charset="-122"/>
                <a:ea typeface="黑体" pitchFamily="49" charset="-122"/>
              </a:rPr>
              <a:t>第二部分</a:t>
            </a:r>
            <a:r>
              <a:rPr lang="en-US" altLang="zh-CN" sz="2000" b="1" dirty="0">
                <a:latin typeface="黑体" pitchFamily="49" charset="-122"/>
                <a:ea typeface="黑体" pitchFamily="49" charset="-122"/>
              </a:rPr>
              <a:t>(2</a:t>
            </a:r>
            <a:r>
              <a:rPr lang="zh-CN" altLang="en-US" sz="2000" b="1" dirty="0">
                <a:latin typeface="黑体" pitchFamily="49" charset="-122"/>
                <a:ea typeface="黑体" pitchFamily="49" charset="-122"/>
              </a:rPr>
              <a:t>－</a:t>
            </a:r>
            <a:r>
              <a:rPr lang="en-US" altLang="zh-CN" sz="2000" b="1" dirty="0">
                <a:latin typeface="黑体" pitchFamily="49" charset="-122"/>
                <a:ea typeface="黑体" pitchFamily="49" charset="-122"/>
              </a:rPr>
              <a:t>4)</a:t>
            </a:r>
          </a:p>
          <a:p>
            <a:pPr>
              <a:lnSpc>
                <a:spcPct val="150000"/>
              </a:lnSpc>
              <a:spcBef>
                <a:spcPts val="600"/>
              </a:spcBef>
            </a:pPr>
            <a:r>
              <a:rPr lang="zh-CN" altLang="en-US" sz="2000" b="1" dirty="0">
                <a:solidFill>
                  <a:srgbClr val="FF0000"/>
                </a:solidFill>
                <a:latin typeface="黑体" pitchFamily="49" charset="-122"/>
                <a:ea typeface="黑体" pitchFamily="49" charset="-122"/>
              </a:rPr>
              <a:t>时间在我们的身边悄悄流逝，令人慨叹。</a:t>
            </a:r>
            <a:endParaRPr lang="en-US" altLang="zh-CN" sz="2000" b="1" dirty="0">
              <a:solidFill>
                <a:srgbClr val="FF0000"/>
              </a:solidFill>
              <a:latin typeface="黑体" pitchFamily="49" charset="-122"/>
              <a:ea typeface="黑体" pitchFamily="49" charset="-122"/>
            </a:endParaRPr>
          </a:p>
          <a:p>
            <a:pPr>
              <a:lnSpc>
                <a:spcPct val="150000"/>
              </a:lnSpc>
              <a:spcBef>
                <a:spcPts val="600"/>
              </a:spcBef>
            </a:pPr>
            <a:r>
              <a:rPr lang="zh-CN" altLang="en-US" sz="2000" b="1" dirty="0">
                <a:latin typeface="黑体" pitchFamily="49" charset="-122"/>
                <a:ea typeface="黑体" pitchFamily="49" charset="-122"/>
              </a:rPr>
              <a:t>第三部分</a:t>
            </a:r>
            <a:r>
              <a:rPr lang="en-US" altLang="zh-CN" sz="2000" b="1" dirty="0">
                <a:latin typeface="黑体" pitchFamily="49" charset="-122"/>
                <a:ea typeface="黑体" pitchFamily="49" charset="-122"/>
              </a:rPr>
              <a:t>(5)</a:t>
            </a:r>
          </a:p>
          <a:p>
            <a:pPr>
              <a:lnSpc>
                <a:spcPct val="150000"/>
              </a:lnSpc>
              <a:spcBef>
                <a:spcPts val="600"/>
              </a:spcBef>
            </a:pPr>
            <a:r>
              <a:rPr lang="zh-CN" altLang="en-US" sz="2000" b="1" dirty="0">
                <a:solidFill>
                  <a:srgbClr val="FF0000"/>
                </a:solidFill>
                <a:latin typeface="黑体" pitchFamily="49" charset="-122"/>
                <a:ea typeface="黑体" pitchFamily="49" charset="-122"/>
              </a:rPr>
              <a:t>照应开头，再次提出“我们的日子为什么一去不复返呢”这一问题。</a:t>
            </a:r>
          </a:p>
        </p:txBody>
      </p:sp>
      <p:pic>
        <p:nvPicPr>
          <p:cNvPr id="22531" name="Picture 2" descr="http://gss0.baidu.com/-Po3dSag_xI4khGko9WTAnF6hhy/zhidao/pic/item/00e93901213fb80e901fdfed3ed12f2eb938943a.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619250" y="715963"/>
            <a:ext cx="720725" cy="3548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矩形 7"/>
          <p:cNvSpPr>
            <a:spLocks noChangeArrowheads="1"/>
          </p:cNvSpPr>
          <p:nvPr/>
        </p:nvSpPr>
        <p:spPr bwMode="auto">
          <a:xfrm>
            <a:off x="468313" y="2176463"/>
            <a:ext cx="131286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200" b="1" dirty="0">
                <a:latin typeface="微软雅黑" pitchFamily="34" charset="-122"/>
                <a:ea typeface="微软雅黑" pitchFamily="34" charset="-122"/>
              </a:rPr>
              <a:t>理清层次</a:t>
            </a:r>
          </a:p>
        </p:txBody>
      </p:sp>
      <p:sp>
        <p:nvSpPr>
          <p:cNvPr id="22533" name="AutoShape 4" descr="data:image/jpeg;base64,/9j/4AAQSkZJRgABAQAAAQABAAD/2wBDAAgGBgcGBQgHBwcJCQgKDBQNDAsLDBkSEw8UHRofHh0aHBwgJC4nICIsIxwcKDcpLDAxNDQ0Hyc5PTgyPC4zNDL/2wBDAQkJCQwLDBgNDRgyIRwhMjIyMjIyMjIyMjIyMjIyMjIyMjIyMjIyMjIyMjIyMjIyMjIyMjIyMjIyMjIyMjIyMjL/wAARCAH0AfQDASIAAhEBAxEB/8QAHwAAAQUBAQEBAQEAAAAAAAAAAAECAwQFBgcICQoL/8QAtRAAAgEDAwIEAwUFBAQAAAF9AQIDAAQRBRIhMUEGE1FhByJxFDKBkaEII0KxwRVS0fAkM2JyggkKFhcYGRolJicoKSo0NTY3ODk6Q0RFRkdISUpTVFVWV1hZWmNkZWZnaGlqc3R1dnd4eXqDhIWGh4iJipKTlJWWl5iZmqKjpKWmp6ipqrKztLW2t7i5usLDxMXGx8jJytLT1NXW19jZ2uHi4+Tl5ufo6erx8vP09fb3+Pn6/8QAHwEAAwEBAQEBAQEBAQAAAAAAAAECAwQFBgcICQoL/8QAtREAAgECBAQDBAcFBAQAAQJ3AAECAxEEBSExBhJBUQdhcRMiMoEIFEKRobHBCSMzUvAVYnLRChYkNOEl8RcYGRomJygpKjU2Nzg5OkNERUZHSElKU1RVVldYWVpjZGVmZ2hpanN0dXZ3eHl6goOEhYaHiImKkpOUlZaXmJmaoqOkpaanqKmqsrO0tba3uLm6wsPExcbHyMnK0tPU1dbX2Nna4uPk5ebn6Onq8vP09fb3+Pn6/9oADAMBAAIRAxEAPwD3a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jOBntVG61nTLIH7TqFtF/vygU0m9hNpbl6iuZuPiB4XtzhtXhcjr5as/8AIVnyfFXwxGcK95L/ALluf64rRUKj2i/uM3XpLeS+87aiuBb4uaCPu2mot/2yQfzamf8AC3tC/wCfDUv+/cf/AMXV/Va38rI+t0P5keg0VwkfxZ8ON9+K/T6wA/yatGz+Inhq8BMd3KhHUPA4I/Ss50qlNXmrIpYmi9pL7zqqKyrfxJotycQ6jbk+hbB/WtKOaOYZjkRx6q2ayTT2NFKMtmPoooplBRRRQAUUUUAFFFFABRRRQAUUUUAFFFFABRRRQAUUUUAFFFFABRRRQAUUUUAFFFFABRRRQAUUUUAFFFFABRRRQAUUUUAFFFFABRRRQAUUUUAFFFFABRRRQAUUUUAFFFYereLNL0ktGZftFyP+WMHzEfU9B+NJyS1ZMpxgrydjczVO/wBV0/S4fNvryC3T/po4Gfw715Dr/wAStfu5HgtYl02Hp8o3SH/gR4H4CuPmeS6lM1zNJPKeryMWNejh8A6sVNy08tTzq2ZwhpBXPW9T+LGjW2UsIJ71x/FjYn5nn9K5DUPin4guiRaC3skPTYm9vzbj9K5HaPSlxXo08BRhur+p5tTMK89nb0J7zXtZ1In7Xqd3Pns0pA/IcVR8l2OT19asKMtirKqF6CuuMIx+FWOSVSUtZO5R+ztjqfyo8jHXNaQjY/SjyT7U7kXM7yVxzzR5SelXniAIBHWqzjDkCgCu8eBkVpeHyRdSjts5/OqEp+Qjua1fD0fE0vY4UV5mczSwck+tvzLhudJGoCcAc1cijMeGSRkPqhxVGAkgir8LZj+lfATbi7o9KjZo0LfWdWtBiO/d1/uygOP15rWtvGdwmBeWaSD+9E2D+RrnaKuGLrQ2Z1xnOOzO9s/Eul3mFW4ETn+CYbT+fT9a1gQwyCCPUV5U8auMMKltb/UNNbda3Lhf7hOVP4V3UsxT0mjaOKa+JHqNFcjYeNUbCajCUbvJFyPxHX+ddRbXdveRCW2mSWM9GU5//VXoU6sKivFnTCrCfwsmooorQ0CiiigAooooAKKKKACiiigAooooAKKKKACiiigAooooAKKKKACiiigAooooAKKKKACiiigAooooAKKKKACiiigAooooAKKKKACiimSyxwRNLNIscajLMxwAKAH1k6x4i0/RExcSF5yMrBGMufw7fU1y2ueOJJy1to+Y4+humHLf7g/qa5A5Ll2Ys7HLOxJLH1JNclXFRjpHVnnYjHxj7tPVm1q3irU9W3JvNpbnjyYW5I/2m6n8MViKqqu1QAPTFLRXnzqSm7yZ5NSpOo7ydxkkMcyFZEDKfWsm60Zly9s2R/zzP9DWzRWuHxVXDy5qbsZtX3OSYlHKspVh1BoroNQ09LyIlRtlUfKw71zQZkco3UHFfZZdmEcZB30kt0ZSjYnQgOM1bj5YVSqeGTnHpXokF6ikByAaWkIhl+8KpyD5zVuX79Vpl5zTQ0U5T82K6fSYxHp0WP4vmNcvIPnJrV0rVRCogmPyfwt6V42eUKlWgnTV7O7NIWOogA2596vQD93Wbbyg85yp5GKvRS7Tg9DXw1RM9CjJFiijr0orE6gooooAayK/Wi3kurGXzbWZo37le/1HenUVcZyi7olx6nTaX4zR2WHUo/LboJkHH4jtXWRyJNGskbK6MMhlOQa8qeMOPSp9O1W90eXMD5iJy0bfdb/CvToY97VDop4mUNJ6o9QorK0fXrTV48I3lzj70THn8PUVq16kZKSujtjJSV0FFFFMoKKKKACiiigAooooAKKKKACiiigAooooAKKKKACiiigAooooAKKKKACiiigAooooAKKKKACiiigAooooAKKKx9f8QW2h2wL4kuXH7qEHlvc+g96TaSuyZTjBXlsWNW1iz0a0M93JjPCIOWc+gFeZ61r17rs2bhvLtlOUtlPyj3b+8f0qpe31zqV213eSGSZuBjgIPRR2FQV5lfEufux2PExOMlV92OiCinpGX6Dip0iVa43JI5IwbIFiZu1P8g+tT/hRU8zNVTSKxhcHjFMYFTg8Vcqtcuq8kgADkntTi23YmcEldEdcnfgHUpdg43Vo3uslt0Vp06Fz/SstUwck5J619XkmBq0pOtNWTWhzTl0HU+PiQYpFQtU6IFHvX0ZkTxNzipagi+/U9IRHIuRmq7ruBFXKgddvI6UAUCgPDVG0I6qfwq1KvO4VFTGW9J1BreQQSsfLJwCexrp45tvB5HrXESofvCug0i9+0W3lM2ZY+PqPWvlM7y9Qft6a0e/r3N6c2dFFNt4JyvrVkMG6GslJCp/2fSrSSd1NfMTgd1OtfQu0VV81vWgyMe9RyM19oiySB1Ipvmp/eqr160U+RE+0ZcDA9CKCARg1TBI6VKkzDg0nHsNVE9x/lvFIskLlXU5UqcEH611uh+KllK2upMEm+6k3QN7H0Ncqrq/Sh0VhyM1vQxM6L8jWnJwd4Hq1FcNoPiR7FltL9i1v0SU8mP2Pt/Ku4VldQykFTyCD1r3KNaNWPNE9GnVjUV0LRRRWpoFFFFABRRRQAUUUUAFFFFABRRRQAUUUUAFFFFABRRRQAUUUUAFFFFABRRRQAUUUUAFFFFABRRWbrms2+iac1zN87n5Yox1dvQf1pNpK7FKSirsr+IvEEOh2YIUSXUnEMOevufYV5fc3M97dSXV1KZJ5D8zf0HoB6U67uri/vJLy7ffNKefRR2UewqGvKr13UdlseBisU60rLYCamijycnpRFFk5PSp65JS6IyhDqxMYp6IXPFKke8+1WVG0YFYylY6YwuMEKgc8014VVSQTU1QztgYHepTdzSSSRVkfYpPftXO6/cuEjiB++ST71vz9VrnvEEZKwydgSpr18qjB4qHNtf8A4Y8+q2ZaqFAAqWJNx5qIdBU8B4Nffs5CQDA4paKljQEbjSEOjXAzT6KKACgjNKoycZp/lH1FArlKSPGR2NVXUq2DWoyEcEVXkgBHFA0yjSQyPaTiaM9Oo9akaJlJplKpTjUg4TV0yk7HSWl7DeR7kYBu6nqKtBip4NcgBhty5DDoQcVOl7doMLO+Pfmvl6+QVFJ+ykmvM0VRHWCdh1GaXz/9n9a5UapfL/GrfUVPFr0ikCeFSPVeK4amSYuCvy39GaKq+50fnn+7+tIZ2x0FUra8guh+6cE91PWrFeZKm4u0lZlc8u48yue9Jvb1ptHalZC5mPEjDoasRXjA4fkVT3p/eH50vXpScU9xxnKL0ZquyyRZBra8OeIm050s7o5tG4Vv+eR/wrl4ZMjaamopTlRleJ2U6zTU4nsCsGUMpBBGQRS1w/hfxB9mZNPu3PlMcROx+6fQ+1dxXt0qsaseZHsUqqqRugooorU0CiiigAooooAKKKKACiiigAooooAKKKKACiiigAooooAKKKKACiiigAooooAKKKKAIbu7gsbWS5uZAkMalmJryXV9Wm1vUWu58qgyIYj/AAL/AInvWv4y106lfHT4HzaWzfOR/wAtJPT6D+dc1XnYqtd8kTxcdied+zjsgqSKPc2T0FNRd7Yq0AFGBXBJ2OKnC+rFpyLvbHam1aiQKuT1NYydjqjG7HKoUYpaKKyNwqCf7w+lT1DOOAfSqjuTPYqTL8maydVi87T5MdV+YfhWw4yjCqciB0ZD0YEV10KjhJTXR3OGqtTjoWyMdxVmIjfVfZ5Vw8Z6gkVKhw4r9JjJTipLqcbRaqeI/JUAqWLuKZJLRRRQAA4OamVwepqGlz6UhNFgjIqNo+9CSZ4NSUE7FVlB4IqJoAegBq4yZ6VEVIPIplJlIwAdVxTfJHY1eIz1FRmIE5oGUmhYcg1EQDwRV8xMPemmHP8ADTuO5QEZU7o2Kmrkeq30S7SRJ7sOaUwDP3ab5aelc9fC0K/8WKY1JoSTVb+TgEIP9kc1UeS4kOWd2+pq2Y1AyBUHrSpYLD0vggh8zKx3jqTT47iaJtySuvsDSysOg5NLBaT3J/dRMR644qqyw8YXqpJedhq50Gkambo7JMCVBnI7iukhCunrXNaZpps8ySNmRhjHYCugtWIxnoa+AzBUfbSdD4eh2Yd2dmSSRbeRyveu28K659riFjcvm4jH7tj/ABr/AIiuRqLdJbTJcQMUkU7gR2NYYbEOlLyO+EnSlzLY9ZorP0fVI9XsEuFwHHyyIP4WrQr3001dHqRakroKKKKYwooooAKKKKACiiigAooooAKKKKACiiigAooooAKKKKACiiigAooooAK53xfrh0nTBFAwF3c5SM90Hdvw/nXQSOsUbSOwVVGST2AryHWNTbWNWmvmzsPyQqf4Yx0/Pr+NYYir7OGm5x4yv7KnpuygoCqAM4FKBk0VLCuTntXkN9TwkruxLGm0fWn0UVizpSsh8a7mHtVqo4VwtSVlJ3Z0QVkFFFFSWFNcZQinUUxFI9xVNhhiPQ1ecYkaqcq4c+9dEGcNVHK6onlao5A4bDVCOtX9fTE8Mg7qR+tUK+/yqp7TBwfbT7jjnuWl+6KliPzfWoYzlBUiHDivQILFFFFIQUUUUAFSLJgYPSo6KQrFgMp70vUcVWpQxXvQKxK0YPSomUr9anDZFNd1A5GaATIaKDyc9qY0gXvzTKHnHrVZyM57U2SeqsknBJP4U7DsSySAjA/OqryfwimNIW4HSn2ts91OsaA8nk9hU1KkaUHObskNK5qaPp8cy/aJxuGflU9K3UXHCgAegFNt4VhiSJegGBV2NAnNfn2MxcsRVdST9PJHTCF9BiQ92qxEPnAHQUKm9sCrCRhPrXBKR106fYfRgEYNFFYnSWtC1RtI1QMx/cS4SQe3Y/hXpIIOCDkHnNeTzLkbsdq7XwjqhurE2crZltxgZ7p2/LpXsYCvf92zbC1OV+zfyOkooor0zvCiiigAooooAKKKKACiiigAooooAKKKKACiiigAooooAKKKKACiikJAGScCgDk/HWqG309NNiYiS6/1mDyIx1/Pp+defDgY9Kv63qJ1bW7m8z+6z5cI9EXgfmcn8aoV5GJqc8/JHz2Lre1qt9EAGSB61bUbVAFQQrls+lWa5JsikuoU5BlwKb0qaBcnd2qG7I2irsnAwMUUUVidIUUUUAFFFFAFWX/Wmq1xxtNTvy7fWoZzhAO+a6IHHV1TOf8AEA/cwn/aP8qyq1dfb93Av+0T+lZVfc5Hf6ovVnBPcniPy/jUnQ8VFB0NS165BIsv96niRTUFFIRa47UVXVyowDSZPqaALNFQLKR15qQSKevFAD6KMiigBQSOhNJmiigCGRzuwDVeV8cZqU9T9aqucuaaGiN5NtNit57l8Rxsx9QOKdEglvooz0LgV1wUKMAAD0FeNmmaSwklCCu2r6mkY31MO30FiAbiQD/ZSte3tYbVdsKBfUjqamor5bEYyviH+9lf8jRKxJCAX6VZqCAcn6VPXDLc6KexNb/eap6jhTYvPepKxludkFZBRRRUlCMMqRTtLv20vVIrgE7VO1x6qeo/r+FJUEy4O4d+taUpuEroiV1aS6HrKOsiK6HKsAQfUU6ud8H6h9q0r7M7Zktjt57qen+H4V0VfSQmpxUl1PVpzU4qSCiiirLCiiigAooooAKKKKACiiigAooooAKKKKACiiigAooooAKwvF+oHTvDs7I2JZ8Qx/Vup/AZNbted+PL0zavBZA/Lbx+Yw/2m6fpn86yrT5INnPiqns6TZygAVQBwAMUtFFeMfOFmAfu8+tSUijCgUtYvc64qysFWohiMVVq1Ecxiolsa09x9FFFZmwUUUUAFMkbahNPqtM+5sdhVRV2TJ2RHVeVsvj0qZ22rmsTVtQFtGUQ/vWHHtXZh6M61RQgrtnFVlZWMrV7lZ75UQ5WMbfx71X6VBECzbjVgfeHvX6HhcOsPRjSXQ4pO7J41wg9afRRW5IUUUUhBRRRQAUUUUAOVyv0qZXDD3qvR06UAWqKhWX1FShgec0AQOMMaqOPnNXJPv1WmXndTQ0V4m8u+ic9FcGuwrjZhjBFdRp9wLmyjfPIG0/UV8xxDSd4Vfkaweli1RRSoMuv1r5s0RZiXaoqzCgIyahqeBv4fyrnlex200k7E1FFFZHQFFFFABTZF3IRTqKYnqXPDF8bLXIgxxHN+6b6np+v869IryJ8pLuXgjkH3r1PTrsX2nQXIOfMQE/XvXtZfUvBx7HTg5aOD6FqiiivQO0KKKKACiiigAooooAKKKKACiiigAooooAKKKKACiiigArxrU7s3+r3t5uJWWZtn+6OB+gr1XXLv7DoV7cg4ZIm2/UjA/WvH0XZGq9cAVw42WiieVmU9IwHU5BlwDTalgGXz6V5z2PLirssUUUVkdQVYg6Edqr4J4x1q1EmxKiWxcFqPoopCQvUgfWszYWiozMmD1qM3HHGM1XKyXOJLI+xfftVU9c0rOW5JqGSUAYU5PtWkYmM5kN7cLDE7sflQZNcVJK91cNI+SWOa29eu8RLbA/Mx3N9KxYe9fY5BhOSm68lq9F6HBVndj1UKKkjALjNNqaFcZY19CYktFFFAgooopAFFFFABRRRQAUUUUAFFFFABTXXchFOooApuuVIq9oVzsnaBjw/I+tVZFw/1qsGaC4V06g5FcuOwyxOHlT69PUuLszs6VThgafaSpc2ysuCGANMZdrEGvz7rZnQ42SZbByM05W2sD6VXhfHymp6yatodMZXVy4DkA+tLUUDZBX0qWsWrHTF3VwooopFBRRRQBFOuUBx0Ndn4JuvN0uW2Y/NDIcf7rcj9c1yDDIIrY8GXHlazJAeksZH4g5/xruwE+Wql3Kovlqp9zvaKKK909MKKKKACiiigAooooAKKKKACiiigAooooAKKKKACiiigDl/HlwYfDwiB/186J+HU/yrzmu1+IkuTpluD1aSQ/gAP/Zq4qvLxjvUseFmEr1rdgqe3Hyk+tQVZgH7uuOWxy0/iJKKKlgXLEntWTdjpSu7D4o8fMetS0UVk3c6ErKwhIAJNU5ZOCxqaaTjaOtULuYRoxPRVyea0pxuYVp2RQu9Xht5/Kl3Zxn5RwKYutWZ/wCWhH1BrmZ5mnneVjyxzUefWvsqXD9J0488mpW1POdR3Os/tez/AOe/6Gq9zrluiEQgu30wK5vn3pcE9jWkOH6Cd5SbFzj5pnnmaWRssxqSIfJUaxE9eKnHAAFe5GEYRUYqyRDY5FLGrAGBimxrtFPpiCiiikIKKKKACiikJApjFopNw9aWkIKesZPJ6UypVk4wRQA4RA9qXyR6GnRyqOtTh1PegTbKTQkcio8GtBypFVJR82aBplSYcg1WlHGRVmc8Cq8n+rP1poZ0Hh6cvb7SfuHH4GtmZNw6ciuZ8OORPMO2Af1rquueO1fn+aU1Sxc0u/56nbS96NimCQQatqcqD61WlXa1SwtlcelcMtVcdPR2ZZiYLJ7VZqlTxKwGM1i43OqE7aMtUYqqZWPem72/vGlyMr2iLlFVlmYdeasKwYZHNS1YpSTFNSaJP9n160fPBlCn6Hj+tQucITVVHMciyg4KMG/I5rWg+WSkTKVpJnsFFIGDAMOh5pa+lPZCiiigAooooAKKKKACiiigAooooAKKKKACiiigAooooA868fybtdtE7JbE/izf/Wrlq6Lxy2fE5H922jH6tXO15GJ/is+dxbvXkHerMP8Aqx9arVNFIFGDXNJXRlTdmT0+OTyyeM5qLev94UxpwOFrPlub86jqXfPHoc1G1yCMcD8aybi/ghz5s6g+lZ8mvW6ZEau5/KuilgatX4It/Ih4lm88wwccmsLWr1UtzCrZkfqPQVnz65cygiMCMeo5NZjMzMWYksepNe/l+R1FNVK+iXQ551biU6NNx9qbU0PQ19YYEigAcCloAyasIgUdBmpEV+R1FOjXc/tVgqD1AoCgdABQAvaiiikIKKKKACg8DNFRysQAo6k4obSV2MVRJPII4VyTWlFo8e399IzN/snFWLGzW1hGf9Ywyx/pVxVLfdFfG47N6tWbVJ8sV26m0YIzH0aI/wCrdlPbJzWfNDLaSBJRw3Rh0NdOYDjqKp31v9otmjIG4DKn3qMFm1alUXPK8etypU+6MSimRNuXB6jin19qmmro5wBwanjbcOetQVNEuFPvQIkqGY8ipicDNVZJMZJ/CgCCY/Niq0rcYqRm4LGoY0eeRUTlmOBRKShFyk9EUjY8PRkedIe+FrrYBkfhWRp9ottCkQxnq3ua2bf+KvzrMa6r1pVF1O/DrUguIuv6VVBKHPetZkDgg1UltvX8xXHCa2ZdWk78yIBOccrQZz2X86a0DdjmmlGXquK1sjBua3H+e3oKes4/iGKr0UcqEpyRdBB6GlVivQ1SVyhyDVtWDKCOlRKNjaE7j2dn6mmEZBHqKWgdakvc9X01/N0y1frmFD+lWqz9CbdoVif+mK/yrQr6SLukz3Y6xQUUUUygooooAKKKKACiiigAooooAKKKKACiiigAooooA8x8bf8AI0y/9cI/61z9dF44XHihve3jP6tXO14+I/is+cxX8aXqFFFGQOprE5wrD1TViC0Fs2D0Z/6CnapqqhTBbtljwzDsPasHvzX0OU5V7T99XWnRd/8AgEylYUksSWOT60lFFfVpJKyMgooopgFWIvuVAoLHAqyq4AFJgSxDL57Cp6hg5BqakIKKKKQgooooAKKKKAA8DNTaZD590ZWHyx8/U9qpzPztrfsLf7PaohGHPzN9a8bO8V7Kh7Nby/I0gtbltELtjtVyKEkYHT1pka4QAVdRdqYFfETkehRp9yIwcdapzoQcgYwa06r3MYK5HfrUQlqaVaacdDirpPs9/Ko6E5H0NLVzWYDhZwOnyt9O1UY2ygr9Cyquq2Fj3Wj+R5U1ZkiLubJ6VbjTJ9hUSD5RViP7ua9EzbKs5xx6mqcx+bHtVucYfFVJgc7qaGitL9ytPw/CpklkPVQAPas913LirWiXIt7lo3OFkHU+tebm8ZywclD+kaQ3OmRtrA1cR9pyKo8f/qpyuyjANfCSjc6YT5TRE5x92mtMxHas2W7EIzJKqD3NUm1q0Vseax9wKdPCzn8EW/RGrxDNuiqFrfRzruicOB1HerP2he6molCUXZoFUiyRkVutQyQ7RlelONwP7ppjzFh8owKaTREnBojqSKTZwRxUdFU1cyTs7otq6t0NO71URyjZqR5/lO3OT3qHHXQ3VRW1PVvDxB8PWJHTyhWlWV4aXb4Y0wetsh/MVq19BFWikfQU/gQUUUVRYUUUUAFFFFABRRRQAUUUUAFFFFABRRRQAUUUUAecfELbDrdtK7BVe1OSfZv/AK9efXGvKpxBHu92rufjHA32bSbgdA8kZ98gEfyNeUV2YTKaVdutVd/I+cx7ca7NNtcu2+7sX6LVSa+uZxiSZiPTtVeivXp5fhabvGCOLmYUUUV2EhRRU8cYAyetAEQjJGRT1hJ6nFTAdgKkWJm9AKVwIVUL0p4BJ4qVYh3yakCqOgpCEjXatOoopAFFFRSvgYBx60wJaOaIbG6niEiAFT0y1P8A7Mvc/dX/AL7rheY4WLac0VyMZx61G8oHA5NXYdIkJzNIAPRetaUNnBbjCRgH1PJrgxGe0aelJcz/AAGodzJ02yaWYSyoQiHIyPvGt9BlwAKAjN2qeOLYcnqa+ZxmMniajqTN4Q7FqBBnPYVPTY12oBTq8xu7PSirIKbINyGnUHpSG1dGNdwrKGjYfKw5rmCjQXDQt1Bx9a7CdQV47GsDWLf5FuFHK8N9K+hyXGexrKD2lp8+h5daBEhyBViPlcelUoGyB71biPJFfanIxlzHnDCqbrkEGtNgCMGqssODwKEEWZpBB5qF05JXqauyR59jUJRh2plCRaleQLsWZsDoDziiTVL2QYM5A9hikMe7quaQQA/wGuX6jhebm9mr+hXMyuzu5y7lie7HNN5xiry2wx0xTvs4x1FdMVGKtFWQrlKOWSFw0blWHQitaLX5VTEkYc+oOM1Se3Pp+IpgtGJ64FcuJwOHxOtSOvcak0S3OrXM54cxj0Xj9aZDqV5C2RMxHoxzThahR6moXj4PHNEcBhVDk5Fb+uoczOgsdXiujskxHJ6djWj79q4gEg5HH0rpNHvvtMPlO2ZEHX1FfN5rlSwy9rS+H8jSMrmnTJTtic+ik/pT6a8ZlURL96QiMf8AAjj+teIld2LSuz2TSovJ0exiPBS3jB/75FXKQKEUKOgGBS17p9SlZWCiiigYUUUUAFFFFABRRRQAUUUUAFFFFABRRRQAUUUUAcR8VLX7R4OMuMm3nST8DlT/ADrxCvpDxNYHU/DOo2gGWeBto9wMj9RXzeK9vK53g49meFmsLVFLugooor1DygooooAcgy4FWe9V4v8AWCrFJgTRL3IqWmoflFKWA6mkIWjIHU1C0x/hqF5McseaALBlXPHNAlUnFUjMewpVmycEUWCxfyMZqsx3MaM9ucUKpd1UdWIAqZyUIuT6AjptNiJsoh0+XNWmiZelLaLsj2joMCrFfmtSo3Ns7owTRTwR2NSxxcgnp71Pj2FORCzAdqhzKjS1EVCegqaOHkEmpVUKOKWsXJnVGCW4UUUVBoFFFFAFWZcOR61lXcW+CaM9CprZnXIDelZ9wnJ/2hXTSlZ3OKvGxy8R/dqatRyE9Ooqih8t2RuMHFTA9wa/TIS5oKXdHnNamgJFxycU2RgRgc1WWXjBFI0hPTiqsTYkKg9cU3yl9artKF9SaRJsnHOaBljyh3NOEa1EJGz1pwlI96AJNi+lNaNcEik83PamPNxycUANoqMypimGU9uKYyR32j3qsx4JNKee9RSt2oAhqW2na2nWVDgj9aiopVKcakXCS0ZSdjsrW5juoRIjD3HcVqaHALrxDp0PUGdWb6L839K8/t7qa2k3xuQf0NejfDKaTVNfkmkjAW1hJyPVjgf1r5DEZPVw9TnjrDudeGXPVij1qiiirPpgooooAKKKKACiiigAooooAKKKKACiiigAooooAKKKKADr16V82eItOOk+ItQsiMLFO2z/AHCcr+hFfSdeOfFrS/s+tWuoovyXUexiP7y//WP6V6GXVOWryvqedmVPmo83Y88ooor3z54KKKKAHxf6wVYqtGcOKs96TAMn1o69aKKQhHbaKrFixyadI25vamVQwpV+8KSlUfMKALVX9Kg827DkfLHz+NUK6LTrfyLRcj53+Zq8TO8T7LD8i3l+XUqCuzTg6E1L1OB1qKAfIT71bgUEk+lfDzdmehSV0kNEDmp0QIMCnUVk5NnTGKQUUUVJQUUUUAFFFFACEbgRVGaMkEdxV+o5Y9wyOtXGVmZ1IcyOT1PT23GeJc/31H86yQxU8ZrtZIg2ezVlXulxzEsBsf1HQ/Wvpctzn2MVSq6x/I82pSaMVJc8Gns21SaimgltpNki4PY9jUe4ng19bSqQqxU4O6Zg1YfFG88oRBlj0olgltz+9Qr6Hsal09hHfQsehOK6QxLKNjKGB4wRXh5hmlbCYnlSvGxcYJo5USsOOtO84+grUudEwxMLbf8AZbp+dZs1ncW/+sjIX+8ORXdhs1wtdK0rPsxODQwysenH0qPJPU0UV6JAU1nVeppkkmOFqLNOwyVph0AqInJzSUUwCiiigAr2X4S6d9m8OXN8ww13Odp9UQYH67q8cRWd1RAS7EBQO5PSvpPQdNXSNCsrAAAwxKrfXv8ArmvLzOpaCh3PVyuneo59jRooorxD3QooooAKKKKACiiigAooooAKKKKACiiigAooooAKKKKACuV+IWj/ANr+EbnYuZ7bFxHj1XqPxGa6qkZQ6lWAIIwQe4qoScJKS6ETgpxcX1PlrORx0NFbXivRm0HxLeWOD5QffCfWNuR+XT8Kxa+qpzU4qS6nydSDhJxfQKKKKsgUHBBqyDkVVqeJsjFJgSU1ztTNOqOb/V/jQIgooopjCnxDLimU+NtrfWgC1H/rF+orqxwMCuS78V0WnXX2m2Gf9YnytXy/EFGT5Kq22NIM1IP9XVyD7p+tZsTYf61o25+8K+UqI7qDvYmooorA6wooooAKKKKACiiigAooooArzLg7qgZQykVbm/1Z+tVq1i9DnqJXMu9tluoHjbGQPlPoa5nGCQeo4rrz95j71ycxBnkI/vn+dfV8PVZc86fS1zz6iGhirBgeQciustJRMsUg6MM1yVb2iS7rYof+WbY/A1txDQvTjVXTQVJ6m51GDUEkCleMEelT96ZLIscTM2MAd6+Ri3fQ7ZJNanJajAsF2ypwrDcB6VTY/KTVm7uPtVy0g+70X6CqsvEZr9Fy+NSOGgqm9jz5blfqaKKK7RBRRRQAUUUUAdT8PdI/tbxda71zBan7RJ6ZH3R/31j8q99rhPhbon9n+HjqEq4nvm3jPaMcL+fJ/Gu7r5vG1faVnbZaH02Bo+zoq+71CiiiuQ7AooooAKKKKACiiigAooooAKKKKACiiigAooooAKKKKACiiigDzz4raB9s0ePV4VzLZnEuByYyev4Hn868c719RTwx3MEkEyho5FKsp6EEcivnTxLocnh7XrjT5Adi/PCx/ijPQ/0/CvZyyvdOk/keJmdCzVVfMyKKKK9Y8gKVW2tmkooAtA5GajmPAFNSTaMGmu2W9qVgG0UUUwCiiigCxG24c1bsZzb3Stn5W4as+I4YVYrmxVKNWjKEtmhrRnXL94HtV1G2tmqCcKv0FWllXHNfnE1c7KUrMvCVCM5xQZUHfP0qiZ0HvUZnbsAKz9kbuukaBuFHQGk88f3T+dZ3mvn71OWdgcNyKfsifrBorMre1SZz0qirBhkVIkrJ71Dh2NY1O5aopqyK3Q/nTqg1uFFFMeVU6HJosDaQyduAo/Gq7nCkmnEknJqGZsJj1rWKOapLdlC8n+z2zuevQY9a5n69a0NVujNN5StlI+D7ms+vt8kwrpUXUlvL8jz5vWwVraGfmnH+6f51k1oaRMqXZRuN64/Gt85g5YOVulvzFDc6odM1i+ILgrEkAJG/lvoO1asTgqQetYniJTvhb6ivkcshGWMgp7XOupK8Loxajm+5ipKinPQV+ho4SGiiimMKKKKACtTw7o8mva9a6dGOJGzIf7qDlj+VZdezfC7w4dP0p9WuExPeqPLyOVi7fmefyrlxlf2VJtbs68HQ9tVSey3O8ghS3gjgiULHGoVVHYAcVJRRXzR9OFFFFABRRRQAUUUUAFFFFABRRRQAUUUUAFFFFABRRRQAUUUUAFFFFABXGfEXwwdd0X7VbR7r6zBdAOrp/Ev9RXZ0VdObhJSjuiKlONSLjLZnyzRXc/Efwp/Ymp/2laJ/oN2xLADiKTuPoeo/GuGr6ejVjVgpRPlq9GVGbhIKKKK1MQooooAKKKKACiiigAHBFWweAaqVPE+RjNTKPMrMDq7e4inhVkcHjBGelTZA9RXI5C85xQZc9X/Wvl5cPS5vdnp6GntEdbvX++Pzpcg9DXI5HqKkSaRCCsjLj0NTLh6ol7s0HtEdVRWNZ6q4YR3JyD0fpj61sivFxOGqYafJUVmWncfG21h6VaqlU6TAAA1yyVzWnJLRk1Lkjuaj8xf7woaVQODmoszbmXckyT3NJVUzMT1xTS7E/eNVyEOqiy0gUHJ5qpcSny3f+6pNL1qrqD7LGXnquK1pwvJRXUylNs5wknk9TRRRX6TFKKSRyhQCVIKnBHeiihpSVmBsWmsYws/B7SAcfjUusMJ7ISqwYKwOQfwrCpwkdY2jDEI3Udq8OpksYVo1sO7Wadv8i1U0sxtQSn5hU9VpPvmveRA2iiimAUUVJBBLdTx29vG0s0jBURerE9BSbSV2NJt2RveC/DjeJdeSB0P2SHEly3bbnhfqf8a+gkRY0WNFCooAAA4ArD8JeG4vDOiR2qkNcP8APPIP4m/wHQVvV83i8R7apfotj6bB4f2FOz3e4UUUVynWFFFFABRRRQAUUUUAFFFFABRRRQAUUUUAFFFFABRRRQAUUUUAFFFFABRRRQBU1LTrbVtPmsbuMPBKu1h/Ue9fPXiPQLrw5q8llc5ZRkxSgcSJ2P19a+kKwvFXhm28T6S1rLhJ0O6CbHKN/ge4rrwmJdCeuzOPGYVV4abo+dqKtajpt1pN/NZXsRjniOGB7+hHqD61Vr6OMlJXR81KLi7MKKKKYgooooAKKKKACjpRRQAE5ooooAOfWl3H3pKKAJ4n3fKetdFpNwZrXaxy0fGfbtXMI21s1saTcLFdlS2FkXH4ivHzvDqrhudLWOv+ZcHZm9RRQetfFGgUjMqLuYgL6ntUc9zFbJukbHoO5rAu76W7bBysfZP8a7sFgKuLlaOi6sTaRozaxGjYiRn9ycCoP7bl/wCeKfgTWZTS6g4Jr6ankmEjG0k2/Uz52bK62P4rc/g1VLzUHuwE27EHOM9ao+YmetLuX1rWjlGFpVFUitV5g5ti0xpAvHeh5AFwDnNV69OxJJ5zUglbPNMopgWUfdTqih71LSEI3C5qqeTU8rYGKgoQwooopgFev/DXwcbGEa1qCYuZR/o8ZH+rQ/xH3P6CsH4eeCW1WePV9Ri/0GNswxv/AMtmHfH90frXsmOAO1eNj8Xf91D5nt5fg7fvZ/IWiiivJPXCiiigAooooAKKKKACiiigAooooAKKKKACiiigAooooAKKKKACiiigAooooAKKKKACiiigDlvGXg628T2W5QItQiH7mX1/2W9R/KvCr6yudOvZLO7haK4iOHRu3v8ASvp7pXN+K/B9l4mtw7gR3sQ/dzAdf9lvUfyruwuNdD3Zao8/GYJVlzR+L8zwS2tJrpsRIWHc9hW3beHFK5ndm9l4rYkspNMuHs5rfyJY+qY6j1B7j3qyrBlBFeTjc5xNSXLH3V5b/eePCkrtS3MZvDtsQcB1+j1Qm8OyLkxSZHowxXYxCN16c04wIegxXDSzbFUnpN/PX8zZ4ZNaHns2mXcPJhYj1XmqZBBwRg16LNbYHGPwrltetY40SZVAYttOO9e/l2eTrVI0qq30ujmqUeQw6KKK+mMAooooAKKKKACpI5NvBqOik0mrMDZg1W4iUKSJAP73WnyaxMVwiJH78msQEjoadvb1NedLKMJKXNyFczLEtwXYvIxdvUmojOOwqE80V3wpxguWKsiR7SM3tTKKKsAooooAKKKKACiiigCaHoTT2cKPeq4YgYBpKAFZizZNJRRQAV2vgXwPL4gnW+vkZNLRuh4M59B7epqfwR4Al1to9R1NHi04HKJjDT/4L7969nhhjtokhhRY4kUKqLwFA7V5ONx1v3dN/M9fBYG9qlRadgiijgiSGJFSNAFVVGAAKfRRXjHthRRRQAUUUUAFFFFABRRRQAUUUUAFFFFABRRRQAUUUUAFFFFABRRRQAUUUUAFFFFABRRRQAUUUUAFFFFAGZrWhWeuW3l3ClZF/wBVMv3oz7e3tXmWqaVfaHciK7X5WOI5k+5J/gfavYKhurSC9t3guolmhcYKOMg1hWoRqrXc5cRhY1tdmeQRzAnHQ1OJnA4NbGt+C7mw3XGm7rm2HJhJzIg9v7w/X61zKSnsenBBHQ+hryauHlB6nkzVSi7TRdaRjyx6VzHiKT93EncsTW20rHArmdefdeIvZVruyelzYyC7a/cc9WfMjKooor745QooooAKKKKACiiigAooooAKKKKACiiigAooooAKKKKACiiigAoorW0Pw5qfiG58nT7fcoOHmbhE+p/oOamc4wXNJ2RcISm+WKuzKRHkkWONS8jkKqqMkn0Fep+DfhpsKajr8YLDDR2fUD3f1+ldT4V8Dad4bVZ2Aub/ABzcMv3fZR2H611NeJise6nu09Ee5hMvVP36mrEACgAcDsB2paKK809MKKKKACiiigAooooAKKKKACiiigAooooAKKKKACiiigAooooAKKKKACiiigAooooAKKKKACiiigAooooAKKKKACiiigAxxWFrXhTT9YLTbTb3eOJo+p/3h0at2ik4qSsyZwjNWkrnkmreH9S0Ys1xCZYB/wAvEQJX8R1X8ePeuE1kg6ixByNowRX0qQCCCOvWuR8QfDrRdbLTRo1ldH/lpB0J916H9KvAxp4bEKr0PLr5bdXpM8Iorrda+HOvaSWeOAXsA/jt+SB7r1/nXJsCrsjKVZTggjBB+lfU060KivB3PIqUalN2mrCUUUVoZBRRRQAUUUUAFFFFABRRRQAUUUUAFFFFABRRV/S9F1LWpvL06zmuPVlX5R9W6CplKMVeTsVGEpO0VcoDmp7Syur+4W3s7eW4mbokakn/AOtXpWh/CVm2za3d7QOfs9uev1Y/0r0fS9G0/RrfydPtI4E77Ry31PU151bMoR0p6s9Khlk5a1NEeceG/hQTtuNfkwOv2WFv0Zh/IfnXp1pZW1hbJbWkKQwoMKka4AqeivIq16lV3mz2KNCnRVoIKKKKyNgooooAKKKKACiiigAooooAKKKKACiiigAooooAKKKKACiiigAooooAKKKKACiiigAooooAKKKKACiiigAooooAKKKKACiiigAooooAKKKKACsvVfDuka0uNQsIZmxjzNuGH/AhzWpRTTad0JpSVmea6p8IbOXL6XqElu3aOZd6/mMH+dchqHw48S2BJW0S6jH8Vu+79Dg17zRXXTx9eHW/qcdTL6E+lvQ+YbqwvLFsXdrPAf8AppGVqsCD0IP0r6leNJVKyIrD0YZFZF34T8PX/Nzo1kzf3hEFP5jFdcM1/micc8q/lkfOVFe7T/DHwxOSVtZof+uc7Y/XNZ0nwj0VifLvL1P+BKf6VuszovdMweV1ls0eNUV643wesCfl1a6A941pP+FO2X/QXuf+/a1f9o0O5H9m1+34nklFewJ8INLX7+pXbfRVH9KuQ/Cjw9GcyPeS/WUAfoKl5lRW1yllld72PE6F+dgiZZj0CjJr6Atvh/4XtiCNJjkI7zMz/oTity10ywsV22ljbW49IoVX+QrGWaR+zE2jlUvtSPnyx8Ka9qRH2bSrkqeNzpsH5nFdXpvwj1S4IbUb63tE/uxgyN/QD9a9i7Y7UVyzzGtLbQ66eWUY76nH6V8NfD2nEPJbveSj+K5bI/75HFdbFFHBEsUSJHGvCqi4A/AU+iuOdSU3eTudsKcYK0VYKKKKgs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9k="/>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2000"/>
                                        <p:tgtEl>
                                          <p:spTgt spid="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2000"/>
                                        <p:tgtEl>
                                          <p:spTgt spid="2">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2000"/>
                                        <p:tgtEl>
                                          <p:spTgt spid="2">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fade">
                                      <p:cBhvr>
                                        <p:cTn id="27" dur="2000"/>
                                        <p:tgtEl>
                                          <p:spTgt spid="2">
                                            <p:txEl>
                                              <p:pRg st="4" end="4"/>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2">
                                            <p:txEl>
                                              <p:pRg st="5" end="5"/>
                                            </p:txEl>
                                          </p:spTgt>
                                        </p:tgtEl>
                                        <p:attrNameLst>
                                          <p:attrName>style.visibility</p:attrName>
                                        </p:attrNameLst>
                                      </p:cBhvr>
                                      <p:to>
                                        <p:strVal val="visible"/>
                                      </p:to>
                                    </p:set>
                                    <p:animEffect transition="in" filter="fade">
                                      <p:cBhvr>
                                        <p:cTn id="30" dur="20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4" name="矩形 8"/>
          <p:cNvSpPr>
            <a:spLocks noChangeArrowheads="1"/>
          </p:cNvSpPr>
          <p:nvPr/>
        </p:nvSpPr>
        <p:spPr bwMode="auto">
          <a:xfrm>
            <a:off x="801688" y="454025"/>
            <a:ext cx="6794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600"/>
              </a:spcBef>
            </a:pPr>
            <a:r>
              <a:rPr lang="zh-CN" altLang="en-US" sz="2000" b="1" dirty="0">
                <a:latin typeface="仿宋" pitchFamily="49" charset="-122"/>
                <a:ea typeface="仿宋" pitchFamily="49" charset="-122"/>
              </a:rPr>
              <a:t>第一部分</a:t>
            </a:r>
            <a:r>
              <a:rPr lang="en-US" altLang="zh-CN" sz="2000" b="1" dirty="0">
                <a:latin typeface="仿宋" pitchFamily="49" charset="-122"/>
                <a:ea typeface="仿宋" pitchFamily="49" charset="-122"/>
              </a:rPr>
              <a:t>(1):</a:t>
            </a:r>
            <a:r>
              <a:rPr lang="zh-CN" altLang="en-US" sz="2000" b="1" dirty="0">
                <a:latin typeface="仿宋" pitchFamily="49" charset="-122"/>
                <a:ea typeface="仿宋" pitchFamily="49" charset="-122"/>
              </a:rPr>
              <a:t>提出问题：我们的日子为什么一去不复返呢？</a:t>
            </a:r>
          </a:p>
        </p:txBody>
      </p:sp>
      <p:pic>
        <p:nvPicPr>
          <p:cNvPr id="23555" name="Picture 2" descr="C:\Users\Administrator\Desktop\新建文件夹\老人.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388" y="195263"/>
            <a:ext cx="6191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2" name="直接连接符 11"/>
          <p:cNvCxnSpPr/>
          <p:nvPr/>
        </p:nvCxnSpPr>
        <p:spPr>
          <a:xfrm>
            <a:off x="827088" y="842963"/>
            <a:ext cx="6913562" cy="0"/>
          </a:xfrm>
          <a:prstGeom prst="line">
            <a:avLst/>
          </a:prstGeom>
        </p:spPr>
        <p:style>
          <a:lnRef idx="2">
            <a:schemeClr val="accent1"/>
          </a:lnRef>
          <a:fillRef idx="0">
            <a:schemeClr val="accent1"/>
          </a:fillRef>
          <a:effectRef idx="1">
            <a:schemeClr val="accent1"/>
          </a:effectRef>
          <a:fontRef idx="minor">
            <a:schemeClr val="tx1"/>
          </a:fontRef>
        </p:style>
      </p:cxnSp>
      <p:sp>
        <p:nvSpPr>
          <p:cNvPr id="16" name="矩形 15"/>
          <p:cNvSpPr/>
          <p:nvPr/>
        </p:nvSpPr>
        <p:spPr>
          <a:xfrm>
            <a:off x="395288" y="1255713"/>
            <a:ext cx="8497887" cy="1112837"/>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    </a:t>
            </a:r>
            <a:r>
              <a:rPr lang="zh-CN" altLang="en-US" sz="2400" b="1" dirty="0">
                <a:solidFill>
                  <a:srgbClr val="FF0000"/>
                </a:solidFill>
                <a:latin typeface="楷体" panose="02010609060101010101" pitchFamily="49" charset="-122"/>
                <a:ea typeface="楷体" panose="02010609060101010101" pitchFamily="49" charset="-122"/>
              </a:rPr>
              <a:t>燕子</a:t>
            </a:r>
            <a:r>
              <a:rPr lang="zh-CN" altLang="en-US" sz="2400" b="1" dirty="0">
                <a:latin typeface="楷体" panose="02010609060101010101" pitchFamily="49" charset="-122"/>
                <a:ea typeface="楷体" panose="02010609060101010101" pitchFamily="49" charset="-122"/>
              </a:rPr>
              <a:t>去了，有再来的时候；</a:t>
            </a:r>
            <a:r>
              <a:rPr lang="zh-CN" altLang="en-US" sz="2400" b="1" dirty="0">
                <a:solidFill>
                  <a:srgbClr val="FF0000"/>
                </a:solidFill>
                <a:latin typeface="楷体" panose="02010609060101010101" pitchFamily="49" charset="-122"/>
                <a:ea typeface="楷体" panose="02010609060101010101" pitchFamily="49" charset="-122"/>
              </a:rPr>
              <a:t>杨柳</a:t>
            </a:r>
            <a:r>
              <a:rPr lang="zh-CN" altLang="en-US" sz="2400" b="1" dirty="0">
                <a:latin typeface="楷体" panose="02010609060101010101" pitchFamily="49" charset="-122"/>
                <a:ea typeface="楷体" panose="02010609060101010101" pitchFamily="49" charset="-122"/>
              </a:rPr>
              <a:t>枯了，有再青的时候；</a:t>
            </a:r>
            <a:r>
              <a:rPr lang="zh-CN" altLang="en-US" sz="2400" b="1" dirty="0">
                <a:solidFill>
                  <a:srgbClr val="FF0000"/>
                </a:solidFill>
                <a:latin typeface="楷体" panose="02010609060101010101" pitchFamily="49" charset="-122"/>
                <a:ea typeface="楷体" panose="02010609060101010101" pitchFamily="49" charset="-122"/>
              </a:rPr>
              <a:t>桃花</a:t>
            </a:r>
            <a:r>
              <a:rPr lang="zh-CN" altLang="en-US" sz="2400" b="1" dirty="0">
                <a:latin typeface="楷体" panose="02010609060101010101" pitchFamily="49" charset="-122"/>
                <a:ea typeface="楷体" panose="02010609060101010101" pitchFamily="49" charset="-122"/>
              </a:rPr>
              <a:t>谢了，有再开的时候。</a:t>
            </a:r>
            <a:r>
              <a:rPr lang="zh-CN" altLang="en-US" sz="2400" b="1" dirty="0">
                <a:latin typeface="+mj-ea"/>
                <a:ea typeface="+mn-ea"/>
              </a:rPr>
              <a:t> </a:t>
            </a:r>
          </a:p>
        </p:txBody>
      </p:sp>
      <p:sp>
        <p:nvSpPr>
          <p:cNvPr id="17" name="等腰三角形 16"/>
          <p:cNvSpPr/>
          <p:nvPr/>
        </p:nvSpPr>
        <p:spPr>
          <a:xfrm>
            <a:off x="1763713" y="1758950"/>
            <a:ext cx="169862" cy="16351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ndParaRPr>
          </a:p>
        </p:txBody>
      </p:sp>
      <p:sp>
        <p:nvSpPr>
          <p:cNvPr id="18" name="等腰三角形 17"/>
          <p:cNvSpPr/>
          <p:nvPr/>
        </p:nvSpPr>
        <p:spPr>
          <a:xfrm>
            <a:off x="5456238" y="1752600"/>
            <a:ext cx="169862" cy="163513"/>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ndParaRPr>
          </a:p>
        </p:txBody>
      </p:sp>
      <p:sp>
        <p:nvSpPr>
          <p:cNvPr id="19" name="等腰三角形 18"/>
          <p:cNvSpPr/>
          <p:nvPr/>
        </p:nvSpPr>
        <p:spPr>
          <a:xfrm>
            <a:off x="900113" y="2335213"/>
            <a:ext cx="169862" cy="163512"/>
          </a:xfrm>
          <a:prstGeom prst="triangl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a:solidFill>
                <a:prstClr val="white"/>
              </a:solidFill>
            </a:endParaRPr>
          </a:p>
        </p:txBody>
      </p:sp>
      <p:sp>
        <p:nvSpPr>
          <p:cNvPr id="22" name="矩形 21"/>
          <p:cNvSpPr/>
          <p:nvPr/>
        </p:nvSpPr>
        <p:spPr>
          <a:xfrm>
            <a:off x="539750" y="2622550"/>
            <a:ext cx="2303463" cy="415925"/>
          </a:xfrm>
          <a:prstGeom prst="rect">
            <a:avLst/>
          </a:prstGeom>
        </p:spPr>
        <p:style>
          <a:lnRef idx="1">
            <a:schemeClr val="accent3"/>
          </a:lnRef>
          <a:fillRef idx="2">
            <a:schemeClr val="accent3"/>
          </a:fillRef>
          <a:effectRef idx="1">
            <a:schemeClr val="accent3"/>
          </a:effectRef>
          <a:fontRef idx="minor">
            <a:schemeClr val="dk1"/>
          </a:fontRef>
        </p:style>
        <p:txBody>
          <a:bodyPr>
            <a:spAutoFit/>
          </a:bodyPr>
          <a:lstStyle/>
          <a:p>
            <a:pPr algn="ctr" fontAlgn="auto">
              <a:spcBef>
                <a:spcPts val="0"/>
              </a:spcBef>
              <a:spcAft>
                <a:spcPts val="0"/>
              </a:spcAft>
              <a:defRPr/>
            </a:pPr>
            <a:r>
              <a:rPr lang="zh-CN" altLang="en-US" sz="2100" b="1" dirty="0">
                <a:latin typeface="黑体" panose="02010609060101010101" pitchFamily="49" charset="-122"/>
                <a:ea typeface="黑体" panose="02010609060101010101" pitchFamily="49" charset="-122"/>
                <a:sym typeface="+mn-ea"/>
              </a:rPr>
              <a:t>时间飞逝的痕迹</a:t>
            </a:r>
            <a:endParaRPr lang="zh-CN" altLang="en-US" sz="2300" b="1" dirty="0">
              <a:solidFill>
                <a:srgbClr val="0000FF"/>
              </a:solidFill>
              <a:latin typeface="楷体" panose="02010609060101010101" pitchFamily="49" charset="-122"/>
              <a:ea typeface="楷体" panose="02010609060101010101" pitchFamily="49" charset="-122"/>
            </a:endParaRPr>
          </a:p>
        </p:txBody>
      </p:sp>
      <p:sp>
        <p:nvSpPr>
          <p:cNvPr id="23" name="TextBox 13"/>
          <p:cNvSpPr txBox="1"/>
          <p:nvPr/>
        </p:nvSpPr>
        <p:spPr>
          <a:xfrm>
            <a:off x="6875463" y="2047875"/>
            <a:ext cx="1787525" cy="593725"/>
          </a:xfrm>
          <a:prstGeom prst="teardrop">
            <a:avLst>
              <a:gd name="adj" fmla="val 102002"/>
            </a:avLst>
          </a:prstGeom>
          <a:solidFill>
            <a:srgbClr val="FFFF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300" b="1" dirty="0">
                <a:solidFill>
                  <a:prstClr val="black"/>
                </a:solidFill>
                <a:latin typeface="微软雅黑" pitchFamily="34" charset="-122"/>
                <a:ea typeface="微软雅黑" pitchFamily="34" charset="-122"/>
              </a:rPr>
              <a:t> </a:t>
            </a:r>
            <a:r>
              <a:rPr lang="zh-CN" altLang="en-US" sz="2300" b="1" dirty="0">
                <a:latin typeface="微软雅黑" pitchFamily="34" charset="-122"/>
                <a:ea typeface="微软雅黑" pitchFamily="34" charset="-122"/>
                <a:sym typeface="+mn-ea"/>
              </a:rPr>
              <a:t>排比句</a:t>
            </a:r>
            <a:endParaRPr lang="en-US" altLang="zh-CN" sz="2300" b="1" dirty="0">
              <a:solidFill>
                <a:prstClr val="black"/>
              </a:solidFill>
              <a:latin typeface="微软雅黑" pitchFamily="34" charset="-122"/>
              <a:ea typeface="微软雅黑" pitchFamily="34" charset="-122"/>
              <a:sym typeface="+mn-ea"/>
            </a:endParaRPr>
          </a:p>
        </p:txBody>
      </p:sp>
      <p:sp>
        <p:nvSpPr>
          <p:cNvPr id="24" name="矩形 23"/>
          <p:cNvSpPr>
            <a:spLocks noChangeArrowheads="1"/>
          </p:cNvSpPr>
          <p:nvPr/>
        </p:nvSpPr>
        <p:spPr bwMode="auto">
          <a:xfrm>
            <a:off x="468313" y="3335338"/>
            <a:ext cx="835183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dirty="0">
                <a:latin typeface="黑体" pitchFamily="49" charset="-122"/>
                <a:ea typeface="黑体" pitchFamily="49" charset="-122"/>
                <a:cs typeface="楷体" pitchFamily="49" charset="-122"/>
                <a:sym typeface="+mn-ea"/>
              </a:rPr>
              <a:t>    燕子、杨柳、桃花，作者用排比的句式描绘春景的变化，表明大自然的荣枯是时间飞逝的痕迹。</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box(in)">
                                      <p:cBhvr>
                                        <p:cTn id="29" dur="500"/>
                                        <p:tgtEl>
                                          <p:spTgt spid="22"/>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 presetClass="entr" presetSubtype="10" fill="hold" grpId="0" nodeType="click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checkerboard(across)">
                                      <p:cBhvr>
                                        <p:cTn id="3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ldLvl="0" animBg="1"/>
      <p:bldP spid="18" grpId="0" bldLvl="0" animBg="1"/>
      <p:bldP spid="19" grpId="0" bldLvl="0" animBg="1"/>
      <p:bldP spid="22" grpId="0" animBg="1"/>
      <p:bldP spid="23" grpId="0" bldLvl="0" animBg="1"/>
      <p:bldP spid="24"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5" name="直接连接符 4"/>
          <p:cNvCxnSpPr/>
          <p:nvPr/>
        </p:nvCxnSpPr>
        <p:spPr>
          <a:xfrm flipV="1">
            <a:off x="1187450" y="771525"/>
            <a:ext cx="792163" cy="825500"/>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2" name="矩形 1"/>
          <p:cNvSpPr/>
          <p:nvPr/>
        </p:nvSpPr>
        <p:spPr>
          <a:xfrm>
            <a:off x="323850" y="987425"/>
            <a:ext cx="8496300" cy="1536700"/>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    但是，聪明的，你告诉我，我们的日子为什么一去不复返呢？</a:t>
            </a:r>
            <a:r>
              <a:rPr lang="en-US" altLang="zh-CN" sz="2200" b="1" dirty="0">
                <a:latin typeface="楷体" pitchFamily="49" charset="-122"/>
                <a:ea typeface="楷体" pitchFamily="49" charset="-122"/>
              </a:rPr>
              <a:t>——</a:t>
            </a:r>
            <a:r>
              <a:rPr lang="zh-CN" altLang="en-US" sz="2200" b="1" dirty="0">
                <a:latin typeface="楷体" pitchFamily="49" charset="-122"/>
                <a:ea typeface="楷体" pitchFamily="49" charset="-122"/>
              </a:rPr>
              <a:t>是有人偷了他们罢：那是谁？又藏在何处呢？是他们自己逃走了罢：现在又到了哪里呢？</a:t>
            </a:r>
            <a:endParaRPr lang="zh-CN" altLang="en-US" sz="2400" b="1" dirty="0">
              <a:latin typeface="+mj-ea"/>
              <a:ea typeface="+mn-ea"/>
            </a:endParaRPr>
          </a:p>
        </p:txBody>
      </p:sp>
      <p:sp>
        <p:nvSpPr>
          <p:cNvPr id="7" name="矩形 6"/>
          <p:cNvSpPr>
            <a:spLocks noChangeArrowheads="1"/>
          </p:cNvSpPr>
          <p:nvPr/>
        </p:nvSpPr>
        <p:spPr bwMode="auto">
          <a:xfrm>
            <a:off x="1979613" y="484188"/>
            <a:ext cx="2879725" cy="506412"/>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b="1">
                <a:solidFill>
                  <a:schemeClr val="bg1"/>
                </a:solidFill>
                <a:latin typeface="黑体" pitchFamily="49" charset="-122"/>
                <a:ea typeface="黑体" pitchFamily="49" charset="-122"/>
              </a:rPr>
              <a:t>破折号起解释说明的作用。</a:t>
            </a:r>
          </a:p>
        </p:txBody>
      </p:sp>
      <p:sp>
        <p:nvSpPr>
          <p:cNvPr id="10" name="矩形 9"/>
          <p:cNvSpPr>
            <a:spLocks noChangeArrowheads="1"/>
          </p:cNvSpPr>
          <p:nvPr/>
        </p:nvSpPr>
        <p:spPr bwMode="auto">
          <a:xfrm>
            <a:off x="250825" y="2787650"/>
            <a:ext cx="8642350"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dirty="0">
                <a:latin typeface="黑体" pitchFamily="49" charset="-122"/>
                <a:ea typeface="黑体" pitchFamily="49" charset="-122"/>
                <a:cs typeface="楷体" pitchFamily="49" charset="-122"/>
                <a:sym typeface="+mn-ea"/>
              </a:rPr>
              <a:t>    这一问两答，引发读者思考，突出表达了作者对时光逝去而又无法挽留的无奈和对已逝日子的深深留恋之情。设问灵巧，扣人心弦，引导读者去思索严肃的人生问题。</a:t>
            </a:r>
          </a:p>
        </p:txBody>
      </p:sp>
      <p:sp>
        <p:nvSpPr>
          <p:cNvPr id="11" name="矩形 10"/>
          <p:cNvSpPr/>
          <p:nvPr/>
        </p:nvSpPr>
        <p:spPr>
          <a:xfrm>
            <a:off x="7221538" y="4489450"/>
            <a:ext cx="1800225" cy="368300"/>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fontAlgn="auto">
              <a:spcBef>
                <a:spcPts val="0"/>
              </a:spcBef>
              <a:spcAft>
                <a:spcPts val="0"/>
              </a:spcAft>
              <a:defRPr/>
            </a:pPr>
            <a:r>
              <a:rPr lang="zh-CN" altLang="en-US" b="1" dirty="0">
                <a:latin typeface="楷体" pitchFamily="49" charset="-122"/>
                <a:ea typeface="楷体" pitchFamily="49" charset="-122"/>
              </a:rPr>
              <a:t>课后习题第二题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checkerboard(across)">
                                      <p:cBhvr>
                                        <p:cTn id="15" dur="500"/>
                                        <p:tgtEl>
                                          <p:spTgt spid="10"/>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9"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dissolv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TextBox 1"/>
          <p:cNvSpPr txBox="1">
            <a:spLocks noChangeArrowheads="1"/>
          </p:cNvSpPr>
          <p:nvPr/>
        </p:nvSpPr>
        <p:spPr bwMode="auto">
          <a:xfrm>
            <a:off x="323850" y="1058863"/>
            <a:ext cx="53276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a:r>
              <a:rPr lang="zh-CN" altLang="en-US" sz="2000" b="1" dirty="0">
                <a:latin typeface="黑体" pitchFamily="49" charset="-122"/>
                <a:ea typeface="黑体" pitchFamily="49" charset="-122"/>
              </a:rPr>
              <a:t>作者以人们常见的自然现象开篇有何用意</a:t>
            </a:r>
          </a:p>
        </p:txBody>
      </p:sp>
      <p:sp>
        <p:nvSpPr>
          <p:cNvPr id="3" name="矩形 2"/>
          <p:cNvSpPr/>
          <p:nvPr/>
        </p:nvSpPr>
        <p:spPr>
          <a:xfrm>
            <a:off x="323850" y="1608138"/>
            <a:ext cx="8496300" cy="2043112"/>
          </a:xfrm>
          <a:prstGeom prst="rect">
            <a:avLst/>
          </a:prstGeom>
        </p:spPr>
        <p:txBody>
          <a:bodyPr>
            <a:spAutoFit/>
          </a:bodyPr>
          <a:lstStyle/>
          <a:p>
            <a:pPr algn="just" fontAlgn="auto">
              <a:lnSpc>
                <a:spcPct val="150000"/>
              </a:lnSpc>
              <a:spcBef>
                <a:spcPts val="0"/>
              </a:spcBef>
              <a:spcAft>
                <a:spcPts val="0"/>
              </a:spcAft>
              <a:defRPr/>
            </a:pPr>
            <a:r>
              <a:rPr lang="zh-CN" altLang="en-US" sz="2200" b="1" dirty="0">
                <a:solidFill>
                  <a:srgbClr val="0000FF"/>
                </a:solidFill>
                <a:latin typeface="楷体" pitchFamily="49" charset="-122"/>
                <a:ea typeface="楷体" pitchFamily="49" charset="-122"/>
              </a:rPr>
              <a:t>    作者写燕子去了会再来，杨柳枯了会再青，桃花谢了会再开，是为了与时间一去不复返形成鲜明的对比。作者用自然界里的生命轮回来衬托时间的一去不复返、人生的短暂，进而提出“我们的日子为什么一去不复返呢”的问题，引人深思。</a:t>
            </a:r>
            <a:endParaRPr lang="zh-CN" altLang="en-US" sz="2400" b="1" dirty="0">
              <a:solidFill>
                <a:srgbClr val="0000FF"/>
              </a:solidFill>
              <a:latin typeface="+mj-ea"/>
              <a:ea typeface="+mn-ea"/>
            </a:endParaRPr>
          </a:p>
        </p:txBody>
      </p:sp>
      <p:pic>
        <p:nvPicPr>
          <p:cNvPr id="25604" name="Picture 2" descr="C:\Users\Administrator\Desktop\新建文件夹\11c7115cf9fa787f1f8daa0a01be578d.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076825" y="771525"/>
            <a:ext cx="71913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6" name="矩形 1"/>
          <p:cNvSpPr>
            <a:spLocks noChangeArrowheads="1"/>
          </p:cNvSpPr>
          <p:nvPr/>
        </p:nvSpPr>
        <p:spPr bwMode="auto">
          <a:xfrm>
            <a:off x="801688" y="454025"/>
            <a:ext cx="6794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600"/>
              </a:spcBef>
            </a:pPr>
            <a:r>
              <a:rPr lang="zh-CN" altLang="en-US" sz="2000" b="1" dirty="0">
                <a:latin typeface="仿宋" pitchFamily="49" charset="-122"/>
                <a:ea typeface="仿宋" pitchFamily="49" charset="-122"/>
              </a:rPr>
              <a:t>第二部分</a:t>
            </a:r>
            <a:r>
              <a:rPr lang="en-US" altLang="zh-CN" sz="2000" b="1" dirty="0">
                <a:latin typeface="仿宋" pitchFamily="49" charset="-122"/>
                <a:ea typeface="仿宋" pitchFamily="49" charset="-122"/>
              </a:rPr>
              <a:t>(2</a:t>
            </a:r>
            <a:r>
              <a:rPr lang="zh-CN" altLang="en-US" sz="2000" b="1" dirty="0">
                <a:latin typeface="仿宋" pitchFamily="49" charset="-122"/>
                <a:ea typeface="仿宋" pitchFamily="49" charset="-122"/>
              </a:rPr>
              <a:t>－</a:t>
            </a:r>
            <a:r>
              <a:rPr lang="en-US" altLang="zh-CN" sz="2000" b="1" dirty="0">
                <a:latin typeface="仿宋" pitchFamily="49" charset="-122"/>
                <a:ea typeface="仿宋" pitchFamily="49" charset="-122"/>
              </a:rPr>
              <a:t>4)</a:t>
            </a:r>
            <a:r>
              <a:rPr lang="zh-CN" altLang="en-US" sz="2000" b="1" dirty="0">
                <a:latin typeface="仿宋" pitchFamily="49" charset="-122"/>
                <a:ea typeface="仿宋" pitchFamily="49" charset="-122"/>
              </a:rPr>
              <a:t>：时间在我们的身边悄悄流逝，令人慨叹。</a:t>
            </a:r>
          </a:p>
        </p:txBody>
      </p:sp>
      <p:pic>
        <p:nvPicPr>
          <p:cNvPr id="26627" name="Picture 2" descr="C:\Users\Administrator\Desktop\新建文件夹\老人.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388" y="195263"/>
            <a:ext cx="6191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827088" y="842963"/>
            <a:ext cx="6913562" cy="0"/>
          </a:xfrm>
          <a:prstGeom prst="line">
            <a:avLst/>
          </a:prstGeom>
        </p:spPr>
        <p:style>
          <a:lnRef idx="2">
            <a:schemeClr val="accent1"/>
          </a:lnRef>
          <a:fillRef idx="0">
            <a:schemeClr val="accent1"/>
          </a:fillRef>
          <a:effectRef idx="1">
            <a:schemeClr val="accent1"/>
          </a:effectRef>
          <a:fontRef idx="minor">
            <a:schemeClr val="tx1"/>
          </a:fontRef>
        </p:style>
      </p:cxnSp>
      <p:sp>
        <p:nvSpPr>
          <p:cNvPr id="5" name="矩形 4"/>
          <p:cNvSpPr/>
          <p:nvPr/>
        </p:nvSpPr>
        <p:spPr>
          <a:xfrm>
            <a:off x="323850" y="1250950"/>
            <a:ext cx="8496300" cy="1028700"/>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    在默默里算着，八千多日子已经从我手中溜去；</a:t>
            </a:r>
            <a:r>
              <a:rPr lang="zh-CN" altLang="en-US" sz="2200" b="1" u="sng" dirty="0">
                <a:solidFill>
                  <a:srgbClr val="FF0000"/>
                </a:solidFill>
                <a:latin typeface="楷体" pitchFamily="49" charset="-122"/>
                <a:ea typeface="楷体" pitchFamily="49" charset="-122"/>
              </a:rPr>
              <a:t>像针尖</a:t>
            </a:r>
            <a:r>
              <a:rPr lang="zh-CN" altLang="en-US" sz="2200" b="1" dirty="0">
                <a:latin typeface="楷体" pitchFamily="49" charset="-122"/>
                <a:ea typeface="楷体" pitchFamily="49" charset="-122"/>
              </a:rPr>
              <a:t>上一滴水滴在大海里，我的日子滴在</a:t>
            </a:r>
            <a:r>
              <a:rPr lang="zh-CN" altLang="en-US" sz="2200" b="1" u="sng" dirty="0">
                <a:solidFill>
                  <a:srgbClr val="FF0000"/>
                </a:solidFill>
                <a:latin typeface="楷体" pitchFamily="49" charset="-122"/>
                <a:ea typeface="楷体" pitchFamily="49" charset="-122"/>
              </a:rPr>
              <a:t>时间的流</a:t>
            </a:r>
            <a:r>
              <a:rPr lang="zh-CN" altLang="en-US" sz="2200" b="1" dirty="0">
                <a:latin typeface="楷体" pitchFamily="49" charset="-122"/>
                <a:ea typeface="楷体" pitchFamily="49" charset="-122"/>
              </a:rPr>
              <a:t>里，没有声音，也没有影子。</a:t>
            </a:r>
            <a:endParaRPr lang="zh-CN" altLang="en-US" sz="2400" b="1" dirty="0">
              <a:latin typeface="+mj-ea"/>
              <a:ea typeface="+mn-ea"/>
            </a:endParaRPr>
          </a:p>
        </p:txBody>
      </p:sp>
      <p:sp>
        <p:nvSpPr>
          <p:cNvPr id="6" name="Text Box 2"/>
          <p:cNvSpPr txBox="1">
            <a:spLocks noChangeArrowheads="1"/>
          </p:cNvSpPr>
          <p:nvPr/>
        </p:nvSpPr>
        <p:spPr bwMode="auto">
          <a:xfrm>
            <a:off x="966788" y="2868613"/>
            <a:ext cx="2327275" cy="66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4572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en-US" altLang="zh-CN" sz="2600" b="1">
                <a:latin typeface="楷体" pitchFamily="49" charset="-122"/>
                <a:ea typeface="楷体" pitchFamily="49" charset="-122"/>
                <a:sym typeface="+mn-ea"/>
              </a:rPr>
              <a:t>八千多日子</a:t>
            </a:r>
            <a:endParaRPr lang="zh-CN" altLang="en-US" sz="2600" b="1">
              <a:solidFill>
                <a:srgbClr val="000000"/>
              </a:solidFill>
              <a:latin typeface="黑体" pitchFamily="49" charset="-122"/>
              <a:ea typeface="黑体" pitchFamily="49" charset="-122"/>
            </a:endParaRPr>
          </a:p>
        </p:txBody>
      </p:sp>
      <p:sp>
        <p:nvSpPr>
          <p:cNvPr id="7" name="Text Box 2"/>
          <p:cNvSpPr txBox="1">
            <a:spLocks noChangeArrowheads="1"/>
          </p:cNvSpPr>
          <p:nvPr/>
        </p:nvSpPr>
        <p:spPr bwMode="auto">
          <a:xfrm>
            <a:off x="966788" y="3854450"/>
            <a:ext cx="2638425" cy="66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indent="457200">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en-US" altLang="zh-CN" sz="2600" b="1">
                <a:latin typeface="楷体" pitchFamily="49" charset="-122"/>
                <a:ea typeface="楷体" pitchFamily="49" charset="-122"/>
                <a:sym typeface="+mn-ea"/>
              </a:rPr>
              <a:t>时间的流</a:t>
            </a:r>
            <a:endParaRPr lang="zh-CN" altLang="en-US" sz="2600" b="1">
              <a:solidFill>
                <a:srgbClr val="000000"/>
              </a:solidFill>
              <a:latin typeface="黑体" pitchFamily="49" charset="-122"/>
              <a:ea typeface="黑体" pitchFamily="49" charset="-122"/>
            </a:endParaRPr>
          </a:p>
        </p:txBody>
      </p:sp>
      <p:sp>
        <p:nvSpPr>
          <p:cNvPr id="8" name="TextBox 13"/>
          <p:cNvSpPr txBox="1"/>
          <p:nvPr/>
        </p:nvSpPr>
        <p:spPr>
          <a:xfrm>
            <a:off x="3386138" y="2727325"/>
            <a:ext cx="2693987" cy="931863"/>
          </a:xfrm>
          <a:prstGeom prst="rightArrow">
            <a:avLst/>
          </a:prstGeom>
          <a:solidFill>
            <a:srgbClr val="00B05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en-US" altLang="zh-CN" sz="2600" b="1" dirty="0">
                <a:latin typeface="楷体" panose="02010609060101010101" pitchFamily="49" charset="-122"/>
                <a:ea typeface="楷体" panose="02010609060101010101" pitchFamily="49" charset="-122"/>
                <a:sym typeface="+mn-ea"/>
              </a:rPr>
              <a:t>针尖上一滴水</a:t>
            </a:r>
            <a:endParaRPr lang="zh-CN" altLang="en-US" b="1" dirty="0">
              <a:solidFill>
                <a:prstClr val="black"/>
              </a:solidFill>
              <a:latin typeface="楷体" panose="02010609060101010101" pitchFamily="49" charset="-122"/>
              <a:ea typeface="楷体" panose="02010609060101010101" pitchFamily="49" charset="-122"/>
            </a:endParaRPr>
          </a:p>
        </p:txBody>
      </p:sp>
      <p:sp>
        <p:nvSpPr>
          <p:cNvPr id="9" name="TextBox 13"/>
          <p:cNvSpPr txBox="1"/>
          <p:nvPr/>
        </p:nvSpPr>
        <p:spPr>
          <a:xfrm>
            <a:off x="3386138" y="3727450"/>
            <a:ext cx="2693987" cy="931863"/>
          </a:xfrm>
          <a:prstGeom prst="rightArrow">
            <a:avLst/>
          </a:prstGeom>
          <a:solidFill>
            <a:srgbClr val="ED7D31"/>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en-US" altLang="zh-CN" sz="2600" b="1" dirty="0">
                <a:latin typeface="楷体" panose="02010609060101010101" pitchFamily="49" charset="-122"/>
                <a:ea typeface="楷体" panose="02010609060101010101" pitchFamily="49" charset="-122"/>
                <a:sym typeface="+mn-ea"/>
              </a:rPr>
              <a:t>大海</a:t>
            </a:r>
            <a:endParaRPr lang="zh-CN" altLang="en-US" sz="2600" b="1" dirty="0">
              <a:solidFill>
                <a:prstClr val="black"/>
              </a:solidFill>
              <a:latin typeface="楷体" panose="02010609060101010101" pitchFamily="49" charset="-122"/>
              <a:ea typeface="楷体" panose="02010609060101010101" pitchFamily="49" charset="-122"/>
            </a:endParaRPr>
          </a:p>
        </p:txBody>
      </p:sp>
      <p:sp>
        <p:nvSpPr>
          <p:cNvPr id="10" name="TextBox 13"/>
          <p:cNvSpPr txBox="1"/>
          <p:nvPr/>
        </p:nvSpPr>
        <p:spPr>
          <a:xfrm>
            <a:off x="6384925" y="3409950"/>
            <a:ext cx="1500188" cy="536575"/>
          </a:xfrm>
          <a:prstGeom prst="roundRect">
            <a:avLst/>
          </a:prstGeom>
          <a:solidFill>
            <a:srgbClr val="FF00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700" dirty="0">
                <a:latin typeface="黑体" panose="02010609060101010101" pitchFamily="49" charset="-122"/>
                <a:ea typeface="黑体" panose="02010609060101010101" pitchFamily="49" charset="-122"/>
                <a:sym typeface="+mn-ea"/>
              </a:rPr>
              <a:t>比喻</a:t>
            </a:r>
            <a:endParaRPr lang="zh-CN" altLang="en-US" sz="2700" b="1" dirty="0">
              <a:solidFill>
                <a:schemeClr val="bg1"/>
              </a:solidFill>
              <a:latin typeface="楷体" panose="02010609060101010101" pitchFamily="49" charset="-122"/>
              <a:ea typeface="楷体" panose="02010609060101010101" pitchFamily="49" charset="-122"/>
            </a:endParaRPr>
          </a:p>
        </p:txBody>
      </p:sp>
      <p:sp>
        <p:nvSpPr>
          <p:cNvPr id="11" name="右大括号 10"/>
          <p:cNvSpPr>
            <a:spLocks/>
          </p:cNvSpPr>
          <p:nvPr/>
        </p:nvSpPr>
        <p:spPr bwMode="auto">
          <a:xfrm>
            <a:off x="6172200" y="2890838"/>
            <a:ext cx="107950" cy="1619250"/>
          </a:xfrm>
          <a:prstGeom prst="rightBrace">
            <a:avLst>
              <a:gd name="adj1" fmla="val 154097"/>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p>
            <a:endParaRPr lang="zh-CN" altLang="en-US" sz="4000">
              <a:solidFill>
                <a:srgbClr val="000000"/>
              </a:solidFill>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ipe(down)">
                                      <p:cBhvr>
                                        <p:cTn id="27" dur="500"/>
                                        <p:tgtEl>
                                          <p:spTgt spid="11"/>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additive="base">
                                        <p:cTn id="32" dur="500" fill="hold"/>
                                        <p:tgtEl>
                                          <p:spTgt spid="10"/>
                                        </p:tgtEl>
                                        <p:attrNameLst>
                                          <p:attrName>ppt_x</p:attrName>
                                        </p:attrNameLst>
                                      </p:cBhvr>
                                      <p:tavLst>
                                        <p:tav tm="0">
                                          <p:val>
                                            <p:strVal val="#ppt_x"/>
                                          </p:val>
                                        </p:tav>
                                        <p:tav tm="100000">
                                          <p:val>
                                            <p:strVal val="#ppt_x"/>
                                          </p:val>
                                        </p:tav>
                                      </p:tavLst>
                                    </p:anim>
                                    <p:anim calcmode="lin" valueType="num">
                                      <p:cBhvr additive="base">
                                        <p:cTn id="3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bldLvl="0" animBg="1"/>
      <p:bldP spid="9" grpId="0" bldLvl="0" animBg="1"/>
      <p:bldP spid="10" grpId="0" bldLvl="0" animBg="1"/>
      <p:bldP spid="1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194" name="Picture 4" descr="F:\PPT上课课件\标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127000"/>
            <a:ext cx="1871663"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矩形 6"/>
          <p:cNvSpPr/>
          <p:nvPr/>
        </p:nvSpPr>
        <p:spPr>
          <a:xfrm>
            <a:off x="488950" y="268288"/>
            <a:ext cx="1363663"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课前导入</a:t>
            </a:r>
          </a:p>
        </p:txBody>
      </p:sp>
      <p:sp>
        <p:nvSpPr>
          <p:cNvPr id="8196" name="矩形 7"/>
          <p:cNvSpPr>
            <a:spLocks noChangeArrowheads="1"/>
          </p:cNvSpPr>
          <p:nvPr/>
        </p:nvSpPr>
        <p:spPr bwMode="auto">
          <a:xfrm>
            <a:off x="468313" y="1203325"/>
            <a:ext cx="5256212"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200000"/>
              </a:lnSpc>
            </a:pPr>
            <a:r>
              <a:rPr lang="zh-CN" altLang="zh-CN" sz="2400" b="1" dirty="0">
                <a:latin typeface="黑体" pitchFamily="49" charset="-122"/>
                <a:ea typeface="黑体" pitchFamily="49" charset="-122"/>
                <a:sym typeface="+mn-ea"/>
              </a:rPr>
              <a:t>莫等闲，白了少年头，空悲切</a:t>
            </a:r>
            <a:r>
              <a:rPr lang="en-US" altLang="zh-CN" sz="2400" b="1" dirty="0">
                <a:latin typeface="黑体" pitchFamily="49" charset="-122"/>
                <a:ea typeface="黑体" pitchFamily="49" charset="-122"/>
                <a:sym typeface="+mn-ea"/>
              </a:rPr>
              <a:t>! </a:t>
            </a:r>
            <a:endParaRPr lang="en-US" altLang="zh-CN" sz="2400" b="1" dirty="0">
              <a:latin typeface="黑体" pitchFamily="49" charset="-122"/>
              <a:ea typeface="黑体" pitchFamily="49" charset="-122"/>
            </a:endParaRPr>
          </a:p>
          <a:p>
            <a:pPr algn="ctr">
              <a:lnSpc>
                <a:spcPct val="200000"/>
              </a:lnSpc>
            </a:pPr>
            <a:r>
              <a:rPr lang="zh-CN" altLang="zh-CN" sz="2400" b="1" dirty="0">
                <a:latin typeface="黑体" pitchFamily="49" charset="-122"/>
                <a:ea typeface="黑体" pitchFamily="49" charset="-122"/>
                <a:sym typeface="+mn-ea"/>
              </a:rPr>
              <a:t>花有重开日，人无再少年。</a:t>
            </a:r>
            <a:endParaRPr lang="en-US" altLang="zh-CN" sz="2400" b="1" dirty="0">
              <a:latin typeface="黑体" pitchFamily="49" charset="-122"/>
              <a:ea typeface="黑体" pitchFamily="49" charset="-122"/>
            </a:endParaRPr>
          </a:p>
          <a:p>
            <a:pPr algn="ctr">
              <a:lnSpc>
                <a:spcPct val="200000"/>
              </a:lnSpc>
            </a:pPr>
            <a:r>
              <a:rPr lang="zh-CN" altLang="zh-CN" sz="2400" b="1" dirty="0">
                <a:latin typeface="黑体" pitchFamily="49" charset="-122"/>
                <a:ea typeface="黑体" pitchFamily="49" charset="-122"/>
                <a:sym typeface="+mn-ea"/>
              </a:rPr>
              <a:t>一寸光阴一寸金，寸金难买寸光阴。</a:t>
            </a:r>
            <a:endParaRPr lang="en-US" altLang="zh-CN" sz="2400" b="1" dirty="0">
              <a:latin typeface="黑体" pitchFamily="49" charset="-122"/>
              <a:ea typeface="黑体" pitchFamily="49" charset="-122"/>
            </a:endParaRPr>
          </a:p>
          <a:p>
            <a:pPr algn="ctr">
              <a:lnSpc>
                <a:spcPct val="200000"/>
              </a:lnSpc>
            </a:pPr>
            <a:r>
              <a:rPr lang="zh-CN" altLang="zh-CN" sz="2400" b="1" dirty="0">
                <a:latin typeface="黑体" pitchFamily="49" charset="-122"/>
                <a:ea typeface="黑体" pitchFamily="49" charset="-122"/>
                <a:sym typeface="+mn-ea"/>
              </a:rPr>
              <a:t>明日复明日，明日何其多！</a:t>
            </a:r>
            <a:endParaRPr lang="zh-CN" altLang="zh-CN" sz="2400" b="1" dirty="0">
              <a:latin typeface="黑体" pitchFamily="49" charset="-122"/>
              <a:ea typeface="黑体" pitchFamily="49" charset="-122"/>
            </a:endParaRPr>
          </a:p>
        </p:txBody>
      </p:sp>
      <p:pic>
        <p:nvPicPr>
          <p:cNvPr id="3074"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2160" y="1059582"/>
            <a:ext cx="2559634" cy="3626148"/>
          </a:xfrm>
          <a:prstGeom prst="rect">
            <a:avLst/>
          </a:prstGeom>
          <a:ln>
            <a:noFill/>
          </a:ln>
          <a:effectLst>
            <a:softEdge rad="112500"/>
          </a:effectLst>
        </p:spPr>
      </p:pic>
      <p:sp>
        <p:nvSpPr>
          <p:cNvPr id="2" name="文本框 1"/>
          <p:cNvSpPr txBox="1"/>
          <p:nvPr/>
        </p:nvSpPr>
        <p:spPr>
          <a:xfrm>
            <a:off x="3203848" y="268288"/>
            <a:ext cx="1800200" cy="261610"/>
          </a:xfrm>
          <a:prstGeom prst="rect">
            <a:avLst/>
          </a:prstGeom>
          <a:noFill/>
        </p:spPr>
        <p:txBody>
          <a:bodyPr wrap="square" rtlCol="0">
            <a:spAutoFit/>
          </a:bodyPr>
          <a:lstStyle/>
          <a:p>
            <a:r>
              <a:rPr lang="en-US" altLang="zh-CN" sz="1050" dirty="0">
                <a:solidFill>
                  <a:srgbClr val="FFFFFF"/>
                </a:solidFill>
              </a:rPr>
              <a:t>https://www.ypppt.com/</a:t>
            </a:r>
            <a:endParaRPr lang="zh-CN" altLang="en-US" sz="1050" dirty="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50" name="矩形 1"/>
          <p:cNvSpPr>
            <a:spLocks noChangeArrowheads="1"/>
          </p:cNvSpPr>
          <p:nvPr/>
        </p:nvSpPr>
        <p:spPr bwMode="auto">
          <a:xfrm>
            <a:off x="323850" y="1779588"/>
            <a:ext cx="84963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400" b="1" dirty="0">
                <a:latin typeface="仿宋" pitchFamily="49" charset="-122"/>
                <a:ea typeface="仿宋" pitchFamily="49" charset="-122"/>
                <a:cs typeface="楷体" pitchFamily="49" charset="-122"/>
                <a:sym typeface="+mn-ea"/>
              </a:rPr>
              <a:t>    作者运用新奇巧妙的比喻，把自己过去的八千多日子比喻成极小极小的针尖上的水滴，把时间的流比喻成浩瀚的大海。生动形象地写出过去的日子的渺小，消逝的速度之快，无声无息，无影无踪。充分表现出作者因时间无声消逝而十分无奈的愁绪。</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文本框 6"/>
          <p:cNvSpPr txBox="1"/>
          <p:nvPr/>
        </p:nvSpPr>
        <p:spPr>
          <a:xfrm>
            <a:off x="539750" y="987425"/>
            <a:ext cx="5400675" cy="709613"/>
          </a:xfrm>
          <a:prstGeom prst="rect">
            <a:avLst/>
          </a:prstGeom>
          <a:noFill/>
        </p:spPr>
        <p:txBody>
          <a:bodyPr lIns="68580" tIns="34290" rIns="68580" bIns="34290">
            <a:spAutoFit/>
          </a:bodyPr>
          <a:lstStyle/>
          <a:p>
            <a:pPr fontAlgn="auto">
              <a:lnSpc>
                <a:spcPct val="130000"/>
              </a:lnSpc>
              <a:spcBef>
                <a:spcPts val="0"/>
              </a:spcBef>
              <a:spcAft>
                <a:spcPts val="0"/>
              </a:spcAft>
              <a:defRPr/>
            </a:pPr>
            <a:r>
              <a:rPr lang="en-US" altLang="zh-CN" sz="3200" b="1" dirty="0">
                <a:latin typeface="+mj-ea"/>
                <a:ea typeface="+mj-ea"/>
              </a:rPr>
              <a:t> </a:t>
            </a:r>
            <a:r>
              <a:rPr lang="en-US" altLang="zh-CN" sz="3200" b="1" dirty="0">
                <a:latin typeface="楷体" panose="02010609060101010101" pitchFamily="49" charset="-122"/>
                <a:ea typeface="楷体" panose="02010609060101010101" pitchFamily="49" charset="-122"/>
                <a:sym typeface="+mn-ea"/>
              </a:rPr>
              <a:t>我不禁</a:t>
            </a:r>
            <a:r>
              <a:rPr lang="en-US" altLang="zh-CN" sz="3200" b="1" dirty="0">
                <a:solidFill>
                  <a:srgbClr val="FF0000"/>
                </a:solidFill>
                <a:latin typeface="楷体" panose="02010609060101010101" pitchFamily="49" charset="-122"/>
                <a:ea typeface="楷体" panose="02010609060101010101" pitchFamily="49" charset="-122"/>
                <a:sym typeface="+mn-ea"/>
              </a:rPr>
              <a:t>头涔涔</a:t>
            </a:r>
            <a:r>
              <a:rPr lang="en-US" altLang="zh-CN" sz="3200" b="1" dirty="0">
                <a:latin typeface="楷体" panose="02010609060101010101" pitchFamily="49" charset="-122"/>
                <a:ea typeface="楷体" panose="02010609060101010101" pitchFamily="49" charset="-122"/>
                <a:sym typeface="+mn-ea"/>
              </a:rPr>
              <a:t>而</a:t>
            </a:r>
            <a:r>
              <a:rPr lang="en-US" altLang="zh-CN" sz="3200" b="1" dirty="0">
                <a:solidFill>
                  <a:srgbClr val="FF0000"/>
                </a:solidFill>
                <a:latin typeface="楷体" panose="02010609060101010101" pitchFamily="49" charset="-122"/>
                <a:ea typeface="楷体" panose="02010609060101010101" pitchFamily="49" charset="-122"/>
                <a:sym typeface="+mn-ea"/>
              </a:rPr>
              <a:t>泪潸潸</a:t>
            </a:r>
            <a:r>
              <a:rPr lang="en-US" altLang="zh-CN" sz="3200" b="1" dirty="0">
                <a:latin typeface="楷体" panose="02010609060101010101" pitchFamily="49" charset="-122"/>
                <a:ea typeface="楷体" panose="02010609060101010101" pitchFamily="49" charset="-122"/>
                <a:sym typeface="+mn-ea"/>
              </a:rPr>
              <a:t>了。</a:t>
            </a:r>
            <a:endParaRPr sz="3200" b="1" dirty="0">
              <a:latin typeface="+mj-ea"/>
              <a:ea typeface="+mj-ea"/>
            </a:endParaRPr>
          </a:p>
        </p:txBody>
      </p:sp>
      <p:cxnSp>
        <p:nvCxnSpPr>
          <p:cNvPr id="3" name="直接箭头连接符 2"/>
          <p:cNvCxnSpPr/>
          <p:nvPr/>
        </p:nvCxnSpPr>
        <p:spPr>
          <a:xfrm>
            <a:off x="2817813" y="1720850"/>
            <a:ext cx="720725" cy="434975"/>
          </a:xfrm>
          <a:prstGeom prst="straightConnector1">
            <a:avLst/>
          </a:prstGeom>
          <a:ln>
            <a:tailEnd type="arrow" w="med" len="med"/>
          </a:ln>
        </p:spPr>
        <p:style>
          <a:lnRef idx="3">
            <a:schemeClr val="accent1"/>
          </a:lnRef>
          <a:fillRef idx="0">
            <a:schemeClr val="accent1"/>
          </a:fillRef>
          <a:effectRef idx="2">
            <a:schemeClr val="accent1"/>
          </a:effectRef>
          <a:fontRef idx="minor">
            <a:schemeClr val="tx1"/>
          </a:fontRef>
        </p:style>
      </p:cxnSp>
      <p:cxnSp>
        <p:nvCxnSpPr>
          <p:cNvPr id="4" name="直接箭头连接符 3"/>
          <p:cNvCxnSpPr/>
          <p:nvPr/>
        </p:nvCxnSpPr>
        <p:spPr>
          <a:xfrm flipH="1">
            <a:off x="3538538" y="1720850"/>
            <a:ext cx="719137" cy="434975"/>
          </a:xfrm>
          <a:prstGeom prst="straightConnector1">
            <a:avLst/>
          </a:prstGeom>
          <a:ln>
            <a:tailEnd type="arrow" w="med" len="med"/>
          </a:ln>
        </p:spPr>
        <p:style>
          <a:lnRef idx="3">
            <a:schemeClr val="accent1"/>
          </a:lnRef>
          <a:fillRef idx="0">
            <a:schemeClr val="accent1"/>
          </a:fillRef>
          <a:effectRef idx="2">
            <a:schemeClr val="accent1"/>
          </a:effectRef>
          <a:fontRef idx="minor">
            <a:schemeClr val="tx1"/>
          </a:fontRef>
        </p:style>
      </p:cxnSp>
      <p:sp>
        <p:nvSpPr>
          <p:cNvPr id="5" name="圆角矩形 4"/>
          <p:cNvSpPr/>
          <p:nvPr/>
        </p:nvSpPr>
        <p:spPr>
          <a:xfrm>
            <a:off x="2711450" y="2319338"/>
            <a:ext cx="1573213" cy="468312"/>
          </a:xfrm>
          <a:prstGeom prst="roundRect">
            <a:avLst/>
          </a:prstGeom>
          <a:solidFill>
            <a:schemeClr val="accent4">
              <a:lumMod val="40000"/>
              <a:lumOff val="60000"/>
            </a:schemeClr>
          </a:solidFill>
          <a:ln w="28575">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solidFill>
                  <a:schemeClr val="tx1"/>
                </a:solidFill>
                <a:latin typeface="黑体" panose="02010609060101010101" pitchFamily="49" charset="-122"/>
                <a:ea typeface="黑体" panose="02010609060101010101" pitchFamily="49" charset="-122"/>
                <a:sym typeface="+mn-ea"/>
              </a:rPr>
              <a:t>外在表现</a:t>
            </a:r>
          </a:p>
        </p:txBody>
      </p:sp>
      <p:sp>
        <p:nvSpPr>
          <p:cNvPr id="6" name="矩形 5"/>
          <p:cNvSpPr>
            <a:spLocks noChangeArrowheads="1"/>
          </p:cNvSpPr>
          <p:nvPr/>
        </p:nvSpPr>
        <p:spPr bwMode="auto">
          <a:xfrm>
            <a:off x="395288" y="3221038"/>
            <a:ext cx="84978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a:latin typeface="黑体" pitchFamily="49" charset="-122"/>
                <a:ea typeface="黑体" pitchFamily="49" charset="-122"/>
                <a:cs typeface="楷体" pitchFamily="49" charset="-122"/>
                <a:sym typeface="+mn-ea"/>
              </a:rPr>
              <a:t>    这是作者在感叹时间的流逝。“涔涔”“潸潸”两个叠词强调了作者面对时间流逝的慌乱情态。</a:t>
            </a:r>
          </a:p>
        </p:txBody>
      </p:sp>
      <p:pic>
        <p:nvPicPr>
          <p:cNvPr id="28679" name="Picture 2" descr="C:\Users\Administrator\Desktop\新建文件夹\76f29e84d3b6476377ef7485e8e05d55.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16688" y="411163"/>
            <a:ext cx="2008187" cy="2689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left)">
                                      <p:cBhvr>
                                        <p:cTn id="13" dur="500"/>
                                        <p:tgtEl>
                                          <p:spTgt spid="5"/>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dissolve">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895350"/>
            <a:ext cx="8496300" cy="1028700"/>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    早上我起来的时候，小屋里射进两三方斜斜的太阳。</a:t>
            </a:r>
            <a:r>
              <a:rPr lang="zh-CN" altLang="en-US" sz="2200" b="1" u="sng" dirty="0">
                <a:solidFill>
                  <a:srgbClr val="0000FF"/>
                </a:solidFill>
                <a:latin typeface="楷体" pitchFamily="49" charset="-122"/>
                <a:ea typeface="楷体" pitchFamily="49" charset="-122"/>
              </a:rPr>
              <a:t>太阳他有脚啊，轻轻悄悄地挪移了，我也茫茫然跟着旋转</a:t>
            </a:r>
            <a:r>
              <a:rPr lang="zh-CN" altLang="en-US" sz="2200" b="1" dirty="0">
                <a:latin typeface="楷体" pitchFamily="49" charset="-122"/>
                <a:ea typeface="楷体" pitchFamily="49" charset="-122"/>
              </a:rPr>
              <a:t>。</a:t>
            </a:r>
            <a:endParaRPr lang="zh-CN" altLang="en-US" sz="2400" b="1" dirty="0">
              <a:latin typeface="+mj-ea"/>
              <a:ea typeface="+mn-ea"/>
            </a:endParaRPr>
          </a:p>
        </p:txBody>
      </p:sp>
      <p:sp>
        <p:nvSpPr>
          <p:cNvPr id="4" name="矩形 3"/>
          <p:cNvSpPr>
            <a:spLocks noChangeArrowheads="1"/>
          </p:cNvSpPr>
          <p:nvPr/>
        </p:nvSpPr>
        <p:spPr bwMode="auto">
          <a:xfrm>
            <a:off x="323850" y="2319338"/>
            <a:ext cx="8496300" cy="1404937"/>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solidFill>
                  <a:schemeClr val="bg1"/>
                </a:solidFill>
                <a:latin typeface="黑体" pitchFamily="49" charset="-122"/>
                <a:ea typeface="黑体" pitchFamily="49" charset="-122"/>
                <a:cs typeface="楷体" pitchFamily="49" charset="-122"/>
                <a:sym typeface="+mn-ea"/>
              </a:rPr>
              <a:t>“太阳他有脚”“挪移”等词句以拟人的修辞手法，赋予太阳以人的情态，用“脚”“挪移”把时间的流动表现的具体可感，写出时间在不经意间悄悄溜走。“茫茫然”则以略带自责的口吻表明自己糊里糊涂地过着日子。</a:t>
            </a:r>
            <a:endParaRPr lang="zh-CN" altLang="en-US" sz="2000" b="1">
              <a:solidFill>
                <a:schemeClr val="bg1"/>
              </a:solidFill>
              <a:latin typeface="黑体" pitchFamily="49" charset="-122"/>
              <a:ea typeface="黑体" pitchFamily="49" charset="-122"/>
              <a:cs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800100"/>
            <a:ext cx="8496300" cy="3140075"/>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于是</a:t>
            </a:r>
            <a:r>
              <a:rPr lang="en-US" altLang="zh-CN" sz="2200" b="1" dirty="0">
                <a:latin typeface="楷体" pitchFamily="49" charset="-122"/>
                <a:ea typeface="楷体" pitchFamily="49" charset="-122"/>
              </a:rPr>
              <a:t>——</a:t>
            </a:r>
            <a:r>
              <a:rPr lang="zh-CN" altLang="en-US" sz="2200" b="1" dirty="0">
                <a:latin typeface="楷体" pitchFamily="49" charset="-122"/>
                <a:ea typeface="楷体" pitchFamily="49" charset="-122"/>
              </a:rPr>
              <a:t>洗手的时候，日子从水盆里过去；吃饭的时候，日子从饭碗里过去；默默时，便从凝然的双眼前过去；我觉察他去得匆匆了，伸出手遮挽时，他又从遮挽的手边过去；天黑时，我躺在床上，他便伶伶俐俐地从我身上跨过，从我脚边飞走了；等我睁开眼和太阳再见，这算又溜走了一日；我掩面叹息，但是新来的日子的影儿又开始在叹息里闪过了。</a:t>
            </a:r>
            <a:endParaRPr lang="zh-CN" altLang="en-US" sz="2400" b="1" dirty="0">
              <a:latin typeface="+mj-ea"/>
              <a:ea typeface="+mn-ea"/>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2610346" y="1814008"/>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洗手</a:t>
            </a:r>
          </a:p>
        </p:txBody>
      </p:sp>
      <p:sp>
        <p:nvSpPr>
          <p:cNvPr id="3" name="矩形 2"/>
          <p:cNvSpPr/>
          <p:nvPr/>
        </p:nvSpPr>
        <p:spPr>
          <a:xfrm>
            <a:off x="4770586" y="1809244"/>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吃饭</a:t>
            </a:r>
          </a:p>
        </p:txBody>
      </p:sp>
      <p:sp>
        <p:nvSpPr>
          <p:cNvPr id="4" name="矩形 3"/>
          <p:cNvSpPr/>
          <p:nvPr/>
        </p:nvSpPr>
        <p:spPr>
          <a:xfrm>
            <a:off x="6864931" y="1804481"/>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默默</a:t>
            </a:r>
          </a:p>
        </p:txBody>
      </p:sp>
      <p:cxnSp>
        <p:nvCxnSpPr>
          <p:cNvPr id="5" name="直接箭头连接符 4"/>
          <p:cNvCxnSpPr/>
          <p:nvPr/>
        </p:nvCxnSpPr>
        <p:spPr>
          <a:xfrm flipV="1">
            <a:off x="4222750" y="2112963"/>
            <a:ext cx="460375"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cxnSp>
        <p:nvCxnSpPr>
          <p:cNvPr id="6" name="直接箭头连接符 5"/>
          <p:cNvCxnSpPr/>
          <p:nvPr/>
        </p:nvCxnSpPr>
        <p:spPr>
          <a:xfrm flipV="1">
            <a:off x="6381750" y="2108200"/>
            <a:ext cx="461963"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cxnSp>
        <p:nvCxnSpPr>
          <p:cNvPr id="7" name="直接箭头连接符 6"/>
          <p:cNvCxnSpPr/>
          <p:nvPr/>
        </p:nvCxnSpPr>
        <p:spPr>
          <a:xfrm flipV="1">
            <a:off x="539750" y="3197225"/>
            <a:ext cx="460375"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sp>
        <p:nvSpPr>
          <p:cNvPr id="8" name="矩形 7"/>
          <p:cNvSpPr/>
          <p:nvPr/>
        </p:nvSpPr>
        <p:spPr>
          <a:xfrm>
            <a:off x="3707905" y="699542"/>
            <a:ext cx="1896437" cy="608965"/>
          </a:xfrm>
          <a:prstGeom prst="rect">
            <a:avLst/>
          </a:prstGeom>
          <a:effectLst>
            <a:outerShdw blurRad="40000" dist="20000" dir="5400000" rotWithShape="0">
              <a:srgbClr val="000000">
                <a:alpha val="38000"/>
              </a:srgbClr>
            </a:outerShdw>
            <a:softEdge rad="63500"/>
          </a:effectLst>
        </p:spPr>
        <p:style>
          <a:lnRef idx="1">
            <a:schemeClr val="accent6"/>
          </a:lnRef>
          <a:fillRef idx="2">
            <a:schemeClr val="accent6"/>
          </a:fillRef>
          <a:effectRef idx="1">
            <a:schemeClr val="accent6"/>
          </a:effectRef>
          <a:fontRef idx="minor">
            <a:schemeClr val="dk1"/>
          </a:fontRef>
        </p:style>
        <p:txBody>
          <a:bodyPr lIns="68580" tIns="34290" rIns="68580" bIns="34290" anchor="ctr"/>
          <a:lstStyle/>
          <a:p>
            <a:pPr algn="ctr" fontAlgn="auto">
              <a:spcBef>
                <a:spcPts val="0"/>
              </a:spcBef>
              <a:spcAft>
                <a:spcPts val="0"/>
              </a:spcAft>
              <a:defRPr/>
            </a:pPr>
            <a:r>
              <a:rPr lang="zh-CN" altLang="en-US" sz="3200" dirty="0">
                <a:latin typeface="黑体" panose="02010609060101010101" pitchFamily="49" charset="-122"/>
                <a:ea typeface="黑体" panose="02010609060101010101" pitchFamily="49" charset="-122"/>
                <a:sym typeface="+mn-ea"/>
              </a:rPr>
              <a:t>生活细节</a:t>
            </a:r>
            <a:endParaRPr lang="zh-CN" altLang="en-US" sz="3200" dirty="0">
              <a:latin typeface="黑体" panose="02010609060101010101" pitchFamily="49" charset="-122"/>
              <a:ea typeface="黑体" panose="02010609060101010101" pitchFamily="49" charset="-122"/>
            </a:endParaRPr>
          </a:p>
        </p:txBody>
      </p:sp>
      <p:sp>
        <p:nvSpPr>
          <p:cNvPr id="9" name="矩形 8"/>
          <p:cNvSpPr/>
          <p:nvPr/>
        </p:nvSpPr>
        <p:spPr>
          <a:xfrm>
            <a:off x="1028499" y="2859782"/>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伸手遮挽</a:t>
            </a:r>
          </a:p>
        </p:txBody>
      </p:sp>
      <p:sp>
        <p:nvSpPr>
          <p:cNvPr id="10" name="矩形 9"/>
          <p:cNvSpPr/>
          <p:nvPr/>
        </p:nvSpPr>
        <p:spPr>
          <a:xfrm>
            <a:off x="481684" y="1818769"/>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早上起来</a:t>
            </a:r>
          </a:p>
        </p:txBody>
      </p:sp>
      <p:cxnSp>
        <p:nvCxnSpPr>
          <p:cNvPr id="11" name="直接箭头连接符 10"/>
          <p:cNvCxnSpPr/>
          <p:nvPr/>
        </p:nvCxnSpPr>
        <p:spPr>
          <a:xfrm flipV="1">
            <a:off x="2093913" y="2117725"/>
            <a:ext cx="460375"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cxnSp>
        <p:nvCxnSpPr>
          <p:cNvPr id="12" name="直接箭头连接符 11"/>
          <p:cNvCxnSpPr/>
          <p:nvPr/>
        </p:nvCxnSpPr>
        <p:spPr>
          <a:xfrm flipV="1">
            <a:off x="2744788" y="3179763"/>
            <a:ext cx="461962"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sp>
        <p:nvSpPr>
          <p:cNvPr id="13" name="矩形 12"/>
          <p:cNvSpPr/>
          <p:nvPr/>
        </p:nvSpPr>
        <p:spPr>
          <a:xfrm>
            <a:off x="3234154" y="2843152"/>
            <a:ext cx="2094917"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天黑躺在床上</a:t>
            </a:r>
          </a:p>
        </p:txBody>
      </p:sp>
      <p:cxnSp>
        <p:nvCxnSpPr>
          <p:cNvPr id="14" name="直接箭头连接符 13"/>
          <p:cNvCxnSpPr/>
          <p:nvPr/>
        </p:nvCxnSpPr>
        <p:spPr>
          <a:xfrm flipV="1">
            <a:off x="5302250" y="3138488"/>
            <a:ext cx="460375"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sp>
        <p:nvSpPr>
          <p:cNvPr id="15" name="矩形 14"/>
          <p:cNvSpPr/>
          <p:nvPr/>
        </p:nvSpPr>
        <p:spPr>
          <a:xfrm>
            <a:off x="5790444" y="2800619"/>
            <a:ext cx="2923004"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睁开眼和太阳再见</a:t>
            </a:r>
          </a:p>
        </p:txBody>
      </p:sp>
      <p:cxnSp>
        <p:nvCxnSpPr>
          <p:cNvPr id="16" name="直接箭头连接符 15"/>
          <p:cNvCxnSpPr/>
          <p:nvPr/>
        </p:nvCxnSpPr>
        <p:spPr>
          <a:xfrm flipV="1">
            <a:off x="611188" y="4100513"/>
            <a:ext cx="461962" cy="9525"/>
          </a:xfrm>
          <a:prstGeom prst="straightConnector1">
            <a:avLst/>
          </a:prstGeom>
          <a:solidFill>
            <a:srgbClr val="FF0000"/>
          </a:solidFill>
          <a:ln>
            <a:tailEnd type="arrow" w="med" len="med"/>
          </a:ln>
        </p:spPr>
        <p:style>
          <a:lnRef idx="3">
            <a:schemeClr val="accent2"/>
          </a:lnRef>
          <a:fillRef idx="0">
            <a:schemeClr val="accent2"/>
          </a:fillRef>
          <a:effectRef idx="2">
            <a:schemeClr val="accent2"/>
          </a:effectRef>
          <a:fontRef idx="minor">
            <a:schemeClr val="tx1"/>
          </a:fontRef>
        </p:style>
      </p:cxnSp>
      <p:sp>
        <p:nvSpPr>
          <p:cNvPr id="17" name="矩形 16"/>
          <p:cNvSpPr/>
          <p:nvPr/>
        </p:nvSpPr>
        <p:spPr>
          <a:xfrm>
            <a:off x="1100506" y="3762985"/>
            <a:ext cx="1667510" cy="608965"/>
          </a:xfrm>
          <a:prstGeom prst="rect">
            <a:avLst/>
          </a:prstGeom>
          <a:solidFill>
            <a:srgbClr val="FF0000"/>
          </a:solidFill>
          <a:effectLst>
            <a:outerShdw blurRad="88900" dist="20000" dir="5400000" rotWithShape="0">
              <a:srgbClr val="000000">
                <a:alpha val="38000"/>
              </a:srgbClr>
            </a:outerShdw>
            <a:softEdge rad="101600"/>
          </a:effectLst>
        </p:spPr>
        <p:style>
          <a:lnRef idx="3">
            <a:schemeClr val="lt1"/>
          </a:lnRef>
          <a:fillRef idx="1">
            <a:schemeClr val="accent5"/>
          </a:fillRef>
          <a:effectRef idx="1">
            <a:schemeClr val="accent5"/>
          </a:effectRef>
          <a:fontRef idx="minor">
            <a:schemeClr val="lt1"/>
          </a:fontRef>
        </p:style>
        <p:txBody>
          <a:bodyPr lIns="68580" tIns="34290" rIns="68580" bIns="34290" anchor="ctr"/>
          <a:lstStyle/>
          <a:p>
            <a:pPr algn="ctr" fontAlgn="auto">
              <a:spcBef>
                <a:spcPts val="0"/>
              </a:spcBef>
              <a:spcAft>
                <a:spcPts val="0"/>
              </a:spcAft>
              <a:defRPr/>
            </a:pPr>
            <a:r>
              <a:rPr lang="zh-CN" altLang="en-US" sz="2400" b="1" dirty="0">
                <a:latin typeface="楷体" panose="02010609060101010101" pitchFamily="49" charset="-122"/>
                <a:ea typeface="楷体" panose="02010609060101010101" pitchFamily="49" charset="-122"/>
                <a:sym typeface="+mn-ea"/>
              </a:rPr>
              <a:t>掩面叹息</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3"/>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nodeType="clickEffect">
                                  <p:stCondLst>
                                    <p:cond delay="0"/>
                                  </p:stCondLst>
                                  <p:childTnLst>
                                    <p:set>
                                      <p:cBhvr>
                                        <p:cTn id="46" dur="1" fill="hold">
                                          <p:stCondLst>
                                            <p:cond delay="0"/>
                                          </p:stCondLst>
                                        </p:cTn>
                                        <p:tgtEl>
                                          <p:spTgt spid="16"/>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771525"/>
            <a:ext cx="8496300" cy="1108075"/>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于是</a:t>
            </a:r>
            <a:r>
              <a:rPr lang="en-US" altLang="zh-CN" sz="2200" b="1" dirty="0">
                <a:latin typeface="楷体" pitchFamily="49" charset="-122"/>
                <a:ea typeface="楷体" pitchFamily="49" charset="-122"/>
              </a:rPr>
              <a:t>——</a:t>
            </a:r>
            <a:r>
              <a:rPr lang="zh-CN" altLang="en-US" sz="2200" b="1" dirty="0">
                <a:latin typeface="楷体" pitchFamily="49" charset="-122"/>
                <a:ea typeface="楷体" pitchFamily="49" charset="-122"/>
              </a:rPr>
              <a:t>洗手的时候，日子从水盆里过去；吃饭的时候，日子从饭碗里过去；默默时，便从凝然的双眼前过去；</a:t>
            </a:r>
            <a:endParaRPr lang="zh-CN" altLang="en-US" sz="2400" b="1" dirty="0">
              <a:latin typeface="+mj-ea"/>
              <a:ea typeface="+mn-ea"/>
            </a:endParaRPr>
          </a:p>
        </p:txBody>
      </p:sp>
      <p:sp>
        <p:nvSpPr>
          <p:cNvPr id="3" name="矩形 2"/>
          <p:cNvSpPr>
            <a:spLocks noChangeArrowheads="1"/>
          </p:cNvSpPr>
          <p:nvPr/>
        </p:nvSpPr>
        <p:spPr bwMode="auto">
          <a:xfrm>
            <a:off x="287338" y="2787650"/>
            <a:ext cx="8677275" cy="153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a:latin typeface="黑体" pitchFamily="49" charset="-122"/>
                <a:ea typeface="黑体" pitchFamily="49" charset="-122"/>
                <a:cs typeface="楷体" pitchFamily="49" charset="-122"/>
                <a:sym typeface="+mn-ea"/>
              </a:rPr>
              <a:t>    描写日子在人们洗手、吃饭、默思等日常生活细节中悄悄流逝的表现。</a:t>
            </a:r>
            <a:r>
              <a:rPr lang="zh-CN" altLang="en-US" sz="2200" b="1" u="sng">
                <a:solidFill>
                  <a:srgbClr val="FF0000"/>
                </a:solidFill>
                <a:latin typeface="黑体" pitchFamily="49" charset="-122"/>
                <a:ea typeface="黑体" pitchFamily="49" charset="-122"/>
                <a:cs typeface="楷体" pitchFamily="49" charset="-122"/>
                <a:sym typeface="+mn-ea"/>
              </a:rPr>
              <a:t>化抽象为具象</a:t>
            </a:r>
            <a:r>
              <a:rPr lang="zh-CN" altLang="en-US" sz="2200" b="1">
                <a:latin typeface="黑体" pitchFamily="49" charset="-122"/>
                <a:ea typeface="黑体" pitchFamily="49" charset="-122"/>
                <a:cs typeface="楷体" pitchFamily="49" charset="-122"/>
                <a:sym typeface="+mn-ea"/>
              </a:rPr>
              <a:t>，以细腻而独特的笔触，形象地展示了日子在生活的不经意中来去匆匆。</a:t>
            </a:r>
          </a:p>
        </p:txBody>
      </p:sp>
      <p:sp>
        <p:nvSpPr>
          <p:cNvPr id="4" name="TextBox 13"/>
          <p:cNvSpPr txBox="1"/>
          <p:nvPr/>
        </p:nvSpPr>
        <p:spPr>
          <a:xfrm>
            <a:off x="6227763" y="1779588"/>
            <a:ext cx="1368425" cy="595312"/>
          </a:xfrm>
          <a:prstGeom prst="teardrop">
            <a:avLst>
              <a:gd name="adj" fmla="val 102002"/>
            </a:avLst>
          </a:prstGeom>
          <a:solidFill>
            <a:srgbClr val="FFFF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300" b="1" dirty="0">
                <a:solidFill>
                  <a:prstClr val="black"/>
                </a:solidFill>
                <a:latin typeface="微软雅黑" pitchFamily="34" charset="-122"/>
                <a:ea typeface="微软雅黑" pitchFamily="34" charset="-122"/>
              </a:rPr>
              <a:t> </a:t>
            </a:r>
            <a:r>
              <a:rPr lang="zh-CN" altLang="en-US" sz="2300" b="1" dirty="0">
                <a:latin typeface="微软雅黑" pitchFamily="34" charset="-122"/>
                <a:ea typeface="微软雅黑" pitchFamily="34" charset="-122"/>
                <a:sym typeface="+mn-ea"/>
              </a:rPr>
              <a:t>排比</a:t>
            </a:r>
            <a:endParaRPr lang="en-US" altLang="zh-CN" sz="2300" b="1" dirty="0">
              <a:solidFill>
                <a:prstClr val="black"/>
              </a:solidFill>
              <a:latin typeface="微软雅黑" pitchFamily="34" charset="-122"/>
              <a:ea typeface="微软雅黑"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555625"/>
            <a:ext cx="8496300" cy="2124075"/>
          </a:xfrm>
          <a:prstGeom prst="rect">
            <a:avLst/>
          </a:prstGeom>
        </p:spPr>
        <p:txBody>
          <a:bodyPr>
            <a:spAutoFit/>
          </a:bodyPr>
          <a:lstStyle/>
          <a:p>
            <a:pPr algn="just" fontAlgn="auto">
              <a:lnSpc>
                <a:spcPct val="150000"/>
              </a:lnSpc>
              <a:spcBef>
                <a:spcPts val="0"/>
              </a:spcBef>
              <a:spcAft>
                <a:spcPts val="0"/>
              </a:spcAft>
              <a:defRPr/>
            </a:pPr>
            <a:r>
              <a:rPr lang="zh-CN" altLang="en-US" sz="2200" b="1" dirty="0">
                <a:latin typeface="楷体" pitchFamily="49" charset="-122"/>
                <a:ea typeface="楷体" pitchFamily="49" charset="-122"/>
              </a:rPr>
              <a:t>我觉察他去得匆匆了，伸出手遮挽时，他又从遮挽的手边过去；天黑时，我躺在床上，他便伶伶俐俐地从我身上跨过，从我脚边飞走了；等我睁开眼和太阳再见，这算又溜走了一日；我掩面叹息，但是新来的日子的影儿又开始在叹息里闪过了。</a:t>
            </a:r>
            <a:endParaRPr lang="zh-CN" altLang="en-US" sz="2400" b="1" dirty="0">
              <a:latin typeface="+mj-ea"/>
              <a:ea typeface="+mn-ea"/>
            </a:endParaRPr>
          </a:p>
        </p:txBody>
      </p:sp>
      <p:cxnSp>
        <p:nvCxnSpPr>
          <p:cNvPr id="3" name="直接连接符 2"/>
          <p:cNvCxnSpPr/>
          <p:nvPr/>
        </p:nvCxnSpPr>
        <p:spPr>
          <a:xfrm>
            <a:off x="3779838" y="1563688"/>
            <a:ext cx="1008062" cy="1152525"/>
          </a:xfrm>
          <a:prstGeom prst="line">
            <a:avLst/>
          </a:prstGeom>
          <a:ln>
            <a:solidFill>
              <a:srgbClr val="FF0000"/>
            </a:solidFill>
          </a:ln>
        </p:spPr>
        <p:style>
          <a:lnRef idx="3">
            <a:schemeClr val="accent2"/>
          </a:lnRef>
          <a:fillRef idx="0">
            <a:schemeClr val="accent2"/>
          </a:fillRef>
          <a:effectRef idx="2">
            <a:schemeClr val="accent2"/>
          </a:effectRef>
          <a:fontRef idx="minor">
            <a:schemeClr val="tx1"/>
          </a:fontRef>
        </p:style>
      </p:cxnSp>
      <p:sp>
        <p:nvSpPr>
          <p:cNvPr id="4" name="圆角矩形 3"/>
          <p:cNvSpPr/>
          <p:nvPr/>
        </p:nvSpPr>
        <p:spPr>
          <a:xfrm>
            <a:off x="3563938" y="1203325"/>
            <a:ext cx="1152525" cy="361950"/>
          </a:xfrm>
          <a:prstGeom prst="roundRect">
            <a:avLst/>
          </a:prstGeom>
          <a:noFill/>
          <a:ln w="28575">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fontAlgn="auto">
              <a:spcBef>
                <a:spcPts val="0"/>
              </a:spcBef>
              <a:spcAft>
                <a:spcPts val="0"/>
              </a:spcAft>
              <a:defRPr/>
            </a:pPr>
            <a:endParaRPr lang="zh-CN" altLang="en-US" b="1" dirty="0"/>
          </a:p>
        </p:txBody>
      </p:sp>
      <p:sp>
        <p:nvSpPr>
          <p:cNvPr id="5" name="文本框 11"/>
          <p:cNvSpPr txBox="1"/>
          <p:nvPr/>
        </p:nvSpPr>
        <p:spPr>
          <a:xfrm>
            <a:off x="3081338" y="2716213"/>
            <a:ext cx="5307012" cy="484187"/>
          </a:xfrm>
          <a:prstGeom prst="roundRect">
            <a:avLst/>
          </a:prstGeom>
          <a:solidFill>
            <a:srgbClr val="C00000"/>
          </a:solidFill>
          <a:ln w="28575">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defRPr/>
            </a:pPr>
            <a:r>
              <a:rPr lang="zh-CN" altLang="en-US" sz="2400" b="1" dirty="0">
                <a:solidFill>
                  <a:schemeClr val="bg1"/>
                </a:solidFill>
                <a:latin typeface="楷体" panose="02010609060101010101" pitchFamily="49" charset="-122"/>
                <a:ea typeface="楷体" panose="02010609060101010101" pitchFamily="49" charset="-122"/>
                <a:sym typeface="+mn-ea"/>
              </a:rPr>
              <a:t>机灵、灵活。本课指时间流逝非常快。</a:t>
            </a:r>
            <a:endParaRPr lang="zh-CN" altLang="en-US" sz="2400" b="1" dirty="0">
              <a:solidFill>
                <a:schemeClr val="bg1"/>
              </a:solidFill>
              <a:latin typeface="楷体" panose="02010609060101010101" pitchFamily="49" charset="-122"/>
              <a:ea typeface="楷体" panose="02010609060101010101" pitchFamily="49" charset="-122"/>
              <a:cs typeface="楷体" panose="02010609060101010101" pitchFamily="49" charset="-122"/>
              <a:sym typeface="+mn-ea"/>
            </a:endParaRPr>
          </a:p>
        </p:txBody>
      </p:sp>
      <p:sp>
        <p:nvSpPr>
          <p:cNvPr id="8" name="TextBox 13"/>
          <p:cNvSpPr txBox="1"/>
          <p:nvPr/>
        </p:nvSpPr>
        <p:spPr>
          <a:xfrm>
            <a:off x="539750" y="2932113"/>
            <a:ext cx="1368425" cy="595312"/>
          </a:xfrm>
          <a:prstGeom prst="teardrop">
            <a:avLst>
              <a:gd name="adj" fmla="val 102002"/>
            </a:avLst>
          </a:prstGeom>
          <a:solidFill>
            <a:srgbClr val="FFFF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300" b="1" dirty="0">
                <a:solidFill>
                  <a:prstClr val="black"/>
                </a:solidFill>
                <a:latin typeface="微软雅黑" pitchFamily="34" charset="-122"/>
                <a:ea typeface="微软雅黑" pitchFamily="34" charset="-122"/>
              </a:rPr>
              <a:t>拟人</a:t>
            </a:r>
            <a:endParaRPr lang="en-US" altLang="zh-CN" sz="2300" b="1" dirty="0">
              <a:solidFill>
                <a:prstClr val="black"/>
              </a:solidFill>
              <a:latin typeface="微软雅黑" pitchFamily="34" charset="-122"/>
              <a:ea typeface="微软雅黑" pitchFamily="34" charset="-122"/>
              <a:sym typeface="+mn-ea"/>
            </a:endParaRPr>
          </a:p>
        </p:txBody>
      </p:sp>
      <p:sp>
        <p:nvSpPr>
          <p:cNvPr id="9" name="矩形 8"/>
          <p:cNvSpPr>
            <a:spLocks noChangeArrowheads="1"/>
          </p:cNvSpPr>
          <p:nvPr/>
        </p:nvSpPr>
        <p:spPr bwMode="auto">
          <a:xfrm>
            <a:off x="395288" y="3695700"/>
            <a:ext cx="84978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a:latin typeface="黑体" pitchFamily="49" charset="-122"/>
                <a:ea typeface="黑体" pitchFamily="49" charset="-122"/>
                <a:cs typeface="楷体" pitchFamily="49" charset="-122"/>
                <a:sym typeface="+mn-ea"/>
              </a:rPr>
              <a:t>    运用“跨”“飞”“溜”“闪”这几个动词说明时间和我们形影不离，却又转瞬即逝。</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6" presetClass="entr" presetSubtype="16"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4" presetClass="entr" presetSubtype="16"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box(in)">
                                      <p:cBhvr>
                                        <p:cTn id="2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8" grpId="0" bldLvl="0" animBg="1"/>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矩形 3"/>
          <p:cNvSpPr>
            <a:spLocks noChangeArrowheads="1"/>
          </p:cNvSpPr>
          <p:nvPr/>
        </p:nvSpPr>
        <p:spPr bwMode="auto">
          <a:xfrm>
            <a:off x="323850" y="915988"/>
            <a:ext cx="8496300" cy="203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800" b="1">
                <a:latin typeface="黑体" pitchFamily="49" charset="-122"/>
                <a:ea typeface="黑体" pitchFamily="49" charset="-122"/>
              </a:rPr>
              <a:t>    第三自然段运用</a:t>
            </a:r>
            <a:r>
              <a:rPr lang="zh-CN" altLang="en-US" sz="2800" b="1">
                <a:solidFill>
                  <a:srgbClr val="FF0000"/>
                </a:solidFill>
                <a:latin typeface="黑体" pitchFamily="49" charset="-122"/>
                <a:ea typeface="黑体" pitchFamily="49" charset="-122"/>
              </a:rPr>
              <a:t>拟人</a:t>
            </a:r>
            <a:r>
              <a:rPr lang="zh-CN" altLang="en-US" sz="2800" b="1">
                <a:latin typeface="黑体" pitchFamily="49" charset="-122"/>
                <a:ea typeface="黑体" pitchFamily="49" charset="-122"/>
              </a:rPr>
              <a:t>的手法，</a:t>
            </a:r>
            <a:r>
              <a:rPr lang="zh-CN" altLang="en-US" sz="2800" b="1">
                <a:solidFill>
                  <a:srgbClr val="FF0000"/>
                </a:solidFill>
                <a:latin typeface="黑体" pitchFamily="49" charset="-122"/>
                <a:ea typeface="黑体" pitchFamily="49" charset="-122"/>
              </a:rPr>
              <a:t>赋予时间灵性</a:t>
            </a:r>
            <a:r>
              <a:rPr lang="zh-CN" altLang="en-US" sz="2800" b="1">
                <a:latin typeface="黑体" pitchFamily="49" charset="-122"/>
                <a:ea typeface="黑体" pitchFamily="49" charset="-122"/>
              </a:rPr>
              <a:t>，生动形象。运用</a:t>
            </a:r>
            <a:r>
              <a:rPr lang="zh-CN" altLang="en-US" sz="2800" b="1">
                <a:solidFill>
                  <a:srgbClr val="FF0000"/>
                </a:solidFill>
                <a:latin typeface="黑体" pitchFamily="49" charset="-122"/>
                <a:ea typeface="黑体" pitchFamily="49" charset="-122"/>
              </a:rPr>
              <a:t>排比</a:t>
            </a:r>
            <a:r>
              <a:rPr lang="zh-CN" altLang="en-US" sz="2800" b="1">
                <a:latin typeface="黑体" pitchFamily="49" charset="-122"/>
                <a:ea typeface="黑体" pitchFamily="49" charset="-122"/>
              </a:rPr>
              <a:t>的手法，通过</a:t>
            </a:r>
            <a:r>
              <a:rPr lang="zh-CN" altLang="en-US" sz="2800" b="1">
                <a:solidFill>
                  <a:srgbClr val="FF0000"/>
                </a:solidFill>
                <a:latin typeface="黑体" pitchFamily="49" charset="-122"/>
                <a:ea typeface="黑体" pitchFamily="49" charset="-122"/>
              </a:rPr>
              <a:t>生活中的细节</a:t>
            </a:r>
            <a:r>
              <a:rPr lang="zh-CN" altLang="en-US" sz="2800" b="1">
                <a:latin typeface="黑体" pitchFamily="49" charset="-122"/>
                <a:ea typeface="黑体" pitchFamily="49" charset="-122"/>
              </a:rPr>
              <a:t>，告诉我们日子来去匆匆，</a:t>
            </a:r>
            <a:r>
              <a:rPr lang="zh-CN" altLang="en-US" sz="2800" b="1">
                <a:solidFill>
                  <a:srgbClr val="FF0000"/>
                </a:solidFill>
                <a:latin typeface="黑体" pitchFamily="49" charset="-122"/>
                <a:ea typeface="黑体" pitchFamily="49" charset="-122"/>
              </a:rPr>
              <a:t>将常见的时光流逝写得生动感人</a:t>
            </a:r>
            <a:r>
              <a:rPr lang="zh-CN" altLang="en-US" sz="2800" b="1">
                <a:latin typeface="黑体" pitchFamily="49" charset="-122"/>
                <a:ea typeface="黑体" pitchFamily="49" charset="-122"/>
              </a:rPr>
              <a:t>。</a:t>
            </a:r>
            <a:endParaRPr lang="zh-CN" altLang="en-US" sz="2800" b="1">
              <a:latin typeface="Calibri" pitchFamily="34" charset="0"/>
            </a:endParaRPr>
          </a:p>
        </p:txBody>
      </p:sp>
      <p:sp>
        <p:nvSpPr>
          <p:cNvPr id="6" name="矩形 5"/>
          <p:cNvSpPr>
            <a:spLocks noChangeArrowheads="1"/>
          </p:cNvSpPr>
          <p:nvPr/>
        </p:nvSpPr>
        <p:spPr bwMode="auto">
          <a:xfrm>
            <a:off x="1116013" y="3378200"/>
            <a:ext cx="5929312"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3200" b="1">
                <a:latin typeface="黑体" pitchFamily="49" charset="-122"/>
                <a:ea typeface="黑体" pitchFamily="49" charset="-122"/>
              </a:rPr>
              <a:t>拟人、排比、生活细节表达情感</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nodeType="clickPar">
                      <p:stCondLst>
                        <p:cond delay="indefinite"/>
                      </p:stCondLst>
                      <p:childTnLst>
                        <p:par>
                          <p:cTn id="11" fill="hold" nodeType="withGroup">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1276350"/>
            <a:ext cx="8496300" cy="558800"/>
          </a:xfrm>
          <a:prstGeom prst="rect">
            <a:avLst/>
          </a:prstGeom>
        </p:spPr>
        <p:txBody>
          <a:bodyPr>
            <a:spAutoFit/>
          </a:bodyPr>
          <a:lstStyle/>
          <a:p>
            <a:pPr algn="just" fontAlgn="auto">
              <a:lnSpc>
                <a:spcPct val="150000"/>
              </a:lnSpc>
              <a:spcBef>
                <a:spcPts val="0"/>
              </a:spcBef>
              <a:spcAft>
                <a:spcPts val="0"/>
              </a:spcAft>
              <a:defRPr/>
            </a:pPr>
            <a:r>
              <a:rPr lang="zh-CN" altLang="en-US" sz="2400" b="1" dirty="0">
                <a:latin typeface="楷体" pitchFamily="49" charset="-122"/>
                <a:ea typeface="楷体" pitchFamily="49" charset="-122"/>
              </a:rPr>
              <a:t>过去的日子如轻烟，被微风吹散了，如薄雾，被初阳蒸融了。</a:t>
            </a:r>
            <a:endParaRPr lang="zh-CN" altLang="en-US" sz="2800" b="1" dirty="0">
              <a:latin typeface="+mj-ea"/>
              <a:ea typeface="+mn-ea"/>
            </a:endParaRPr>
          </a:p>
        </p:txBody>
      </p:sp>
      <p:sp>
        <p:nvSpPr>
          <p:cNvPr id="3" name="矩形 2"/>
          <p:cNvSpPr>
            <a:spLocks noChangeArrowheads="1"/>
          </p:cNvSpPr>
          <p:nvPr/>
        </p:nvSpPr>
        <p:spPr bwMode="auto">
          <a:xfrm>
            <a:off x="287338" y="3414713"/>
            <a:ext cx="8677275"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a:latin typeface="黑体" pitchFamily="49" charset="-122"/>
                <a:ea typeface="黑体" pitchFamily="49" charset="-122"/>
                <a:cs typeface="楷体" pitchFamily="49" charset="-122"/>
                <a:sym typeface="+mn-ea"/>
              </a:rPr>
              <a:t>    运用比喻手法。把日子的逝去比作轻烟被吹散，薄雾被蒸融，化抽象为形象，表现了“我”在逝去的岁月里没有留下什么痕迹。</a:t>
            </a:r>
          </a:p>
        </p:txBody>
      </p:sp>
      <p:sp>
        <p:nvSpPr>
          <p:cNvPr id="4" name="TextBox 13"/>
          <p:cNvSpPr txBox="1"/>
          <p:nvPr/>
        </p:nvSpPr>
        <p:spPr>
          <a:xfrm>
            <a:off x="3708400" y="2265363"/>
            <a:ext cx="1368425" cy="593725"/>
          </a:xfrm>
          <a:prstGeom prst="teardrop">
            <a:avLst>
              <a:gd name="adj" fmla="val 102002"/>
            </a:avLst>
          </a:prstGeom>
          <a:solidFill>
            <a:srgbClr val="FFFF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300" b="1" dirty="0">
                <a:solidFill>
                  <a:prstClr val="black"/>
                </a:solidFill>
                <a:latin typeface="微软雅黑" pitchFamily="34" charset="-122"/>
                <a:ea typeface="微软雅黑" pitchFamily="34" charset="-122"/>
              </a:rPr>
              <a:t>比喻</a:t>
            </a:r>
            <a:endParaRPr lang="en-US" altLang="zh-CN" sz="2300" b="1" dirty="0">
              <a:solidFill>
                <a:prstClr val="black"/>
              </a:solidFill>
              <a:latin typeface="微软雅黑" pitchFamily="34" charset="-122"/>
              <a:ea typeface="微软雅黑"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checkerboard(across)">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p:nvPr/>
        </p:nvSpPr>
        <p:spPr>
          <a:xfrm>
            <a:off x="323850" y="555625"/>
            <a:ext cx="8496300" cy="1938338"/>
          </a:xfrm>
          <a:prstGeom prst="rect">
            <a:avLst/>
          </a:prstGeom>
        </p:spPr>
        <p:txBody>
          <a:bodyPr>
            <a:spAutoFit/>
          </a:bodyPr>
          <a:lstStyle/>
          <a:p>
            <a:pPr algn="just" fontAlgn="auto">
              <a:lnSpc>
                <a:spcPct val="150000"/>
              </a:lnSpc>
              <a:spcBef>
                <a:spcPts val="0"/>
              </a:spcBef>
              <a:spcAft>
                <a:spcPts val="0"/>
              </a:spcAft>
              <a:defRPr/>
            </a:pPr>
            <a:r>
              <a:rPr lang="zh-CN" altLang="en-US" sz="2000" b="1" dirty="0">
                <a:latin typeface="楷体" pitchFamily="49" charset="-122"/>
                <a:ea typeface="楷体" pitchFamily="49" charset="-122"/>
              </a:rPr>
              <a:t>    在逃去如飞的日子里，在千门万户的世界里的我能做什么呢？只有徘徊罢了，只有匆匆罢了。</a:t>
            </a:r>
            <a:r>
              <a:rPr lang="en-US" altLang="zh-CN" sz="2000" b="1" dirty="0">
                <a:latin typeface="楷体" pitchFamily="49" charset="-122"/>
                <a:ea typeface="楷体" pitchFamily="49" charset="-122"/>
              </a:rPr>
              <a:t>……</a:t>
            </a:r>
            <a:r>
              <a:rPr lang="zh-CN" altLang="en-US" sz="2000" b="1" dirty="0">
                <a:latin typeface="楷体" pitchFamily="49" charset="-122"/>
                <a:ea typeface="楷体" pitchFamily="49" charset="-122"/>
              </a:rPr>
              <a:t>我留着些什么痕迹呢？我何曾留着像游丝样的痕迹呢？我赤裸裸来到这世界，转眼间也将赤裸裸地回去吧？但不能平的，为什么偏要白白走这一遭啊？</a:t>
            </a:r>
            <a:endParaRPr lang="zh-CN" altLang="en-US" sz="2000" b="1" dirty="0">
              <a:latin typeface="+mj-ea"/>
              <a:ea typeface="+mn-ea"/>
            </a:endParaRPr>
          </a:p>
        </p:txBody>
      </p:sp>
      <p:sp>
        <p:nvSpPr>
          <p:cNvPr id="3" name="矩形 2"/>
          <p:cNvSpPr>
            <a:spLocks noChangeArrowheads="1"/>
          </p:cNvSpPr>
          <p:nvPr/>
        </p:nvSpPr>
        <p:spPr bwMode="auto">
          <a:xfrm>
            <a:off x="250825" y="2576513"/>
            <a:ext cx="864235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a:solidFill>
                  <a:srgbClr val="0000FF"/>
                </a:solidFill>
                <a:latin typeface="黑体" pitchFamily="49" charset="-122"/>
                <a:ea typeface="黑体" pitchFamily="49" charset="-122"/>
                <a:cs typeface="楷体" pitchFamily="49" charset="-122"/>
                <a:sym typeface="+mn-ea"/>
              </a:rPr>
              <a:t>    这一连串层层递进的问句是作者内心的情感独白，既是对时光流逝的感叹，也是对虚度光阴、无所作为的不甘，更是对自己要珍惜时光，有所作为的要求。这一连串问句像一条线，在全文中巧妙地起了牵引情感的线头作用，一层紧扣一层地点明并深化了主题。</a:t>
            </a:r>
          </a:p>
        </p:txBody>
      </p:sp>
      <p:sp>
        <p:nvSpPr>
          <p:cNvPr id="4" name="矩形 3"/>
          <p:cNvSpPr/>
          <p:nvPr/>
        </p:nvSpPr>
        <p:spPr>
          <a:xfrm>
            <a:off x="7235825" y="4587875"/>
            <a:ext cx="1800225" cy="369888"/>
          </a:xfrm>
          <a:prstGeom prst="rect">
            <a:avLst/>
          </a:prstGeom>
        </p:spPr>
        <p:style>
          <a:lnRef idx="1">
            <a:schemeClr val="accent6"/>
          </a:lnRef>
          <a:fillRef idx="2">
            <a:schemeClr val="accent6"/>
          </a:fillRef>
          <a:effectRef idx="1">
            <a:schemeClr val="accent6"/>
          </a:effectRef>
          <a:fontRef idx="minor">
            <a:schemeClr val="dk1"/>
          </a:fontRef>
        </p:style>
        <p:txBody>
          <a:bodyPr wrap="none">
            <a:spAutoFit/>
          </a:bodyPr>
          <a:lstStyle/>
          <a:p>
            <a:pPr fontAlgn="auto">
              <a:spcBef>
                <a:spcPts val="0"/>
              </a:spcBef>
              <a:spcAft>
                <a:spcPts val="0"/>
              </a:spcAft>
              <a:defRPr/>
            </a:pPr>
            <a:r>
              <a:rPr lang="zh-CN" altLang="en-US" b="1" dirty="0">
                <a:latin typeface="楷体" pitchFamily="49" charset="-122"/>
                <a:ea typeface="楷体" pitchFamily="49" charset="-122"/>
              </a:rPr>
              <a:t>课后习题第二题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heckerboard(across)">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42" name="Picture 3" descr="F:\PPT上课课件\标2.jpg"/>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0" y="0"/>
            <a:ext cx="1800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92075" y="144463"/>
            <a:ext cx="1365250"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课前预习</a:t>
            </a:r>
          </a:p>
        </p:txBody>
      </p:sp>
      <p:sp>
        <p:nvSpPr>
          <p:cNvPr id="6" name="MH_Entry_1"/>
          <p:cNvSpPr/>
          <p:nvPr>
            <p:custDataLst>
              <p:tags r:id="rId1"/>
            </p:custDataLst>
          </p:nvPr>
        </p:nvSpPr>
        <p:spPr>
          <a:xfrm>
            <a:off x="467544" y="915566"/>
            <a:ext cx="1863368" cy="357497"/>
          </a:xfrm>
          <a:prstGeom prst="hexagon">
            <a:avLst>
              <a:gd name="adj" fmla="val 28234"/>
              <a:gd name="vf" fmla="val 115470"/>
            </a:avLst>
          </a:prstGeom>
          <a:solidFill>
            <a:schemeClr val="accent1"/>
          </a:solidFill>
          <a:ln w="349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468000" tIns="0" rIns="72000" bIns="36000" anchor="ctr"/>
          <a:lstStyle/>
          <a:p>
            <a:pPr algn="ctr" fontAlgn="auto">
              <a:spcBef>
                <a:spcPts val="0"/>
              </a:spcBef>
              <a:spcAft>
                <a:spcPts val="0"/>
              </a:spcAft>
              <a:defRPr/>
            </a:pPr>
            <a:r>
              <a:rPr lang="zh-CN" altLang="en-US" b="1" dirty="0">
                <a:ln>
                  <a:solidFill>
                    <a:schemeClr val="tx1">
                      <a:lumMod val="65000"/>
                      <a:lumOff val="35000"/>
                    </a:schemeClr>
                  </a:solidFill>
                </a:ln>
                <a:solidFill>
                  <a:srgbClr val="FFFFFF"/>
                </a:solidFill>
                <a:latin typeface="黑体" pitchFamily="49" charset="-122"/>
                <a:ea typeface="黑体" pitchFamily="49" charset="-122"/>
              </a:rPr>
              <a:t>作者简介</a:t>
            </a:r>
          </a:p>
        </p:txBody>
      </p:sp>
      <p:sp>
        <p:nvSpPr>
          <p:cNvPr id="7" name="MH_Number_1"/>
          <p:cNvSpPr/>
          <p:nvPr>
            <p:custDataLst>
              <p:tags r:id="rId2"/>
            </p:custDataLst>
          </p:nvPr>
        </p:nvSpPr>
        <p:spPr>
          <a:xfrm>
            <a:off x="609600" y="915988"/>
            <a:ext cx="411163" cy="357187"/>
          </a:xfrm>
          <a:custGeom>
            <a:avLst/>
            <a:gdLst>
              <a:gd name="connsiteX0" fmla="*/ 93305 w 373220"/>
              <a:gd name="connsiteY0" fmla="*/ 0 h 323217"/>
              <a:gd name="connsiteX1" fmla="*/ 279915 w 373220"/>
              <a:gd name="connsiteY1" fmla="*/ 0 h 323217"/>
              <a:gd name="connsiteX2" fmla="*/ 373220 w 373220"/>
              <a:gd name="connsiteY2" fmla="*/ 161609 h 323217"/>
              <a:gd name="connsiteX3" fmla="*/ 279915 w 373220"/>
              <a:gd name="connsiteY3" fmla="*/ 323217 h 323217"/>
              <a:gd name="connsiteX4" fmla="*/ 93306 w 373220"/>
              <a:gd name="connsiteY4" fmla="*/ 323216 h 323217"/>
              <a:gd name="connsiteX5" fmla="*/ 0 w 373220"/>
              <a:gd name="connsiteY5" fmla="*/ 161608 h 323217"/>
              <a:gd name="connsiteX6" fmla="*/ 93305 w 373220"/>
              <a:gd name="connsiteY6" fmla="*/ 0 h 323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20" h="323217">
                <a:moveTo>
                  <a:pt x="93305" y="0"/>
                </a:moveTo>
                <a:lnTo>
                  <a:pt x="279915" y="0"/>
                </a:lnTo>
                <a:lnTo>
                  <a:pt x="373220" y="161609"/>
                </a:lnTo>
                <a:lnTo>
                  <a:pt x="279915" y="323217"/>
                </a:lnTo>
                <a:lnTo>
                  <a:pt x="93306" y="323216"/>
                </a:lnTo>
                <a:lnTo>
                  <a:pt x="0" y="161608"/>
                </a:lnTo>
                <a:lnTo>
                  <a:pt x="93305" y="0"/>
                </a:lnTo>
                <a:close/>
              </a:path>
            </a:pathLst>
          </a:custGeom>
          <a:solidFill>
            <a:schemeClr val="accent1"/>
          </a:solidFill>
          <a:ln w="349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fontAlgn="auto">
              <a:spcBef>
                <a:spcPts val="0"/>
              </a:spcBef>
              <a:spcAft>
                <a:spcPts val="0"/>
              </a:spcAft>
              <a:defRPr/>
            </a:pPr>
            <a:r>
              <a:rPr lang="en-US" altLang="zh-CN" dirty="0">
                <a:solidFill>
                  <a:srgbClr val="FFFFFF"/>
                </a:solidFill>
                <a:ea typeface="华文细黑" panose="02010600040101010101" pitchFamily="2" charset="-122"/>
              </a:rPr>
              <a:t>1</a:t>
            </a:r>
            <a:endParaRPr lang="zh-CN" altLang="en-US" dirty="0">
              <a:solidFill>
                <a:srgbClr val="FFFFFF"/>
              </a:solidFill>
              <a:ea typeface="华文细黑" panose="02010600040101010101" pitchFamily="2" charset="-122"/>
            </a:endParaRPr>
          </a:p>
        </p:txBody>
      </p:sp>
      <p:sp>
        <p:nvSpPr>
          <p:cNvPr id="8" name="矩形 7"/>
          <p:cNvSpPr>
            <a:spLocks noChangeArrowheads="1"/>
          </p:cNvSpPr>
          <p:nvPr/>
        </p:nvSpPr>
        <p:spPr bwMode="auto">
          <a:xfrm>
            <a:off x="395288" y="1479550"/>
            <a:ext cx="8424862"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75000"/>
              </a:lnSpc>
            </a:pPr>
            <a:r>
              <a:rPr lang="zh-CN" altLang="en-US" sz="2000" b="1" dirty="0">
                <a:latin typeface="黑体" pitchFamily="49" charset="-122"/>
                <a:ea typeface="黑体" pitchFamily="49" charset="-122"/>
              </a:rPr>
              <a:t>    朱自清（</a:t>
            </a:r>
            <a:r>
              <a:rPr lang="en-US" altLang="zh-CN" sz="2000" b="1" dirty="0">
                <a:latin typeface="黑体" pitchFamily="49" charset="-122"/>
                <a:ea typeface="黑体" pitchFamily="49" charset="-122"/>
              </a:rPr>
              <a:t>1898—1948</a:t>
            </a:r>
            <a:r>
              <a:rPr lang="zh-CN" altLang="en-US" sz="2000" b="1" dirty="0">
                <a:latin typeface="黑体" pitchFamily="49" charset="-122"/>
                <a:ea typeface="黑体" pitchFamily="49" charset="-122"/>
              </a:rPr>
              <a:t>），原名自华，字佩弦。现代著名散文家、诗人、学者、民主战士。原籍浙江绍兴，后居江苏扬州。毕业于北京大学，曾到英国留学。回国后，先后在清华大学、昆明西南联合大学等校任教。朱自清善于把自己的真情实感，通过平易的叙述表达出来，其作品笔致简约，亲切自然，读来有一种娓娓动人的风采。他的散文是中国现代散文的典范。代表作品有</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匆匆</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背影</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荷塘月色</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桨声灯影里的秦淮河</a:t>
            </a:r>
            <a:r>
              <a:rPr lang="en-US" altLang="zh-CN" sz="2000" b="1" dirty="0">
                <a:latin typeface="黑体" pitchFamily="49" charset="-122"/>
                <a:ea typeface="黑体" pitchFamily="49" charset="-122"/>
              </a:rPr>
              <a:t>》</a:t>
            </a:r>
            <a:r>
              <a:rPr lang="zh-CN" altLang="en-US" sz="2000" b="1" dirty="0">
                <a:latin typeface="黑体" pitchFamily="49" charset="-122"/>
                <a:ea typeface="黑体" pitchFamily="49" charset="-122"/>
              </a:rPr>
              <a:t>等。</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矩形 1"/>
          <p:cNvSpPr>
            <a:spLocks noChangeArrowheads="1"/>
          </p:cNvSpPr>
          <p:nvPr/>
        </p:nvSpPr>
        <p:spPr bwMode="auto">
          <a:xfrm>
            <a:off x="801688" y="454025"/>
            <a:ext cx="72263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ts val="600"/>
              </a:spcBef>
            </a:pPr>
            <a:r>
              <a:rPr lang="zh-CN" altLang="en-US" b="1" dirty="0">
                <a:latin typeface="仿宋" pitchFamily="49" charset="-122"/>
                <a:ea typeface="仿宋" pitchFamily="49" charset="-122"/>
              </a:rPr>
              <a:t>第三部分</a:t>
            </a:r>
            <a:r>
              <a:rPr lang="en-US" altLang="zh-CN" b="1" dirty="0">
                <a:latin typeface="仿宋" pitchFamily="49" charset="-122"/>
                <a:ea typeface="仿宋" pitchFamily="49" charset="-122"/>
              </a:rPr>
              <a:t>(5):</a:t>
            </a:r>
            <a:r>
              <a:rPr lang="zh-CN" altLang="en-US" b="1" dirty="0">
                <a:latin typeface="仿宋" pitchFamily="49" charset="-122"/>
                <a:ea typeface="仿宋" pitchFamily="49" charset="-122"/>
              </a:rPr>
              <a:t>再次提出“我们的日子为什么一去不复返呢”这一问题。</a:t>
            </a:r>
          </a:p>
        </p:txBody>
      </p:sp>
      <p:pic>
        <p:nvPicPr>
          <p:cNvPr id="37891" name="Picture 2" descr="C:\Users\Administrator\Desktop\新建文件夹\老人.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9388" y="195263"/>
            <a:ext cx="61912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4" name="直接连接符 3"/>
          <p:cNvCxnSpPr/>
          <p:nvPr/>
        </p:nvCxnSpPr>
        <p:spPr>
          <a:xfrm>
            <a:off x="827088" y="842963"/>
            <a:ext cx="7345362" cy="0"/>
          </a:xfrm>
          <a:prstGeom prst="line">
            <a:avLst/>
          </a:prstGeom>
        </p:spPr>
        <p:style>
          <a:lnRef idx="2">
            <a:schemeClr val="accent1"/>
          </a:lnRef>
          <a:fillRef idx="0">
            <a:schemeClr val="accent1"/>
          </a:fillRef>
          <a:effectRef idx="1">
            <a:schemeClr val="accent1"/>
          </a:effectRef>
          <a:fontRef idx="minor">
            <a:schemeClr val="tx1"/>
          </a:fontRef>
        </p:style>
      </p:cxnSp>
      <p:sp>
        <p:nvSpPr>
          <p:cNvPr id="37893" name="矩形 5"/>
          <p:cNvSpPr>
            <a:spLocks noChangeArrowheads="1"/>
          </p:cNvSpPr>
          <p:nvPr/>
        </p:nvSpPr>
        <p:spPr bwMode="auto">
          <a:xfrm>
            <a:off x="468313" y="1419225"/>
            <a:ext cx="77755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latin typeface="楷体" pitchFamily="49" charset="-122"/>
                <a:ea typeface="楷体" pitchFamily="49" charset="-122"/>
              </a:rPr>
              <a:t>你聪明的，告诉我，我们的日子为什么一去不复返呢？</a:t>
            </a:r>
          </a:p>
        </p:txBody>
      </p:sp>
      <p:sp>
        <p:nvSpPr>
          <p:cNvPr id="7" name="TextBox 13"/>
          <p:cNvSpPr txBox="1"/>
          <p:nvPr/>
        </p:nvSpPr>
        <p:spPr>
          <a:xfrm>
            <a:off x="1187450" y="2551113"/>
            <a:ext cx="3019425" cy="931862"/>
          </a:xfrm>
          <a:prstGeom prst="rightArrow">
            <a:avLst/>
          </a:prstGeom>
          <a:solidFill>
            <a:schemeClr val="bg2">
              <a:lumMod val="75000"/>
            </a:schemeClr>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600" b="1" dirty="0">
                <a:latin typeface="黑体" panose="02010609060101010101" pitchFamily="49" charset="-122"/>
                <a:ea typeface="黑体" panose="02010609060101010101" pitchFamily="49" charset="-122"/>
                <a:sym typeface="+mn-ea"/>
              </a:rPr>
              <a:t>心中已有答案</a:t>
            </a:r>
            <a:endParaRPr lang="zh-CN" altLang="en-US" sz="2600" b="1" dirty="0">
              <a:solidFill>
                <a:prstClr val="black"/>
              </a:solidFill>
              <a:latin typeface="楷体" panose="02010609060101010101" pitchFamily="49" charset="-122"/>
              <a:ea typeface="楷体" panose="02010609060101010101" pitchFamily="49" charset="-122"/>
            </a:endParaRPr>
          </a:p>
        </p:txBody>
      </p:sp>
      <p:sp>
        <p:nvSpPr>
          <p:cNvPr id="8" name="TextBox 13"/>
          <p:cNvSpPr txBox="1"/>
          <p:nvPr/>
        </p:nvSpPr>
        <p:spPr>
          <a:xfrm>
            <a:off x="1187450" y="3727450"/>
            <a:ext cx="3019425" cy="931863"/>
          </a:xfrm>
          <a:prstGeom prst="rightArrow">
            <a:avLst/>
          </a:prstGeom>
          <a:solidFill>
            <a:schemeClr val="bg2">
              <a:lumMod val="75000"/>
            </a:schemeClr>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600" b="1" dirty="0">
                <a:latin typeface="黑体" panose="02010609060101010101" pitchFamily="49" charset="-122"/>
                <a:ea typeface="黑体" panose="02010609060101010101" pitchFamily="49" charset="-122"/>
                <a:sym typeface="+mn-ea"/>
              </a:rPr>
              <a:t>警示珍惜时光</a:t>
            </a:r>
            <a:endParaRPr lang="zh-CN" altLang="en-US" sz="2600" b="1" dirty="0">
              <a:solidFill>
                <a:prstClr val="black"/>
              </a:solidFill>
              <a:latin typeface="楷体" panose="02010609060101010101" pitchFamily="49" charset="-122"/>
              <a:ea typeface="楷体" panose="02010609060101010101" pitchFamily="49" charset="-122"/>
            </a:endParaRPr>
          </a:p>
        </p:txBody>
      </p:sp>
      <p:sp>
        <p:nvSpPr>
          <p:cNvPr id="9" name="TextBox 13"/>
          <p:cNvSpPr txBox="1"/>
          <p:nvPr/>
        </p:nvSpPr>
        <p:spPr>
          <a:xfrm>
            <a:off x="4459288" y="3171825"/>
            <a:ext cx="1498600" cy="995363"/>
          </a:xfrm>
          <a:prstGeom prst="roundRect">
            <a:avLst/>
          </a:prstGeom>
          <a:solidFill>
            <a:srgbClr val="FF00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700" b="1" dirty="0">
                <a:solidFill>
                  <a:schemeClr val="bg1"/>
                </a:solidFill>
                <a:latin typeface="黑体" panose="02010609060101010101" pitchFamily="49" charset="-122"/>
                <a:ea typeface="黑体" panose="02010609060101010101" pitchFamily="49" charset="-122"/>
                <a:sym typeface="+mn-ea"/>
              </a:rPr>
              <a:t>照应</a:t>
            </a:r>
          </a:p>
          <a:p>
            <a:pPr algn="ctr" fontAlgn="auto">
              <a:spcBef>
                <a:spcPts val="0"/>
              </a:spcBef>
              <a:spcAft>
                <a:spcPts val="0"/>
              </a:spcAft>
              <a:defRPr/>
            </a:pPr>
            <a:r>
              <a:rPr lang="zh-CN" altLang="en-US" sz="2700" b="1" dirty="0">
                <a:solidFill>
                  <a:schemeClr val="bg1"/>
                </a:solidFill>
                <a:latin typeface="黑体" panose="02010609060101010101" pitchFamily="49" charset="-122"/>
                <a:ea typeface="黑体" panose="02010609060101010101" pitchFamily="49" charset="-122"/>
                <a:sym typeface="+mn-ea"/>
              </a:rPr>
              <a:t>开头</a:t>
            </a:r>
          </a:p>
        </p:txBody>
      </p:sp>
      <p:sp>
        <p:nvSpPr>
          <p:cNvPr id="10" name="右大括号 9"/>
          <p:cNvSpPr>
            <a:spLocks/>
          </p:cNvSpPr>
          <p:nvPr/>
        </p:nvSpPr>
        <p:spPr bwMode="auto">
          <a:xfrm>
            <a:off x="4298950" y="2914650"/>
            <a:ext cx="107950" cy="1619250"/>
          </a:xfrm>
          <a:prstGeom prst="rightBrace">
            <a:avLst>
              <a:gd name="adj1" fmla="val 154097"/>
              <a:gd name="adj2" fmla="val 50000"/>
            </a:avLst>
          </a:prstGeom>
          <a:noFill/>
          <a:ln w="38100">
            <a:solidFill>
              <a:schemeClr val="tx1"/>
            </a:solidFill>
            <a:round/>
            <a:headEnd/>
            <a:tailEnd/>
          </a:ln>
          <a:extLst>
            <a:ext uri="{909E8E84-426E-40DD-AFC4-6F175D3DCCD1}">
              <a14:hiddenFill xmlns:a14="http://schemas.microsoft.com/office/drawing/2010/main">
                <a:solidFill>
                  <a:srgbClr val="FFFFFF"/>
                </a:solidFill>
              </a14:hiddenFill>
            </a:ext>
          </a:extLst>
        </p:spPr>
        <p:txBody>
          <a:bodyPr lIns="68580" tIns="34290" rIns="68580" bIns="34290"/>
          <a:lstStyle/>
          <a:p>
            <a:endParaRPr lang="zh-CN" altLang="en-US" sz="4000" b="1">
              <a:solidFill>
                <a:srgbClr val="000000"/>
              </a:solidFill>
              <a:latin typeface="Times New Roman" pitchFamily="18" charset="0"/>
            </a:endParaRPr>
          </a:p>
        </p:txBody>
      </p:sp>
      <p:sp>
        <p:nvSpPr>
          <p:cNvPr id="11" name="TextBox 13"/>
          <p:cNvSpPr txBox="1"/>
          <p:nvPr/>
        </p:nvSpPr>
        <p:spPr>
          <a:xfrm>
            <a:off x="6227763" y="2139950"/>
            <a:ext cx="2016125" cy="595313"/>
          </a:xfrm>
          <a:prstGeom prst="teardrop">
            <a:avLst>
              <a:gd name="adj" fmla="val 102002"/>
            </a:avLst>
          </a:prstGeom>
          <a:solidFill>
            <a:srgbClr val="FFFF00"/>
          </a:solidFill>
          <a:ln w="38100">
            <a:solidFill>
              <a:schemeClr val="bg1"/>
            </a:solidFill>
          </a:ln>
          <a:effectLst>
            <a:outerShdw blurRad="50800" dist="38100" dir="2700000" algn="tl" rotWithShape="0">
              <a:prstClr val="black">
                <a:alpha val="40000"/>
              </a:prstClr>
            </a:outerShdw>
          </a:effectLst>
        </p:spPr>
        <p:txBody>
          <a:bodyPr lIns="68580" tIns="34290" rIns="68580" bIns="34290">
            <a:spAutoFit/>
          </a:bodyPr>
          <a:lstStyle/>
          <a:p>
            <a:pPr algn="ctr" fontAlgn="auto">
              <a:spcBef>
                <a:spcPts val="0"/>
              </a:spcBef>
              <a:spcAft>
                <a:spcPts val="0"/>
              </a:spcAft>
              <a:defRPr/>
            </a:pPr>
            <a:r>
              <a:rPr lang="zh-CN" altLang="en-US" sz="2300" b="1" dirty="0">
                <a:solidFill>
                  <a:prstClr val="black"/>
                </a:solidFill>
                <a:latin typeface="微软雅黑" pitchFamily="34" charset="-122"/>
                <a:ea typeface="微软雅黑" pitchFamily="34" charset="-122"/>
                <a:sym typeface="+mn-ea"/>
              </a:rPr>
              <a:t>首尾呼应</a:t>
            </a:r>
            <a:endParaRPr lang="en-US" altLang="zh-CN" sz="2300" b="1" dirty="0">
              <a:solidFill>
                <a:prstClr val="black"/>
              </a:solidFill>
              <a:latin typeface="微软雅黑" pitchFamily="34" charset="-122"/>
              <a:ea typeface="微软雅黑" pitchFamily="34" charset="-122"/>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left)">
                                      <p:cBhvr>
                                        <p:cTn id="7" dur="500"/>
                                        <p:tgtEl>
                                          <p:spTgt spid="1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randombar(horizontal)">
                                      <p:cBhvr>
                                        <p:cTn id="17" dur="500"/>
                                        <p:tgtEl>
                                          <p:spTgt spid="8"/>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additive="base">
                                        <p:cTn id="27" dur="500" fill="hold"/>
                                        <p:tgtEl>
                                          <p:spTgt spid="9"/>
                                        </p:tgtEl>
                                        <p:attrNameLst>
                                          <p:attrName>ppt_x</p:attrName>
                                        </p:attrNameLst>
                                      </p:cBhvr>
                                      <p:tavLst>
                                        <p:tav tm="0">
                                          <p:val>
                                            <p:strVal val="#ppt_x"/>
                                          </p:val>
                                        </p:tav>
                                        <p:tav tm="100000">
                                          <p:val>
                                            <p:strVal val="#ppt_x"/>
                                          </p:val>
                                        </p:tav>
                                      </p:tavLst>
                                    </p:anim>
                                    <p:anim calcmode="lin" valueType="num">
                                      <p:cBhvr additive="base">
                                        <p:cTn id="2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P spid="10" grpId="0" bldLvl="0" animBg="1"/>
      <p:bldP spid="11" grpId="0" bldLvl="0" animBg="1"/>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395288" y="842963"/>
            <a:ext cx="8424862"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zh-CN" altLang="en-US" sz="2200" b="1" dirty="0">
                <a:latin typeface="黑体" pitchFamily="49" charset="-122"/>
                <a:ea typeface="黑体" pitchFamily="49" charset="-122"/>
                <a:cs typeface="楷体" pitchFamily="49" charset="-122"/>
                <a:sym typeface="+mn-ea"/>
              </a:rPr>
              <a:t>    </a:t>
            </a:r>
            <a:r>
              <a:rPr lang="zh-CN" altLang="en-US" sz="2200" b="1" u="sng" dirty="0">
                <a:solidFill>
                  <a:srgbClr val="0000FF"/>
                </a:solidFill>
                <a:latin typeface="黑体" pitchFamily="49" charset="-122"/>
                <a:ea typeface="黑体" pitchFamily="49" charset="-122"/>
                <a:cs typeface="楷体" pitchFamily="49" charset="-122"/>
                <a:sym typeface="+mn-ea"/>
              </a:rPr>
              <a:t>首尾呼应</a:t>
            </a:r>
            <a:r>
              <a:rPr lang="en-US" altLang="zh-CN" sz="2200" b="1" dirty="0">
                <a:latin typeface="黑体" pitchFamily="49" charset="-122"/>
                <a:ea typeface="黑体" pitchFamily="49" charset="-122"/>
                <a:cs typeface="楷体" pitchFamily="49" charset="-122"/>
                <a:sym typeface="+mn-ea"/>
              </a:rPr>
              <a:t>——</a:t>
            </a:r>
            <a:r>
              <a:rPr lang="zh-CN" altLang="en-US" sz="2200" b="1" dirty="0">
                <a:latin typeface="仿宋" pitchFamily="49" charset="-122"/>
                <a:ea typeface="仿宋" pitchFamily="49" charset="-122"/>
                <a:cs typeface="楷体" pitchFamily="49" charset="-122"/>
                <a:sym typeface="+mn-ea"/>
              </a:rPr>
              <a:t>就是文章的开头和结尾相互接应，又叫首尾照应。在文章开头提到的相应内容，结尾时再呼应一次。这样不仅使结构更加紧密、严谨，内容更加完整，主题更加突出，还能加深读者印象，引起共鸣。本文中开头和结尾都提出了“我们的日子为什么一去不复返呢”这个问题，首尾呼应，突出了作者对于时光匆匆的感慨，表达了作者对时间来去匆匆的惋惜和无奈。</a:t>
            </a:r>
          </a:p>
        </p:txBody>
      </p:sp>
      <p:pic>
        <p:nvPicPr>
          <p:cNvPr id="38915" name="Picture 2" descr="C:\Users\Administrator\Desktop\新建文件夹\云朵.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308850" y="3630613"/>
            <a:ext cx="1835150" cy="151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矩形 3"/>
          <p:cNvSpPr>
            <a:spLocks noChangeArrowheads="1"/>
          </p:cNvSpPr>
          <p:nvPr/>
        </p:nvSpPr>
        <p:spPr bwMode="auto">
          <a:xfrm>
            <a:off x="7516813" y="4359275"/>
            <a:ext cx="14160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dirty="0">
                <a:solidFill>
                  <a:srgbClr val="FF0000"/>
                </a:solidFill>
                <a:latin typeface="微软雅黑" pitchFamily="34" charset="-122"/>
                <a:ea typeface="微软雅黑" pitchFamily="34" charset="-122"/>
              </a:rPr>
              <a:t>知识积累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矩形 1"/>
          <p:cNvSpPr>
            <a:spLocks noChangeArrowheads="1"/>
          </p:cNvSpPr>
          <p:nvPr/>
        </p:nvSpPr>
        <p:spPr bwMode="auto">
          <a:xfrm>
            <a:off x="539750" y="1938338"/>
            <a:ext cx="453707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200000"/>
              </a:lnSpc>
            </a:pPr>
            <a:r>
              <a:rPr lang="zh-CN" altLang="en-US" sz="2400" b="1" dirty="0">
                <a:solidFill>
                  <a:srgbClr val="FF0000"/>
                </a:solidFill>
                <a:latin typeface="黑体" pitchFamily="49" charset="-122"/>
                <a:ea typeface="黑体" pitchFamily="49" charset="-122"/>
              </a:rPr>
              <a:t>对时光匆匆的无奈和惋惜，告诫我们珍惜时光，不要白走一遭。</a:t>
            </a:r>
          </a:p>
        </p:txBody>
      </p:sp>
      <p:sp>
        <p:nvSpPr>
          <p:cNvPr id="39939" name="矩形 9"/>
          <p:cNvSpPr>
            <a:spLocks noChangeArrowheads="1"/>
          </p:cNvSpPr>
          <p:nvPr/>
        </p:nvSpPr>
        <p:spPr bwMode="auto">
          <a:xfrm>
            <a:off x="468313" y="842963"/>
            <a:ext cx="8207375" cy="477837"/>
          </a:xfrm>
          <a:prstGeom prst="rect">
            <a:avLst/>
          </a:prstGeom>
          <a:gradFill rotWithShape="1">
            <a:gsLst>
              <a:gs pos="0">
                <a:srgbClr val="83D3FF"/>
              </a:gs>
              <a:gs pos="50000">
                <a:srgbClr val="B5E2FF"/>
              </a:gs>
              <a:gs pos="100000">
                <a:srgbClr val="DBF0FF"/>
              </a:gs>
            </a:gsLst>
            <a:lin ang="162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400" b="1" dirty="0">
                <a:latin typeface="黑体" pitchFamily="49" charset="-122"/>
                <a:ea typeface="黑体" pitchFamily="49" charset="-122"/>
              </a:rPr>
              <a:t>文章表达了作者怎样的思想感情？作者想告诫我们什么？</a:t>
            </a:r>
          </a:p>
        </p:txBody>
      </p:sp>
      <p:pic>
        <p:nvPicPr>
          <p:cNvPr id="39940" name="Picture 2" descr="C:\Users\Administrator\Desktop\新建文件夹\58d66a17693fa222b20204999503bec6.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64163" y="2211388"/>
            <a:ext cx="2992437" cy="2992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2" name="矩形 1"/>
          <p:cNvSpPr>
            <a:spLocks noChangeArrowheads="1"/>
          </p:cNvSpPr>
          <p:nvPr/>
        </p:nvSpPr>
        <p:spPr bwMode="auto">
          <a:xfrm>
            <a:off x="395288" y="600075"/>
            <a:ext cx="8497887" cy="1108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200" b="1" dirty="0">
                <a:latin typeface="黑体" pitchFamily="49" charset="-122"/>
                <a:ea typeface="黑体" pitchFamily="49" charset="-122"/>
                <a:cs typeface="楷体" pitchFamily="49" charset="-122"/>
                <a:sym typeface="+mn-ea"/>
              </a:rPr>
              <a:t>    本文的语言轻俏灵动，一大特点是运用了大量叠字，请你结合课文内容说说运用叠字的作用与好处。</a:t>
            </a:r>
          </a:p>
        </p:txBody>
      </p:sp>
      <p:sp>
        <p:nvSpPr>
          <p:cNvPr id="3" name="矩形 2"/>
          <p:cNvSpPr>
            <a:spLocks noChangeArrowheads="1"/>
          </p:cNvSpPr>
          <p:nvPr/>
        </p:nvSpPr>
        <p:spPr bwMode="auto">
          <a:xfrm>
            <a:off x="395288" y="1779588"/>
            <a:ext cx="8497887" cy="279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2000" b="1" dirty="0">
                <a:latin typeface="仿宋" pitchFamily="49" charset="-122"/>
                <a:ea typeface="仿宋" pitchFamily="49" charset="-122"/>
                <a:cs typeface="楷体" pitchFamily="49" charset="-122"/>
                <a:sym typeface="+mn-ea"/>
              </a:rPr>
              <a:t>    叠字的运用使文章的语言具有节奏感和音乐美。太阳是“斜斜”的，他“轻轻悄悄”地挪移，“我”“茫茫然”旋转，时间去得“匆匆”，他“伶伶俐俐”跨过</a:t>
            </a:r>
            <a:r>
              <a:rPr lang="en-US" altLang="zh-CN" sz="2000" b="1" dirty="0">
                <a:latin typeface="仿宋" pitchFamily="49" charset="-122"/>
                <a:ea typeface="仿宋" pitchFamily="49" charset="-122"/>
                <a:cs typeface="楷体" pitchFamily="49" charset="-122"/>
                <a:sym typeface="+mn-ea"/>
              </a:rPr>
              <a:t>……</a:t>
            </a:r>
            <a:r>
              <a:rPr lang="zh-CN" altLang="en-US" sz="2000" b="1" dirty="0">
                <a:latin typeface="仿宋" pitchFamily="49" charset="-122"/>
                <a:ea typeface="仿宋" pitchFamily="49" charset="-122"/>
                <a:cs typeface="楷体" pitchFamily="49" charset="-122"/>
                <a:sym typeface="+mn-ea"/>
              </a:rPr>
              <a:t>这些叠字的运用，不仅达到视觉的形象性，而且达到听觉的真实性，即一方面写出了时间流逝之貌，一方面又写出了时间迈步之声。同时，这些叠字自然匀称地分布在各句中，显示出一种疏隐绵远的节奏，与作者幽微波动的情绪恰好一脉相承。</a:t>
            </a:r>
          </a:p>
        </p:txBody>
      </p:sp>
      <p:pic>
        <p:nvPicPr>
          <p:cNvPr id="40964" name="Picture 2" descr="C:\Users\Administrator\Desktop\新建文件夹\11c7115cf9fa787f1f8daa0a01be578d.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850" y="411163"/>
            <a:ext cx="719138" cy="72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6" name="Picture 4" descr="F:\PPT上课课件\标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950" y="127000"/>
            <a:ext cx="1871663"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 name="矩形 29"/>
          <p:cNvSpPr/>
          <p:nvPr/>
        </p:nvSpPr>
        <p:spPr>
          <a:xfrm>
            <a:off x="488950" y="268288"/>
            <a:ext cx="1363663"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层次梳理</a:t>
            </a:r>
          </a:p>
        </p:txBody>
      </p:sp>
      <p:pic>
        <p:nvPicPr>
          <p:cNvPr id="41988" name="Picture 2"/>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3213" y="1058863"/>
            <a:ext cx="8661400"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3010" name="Picture 7" descr="F:\PPT上课课件\标3.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30175" y="109538"/>
            <a:ext cx="1800225" cy="623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矩形 14"/>
          <p:cNvSpPr/>
          <p:nvPr/>
        </p:nvSpPr>
        <p:spPr>
          <a:xfrm>
            <a:off x="488950" y="268288"/>
            <a:ext cx="1363663"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主旨归纳</a:t>
            </a:r>
          </a:p>
        </p:txBody>
      </p:sp>
      <p:sp>
        <p:nvSpPr>
          <p:cNvPr id="18" name="矩形 17"/>
          <p:cNvSpPr/>
          <p:nvPr/>
        </p:nvSpPr>
        <p:spPr>
          <a:xfrm>
            <a:off x="323850" y="1419225"/>
            <a:ext cx="8569325" cy="2124075"/>
          </a:xfrm>
          <a:prstGeom prst="rect">
            <a:avLst/>
          </a:prstGeom>
        </p:spPr>
        <p:txBody>
          <a:bodyPr>
            <a:spAutoFit/>
          </a:bodyPr>
          <a:lstStyle/>
          <a:p>
            <a:pPr algn="just" fontAlgn="auto">
              <a:lnSpc>
                <a:spcPct val="150000"/>
              </a:lnSpc>
              <a:spcBef>
                <a:spcPts val="0"/>
              </a:spcBef>
              <a:spcAft>
                <a:spcPts val="0"/>
              </a:spcAft>
              <a:defRPr/>
            </a:pPr>
            <a:r>
              <a:rPr lang="zh-CN" altLang="en-US" sz="2200" b="1" kern="0" dirty="0">
                <a:latin typeface="楷体" panose="02010609060101010101" pitchFamily="49" charset="-122"/>
                <a:ea typeface="楷体" panose="02010609060101010101" pitchFamily="49" charset="-122"/>
              </a:rPr>
              <a:t>    本文紧扣“匆匆”二字，运用多种修辞手法，形象而细腻地刻画了时间流逝的踪迹，表达了作者对时光流逝的无奈和惋惜。同时警醒我们：时光在不知不觉中溜走，要珍惜分分秒秒，不要虚度光阴，白白地走一遭。</a:t>
            </a:r>
            <a:endParaRPr lang="zh-CN" altLang="en-US" sz="2200" dirty="0">
              <a:latin typeface="+mn-lt"/>
              <a:ea typeface="+mn-ea"/>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4" name="矩形 1"/>
          <p:cNvSpPr>
            <a:spLocks noChangeArrowheads="1"/>
          </p:cNvSpPr>
          <p:nvPr/>
        </p:nvSpPr>
        <p:spPr bwMode="auto">
          <a:xfrm>
            <a:off x="684213" y="1017588"/>
            <a:ext cx="8208962" cy="376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nSpc>
                <a:spcPct val="150000"/>
              </a:lnSpc>
            </a:pPr>
            <a:r>
              <a:rPr lang="zh-CN" altLang="en-US" sz="3200" b="1" dirty="0">
                <a:latin typeface="黑体" pitchFamily="49" charset="-122"/>
                <a:ea typeface="黑体" pitchFamily="49" charset="-122"/>
                <a:cs typeface="宋体" pitchFamily="2" charset="-122"/>
              </a:rPr>
              <a:t>一、仿照例子写词语。</a:t>
            </a:r>
          </a:p>
          <a:p>
            <a:pPr>
              <a:lnSpc>
                <a:spcPct val="150000"/>
              </a:lnSpc>
            </a:pPr>
            <a:r>
              <a:rPr lang="zh-CN" altLang="en-US" sz="3200" b="1" dirty="0">
                <a:latin typeface="黑体" pitchFamily="49" charset="-122"/>
                <a:ea typeface="黑体" pitchFamily="49" charset="-122"/>
                <a:cs typeface="宋体" pitchFamily="2" charset="-122"/>
              </a:rPr>
              <a:t>赤裸裸</a:t>
            </a:r>
          </a:p>
          <a:p>
            <a:pPr>
              <a:lnSpc>
                <a:spcPct val="150000"/>
              </a:lnSpc>
            </a:pPr>
            <a:r>
              <a:rPr lang="zh-CN" altLang="en-US" sz="3200" b="1" dirty="0">
                <a:latin typeface="黑体" pitchFamily="49" charset="-122"/>
                <a:ea typeface="黑体" pitchFamily="49" charset="-122"/>
                <a:cs typeface="宋体" pitchFamily="2" charset="-122"/>
              </a:rPr>
              <a:t>(        ) (        ) (        )</a:t>
            </a:r>
          </a:p>
          <a:p>
            <a:pPr>
              <a:lnSpc>
                <a:spcPct val="150000"/>
              </a:lnSpc>
            </a:pPr>
            <a:r>
              <a:rPr lang="zh-CN" altLang="en-US" sz="3200" b="1" dirty="0">
                <a:latin typeface="黑体" pitchFamily="49" charset="-122"/>
                <a:ea typeface="黑体" pitchFamily="49" charset="-122"/>
                <a:cs typeface="宋体" pitchFamily="2" charset="-122"/>
              </a:rPr>
              <a:t>匆匆忙忙</a:t>
            </a:r>
          </a:p>
          <a:p>
            <a:pPr>
              <a:lnSpc>
                <a:spcPct val="150000"/>
              </a:lnSpc>
            </a:pPr>
            <a:r>
              <a:rPr lang="zh-CN" altLang="en-US" sz="3200" b="1" dirty="0">
                <a:latin typeface="黑体" pitchFamily="49" charset="-122"/>
                <a:ea typeface="黑体" pitchFamily="49" charset="-122"/>
                <a:cs typeface="宋体" pitchFamily="2" charset="-122"/>
              </a:rPr>
              <a:t>(        ) (        ) (        )</a:t>
            </a:r>
          </a:p>
        </p:txBody>
      </p:sp>
      <p:sp>
        <p:nvSpPr>
          <p:cNvPr id="3" name="文本框 2"/>
          <p:cNvSpPr txBox="1">
            <a:spLocks noChangeArrowheads="1"/>
          </p:cNvSpPr>
          <p:nvPr/>
        </p:nvSpPr>
        <p:spPr bwMode="auto">
          <a:xfrm>
            <a:off x="1042988" y="2643188"/>
            <a:ext cx="1581150"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头涔涔 </a:t>
            </a:r>
          </a:p>
        </p:txBody>
      </p:sp>
      <p:sp>
        <p:nvSpPr>
          <p:cNvPr id="4" name="文本框 3"/>
          <p:cNvSpPr txBox="1">
            <a:spLocks noChangeArrowheads="1"/>
          </p:cNvSpPr>
          <p:nvPr/>
        </p:nvSpPr>
        <p:spPr bwMode="auto">
          <a:xfrm>
            <a:off x="900113" y="4084638"/>
            <a:ext cx="177165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伶伶俐俐</a:t>
            </a:r>
          </a:p>
        </p:txBody>
      </p:sp>
      <p:sp>
        <p:nvSpPr>
          <p:cNvPr id="5" name="文本框 4"/>
          <p:cNvSpPr txBox="1">
            <a:spLocks noChangeArrowheads="1"/>
          </p:cNvSpPr>
          <p:nvPr/>
        </p:nvSpPr>
        <p:spPr bwMode="auto">
          <a:xfrm>
            <a:off x="3424238" y="2643188"/>
            <a:ext cx="1363662"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泪潸潸</a:t>
            </a:r>
          </a:p>
        </p:txBody>
      </p:sp>
      <p:sp>
        <p:nvSpPr>
          <p:cNvPr id="6" name="文本框 5"/>
          <p:cNvSpPr txBox="1">
            <a:spLocks noChangeArrowheads="1"/>
          </p:cNvSpPr>
          <p:nvPr/>
        </p:nvSpPr>
        <p:spPr bwMode="auto">
          <a:xfrm>
            <a:off x="5657850" y="2643188"/>
            <a:ext cx="1362075" cy="56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明晃晃</a:t>
            </a:r>
          </a:p>
        </p:txBody>
      </p:sp>
      <p:sp>
        <p:nvSpPr>
          <p:cNvPr id="7" name="文本框 6"/>
          <p:cNvSpPr txBox="1">
            <a:spLocks noChangeArrowheads="1"/>
          </p:cNvSpPr>
          <p:nvPr/>
        </p:nvSpPr>
        <p:spPr bwMode="auto">
          <a:xfrm>
            <a:off x="3132138" y="4084638"/>
            <a:ext cx="177165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纷纷扬扬</a:t>
            </a:r>
          </a:p>
        </p:txBody>
      </p:sp>
      <p:sp>
        <p:nvSpPr>
          <p:cNvPr id="9" name="文本框 8"/>
          <p:cNvSpPr txBox="1">
            <a:spLocks noChangeArrowheads="1"/>
          </p:cNvSpPr>
          <p:nvPr/>
        </p:nvSpPr>
        <p:spPr bwMode="auto">
          <a:xfrm>
            <a:off x="5464175" y="4084638"/>
            <a:ext cx="1771650" cy="560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r>
              <a:rPr lang="zh-CN" altLang="en-US" sz="3200" b="1">
                <a:solidFill>
                  <a:srgbClr val="FF0000"/>
                </a:solidFill>
                <a:latin typeface="楷体" pitchFamily="49" charset="-122"/>
                <a:ea typeface="楷体" pitchFamily="49" charset="-122"/>
                <a:sym typeface="+mn-ea"/>
              </a:rPr>
              <a:t>平平安安</a:t>
            </a:r>
          </a:p>
        </p:txBody>
      </p:sp>
      <p:pic>
        <p:nvPicPr>
          <p:cNvPr id="44041" name="Picture 1" descr="F:\PPT上课课件\标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925" y="68263"/>
            <a:ext cx="1800225" cy="63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矩形 17"/>
          <p:cNvSpPr/>
          <p:nvPr/>
        </p:nvSpPr>
        <p:spPr>
          <a:xfrm>
            <a:off x="276225" y="195263"/>
            <a:ext cx="1068388" cy="400050"/>
          </a:xfrm>
          <a:prstGeom prst="rect">
            <a:avLst/>
          </a:prstGeom>
        </p:spPr>
        <p:txBody>
          <a:bodyPr wrap="none">
            <a:spAutoFit/>
          </a:bodyPr>
          <a:lstStyle/>
          <a:p>
            <a:pPr algn="ctr" fontAlgn="auto">
              <a:spcBef>
                <a:spcPts val="0"/>
              </a:spcBef>
              <a:spcAft>
                <a:spcPts val="0"/>
              </a:spcAft>
              <a:defRPr/>
            </a:pPr>
            <a:r>
              <a:rPr lang="zh-CN" altLang="en-US" sz="2000" b="1" spc="300" dirty="0">
                <a:latin typeface="微软雅黑" pitchFamily="34" charset="-122"/>
                <a:ea typeface="微软雅黑" pitchFamily="34" charset="-122"/>
              </a:rPr>
              <a:t>练一练</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9"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8" name="Rectangle 1"/>
          <p:cNvSpPr>
            <a:spLocks noChangeArrowheads="1"/>
          </p:cNvSpPr>
          <p:nvPr/>
        </p:nvSpPr>
        <p:spPr bwMode="auto">
          <a:xfrm>
            <a:off x="404813" y="627063"/>
            <a:ext cx="8343900" cy="348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spAutoFit/>
          </a:bodyPr>
          <a:lstStyle/>
          <a:p>
            <a:pPr indent="149225" eaLnBrk="0" hangingPunct="0">
              <a:lnSpc>
                <a:spcPct val="200000"/>
              </a:lnSpc>
            </a:pPr>
            <a:r>
              <a:rPr lang="zh-CN" altLang="en-US" sz="3200" b="1" dirty="0">
                <a:solidFill>
                  <a:srgbClr val="000000"/>
                </a:solidFill>
                <a:latin typeface="黑体" pitchFamily="49" charset="-122"/>
                <a:ea typeface="黑体" pitchFamily="49" charset="-122"/>
              </a:rPr>
              <a:t>二、指出下列句子的修辞手法。</a:t>
            </a:r>
            <a:endParaRPr lang="zh-CN" altLang="en-US" sz="3200" b="1" dirty="0">
              <a:solidFill>
                <a:srgbClr val="000000"/>
              </a:solidFill>
              <a:latin typeface="楷体" pitchFamily="49" charset="-122"/>
              <a:ea typeface="楷体" pitchFamily="49" charset="-122"/>
              <a:cs typeface="Times New Roman" pitchFamily="18" charset="0"/>
            </a:endParaRPr>
          </a:p>
          <a:p>
            <a:pPr indent="149225" eaLnBrk="0" hangingPunct="0">
              <a:lnSpc>
                <a:spcPct val="200000"/>
              </a:lnSpc>
            </a:pPr>
            <a:r>
              <a:rPr lang="en-US" altLang="zh-CN" sz="2800" b="1" dirty="0">
                <a:solidFill>
                  <a:srgbClr val="000000"/>
                </a:solidFill>
                <a:latin typeface="楷体" pitchFamily="49" charset="-122"/>
                <a:ea typeface="楷体" pitchFamily="49" charset="-122"/>
                <a:cs typeface="Times New Roman" pitchFamily="18" charset="0"/>
              </a:rPr>
              <a:t>1.</a:t>
            </a:r>
            <a:r>
              <a:rPr lang="zh-CN" altLang="en-US" sz="2800" b="1" dirty="0">
                <a:solidFill>
                  <a:srgbClr val="000000"/>
                </a:solidFill>
                <a:latin typeface="楷体" pitchFamily="49" charset="-122"/>
                <a:ea typeface="楷体" pitchFamily="49" charset="-122"/>
                <a:cs typeface="Times New Roman" pitchFamily="18" charset="0"/>
              </a:rPr>
              <a:t>过去的日子如轻烟，被微风吹散了。</a:t>
            </a:r>
            <a:r>
              <a:rPr lang="en-US" altLang="zh-CN" sz="2800" b="1" dirty="0">
                <a:solidFill>
                  <a:srgbClr val="000000"/>
                </a:solidFill>
                <a:latin typeface="楷体" pitchFamily="49" charset="-122"/>
                <a:ea typeface="楷体" pitchFamily="49" charset="-122"/>
                <a:cs typeface="Times New Roman" pitchFamily="18" charset="0"/>
              </a:rPr>
              <a:t>(      )</a:t>
            </a:r>
          </a:p>
          <a:p>
            <a:pPr indent="149225" eaLnBrk="0" hangingPunct="0">
              <a:lnSpc>
                <a:spcPct val="200000"/>
              </a:lnSpc>
            </a:pPr>
            <a:r>
              <a:rPr lang="en-US" altLang="zh-CN" sz="2800" b="1" dirty="0">
                <a:solidFill>
                  <a:srgbClr val="000000"/>
                </a:solidFill>
                <a:latin typeface="楷体" pitchFamily="49" charset="-122"/>
                <a:ea typeface="楷体" pitchFamily="49" charset="-122"/>
                <a:cs typeface="Times New Roman" pitchFamily="18" charset="0"/>
              </a:rPr>
              <a:t>2.</a:t>
            </a:r>
            <a:r>
              <a:rPr lang="zh-CN" altLang="en-US" sz="2800" b="1" dirty="0">
                <a:solidFill>
                  <a:srgbClr val="000000"/>
                </a:solidFill>
                <a:latin typeface="楷体" pitchFamily="49" charset="-122"/>
                <a:ea typeface="楷体" pitchFamily="49" charset="-122"/>
                <a:cs typeface="Times New Roman" pitchFamily="18" charset="0"/>
              </a:rPr>
              <a:t>太阳他有脚啊，轻轻悄悄地挪移了。</a:t>
            </a:r>
            <a:r>
              <a:rPr lang="en-US" altLang="zh-CN" sz="2800" b="1" dirty="0">
                <a:solidFill>
                  <a:srgbClr val="000000"/>
                </a:solidFill>
                <a:latin typeface="楷体" pitchFamily="49" charset="-122"/>
                <a:ea typeface="楷体" pitchFamily="49" charset="-122"/>
                <a:cs typeface="Times New Roman" pitchFamily="18" charset="0"/>
              </a:rPr>
              <a:t>(      )</a:t>
            </a:r>
          </a:p>
          <a:p>
            <a:pPr indent="149225" eaLnBrk="0" hangingPunct="0">
              <a:lnSpc>
                <a:spcPct val="200000"/>
              </a:lnSpc>
            </a:pPr>
            <a:r>
              <a:rPr lang="en-US" altLang="zh-CN" sz="2800" b="1" dirty="0">
                <a:solidFill>
                  <a:srgbClr val="000000"/>
                </a:solidFill>
                <a:latin typeface="楷体" pitchFamily="49" charset="-122"/>
                <a:ea typeface="楷体" pitchFamily="49" charset="-122"/>
                <a:cs typeface="Times New Roman" pitchFamily="18" charset="0"/>
              </a:rPr>
              <a:t>3.</a:t>
            </a:r>
            <a:r>
              <a:rPr lang="zh-CN" altLang="en-US" sz="2800" b="1" dirty="0">
                <a:solidFill>
                  <a:srgbClr val="000000"/>
                </a:solidFill>
                <a:latin typeface="楷体" pitchFamily="49" charset="-122"/>
                <a:ea typeface="楷体" pitchFamily="49" charset="-122"/>
                <a:cs typeface="Times New Roman" pitchFamily="18" charset="0"/>
              </a:rPr>
              <a:t>我何曾留着像游丝样的痕迹呢</a:t>
            </a:r>
            <a:r>
              <a:rPr lang="en-US" altLang="zh-CN" sz="2800" b="1" dirty="0">
                <a:solidFill>
                  <a:srgbClr val="000000"/>
                </a:solidFill>
                <a:latin typeface="楷体" pitchFamily="49" charset="-122"/>
                <a:ea typeface="楷体" pitchFamily="49" charset="-122"/>
                <a:cs typeface="Times New Roman" pitchFamily="18" charset="0"/>
              </a:rPr>
              <a:t>?(      )</a:t>
            </a:r>
          </a:p>
        </p:txBody>
      </p:sp>
      <p:sp>
        <p:nvSpPr>
          <p:cNvPr id="32" name="矩形 31"/>
          <p:cNvSpPr>
            <a:spLocks noChangeArrowheads="1"/>
          </p:cNvSpPr>
          <p:nvPr/>
        </p:nvSpPr>
        <p:spPr bwMode="auto">
          <a:xfrm>
            <a:off x="7016750" y="1828800"/>
            <a:ext cx="1084263"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68580" tIns="34290" rIns="68580" bIns="34290">
            <a:spAutoFit/>
          </a:bodyPr>
          <a:lstStyle/>
          <a:p>
            <a:r>
              <a:rPr lang="zh-CN" altLang="en-US" sz="2700" b="1">
                <a:solidFill>
                  <a:srgbClr val="FF0000"/>
                </a:solidFill>
                <a:latin typeface="黑体" pitchFamily="49" charset="-122"/>
                <a:ea typeface="黑体" pitchFamily="49" charset="-122"/>
              </a:rPr>
              <a:t>比喻</a:t>
            </a:r>
          </a:p>
        </p:txBody>
      </p:sp>
      <p:sp>
        <p:nvSpPr>
          <p:cNvPr id="2" name="矩形 1"/>
          <p:cNvSpPr>
            <a:spLocks noChangeArrowheads="1"/>
          </p:cNvSpPr>
          <p:nvPr/>
        </p:nvSpPr>
        <p:spPr bwMode="auto">
          <a:xfrm>
            <a:off x="7016750" y="2671763"/>
            <a:ext cx="939800"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68580" tIns="34290" rIns="68580" bIns="34290">
            <a:spAutoFit/>
          </a:bodyPr>
          <a:lstStyle/>
          <a:p>
            <a:r>
              <a:rPr lang="zh-CN" altLang="en-US" sz="2700" b="1">
                <a:solidFill>
                  <a:srgbClr val="FF0000"/>
                </a:solidFill>
                <a:latin typeface="黑体" pitchFamily="49" charset="-122"/>
                <a:ea typeface="黑体" pitchFamily="49" charset="-122"/>
              </a:rPr>
              <a:t>拟人</a:t>
            </a:r>
          </a:p>
        </p:txBody>
      </p:sp>
      <p:sp>
        <p:nvSpPr>
          <p:cNvPr id="3" name="矩形 2"/>
          <p:cNvSpPr>
            <a:spLocks noChangeArrowheads="1"/>
          </p:cNvSpPr>
          <p:nvPr/>
        </p:nvSpPr>
        <p:spPr bwMode="auto">
          <a:xfrm>
            <a:off x="6084888" y="3535363"/>
            <a:ext cx="1082675" cy="48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8575">
                <a:solidFill>
                  <a:srgbClr val="000000"/>
                </a:solidFill>
                <a:miter lim="800000"/>
                <a:headEnd/>
                <a:tailEnd/>
              </a14:hiddenLine>
            </a:ext>
          </a:extLst>
        </p:spPr>
        <p:txBody>
          <a:bodyPr lIns="68580" tIns="34290" rIns="68580" bIns="34290">
            <a:spAutoFit/>
          </a:bodyPr>
          <a:lstStyle/>
          <a:p>
            <a:r>
              <a:rPr lang="zh-CN" altLang="en-US" sz="2700" b="1">
                <a:solidFill>
                  <a:srgbClr val="FF0000"/>
                </a:solidFill>
                <a:latin typeface="黑体" pitchFamily="49" charset="-122"/>
                <a:ea typeface="黑体" pitchFamily="49" charset="-122"/>
              </a:rPr>
              <a:t>反问</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2" grpId="0"/>
      <p:bldP spid="3"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2" name="文本框 4"/>
          <p:cNvSpPr txBox="1">
            <a:spLocks noChangeArrowheads="1"/>
          </p:cNvSpPr>
          <p:nvPr/>
        </p:nvSpPr>
        <p:spPr bwMode="auto">
          <a:xfrm>
            <a:off x="323850" y="771525"/>
            <a:ext cx="8569325"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b="1" dirty="0">
                <a:latin typeface="仿宋" pitchFamily="49" charset="-122"/>
                <a:ea typeface="仿宋" pitchFamily="49" charset="-122"/>
              </a:rPr>
              <a:t>三、你曾有过对于时光匆匆的感慨吗？在什么情况下会产生这种感慨呢？对此你认为应该做些什么呢？</a:t>
            </a:r>
          </a:p>
        </p:txBody>
      </p:sp>
      <p:sp>
        <p:nvSpPr>
          <p:cNvPr id="6" name="文本框 5"/>
          <p:cNvSpPr txBox="1">
            <a:spLocks noChangeArrowheads="1"/>
          </p:cNvSpPr>
          <p:nvPr/>
        </p:nvSpPr>
        <p:spPr bwMode="auto">
          <a:xfrm>
            <a:off x="323850" y="2139950"/>
            <a:ext cx="8569325"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400" b="1" dirty="0">
                <a:solidFill>
                  <a:srgbClr val="FF0000"/>
                </a:solidFill>
                <a:latin typeface="楷体" pitchFamily="49" charset="-122"/>
                <a:ea typeface="楷体" pitchFamily="49" charset="-122"/>
              </a:rPr>
              <a:t>    有过。当我看到儿时的玩具、用具时，当我翻看以前的照片时，当我没有及时完成应该做的事情时</a:t>
            </a:r>
            <a:r>
              <a:rPr lang="en-US" altLang="zh-CN" sz="2400" b="1" dirty="0">
                <a:solidFill>
                  <a:srgbClr val="FF0000"/>
                </a:solidFill>
                <a:latin typeface="楷体" pitchFamily="49" charset="-122"/>
                <a:ea typeface="楷体" pitchFamily="49" charset="-122"/>
              </a:rPr>
              <a:t>……</a:t>
            </a:r>
            <a:r>
              <a:rPr lang="zh-CN" altLang="en-US" sz="2400" b="1" dirty="0">
                <a:solidFill>
                  <a:srgbClr val="FF0000"/>
                </a:solidFill>
                <a:latin typeface="楷体" pitchFamily="49" charset="-122"/>
                <a:ea typeface="楷体" pitchFamily="49" charset="-122"/>
              </a:rPr>
              <a:t>往日不可追，只有好好把握眼前的时光，用心做好需要完成的事情，珍惜宝贵的时间。</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文本框 3"/>
          <p:cNvSpPr txBox="1">
            <a:spLocks noChangeArrowheads="1"/>
          </p:cNvSpPr>
          <p:nvPr/>
        </p:nvSpPr>
        <p:spPr bwMode="auto">
          <a:xfrm>
            <a:off x="2565400" y="1582738"/>
            <a:ext cx="3908425" cy="823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defTabSz="685800">
              <a:defRPr>
                <a:solidFill>
                  <a:schemeClr val="tx1"/>
                </a:solidFill>
                <a:latin typeface="Calibri" pitchFamily="34" charset="0"/>
                <a:ea typeface="宋体" pitchFamily="2" charset="-122"/>
              </a:defRPr>
            </a:lvl1pPr>
            <a:lvl2pPr marL="742950" indent="-285750" defTabSz="685800">
              <a:defRPr>
                <a:solidFill>
                  <a:schemeClr val="tx1"/>
                </a:solidFill>
                <a:latin typeface="Calibri" pitchFamily="34" charset="0"/>
                <a:ea typeface="宋体" pitchFamily="2" charset="-122"/>
              </a:defRPr>
            </a:lvl2pPr>
            <a:lvl3pPr marL="1143000" indent="-228600" defTabSz="685800">
              <a:defRPr>
                <a:solidFill>
                  <a:schemeClr val="tx1"/>
                </a:solidFill>
                <a:latin typeface="Calibri" pitchFamily="34" charset="0"/>
                <a:ea typeface="宋体" pitchFamily="2" charset="-122"/>
              </a:defRPr>
            </a:lvl3pPr>
            <a:lvl4pPr marL="1600200" indent="-228600" defTabSz="685800">
              <a:defRPr>
                <a:solidFill>
                  <a:schemeClr val="tx1"/>
                </a:solidFill>
                <a:latin typeface="Calibri" pitchFamily="34" charset="0"/>
                <a:ea typeface="宋体" pitchFamily="2" charset="-122"/>
              </a:defRPr>
            </a:lvl4pPr>
            <a:lvl5pPr marL="2057400" indent="-228600" defTabSz="685800">
              <a:defRPr>
                <a:solidFill>
                  <a:schemeClr val="tx1"/>
                </a:solidFill>
                <a:latin typeface="Calibri" pitchFamily="34" charset="0"/>
                <a:ea typeface="宋体" pitchFamily="2" charset="-122"/>
              </a:defRPr>
            </a:lvl5pPr>
            <a:lvl6pPr marL="2514600" indent="-228600" defTabSz="685800" fontAlgn="base">
              <a:spcBef>
                <a:spcPct val="0"/>
              </a:spcBef>
              <a:spcAft>
                <a:spcPct val="0"/>
              </a:spcAft>
              <a:defRPr>
                <a:solidFill>
                  <a:schemeClr val="tx1"/>
                </a:solidFill>
                <a:latin typeface="Calibri" pitchFamily="34" charset="0"/>
                <a:ea typeface="宋体" pitchFamily="2" charset="-122"/>
              </a:defRPr>
            </a:lvl6pPr>
            <a:lvl7pPr marL="2971800" indent="-228600" defTabSz="685800" fontAlgn="base">
              <a:spcBef>
                <a:spcPct val="0"/>
              </a:spcBef>
              <a:spcAft>
                <a:spcPct val="0"/>
              </a:spcAft>
              <a:defRPr>
                <a:solidFill>
                  <a:schemeClr val="tx1"/>
                </a:solidFill>
                <a:latin typeface="Calibri" pitchFamily="34" charset="0"/>
                <a:ea typeface="宋体" pitchFamily="2" charset="-122"/>
              </a:defRPr>
            </a:lvl7pPr>
            <a:lvl8pPr marL="3429000" indent="-228600" defTabSz="685800" fontAlgn="base">
              <a:spcBef>
                <a:spcPct val="0"/>
              </a:spcBef>
              <a:spcAft>
                <a:spcPct val="0"/>
              </a:spcAft>
              <a:defRPr>
                <a:solidFill>
                  <a:schemeClr val="tx1"/>
                </a:solidFill>
                <a:latin typeface="Calibri" pitchFamily="34" charset="0"/>
                <a:ea typeface="宋体" pitchFamily="2" charset="-122"/>
              </a:defRPr>
            </a:lvl8pPr>
            <a:lvl9pPr marL="3886200" indent="-228600" defTabSz="685800" fontAlgn="base">
              <a:spcBef>
                <a:spcPct val="0"/>
              </a:spcBef>
              <a:spcAft>
                <a:spcPct val="0"/>
              </a:spcAft>
              <a:defRPr>
                <a:solidFill>
                  <a:schemeClr val="tx1"/>
                </a:solidFill>
                <a:latin typeface="Calibri" pitchFamily="34" charset="0"/>
                <a:ea typeface="宋体" pitchFamily="2" charset="-122"/>
              </a:defRPr>
            </a:lvl9pPr>
          </a:lstStyle>
          <a:p>
            <a:pPr algn="ctr"/>
            <a:r>
              <a:rPr lang="zh-CN" altLang="en-US" sz="4900">
                <a:solidFill>
                  <a:srgbClr val="DF3427"/>
                </a:solidFill>
                <a:latin typeface="思源宋体 Heavy"/>
                <a:ea typeface="思源宋体 Heavy"/>
                <a:cs typeface="思源宋体 Heavy"/>
              </a:rPr>
              <a:t>感谢您的观看</a:t>
            </a:r>
          </a:p>
        </p:txBody>
      </p:sp>
      <p:sp>
        <p:nvSpPr>
          <p:cNvPr id="6" name="文本框 5"/>
          <p:cNvSpPr txBox="1"/>
          <p:nvPr/>
        </p:nvSpPr>
        <p:spPr>
          <a:xfrm>
            <a:off x="2818876" y="1314450"/>
            <a:ext cx="3506249" cy="530915"/>
          </a:xfrm>
          <a:prstGeom prst="rect">
            <a:avLst/>
          </a:prstGeom>
          <a:noFill/>
        </p:spPr>
        <p:txBody>
          <a:bodyPr spcFirstLastPara="1" wrap="none" lIns="68580" tIns="34290" rIns="68580" bIns="34290">
            <a:prstTxWarp prst="textArchUp">
              <a:avLst/>
            </a:prstTxWarp>
            <a:spAutoFit/>
          </a:bodyPr>
          <a:lstStyle/>
          <a:p>
            <a:pPr algn="ctr" defTabSz="685800" fontAlgn="auto">
              <a:spcBef>
                <a:spcPts val="0"/>
              </a:spcBef>
              <a:spcAft>
                <a:spcPts val="0"/>
              </a:spcAft>
              <a:defRPr/>
            </a:pPr>
            <a:r>
              <a:rPr lang="en-US" altLang="zh-CN" sz="3000" dirty="0">
                <a:solidFill>
                  <a:srgbClr val="401010"/>
                </a:solidFill>
                <a:latin typeface="Forte" panose="03060902040502070203" pitchFamily="66" charset="0"/>
                <a:ea typeface="微软雅黑" panose="020B0503020204020204" charset="-122"/>
              </a:rPr>
              <a:t>HAPPY CHILDREN</a:t>
            </a:r>
            <a:endParaRPr lang="zh-CN" altLang="en-US" sz="3000" dirty="0">
              <a:solidFill>
                <a:srgbClr val="401010"/>
              </a:solidFill>
              <a:latin typeface="Forte" panose="03060902040502070203" pitchFamily="66" charset="0"/>
              <a:ea typeface="微软雅黑" panose="020B0503020204020204" charset="-122"/>
            </a:endParaRPr>
          </a:p>
        </p:txBody>
      </p:sp>
      <p:cxnSp>
        <p:nvCxnSpPr>
          <p:cNvPr id="9" name="直接连接符 8"/>
          <p:cNvCxnSpPr/>
          <p:nvPr/>
        </p:nvCxnSpPr>
        <p:spPr>
          <a:xfrm>
            <a:off x="2592388" y="2408238"/>
            <a:ext cx="3959225" cy="0"/>
          </a:xfrm>
          <a:prstGeom prst="line">
            <a:avLst/>
          </a:prstGeom>
          <a:ln w="12700">
            <a:solidFill>
              <a:schemeClr val="bg1">
                <a:lumMod val="6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2" name="文本框 11"/>
          <p:cNvSpPr txBox="1">
            <a:spLocks noChangeArrowheads="1"/>
          </p:cNvSpPr>
          <p:nvPr/>
        </p:nvSpPr>
        <p:spPr bwMode="auto">
          <a:xfrm>
            <a:off x="3957638" y="3116263"/>
            <a:ext cx="1228725" cy="23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defTabSz="685800">
              <a:defRPr>
                <a:solidFill>
                  <a:schemeClr val="tx1"/>
                </a:solidFill>
                <a:latin typeface="Calibri" pitchFamily="34" charset="0"/>
                <a:ea typeface="宋体" pitchFamily="2" charset="-122"/>
              </a:defRPr>
            </a:lvl1pPr>
            <a:lvl2pPr marL="742950" indent="-285750" defTabSz="685800">
              <a:defRPr>
                <a:solidFill>
                  <a:schemeClr val="tx1"/>
                </a:solidFill>
                <a:latin typeface="Calibri" pitchFamily="34" charset="0"/>
                <a:ea typeface="宋体" pitchFamily="2" charset="-122"/>
              </a:defRPr>
            </a:lvl2pPr>
            <a:lvl3pPr marL="1143000" indent="-228600" defTabSz="685800">
              <a:defRPr>
                <a:solidFill>
                  <a:schemeClr val="tx1"/>
                </a:solidFill>
                <a:latin typeface="Calibri" pitchFamily="34" charset="0"/>
                <a:ea typeface="宋体" pitchFamily="2" charset="-122"/>
              </a:defRPr>
            </a:lvl3pPr>
            <a:lvl4pPr marL="1600200" indent="-228600" defTabSz="685800">
              <a:defRPr>
                <a:solidFill>
                  <a:schemeClr val="tx1"/>
                </a:solidFill>
                <a:latin typeface="Calibri" pitchFamily="34" charset="0"/>
                <a:ea typeface="宋体" pitchFamily="2" charset="-122"/>
              </a:defRPr>
            </a:lvl4pPr>
            <a:lvl5pPr marL="2057400" indent="-228600" defTabSz="685800">
              <a:defRPr>
                <a:solidFill>
                  <a:schemeClr val="tx1"/>
                </a:solidFill>
                <a:latin typeface="Calibri" pitchFamily="34" charset="0"/>
                <a:ea typeface="宋体" pitchFamily="2" charset="-122"/>
              </a:defRPr>
            </a:lvl5pPr>
            <a:lvl6pPr marL="2514600" indent="-228600" defTabSz="685800" fontAlgn="base">
              <a:spcBef>
                <a:spcPct val="0"/>
              </a:spcBef>
              <a:spcAft>
                <a:spcPct val="0"/>
              </a:spcAft>
              <a:defRPr>
                <a:solidFill>
                  <a:schemeClr val="tx1"/>
                </a:solidFill>
                <a:latin typeface="Calibri" pitchFamily="34" charset="0"/>
                <a:ea typeface="宋体" pitchFamily="2" charset="-122"/>
              </a:defRPr>
            </a:lvl6pPr>
            <a:lvl7pPr marL="2971800" indent="-228600" defTabSz="685800" fontAlgn="base">
              <a:spcBef>
                <a:spcPct val="0"/>
              </a:spcBef>
              <a:spcAft>
                <a:spcPct val="0"/>
              </a:spcAft>
              <a:defRPr>
                <a:solidFill>
                  <a:schemeClr val="tx1"/>
                </a:solidFill>
                <a:latin typeface="Calibri" pitchFamily="34" charset="0"/>
                <a:ea typeface="宋体" pitchFamily="2" charset="-122"/>
              </a:defRPr>
            </a:lvl7pPr>
            <a:lvl8pPr marL="3429000" indent="-228600" defTabSz="685800" fontAlgn="base">
              <a:spcBef>
                <a:spcPct val="0"/>
              </a:spcBef>
              <a:spcAft>
                <a:spcPct val="0"/>
              </a:spcAft>
              <a:defRPr>
                <a:solidFill>
                  <a:schemeClr val="tx1"/>
                </a:solidFill>
                <a:latin typeface="Calibri" pitchFamily="34" charset="0"/>
                <a:ea typeface="宋体" pitchFamily="2" charset="-122"/>
              </a:defRPr>
            </a:lvl8pPr>
            <a:lvl9pPr marL="3886200" indent="-228600" defTabSz="685800" fontAlgn="base">
              <a:spcBef>
                <a:spcPct val="0"/>
              </a:spcBef>
              <a:spcAft>
                <a:spcPct val="0"/>
              </a:spcAft>
              <a:defRPr>
                <a:solidFill>
                  <a:schemeClr val="tx1"/>
                </a:solidFill>
                <a:latin typeface="Calibri" pitchFamily="34" charset="0"/>
                <a:ea typeface="宋体" pitchFamily="2" charset="-122"/>
              </a:defRPr>
            </a:lvl9pPr>
          </a:lstStyle>
          <a:p>
            <a:pPr algn="ctr">
              <a:lnSpc>
                <a:spcPct val="120000"/>
              </a:lnSpc>
            </a:pPr>
            <a:r>
              <a:rPr lang="en-US" altLang="zh-CN" sz="900">
                <a:solidFill>
                  <a:srgbClr val="FFFFFF"/>
                </a:solidFill>
                <a:latin typeface="Arial" pitchFamily="34" charset="0"/>
                <a:ea typeface="汉仪黑荔枝体简"/>
                <a:cs typeface="汉仪黑荔枝体简"/>
              </a:rPr>
              <a:t>201x.12.31</a:t>
            </a:r>
          </a:p>
        </p:txBody>
      </p:sp>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nodeType="afterGroup">
                            <p:stCondLst>
                              <p:cond delay="1500"/>
                            </p:stCondLst>
                            <p:childTnLst>
                              <p:par>
                                <p:cTn id="17" presetID="16" presetClass="entr" presetSubtype="37"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outVertical)">
                                      <p:cBhvr>
                                        <p:cTn id="19" dur="500"/>
                                        <p:tgtEl>
                                          <p:spTgt spid="9"/>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MH_Entry_2">
            <a:hlinkClick r:id="rId5" action="ppaction://hlinksldjump"/>
          </p:cNvPr>
          <p:cNvSpPr/>
          <p:nvPr>
            <p:custDataLst>
              <p:tags r:id="rId1"/>
            </p:custDataLst>
          </p:nvPr>
        </p:nvSpPr>
        <p:spPr>
          <a:xfrm>
            <a:off x="511434" y="1059582"/>
            <a:ext cx="1296144" cy="310656"/>
          </a:xfrm>
          <a:prstGeom prst="hexagon">
            <a:avLst>
              <a:gd name="adj" fmla="val 28234"/>
              <a:gd name="vf" fmla="val 115470"/>
            </a:avLst>
          </a:prstGeom>
          <a:solidFill>
            <a:schemeClr val="accent2"/>
          </a:solidFill>
          <a:ln w="349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468000" tIns="0" rIns="72000" bIns="36000" anchor="ctr"/>
          <a:lstStyle/>
          <a:p>
            <a:pPr algn="ctr" fontAlgn="auto">
              <a:spcBef>
                <a:spcPts val="0"/>
              </a:spcBef>
              <a:spcAft>
                <a:spcPts val="0"/>
              </a:spcAft>
              <a:defRPr/>
            </a:pPr>
            <a:r>
              <a:rPr lang="zh-CN" altLang="en-US" b="1" dirty="0">
                <a:ln>
                  <a:solidFill>
                    <a:schemeClr val="tx1">
                      <a:lumMod val="65000"/>
                      <a:lumOff val="35000"/>
                    </a:schemeClr>
                  </a:solidFill>
                </a:ln>
                <a:solidFill>
                  <a:srgbClr val="FFFFFF"/>
                </a:solidFill>
                <a:latin typeface="黑体" pitchFamily="49" charset="-122"/>
                <a:ea typeface="黑体" pitchFamily="49" charset="-122"/>
              </a:rPr>
              <a:t>字词</a:t>
            </a:r>
          </a:p>
        </p:txBody>
      </p:sp>
      <p:sp>
        <p:nvSpPr>
          <p:cNvPr id="5" name="MH_Number_2">
            <a:hlinkClick r:id="rId5" action="ppaction://hlinksldjump"/>
          </p:cNvPr>
          <p:cNvSpPr/>
          <p:nvPr>
            <p:custDataLst>
              <p:tags r:id="rId2"/>
            </p:custDataLst>
          </p:nvPr>
        </p:nvSpPr>
        <p:spPr>
          <a:xfrm>
            <a:off x="652463" y="1060450"/>
            <a:ext cx="358775" cy="309563"/>
          </a:xfrm>
          <a:custGeom>
            <a:avLst/>
            <a:gdLst>
              <a:gd name="connsiteX0" fmla="*/ 93305 w 373220"/>
              <a:gd name="connsiteY0" fmla="*/ 0 h 323217"/>
              <a:gd name="connsiteX1" fmla="*/ 279915 w 373220"/>
              <a:gd name="connsiteY1" fmla="*/ 0 h 323217"/>
              <a:gd name="connsiteX2" fmla="*/ 373220 w 373220"/>
              <a:gd name="connsiteY2" fmla="*/ 161609 h 323217"/>
              <a:gd name="connsiteX3" fmla="*/ 279915 w 373220"/>
              <a:gd name="connsiteY3" fmla="*/ 323217 h 323217"/>
              <a:gd name="connsiteX4" fmla="*/ 93306 w 373220"/>
              <a:gd name="connsiteY4" fmla="*/ 323216 h 323217"/>
              <a:gd name="connsiteX5" fmla="*/ 0 w 373220"/>
              <a:gd name="connsiteY5" fmla="*/ 161608 h 323217"/>
              <a:gd name="connsiteX6" fmla="*/ 93305 w 373220"/>
              <a:gd name="connsiteY6" fmla="*/ 0 h 323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3220" h="323217">
                <a:moveTo>
                  <a:pt x="93305" y="0"/>
                </a:moveTo>
                <a:lnTo>
                  <a:pt x="279915" y="0"/>
                </a:lnTo>
                <a:lnTo>
                  <a:pt x="373220" y="161609"/>
                </a:lnTo>
                <a:lnTo>
                  <a:pt x="279915" y="323217"/>
                </a:lnTo>
                <a:lnTo>
                  <a:pt x="93306" y="323216"/>
                </a:lnTo>
                <a:lnTo>
                  <a:pt x="0" y="161608"/>
                </a:lnTo>
                <a:lnTo>
                  <a:pt x="93305" y="0"/>
                </a:lnTo>
                <a:close/>
              </a:path>
            </a:pathLst>
          </a:custGeom>
          <a:solidFill>
            <a:schemeClr val="accent2"/>
          </a:solidFill>
          <a:ln w="3492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fontAlgn="auto">
              <a:spcBef>
                <a:spcPts val="0"/>
              </a:spcBef>
              <a:spcAft>
                <a:spcPts val="0"/>
              </a:spcAft>
              <a:defRPr/>
            </a:pPr>
            <a:r>
              <a:rPr lang="en-US" altLang="zh-CN" dirty="0">
                <a:solidFill>
                  <a:srgbClr val="FFFFFF"/>
                </a:solidFill>
                <a:ea typeface="华文细黑" panose="02010600040101010101" pitchFamily="2" charset="-122"/>
              </a:rPr>
              <a:t>2</a:t>
            </a:r>
            <a:endParaRPr lang="zh-CN" altLang="en-US" dirty="0">
              <a:solidFill>
                <a:srgbClr val="FFFFFF"/>
              </a:solidFill>
              <a:ea typeface="华文细黑" panose="02010600040101010101" pitchFamily="2" charset="-122"/>
            </a:endParaRPr>
          </a:p>
        </p:txBody>
      </p:sp>
      <p:sp>
        <p:nvSpPr>
          <p:cNvPr id="11268" name="TextBox 5"/>
          <p:cNvSpPr txBox="1">
            <a:spLocks noChangeArrowheads="1"/>
          </p:cNvSpPr>
          <p:nvPr/>
        </p:nvSpPr>
        <p:spPr bwMode="auto">
          <a:xfrm>
            <a:off x="539750" y="1708150"/>
            <a:ext cx="7993063" cy="2430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a:lnSpc>
                <a:spcPct val="200000"/>
              </a:lnSpc>
            </a:pPr>
            <a:r>
              <a:rPr lang="en-US" altLang="zh-CN" sz="2000" b="1" dirty="0">
                <a:latin typeface="黑体" pitchFamily="49" charset="-122"/>
                <a:ea typeface="黑体" pitchFamily="49" charset="-122"/>
              </a:rPr>
              <a:t>1.</a:t>
            </a:r>
            <a:r>
              <a:rPr lang="zh-CN" altLang="en-US" sz="2000" b="1" dirty="0">
                <a:latin typeface="黑体" pitchFamily="49" charset="-122"/>
                <a:ea typeface="黑体" pitchFamily="49" charset="-122"/>
              </a:rPr>
              <a:t>初读课文，完成：</a:t>
            </a:r>
            <a:endParaRPr lang="en-US" altLang="zh-CN" sz="2000" b="1" dirty="0">
              <a:latin typeface="黑体" pitchFamily="49" charset="-122"/>
              <a:ea typeface="黑体" pitchFamily="49" charset="-122"/>
            </a:endParaRPr>
          </a:p>
          <a:p>
            <a:pPr algn="just">
              <a:lnSpc>
                <a:spcPct val="200000"/>
              </a:lnSpc>
            </a:pPr>
            <a:r>
              <a:rPr lang="zh-CN" altLang="en-US" b="1" dirty="0">
                <a:latin typeface="楷体" pitchFamily="49" charset="-122"/>
                <a:ea typeface="楷体" pitchFamily="49" charset="-122"/>
              </a:rPr>
              <a:t>（</a:t>
            </a:r>
            <a:r>
              <a:rPr lang="en-US" altLang="zh-CN" b="1" dirty="0">
                <a:latin typeface="楷体" pitchFamily="49" charset="-122"/>
                <a:ea typeface="楷体" pitchFamily="49" charset="-122"/>
              </a:rPr>
              <a:t>1</a:t>
            </a:r>
            <a:r>
              <a:rPr lang="zh-CN" altLang="en-US" b="1" dirty="0">
                <a:latin typeface="楷体" pitchFamily="49" charset="-122"/>
                <a:ea typeface="楷体" pitchFamily="49" charset="-122"/>
              </a:rPr>
              <a:t>）自读课文，借助拼音，读准字音，并画出生字词，注意把课文读通顺。</a:t>
            </a:r>
          </a:p>
          <a:p>
            <a:pPr algn="just">
              <a:lnSpc>
                <a:spcPct val="200000"/>
              </a:lnSpc>
            </a:pPr>
            <a:r>
              <a:rPr lang="zh-CN" altLang="en-US" b="1" dirty="0">
                <a:latin typeface="楷体" pitchFamily="49" charset="-122"/>
                <a:ea typeface="楷体" pitchFamily="49" charset="-122"/>
              </a:rPr>
              <a:t>（</a:t>
            </a:r>
            <a:r>
              <a:rPr lang="en-US" altLang="zh-CN" b="1" dirty="0">
                <a:latin typeface="楷体" pitchFamily="49" charset="-122"/>
                <a:ea typeface="楷体" pitchFamily="49" charset="-122"/>
              </a:rPr>
              <a:t>2</a:t>
            </a:r>
            <a:r>
              <a:rPr lang="zh-CN" altLang="en-US" b="1" dirty="0">
                <a:latin typeface="楷体" pitchFamily="49" charset="-122"/>
                <a:ea typeface="楷体" pitchFamily="49" charset="-122"/>
              </a:rPr>
              <a:t>）查字典或联系上下文理解词语。</a:t>
            </a:r>
          </a:p>
          <a:p>
            <a:pPr algn="just">
              <a:lnSpc>
                <a:spcPct val="200000"/>
              </a:lnSpc>
            </a:pPr>
            <a:r>
              <a:rPr lang="en-US" altLang="zh-CN" sz="2000" b="1" dirty="0">
                <a:latin typeface="黑体" pitchFamily="49" charset="-122"/>
                <a:ea typeface="黑体" pitchFamily="49" charset="-122"/>
              </a:rPr>
              <a:t>2.</a:t>
            </a:r>
            <a:r>
              <a:rPr lang="zh-CN" altLang="en-US" sz="2000" b="1" dirty="0">
                <a:latin typeface="黑体" pitchFamily="49" charset="-122"/>
                <a:ea typeface="黑体" pitchFamily="49" charset="-122"/>
              </a:rPr>
              <a:t> 交流学习情况</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fontAlgn="auto">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246438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2290" name="Picture 2" descr="F:\PPT上课课件\框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3238" y="352425"/>
            <a:ext cx="302418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1" name="Picture 3" descr="F:\PPT上课课件\荡秋千.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3463" y="-6350"/>
            <a:ext cx="134778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2" name="矩形 12"/>
          <p:cNvSpPr>
            <a:spLocks noChangeArrowheads="1"/>
          </p:cNvSpPr>
          <p:nvPr/>
        </p:nvSpPr>
        <p:spPr bwMode="auto">
          <a:xfrm>
            <a:off x="3779838" y="627063"/>
            <a:ext cx="1108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latin typeface="微软雅黑" pitchFamily="34" charset="-122"/>
                <a:ea typeface="微软雅黑" pitchFamily="34" charset="-122"/>
              </a:rPr>
              <a:t>我会写</a:t>
            </a:r>
          </a:p>
        </p:txBody>
      </p:sp>
      <p:graphicFrame>
        <p:nvGraphicFramePr>
          <p:cNvPr id="14" name="表格 13"/>
          <p:cNvGraphicFramePr>
            <a:graphicFrameLocks noGrp="1"/>
          </p:cNvGraphicFramePr>
          <p:nvPr/>
        </p:nvGraphicFramePr>
        <p:xfrm>
          <a:off x="684213" y="1779588"/>
          <a:ext cx="7920037" cy="1882776"/>
        </p:xfrm>
        <a:graphic>
          <a:graphicData uri="http://schemas.openxmlformats.org/drawingml/2006/table">
            <a:tbl>
              <a:tblPr firstRow="1" bandRow="1">
                <a:tableStyleId>{5940675A-B579-460E-94D1-54222C63F5DA}</a:tableStyleId>
              </a:tblPr>
              <a:tblGrid>
                <a:gridCol w="1512007"/>
                <a:gridCol w="936004"/>
                <a:gridCol w="5472026"/>
              </a:tblGrid>
              <a:tr h="431995">
                <a:tc>
                  <a:txBody>
                    <a:bodyPr/>
                    <a:lstStyle/>
                    <a:p>
                      <a:endParaRPr lang="zh-CN" altLang="en-US" sz="1800" dirty="0"/>
                    </a:p>
                  </a:txBody>
                  <a:tcPr marL="91430" marR="91430" marT="45714" marB="45714"/>
                </a:tc>
                <a:tc gridSpan="2">
                  <a:txBody>
                    <a:bodyPr/>
                    <a:lstStyle/>
                    <a:p>
                      <a:endParaRPr lang="zh-CN" altLang="en-US" sz="1800" dirty="0"/>
                    </a:p>
                  </a:txBody>
                  <a:tcPr marL="91430" marR="91430" marT="45714" marB="45714"/>
                </a:tc>
                <a:tc hMerge="1">
                  <a:txBody>
                    <a:bodyPr/>
                    <a:lstStyle/>
                    <a:p>
                      <a:endParaRPr lang="zh-CN" altLang="en-US" dirty="0"/>
                    </a:p>
                  </a:txBody>
                  <a:tcPr/>
                </a:tc>
              </a:tr>
              <a:tr h="503994">
                <a:tc rowSpan="3">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r h="503994">
                <a:tc vMerge="1">
                  <a:txBody>
                    <a:bodyPr/>
                    <a:lstStyle/>
                    <a:p>
                      <a:endParaRPr lang="zh-CN" altLang="en-US" dirty="0"/>
                    </a:p>
                  </a:txBody>
                  <a:tcPr/>
                </a:tc>
                <a:tc>
                  <a:txBody>
                    <a:bodyPr/>
                    <a:lstStyle/>
                    <a:p>
                      <a:endParaRPr lang="zh-CN" altLang="en-US" sz="1800"/>
                    </a:p>
                  </a:txBody>
                  <a:tcPr marL="91430" marR="91430" marT="45714" marB="45714"/>
                </a:tc>
                <a:tc>
                  <a:txBody>
                    <a:bodyPr/>
                    <a:lstStyle/>
                    <a:p>
                      <a:endParaRPr lang="zh-CN" altLang="en-US" sz="1800"/>
                    </a:p>
                  </a:txBody>
                  <a:tcPr marL="91430" marR="91430" marT="45714" marB="45714"/>
                </a:tc>
              </a:tr>
              <a:tr h="442793">
                <a:tc vMerge="1">
                  <a:txBody>
                    <a:bodyPr/>
                    <a:lstStyle/>
                    <a:p>
                      <a:endParaRPr lang="zh-CN" altLang="en-US" dirty="0"/>
                    </a:p>
                  </a:txBody>
                  <a:tcPr/>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bl>
          </a:graphicData>
        </a:graphic>
      </p:graphicFrame>
      <p:grpSp>
        <p:nvGrpSpPr>
          <p:cNvPr id="12312" name="组合 2"/>
          <p:cNvGrpSpPr>
            <a:grpSpLocks/>
          </p:cNvGrpSpPr>
          <p:nvPr/>
        </p:nvGrpSpPr>
        <p:grpSpPr bwMode="auto">
          <a:xfrm>
            <a:off x="790575" y="2312988"/>
            <a:ext cx="1223963" cy="1223962"/>
            <a:chOff x="1244432" y="2317964"/>
            <a:chExt cx="1224000" cy="1224001"/>
          </a:xfrm>
        </p:grpSpPr>
        <p:sp>
          <p:nvSpPr>
            <p:cNvPr id="12321"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2322" name="组合 67"/>
            <p:cNvGrpSpPr>
              <a:grpSpLocks/>
            </p:cNvGrpSpPr>
            <p:nvPr/>
          </p:nvGrpSpPr>
          <p:grpSpPr bwMode="auto">
            <a:xfrm>
              <a:off x="1244432" y="2317965"/>
              <a:ext cx="1224000" cy="1224000"/>
              <a:chOff x="2570294" y="4004753"/>
              <a:chExt cx="1428080" cy="1428080"/>
            </a:xfrm>
          </p:grpSpPr>
          <p:sp>
            <p:nvSpPr>
              <p:cNvPr id="18" name="矩形 17"/>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2324" name="组合 70"/>
              <p:cNvGrpSpPr>
                <a:grpSpLocks/>
              </p:cNvGrpSpPr>
              <p:nvPr/>
            </p:nvGrpSpPr>
            <p:grpSpPr bwMode="auto">
              <a:xfrm>
                <a:off x="2570295" y="4004754"/>
                <a:ext cx="1428079" cy="1428079"/>
                <a:chOff x="2965248" y="4797909"/>
                <a:chExt cx="1428079" cy="1428079"/>
              </a:xfrm>
            </p:grpSpPr>
            <p:cxnSp>
              <p:nvCxnSpPr>
                <p:cNvPr id="12325"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2326"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2313" name="矩形 23"/>
          <p:cNvSpPr>
            <a:spLocks noChangeArrowheads="1"/>
          </p:cNvSpPr>
          <p:nvPr/>
        </p:nvSpPr>
        <p:spPr bwMode="auto">
          <a:xfrm>
            <a:off x="2339975" y="2284413"/>
            <a:ext cx="646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2314" name="矩形 24"/>
          <p:cNvSpPr>
            <a:spLocks noChangeArrowheads="1"/>
          </p:cNvSpPr>
          <p:nvPr/>
        </p:nvSpPr>
        <p:spPr bwMode="auto">
          <a:xfrm>
            <a:off x="2339975" y="278765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2315" name="矩形 25"/>
          <p:cNvSpPr>
            <a:spLocks noChangeArrowheads="1"/>
          </p:cNvSpPr>
          <p:nvPr/>
        </p:nvSpPr>
        <p:spPr bwMode="auto">
          <a:xfrm>
            <a:off x="2339975" y="3263900"/>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2316" name="矩形 28"/>
          <p:cNvSpPr>
            <a:spLocks noChangeArrowheads="1"/>
          </p:cNvSpPr>
          <p:nvPr/>
        </p:nvSpPr>
        <p:spPr bwMode="auto">
          <a:xfrm>
            <a:off x="842963" y="2333625"/>
            <a:ext cx="1106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藏</a:t>
            </a:r>
          </a:p>
        </p:txBody>
      </p:sp>
      <p:pic>
        <p:nvPicPr>
          <p:cNvPr id="2050"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03575" y="2330450"/>
            <a:ext cx="5256213" cy="312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197225" y="2798763"/>
            <a:ext cx="49244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4"/>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276600" y="3292475"/>
            <a:ext cx="5256213"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3" name="Picture 5"/>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977900" y="1793875"/>
            <a:ext cx="809625"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2053"/>
                                        </p:tgtEl>
                                        <p:attrNameLst>
                                          <p:attrName>style.visibility</p:attrName>
                                        </p:attrNameLst>
                                      </p:cBhvr>
                                      <p:to>
                                        <p:strVal val="visible"/>
                                      </p:to>
                                    </p:set>
                                    <p:animEffect transition="in" filter="fade">
                                      <p:cBhvr>
                                        <p:cTn id="7" dur="500"/>
                                        <p:tgtEl>
                                          <p:spTgt spid="205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2050"/>
                                        </p:tgtEl>
                                        <p:attrNameLst>
                                          <p:attrName>style.visibility</p:attrName>
                                        </p:attrNameLst>
                                      </p:cBhvr>
                                      <p:to>
                                        <p:strVal val="visible"/>
                                      </p:to>
                                    </p:set>
                                    <p:animEffect transition="in" filter="fade">
                                      <p:cBhvr>
                                        <p:cTn id="12" dur="500"/>
                                        <p:tgtEl>
                                          <p:spTgt spid="205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2051"/>
                                        </p:tgtEl>
                                        <p:attrNameLst>
                                          <p:attrName>style.visibility</p:attrName>
                                        </p:attrNameLst>
                                      </p:cBhvr>
                                      <p:to>
                                        <p:strVal val="visible"/>
                                      </p:to>
                                    </p:set>
                                    <p:animEffect transition="in" filter="fade">
                                      <p:cBhvr>
                                        <p:cTn id="17" dur="500"/>
                                        <p:tgtEl>
                                          <p:spTgt spid="2051"/>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2052"/>
                                        </p:tgtEl>
                                        <p:attrNameLst>
                                          <p:attrName>style.visibility</p:attrName>
                                        </p:attrNameLst>
                                      </p:cBhvr>
                                      <p:to>
                                        <p:strVal val="visible"/>
                                      </p:to>
                                    </p:set>
                                    <p:animEffect transition="in" filter="fade">
                                      <p:cBhvr>
                                        <p:cTn id="22" dur="5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700088"/>
          <a:ext cx="7920037" cy="1882776"/>
        </p:xfrm>
        <a:graphic>
          <a:graphicData uri="http://schemas.openxmlformats.org/drawingml/2006/table">
            <a:tbl>
              <a:tblPr firstRow="1" bandRow="1">
                <a:tableStyleId>{5940675A-B579-460E-94D1-54222C63F5DA}</a:tableStyleId>
              </a:tblPr>
              <a:tblGrid>
                <a:gridCol w="1512007"/>
                <a:gridCol w="936004"/>
                <a:gridCol w="5472026"/>
              </a:tblGrid>
              <a:tr h="431995">
                <a:tc>
                  <a:txBody>
                    <a:bodyPr/>
                    <a:lstStyle/>
                    <a:p>
                      <a:endParaRPr lang="zh-CN" altLang="en-US" sz="1800" dirty="0"/>
                    </a:p>
                  </a:txBody>
                  <a:tcPr marL="91430" marR="91430" marT="45714" marB="45714"/>
                </a:tc>
                <a:tc gridSpan="2">
                  <a:txBody>
                    <a:bodyPr/>
                    <a:lstStyle/>
                    <a:p>
                      <a:endParaRPr lang="zh-CN" altLang="en-US" sz="1800" dirty="0"/>
                    </a:p>
                  </a:txBody>
                  <a:tcPr marL="91430" marR="91430" marT="45714" marB="45714"/>
                </a:tc>
                <a:tc hMerge="1">
                  <a:txBody>
                    <a:bodyPr/>
                    <a:lstStyle/>
                    <a:p>
                      <a:endParaRPr lang="zh-CN" altLang="en-US" dirty="0"/>
                    </a:p>
                  </a:txBody>
                  <a:tcPr/>
                </a:tc>
              </a:tr>
              <a:tr h="503994">
                <a:tc rowSpan="3">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r h="503994">
                <a:tc vMerge="1">
                  <a:txBody>
                    <a:bodyPr/>
                    <a:lstStyle/>
                    <a:p>
                      <a:endParaRPr lang="zh-CN" altLang="en-US" dirty="0"/>
                    </a:p>
                  </a:txBody>
                  <a:tcPr/>
                </a:tc>
                <a:tc>
                  <a:txBody>
                    <a:bodyPr/>
                    <a:lstStyle/>
                    <a:p>
                      <a:endParaRPr lang="zh-CN" altLang="en-US" sz="1800"/>
                    </a:p>
                  </a:txBody>
                  <a:tcPr marL="91430" marR="91430" marT="45714" marB="45714"/>
                </a:tc>
                <a:tc>
                  <a:txBody>
                    <a:bodyPr/>
                    <a:lstStyle/>
                    <a:p>
                      <a:endParaRPr lang="zh-CN" altLang="en-US" sz="1800"/>
                    </a:p>
                  </a:txBody>
                  <a:tcPr marL="91430" marR="91430" marT="45714" marB="45714"/>
                </a:tc>
              </a:tr>
              <a:tr h="442793">
                <a:tc vMerge="1">
                  <a:txBody>
                    <a:bodyPr/>
                    <a:lstStyle/>
                    <a:p>
                      <a:endParaRPr lang="zh-CN" altLang="en-US" dirty="0"/>
                    </a:p>
                  </a:txBody>
                  <a:tcPr/>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bl>
          </a:graphicData>
        </a:graphic>
      </p:graphicFrame>
      <p:grpSp>
        <p:nvGrpSpPr>
          <p:cNvPr id="13333" name="组合 2"/>
          <p:cNvGrpSpPr>
            <a:grpSpLocks/>
          </p:cNvGrpSpPr>
          <p:nvPr/>
        </p:nvGrpSpPr>
        <p:grpSpPr bwMode="auto">
          <a:xfrm>
            <a:off x="790575" y="1233488"/>
            <a:ext cx="1223963" cy="1223962"/>
            <a:chOff x="1244432" y="2317964"/>
            <a:chExt cx="1224000" cy="1224001"/>
          </a:xfrm>
        </p:grpSpPr>
        <p:sp>
          <p:nvSpPr>
            <p:cNvPr id="13376"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3377" name="组合 67"/>
            <p:cNvGrpSpPr>
              <a:grpSpLocks/>
            </p:cNvGrpSpPr>
            <p:nvPr/>
          </p:nvGrpSpPr>
          <p:grpSpPr bwMode="auto">
            <a:xfrm>
              <a:off x="1244432" y="2317965"/>
              <a:ext cx="1224000" cy="1224000"/>
              <a:chOff x="2570294" y="4004753"/>
              <a:chExt cx="1428080" cy="1428080"/>
            </a:xfrm>
          </p:grpSpPr>
          <p:sp>
            <p:nvSpPr>
              <p:cNvPr id="6" name="矩形 5"/>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3379" name="组合 70"/>
              <p:cNvGrpSpPr>
                <a:grpSpLocks/>
              </p:cNvGrpSpPr>
              <p:nvPr/>
            </p:nvGrpSpPr>
            <p:grpSpPr bwMode="auto">
              <a:xfrm>
                <a:off x="2570295" y="4004754"/>
                <a:ext cx="1428079" cy="1428079"/>
                <a:chOff x="2965248" y="4797909"/>
                <a:chExt cx="1428079" cy="1428079"/>
              </a:xfrm>
            </p:grpSpPr>
            <p:cxnSp>
              <p:nvCxnSpPr>
                <p:cNvPr id="13380"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3381"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3334" name="矩形 10"/>
          <p:cNvSpPr>
            <a:spLocks noChangeArrowheads="1"/>
          </p:cNvSpPr>
          <p:nvPr/>
        </p:nvSpPr>
        <p:spPr bwMode="auto">
          <a:xfrm>
            <a:off x="2339975" y="120332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3335" name="矩形 11"/>
          <p:cNvSpPr>
            <a:spLocks noChangeArrowheads="1"/>
          </p:cNvSpPr>
          <p:nvPr/>
        </p:nvSpPr>
        <p:spPr bwMode="auto">
          <a:xfrm>
            <a:off x="2339975" y="1708150"/>
            <a:ext cx="646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3336" name="矩形 12"/>
          <p:cNvSpPr>
            <a:spLocks noChangeArrowheads="1"/>
          </p:cNvSpPr>
          <p:nvPr/>
        </p:nvSpPr>
        <p:spPr bwMode="auto">
          <a:xfrm>
            <a:off x="2339975" y="2182813"/>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3337" name="矩形 15"/>
          <p:cNvSpPr>
            <a:spLocks noChangeArrowheads="1"/>
          </p:cNvSpPr>
          <p:nvPr/>
        </p:nvSpPr>
        <p:spPr bwMode="auto">
          <a:xfrm>
            <a:off x="842963" y="1254125"/>
            <a:ext cx="1106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挪</a:t>
            </a:r>
          </a:p>
        </p:txBody>
      </p:sp>
      <p:graphicFrame>
        <p:nvGraphicFramePr>
          <p:cNvPr id="18" name="表格 17"/>
          <p:cNvGraphicFramePr>
            <a:graphicFrameLocks noGrp="1"/>
          </p:cNvGraphicFramePr>
          <p:nvPr/>
        </p:nvGraphicFramePr>
        <p:xfrm>
          <a:off x="674688" y="2727325"/>
          <a:ext cx="7921625" cy="1882776"/>
        </p:xfrm>
        <a:graphic>
          <a:graphicData uri="http://schemas.openxmlformats.org/drawingml/2006/table">
            <a:tbl>
              <a:tblPr firstRow="1" bandRow="1">
                <a:tableStyleId>{5940675A-B579-460E-94D1-54222C63F5DA}</a:tableStyleId>
              </a:tblPr>
              <a:tblGrid>
                <a:gridCol w="1512310"/>
                <a:gridCol w="936192"/>
                <a:gridCol w="5473123"/>
              </a:tblGrid>
              <a:tr h="431995">
                <a:tc>
                  <a:txBody>
                    <a:bodyPr/>
                    <a:lstStyle/>
                    <a:p>
                      <a:endParaRPr lang="zh-CN" altLang="en-US" sz="1800" dirty="0"/>
                    </a:p>
                  </a:txBody>
                  <a:tcPr marL="91449" marR="91449" marT="45714" marB="45714"/>
                </a:tc>
                <a:tc gridSpan="2">
                  <a:txBody>
                    <a:bodyPr/>
                    <a:lstStyle/>
                    <a:p>
                      <a:endParaRPr lang="zh-CN" altLang="en-US" sz="1800" dirty="0"/>
                    </a:p>
                  </a:txBody>
                  <a:tcPr marL="91449" marR="91449" marT="45714" marB="45714"/>
                </a:tc>
                <a:tc hMerge="1">
                  <a:txBody>
                    <a:bodyPr/>
                    <a:lstStyle/>
                    <a:p>
                      <a:endParaRPr lang="zh-CN" altLang="en-US" dirty="0"/>
                    </a:p>
                  </a:txBody>
                  <a:tcPr/>
                </a:tc>
              </a:tr>
              <a:tr h="503994">
                <a:tc rowSpan="3">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r h="503994">
                <a:tc vMerge="1">
                  <a:txBody>
                    <a:bodyPr/>
                    <a:lstStyle/>
                    <a:p>
                      <a:endParaRPr lang="zh-CN" altLang="en-US" dirty="0"/>
                    </a:p>
                  </a:txBody>
                  <a:tcPr/>
                </a:tc>
                <a:tc>
                  <a:txBody>
                    <a:bodyPr/>
                    <a:lstStyle/>
                    <a:p>
                      <a:endParaRPr lang="zh-CN" altLang="en-US" sz="1800"/>
                    </a:p>
                  </a:txBody>
                  <a:tcPr marL="91449" marR="91449" marT="45714" marB="45714"/>
                </a:tc>
                <a:tc>
                  <a:txBody>
                    <a:bodyPr/>
                    <a:lstStyle/>
                    <a:p>
                      <a:endParaRPr lang="zh-CN" altLang="en-US" sz="1800"/>
                    </a:p>
                  </a:txBody>
                  <a:tcPr marL="91449" marR="91449" marT="45714" marB="45714"/>
                </a:tc>
              </a:tr>
              <a:tr h="442793">
                <a:tc vMerge="1">
                  <a:txBody>
                    <a:bodyPr/>
                    <a:lstStyle/>
                    <a:p>
                      <a:endParaRPr lang="zh-CN" altLang="en-US" dirty="0"/>
                    </a:p>
                  </a:txBody>
                  <a:tcPr/>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bl>
          </a:graphicData>
        </a:graphic>
      </p:graphicFrame>
      <p:grpSp>
        <p:nvGrpSpPr>
          <p:cNvPr id="13357" name="组合 2"/>
          <p:cNvGrpSpPr>
            <a:grpSpLocks/>
          </p:cNvGrpSpPr>
          <p:nvPr/>
        </p:nvGrpSpPr>
        <p:grpSpPr bwMode="auto">
          <a:xfrm>
            <a:off x="782638" y="3259138"/>
            <a:ext cx="1223962" cy="1223962"/>
            <a:chOff x="1244432" y="2317964"/>
            <a:chExt cx="1224000" cy="1224001"/>
          </a:xfrm>
        </p:grpSpPr>
        <p:sp>
          <p:nvSpPr>
            <p:cNvPr id="13370"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3371" name="组合 67"/>
            <p:cNvGrpSpPr>
              <a:grpSpLocks/>
            </p:cNvGrpSpPr>
            <p:nvPr/>
          </p:nvGrpSpPr>
          <p:grpSpPr bwMode="auto">
            <a:xfrm>
              <a:off x="1244432" y="2317965"/>
              <a:ext cx="1224000" cy="1224000"/>
              <a:chOff x="2570294" y="4004753"/>
              <a:chExt cx="1428080" cy="1428080"/>
            </a:xfrm>
          </p:grpSpPr>
          <p:sp>
            <p:nvSpPr>
              <p:cNvPr id="22" name="矩形 21"/>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3373" name="组合 70"/>
              <p:cNvGrpSpPr>
                <a:grpSpLocks/>
              </p:cNvGrpSpPr>
              <p:nvPr/>
            </p:nvGrpSpPr>
            <p:grpSpPr bwMode="auto">
              <a:xfrm>
                <a:off x="2570295" y="4004754"/>
                <a:ext cx="1428079" cy="1428079"/>
                <a:chOff x="2965248" y="4797909"/>
                <a:chExt cx="1428079" cy="1428079"/>
              </a:xfrm>
            </p:grpSpPr>
            <p:cxnSp>
              <p:nvCxnSpPr>
                <p:cNvPr id="13374"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3375"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3358" name="矩形 26"/>
          <p:cNvSpPr>
            <a:spLocks noChangeArrowheads="1"/>
          </p:cNvSpPr>
          <p:nvPr/>
        </p:nvSpPr>
        <p:spPr bwMode="auto">
          <a:xfrm>
            <a:off x="2332038" y="3230563"/>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3359" name="矩形 27"/>
          <p:cNvSpPr>
            <a:spLocks noChangeArrowheads="1"/>
          </p:cNvSpPr>
          <p:nvPr/>
        </p:nvSpPr>
        <p:spPr bwMode="auto">
          <a:xfrm>
            <a:off x="2332038" y="3735388"/>
            <a:ext cx="646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3360" name="矩形 28"/>
          <p:cNvSpPr>
            <a:spLocks noChangeArrowheads="1"/>
          </p:cNvSpPr>
          <p:nvPr/>
        </p:nvSpPr>
        <p:spPr bwMode="auto">
          <a:xfrm>
            <a:off x="2332038" y="421005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3361" name="矩形 31"/>
          <p:cNvSpPr>
            <a:spLocks noChangeArrowheads="1"/>
          </p:cNvSpPr>
          <p:nvPr/>
        </p:nvSpPr>
        <p:spPr bwMode="auto">
          <a:xfrm>
            <a:off x="833438" y="3281363"/>
            <a:ext cx="11080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徘</a:t>
            </a: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03575" y="1203325"/>
            <a:ext cx="3829050"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59125" y="1708150"/>
            <a:ext cx="44481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0"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197225" y="2152650"/>
            <a:ext cx="5229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42988" y="771525"/>
            <a:ext cx="733425" cy="31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276600" y="3219450"/>
            <a:ext cx="387667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203575" y="3724275"/>
            <a:ext cx="7810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203575" y="4227513"/>
            <a:ext cx="5256213"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9"/>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042988" y="2757488"/>
            <a:ext cx="638175"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101"/>
                                        </p:tgtEl>
                                        <p:attrNameLst>
                                          <p:attrName>style.visibility</p:attrName>
                                        </p:attrNameLst>
                                      </p:cBhvr>
                                      <p:to>
                                        <p:strVal val="visible"/>
                                      </p:to>
                                    </p:set>
                                    <p:animEffect transition="in" filter="fade">
                                      <p:cBhvr>
                                        <p:cTn id="7" dur="500"/>
                                        <p:tgtEl>
                                          <p:spTgt spid="4101"/>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4098"/>
                                        </p:tgtEl>
                                        <p:attrNameLst>
                                          <p:attrName>style.visibility</p:attrName>
                                        </p:attrNameLst>
                                      </p:cBhvr>
                                      <p:to>
                                        <p:strVal val="visible"/>
                                      </p:to>
                                    </p:set>
                                    <p:animEffect transition="in" filter="fade">
                                      <p:cBhvr>
                                        <p:cTn id="12" dur="500"/>
                                        <p:tgtEl>
                                          <p:spTgt spid="4098"/>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4099"/>
                                        </p:tgtEl>
                                        <p:attrNameLst>
                                          <p:attrName>style.visibility</p:attrName>
                                        </p:attrNameLst>
                                      </p:cBhvr>
                                      <p:to>
                                        <p:strVal val="visible"/>
                                      </p:to>
                                    </p:set>
                                    <p:animEffect transition="in" filter="fade">
                                      <p:cBhvr>
                                        <p:cTn id="17" dur="500"/>
                                        <p:tgtEl>
                                          <p:spTgt spid="409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4100"/>
                                        </p:tgtEl>
                                        <p:attrNameLst>
                                          <p:attrName>style.visibility</p:attrName>
                                        </p:attrNameLst>
                                      </p:cBhvr>
                                      <p:to>
                                        <p:strVal val="visible"/>
                                      </p:to>
                                    </p:set>
                                    <p:animEffect transition="in" filter="fade">
                                      <p:cBhvr>
                                        <p:cTn id="22" dur="500"/>
                                        <p:tgtEl>
                                          <p:spTgt spid="4100"/>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4105"/>
                                        </p:tgtEl>
                                        <p:attrNameLst>
                                          <p:attrName>style.visibility</p:attrName>
                                        </p:attrNameLst>
                                      </p:cBhvr>
                                      <p:to>
                                        <p:strVal val="visible"/>
                                      </p:to>
                                    </p:set>
                                    <p:animEffect transition="in" filter="fade">
                                      <p:cBhvr>
                                        <p:cTn id="27" dur="500"/>
                                        <p:tgtEl>
                                          <p:spTgt spid="4105"/>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4102"/>
                                        </p:tgtEl>
                                        <p:attrNameLst>
                                          <p:attrName>style.visibility</p:attrName>
                                        </p:attrNameLst>
                                      </p:cBhvr>
                                      <p:to>
                                        <p:strVal val="visible"/>
                                      </p:to>
                                    </p:set>
                                    <p:animEffect transition="in" filter="fade">
                                      <p:cBhvr>
                                        <p:cTn id="32" dur="500"/>
                                        <p:tgtEl>
                                          <p:spTgt spid="4102"/>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4103"/>
                                        </p:tgtEl>
                                        <p:attrNameLst>
                                          <p:attrName>style.visibility</p:attrName>
                                        </p:attrNameLst>
                                      </p:cBhvr>
                                      <p:to>
                                        <p:strVal val="visible"/>
                                      </p:to>
                                    </p:set>
                                    <p:animEffect transition="in" filter="fade">
                                      <p:cBhvr>
                                        <p:cTn id="37" dur="500"/>
                                        <p:tgtEl>
                                          <p:spTgt spid="4103"/>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4104"/>
                                        </p:tgtEl>
                                        <p:attrNameLst>
                                          <p:attrName>style.visibility</p:attrName>
                                        </p:attrNameLst>
                                      </p:cBhvr>
                                      <p:to>
                                        <p:strVal val="visible"/>
                                      </p:to>
                                    </p:set>
                                    <p:animEffect transition="in" filter="fade">
                                      <p:cBhvr>
                                        <p:cTn id="42" dur="500"/>
                                        <p:tgtEl>
                                          <p:spTgt spid="4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84213" y="700088"/>
          <a:ext cx="7920037" cy="1882776"/>
        </p:xfrm>
        <a:graphic>
          <a:graphicData uri="http://schemas.openxmlformats.org/drawingml/2006/table">
            <a:tbl>
              <a:tblPr firstRow="1" bandRow="1">
                <a:tableStyleId>{5940675A-B579-460E-94D1-54222C63F5DA}</a:tableStyleId>
              </a:tblPr>
              <a:tblGrid>
                <a:gridCol w="1512007"/>
                <a:gridCol w="936004"/>
                <a:gridCol w="5472026"/>
              </a:tblGrid>
              <a:tr h="431995">
                <a:tc>
                  <a:txBody>
                    <a:bodyPr/>
                    <a:lstStyle/>
                    <a:p>
                      <a:endParaRPr lang="zh-CN" altLang="en-US" sz="1800" dirty="0"/>
                    </a:p>
                  </a:txBody>
                  <a:tcPr marL="91430" marR="91430" marT="45714" marB="45714"/>
                </a:tc>
                <a:tc gridSpan="2">
                  <a:txBody>
                    <a:bodyPr/>
                    <a:lstStyle/>
                    <a:p>
                      <a:endParaRPr lang="zh-CN" altLang="en-US" sz="1800" dirty="0"/>
                    </a:p>
                  </a:txBody>
                  <a:tcPr marL="91430" marR="91430" marT="45714" marB="45714"/>
                </a:tc>
                <a:tc hMerge="1">
                  <a:txBody>
                    <a:bodyPr/>
                    <a:lstStyle/>
                    <a:p>
                      <a:endParaRPr lang="zh-CN" altLang="en-US" dirty="0"/>
                    </a:p>
                  </a:txBody>
                  <a:tcPr/>
                </a:tc>
              </a:tr>
              <a:tr h="503994">
                <a:tc rowSpan="3">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r h="503994">
                <a:tc vMerge="1">
                  <a:txBody>
                    <a:bodyPr/>
                    <a:lstStyle/>
                    <a:p>
                      <a:endParaRPr lang="zh-CN" altLang="en-US" dirty="0"/>
                    </a:p>
                  </a:txBody>
                  <a:tcPr/>
                </a:tc>
                <a:tc>
                  <a:txBody>
                    <a:bodyPr/>
                    <a:lstStyle/>
                    <a:p>
                      <a:endParaRPr lang="zh-CN" altLang="en-US" sz="1800"/>
                    </a:p>
                  </a:txBody>
                  <a:tcPr marL="91430" marR="91430" marT="45714" marB="45714"/>
                </a:tc>
                <a:tc>
                  <a:txBody>
                    <a:bodyPr/>
                    <a:lstStyle/>
                    <a:p>
                      <a:endParaRPr lang="zh-CN" altLang="en-US" sz="1800"/>
                    </a:p>
                  </a:txBody>
                  <a:tcPr marL="91430" marR="91430" marT="45714" marB="45714"/>
                </a:tc>
              </a:tr>
              <a:tr h="442793">
                <a:tc vMerge="1">
                  <a:txBody>
                    <a:bodyPr/>
                    <a:lstStyle/>
                    <a:p>
                      <a:endParaRPr lang="zh-CN" altLang="en-US" dirty="0"/>
                    </a:p>
                  </a:txBody>
                  <a:tcPr/>
                </a:tc>
                <a:tc>
                  <a:txBody>
                    <a:bodyPr/>
                    <a:lstStyle/>
                    <a:p>
                      <a:endParaRPr lang="zh-CN" altLang="en-US" sz="1800" dirty="0"/>
                    </a:p>
                  </a:txBody>
                  <a:tcPr marL="91430" marR="91430" marT="45714" marB="45714"/>
                </a:tc>
                <a:tc>
                  <a:txBody>
                    <a:bodyPr/>
                    <a:lstStyle/>
                    <a:p>
                      <a:endParaRPr lang="zh-CN" altLang="en-US" sz="1800" dirty="0"/>
                    </a:p>
                  </a:txBody>
                  <a:tcPr marL="91430" marR="91430" marT="45714" marB="45714"/>
                </a:tc>
              </a:tr>
            </a:tbl>
          </a:graphicData>
        </a:graphic>
      </p:graphicFrame>
      <p:grpSp>
        <p:nvGrpSpPr>
          <p:cNvPr id="14357" name="组合 2"/>
          <p:cNvGrpSpPr>
            <a:grpSpLocks/>
          </p:cNvGrpSpPr>
          <p:nvPr/>
        </p:nvGrpSpPr>
        <p:grpSpPr bwMode="auto">
          <a:xfrm>
            <a:off x="790575" y="1233488"/>
            <a:ext cx="1223963" cy="1223962"/>
            <a:chOff x="1244432" y="2317964"/>
            <a:chExt cx="1224000" cy="1224001"/>
          </a:xfrm>
        </p:grpSpPr>
        <p:sp>
          <p:nvSpPr>
            <p:cNvPr id="14400"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4401" name="组合 67"/>
            <p:cNvGrpSpPr>
              <a:grpSpLocks/>
            </p:cNvGrpSpPr>
            <p:nvPr/>
          </p:nvGrpSpPr>
          <p:grpSpPr bwMode="auto">
            <a:xfrm>
              <a:off x="1244432" y="2317965"/>
              <a:ext cx="1224000" cy="1224000"/>
              <a:chOff x="2570294" y="4004753"/>
              <a:chExt cx="1428080" cy="1428080"/>
            </a:xfrm>
          </p:grpSpPr>
          <p:sp>
            <p:nvSpPr>
              <p:cNvPr id="6" name="矩形 5"/>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4403" name="组合 70"/>
              <p:cNvGrpSpPr>
                <a:grpSpLocks/>
              </p:cNvGrpSpPr>
              <p:nvPr/>
            </p:nvGrpSpPr>
            <p:grpSpPr bwMode="auto">
              <a:xfrm>
                <a:off x="2570295" y="4004754"/>
                <a:ext cx="1428079" cy="1428079"/>
                <a:chOff x="2965248" y="4797909"/>
                <a:chExt cx="1428079" cy="1428079"/>
              </a:xfrm>
            </p:grpSpPr>
            <p:cxnSp>
              <p:nvCxnSpPr>
                <p:cNvPr id="14404"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4405"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4358" name="矩形 10"/>
          <p:cNvSpPr>
            <a:spLocks noChangeArrowheads="1"/>
          </p:cNvSpPr>
          <p:nvPr/>
        </p:nvSpPr>
        <p:spPr bwMode="auto">
          <a:xfrm>
            <a:off x="2339975" y="1203325"/>
            <a:ext cx="6461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4359" name="矩形 11"/>
          <p:cNvSpPr>
            <a:spLocks noChangeArrowheads="1"/>
          </p:cNvSpPr>
          <p:nvPr/>
        </p:nvSpPr>
        <p:spPr bwMode="auto">
          <a:xfrm>
            <a:off x="2339975" y="1708150"/>
            <a:ext cx="646113"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4360" name="矩形 12"/>
          <p:cNvSpPr>
            <a:spLocks noChangeArrowheads="1"/>
          </p:cNvSpPr>
          <p:nvPr/>
        </p:nvSpPr>
        <p:spPr bwMode="auto">
          <a:xfrm>
            <a:off x="2339975" y="2182813"/>
            <a:ext cx="646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4361" name="矩形 15"/>
          <p:cNvSpPr>
            <a:spLocks noChangeArrowheads="1"/>
          </p:cNvSpPr>
          <p:nvPr/>
        </p:nvSpPr>
        <p:spPr bwMode="auto">
          <a:xfrm>
            <a:off x="842963" y="1254125"/>
            <a:ext cx="110648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徊</a:t>
            </a:r>
          </a:p>
        </p:txBody>
      </p:sp>
      <p:graphicFrame>
        <p:nvGraphicFramePr>
          <p:cNvPr id="18" name="表格 17"/>
          <p:cNvGraphicFramePr>
            <a:graphicFrameLocks noGrp="1"/>
          </p:cNvGraphicFramePr>
          <p:nvPr/>
        </p:nvGraphicFramePr>
        <p:xfrm>
          <a:off x="674688" y="2727325"/>
          <a:ext cx="7921625" cy="1882776"/>
        </p:xfrm>
        <a:graphic>
          <a:graphicData uri="http://schemas.openxmlformats.org/drawingml/2006/table">
            <a:tbl>
              <a:tblPr firstRow="1" bandRow="1">
                <a:tableStyleId>{5940675A-B579-460E-94D1-54222C63F5DA}</a:tableStyleId>
              </a:tblPr>
              <a:tblGrid>
                <a:gridCol w="1512310"/>
                <a:gridCol w="936192"/>
                <a:gridCol w="5473123"/>
              </a:tblGrid>
              <a:tr h="431995">
                <a:tc>
                  <a:txBody>
                    <a:bodyPr/>
                    <a:lstStyle/>
                    <a:p>
                      <a:endParaRPr lang="zh-CN" altLang="en-US" sz="1800" dirty="0"/>
                    </a:p>
                  </a:txBody>
                  <a:tcPr marL="91449" marR="91449" marT="45714" marB="45714"/>
                </a:tc>
                <a:tc gridSpan="2">
                  <a:txBody>
                    <a:bodyPr/>
                    <a:lstStyle/>
                    <a:p>
                      <a:endParaRPr lang="zh-CN" altLang="en-US" sz="1800" dirty="0"/>
                    </a:p>
                  </a:txBody>
                  <a:tcPr marL="91449" marR="91449" marT="45714" marB="45714"/>
                </a:tc>
                <a:tc hMerge="1">
                  <a:txBody>
                    <a:bodyPr/>
                    <a:lstStyle/>
                    <a:p>
                      <a:endParaRPr lang="zh-CN" altLang="en-US" dirty="0"/>
                    </a:p>
                  </a:txBody>
                  <a:tcPr/>
                </a:tc>
              </a:tr>
              <a:tr h="503994">
                <a:tc rowSpan="3">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r h="503994">
                <a:tc vMerge="1">
                  <a:txBody>
                    <a:bodyPr/>
                    <a:lstStyle/>
                    <a:p>
                      <a:endParaRPr lang="zh-CN" altLang="en-US" dirty="0"/>
                    </a:p>
                  </a:txBody>
                  <a:tcPr/>
                </a:tc>
                <a:tc>
                  <a:txBody>
                    <a:bodyPr/>
                    <a:lstStyle/>
                    <a:p>
                      <a:endParaRPr lang="zh-CN" altLang="en-US" sz="1800"/>
                    </a:p>
                  </a:txBody>
                  <a:tcPr marL="91449" marR="91449" marT="45714" marB="45714"/>
                </a:tc>
                <a:tc>
                  <a:txBody>
                    <a:bodyPr/>
                    <a:lstStyle/>
                    <a:p>
                      <a:endParaRPr lang="zh-CN" altLang="en-US" sz="1800"/>
                    </a:p>
                  </a:txBody>
                  <a:tcPr marL="91449" marR="91449" marT="45714" marB="45714"/>
                </a:tc>
              </a:tr>
              <a:tr h="442793">
                <a:tc vMerge="1">
                  <a:txBody>
                    <a:bodyPr/>
                    <a:lstStyle/>
                    <a:p>
                      <a:endParaRPr lang="zh-CN" altLang="en-US" dirty="0"/>
                    </a:p>
                  </a:txBody>
                  <a:tcPr/>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bl>
          </a:graphicData>
        </a:graphic>
      </p:graphicFrame>
      <p:grpSp>
        <p:nvGrpSpPr>
          <p:cNvPr id="14381" name="组合 2"/>
          <p:cNvGrpSpPr>
            <a:grpSpLocks/>
          </p:cNvGrpSpPr>
          <p:nvPr/>
        </p:nvGrpSpPr>
        <p:grpSpPr bwMode="auto">
          <a:xfrm>
            <a:off x="782638" y="3259138"/>
            <a:ext cx="1223962" cy="1223962"/>
            <a:chOff x="1244432" y="2317964"/>
            <a:chExt cx="1224000" cy="1224001"/>
          </a:xfrm>
        </p:grpSpPr>
        <p:sp>
          <p:nvSpPr>
            <p:cNvPr id="14394"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4395" name="组合 67"/>
            <p:cNvGrpSpPr>
              <a:grpSpLocks/>
            </p:cNvGrpSpPr>
            <p:nvPr/>
          </p:nvGrpSpPr>
          <p:grpSpPr bwMode="auto">
            <a:xfrm>
              <a:off x="1244432" y="2317965"/>
              <a:ext cx="1224000" cy="1224000"/>
              <a:chOff x="2570294" y="4004753"/>
              <a:chExt cx="1428080" cy="1428080"/>
            </a:xfrm>
          </p:grpSpPr>
          <p:sp>
            <p:nvSpPr>
              <p:cNvPr id="22" name="矩形 21"/>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4397" name="组合 70"/>
              <p:cNvGrpSpPr>
                <a:grpSpLocks/>
              </p:cNvGrpSpPr>
              <p:nvPr/>
            </p:nvGrpSpPr>
            <p:grpSpPr bwMode="auto">
              <a:xfrm>
                <a:off x="2570295" y="4004754"/>
                <a:ext cx="1428079" cy="1428079"/>
                <a:chOff x="2965248" y="4797909"/>
                <a:chExt cx="1428079" cy="1428079"/>
              </a:xfrm>
            </p:grpSpPr>
            <p:cxnSp>
              <p:nvCxnSpPr>
                <p:cNvPr id="14398"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4399"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4382" name="矩形 26"/>
          <p:cNvSpPr>
            <a:spLocks noChangeArrowheads="1"/>
          </p:cNvSpPr>
          <p:nvPr/>
        </p:nvSpPr>
        <p:spPr bwMode="auto">
          <a:xfrm>
            <a:off x="2332038" y="3230563"/>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4383" name="矩形 27"/>
          <p:cNvSpPr>
            <a:spLocks noChangeArrowheads="1"/>
          </p:cNvSpPr>
          <p:nvPr/>
        </p:nvSpPr>
        <p:spPr bwMode="auto">
          <a:xfrm>
            <a:off x="2332038" y="3735388"/>
            <a:ext cx="646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4384" name="矩形 28"/>
          <p:cNvSpPr>
            <a:spLocks noChangeArrowheads="1"/>
          </p:cNvSpPr>
          <p:nvPr/>
        </p:nvSpPr>
        <p:spPr bwMode="auto">
          <a:xfrm>
            <a:off x="2332038" y="4210050"/>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4385" name="矩形 31"/>
          <p:cNvSpPr>
            <a:spLocks noChangeArrowheads="1"/>
          </p:cNvSpPr>
          <p:nvPr/>
        </p:nvSpPr>
        <p:spPr bwMode="auto">
          <a:xfrm>
            <a:off x="833438" y="3281363"/>
            <a:ext cx="11080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蒸</a:t>
            </a: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03575" y="1203325"/>
            <a:ext cx="356235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203575" y="1708150"/>
            <a:ext cx="24479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00400" y="2173288"/>
            <a:ext cx="5116513" cy="34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42988" y="712788"/>
            <a:ext cx="733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6"/>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82938" y="3240088"/>
            <a:ext cx="5305425"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7"/>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203575" y="3724275"/>
            <a:ext cx="45720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8"/>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3179763" y="4248150"/>
            <a:ext cx="5111750" cy="296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9" name="Picture 9"/>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892175" y="2773363"/>
            <a:ext cx="885825"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5125"/>
                                        </p:tgtEl>
                                        <p:attrNameLst>
                                          <p:attrName>style.visibility</p:attrName>
                                        </p:attrNameLst>
                                      </p:cBhvr>
                                      <p:to>
                                        <p:strVal val="visible"/>
                                      </p:to>
                                    </p:set>
                                    <p:animEffect transition="in" filter="fade">
                                      <p:cBhvr>
                                        <p:cTn id="7" dur="500"/>
                                        <p:tgtEl>
                                          <p:spTgt spid="512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5122"/>
                                        </p:tgtEl>
                                        <p:attrNameLst>
                                          <p:attrName>style.visibility</p:attrName>
                                        </p:attrNameLst>
                                      </p:cBhvr>
                                      <p:to>
                                        <p:strVal val="visible"/>
                                      </p:to>
                                    </p:set>
                                    <p:animEffect transition="in" filter="fade">
                                      <p:cBhvr>
                                        <p:cTn id="12" dur="500"/>
                                        <p:tgtEl>
                                          <p:spTgt spid="5122"/>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5123"/>
                                        </p:tgtEl>
                                        <p:attrNameLst>
                                          <p:attrName>style.visibility</p:attrName>
                                        </p:attrNameLst>
                                      </p:cBhvr>
                                      <p:to>
                                        <p:strVal val="visible"/>
                                      </p:to>
                                    </p:set>
                                    <p:animEffect transition="in" filter="fade">
                                      <p:cBhvr>
                                        <p:cTn id="17" dur="500"/>
                                        <p:tgtEl>
                                          <p:spTgt spid="5123"/>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fade">
                                      <p:cBhvr>
                                        <p:cTn id="22" dur="500"/>
                                        <p:tgtEl>
                                          <p:spTgt spid="5124"/>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5129"/>
                                        </p:tgtEl>
                                        <p:attrNameLst>
                                          <p:attrName>style.visibility</p:attrName>
                                        </p:attrNameLst>
                                      </p:cBhvr>
                                      <p:to>
                                        <p:strVal val="visible"/>
                                      </p:to>
                                    </p:set>
                                    <p:animEffect transition="in" filter="fade">
                                      <p:cBhvr>
                                        <p:cTn id="27" dur="500"/>
                                        <p:tgtEl>
                                          <p:spTgt spid="5129"/>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nodeType="clickEffect">
                                  <p:stCondLst>
                                    <p:cond delay="0"/>
                                  </p:stCondLst>
                                  <p:childTnLst>
                                    <p:set>
                                      <p:cBhvr>
                                        <p:cTn id="31" dur="1" fill="hold">
                                          <p:stCondLst>
                                            <p:cond delay="0"/>
                                          </p:stCondLst>
                                        </p:cTn>
                                        <p:tgtEl>
                                          <p:spTgt spid="5126"/>
                                        </p:tgtEl>
                                        <p:attrNameLst>
                                          <p:attrName>style.visibility</p:attrName>
                                        </p:attrNameLst>
                                      </p:cBhvr>
                                      <p:to>
                                        <p:strVal val="visible"/>
                                      </p:to>
                                    </p:set>
                                    <p:animEffect transition="in" filter="fade">
                                      <p:cBhvr>
                                        <p:cTn id="32" dur="500"/>
                                        <p:tgtEl>
                                          <p:spTgt spid="5126"/>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nodeType="clickEffect">
                                  <p:stCondLst>
                                    <p:cond delay="0"/>
                                  </p:stCondLst>
                                  <p:childTnLst>
                                    <p:set>
                                      <p:cBhvr>
                                        <p:cTn id="36" dur="1" fill="hold">
                                          <p:stCondLst>
                                            <p:cond delay="0"/>
                                          </p:stCondLst>
                                        </p:cTn>
                                        <p:tgtEl>
                                          <p:spTgt spid="5127"/>
                                        </p:tgtEl>
                                        <p:attrNameLst>
                                          <p:attrName>style.visibility</p:attrName>
                                        </p:attrNameLst>
                                      </p:cBhvr>
                                      <p:to>
                                        <p:strVal val="visible"/>
                                      </p:to>
                                    </p:set>
                                    <p:animEffect transition="in" filter="fade">
                                      <p:cBhvr>
                                        <p:cTn id="37" dur="500"/>
                                        <p:tgtEl>
                                          <p:spTgt spid="5127"/>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10" presetClass="entr" presetSubtype="0" fill="hold" nodeType="clickEffect">
                                  <p:stCondLst>
                                    <p:cond delay="0"/>
                                  </p:stCondLst>
                                  <p:childTnLst>
                                    <p:set>
                                      <p:cBhvr>
                                        <p:cTn id="41" dur="1" fill="hold">
                                          <p:stCondLst>
                                            <p:cond delay="0"/>
                                          </p:stCondLst>
                                        </p:cTn>
                                        <p:tgtEl>
                                          <p:spTgt spid="5128"/>
                                        </p:tgtEl>
                                        <p:attrNameLst>
                                          <p:attrName>style.visibility</p:attrName>
                                        </p:attrNameLst>
                                      </p:cBhvr>
                                      <p:to>
                                        <p:strVal val="visible"/>
                                      </p:to>
                                    </p:set>
                                    <p:animEffect transition="in" filter="fade">
                                      <p:cBhvr>
                                        <p:cTn id="42" dur="500"/>
                                        <p:tgtEl>
                                          <p:spTgt spid="51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nvGraphicFramePr>
        <p:xfrm>
          <a:off x="611188" y="1492250"/>
          <a:ext cx="7921625" cy="1882776"/>
        </p:xfrm>
        <a:graphic>
          <a:graphicData uri="http://schemas.openxmlformats.org/drawingml/2006/table">
            <a:tbl>
              <a:tblPr firstRow="1" bandRow="1">
                <a:tableStyleId>{5940675A-B579-460E-94D1-54222C63F5DA}</a:tableStyleId>
              </a:tblPr>
              <a:tblGrid>
                <a:gridCol w="1512310"/>
                <a:gridCol w="936192"/>
                <a:gridCol w="5473123"/>
              </a:tblGrid>
              <a:tr h="431995">
                <a:tc>
                  <a:txBody>
                    <a:bodyPr/>
                    <a:lstStyle/>
                    <a:p>
                      <a:endParaRPr lang="zh-CN" altLang="en-US" sz="1800" dirty="0"/>
                    </a:p>
                  </a:txBody>
                  <a:tcPr marL="91449" marR="91449" marT="45714" marB="45714"/>
                </a:tc>
                <a:tc gridSpan="2">
                  <a:txBody>
                    <a:bodyPr/>
                    <a:lstStyle/>
                    <a:p>
                      <a:endParaRPr lang="zh-CN" altLang="en-US" sz="1800" dirty="0"/>
                    </a:p>
                  </a:txBody>
                  <a:tcPr marL="91449" marR="91449" marT="45714" marB="45714"/>
                </a:tc>
                <a:tc hMerge="1">
                  <a:txBody>
                    <a:bodyPr/>
                    <a:lstStyle/>
                    <a:p>
                      <a:endParaRPr lang="zh-CN" altLang="en-US" dirty="0"/>
                    </a:p>
                  </a:txBody>
                  <a:tcPr/>
                </a:tc>
              </a:tr>
              <a:tr h="503994">
                <a:tc rowSpan="3">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r h="503994">
                <a:tc vMerge="1">
                  <a:txBody>
                    <a:bodyPr/>
                    <a:lstStyle/>
                    <a:p>
                      <a:endParaRPr lang="zh-CN" altLang="en-US" dirty="0"/>
                    </a:p>
                  </a:txBody>
                  <a:tcPr/>
                </a:tc>
                <a:tc>
                  <a:txBody>
                    <a:bodyPr/>
                    <a:lstStyle/>
                    <a:p>
                      <a:endParaRPr lang="zh-CN" altLang="en-US" sz="1800"/>
                    </a:p>
                  </a:txBody>
                  <a:tcPr marL="91449" marR="91449" marT="45714" marB="45714"/>
                </a:tc>
                <a:tc>
                  <a:txBody>
                    <a:bodyPr/>
                    <a:lstStyle/>
                    <a:p>
                      <a:endParaRPr lang="zh-CN" altLang="en-US" sz="1800"/>
                    </a:p>
                  </a:txBody>
                  <a:tcPr marL="91449" marR="91449" marT="45714" marB="45714"/>
                </a:tc>
              </a:tr>
              <a:tr h="442793">
                <a:tc vMerge="1">
                  <a:txBody>
                    <a:bodyPr/>
                    <a:lstStyle/>
                    <a:p>
                      <a:endParaRPr lang="zh-CN" altLang="en-US" dirty="0"/>
                    </a:p>
                  </a:txBody>
                  <a:tcPr/>
                </a:tc>
                <a:tc>
                  <a:txBody>
                    <a:bodyPr/>
                    <a:lstStyle/>
                    <a:p>
                      <a:endParaRPr lang="zh-CN" altLang="en-US" sz="1800" dirty="0"/>
                    </a:p>
                  </a:txBody>
                  <a:tcPr marL="91449" marR="91449" marT="45714" marB="45714"/>
                </a:tc>
                <a:tc>
                  <a:txBody>
                    <a:bodyPr/>
                    <a:lstStyle/>
                    <a:p>
                      <a:endParaRPr lang="zh-CN" altLang="en-US" sz="1800" dirty="0"/>
                    </a:p>
                  </a:txBody>
                  <a:tcPr marL="91449" marR="91449" marT="45714" marB="45714"/>
                </a:tc>
              </a:tr>
            </a:tbl>
          </a:graphicData>
        </a:graphic>
      </p:graphicFrame>
      <p:grpSp>
        <p:nvGrpSpPr>
          <p:cNvPr id="15381" name="组合 2"/>
          <p:cNvGrpSpPr>
            <a:grpSpLocks/>
          </p:cNvGrpSpPr>
          <p:nvPr/>
        </p:nvGrpSpPr>
        <p:grpSpPr bwMode="auto">
          <a:xfrm>
            <a:off x="719138" y="2025650"/>
            <a:ext cx="1223962" cy="1223963"/>
            <a:chOff x="1244432" y="2317964"/>
            <a:chExt cx="1224000" cy="1224001"/>
          </a:xfrm>
        </p:grpSpPr>
        <p:sp>
          <p:nvSpPr>
            <p:cNvPr id="15390"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5391" name="组合 67"/>
            <p:cNvGrpSpPr>
              <a:grpSpLocks/>
            </p:cNvGrpSpPr>
            <p:nvPr/>
          </p:nvGrpSpPr>
          <p:grpSpPr bwMode="auto">
            <a:xfrm>
              <a:off x="1244432" y="2317965"/>
              <a:ext cx="1224000" cy="1224000"/>
              <a:chOff x="2570294" y="4004753"/>
              <a:chExt cx="1428080" cy="1428080"/>
            </a:xfrm>
          </p:grpSpPr>
          <p:sp>
            <p:nvSpPr>
              <p:cNvPr id="6" name="矩形 5"/>
              <p:cNvSpPr/>
              <p:nvPr/>
            </p:nvSpPr>
            <p:spPr>
              <a:xfrm>
                <a:off x="2570294" y="4004752"/>
                <a:ext cx="1424376"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5393" name="组合 70"/>
              <p:cNvGrpSpPr>
                <a:grpSpLocks/>
              </p:cNvGrpSpPr>
              <p:nvPr/>
            </p:nvGrpSpPr>
            <p:grpSpPr bwMode="auto">
              <a:xfrm>
                <a:off x="2570295" y="4004754"/>
                <a:ext cx="1428079" cy="1428079"/>
                <a:chOff x="2965248" y="4797909"/>
                <a:chExt cx="1428079" cy="1428079"/>
              </a:xfrm>
            </p:grpSpPr>
            <p:cxnSp>
              <p:nvCxnSpPr>
                <p:cNvPr id="15394"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5395"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5382" name="矩形 10"/>
          <p:cNvSpPr>
            <a:spLocks noChangeArrowheads="1"/>
          </p:cNvSpPr>
          <p:nvPr/>
        </p:nvSpPr>
        <p:spPr bwMode="auto">
          <a:xfrm>
            <a:off x="2268538" y="1995488"/>
            <a:ext cx="6461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笔顺</a:t>
            </a:r>
          </a:p>
        </p:txBody>
      </p:sp>
      <p:sp>
        <p:nvSpPr>
          <p:cNvPr id="15383" name="矩形 11"/>
          <p:cNvSpPr>
            <a:spLocks noChangeArrowheads="1"/>
          </p:cNvSpPr>
          <p:nvPr/>
        </p:nvSpPr>
        <p:spPr bwMode="auto">
          <a:xfrm>
            <a:off x="2268538" y="2500313"/>
            <a:ext cx="6461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组词</a:t>
            </a:r>
          </a:p>
        </p:txBody>
      </p:sp>
      <p:sp>
        <p:nvSpPr>
          <p:cNvPr id="15384" name="矩形 12"/>
          <p:cNvSpPr>
            <a:spLocks noChangeArrowheads="1"/>
          </p:cNvSpPr>
          <p:nvPr/>
        </p:nvSpPr>
        <p:spPr bwMode="auto">
          <a:xfrm>
            <a:off x="2268538" y="2974975"/>
            <a:ext cx="64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FF0000"/>
                </a:solidFill>
                <a:latin typeface="微软雅黑" pitchFamily="34" charset="-122"/>
                <a:ea typeface="微软雅黑" pitchFamily="34" charset="-122"/>
              </a:rPr>
              <a:t>造句</a:t>
            </a:r>
          </a:p>
        </p:txBody>
      </p:sp>
      <p:sp>
        <p:nvSpPr>
          <p:cNvPr id="15385" name="矩形 15"/>
          <p:cNvSpPr>
            <a:spLocks noChangeArrowheads="1"/>
          </p:cNvSpPr>
          <p:nvPr/>
        </p:nvSpPr>
        <p:spPr bwMode="auto">
          <a:xfrm>
            <a:off x="769938" y="2046288"/>
            <a:ext cx="110807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7200" b="1">
                <a:latin typeface="微软雅黑" pitchFamily="34" charset="-122"/>
                <a:ea typeface="微软雅黑" pitchFamily="34" charset="-122"/>
              </a:rPr>
              <a:t>裸</a:t>
            </a: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32138" y="1995488"/>
            <a:ext cx="49149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132138" y="2500313"/>
            <a:ext cx="31242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8" name="Picture 4"/>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094038" y="2944813"/>
            <a:ext cx="525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042988" y="1504950"/>
            <a:ext cx="5715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6149"/>
                                        </p:tgtEl>
                                        <p:attrNameLst>
                                          <p:attrName>style.visibility</p:attrName>
                                        </p:attrNameLst>
                                      </p:cBhvr>
                                      <p:to>
                                        <p:strVal val="visible"/>
                                      </p:to>
                                    </p:set>
                                    <p:animEffect transition="in" filter="fade">
                                      <p:cBhvr>
                                        <p:cTn id="7" dur="500"/>
                                        <p:tgtEl>
                                          <p:spTgt spid="614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6146"/>
                                        </p:tgtEl>
                                        <p:attrNameLst>
                                          <p:attrName>style.visibility</p:attrName>
                                        </p:attrNameLst>
                                      </p:cBhvr>
                                      <p:to>
                                        <p:strVal val="visible"/>
                                      </p:to>
                                    </p:set>
                                    <p:animEffect transition="in" filter="fade">
                                      <p:cBhvr>
                                        <p:cTn id="12" dur="500"/>
                                        <p:tgtEl>
                                          <p:spTgt spid="614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nodeType="clickEffect">
                                  <p:stCondLst>
                                    <p:cond delay="0"/>
                                  </p:stCondLst>
                                  <p:childTnLst>
                                    <p:set>
                                      <p:cBhvr>
                                        <p:cTn id="16" dur="1" fill="hold">
                                          <p:stCondLst>
                                            <p:cond delay="0"/>
                                          </p:stCondLst>
                                        </p:cTn>
                                        <p:tgtEl>
                                          <p:spTgt spid="6147"/>
                                        </p:tgtEl>
                                        <p:attrNameLst>
                                          <p:attrName>style.visibility</p:attrName>
                                        </p:attrNameLst>
                                      </p:cBhvr>
                                      <p:to>
                                        <p:strVal val="visible"/>
                                      </p:to>
                                    </p:set>
                                    <p:animEffect transition="in" filter="fade">
                                      <p:cBhvr>
                                        <p:cTn id="17" dur="500"/>
                                        <p:tgtEl>
                                          <p:spTgt spid="6147"/>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nodeType="clickEffect">
                                  <p:stCondLst>
                                    <p:cond delay="0"/>
                                  </p:stCondLst>
                                  <p:childTnLst>
                                    <p:set>
                                      <p:cBhvr>
                                        <p:cTn id="21" dur="1" fill="hold">
                                          <p:stCondLst>
                                            <p:cond delay="0"/>
                                          </p:stCondLst>
                                        </p:cTn>
                                        <p:tgtEl>
                                          <p:spTgt spid="6148"/>
                                        </p:tgtEl>
                                        <p:attrNameLst>
                                          <p:attrName>style.visibility</p:attrName>
                                        </p:attrNameLst>
                                      </p:cBhvr>
                                      <p:to>
                                        <p:strVal val="visible"/>
                                      </p:to>
                                    </p:set>
                                    <p:animEffect transition="in" filter="fade">
                                      <p:cBhvr>
                                        <p:cTn id="2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6386" name="Picture 2" descr="F:\PPT上课课件\框4.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3238" y="352425"/>
            <a:ext cx="3024187" cy="936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3" descr="F:\PPT上课课件\荡秋千.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43463" y="-6350"/>
            <a:ext cx="1347787"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8" name="矩形 12"/>
          <p:cNvSpPr>
            <a:spLocks noChangeArrowheads="1"/>
          </p:cNvSpPr>
          <p:nvPr/>
        </p:nvSpPr>
        <p:spPr bwMode="auto">
          <a:xfrm>
            <a:off x="3779838" y="627063"/>
            <a:ext cx="1108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2400" b="1">
                <a:latin typeface="微软雅黑" pitchFamily="34" charset="-122"/>
                <a:ea typeface="微软雅黑" pitchFamily="34" charset="-122"/>
              </a:rPr>
              <a:t>多音字</a:t>
            </a:r>
          </a:p>
        </p:txBody>
      </p:sp>
      <p:graphicFrame>
        <p:nvGraphicFramePr>
          <p:cNvPr id="22" name="表格 21"/>
          <p:cNvGraphicFramePr>
            <a:graphicFrameLocks noGrp="1"/>
          </p:cNvGraphicFramePr>
          <p:nvPr/>
        </p:nvGraphicFramePr>
        <p:xfrm>
          <a:off x="539750" y="1924050"/>
          <a:ext cx="8064500" cy="1933575"/>
        </p:xfrm>
        <a:graphic>
          <a:graphicData uri="http://schemas.openxmlformats.org/drawingml/2006/table">
            <a:tbl>
              <a:tblPr firstRow="1" bandRow="1">
                <a:tableStyleId>{5940675A-B579-460E-94D1-54222C63F5DA}</a:tableStyleId>
              </a:tblPr>
              <a:tblGrid>
                <a:gridCol w="2031900"/>
                <a:gridCol w="2504381"/>
                <a:gridCol w="3528219"/>
              </a:tblGrid>
              <a:tr h="936181">
                <a:tc rowSpan="2">
                  <a:txBody>
                    <a:bodyPr/>
                    <a:lstStyle/>
                    <a:p>
                      <a:endParaRPr lang="zh-CN" altLang="en-US" sz="1800" dirty="0"/>
                    </a:p>
                  </a:txBody>
                  <a:tcPr marL="91436" marR="91436" marT="45724" marB="45724"/>
                </a:tc>
                <a:tc>
                  <a:txBody>
                    <a:bodyPr/>
                    <a:lstStyle/>
                    <a:p>
                      <a:endParaRPr lang="zh-CN" altLang="en-US" sz="1800" dirty="0"/>
                    </a:p>
                  </a:txBody>
                  <a:tcPr marL="91436" marR="91436" marT="45724" marB="45724"/>
                </a:tc>
                <a:tc rowSpan="2">
                  <a:txBody>
                    <a:bodyPr/>
                    <a:lstStyle/>
                    <a:p>
                      <a:endParaRPr lang="zh-CN" altLang="en-US" sz="1800" dirty="0"/>
                    </a:p>
                  </a:txBody>
                  <a:tcPr marL="91436" marR="91436" marT="45724" marB="45724"/>
                </a:tc>
              </a:tr>
              <a:tr h="997394">
                <a:tc vMerge="1">
                  <a:txBody>
                    <a:bodyPr/>
                    <a:lstStyle/>
                    <a:p>
                      <a:endParaRPr lang="zh-CN" altLang="en-US" dirty="0"/>
                    </a:p>
                  </a:txBody>
                  <a:tcPr/>
                </a:tc>
                <a:tc>
                  <a:txBody>
                    <a:bodyPr/>
                    <a:lstStyle/>
                    <a:p>
                      <a:endParaRPr lang="zh-CN" altLang="en-US" sz="1800" dirty="0"/>
                    </a:p>
                  </a:txBody>
                  <a:tcPr marL="91436" marR="91436" marT="45724" marB="45724"/>
                </a:tc>
                <a:tc vMerge="1">
                  <a:txBody>
                    <a:bodyPr/>
                    <a:lstStyle/>
                    <a:p>
                      <a:endParaRPr lang="zh-CN" altLang="en-US" dirty="0"/>
                    </a:p>
                  </a:txBody>
                  <a:tcPr/>
                </a:tc>
              </a:tr>
            </a:tbl>
          </a:graphicData>
        </a:graphic>
      </p:graphicFrame>
      <p:grpSp>
        <p:nvGrpSpPr>
          <p:cNvPr id="16401" name="组合 22"/>
          <p:cNvGrpSpPr>
            <a:grpSpLocks/>
          </p:cNvGrpSpPr>
          <p:nvPr/>
        </p:nvGrpSpPr>
        <p:grpSpPr bwMode="auto">
          <a:xfrm>
            <a:off x="631825" y="1995488"/>
            <a:ext cx="1800225" cy="1800225"/>
            <a:chOff x="1244432" y="2317964"/>
            <a:chExt cx="1224000" cy="1224001"/>
          </a:xfrm>
        </p:grpSpPr>
        <p:sp>
          <p:nvSpPr>
            <p:cNvPr id="16409" name="文本框 35"/>
            <p:cNvSpPr txBox="1">
              <a:spLocks noChangeArrowheads="1"/>
            </p:cNvSpPr>
            <p:nvPr/>
          </p:nvSpPr>
          <p:spPr bwMode="auto">
            <a:xfrm>
              <a:off x="1312198" y="2317964"/>
              <a:ext cx="184731"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endParaRPr lang="zh-CN" altLang="en-US" sz="7000" b="1">
                <a:solidFill>
                  <a:srgbClr val="FF0000"/>
                </a:solidFill>
                <a:latin typeface="楷体" pitchFamily="49" charset="-122"/>
                <a:ea typeface="楷体" pitchFamily="49" charset="-122"/>
              </a:endParaRPr>
            </a:p>
          </p:txBody>
        </p:sp>
        <p:grpSp>
          <p:nvGrpSpPr>
            <p:cNvPr id="16410" name="组合 67"/>
            <p:cNvGrpSpPr>
              <a:grpSpLocks/>
            </p:cNvGrpSpPr>
            <p:nvPr/>
          </p:nvGrpSpPr>
          <p:grpSpPr bwMode="auto">
            <a:xfrm>
              <a:off x="1244432" y="2317965"/>
              <a:ext cx="1224000" cy="1224000"/>
              <a:chOff x="2570294" y="4004753"/>
              <a:chExt cx="1428080" cy="1428080"/>
            </a:xfrm>
          </p:grpSpPr>
          <p:sp>
            <p:nvSpPr>
              <p:cNvPr id="30" name="矩形 29"/>
              <p:cNvSpPr/>
              <p:nvPr/>
            </p:nvSpPr>
            <p:spPr>
              <a:xfrm>
                <a:off x="2570294" y="4004752"/>
                <a:ext cx="1424302" cy="1428081"/>
              </a:xfrm>
              <a:prstGeom prst="rect">
                <a:avLst/>
              </a:prstGeom>
              <a:noFill/>
              <a:ln w="12700" cap="flat" cmpd="sng" algn="ctr">
                <a:solidFill>
                  <a:srgbClr val="70AD47"/>
                </a:solidFill>
                <a:prstDash val="solid"/>
                <a:miter lim="800000"/>
              </a:ln>
              <a:effectLst/>
            </p:spPr>
            <p:txBody>
              <a:bodyPr anchor="ctr"/>
              <a:lstStyle/>
              <a:p>
                <a:pPr algn="ctr" fontAlgn="auto">
                  <a:spcBef>
                    <a:spcPts val="0"/>
                  </a:spcBef>
                  <a:spcAft>
                    <a:spcPts val="0"/>
                  </a:spcAft>
                  <a:defRPr/>
                </a:pPr>
                <a:endParaRPr lang="zh-CN" altLang="en-US" sz="2400" kern="0" dirty="0">
                  <a:solidFill>
                    <a:prstClr val="white"/>
                  </a:solidFill>
                  <a:latin typeface="+mn-lt"/>
                  <a:ea typeface="+mn-ea"/>
                </a:endParaRPr>
              </a:p>
            </p:txBody>
          </p:sp>
          <p:grpSp>
            <p:nvGrpSpPr>
              <p:cNvPr id="16412" name="组合 70"/>
              <p:cNvGrpSpPr>
                <a:grpSpLocks/>
              </p:cNvGrpSpPr>
              <p:nvPr/>
            </p:nvGrpSpPr>
            <p:grpSpPr bwMode="auto">
              <a:xfrm>
                <a:off x="2570295" y="4004754"/>
                <a:ext cx="1428079" cy="1428079"/>
                <a:chOff x="2965248" y="4797909"/>
                <a:chExt cx="1428079" cy="1428079"/>
              </a:xfrm>
            </p:grpSpPr>
            <p:cxnSp>
              <p:nvCxnSpPr>
                <p:cNvPr id="16413" name="直接连接符 71"/>
                <p:cNvCxnSpPr>
                  <a:cxnSpLocks noChangeShapeType="1"/>
                </p:cNvCxnSpPr>
                <p:nvPr/>
              </p:nvCxnSpPr>
              <p:spPr bwMode="auto">
                <a:xfrm>
                  <a:off x="2965248" y="5511949"/>
                  <a:ext cx="1428079" cy="0"/>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cxnSp>
              <p:nvCxnSpPr>
                <p:cNvPr id="16414" name="直接连接符 72"/>
                <p:cNvCxnSpPr>
                  <a:cxnSpLocks noChangeShapeType="1"/>
                </p:cNvCxnSpPr>
                <p:nvPr/>
              </p:nvCxnSpPr>
              <p:spPr bwMode="auto">
                <a:xfrm>
                  <a:off x="3679287" y="4797909"/>
                  <a:ext cx="0" cy="1428079"/>
                </a:xfrm>
                <a:prstGeom prst="line">
                  <a:avLst/>
                </a:prstGeom>
                <a:noFill/>
                <a:ln w="6350" algn="ctr">
                  <a:solidFill>
                    <a:srgbClr val="70AD47"/>
                  </a:solidFill>
                  <a:prstDash val="dash"/>
                  <a:miter lim="800000"/>
                  <a:headEnd/>
                  <a:tailEnd/>
                </a:ln>
                <a:extLst>
                  <a:ext uri="{909E8E84-426E-40DD-AFC4-6F175D3DCCD1}">
                    <a14:hiddenFill xmlns:a14="http://schemas.microsoft.com/office/drawing/2010/main">
                      <a:noFill/>
                    </a14:hiddenFill>
                  </a:ext>
                </a:extLst>
              </p:spPr>
            </p:cxnSp>
          </p:grpSp>
        </p:grpSp>
      </p:grpSp>
      <p:sp>
        <p:nvSpPr>
          <p:cNvPr id="16402" name="矩形 33"/>
          <p:cNvSpPr>
            <a:spLocks noChangeArrowheads="1"/>
          </p:cNvSpPr>
          <p:nvPr/>
        </p:nvSpPr>
        <p:spPr bwMode="auto">
          <a:xfrm>
            <a:off x="714375" y="2006600"/>
            <a:ext cx="1658938"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11500" b="1">
                <a:latin typeface="微软雅黑" pitchFamily="34" charset="-122"/>
                <a:ea typeface="微软雅黑" pitchFamily="34" charset="-122"/>
              </a:rPr>
              <a:t>尽</a:t>
            </a:r>
          </a:p>
        </p:txBody>
      </p:sp>
      <p:sp>
        <p:nvSpPr>
          <p:cNvPr id="36" name="矩形 35"/>
          <p:cNvSpPr>
            <a:spLocks noChangeArrowheads="1"/>
          </p:cNvSpPr>
          <p:nvPr/>
        </p:nvSpPr>
        <p:spPr bwMode="auto">
          <a:xfrm>
            <a:off x="2627313" y="2284413"/>
            <a:ext cx="11049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FF0000"/>
                </a:solidFill>
                <a:latin typeface="宋体" pitchFamily="2" charset="-122"/>
              </a:rPr>
              <a:t>jǐn</a:t>
            </a:r>
            <a:r>
              <a:rPr lang="en-US" altLang="zh-CN" b="1">
                <a:latin typeface="微软雅黑" pitchFamily="34" charset="-122"/>
                <a:ea typeface="微软雅黑" pitchFamily="34" charset="-122"/>
              </a:rPr>
              <a:t> </a:t>
            </a:r>
            <a:r>
              <a:rPr lang="zh-CN" altLang="en-US" b="1">
                <a:latin typeface="微软雅黑" pitchFamily="34" charset="-122"/>
                <a:ea typeface="微软雅黑" pitchFamily="34" charset="-122"/>
              </a:rPr>
              <a:t>尽管</a:t>
            </a:r>
          </a:p>
        </p:txBody>
      </p:sp>
      <p:sp>
        <p:nvSpPr>
          <p:cNvPr id="16404" name="AutoShape 4" descr="http://img4.imgtn.bdimg.com/it/u=1310101428,132089764&amp;fm=26&amp;gp=0.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latin typeface="Calibri" pitchFamily="34" charset="0"/>
            </a:endParaRPr>
          </a:p>
        </p:txBody>
      </p:sp>
      <p:sp>
        <p:nvSpPr>
          <p:cNvPr id="37" name="矩形 36"/>
          <p:cNvSpPr>
            <a:spLocks noChangeArrowheads="1"/>
          </p:cNvSpPr>
          <p:nvPr/>
        </p:nvSpPr>
        <p:spPr bwMode="auto">
          <a:xfrm>
            <a:off x="2633663" y="3219450"/>
            <a:ext cx="1165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FF0000"/>
                </a:solidFill>
                <a:latin typeface="宋体" pitchFamily="2" charset="-122"/>
              </a:rPr>
              <a:t>jìn </a:t>
            </a:r>
            <a:r>
              <a:rPr lang="zh-CN" altLang="en-US" b="1">
                <a:latin typeface="微软雅黑" pitchFamily="34" charset="-122"/>
                <a:ea typeface="微软雅黑" pitchFamily="34" charset="-122"/>
              </a:rPr>
              <a:t>尽力</a:t>
            </a:r>
          </a:p>
        </p:txBody>
      </p:sp>
      <p:pic>
        <p:nvPicPr>
          <p:cNvPr id="16390" name="Picture 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798565" y="2931790"/>
            <a:ext cx="1205483" cy="77495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8" name="TextBox 37"/>
          <p:cNvSpPr txBox="1">
            <a:spLocks noChangeArrowheads="1"/>
          </p:cNvSpPr>
          <p:nvPr/>
        </p:nvSpPr>
        <p:spPr bwMode="auto">
          <a:xfrm>
            <a:off x="5148263" y="2174875"/>
            <a:ext cx="3384550" cy="147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defRPr>
                <a:solidFill>
                  <a:schemeClr val="tx1"/>
                </a:solidFill>
                <a:latin typeface="Calibri" pitchFamily="34" charset="0"/>
                <a:ea typeface="宋体" pitchFamily="2" charset="-122"/>
              </a:defRPr>
            </a:lvl6pPr>
            <a:lvl7pPr marL="2971800" indent="-228600" fontAlgn="base">
              <a:spcBef>
                <a:spcPct val="0"/>
              </a:spcBef>
              <a:spcAft>
                <a:spcPct val="0"/>
              </a:spcAft>
              <a:defRPr>
                <a:solidFill>
                  <a:schemeClr val="tx1"/>
                </a:solidFill>
                <a:latin typeface="Calibri" pitchFamily="34" charset="0"/>
                <a:ea typeface="宋体" pitchFamily="2" charset="-122"/>
              </a:defRPr>
            </a:lvl7pPr>
            <a:lvl8pPr marL="3429000" indent="-228600" fontAlgn="base">
              <a:spcBef>
                <a:spcPct val="0"/>
              </a:spcBef>
              <a:spcAft>
                <a:spcPct val="0"/>
              </a:spcAft>
              <a:defRPr>
                <a:solidFill>
                  <a:schemeClr val="tx1"/>
                </a:solidFill>
                <a:latin typeface="Calibri" pitchFamily="34" charset="0"/>
                <a:ea typeface="宋体" pitchFamily="2" charset="-122"/>
              </a:defRPr>
            </a:lvl8pPr>
            <a:lvl9pPr marL="3886200" indent="-228600" fontAlgn="base">
              <a:spcBef>
                <a:spcPct val="0"/>
              </a:spcBef>
              <a:spcAft>
                <a:spcPct val="0"/>
              </a:spcAft>
              <a:defRPr>
                <a:solidFill>
                  <a:schemeClr val="tx1"/>
                </a:solidFill>
                <a:latin typeface="Calibri" pitchFamily="34" charset="0"/>
                <a:ea typeface="宋体" pitchFamily="2" charset="-122"/>
              </a:defRPr>
            </a:lvl9pPr>
          </a:lstStyle>
          <a:p>
            <a:pPr algn="just">
              <a:lnSpc>
                <a:spcPct val="150000"/>
              </a:lnSpc>
            </a:pPr>
            <a:r>
              <a:rPr lang="zh-CN" altLang="en-US" sz="2000" b="1">
                <a:latin typeface="黑体" pitchFamily="49" charset="-122"/>
                <a:ea typeface="黑体" pitchFamily="49" charset="-122"/>
              </a:rPr>
              <a:t>例：尽（</a:t>
            </a:r>
            <a:r>
              <a:rPr lang="en-US" altLang="zh-CN" sz="2000" b="1">
                <a:solidFill>
                  <a:srgbClr val="FF0000"/>
                </a:solidFill>
                <a:latin typeface="宋体" pitchFamily="2" charset="-122"/>
              </a:rPr>
              <a:t>jǐn</a:t>
            </a:r>
            <a:r>
              <a:rPr lang="zh-CN" altLang="en-US" sz="2000" b="1">
                <a:latin typeface="黑体" pitchFamily="49" charset="-122"/>
                <a:ea typeface="黑体" pitchFamily="49" charset="-122"/>
              </a:rPr>
              <a:t>）管小明已经很疲惫了，但他还是尽（</a:t>
            </a:r>
            <a:r>
              <a:rPr lang="en-US" altLang="zh-CN" sz="2000" b="1">
                <a:solidFill>
                  <a:srgbClr val="FF0000"/>
                </a:solidFill>
                <a:latin typeface="宋体" pitchFamily="2" charset="-122"/>
              </a:rPr>
              <a:t>jìn</a:t>
            </a:r>
            <a:r>
              <a:rPr lang="zh-CN" altLang="en-US" sz="2000" b="1">
                <a:latin typeface="黑体" pitchFamily="49" charset="-122"/>
                <a:ea typeface="黑体" pitchFamily="49" charset="-122"/>
              </a:rPr>
              <a:t>）力坚持着向终点线跑去。</a:t>
            </a:r>
          </a:p>
        </p:txBody>
      </p:sp>
      <p:pic>
        <p:nvPicPr>
          <p:cNvPr id="16408" name="Picture 2" descr="C:\Users\Administrator\Desktop\新建文件夹\ac382061050686c717d41b1509486043.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865563" y="1974850"/>
            <a:ext cx="1152525" cy="86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8"/>
                                        </p:tgtEl>
                                        <p:attrNameLst>
                                          <p:attrName>style.visibility</p:attrName>
                                        </p:attrNameLst>
                                      </p:cBhvr>
                                      <p:to>
                                        <p:strVal val="visible"/>
                                      </p:to>
                                    </p:set>
                                    <p:animEffect transition="in" filter="fade">
                                      <p:cBhvr>
                                        <p:cTn id="1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8" grpId="0"/>
    </p:bldLst>
  </p:timing>
</p:sld>
</file>

<file path=ppt/tags/tag1.xml><?xml version="1.0" encoding="utf-8"?>
<p:tagLst xmlns:a="http://schemas.openxmlformats.org/drawingml/2006/main" xmlns:r="http://schemas.openxmlformats.org/officeDocument/2006/relationships" xmlns:p="http://schemas.openxmlformats.org/presentationml/2006/main">
  <p:tag name="MH" val="20170613110635"/>
  <p:tag name="MH_LIBRARY" val="CONTENTS"/>
  <p:tag name="MH_TYPE" val="ENTRY"/>
  <p:tag name="ID" val="5458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613110635"/>
  <p:tag name="MH_LIBRARY" val="CONTENTS"/>
  <p:tag name="MH_TYPE" val="NUMBER"/>
  <p:tag name="ID" val="545812"/>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70613110635"/>
  <p:tag name="MH_LIBRARY" val="CONTENTS"/>
  <p:tag name="MH_TYPE" val="ENTRY"/>
  <p:tag name="ID" val="545812"/>
  <p:tag name="MH_ORDER" val="2"/>
</p:tagLst>
</file>

<file path=ppt/tags/tag4.xml><?xml version="1.0" encoding="utf-8"?>
<p:tagLst xmlns:a="http://schemas.openxmlformats.org/drawingml/2006/main" xmlns:r="http://schemas.openxmlformats.org/officeDocument/2006/relationships" xmlns:p="http://schemas.openxmlformats.org/presentationml/2006/main">
  <p:tag name="MH" val="20170613110635"/>
  <p:tag name="MH_LIBRARY" val="CONTENTS"/>
  <p:tag name="MH_TYPE" val="NUMBER"/>
  <p:tag name="ID" val="545812"/>
  <p:tag name="MH_ORDER" val="2"/>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941</TotalTime>
  <Words>2356</Words>
  <Application>Microsoft Office PowerPoint</Application>
  <PresentationFormat>全屏显示(16:9)</PresentationFormat>
  <Paragraphs>188</Paragraphs>
  <Slides>40</Slides>
  <Notes>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40</vt:i4>
      </vt:variant>
    </vt:vector>
  </HeadingPairs>
  <TitlesOfParts>
    <vt:vector size="56" baseType="lpstr">
      <vt:lpstr>Meiryo</vt:lpstr>
      <vt:lpstr>仿宋</vt:lpstr>
      <vt:lpstr>汉仪黑荔枝体简</vt:lpstr>
      <vt:lpstr>黑体</vt:lpstr>
      <vt:lpstr>华文细黑</vt:lpstr>
      <vt:lpstr>楷体</vt:lpstr>
      <vt:lpstr>思源宋体 Heavy</vt:lpstr>
      <vt:lpstr>宋体</vt:lpstr>
      <vt:lpstr>微软雅黑</vt:lpstr>
      <vt:lpstr>Arial</vt:lpstr>
      <vt:lpstr>Calibri</vt:lpstr>
      <vt:lpstr>Calibri Light</vt:lpstr>
      <vt:lpstr>Forte</vt:lpstr>
      <vt:lpstr>Times New Roman</vt:lpstr>
      <vt:lpstr>第一PPT模板网-WWW.1PPT.COM</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98</cp:revision>
  <dcterms:created xsi:type="dcterms:W3CDTF">2019-07-09T05:51:00Z</dcterms:created>
  <dcterms:modified xsi:type="dcterms:W3CDTF">2021-11-20T02:14:20Z</dcterms:modified>
</cp:coreProperties>
</file>