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</p:sldMasterIdLst>
  <p:notesMasterIdLst>
    <p:notesMasterId r:id="rId35"/>
  </p:notesMasterIdLst>
  <p:handoutMasterIdLst>
    <p:handoutMasterId r:id="rId36"/>
  </p:handoutMasterIdLst>
  <p:sldIdLst>
    <p:sldId id="11088579" r:id="rId3"/>
    <p:sldId id="11088580" r:id="rId4"/>
    <p:sldId id="11088581" r:id="rId5"/>
    <p:sldId id="11088582" r:id="rId6"/>
    <p:sldId id="11088599" r:id="rId7"/>
    <p:sldId id="11088608" r:id="rId8"/>
    <p:sldId id="265" r:id="rId9"/>
    <p:sldId id="11088583" r:id="rId10"/>
    <p:sldId id="11088601" r:id="rId11"/>
    <p:sldId id="11088584" r:id="rId12"/>
    <p:sldId id="273" r:id="rId13"/>
    <p:sldId id="278" r:id="rId14"/>
    <p:sldId id="296" r:id="rId15"/>
    <p:sldId id="11088585" r:id="rId16"/>
    <p:sldId id="11088586" r:id="rId17"/>
    <p:sldId id="11088602" r:id="rId18"/>
    <p:sldId id="280" r:id="rId19"/>
    <p:sldId id="11088588" r:id="rId20"/>
    <p:sldId id="11088589" r:id="rId21"/>
    <p:sldId id="11088603" r:id="rId22"/>
    <p:sldId id="11088604" r:id="rId23"/>
    <p:sldId id="11088605" r:id="rId24"/>
    <p:sldId id="315" r:id="rId25"/>
    <p:sldId id="316" r:id="rId26"/>
    <p:sldId id="335" r:id="rId27"/>
    <p:sldId id="11088594" r:id="rId28"/>
    <p:sldId id="11088570" r:id="rId29"/>
    <p:sldId id="11088606" r:id="rId30"/>
    <p:sldId id="11088597" r:id="rId31"/>
    <p:sldId id="11088607" r:id="rId32"/>
    <p:sldId id="260" r:id="rId33"/>
    <p:sldId id="11088609" r:id="rId34"/>
  </p:sldIdLst>
  <p:sldSz cx="9144000" cy="5143500" type="screen16x9"/>
  <p:notesSz cx="6858000" cy="9144000"/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5F9FF"/>
    <a:srgbClr val="FFAFD7"/>
    <a:srgbClr val="FF3399"/>
    <a:srgbClr val="EEC9FF"/>
    <a:srgbClr val="D881FF"/>
    <a:srgbClr val="FFFF66"/>
    <a:srgbClr val="79FBEC"/>
    <a:srgbClr val="2FC1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3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6F2B997-0E17-4C17-9765-1E879737D5AB}" type="datetimeFigureOut">
              <a:rPr lang="zh-CN" altLang="en-US"/>
              <a:pPr>
                <a:defRPr/>
              </a:pPr>
              <a:t>2021/11/19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4FFF466-3DCE-4357-B5EE-AA1D1C00AC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544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71B88-64EB-43C5-B0C5-83BFE9BEBB2D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99F54-6714-41DF-9BDB-735FE0E2B8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160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99F54-6714-41DF-9BDB-735FE0E2B8F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481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123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738" y="4514850"/>
            <a:ext cx="5222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330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77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491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719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24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487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80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738" y="4514850"/>
            <a:ext cx="5222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17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8025" y="4913313"/>
            <a:ext cx="244475" cy="10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99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fld id="{F150B322-8A07-494E-86BE-3B9288D82D1B}" type="datetimeFigureOut">
              <a:rPr lang="zh-CN" altLang="en-US"/>
              <a:pPr>
                <a:defRPr/>
              </a:pPr>
              <a:t>2021/11/19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E695B05B-C969-4131-9F31-E00DC2C7F5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195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fld id="{B8E24111-44B7-40F2-933F-37DB2B61503B}" type="datetimeFigureOut">
              <a:rPr lang="zh-CN" altLang="en-US"/>
              <a:pPr>
                <a:defRPr/>
              </a:pPr>
              <a:t>2021/11/19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366A54EB-E2FB-4EE8-B2AE-6D22393FC4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374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972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3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05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46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56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diagBrick">
            <a:fgClr>
              <a:srgbClr val="F3EDDD"/>
            </a:fgClr>
            <a:bgClr>
              <a:srgbClr val="FFFFFF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/>
          </a:p>
        </p:txBody>
      </p:sp>
      <p:sp>
        <p:nvSpPr>
          <p:cNvPr id="13" name="矩形 12"/>
          <p:cNvSpPr/>
          <p:nvPr/>
        </p:nvSpPr>
        <p:spPr>
          <a:xfrm>
            <a:off x="0" y="5089525"/>
            <a:ext cx="9144000" cy="53975"/>
          </a:xfrm>
          <a:prstGeom prst="rect">
            <a:avLst/>
          </a:prstGeom>
          <a:solidFill>
            <a:srgbClr val="D18C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1028" name="图片 8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4954588"/>
            <a:ext cx="3619501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图片 11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7438" y="4954588"/>
            <a:ext cx="2938462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图片 14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900" y="4908550"/>
            <a:ext cx="865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1" name="组合 7"/>
          <p:cNvGrpSpPr>
            <a:grpSpLocks/>
          </p:cNvGrpSpPr>
          <p:nvPr userDrawn="1"/>
        </p:nvGrpSpPr>
        <p:grpSpPr bwMode="auto">
          <a:xfrm>
            <a:off x="0" y="92075"/>
            <a:ext cx="1144588" cy="357188"/>
            <a:chOff x="0" y="203200"/>
            <a:chExt cx="1889125" cy="588963"/>
          </a:xfrm>
        </p:grpSpPr>
        <p:pic>
          <p:nvPicPr>
            <p:cNvPr id="1032" name="图片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3200"/>
              <a:ext cx="1889125" cy="588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椭圆 9"/>
            <p:cNvSpPr/>
            <p:nvPr/>
          </p:nvSpPr>
          <p:spPr>
            <a:xfrm rot="3432838">
              <a:off x="369464" y="412566"/>
              <a:ext cx="47117" cy="89085"/>
            </a:xfrm>
            <a:prstGeom prst="ellipse">
              <a:avLst/>
            </a:prstGeom>
            <a:solidFill>
              <a:srgbClr val="FFE5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/>
            </a:p>
          </p:txBody>
        </p:sp>
        <p:pic>
          <p:nvPicPr>
            <p:cNvPr id="1034" name="图片 2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22176" y="467924"/>
              <a:ext cx="85726" cy="13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106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 txBox="1">
            <a:spLocks noChangeArrowheads="1"/>
          </p:cNvSpPr>
          <p:nvPr/>
        </p:nvSpPr>
        <p:spPr bwMode="auto">
          <a:xfrm>
            <a:off x="5639" y="949611"/>
            <a:ext cx="9138361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快乐读书吧</a:t>
            </a:r>
          </a:p>
        </p:txBody>
      </p:sp>
      <p:pic>
        <p:nvPicPr>
          <p:cNvPr id="6147" name="图片 38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8569" y="107974"/>
            <a:ext cx="2320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0" y="1942152"/>
            <a:ext cx="91439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4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</a:rPr>
              <a:t>漫步世界名著花园</a:t>
            </a:r>
          </a:p>
        </p:txBody>
      </p:sp>
      <p:sp>
        <p:nvSpPr>
          <p:cNvPr id="11" name="矩形 10"/>
          <p:cNvSpPr/>
          <p:nvPr/>
        </p:nvSpPr>
        <p:spPr>
          <a:xfrm>
            <a:off x="4044063" y="3960801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658813" y="898525"/>
            <a:ext cx="7862887" cy="41783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hangingPunct="0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2800" b="1" dirty="0">
                <a:latin typeface="宋体" panose="02010600030101010101" pitchFamily="2" charset="-122"/>
              </a:rPr>
              <a:t>    在这部历险记中，笛福采用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第一人称</a:t>
            </a:r>
            <a:r>
              <a:rPr lang="zh-CN" altLang="en-US" sz="2800" b="1" dirty="0">
                <a:latin typeface="宋体" panose="02010600030101010101" pitchFamily="2" charset="-122"/>
              </a:rPr>
              <a:t>叙述的方法来讲述鲁滨逊的冒险经历，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重视对人物心理活动的描写，充分展示人物丰富的内心世界</a:t>
            </a:r>
            <a:r>
              <a:rPr lang="zh-CN" altLang="en-US" sz="2800" b="1" dirty="0">
                <a:latin typeface="宋体" panose="02010600030101010101" pitchFamily="2" charset="-122"/>
              </a:rPr>
              <a:t>。这样不仅</a:t>
            </a:r>
            <a:r>
              <a:rPr lang="zh-CN" altLang="en-US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拉近了读者与小说的距离</a:t>
            </a:r>
            <a:r>
              <a:rPr lang="zh-CN" altLang="en-US" sz="2800" b="1" dirty="0">
                <a:latin typeface="宋体" panose="02010600030101010101" pitchFamily="2" charset="-122"/>
              </a:rPr>
              <a:t>，令读者无法相信这不是一个真实的故事，而且也</a:t>
            </a:r>
            <a:r>
              <a:rPr lang="zh-CN" altLang="en-US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让读者真实地</a:t>
            </a:r>
            <a:r>
              <a:rPr lang="zh-CN" altLang="en-US" sz="2800" b="1" spc="150" dirty="0">
                <a:solidFill>
                  <a:srgbClr val="FF00FF"/>
                </a:solidFill>
                <a:latin typeface="宋体" panose="02010600030101010101" pitchFamily="2" charset="-122"/>
              </a:rPr>
              <a:t>感受到鲁滨逊的性格特征</a:t>
            </a:r>
            <a:r>
              <a:rPr lang="zh-CN" altLang="en-US" sz="2800" b="1" spc="150" dirty="0">
                <a:latin typeface="宋体" panose="02010600030101010101" pitchFamily="2" charset="-122"/>
              </a:rPr>
              <a:t>，给读者留下深刻的印象</a:t>
            </a:r>
            <a:r>
              <a:rPr lang="zh-CN" altLang="en-US" sz="2800" b="1" dirty="0">
                <a:latin typeface="宋体" panose="02010600030101010101" pitchFamily="2" charset="-122"/>
              </a:rPr>
              <a:t>。</a:t>
            </a:r>
            <a:endParaRPr lang="zh-CN" altLang="en-US" sz="2800" b="1" noProof="1">
              <a:latin typeface="宋体" panose="02010600030101010101" pitchFamily="2" charset="-122"/>
            </a:endParaRPr>
          </a:p>
        </p:txBody>
      </p:sp>
      <p:sp>
        <p:nvSpPr>
          <p:cNvPr id="16387" name="文本框 1"/>
          <p:cNvSpPr txBox="1">
            <a:spLocks noChangeArrowheads="1"/>
          </p:cNvSpPr>
          <p:nvPr/>
        </p:nvSpPr>
        <p:spPr bwMode="auto">
          <a:xfrm>
            <a:off x="3832225" y="319088"/>
            <a:ext cx="21272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艺术特色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  <p:bldP spid="163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33425" y="433388"/>
            <a:ext cx="7847013" cy="4533900"/>
            <a:chOff x="714477" y="662849"/>
            <a:chExt cx="7753155" cy="4532431"/>
          </a:xfrm>
        </p:grpSpPr>
        <p:sp>
          <p:nvSpPr>
            <p:cNvPr id="17411" name="Rectangle 2"/>
            <p:cNvSpPr txBox="1">
              <a:spLocks noChangeArrowheads="1"/>
            </p:cNvSpPr>
            <p:nvPr/>
          </p:nvSpPr>
          <p:spPr bwMode="auto">
            <a:xfrm>
              <a:off x="714477" y="662849"/>
              <a:ext cx="7753155" cy="4532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defTabSz="914400">
                <a:lnSpc>
                  <a:spcPct val="120000"/>
                </a:lnSpc>
                <a:spcBef>
                  <a:spcPts val="600"/>
                </a:spcBef>
              </a:pPr>
              <a:r>
                <a:rPr lang="zh-CN" altLang="en-US" sz="2800" b="1" noProof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    阅读体会：</a:t>
              </a:r>
              <a:r>
                <a:rPr lang="zh-CN" altLang="en-US" sz="2800" b="1" noProof="1">
                  <a:solidFill>
                    <a:srgbClr val="000000"/>
                  </a:solidFill>
                  <a:latin typeface="宋体" pitchFamily="2" charset="-122"/>
                  <a:ea typeface="宋体" pitchFamily="2" charset="-122"/>
                </a:rPr>
                <a:t>鲁滨逊流落到无人的荒岛上后没有绝望，也没有妥协，而是勇敢地面对现实。面对重重困难，他冷静思考，积极寻求解决问题的方法。他用勤劳、智慧与顽强，</a:t>
              </a:r>
              <a:endParaRPr lang="zh-CN" altLang="zh-CN" sz="28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endParaRPr>
            </a:p>
            <a:p>
              <a:pPr defTabSz="914400">
                <a:lnSpc>
                  <a:spcPct val="120000"/>
                </a:lnSpc>
                <a:spcBef>
                  <a:spcPts val="600"/>
                </a:spcBef>
              </a:pPr>
              <a:r>
                <a:rPr lang="zh-CN" altLang="en-US" sz="2800" b="1" noProof="1">
                  <a:solidFill>
                    <a:srgbClr val="000000"/>
                  </a:solidFill>
                  <a:latin typeface="宋体" pitchFamily="2" charset="-122"/>
                  <a:ea typeface="宋体" pitchFamily="2" charset="-122"/>
                </a:rPr>
                <a:t>创造了奇迹。他用亲身经历告</a:t>
              </a:r>
              <a:endParaRPr lang="zh-CN" altLang="zh-CN" sz="28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endParaRPr>
            </a:p>
            <a:p>
              <a:pPr defTabSz="914400">
                <a:lnSpc>
                  <a:spcPct val="120000"/>
                </a:lnSpc>
                <a:spcBef>
                  <a:spcPts val="600"/>
                </a:spcBef>
              </a:pPr>
              <a:r>
                <a:rPr lang="zh-CN" altLang="en-US" sz="2800" b="1" noProof="1">
                  <a:solidFill>
                    <a:srgbClr val="000000"/>
                  </a:solidFill>
                  <a:latin typeface="宋体" pitchFamily="2" charset="-122"/>
                  <a:ea typeface="宋体" pitchFamily="2" charset="-122"/>
                </a:rPr>
                <a:t>诉我们：只有坦然从容、积极</a:t>
              </a:r>
              <a:endParaRPr lang="zh-CN" altLang="zh-CN" sz="28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endParaRPr>
            </a:p>
            <a:p>
              <a:pPr defTabSz="914400">
                <a:lnSpc>
                  <a:spcPct val="120000"/>
                </a:lnSpc>
                <a:spcBef>
                  <a:spcPts val="600"/>
                </a:spcBef>
              </a:pPr>
              <a:r>
                <a:rPr lang="zh-CN" altLang="en-US" sz="2800" b="1" noProof="1">
                  <a:solidFill>
                    <a:srgbClr val="000000"/>
                  </a:solidFill>
                  <a:latin typeface="宋体" pitchFamily="2" charset="-122"/>
                  <a:ea typeface="宋体" pitchFamily="2" charset="-122"/>
                </a:rPr>
                <a:t>乐观、勇于拼搏、坚持不懈，</a:t>
              </a:r>
              <a:endParaRPr lang="zh-CN" altLang="zh-CN" sz="28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endParaRPr>
            </a:p>
            <a:p>
              <a:pPr defTabSz="914400">
                <a:lnSpc>
                  <a:spcPct val="120000"/>
                </a:lnSpc>
                <a:spcBef>
                  <a:spcPts val="600"/>
                </a:spcBef>
              </a:pPr>
              <a:r>
                <a:rPr lang="zh-CN" altLang="en-US" sz="2800" b="1" noProof="1">
                  <a:solidFill>
                    <a:srgbClr val="000000"/>
                  </a:solidFill>
                  <a:latin typeface="宋体" pitchFamily="2" charset="-122"/>
                  <a:ea typeface="宋体" pitchFamily="2" charset="-122"/>
                </a:rPr>
                <a:t>才能收获灿烂的人生。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547747" y="2325902"/>
              <a:ext cx="2645783" cy="1795704"/>
            </a:xfrm>
            <a:prstGeom prst="rect">
              <a:avLst/>
            </a:prstGeom>
            <a:ln>
              <a:noFill/>
            </a:ln>
            <a:effectLst>
              <a:reflection blurRad="6350" stA="50000" endA="300" endPos="55000" dir="5400000" sy="-100000" algn="bl" rotWithShape="0"/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/>
          <p:nvPr/>
        </p:nvSpPr>
        <p:spPr>
          <a:xfrm>
            <a:off x="716890" y="1394040"/>
            <a:ext cx="8047101" cy="3841838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  <p:txBody>
          <a:bodyPr/>
          <a:lstStyle/>
          <a:p>
            <a:pPr defTabSz="914400" eaLnBrk="0" hangingPunct="0"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26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我来到这个不幸的岛上，已经有十个多月了。一切脱离当前处境的可能性，似乎都不存在了；并且我也十分相信，人类的足迹以前从来没</a:t>
            </a:r>
            <a:endParaRPr lang="en-US" altLang="zh-CN" sz="26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 eaLnBrk="0" hangingPunct="0"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26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有到过这个地方。现在我的住处既已</a:t>
            </a:r>
            <a:endParaRPr lang="en-US" altLang="zh-CN" sz="26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 eaLnBrk="0" hangingPunct="0"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26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差不多照着我的心愿安排好了，我心</a:t>
            </a:r>
            <a:endParaRPr lang="en-US" altLang="zh-CN" sz="26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 eaLnBrk="0" hangingPunct="0"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26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里颇想把这个海岛作一次更全面的调</a:t>
            </a:r>
            <a:endParaRPr lang="en-US" altLang="zh-CN" sz="26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 eaLnBrk="0" hangingPunct="0"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26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查，看看还有什么我所不知道的出产。</a:t>
            </a:r>
            <a:endParaRPr lang="en-US" altLang="zh-CN" sz="26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804863" y="463550"/>
            <a:ext cx="21494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经典片段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50" y="2563813"/>
            <a:ext cx="18732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322188" y="847488"/>
            <a:ext cx="2995575" cy="540725"/>
          </a:xfrm>
          <a:prstGeom prst="rect">
            <a:avLst/>
          </a:prstGeom>
          <a:solidFill>
            <a:srgbClr val="EBFDFF"/>
          </a:solidFill>
          <a:effectLst>
            <a:softEdge rad="63500"/>
          </a:effectLst>
        </p:spPr>
        <p:txBody>
          <a:bodyPr>
            <a:spAutoFit/>
          </a:bodyPr>
          <a:lstStyle/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2800" b="1" noProof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鲁滨逊岛上巡查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550863" y="433388"/>
            <a:ext cx="8023225" cy="4276725"/>
            <a:chOff x="353488" y="754853"/>
            <a:chExt cx="7740459" cy="4093118"/>
          </a:xfrm>
        </p:grpSpPr>
        <p:sp>
          <p:nvSpPr>
            <p:cNvPr id="3" name="Rectangle 2"/>
            <p:cNvSpPr txBox="1"/>
            <p:nvPr/>
          </p:nvSpPr>
          <p:spPr>
            <a:xfrm>
              <a:off x="353488" y="754853"/>
              <a:ext cx="7740459" cy="3999546"/>
            </a:xfrm>
            <a:prstGeom prst="rect">
              <a:avLst/>
            </a:prstGeom>
            <a:noFill/>
            <a:ln w="9525">
              <a:noFill/>
            </a:ln>
            <a:effectLst>
              <a:softEdge rad="127000"/>
            </a:effectLst>
          </p:spPr>
          <p:txBody>
            <a:bodyPr/>
            <a:lstStyle/>
            <a:p>
              <a:pPr eaLnBrk="0" hangingPunct="0">
                <a:lnSpc>
                  <a:spcPct val="125000"/>
                </a:lnSpc>
                <a:spcBef>
                  <a:spcPts val="0"/>
                </a:spcBef>
                <a:defRPr/>
              </a:pPr>
              <a:r>
                <a:rPr lang="zh-CN" altLang="en-US" sz="2800" b="1" spc="-150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我着手对这个海岛进行更详细的调查，是在七月十五日。我首先走到那条小河旁边，这条小河，正如我前面提到，是我的木排起岸的地方。我沿着小河向上游走了二英里左右，发现潮水只能涨到那里为止，因此看出它只是一条小小的溪流，溪</a:t>
              </a:r>
              <a:endParaRPr lang="en-US" altLang="zh-CN" sz="2800" b="1" spc="-150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25000"/>
                </a:lnSpc>
                <a:spcBef>
                  <a:spcPts val="0"/>
                </a:spcBef>
                <a:defRPr/>
              </a:pPr>
              <a:r>
                <a:rPr lang="zh-CN" altLang="en-US" sz="2800" b="1" spc="-150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水新鲜可饮。但由于正在旱季，溪里</a:t>
              </a:r>
              <a:endParaRPr lang="en-US" altLang="zh-CN" sz="2800" b="1" spc="-150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25000"/>
                </a:lnSpc>
                <a:spcBef>
                  <a:spcPts val="0"/>
                </a:spcBef>
                <a:defRPr/>
              </a:pPr>
              <a:r>
                <a:rPr lang="zh-CN" altLang="en-US" sz="2800" b="1" spc="-150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有些地方简直一点水都没有，或者即</a:t>
              </a:r>
              <a:endParaRPr lang="en-US" altLang="zh-CN" sz="2800" b="1" spc="-150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25000"/>
                </a:lnSpc>
                <a:spcBef>
                  <a:spcPts val="0"/>
                </a:spcBef>
                <a:defRPr/>
              </a:pPr>
              <a:r>
                <a:rPr lang="zh-CN" altLang="en-US" sz="2800" b="1" spc="-150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使有，也流得看不出来。</a:t>
              </a:r>
              <a:endParaRPr lang="en-US" altLang="zh-CN" sz="2800" b="1" spc="-150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9462" name="图片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2973" y="2922307"/>
              <a:ext cx="1882655" cy="1925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741363" y="496888"/>
            <a:ext cx="7720012" cy="4484687"/>
            <a:chOff x="343296" y="423243"/>
            <a:chExt cx="8121582" cy="4484881"/>
          </a:xfrm>
        </p:grpSpPr>
        <p:sp>
          <p:nvSpPr>
            <p:cNvPr id="3" name="Rectangle 2"/>
            <p:cNvSpPr txBox="1"/>
            <p:nvPr/>
          </p:nvSpPr>
          <p:spPr>
            <a:xfrm>
              <a:off x="343296" y="423243"/>
              <a:ext cx="8121582" cy="4484881"/>
            </a:xfrm>
            <a:prstGeom prst="rect">
              <a:avLst/>
            </a:prstGeom>
            <a:noFill/>
            <a:ln w="9525">
              <a:noFill/>
            </a:ln>
            <a:effectLst>
              <a:softEdge rad="127000"/>
            </a:effectLst>
          </p:spPr>
          <p:txBody>
            <a:bodyPr/>
            <a:lstStyle/>
            <a:p>
              <a:pPr>
                <a:lnSpc>
                  <a:spcPct val="120000"/>
                </a:lnSpc>
                <a:spcBef>
                  <a:spcPts val="40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在这条小溪的旁边，我看见许多片可爱的草地，又平坦，又匀净，全是绿草。在那地势较高的地方，紧靠着高岗，显然，我又看见这是河水泛滥不到的地方，有许多烟草，</a:t>
              </a:r>
              <a:endParaRPr lang="en-US" altLang="zh-CN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spcBef>
                  <a:spcPts val="40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油绿绿的，茎子 长得又粗又大。</a:t>
              </a:r>
              <a:endParaRPr lang="en-US" altLang="zh-CN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spcBef>
                  <a:spcPts val="40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附近还有各种各样的植物，我都</a:t>
              </a:r>
              <a:endParaRPr lang="en-US" altLang="zh-CN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spcBef>
                  <a:spcPts val="40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不认识，也许各有各的用处，不</a:t>
              </a:r>
              <a:endParaRPr lang="en-US" altLang="zh-CN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  <a:spcBef>
                  <a:spcPts val="40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过我不知道罢了。</a:t>
              </a:r>
            </a:p>
            <a:p>
              <a:pPr>
                <a:lnSpc>
                  <a:spcPct val="120000"/>
                </a:lnSpc>
                <a:spcBef>
                  <a:spcPts val="400"/>
                </a:spcBef>
                <a:buFont typeface="Arial" panose="020B0604020202020204" pitchFamily="34" charset="0"/>
                <a:buNone/>
                <a:defRPr/>
              </a:pPr>
              <a:endParaRPr lang="zh-CN" altLang="en-US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02044" y="2069032"/>
              <a:ext cx="2473268" cy="217446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717550" y="569913"/>
            <a:ext cx="7885113" cy="4178300"/>
            <a:chOff x="616941" y="556175"/>
            <a:chExt cx="7885606" cy="4179581"/>
          </a:xfrm>
        </p:grpSpPr>
        <p:sp>
          <p:nvSpPr>
            <p:cNvPr id="3" name="Rectangle 2"/>
            <p:cNvSpPr txBox="1"/>
            <p:nvPr/>
          </p:nvSpPr>
          <p:spPr>
            <a:xfrm>
              <a:off x="616941" y="556175"/>
              <a:ext cx="7885606" cy="4179581"/>
            </a:xfrm>
            <a:prstGeom prst="rect">
              <a:avLst/>
            </a:prstGeom>
            <a:noFill/>
            <a:ln w="9525">
              <a:noFill/>
            </a:ln>
            <a:effectLst>
              <a:softEdge rad="127000"/>
            </a:effectLst>
          </p:spPr>
          <p:txBody>
            <a:bodyPr/>
            <a:lstStyle/>
            <a:p>
              <a:pPr eaLnBrk="0" hangingPunct="0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我到处寻找木薯的块根，那是热带印第安人用来做面包的东西，可是找不到。我看到许多很大的芦荟，但当时还不知道它们的用处。我又看见一些甘蔗，然而都是野生的，因为</a:t>
              </a:r>
              <a:endParaRPr lang="en-US" altLang="zh-CN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没有人工培植，都不大好。我认为这</a:t>
              </a:r>
              <a:endParaRPr lang="en-US" altLang="zh-CN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回发现了不少的东西，在归家的路上，</a:t>
              </a:r>
              <a:endParaRPr lang="en-US" altLang="zh-CN" sz="28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hangingPunct="0">
                <a:lnSpc>
                  <a:spcPct val="130000"/>
                </a:lnSpc>
                <a:spcBef>
                  <a:spcPts val="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心里寻思着用什么方法可以知道我所</a:t>
              </a:r>
            </a:p>
          </p:txBody>
        </p:sp>
        <p:pic>
          <p:nvPicPr>
            <p:cNvPr id="21510" name="图片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2306" y="2360638"/>
              <a:ext cx="1711863" cy="193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95325" y="835025"/>
            <a:ext cx="7681913" cy="3649663"/>
            <a:chOff x="3623018" y="761056"/>
            <a:chExt cx="7683103" cy="3651608"/>
          </a:xfrm>
        </p:grpSpPr>
        <p:sp>
          <p:nvSpPr>
            <p:cNvPr id="3" name="Rectangle 2"/>
            <p:cNvSpPr txBox="1"/>
            <p:nvPr/>
          </p:nvSpPr>
          <p:spPr>
            <a:xfrm>
              <a:off x="3623018" y="761056"/>
              <a:ext cx="4850268" cy="3651608"/>
            </a:xfrm>
            <a:prstGeom prst="rect">
              <a:avLst/>
            </a:prstGeom>
            <a:noFill/>
            <a:ln w="9525">
              <a:noFill/>
            </a:ln>
            <a:effectLst>
              <a:softEdge rad="127000"/>
            </a:effectLst>
          </p:spPr>
          <p:txBody>
            <a:bodyPr/>
            <a:lstStyle/>
            <a:p>
              <a:pPr>
                <a:lnSpc>
                  <a:spcPct val="130000"/>
                </a:lnSpc>
                <a:spcBef>
                  <a:spcPts val="400"/>
                </a:spcBef>
                <a:defRPr/>
              </a:pPr>
              <a:r>
                <a:rPr lang="zh-CN" altLang="en-US" sz="2800" b="1" noProof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发现的水果和植物的性质和用处，然而毫无结果。主要因为我在巴西的时候观察得太少，所以对于野外的植物都不大知道，不能在这困难之中对我有什么用处。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65983" y="1189408"/>
              <a:ext cx="2840138" cy="1779490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  <a:softEdge rad="127000"/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611514" y="406024"/>
            <a:ext cx="3960486" cy="58477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相信你可以读更多</a:t>
            </a: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611188" y="444500"/>
            <a:ext cx="7945437" cy="4745038"/>
            <a:chOff x="1566576" y="59097"/>
            <a:chExt cx="7945102" cy="4746262"/>
          </a:xfrm>
        </p:grpSpPr>
        <p:grpSp>
          <p:nvGrpSpPr>
            <p:cNvPr id="23556" name="组合 2"/>
            <p:cNvGrpSpPr>
              <a:grpSpLocks/>
            </p:cNvGrpSpPr>
            <p:nvPr/>
          </p:nvGrpSpPr>
          <p:grpSpPr bwMode="auto">
            <a:xfrm>
              <a:off x="1566576" y="59097"/>
              <a:ext cx="7945102" cy="4746262"/>
              <a:chOff x="2801" y="92"/>
              <a:chExt cx="12508" cy="7475"/>
            </a:xfrm>
          </p:grpSpPr>
          <p:sp>
            <p:nvSpPr>
              <p:cNvPr id="23558" name="Rectangle 2"/>
              <p:cNvSpPr txBox="1">
                <a:spLocks noChangeArrowheads="1"/>
              </p:cNvSpPr>
              <p:nvPr/>
            </p:nvSpPr>
            <p:spPr bwMode="auto">
              <a:xfrm>
                <a:off x="2801" y="922"/>
                <a:ext cx="12508" cy="66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-3429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defTabSz="914400">
                  <a:lnSpc>
                    <a:spcPct val="125000"/>
                  </a:lnSpc>
                </a:pP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    </a:t>
                </a:r>
                <a:r>
                  <a:rPr lang="zh-CN" altLang="zh-CN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《</a:t>
                </a:r>
                <a:r>
                  <a:rPr lang="zh-CN" altLang="en-US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骑鹅旅行记</a:t>
                </a:r>
                <a:r>
                  <a:rPr lang="zh-CN" altLang="zh-CN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》</a:t>
                </a: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讲述了家住瑞典南部的小男孩</a:t>
                </a:r>
                <a:r>
                  <a:rPr lang="zh-CN" altLang="en-US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尼尔斯</a:t>
                </a: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不爱读书学习，总是调皮捣蛋，好捉弄小动物。一天，他</a:t>
                </a:r>
                <a:r>
                  <a:rPr lang="zh-CN" altLang="en-US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被小精灵变成了拇指般大小</a:t>
                </a: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。从此，他</a:t>
                </a:r>
                <a:r>
                  <a:rPr lang="zh-CN" altLang="en-US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骑在自家雄鹅的背上走南闯北，从南部的家乡一直飞到北部的拉普兰省，漫游了瑞典各地。</a:t>
                </a: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通过这</a:t>
                </a:r>
                <a:endParaRPr lang="zh-CN" altLang="zh-CN" sz="2600" b="1" noProof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endParaRPr>
              </a:p>
              <a:p>
                <a:pPr defTabSz="914400">
                  <a:lnSpc>
                    <a:spcPct val="125000"/>
                  </a:lnSpc>
                </a:pP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次奇异的旅行，尼尔斯</a:t>
                </a:r>
                <a:r>
                  <a:rPr lang="zh-CN" altLang="en-US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增长了很多见识</a:t>
                </a: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，</a:t>
                </a:r>
                <a:endParaRPr lang="zh-CN" altLang="zh-CN" sz="2600" b="1" noProof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endParaRPr>
              </a:p>
              <a:p>
                <a:pPr defTabSz="914400">
                  <a:lnSpc>
                    <a:spcPct val="125000"/>
                  </a:lnSpc>
                </a:pPr>
                <a:r>
                  <a:rPr lang="zh-CN" altLang="en-US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结识了许多朋友</a:t>
                </a: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，也碰到过好几个凶恶阴</a:t>
                </a:r>
                <a:endParaRPr lang="zh-CN" altLang="zh-CN" sz="2600" b="1" noProof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endParaRPr>
              </a:p>
              <a:p>
                <a:pPr defTabSz="914400">
                  <a:lnSpc>
                    <a:spcPct val="125000"/>
                  </a:lnSpc>
                </a:pP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险的敌人。</a:t>
                </a:r>
              </a:p>
            </p:txBody>
          </p:sp>
          <p:sp>
            <p:nvSpPr>
              <p:cNvPr id="23559" name="文本框 3"/>
              <p:cNvSpPr txBox="1">
                <a:spLocks noChangeArrowheads="1"/>
              </p:cNvSpPr>
              <p:nvPr/>
            </p:nvSpPr>
            <p:spPr bwMode="auto">
              <a:xfrm>
                <a:off x="9913" y="92"/>
                <a:ext cx="4023" cy="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defTabSz="914400" eaLnBrk="1" hangingPunct="1">
                  <a:buFont typeface="Arial" pitchFamily="34" charset="0"/>
                  <a:buNone/>
                </a:pPr>
                <a:r>
                  <a:rPr lang="zh-CN" altLang="en-US" sz="3000" b="1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作品梗概</a:t>
                </a:r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1157271">
              <a:off x="7941106" y="2680645"/>
              <a:ext cx="1025763" cy="1609417"/>
            </a:xfrm>
            <a:prstGeom prst="rect">
              <a:avLst/>
            </a:prstGeom>
            <a:scene3d>
              <a:camera prst="orthographicFront">
                <a:rot lat="0" lon="0" rev="21299999"/>
              </a:camera>
              <a:lightRig rig="threePt" dir="t"/>
            </a:scene3d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3"/>
          <p:cNvSpPr txBox="1">
            <a:spLocks noChangeArrowheads="1"/>
          </p:cNvSpPr>
          <p:nvPr/>
        </p:nvSpPr>
        <p:spPr bwMode="auto">
          <a:xfrm>
            <a:off x="3597275" y="473075"/>
            <a:ext cx="29479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作者简介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688975" y="1258888"/>
            <a:ext cx="7869238" cy="3341687"/>
            <a:chOff x="747921" y="1067640"/>
            <a:chExt cx="7870895" cy="3342775"/>
          </a:xfrm>
        </p:grpSpPr>
        <p:sp>
          <p:nvSpPr>
            <p:cNvPr id="25604" name="文本框 1"/>
            <p:cNvSpPr txBox="1">
              <a:spLocks noChangeArrowheads="1"/>
            </p:cNvSpPr>
            <p:nvPr/>
          </p:nvSpPr>
          <p:spPr bwMode="auto">
            <a:xfrm>
              <a:off x="747921" y="1067640"/>
              <a:ext cx="7870895" cy="33427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>
                <a:lnSpc>
                  <a:spcPct val="120000"/>
                </a:lnSpc>
                <a:defRPr/>
              </a:pPr>
              <a:r>
                <a:rPr lang="zh-CN" altLang="en-US" sz="3000" b="1" spc="13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塞尔玛</a:t>
              </a:r>
              <a:r>
                <a:rPr lang="en-US" altLang="zh-CN" sz="3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3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拉格洛芙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1858—1940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zh-CN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瑞典</a:t>
              </a:r>
              <a:endParaRPr lang="en-US" altLang="zh-CN" sz="3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defTabSz="914400">
                <a:lnSpc>
                  <a:spcPct val="120000"/>
                </a:lnSpc>
                <a:defRPr/>
              </a:pPr>
              <a:r>
                <a:rPr lang="en-US" altLang="zh-CN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       </a:t>
              </a:r>
              <a:r>
                <a:rPr lang="zh-CN" altLang="en-US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女作家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r>
                <a:rPr lang="en-US" altLang="zh-CN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1909</a:t>
              </a:r>
              <a:r>
                <a:rPr lang="zh-CN" altLang="en-US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年荣获诺贝尔文学</a:t>
              </a:r>
              <a:endParaRPr lang="en-US" altLang="zh-CN" sz="3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defTabSz="914400">
                <a:lnSpc>
                  <a:spcPct val="120000"/>
                </a:lnSpc>
                <a:defRPr/>
              </a:pPr>
              <a:r>
                <a:rPr lang="en-US" altLang="zh-CN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       </a:t>
              </a:r>
              <a:r>
                <a:rPr lang="zh-CN" altLang="en-US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奖，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她是瑞典第一位得到这一荣</a:t>
              </a:r>
              <a:endParaRPr lang="en-US" altLang="zh-CN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defTabSz="914400">
                <a:lnSpc>
                  <a:spcPct val="120000"/>
                </a:lnSpc>
                <a:defRPr/>
              </a:pPr>
              <a:r>
                <a:rPr lang="en-US" altLang="zh-CN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       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誉的作家，也是世界上第一位获</a:t>
              </a:r>
              <a:r>
                <a:rPr lang="zh-CN" altLang="en-US" sz="3000" b="1" spc="15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得这一奖项的女性。主要作品有小说</a:t>
              </a:r>
              <a:r>
                <a:rPr lang="en-US" altLang="zh-CN" sz="3000" b="1" spc="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3000" b="1" spc="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古斯</a:t>
              </a:r>
              <a:r>
                <a:rPr lang="zh-CN" altLang="en-US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泰</a:t>
              </a:r>
              <a:r>
                <a:rPr lang="en-US" altLang="zh-CN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贝林的故事</a:t>
              </a:r>
              <a:r>
                <a:rPr lang="en-US" altLang="zh-CN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3000" b="1" spc="-15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、长篇游记</a:t>
              </a:r>
              <a:r>
                <a:rPr lang="en-US" altLang="zh-CN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骑鹅旅行记</a:t>
              </a:r>
              <a:r>
                <a:rPr lang="en-US" altLang="zh-CN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3000" b="1" spc="-15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等。</a:t>
              </a:r>
            </a:p>
          </p:txBody>
        </p:sp>
        <p:pic>
          <p:nvPicPr>
            <p:cNvPr id="25605" name="图片 4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289" y="1682331"/>
              <a:ext cx="2241210" cy="164591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695325" y="1141413"/>
            <a:ext cx="7775575" cy="34464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hangingPunct="0"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sz="2800" b="1" spc="-130" dirty="0">
                <a:solidFill>
                  <a:srgbClr val="FF00FF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spc="-130" dirty="0">
                <a:solidFill>
                  <a:srgbClr val="FF00FF"/>
                </a:solidFill>
                <a:latin typeface="宋体" panose="02010600030101010101" pitchFamily="2" charset="-122"/>
              </a:rPr>
              <a:t>骑鹅旅行记</a:t>
            </a:r>
            <a:r>
              <a:rPr lang="en-US" altLang="zh-CN" sz="2800" b="1" spc="-130" dirty="0">
                <a:solidFill>
                  <a:srgbClr val="FF00FF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800" b="1" spc="-130" dirty="0">
                <a:solidFill>
                  <a:prstClr val="black"/>
                </a:solidFill>
                <a:latin typeface="宋体" panose="02010600030101010101" pitchFamily="2" charset="-122"/>
              </a:rPr>
              <a:t>具有很强的</a:t>
            </a:r>
            <a:r>
              <a:rPr lang="zh-CN" altLang="en-US" sz="2800" b="1" spc="-130" dirty="0">
                <a:solidFill>
                  <a:srgbClr val="0000FF"/>
                </a:solidFill>
                <a:latin typeface="宋体" panose="02010600030101010101" pitchFamily="2" charset="-122"/>
              </a:rPr>
              <a:t>趣味性</a:t>
            </a:r>
            <a:r>
              <a:rPr lang="zh-CN" altLang="en-US" sz="2800" b="1" spc="-130" dirty="0">
                <a:solidFill>
                  <a:prstClr val="black"/>
                </a:solidFill>
                <a:latin typeface="宋体" panose="02010600030101010101" pitchFamily="2" charset="-122"/>
              </a:rPr>
              <a:t>和</a:t>
            </a:r>
            <a:r>
              <a:rPr lang="zh-CN" altLang="en-US" sz="2800" b="1" spc="-130" dirty="0">
                <a:solidFill>
                  <a:srgbClr val="0000FF"/>
                </a:solidFill>
                <a:latin typeface="宋体" panose="02010600030101010101" pitchFamily="2" charset="-122"/>
              </a:rPr>
              <a:t>知识性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，</a:t>
            </a:r>
            <a:r>
              <a:rPr lang="zh-CN" altLang="en-US" sz="2800" b="1" spc="-130" dirty="0">
                <a:solidFill>
                  <a:prstClr val="black"/>
                </a:solidFill>
                <a:latin typeface="宋体" panose="02010600030101010101" pitchFamily="2" charset="-122"/>
              </a:rPr>
              <a:t>作者的语言平易、清新，在她的笔下，风、河流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、城市都成了拟人化的形象，巧妙的比喻更让人耳目一新。作品着重展示了</a:t>
            </a:r>
            <a:r>
              <a:rPr lang="zh-CN" altLang="en-US" sz="2800" b="1" dirty="0">
                <a:solidFill>
                  <a:srgbClr val="FF00FF"/>
                </a:solidFill>
                <a:latin typeface="宋体" panose="02010600030101010101" pitchFamily="2" charset="-122"/>
              </a:rPr>
              <a:t>瑞典的自然风光、地理环境、文化历史以及动植物习性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。这些知识在书中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大多以童话、传说和民间故事的形式出现。</a:t>
            </a:r>
          </a:p>
        </p:txBody>
      </p:sp>
      <p:sp>
        <p:nvSpPr>
          <p:cNvPr id="26627" name="文本框 1"/>
          <p:cNvSpPr txBox="1">
            <a:spLocks noChangeArrowheads="1"/>
          </p:cNvSpPr>
          <p:nvPr/>
        </p:nvSpPr>
        <p:spPr bwMode="auto">
          <a:xfrm>
            <a:off x="3857625" y="508000"/>
            <a:ext cx="1884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艺术特色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266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760413" y="1637708"/>
            <a:ext cx="7908925" cy="2900362"/>
            <a:chOff x="674192" y="1315367"/>
            <a:chExt cx="7909153" cy="2900200"/>
          </a:xfrm>
        </p:grpSpPr>
        <p:sp>
          <p:nvSpPr>
            <p:cNvPr id="2" name="Rectangle 2"/>
            <p:cNvSpPr txBox="1">
              <a:spLocks noChangeArrowheads="1"/>
            </p:cNvSpPr>
            <p:nvPr/>
          </p:nvSpPr>
          <p:spPr bwMode="auto">
            <a:xfrm>
              <a:off x="674192" y="1315367"/>
              <a:ext cx="7909153" cy="2900200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3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30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    </a:t>
              </a:r>
              <a:r>
                <a:rPr lang="zh-CN" altLang="en-US" sz="3000" b="1" spc="-120" dirty="0">
                  <a:solidFill>
                    <a:srgbClr val="0000FF"/>
                  </a:solidFill>
                  <a:latin typeface="宋体" panose="02010600030101010101" pitchFamily="2" charset="-122"/>
                </a:rPr>
                <a:t>每一本名著都是独一无二的花朵</a:t>
              </a:r>
              <a:r>
                <a:rPr lang="zh-CN" altLang="en-US" sz="30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，你触摸到它的那一刻，便是奇遇的开</a:t>
              </a:r>
              <a:endPara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  <a:p>
              <a:pPr eaLnBrk="0" hangingPunct="0">
                <a:lnSpc>
                  <a:spcPct val="13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30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始。正如泰戈尔的诗句：“当</a:t>
              </a:r>
              <a:endPara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  <a:p>
              <a:pPr eaLnBrk="0" hangingPunct="0">
                <a:lnSpc>
                  <a:spcPct val="13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30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我们漫步在阳光下，若能不期</a:t>
              </a:r>
              <a:endPara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  <a:p>
              <a:pPr eaLnBrk="0" hangingPunct="0">
                <a:lnSpc>
                  <a:spcPct val="13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30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而遇，我想我会无限惊讶地停下步履。”</a:t>
              </a:r>
              <a:endPara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117292" y="1909243"/>
              <a:ext cx="2037924" cy="171244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6" name="组合 10"/>
          <p:cNvGrpSpPr>
            <a:grpSpLocks/>
          </p:cNvGrpSpPr>
          <p:nvPr/>
        </p:nvGrpSpPr>
        <p:grpSpPr bwMode="auto">
          <a:xfrm>
            <a:off x="3336925" y="214313"/>
            <a:ext cx="2755900" cy="625475"/>
            <a:chOff x="-7257" y="166732"/>
            <a:chExt cx="2785575" cy="580754"/>
          </a:xfrm>
        </p:grpSpPr>
        <p:pic>
          <p:nvPicPr>
            <p:cNvPr id="7173" name="图片 1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384" y="173440"/>
              <a:ext cx="1823574" cy="566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174" name="组合 12"/>
            <p:cNvGrpSpPr>
              <a:grpSpLocks/>
            </p:cNvGrpSpPr>
            <p:nvPr/>
          </p:nvGrpSpPr>
          <p:grpSpPr bwMode="auto">
            <a:xfrm>
              <a:off x="-7257" y="166732"/>
              <a:ext cx="2785575" cy="580754"/>
              <a:chOff x="1168" y="1277075"/>
              <a:chExt cx="2785575" cy="580754"/>
            </a:xfrm>
          </p:grpSpPr>
          <p:grpSp>
            <p:nvGrpSpPr>
              <p:cNvPr id="7175" name="组合 13"/>
              <p:cNvGrpSpPr>
                <a:grpSpLocks/>
              </p:cNvGrpSpPr>
              <p:nvPr/>
            </p:nvGrpSpPr>
            <p:grpSpPr bwMode="auto">
              <a:xfrm>
                <a:off x="1168" y="1348089"/>
                <a:ext cx="2785575" cy="509740"/>
                <a:chOff x="1168" y="1348089"/>
                <a:chExt cx="2785575" cy="509740"/>
              </a:xfrm>
            </p:grpSpPr>
            <p:pic>
              <p:nvPicPr>
                <p:cNvPr id="7177" name="图片 1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68" y="1786450"/>
                  <a:ext cx="2785575" cy="71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178" name="图片 1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14551" y="1440139"/>
                  <a:ext cx="283632" cy="3463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179" name="图片 17"/>
                <p:cNvPicPr>
                  <a:picLocks noChangeAspect="1"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35" y="1449157"/>
                  <a:ext cx="445707" cy="3463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180" name="图片 18"/>
                <p:cNvPicPr>
                  <a:picLocks noChangeAspect="1"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32123" y="1348089"/>
                  <a:ext cx="439057" cy="4447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7176" name="矩形 14"/>
              <p:cNvSpPr>
                <a:spLocks noChangeArrowheads="1"/>
              </p:cNvSpPr>
              <p:nvPr/>
            </p:nvSpPr>
            <p:spPr bwMode="auto">
              <a:xfrm>
                <a:off x="356955" y="1277075"/>
                <a:ext cx="1719650" cy="471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defTabSz="457200"/>
                <a:r>
                  <a:rPr lang="zh-CN" altLang="en-US" sz="3200" b="1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第</a:t>
                </a:r>
                <a:r>
                  <a:rPr lang="en-US" altLang="zh-CN" sz="3200" b="1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1</a:t>
                </a:r>
                <a:r>
                  <a:rPr lang="zh-CN" altLang="en-US" sz="3200" b="1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课时</a:t>
                </a: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48123" y="832172"/>
            <a:ext cx="15818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665163" y="522288"/>
            <a:ext cx="7945437" cy="4106862"/>
            <a:chOff x="1566576" y="11473"/>
            <a:chExt cx="7945102" cy="4107503"/>
          </a:xfrm>
        </p:grpSpPr>
        <p:grpSp>
          <p:nvGrpSpPr>
            <p:cNvPr id="26636" name="组合 2"/>
            <p:cNvGrpSpPr>
              <a:grpSpLocks/>
            </p:cNvGrpSpPr>
            <p:nvPr/>
          </p:nvGrpSpPr>
          <p:grpSpPr bwMode="auto">
            <a:xfrm>
              <a:off x="1566576" y="11473"/>
              <a:ext cx="7945102" cy="4107503"/>
              <a:chOff x="2801" y="17"/>
              <a:chExt cx="12508" cy="6469"/>
            </a:xfrm>
          </p:grpSpPr>
          <p:sp>
            <p:nvSpPr>
              <p:cNvPr id="26638" name="Rectangle 2"/>
              <p:cNvSpPr txBox="1">
                <a:spLocks noChangeArrowheads="1"/>
              </p:cNvSpPr>
              <p:nvPr/>
            </p:nvSpPr>
            <p:spPr bwMode="auto">
              <a:xfrm>
                <a:off x="2801" y="946"/>
                <a:ext cx="12508" cy="5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-3429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defTabSz="914400">
                  <a:lnSpc>
                    <a:spcPct val="125000"/>
                  </a:lnSpc>
                </a:pP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    </a:t>
                </a:r>
                <a:r>
                  <a:rPr lang="zh-CN" altLang="zh-CN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《</a:t>
                </a:r>
                <a:r>
                  <a:rPr lang="zh-CN" altLang="en-US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汤姆</a:t>
                </a:r>
                <a:r>
                  <a:rPr lang="zh-CN" altLang="zh-CN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·</a:t>
                </a:r>
                <a:r>
                  <a:rPr lang="zh-CN" altLang="en-US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索亚历险记</a:t>
                </a:r>
                <a:r>
                  <a:rPr lang="zh-CN" altLang="zh-CN" sz="2600" b="1" noProof="1">
                    <a:solidFill>
                      <a:srgbClr val="FF00FF"/>
                    </a:solidFill>
                    <a:latin typeface="宋体" pitchFamily="2" charset="-122"/>
                    <a:ea typeface="宋体" pitchFamily="2" charset="-122"/>
                  </a:rPr>
                  <a:t>》</a:t>
                </a: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汤姆幼年丧母，由姨妈收养。他天性纯真、热爱自由，不喜欢学校呆板枯燥的教育，并极度厌恶牧师骗人的鬼话。他不堪忍受束缚个性、枯燥乏味的生活，幻想干一番英雄</a:t>
                </a:r>
                <a:endParaRPr lang="zh-CN" altLang="zh-CN" sz="2600" b="1" noProof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endParaRPr>
              </a:p>
              <a:p>
                <a:pPr defTabSz="914400">
                  <a:lnSpc>
                    <a:spcPct val="125000"/>
                  </a:lnSpc>
                </a:pP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事业，先后经历了目睹凶杀案、“海盗”</a:t>
                </a:r>
                <a:endParaRPr lang="zh-CN" altLang="zh-CN" sz="2600" b="1" noProof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endParaRPr>
              </a:p>
              <a:p>
                <a:pPr defTabSz="914400">
                  <a:lnSpc>
                    <a:spcPct val="125000"/>
                  </a:lnSpc>
                </a:pP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营地生活、鬼屋寻宝、山洞被困、山洞再</a:t>
                </a:r>
                <a:endParaRPr lang="zh-CN" altLang="zh-CN" sz="2600" b="1" noProof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endParaRPr>
              </a:p>
              <a:p>
                <a:pPr defTabSz="914400">
                  <a:lnSpc>
                    <a:spcPct val="125000"/>
                  </a:lnSpc>
                </a:pPr>
                <a:r>
                  <a:rPr lang="zh-CN" altLang="en-US" sz="2600" b="1" noProof="1">
                    <a:solidFill>
                      <a:srgbClr val="0000FF"/>
                    </a:solidFill>
                    <a:latin typeface="宋体" pitchFamily="2" charset="-122"/>
                    <a:ea typeface="宋体" pitchFamily="2" charset="-122"/>
                  </a:rPr>
                  <a:t>次寻宝等历险生活，最终成功获得了宝藏。</a:t>
                </a:r>
              </a:p>
            </p:txBody>
          </p:sp>
          <p:sp>
            <p:nvSpPr>
              <p:cNvPr id="26639" name="文本框 3"/>
              <p:cNvSpPr txBox="1">
                <a:spLocks noChangeArrowheads="1"/>
              </p:cNvSpPr>
              <p:nvPr/>
            </p:nvSpPr>
            <p:spPr bwMode="auto">
              <a:xfrm>
                <a:off x="7200" y="17"/>
                <a:ext cx="4023" cy="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defTabSz="914400" eaLnBrk="1" hangingPunct="1">
                  <a:buFont typeface="Arial" pitchFamily="34" charset="0"/>
                  <a:buNone/>
                </a:pPr>
                <a:r>
                  <a:rPr lang="zh-CN" altLang="en-US" sz="3000" b="1">
                    <a:solidFill>
                      <a:srgbClr val="FF0000"/>
                    </a:solidFill>
                    <a:latin typeface="黑体" pitchFamily="49" charset="-122"/>
                    <a:ea typeface="黑体" pitchFamily="49" charset="-122"/>
                  </a:rPr>
                  <a:t>作品梗概</a:t>
                </a:r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06832" y="2187447"/>
              <a:ext cx="1203512" cy="1779280"/>
            </a:xfrm>
            <a:prstGeom prst="rect">
              <a:avLst/>
            </a:prstGeom>
            <a:scene3d>
              <a:camera prst="orthographicFront">
                <a:rot lat="0" lon="0" rev="21299999"/>
              </a:camera>
              <a:lightRig rig="threePt" dir="t"/>
            </a:scene3d>
          </p:spPr>
        </p:pic>
      </p:grpSp>
      <p:grpSp>
        <p:nvGrpSpPr>
          <p:cNvPr id="4" name="组合 10"/>
          <p:cNvGrpSpPr>
            <a:grpSpLocks/>
          </p:cNvGrpSpPr>
          <p:nvPr/>
        </p:nvGrpSpPr>
        <p:grpSpPr bwMode="auto">
          <a:xfrm>
            <a:off x="6113463" y="373063"/>
            <a:ext cx="2755900" cy="625475"/>
            <a:chOff x="-7257" y="166732"/>
            <a:chExt cx="2785575" cy="580754"/>
          </a:xfrm>
        </p:grpSpPr>
        <p:pic>
          <p:nvPicPr>
            <p:cNvPr id="26628" name="图片 1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384" y="173440"/>
              <a:ext cx="1823574" cy="566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6629" name="组合 12"/>
            <p:cNvGrpSpPr>
              <a:grpSpLocks/>
            </p:cNvGrpSpPr>
            <p:nvPr/>
          </p:nvGrpSpPr>
          <p:grpSpPr bwMode="auto">
            <a:xfrm>
              <a:off x="-7257" y="166732"/>
              <a:ext cx="2785575" cy="580754"/>
              <a:chOff x="1168" y="1277075"/>
              <a:chExt cx="2785575" cy="580754"/>
            </a:xfrm>
          </p:grpSpPr>
          <p:grpSp>
            <p:nvGrpSpPr>
              <p:cNvPr id="26630" name="组合 13"/>
              <p:cNvGrpSpPr>
                <a:grpSpLocks/>
              </p:cNvGrpSpPr>
              <p:nvPr/>
            </p:nvGrpSpPr>
            <p:grpSpPr bwMode="auto">
              <a:xfrm>
                <a:off x="1168" y="1348089"/>
                <a:ext cx="2785575" cy="509740"/>
                <a:chOff x="1168" y="1348089"/>
                <a:chExt cx="2785575" cy="509740"/>
              </a:xfrm>
            </p:grpSpPr>
            <p:pic>
              <p:nvPicPr>
                <p:cNvPr id="26632" name="图片 15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68" y="1786450"/>
                  <a:ext cx="2785575" cy="71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633" name="图片 1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14551" y="1440139"/>
                  <a:ext cx="283632" cy="3463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634" name="图片 17"/>
                <p:cNvPicPr>
                  <a:picLocks noChangeAspect="1"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35" y="1449157"/>
                  <a:ext cx="445707" cy="3463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635" name="图片 18"/>
                <p:cNvPicPr>
                  <a:picLocks noChangeAspect="1"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32123" y="1348089"/>
                  <a:ext cx="439057" cy="4447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6631" name="矩形 14"/>
              <p:cNvSpPr>
                <a:spLocks noChangeArrowheads="1"/>
              </p:cNvSpPr>
              <p:nvPr/>
            </p:nvSpPr>
            <p:spPr bwMode="auto">
              <a:xfrm>
                <a:off x="356955" y="1277075"/>
                <a:ext cx="1719650" cy="5439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defTabSz="457200"/>
                <a:r>
                  <a:rPr lang="zh-CN" altLang="en-US" sz="3200" b="1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第</a:t>
                </a:r>
                <a:r>
                  <a:rPr lang="en-US" altLang="zh-CN" sz="3200" b="1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2</a:t>
                </a:r>
                <a:r>
                  <a:rPr lang="zh-CN" altLang="en-US" sz="3200" b="1">
                    <a:solidFill>
                      <a:srgbClr val="0070C0"/>
                    </a:solidFill>
                    <a:latin typeface="黑体" pitchFamily="49" charset="-122"/>
                    <a:ea typeface="黑体" pitchFamily="49" charset="-122"/>
                  </a:rPr>
                  <a:t>课时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3"/>
          <p:cNvSpPr txBox="1">
            <a:spLocks noChangeArrowheads="1"/>
          </p:cNvSpPr>
          <p:nvPr/>
        </p:nvSpPr>
        <p:spPr bwMode="auto">
          <a:xfrm>
            <a:off x="3597275" y="473075"/>
            <a:ext cx="29479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作者简介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41325" y="1265238"/>
            <a:ext cx="8181975" cy="3343275"/>
            <a:chOff x="747922" y="1067640"/>
            <a:chExt cx="8182496" cy="3342775"/>
          </a:xfrm>
        </p:grpSpPr>
        <p:sp>
          <p:nvSpPr>
            <p:cNvPr id="25604" name="文本框 1"/>
            <p:cNvSpPr txBox="1">
              <a:spLocks noChangeArrowheads="1"/>
            </p:cNvSpPr>
            <p:nvPr/>
          </p:nvSpPr>
          <p:spPr bwMode="auto">
            <a:xfrm>
              <a:off x="747922" y="1067640"/>
              <a:ext cx="6521865" cy="33427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>
                <a:lnSpc>
                  <a:spcPct val="120000"/>
                </a:lnSpc>
                <a:defRPr/>
              </a:pPr>
              <a:r>
                <a:rPr lang="zh-CN" altLang="en-US" sz="3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000" b="1" spc="-12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马克</a:t>
              </a:r>
              <a:r>
                <a:rPr lang="en-US" altLang="zh-CN" sz="3000" b="1" spc="-12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3000" b="1" spc="-12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吐温</a:t>
              </a:r>
              <a:r>
                <a:rPr lang="zh-CN" altLang="en-US" sz="3000" b="1" spc="-12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3000" b="1" spc="-12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1835—1910</a:t>
              </a:r>
              <a:r>
                <a:rPr lang="zh-CN" altLang="en-US" sz="3000" b="1" spc="-12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  原名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萨缪尔</a:t>
              </a:r>
              <a:r>
                <a:rPr lang="en-US" altLang="zh-CN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兰亨</a:t>
              </a:r>
              <a:r>
                <a:rPr lang="en-US" altLang="zh-CN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克莱门斯，</a:t>
              </a:r>
              <a:r>
                <a:rPr lang="zh-CN" altLang="en-US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美国批判现实主义文学的奠基人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，世界著名的</a:t>
              </a:r>
              <a:r>
                <a:rPr lang="zh-CN" altLang="en-US" sz="3000" b="1" spc="-1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小说家。代表作品有</a:t>
              </a:r>
              <a:r>
                <a:rPr lang="en-US" altLang="zh-CN" sz="3000" b="1" spc="-1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3000" b="1" spc="-1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百万英镑</a:t>
              </a:r>
              <a:r>
                <a:rPr lang="en-US" altLang="zh-CN" sz="3000" b="1" spc="-1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》《</a:t>
              </a:r>
              <a:r>
                <a:rPr lang="zh-CN" altLang="en-US" sz="3000" b="1" spc="-10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哈克贝利</a:t>
              </a:r>
              <a:r>
                <a:rPr lang="en-US" altLang="zh-CN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费恩历险记</a:t>
              </a:r>
              <a:r>
                <a:rPr lang="en-US" altLang="zh-CN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》《</a:t>
              </a:r>
              <a:r>
                <a:rPr lang="zh-CN" altLang="en-US" sz="3000" b="1" spc="-150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汤姆</a:t>
              </a:r>
              <a:r>
                <a:rPr lang="en-US" altLang="zh-CN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索亚历险记</a:t>
              </a:r>
              <a:r>
                <a:rPr lang="en-US" altLang="zh-CN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3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等。</a:t>
              </a:r>
              <a:endParaRPr lang="zh-CN" altLang="en-US" sz="3000" b="1" spc="-15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5605" name="图片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0406" y="1448245"/>
              <a:ext cx="1660012" cy="23550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695325" y="1141413"/>
            <a:ext cx="756285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>
              <a:lnSpc>
                <a:spcPct val="130000"/>
              </a:lnSpc>
              <a:spcBef>
                <a:spcPts val="600"/>
              </a:spcBef>
            </a:pPr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en-US" altLang="zh-CN" sz="2600" b="1">
                <a:solidFill>
                  <a:srgbClr val="FF00FF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2600" b="1">
                <a:solidFill>
                  <a:srgbClr val="FF00FF"/>
                </a:solidFill>
                <a:latin typeface="宋体" pitchFamily="2" charset="-122"/>
                <a:ea typeface="宋体" pitchFamily="2" charset="-122"/>
              </a:rPr>
              <a:t>汤姆</a:t>
            </a:r>
            <a:r>
              <a:rPr lang="en-US" altLang="zh-CN" sz="2600" b="1">
                <a:solidFill>
                  <a:srgbClr val="FF00FF"/>
                </a:solidFill>
                <a:latin typeface="宋体" pitchFamily="2" charset="-122"/>
                <a:ea typeface="宋体" pitchFamily="2" charset="-122"/>
              </a:rPr>
              <a:t>·</a:t>
            </a:r>
            <a:r>
              <a:rPr lang="zh-CN" altLang="en-US" sz="2600" b="1">
                <a:solidFill>
                  <a:srgbClr val="FF00FF"/>
                </a:solidFill>
                <a:latin typeface="宋体" pitchFamily="2" charset="-122"/>
                <a:ea typeface="宋体" pitchFamily="2" charset="-122"/>
              </a:rPr>
              <a:t>索亚历险记</a:t>
            </a:r>
            <a:r>
              <a:rPr lang="en-US" altLang="zh-CN" sz="2600" b="1">
                <a:solidFill>
                  <a:srgbClr val="FF00FF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以其浓厚的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深具地方特色的幽默</a:t>
            </a:r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和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对人物的敏锐观察</a:t>
            </a:r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，一跃成为最伟大的儿童文学作品。作者用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幽默且带有讽刺意味的语言</a:t>
            </a:r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将主人公一个个</a:t>
            </a:r>
            <a:r>
              <a:rPr lang="zh-CN" altLang="en-US" sz="2600" b="1">
                <a:solidFill>
                  <a:srgbClr val="FF00FF"/>
                </a:solidFill>
                <a:latin typeface="宋体" pitchFamily="2" charset="-122"/>
                <a:ea typeface="宋体" pitchFamily="2" charset="-122"/>
              </a:rPr>
              <a:t>冒险故事</a:t>
            </a:r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相互串联，在把故事讲得生动有趣的同时，运用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对比、夸张</a:t>
            </a:r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等手法</a:t>
            </a:r>
            <a:r>
              <a:rPr lang="zh-CN" altLang="en-US" sz="2600" b="1">
                <a:solidFill>
                  <a:srgbClr val="FF00FF"/>
                </a:solidFill>
                <a:latin typeface="宋体" pitchFamily="2" charset="-122"/>
                <a:ea typeface="宋体" pitchFamily="2" charset="-122"/>
              </a:rPr>
              <a:t>对美国虚伪庸俗的社会习俗、伪善的宗教仪式和刻板陈腐的学校教育进行了讽刺和批判</a:t>
            </a:r>
            <a:r>
              <a:rPr lang="zh-CN" altLang="en-US" sz="26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6627" name="文本框 1"/>
          <p:cNvSpPr txBox="1">
            <a:spLocks noChangeArrowheads="1"/>
          </p:cNvSpPr>
          <p:nvPr/>
        </p:nvSpPr>
        <p:spPr bwMode="auto">
          <a:xfrm>
            <a:off x="3857625" y="508000"/>
            <a:ext cx="1884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艺术特色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266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3"/>
          <p:cNvSpPr txBox="1">
            <a:spLocks noChangeArrowheads="1"/>
          </p:cNvSpPr>
          <p:nvPr/>
        </p:nvSpPr>
        <p:spPr bwMode="auto">
          <a:xfrm>
            <a:off x="3654425" y="347663"/>
            <a:ext cx="1835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作品梗概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536575" y="979488"/>
            <a:ext cx="7843838" cy="3765550"/>
            <a:chOff x="881313" y="822486"/>
            <a:chExt cx="7841747" cy="3765455"/>
          </a:xfrm>
        </p:grpSpPr>
        <p:sp>
          <p:nvSpPr>
            <p:cNvPr id="29700" name="Rectangle 2"/>
            <p:cNvSpPr txBox="1">
              <a:spLocks noChangeArrowheads="1"/>
            </p:cNvSpPr>
            <p:nvPr/>
          </p:nvSpPr>
          <p:spPr bwMode="auto">
            <a:xfrm>
              <a:off x="881313" y="822486"/>
              <a:ext cx="6470513" cy="3765455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 indent="-3429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0" hangingPunct="0">
                <a:lnSpc>
                  <a:spcPct val="125000"/>
                </a:lnSpc>
                <a:defRPr/>
              </a:pPr>
              <a:r>
                <a:rPr lang="zh-CN" altLang="en-US" sz="2600" b="1" noProof="1">
                  <a:solidFill>
                    <a:srgbClr val="0000FF"/>
                  </a:solidFill>
                  <a:latin typeface="宋体" panose="02010600030101010101" pitchFamily="2" charset="-122"/>
                </a:rPr>
                <a:t>    </a:t>
              </a:r>
              <a:r>
                <a:rPr lang="zh-CN" altLang="en-US" sz="2600" b="1" spc="-120" noProof="1">
                  <a:solidFill>
                    <a:srgbClr val="0000FF"/>
                  </a:solidFill>
                  <a:latin typeface="宋体" panose="02010600030101010101" pitchFamily="2" charset="-122"/>
                </a:rPr>
                <a:t>这部经典著作由</a:t>
              </a:r>
              <a:r>
                <a:rPr lang="en-US" altLang="zh-CN" sz="2600" b="1" spc="-120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《</a:t>
              </a:r>
              <a:r>
                <a:rPr lang="zh-CN" altLang="en-US" sz="2600" b="1" spc="-120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爱丽丝漫游奇境</a:t>
              </a:r>
              <a:r>
                <a:rPr lang="en-US" altLang="zh-CN" sz="2600" b="1" spc="-120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》</a:t>
              </a:r>
              <a:r>
                <a:rPr lang="zh-CN" altLang="en-US" sz="2600" b="1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和它的姊妹篇</a:t>
              </a:r>
              <a:r>
                <a:rPr lang="en-US" altLang="zh-CN" sz="2600" b="1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《</a:t>
              </a:r>
              <a:r>
                <a:rPr lang="zh-CN" altLang="en-US" sz="2600" b="1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爱丽丝镜中奇遇记</a:t>
              </a:r>
              <a:r>
                <a:rPr lang="en-US" altLang="zh-CN" sz="2600" b="1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》</a:t>
              </a:r>
              <a:r>
                <a:rPr lang="zh-CN" altLang="en-US" sz="2600" b="1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组成</a:t>
              </a:r>
              <a:r>
                <a:rPr lang="zh-CN" altLang="en-US" sz="2600" b="1" noProof="1">
                  <a:solidFill>
                    <a:srgbClr val="0000FF"/>
                  </a:solidFill>
                  <a:latin typeface="宋体" panose="02010600030101010101" pitchFamily="2" charset="-122"/>
                </a:rPr>
                <a:t>，分别写了</a:t>
              </a:r>
              <a:r>
                <a:rPr lang="zh-CN" altLang="en-US" sz="2600" b="1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爱丽丝的两个梦</a:t>
              </a:r>
              <a:r>
                <a:rPr lang="zh-CN" altLang="en-US" sz="2600" b="1" noProof="1">
                  <a:solidFill>
                    <a:srgbClr val="0000FF"/>
                  </a:solidFill>
                  <a:latin typeface="宋体" panose="02010600030101010101" pitchFamily="2" charset="-122"/>
                </a:rPr>
                <a:t>，在第一个梦里爱丽丝</a:t>
              </a:r>
              <a:r>
                <a:rPr lang="zh-CN" altLang="en-US" sz="2600" b="1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掉进了兔子洞</a:t>
              </a:r>
              <a:r>
                <a:rPr lang="zh-CN" altLang="en-US" sz="2600" b="1" noProof="1">
                  <a:solidFill>
                    <a:srgbClr val="0000FF"/>
                  </a:solidFill>
                  <a:latin typeface="宋体" panose="02010600030101010101" pitchFamily="2" charset="-122"/>
                </a:rPr>
                <a:t>，演绎出种种荒诞不经的故事；第二个梦中爱丽丝</a:t>
              </a:r>
              <a:r>
                <a:rPr lang="zh-CN" altLang="en-US" sz="2600" b="1" noProof="1">
                  <a:solidFill>
                    <a:srgbClr val="FF00FF"/>
                  </a:solidFill>
                  <a:latin typeface="宋体" panose="02010600030101010101" pitchFamily="2" charset="-122"/>
                </a:rPr>
                <a:t>穿过一面镜子，在镜子后面的天地里游荡</a:t>
              </a:r>
              <a:r>
                <a:rPr lang="zh-CN" altLang="en-US" sz="2600" b="1" noProof="1">
                  <a:solidFill>
                    <a:srgbClr val="0000FF"/>
                  </a:solidFill>
                  <a:latin typeface="宋体" panose="02010600030101010101" pitchFamily="2" charset="-122"/>
                </a:rPr>
                <a:t>，遇见了种种不可思议的事。</a:t>
              </a:r>
            </a:p>
          </p:txBody>
        </p:sp>
        <p:pic>
          <p:nvPicPr>
            <p:cNvPr id="29701" name="图片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703110">
              <a:off x="7359761" y="1735275"/>
              <a:ext cx="1363299" cy="186685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3"/>
          <p:cNvSpPr txBox="1">
            <a:spLocks noChangeArrowheads="1"/>
          </p:cNvSpPr>
          <p:nvPr/>
        </p:nvSpPr>
        <p:spPr bwMode="auto">
          <a:xfrm>
            <a:off x="3648075" y="404813"/>
            <a:ext cx="1847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作者简介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738188" y="1130300"/>
            <a:ext cx="7913687" cy="3559175"/>
            <a:chOff x="737660" y="1070729"/>
            <a:chExt cx="7914729" cy="3559241"/>
          </a:xfrm>
        </p:grpSpPr>
        <p:sp>
          <p:nvSpPr>
            <p:cNvPr id="30724" name="文本框 2"/>
            <p:cNvSpPr txBox="1">
              <a:spLocks noChangeArrowheads="1"/>
            </p:cNvSpPr>
            <p:nvPr/>
          </p:nvSpPr>
          <p:spPr bwMode="auto">
            <a:xfrm>
              <a:off x="737660" y="1070729"/>
              <a:ext cx="6123793" cy="35592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>
                <a:lnSpc>
                  <a:spcPct val="120000"/>
                </a:lnSpc>
                <a:defRPr/>
              </a:pPr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 b="1" spc="11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刘易斯</a:t>
              </a:r>
              <a:r>
                <a:rPr lang="en-US" altLang="zh-CN" sz="3200" b="1" spc="11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3200" b="1" spc="11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卡罗尔</a:t>
              </a:r>
              <a:r>
                <a:rPr lang="zh-CN" altLang="en-US" sz="3200" b="1" spc="11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3200" b="1" spc="11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1832</a:t>
              </a:r>
              <a:r>
                <a:rPr lang="en-US" altLang="zh-CN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—1898</a:t>
              </a:r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 英国数学家、逻辑学家、童话作家。他在小说、诗歌、逻辑学等方面都颇有造诣，</a:t>
              </a:r>
              <a:r>
                <a:rPr lang="en-US" altLang="zh-CN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1865</a:t>
              </a:r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年，因</a:t>
              </a:r>
              <a:r>
                <a:rPr lang="en-US" altLang="zh-CN" sz="32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32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爱丽丝漫游奇境</a:t>
              </a:r>
              <a:r>
                <a:rPr lang="en-US" altLang="zh-CN" sz="32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的发表而轰动文坛。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774995" y="1444608"/>
              <a:ext cx="1877394" cy="2549055"/>
            </a:xfrm>
            <a:prstGeom prst="ellipse">
              <a:avLst/>
            </a:prstGeom>
            <a:effectLst>
              <a:softEdge rad="3175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600075" y="1022350"/>
            <a:ext cx="8131175" cy="36226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hangingPunct="0"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sz="3000" b="1" noProof="1">
                <a:solidFill>
                  <a:srgbClr val="FF00FF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000" b="1" noProof="1">
                <a:solidFill>
                  <a:srgbClr val="FF00FF"/>
                </a:solidFill>
                <a:latin typeface="宋体" panose="02010600030101010101" pitchFamily="2" charset="-122"/>
              </a:rPr>
              <a:t>爱丽丝漫游奇境</a:t>
            </a:r>
            <a:r>
              <a:rPr lang="en-US" altLang="zh-CN" sz="3000" b="1" noProof="1">
                <a:solidFill>
                  <a:srgbClr val="FF00FF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</a:rPr>
              <a:t>在内容方面，</a:t>
            </a:r>
            <a:r>
              <a:rPr lang="zh-CN" altLang="en-US" sz="3000" b="1" noProof="1">
                <a:solidFill>
                  <a:srgbClr val="0000FF"/>
                </a:solidFill>
                <a:latin typeface="宋体" panose="02010600030101010101" pitchFamily="2" charset="-122"/>
              </a:rPr>
              <a:t>从儿童的角度进行构思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</a:rPr>
              <a:t>，描绘了一个个奇幻的多彩世界，向读者</a:t>
            </a:r>
            <a:r>
              <a:rPr lang="zh-CN" altLang="en-US" sz="3000" b="1" noProof="1">
                <a:solidFill>
                  <a:srgbClr val="FF00FF"/>
                </a:solidFill>
                <a:latin typeface="宋体" panose="02010600030101010101" pitchFamily="2" charset="-122"/>
              </a:rPr>
              <a:t>揭示了世间事物的复杂多变以及多种观念的相对性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</a:rPr>
              <a:t>。在语言方面，以</a:t>
            </a:r>
            <a:r>
              <a:rPr lang="zh-CN" altLang="en-US" sz="3000" b="1" noProof="1">
                <a:solidFill>
                  <a:srgbClr val="0000FF"/>
                </a:solidFill>
                <a:latin typeface="宋体" panose="02010600030101010101" pitchFamily="2" charset="-122"/>
              </a:rPr>
              <a:t>轻松、诙谐</a:t>
            </a:r>
            <a:r>
              <a:rPr lang="zh-CN" altLang="en-US" sz="3000" b="1" spc="-120" noProof="1">
                <a:solidFill>
                  <a:srgbClr val="0000FF"/>
                </a:solidFill>
                <a:latin typeface="宋体" panose="02010600030101010101" pitchFamily="2" charset="-122"/>
              </a:rPr>
              <a:t>的笔调</a:t>
            </a:r>
            <a:r>
              <a:rPr lang="zh-CN" altLang="en-US" sz="3000" b="1" spc="-120" noProof="1">
                <a:solidFill>
                  <a:prstClr val="black"/>
                </a:solidFill>
                <a:latin typeface="宋体" panose="02010600030101010101" pitchFamily="2" charset="-122"/>
              </a:rPr>
              <a:t>去叙述、描写，充满了种种</a:t>
            </a:r>
            <a:r>
              <a:rPr lang="zh-CN" altLang="en-US" sz="3000" b="1" spc="-120" noProof="1">
                <a:solidFill>
                  <a:srgbClr val="0000FF"/>
                </a:solidFill>
                <a:latin typeface="宋体" panose="02010600030101010101" pitchFamily="2" charset="-122"/>
              </a:rPr>
              <a:t>笑语、傻</a:t>
            </a:r>
            <a:r>
              <a:rPr lang="zh-CN" altLang="en-US" sz="3000" b="1" noProof="1">
                <a:solidFill>
                  <a:srgbClr val="0000FF"/>
                </a:solidFill>
                <a:latin typeface="宋体" panose="02010600030101010101" pitchFamily="2" charset="-122"/>
              </a:rPr>
              <a:t>话、俏皮话或双关语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</a:rPr>
              <a:t>，而其中都蕴含深意。</a:t>
            </a:r>
          </a:p>
          <a:p>
            <a:pPr defTabSz="914400" eaLnBrk="0" hangingPunct="0">
              <a:lnSpc>
                <a:spcPct val="130000"/>
              </a:lnSpc>
              <a:spcBef>
                <a:spcPts val="600"/>
              </a:spcBef>
              <a:defRPr/>
            </a:pPr>
            <a:endParaRPr lang="zh-CN" altLang="en-US" sz="3000" b="1" noProof="1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defTabSz="914400" eaLnBrk="0" hangingPunct="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endParaRPr lang="zh-CN" altLang="en-US" sz="3000" b="1" noProof="1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29699" name="文本框 1"/>
          <p:cNvSpPr txBox="1">
            <a:spLocks noChangeArrowheads="1"/>
          </p:cNvSpPr>
          <p:nvPr/>
        </p:nvSpPr>
        <p:spPr bwMode="auto">
          <a:xfrm>
            <a:off x="3651250" y="341313"/>
            <a:ext cx="1973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艺术特色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296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63" y="1285875"/>
            <a:ext cx="7534275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文本框 1"/>
          <p:cNvSpPr txBox="1">
            <a:spLocks noChangeArrowheads="1"/>
          </p:cNvSpPr>
          <p:nvPr/>
        </p:nvSpPr>
        <p:spPr bwMode="auto">
          <a:xfrm>
            <a:off x="3563938" y="493713"/>
            <a:ext cx="21272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阅读指导</a:t>
            </a:r>
          </a:p>
        </p:txBody>
      </p: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3513" y="3027363"/>
            <a:ext cx="1004887" cy="1876425"/>
          </a:xfrm>
          <a:prstGeom prst="rect">
            <a:avLst/>
          </a:prstGeom>
          <a:noFill/>
          <a:ln>
            <a:noFill/>
          </a:ln>
          <a:effectLst>
            <a:outerShdw blurRad="76200" sy="23000" kx="1199993" algn="br" rotWithShape="0">
              <a:srgbClr val="000000">
                <a:alpha val="20000"/>
              </a:srgbClr>
            </a:outerShdw>
          </a:effectLst>
        </p:spPr>
      </p:pic>
      <p:pic>
        <p:nvPicPr>
          <p:cNvPr id="23" name="图片 2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1938" y="2308225"/>
            <a:ext cx="1471612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25"/>
          <p:cNvGrpSpPr>
            <a:grpSpLocks/>
          </p:cNvGrpSpPr>
          <p:nvPr/>
        </p:nvGrpSpPr>
        <p:grpSpPr bwMode="auto">
          <a:xfrm>
            <a:off x="922338" y="1528763"/>
            <a:ext cx="5713412" cy="585787"/>
            <a:chOff x="951852" y="1529132"/>
            <a:chExt cx="5713017" cy="584776"/>
          </a:xfrm>
        </p:grpSpPr>
        <p:sp>
          <p:nvSpPr>
            <p:cNvPr id="3" name="Rectangle 2"/>
            <p:cNvSpPr txBox="1"/>
            <p:nvPr/>
          </p:nvSpPr>
          <p:spPr>
            <a:xfrm>
              <a:off x="1459567" y="1529132"/>
              <a:ext cx="5205302" cy="584776"/>
            </a:xfrm>
            <a:prstGeom prst="rect">
              <a:avLst/>
            </a:prstGeom>
            <a:noFill/>
            <a:ln w="9525">
              <a:noFill/>
            </a:ln>
            <a:effectLst>
              <a:softEdge rad="127000"/>
            </a:effectLst>
          </p:spPr>
          <p:txBody>
            <a:bodyPr/>
            <a:lstStyle/>
            <a:p>
              <a:pPr defTabSz="914400" eaLnBrk="0" hangingPunct="0">
                <a:lnSpc>
                  <a:spcPct val="120000"/>
                </a:lnSpc>
                <a:spcBef>
                  <a:spcPts val="40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30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阅读时随时写下自己的感触。</a:t>
              </a:r>
              <a:endParaRPr lang="en-US" altLang="zh-CN" sz="3000" b="1" noProof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32793" name="图形 24" descr="剪贴板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852" y="1616912"/>
              <a:ext cx="485770" cy="4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922338" y="2176463"/>
            <a:ext cx="4768850" cy="585787"/>
            <a:chOff x="951852" y="2177033"/>
            <a:chExt cx="4768635" cy="584776"/>
          </a:xfrm>
        </p:grpSpPr>
        <p:sp>
          <p:nvSpPr>
            <p:cNvPr id="5" name="Rectangle 2"/>
            <p:cNvSpPr txBox="1"/>
            <p:nvPr/>
          </p:nvSpPr>
          <p:spPr>
            <a:xfrm>
              <a:off x="1462811" y="2177033"/>
              <a:ext cx="4257676" cy="584776"/>
            </a:xfrm>
            <a:prstGeom prst="rect">
              <a:avLst/>
            </a:prstGeom>
            <a:noFill/>
            <a:ln w="9525">
              <a:noFill/>
            </a:ln>
            <a:effectLst>
              <a:softEdge rad="127000"/>
            </a:effectLst>
          </p:spPr>
          <p:txBody>
            <a:bodyPr/>
            <a:lstStyle/>
            <a:p>
              <a:pPr defTabSz="914400" eaLnBrk="0" hangingPunct="0">
                <a:lnSpc>
                  <a:spcPct val="120000"/>
                </a:lnSpc>
                <a:spcBef>
                  <a:spcPts val="40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30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摘抄自己喜欢的段落。</a:t>
              </a:r>
              <a:endParaRPr lang="en-US" altLang="zh-CN" sz="3000" b="1" noProof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32789" name="图形 26" descr="剪贴板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852" y="2276039"/>
              <a:ext cx="485770" cy="4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组合 29"/>
          <p:cNvGrpSpPr>
            <a:grpSpLocks/>
          </p:cNvGrpSpPr>
          <p:nvPr/>
        </p:nvGrpSpPr>
        <p:grpSpPr bwMode="auto">
          <a:xfrm>
            <a:off x="922338" y="2867025"/>
            <a:ext cx="4608512" cy="585788"/>
            <a:chOff x="951852" y="2867383"/>
            <a:chExt cx="4607700" cy="584776"/>
          </a:xfrm>
        </p:grpSpPr>
        <p:sp>
          <p:nvSpPr>
            <p:cNvPr id="6" name="Rectangle 2"/>
            <p:cNvSpPr txBox="1"/>
            <p:nvPr/>
          </p:nvSpPr>
          <p:spPr>
            <a:xfrm>
              <a:off x="1462810" y="2867383"/>
              <a:ext cx="4096742" cy="584776"/>
            </a:xfrm>
            <a:prstGeom prst="rect">
              <a:avLst/>
            </a:prstGeom>
            <a:noFill/>
            <a:ln w="9525">
              <a:noFill/>
            </a:ln>
            <a:effectLst>
              <a:softEdge rad="127000"/>
            </a:effectLst>
          </p:spPr>
          <p:txBody>
            <a:bodyPr/>
            <a:lstStyle/>
            <a:p>
              <a:pPr defTabSz="914400" eaLnBrk="0" hangingPunct="0">
                <a:lnSpc>
                  <a:spcPct val="120000"/>
                </a:lnSpc>
                <a:spcBef>
                  <a:spcPts val="40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30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整理文中的人物关系。</a:t>
              </a:r>
              <a:endParaRPr lang="en-US" altLang="zh-CN" sz="3000" b="1" noProof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32785" name="图形 28" descr="剪贴板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852" y="2937129"/>
              <a:ext cx="485770" cy="4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31"/>
          <p:cNvGrpSpPr>
            <a:grpSpLocks/>
          </p:cNvGrpSpPr>
          <p:nvPr/>
        </p:nvGrpSpPr>
        <p:grpSpPr bwMode="auto">
          <a:xfrm>
            <a:off x="931863" y="3554413"/>
            <a:ext cx="7283450" cy="585787"/>
            <a:chOff x="961524" y="3554842"/>
            <a:chExt cx="7282704" cy="584776"/>
          </a:xfrm>
        </p:grpSpPr>
        <p:sp>
          <p:nvSpPr>
            <p:cNvPr id="12" name="Rectangle 2"/>
            <p:cNvSpPr txBox="1"/>
            <p:nvPr/>
          </p:nvSpPr>
          <p:spPr>
            <a:xfrm>
              <a:off x="1462809" y="3554842"/>
              <a:ext cx="6781419" cy="584776"/>
            </a:xfrm>
            <a:prstGeom prst="rect">
              <a:avLst/>
            </a:prstGeom>
            <a:noFill/>
            <a:ln w="9525">
              <a:noFill/>
            </a:ln>
            <a:effectLst>
              <a:softEdge rad="127000"/>
            </a:effectLst>
          </p:spPr>
          <p:txBody>
            <a:bodyPr/>
            <a:lstStyle/>
            <a:p>
              <a:pPr defTabSz="914400" eaLnBrk="0" hangingPunct="0">
                <a:lnSpc>
                  <a:spcPct val="120000"/>
                </a:lnSpc>
                <a:spcBef>
                  <a:spcPts val="40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30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从整体把握全书结构，探讨主题思想。</a:t>
              </a:r>
              <a:endParaRPr lang="en-US" altLang="zh-CN" sz="3000" b="1" noProof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32781" name="图形 30" descr="剪贴板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524" y="3554842"/>
              <a:ext cx="485770" cy="48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/>
          <p:nvPr/>
        </p:nvSpPr>
        <p:spPr>
          <a:xfrm>
            <a:off x="832085" y="1346146"/>
            <a:ext cx="2569483" cy="584776"/>
          </a:xfrm>
          <a:prstGeom prst="rect">
            <a:avLst/>
          </a:prstGeom>
          <a:solidFill>
            <a:srgbClr val="79FBEC"/>
          </a:solidFill>
          <a:ln w="9525">
            <a:noFill/>
          </a:ln>
          <a:effectLst>
            <a:softEdge rad="127000"/>
          </a:effectLst>
        </p:spPr>
        <p:txBody>
          <a:bodyPr/>
          <a:lstStyle/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开“故事会”</a:t>
            </a:r>
            <a:endParaRPr lang="en-US" altLang="zh-CN" sz="3000" b="1" noProof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3535363" y="511175"/>
            <a:ext cx="2865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开读书交流会</a:t>
            </a:r>
          </a:p>
        </p:txBody>
      </p:sp>
      <p:sp>
        <p:nvSpPr>
          <p:cNvPr id="10" name="Rectangle 2"/>
          <p:cNvSpPr txBox="1"/>
          <p:nvPr/>
        </p:nvSpPr>
        <p:spPr>
          <a:xfrm>
            <a:off x="3614916" y="3982450"/>
            <a:ext cx="2177513" cy="584776"/>
          </a:xfrm>
          <a:prstGeom prst="rect">
            <a:avLst/>
          </a:prstGeom>
          <a:solidFill>
            <a:srgbClr val="FFFF66"/>
          </a:solidFill>
          <a:ln w="9525">
            <a:noFill/>
          </a:ln>
          <a:effectLst>
            <a:softEdge rad="127000"/>
          </a:effectLst>
        </p:spPr>
        <p:txBody>
          <a:bodyPr/>
          <a:lstStyle/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表演情景剧</a:t>
            </a:r>
            <a:endParaRPr lang="en-US" altLang="zh-CN" sz="3000" b="1" noProof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Rectangle 2"/>
          <p:cNvSpPr txBox="1"/>
          <p:nvPr/>
        </p:nvSpPr>
        <p:spPr>
          <a:xfrm>
            <a:off x="6086848" y="1368092"/>
            <a:ext cx="2569482" cy="584775"/>
          </a:xfrm>
          <a:prstGeom prst="rect">
            <a:avLst/>
          </a:prstGeom>
          <a:solidFill>
            <a:srgbClr val="EEC9FF"/>
          </a:solidFill>
          <a:ln w="9525">
            <a:noFill/>
          </a:ln>
          <a:effectLst>
            <a:softEdge rad="127000"/>
          </a:effectLst>
        </p:spPr>
        <p:txBody>
          <a:bodyPr/>
          <a:lstStyle/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举办读书展览</a:t>
            </a:r>
            <a:endParaRPr lang="en-US" altLang="zh-CN" sz="3000" b="1" noProof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850" y="2411413"/>
            <a:ext cx="2466975" cy="168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225" y="1528763"/>
            <a:ext cx="1223963" cy="208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792" y="2256521"/>
            <a:ext cx="2203122" cy="1371755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>
          <a:xfrm>
            <a:off x="968600" y="709871"/>
            <a:ext cx="2827985" cy="584776"/>
          </a:xfrm>
          <a:prstGeom prst="rect">
            <a:avLst/>
          </a:prstGeom>
          <a:solidFill>
            <a:srgbClr val="FFAFD7"/>
          </a:solidFill>
          <a:ln w="9525">
            <a:noFill/>
          </a:ln>
          <a:effectLst>
            <a:softEdge rad="127000"/>
          </a:effectLst>
        </p:spPr>
        <p:txBody>
          <a:bodyPr/>
          <a:lstStyle/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举办知识竞赛</a:t>
            </a:r>
            <a:endParaRPr lang="en-US" altLang="zh-CN" sz="3000" b="1" noProof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5083810" y="3440014"/>
            <a:ext cx="3124973" cy="584776"/>
          </a:xfrm>
          <a:prstGeom prst="rect">
            <a:avLst/>
          </a:prstGeom>
          <a:solidFill>
            <a:srgbClr val="C5F9FF"/>
          </a:solidFill>
          <a:ln w="9525">
            <a:noFill/>
          </a:ln>
          <a:effectLst>
            <a:softEdge rad="127000"/>
          </a:effectLst>
        </p:spPr>
        <p:txBody>
          <a:bodyPr/>
          <a:lstStyle/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评选阅读小达人</a:t>
            </a:r>
            <a:endParaRPr lang="en-US" altLang="zh-CN" sz="3000" b="1" noProof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21"/>
          <p:cNvGrpSpPr>
            <a:grpSpLocks/>
          </p:cNvGrpSpPr>
          <p:nvPr/>
        </p:nvGrpSpPr>
        <p:grpSpPr bwMode="auto">
          <a:xfrm>
            <a:off x="892175" y="1790700"/>
            <a:ext cx="2627313" cy="2547938"/>
            <a:chOff x="892839" y="1790788"/>
            <a:chExt cx="2626640" cy="2547892"/>
          </a:xfrm>
        </p:grpSpPr>
        <p:grpSp>
          <p:nvGrpSpPr>
            <p:cNvPr id="34828" name="组合 14"/>
            <p:cNvGrpSpPr>
              <a:grpSpLocks/>
            </p:cNvGrpSpPr>
            <p:nvPr/>
          </p:nvGrpSpPr>
          <p:grpSpPr bwMode="auto">
            <a:xfrm>
              <a:off x="892839" y="1790788"/>
              <a:ext cx="2472151" cy="2007566"/>
              <a:chOff x="695330" y="2449156"/>
              <a:chExt cx="2472151" cy="2007566"/>
            </a:xfrm>
          </p:grpSpPr>
          <p:pic>
            <p:nvPicPr>
              <p:cNvPr id="34830" name="图片 6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52821" y="2449156"/>
                <a:ext cx="1414660" cy="1152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5330" y="2694344"/>
                <a:ext cx="1162732" cy="1762378"/>
              </a:xfrm>
              <a:prstGeom prst="rect">
                <a:avLst/>
              </a:prstGeom>
              <a:effectLst>
                <a:softEdge rad="12700"/>
              </a:effectLst>
            </p:spPr>
          </p:pic>
          <p:sp>
            <p:nvSpPr>
              <p:cNvPr id="14" name="矩形 13"/>
              <p:cNvSpPr/>
              <p:nvPr/>
            </p:nvSpPr>
            <p:spPr>
              <a:xfrm>
                <a:off x="1841212" y="2747601"/>
                <a:ext cx="1217301" cy="4000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zh-CN" altLang="en-US" sz="2000" b="1" noProof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宋体" panose="02010600030101010101" pitchFamily="2" charset="-122"/>
                    <a:ea typeface="宋体" panose="02010600030101010101" pitchFamily="2" charset="-122"/>
                  </a:rPr>
                  <a:t>知识竞赛</a:t>
                </a:r>
                <a:endParaRPr lang="zh-CN" altLang="en-US" sz="1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34829" name="图片 1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5683" y="3126126"/>
              <a:ext cx="1453796" cy="121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4905375" y="927100"/>
            <a:ext cx="3065463" cy="2198688"/>
            <a:chOff x="5104821" y="1270504"/>
            <a:chExt cx="3065745" cy="2199519"/>
          </a:xfrm>
        </p:grpSpPr>
        <p:pic>
          <p:nvPicPr>
            <p:cNvPr id="34826" name="图片 1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4821" y="1910453"/>
              <a:ext cx="1250746" cy="1559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7" name="图片 20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5455" y="1270504"/>
              <a:ext cx="1325111" cy="1608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/>
          <p:nvPr/>
        </p:nvSpPr>
        <p:spPr>
          <a:xfrm>
            <a:off x="232741" y="1099650"/>
            <a:ext cx="5905036" cy="1612026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  <p:txBody>
          <a:bodyPr/>
          <a:lstStyle/>
          <a:p>
            <a:pPr algn="ctr" defTabSz="914400" eaLnBrk="0" hangingPunct="0">
              <a:lnSpc>
                <a:spcPct val="13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1.《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哈克贝利</a:t>
            </a:r>
            <a:r>
              <a:rPr lang="en-US" altLang="zh-CN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费恩历险记</a:t>
            </a:r>
            <a:r>
              <a:rPr lang="en-US" altLang="zh-CN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</a:p>
          <a:p>
            <a:pPr defTabSz="914400" eaLnBrk="0" hangingPunct="0">
              <a:lnSpc>
                <a:spcPct val="13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（美，马克</a:t>
            </a:r>
            <a:r>
              <a:rPr lang="en-US" altLang="zh-CN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吐温）</a:t>
            </a:r>
          </a:p>
        </p:txBody>
      </p:sp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3709988" y="317500"/>
            <a:ext cx="18224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推荐阅读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141385">
            <a:off x="6242050" y="1343025"/>
            <a:ext cx="1447800" cy="1912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442138">
            <a:off x="939800" y="2862263"/>
            <a:ext cx="1195388" cy="1674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2"/>
          <p:cNvSpPr txBox="1"/>
          <p:nvPr/>
        </p:nvSpPr>
        <p:spPr>
          <a:xfrm>
            <a:off x="2154458" y="3018914"/>
            <a:ext cx="7248714" cy="1228285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  <p:txBody>
          <a:bodyPr/>
          <a:lstStyle/>
          <a:p>
            <a:pPr defTabSz="914400" eaLnBrk="0" hangingPunct="0">
              <a:lnSpc>
                <a:spcPct val="13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r>
              <a:rPr lang="en-US" altLang="zh-CN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2.《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金银岛</a:t>
            </a:r>
            <a:r>
              <a:rPr lang="en-US" altLang="zh-CN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</a:p>
          <a:p>
            <a:pPr defTabSz="914400" eaLnBrk="0" hangingPunct="0">
              <a:lnSpc>
                <a:spcPct val="13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（英，罗伯特</a:t>
            </a:r>
            <a:r>
              <a:rPr lang="en-US" altLang="zh-CN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路易斯</a:t>
            </a:r>
            <a:r>
              <a:rPr lang="en-US" altLang="zh-CN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30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史蒂文森）</a:t>
            </a:r>
          </a:p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endParaRPr lang="zh-CN" altLang="en-US" sz="3000" b="1" noProof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>
            <a:grpSpLocks/>
          </p:cNvGrpSpPr>
          <p:nvPr/>
        </p:nvGrpSpPr>
        <p:grpSpPr bwMode="auto">
          <a:xfrm>
            <a:off x="187325" y="4025900"/>
            <a:ext cx="2897188" cy="490538"/>
            <a:chOff x="1352939" y="3361443"/>
            <a:chExt cx="1204706" cy="587436"/>
          </a:xfrm>
        </p:grpSpPr>
        <p:sp>
          <p:nvSpPr>
            <p:cNvPr id="3" name="矩形: 圆角 2"/>
            <p:cNvSpPr/>
            <p:nvPr/>
          </p:nvSpPr>
          <p:spPr>
            <a:xfrm>
              <a:off x="1419611" y="3365245"/>
              <a:ext cx="1138034" cy="58363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800"/>
            </a:p>
          </p:txBody>
        </p:sp>
        <p:sp>
          <p:nvSpPr>
            <p:cNvPr id="8209" name="文本框 1"/>
            <p:cNvSpPr txBox="1">
              <a:spLocks noChangeArrowheads="1"/>
            </p:cNvSpPr>
            <p:nvPr/>
          </p:nvSpPr>
          <p:spPr bwMode="auto">
            <a:xfrm>
              <a:off x="1352939" y="3361443"/>
              <a:ext cx="1178961" cy="52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《</a:t>
              </a:r>
              <a:r>
                <a:rPr lang="zh-CN" altLang="en-US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鲁滨逊漂流记</a:t>
              </a:r>
              <a:r>
                <a:rPr lang="en-US" altLang="zh-CN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》</a:t>
              </a:r>
              <a:endPara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endParaRPr>
            </a:p>
          </p:txBody>
        </p:sp>
      </p:grpSp>
      <p:grpSp>
        <p:nvGrpSpPr>
          <p:cNvPr id="4" name="组合 29"/>
          <p:cNvGrpSpPr>
            <a:grpSpLocks/>
          </p:cNvGrpSpPr>
          <p:nvPr/>
        </p:nvGrpSpPr>
        <p:grpSpPr bwMode="auto">
          <a:xfrm>
            <a:off x="1444625" y="587375"/>
            <a:ext cx="2446338" cy="557213"/>
            <a:chOff x="3331266" y="3350365"/>
            <a:chExt cx="2604372" cy="583185"/>
          </a:xfrm>
        </p:grpSpPr>
        <p:sp>
          <p:nvSpPr>
            <p:cNvPr id="6" name="矩形: 圆角 5"/>
            <p:cNvSpPr/>
            <p:nvPr/>
          </p:nvSpPr>
          <p:spPr>
            <a:xfrm>
              <a:off x="3569564" y="3350365"/>
              <a:ext cx="2366074" cy="583185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800" dirty="0"/>
            </a:p>
          </p:txBody>
        </p:sp>
        <p:sp>
          <p:nvSpPr>
            <p:cNvPr id="8207" name="文本框 1"/>
            <p:cNvSpPr txBox="1">
              <a:spLocks noChangeArrowheads="1"/>
            </p:cNvSpPr>
            <p:nvPr/>
          </p:nvSpPr>
          <p:spPr bwMode="auto">
            <a:xfrm>
              <a:off x="3331266" y="3353688"/>
              <a:ext cx="2555360" cy="523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《</a:t>
              </a:r>
              <a:r>
                <a:rPr lang="zh-CN" altLang="en-US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骑鹅旅行记</a:t>
              </a:r>
              <a:r>
                <a:rPr lang="en-US" altLang="zh-CN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》</a:t>
              </a:r>
            </a:p>
          </p:txBody>
        </p:sp>
      </p:grpSp>
      <p:grpSp>
        <p:nvGrpSpPr>
          <p:cNvPr id="5" name="组合 30"/>
          <p:cNvGrpSpPr>
            <a:grpSpLocks/>
          </p:cNvGrpSpPr>
          <p:nvPr/>
        </p:nvGrpSpPr>
        <p:grpSpPr bwMode="auto">
          <a:xfrm>
            <a:off x="4011613" y="596900"/>
            <a:ext cx="3687762" cy="501650"/>
            <a:chOff x="6345328" y="3349177"/>
            <a:chExt cx="1899050" cy="599701"/>
          </a:xfrm>
        </p:grpSpPr>
        <p:sp>
          <p:nvSpPr>
            <p:cNvPr id="9" name="矩形: 圆角 8"/>
            <p:cNvSpPr/>
            <p:nvPr/>
          </p:nvSpPr>
          <p:spPr>
            <a:xfrm>
              <a:off x="6413998" y="3366258"/>
              <a:ext cx="1773155" cy="58262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800"/>
            </a:p>
          </p:txBody>
        </p:sp>
        <p:sp>
          <p:nvSpPr>
            <p:cNvPr id="8205" name="文本框 1"/>
            <p:cNvSpPr txBox="1">
              <a:spLocks noChangeArrowheads="1"/>
            </p:cNvSpPr>
            <p:nvPr/>
          </p:nvSpPr>
          <p:spPr bwMode="auto">
            <a:xfrm>
              <a:off x="6345328" y="3349177"/>
              <a:ext cx="1899050" cy="523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《</a:t>
              </a:r>
              <a:r>
                <a:rPr lang="zh-CN" altLang="en-US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汤姆</a:t>
              </a:r>
              <a:r>
                <a:rPr lang="en-US" altLang="zh-CN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·</a:t>
              </a:r>
              <a:r>
                <a:rPr lang="zh-CN" altLang="en-US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索亚历险记</a:t>
              </a:r>
              <a:r>
                <a:rPr lang="en-US" altLang="zh-CN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》</a:t>
              </a:r>
              <a:endPara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endParaRPr>
            </a:p>
          </p:txBody>
        </p:sp>
      </p:grpSp>
      <p:pic>
        <p:nvPicPr>
          <p:cNvPr id="11" name="图片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5781">
            <a:off x="4818063" y="1484313"/>
            <a:ext cx="1509712" cy="2170112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491">
            <a:off x="2641600" y="1674813"/>
            <a:ext cx="1450975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2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8516">
            <a:off x="687388" y="1651000"/>
            <a:ext cx="1455737" cy="212725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grpSp>
        <p:nvGrpSpPr>
          <p:cNvPr id="7" name="组合 30"/>
          <p:cNvGrpSpPr>
            <a:grpSpLocks/>
          </p:cNvGrpSpPr>
          <p:nvPr/>
        </p:nvGrpSpPr>
        <p:grpSpPr bwMode="auto">
          <a:xfrm>
            <a:off x="5351463" y="4046538"/>
            <a:ext cx="3376612" cy="500062"/>
            <a:chOff x="6349096" y="3350611"/>
            <a:chExt cx="1899050" cy="598267"/>
          </a:xfrm>
        </p:grpSpPr>
        <p:sp>
          <p:nvSpPr>
            <p:cNvPr id="15" name="矩形: 圆角 14"/>
            <p:cNvSpPr/>
            <p:nvPr/>
          </p:nvSpPr>
          <p:spPr>
            <a:xfrm>
              <a:off x="6413380" y="3365805"/>
              <a:ext cx="1774054" cy="583073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800"/>
            </a:p>
          </p:txBody>
        </p:sp>
        <p:sp>
          <p:nvSpPr>
            <p:cNvPr id="8203" name="文本框 1"/>
            <p:cNvSpPr txBox="1">
              <a:spLocks noChangeArrowheads="1"/>
            </p:cNvSpPr>
            <p:nvPr/>
          </p:nvSpPr>
          <p:spPr bwMode="auto">
            <a:xfrm>
              <a:off x="6349096" y="3350611"/>
              <a:ext cx="1899050" cy="524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《</a:t>
              </a:r>
              <a:r>
                <a:rPr lang="zh-CN" altLang="en-US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爱丽丝漫游奇境</a:t>
              </a:r>
              <a:r>
                <a:rPr lang="en-US" altLang="zh-CN" sz="2800" b="1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》</a:t>
              </a:r>
              <a:endPara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endParaRPr>
            </a:p>
          </p:txBody>
        </p:sp>
      </p:grpSp>
      <p:pic>
        <p:nvPicPr>
          <p:cNvPr id="17" name="图片 2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53593">
            <a:off x="6669088" y="1660525"/>
            <a:ext cx="21812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/>
          <p:nvPr/>
        </p:nvSpPr>
        <p:spPr>
          <a:xfrm>
            <a:off x="3058074" y="774111"/>
            <a:ext cx="5734791" cy="1228285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  <p:txBody>
          <a:bodyPr/>
          <a:lstStyle/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altLang="zh-CN" sz="32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3.《</a:t>
            </a:r>
            <a:r>
              <a:rPr lang="zh-CN" altLang="en-US" sz="32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格列佛游记</a:t>
            </a:r>
            <a:r>
              <a:rPr lang="en-US" altLang="zh-CN" sz="32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</a:p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altLang="zh-CN" sz="32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（英，乔纳森</a:t>
            </a:r>
            <a:r>
              <a:rPr lang="en-US" altLang="zh-CN" sz="32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3200" b="1" noProof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斯威夫特）</a:t>
            </a:r>
          </a:p>
          <a:p>
            <a:pPr defTabSz="914400" eaLnBrk="0" hangingPunct="0">
              <a:lnSpc>
                <a:spcPct val="120000"/>
              </a:lnSpc>
              <a:spcBef>
                <a:spcPts val="400"/>
              </a:spcBef>
              <a:buFont typeface="Arial" panose="020B0604020202020204" pitchFamily="34" charset="0"/>
              <a:buNone/>
              <a:defRPr/>
            </a:pPr>
            <a:endParaRPr lang="zh-CN" altLang="en-US" sz="3200" b="1" noProof="1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55663" y="3122613"/>
            <a:ext cx="6515100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hangingPunct="0">
              <a:lnSpc>
                <a:spcPct val="120000"/>
              </a:lnSpc>
              <a:spcBef>
                <a:spcPts val="400"/>
              </a:spcBef>
            </a:pPr>
            <a:r>
              <a:rPr lang="zh-CN" altLang="zh-CN" sz="32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4.《</a:t>
            </a:r>
            <a:r>
              <a:rPr lang="zh-CN" altLang="en-US" sz="32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海底两万里</a:t>
            </a:r>
            <a:r>
              <a:rPr lang="zh-CN" altLang="zh-CN" sz="32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》</a:t>
            </a:r>
          </a:p>
          <a:p>
            <a:pPr defTabSz="914400" eaLnBrk="0" hangingPunct="0">
              <a:lnSpc>
                <a:spcPct val="120000"/>
              </a:lnSpc>
              <a:spcBef>
                <a:spcPts val="400"/>
              </a:spcBef>
            </a:pPr>
            <a:r>
              <a:rPr lang="zh-CN" altLang="zh-CN" sz="32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32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（法，儒勒</a:t>
            </a:r>
            <a:r>
              <a:rPr lang="zh-CN" altLang="zh-CN" sz="32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·</a:t>
            </a:r>
            <a:r>
              <a:rPr lang="zh-CN" altLang="en-US" sz="3200" b="1" noProof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凡尔纳）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1649">
            <a:off x="1277938" y="904875"/>
            <a:ext cx="1366837" cy="1917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1475">
            <a:off x="5991225" y="2417763"/>
            <a:ext cx="1519238" cy="222408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514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15" name="组合 3"/>
          <p:cNvGrpSpPr>
            <a:grpSpLocks/>
          </p:cNvGrpSpPr>
          <p:nvPr/>
        </p:nvGrpSpPr>
        <p:grpSpPr bwMode="auto">
          <a:xfrm>
            <a:off x="4197350" y="458788"/>
            <a:ext cx="4289425" cy="4341812"/>
            <a:chOff x="4196793" y="459036"/>
            <a:chExt cx="4289504" cy="4341542"/>
          </a:xfrm>
        </p:grpSpPr>
        <p:pic>
          <p:nvPicPr>
            <p:cNvPr id="38933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6793" y="459036"/>
              <a:ext cx="4289504" cy="4341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34" name="图片 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4840"/>
            <a:stretch>
              <a:fillRect/>
            </a:stretch>
          </p:blipFill>
          <p:spPr bwMode="auto">
            <a:xfrm>
              <a:off x="4219205" y="4468653"/>
              <a:ext cx="890321" cy="222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8916" name="图片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5965" flipH="1">
            <a:off x="7537450" y="1050925"/>
            <a:ext cx="7413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图片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59713">
            <a:off x="6454775" y="1074738"/>
            <a:ext cx="7413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图片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84479">
            <a:off x="5045075" y="1050925"/>
            <a:ext cx="7413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图片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39"/>
          <a:stretch>
            <a:fillRect/>
          </a:stretch>
        </p:blipFill>
        <p:spPr bwMode="auto">
          <a:xfrm rot="20935965" flipH="1">
            <a:off x="4478338" y="2184400"/>
            <a:ext cx="741362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图片 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124691">
            <a:off x="7947025" y="2200275"/>
            <a:ext cx="7413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椭圆 55"/>
          <p:cNvSpPr/>
          <p:nvPr/>
        </p:nvSpPr>
        <p:spPr>
          <a:xfrm>
            <a:off x="273050" y="4432300"/>
            <a:ext cx="3748088" cy="273050"/>
          </a:xfrm>
          <a:prstGeom prst="ellipse">
            <a:avLst/>
          </a:prstGeom>
          <a:solidFill>
            <a:srgbClr val="AB8F75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38922" name="组合 54"/>
          <p:cNvGrpSpPr>
            <a:grpSpLocks/>
          </p:cNvGrpSpPr>
          <p:nvPr/>
        </p:nvGrpSpPr>
        <p:grpSpPr bwMode="auto">
          <a:xfrm>
            <a:off x="657225" y="1652588"/>
            <a:ext cx="3649663" cy="2865437"/>
            <a:chOff x="731589" y="1203738"/>
            <a:chExt cx="3649789" cy="2864725"/>
          </a:xfrm>
        </p:grpSpPr>
        <p:grpSp>
          <p:nvGrpSpPr>
            <p:cNvPr id="38925" name="组合 45"/>
            <p:cNvGrpSpPr>
              <a:grpSpLocks/>
            </p:cNvGrpSpPr>
            <p:nvPr/>
          </p:nvGrpSpPr>
          <p:grpSpPr bwMode="auto">
            <a:xfrm>
              <a:off x="731589" y="1203738"/>
              <a:ext cx="3649789" cy="2864725"/>
              <a:chOff x="743905" y="1131075"/>
              <a:chExt cx="3649789" cy="2864725"/>
            </a:xfrm>
          </p:grpSpPr>
          <p:sp>
            <p:nvSpPr>
              <p:cNvPr id="29" name="梯形 28"/>
              <p:cNvSpPr/>
              <p:nvPr/>
            </p:nvSpPr>
            <p:spPr>
              <a:xfrm rot="10800000">
                <a:off x="2342573" y="2884826"/>
                <a:ext cx="309573" cy="1110974"/>
              </a:xfrm>
              <a:prstGeom prst="trapezoid">
                <a:avLst>
                  <a:gd name="adj" fmla="val 10966"/>
                </a:avLst>
              </a:prstGeom>
              <a:solidFill>
                <a:srgbClr val="802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/>
              </a:p>
            </p:txBody>
          </p:sp>
          <p:grpSp>
            <p:nvGrpSpPr>
              <p:cNvPr id="38930" name="组合 35"/>
              <p:cNvGrpSpPr>
                <a:grpSpLocks/>
              </p:cNvGrpSpPr>
              <p:nvPr/>
            </p:nvGrpSpPr>
            <p:grpSpPr bwMode="auto">
              <a:xfrm>
                <a:off x="743905" y="1131075"/>
                <a:ext cx="3649789" cy="1937887"/>
                <a:chOff x="498052" y="1938835"/>
                <a:chExt cx="3717910" cy="1449468"/>
              </a:xfrm>
            </p:grpSpPr>
            <p:sp>
              <p:nvSpPr>
                <p:cNvPr id="37" name="矩形 36"/>
                <p:cNvSpPr/>
                <p:nvPr/>
              </p:nvSpPr>
              <p:spPr>
                <a:xfrm>
                  <a:off x="498052" y="1938835"/>
                  <a:ext cx="3717910" cy="1449444"/>
                </a:xfrm>
                <a:prstGeom prst="rect">
                  <a:avLst/>
                </a:prstGeom>
                <a:solidFill>
                  <a:srgbClr val="802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/>
                </a:p>
              </p:txBody>
            </p:sp>
            <p:sp>
              <p:nvSpPr>
                <p:cNvPr id="38" name="矩形 37"/>
                <p:cNvSpPr/>
                <p:nvPr/>
              </p:nvSpPr>
              <p:spPr>
                <a:xfrm>
                  <a:off x="596701" y="2031429"/>
                  <a:ext cx="3506058" cy="1271380"/>
                </a:xfrm>
                <a:prstGeom prst="rect">
                  <a:avLst/>
                </a:prstGeom>
                <a:solidFill>
                  <a:srgbClr val="FFFD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 dirty="0"/>
                </a:p>
              </p:txBody>
            </p:sp>
          </p:grpSp>
        </p:grpSp>
        <p:pic>
          <p:nvPicPr>
            <p:cNvPr id="38926" name="图片 42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736464">
              <a:off x="749552" y="1237945"/>
              <a:ext cx="175734" cy="187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7" name="图片 43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126519" y="1232967"/>
              <a:ext cx="175734" cy="187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文本框 44"/>
            <p:cNvSpPr txBox="1"/>
            <p:nvPr/>
          </p:nvSpPr>
          <p:spPr>
            <a:xfrm>
              <a:off x="917585" y="1647823"/>
              <a:ext cx="3256538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5400" b="1" spc="600" dirty="0">
                  <a:ln>
                    <a:solidFill>
                      <a:srgbClr val="498189"/>
                    </a:solidFill>
                  </a:ln>
                  <a:solidFill>
                    <a:schemeClr val="bg1"/>
                  </a:solidFill>
                  <a:effectLst>
                    <a:outerShdw blurRad="12700" dist="38100" dir="8100000" algn="tr" rotWithShape="0">
                      <a:srgbClr val="2B63A7">
                        <a:alpha val="79000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感谢观看</a:t>
              </a:r>
            </a:p>
          </p:txBody>
        </p:sp>
      </p:grpSp>
      <p:pic>
        <p:nvPicPr>
          <p:cNvPr id="37908" name="图片 6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9531" flipH="1">
            <a:off x="3890963" y="1090613"/>
            <a:ext cx="7302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bl" rotWithShape="0">
              <a:srgbClr val="000000">
                <a:alpha val="70000"/>
              </a:srgbClr>
            </a:outerShdw>
          </a:effectLst>
        </p:spPr>
      </p:pic>
      <p:pic>
        <p:nvPicPr>
          <p:cNvPr id="38924" name="图片 3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6028" r="-2"/>
          <a:stretch>
            <a:fillRect/>
          </a:stretch>
        </p:blipFill>
        <p:spPr bwMode="auto">
          <a:xfrm>
            <a:off x="2228850" y="3667125"/>
            <a:ext cx="1143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136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 txBox="1">
            <a:spLocks noChangeArrowheads="1"/>
          </p:cNvSpPr>
          <p:nvPr/>
        </p:nvSpPr>
        <p:spPr bwMode="auto">
          <a:xfrm>
            <a:off x="625475" y="825500"/>
            <a:ext cx="8262938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>
              <a:lnSpc>
                <a:spcPct val="114000"/>
              </a:lnSpc>
            </a:pPr>
            <a:r>
              <a:rPr lang="zh-CN" altLang="en-US" sz="2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◇每个正在成长的男孩都应该先读读</a:t>
            </a:r>
            <a:r>
              <a:rPr lang="en-US" altLang="zh-CN" sz="2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2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鲁滨逊漂流记</a:t>
            </a:r>
            <a:r>
              <a:rPr lang="en-US" altLang="zh-CN" sz="2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》</a:t>
            </a:r>
          </a:p>
          <a:p>
            <a:pPr defTabSz="914400">
              <a:lnSpc>
                <a:spcPct val="114000"/>
              </a:lnSpc>
            </a:pPr>
            <a:r>
              <a:rPr lang="en-US" altLang="zh-CN" sz="2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这本书。                        </a:t>
            </a:r>
            <a:r>
              <a:rPr lang="en-US" altLang="zh-CN" sz="26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600" b="1" dirty="0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［法</a:t>
            </a:r>
            <a:r>
              <a:rPr lang="en-US" altLang="zh-CN" sz="2600" b="1" dirty="0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]</a:t>
            </a:r>
            <a:r>
              <a:rPr lang="zh-CN" altLang="en-US" sz="2600" b="1" dirty="0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卢梭</a:t>
            </a:r>
            <a:endParaRPr lang="en-US" altLang="zh-CN" sz="2600" b="1" dirty="0">
              <a:solidFill>
                <a:srgbClr val="FF00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0246" name="文本框 1"/>
          <p:cNvSpPr txBox="1">
            <a:spLocks noChangeArrowheads="1"/>
          </p:cNvSpPr>
          <p:nvPr/>
        </p:nvSpPr>
        <p:spPr bwMode="auto">
          <a:xfrm>
            <a:off x="3082925" y="212725"/>
            <a:ext cx="31369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名家眼中的名著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25475" y="1881188"/>
            <a:ext cx="81534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◇孩童时期，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鲁滨逊漂流记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这部书只是读来有趣，  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>
              <a:lnSpc>
                <a:spcPct val="114000"/>
              </a:lnSpc>
              <a:buFont typeface="Arial" pitchFamily="34" charset="0"/>
              <a:buNone/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成人之后再去读，就会知道这是不朽的杰作。                                                   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>
              <a:lnSpc>
                <a:spcPct val="114000"/>
              </a:lnSpc>
              <a:buFont typeface="Arial" pitchFamily="34" charset="0"/>
              <a:buNone/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                             </a:t>
            </a:r>
            <a:r>
              <a:rPr lang="en-US" altLang="zh-CN" sz="2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600" b="1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［美］费迪曼</a:t>
            </a:r>
            <a:endParaRPr lang="en-US" altLang="zh-CN" sz="2600" b="1">
              <a:solidFill>
                <a:srgbClr val="FF00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1025" y="3332163"/>
            <a:ext cx="8562975" cy="14033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 eaLnBrk="0" hangingPunct="0">
              <a:lnSpc>
                <a:spcPct val="114000"/>
              </a:lnSpc>
              <a:spcBef>
                <a:spcPts val="0"/>
              </a:spcBef>
              <a:defRPr/>
            </a:pPr>
            <a:r>
              <a:rPr lang="zh-CN" altLang="en-US" sz="2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◇</a:t>
            </a:r>
            <a:r>
              <a:rPr lang="en-US" altLang="zh-CN" sz="2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骑鹅旅行记</a:t>
            </a:r>
            <a:r>
              <a:rPr lang="en-US" altLang="zh-CN" sz="2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字里行间洋溢着对瑞典大地的爱，随</a:t>
            </a:r>
            <a:endParaRPr lang="en-US" altLang="zh-CN" sz="2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defTabSz="914400" eaLnBrk="0" hangingPunct="0">
              <a:lnSpc>
                <a:spcPct val="114000"/>
              </a:lnSpc>
              <a:spcBef>
                <a:spcPts val="0"/>
              </a:spcBef>
              <a:defRPr/>
            </a:pPr>
            <a:r>
              <a:rPr lang="en-US" altLang="zh-CN" sz="2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600" b="1" spc="-12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处都是优美的词句，哪里看得出这些充满喜悦的文字的</a:t>
            </a:r>
            <a:endParaRPr lang="en-US" altLang="zh-CN" sz="2600" b="1" spc="-120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defTabSz="914400" eaLnBrk="0" hangingPunct="0">
              <a:lnSpc>
                <a:spcPct val="114000"/>
              </a:lnSpc>
              <a:spcBef>
                <a:spcPts val="0"/>
              </a:spcBef>
              <a:defRPr/>
            </a:pPr>
            <a:r>
              <a:rPr lang="en-US" altLang="zh-CN" sz="2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600" b="1" spc="-13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创作者是个幼年无法行走的人呢？</a:t>
            </a:r>
            <a:r>
              <a:rPr lang="zh-CN" altLang="en-US" sz="1400" b="1" spc="-130" dirty="0">
                <a:solidFill>
                  <a:srgbClr val="0000FF"/>
                </a:solidFill>
                <a:latin typeface="宋体" panose="02010600030101010101" pitchFamily="2" charset="-122"/>
              </a:rPr>
              <a:t>   </a:t>
            </a:r>
            <a:r>
              <a:rPr lang="en-US" altLang="zh-CN" sz="2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600" b="1" dirty="0">
                <a:solidFill>
                  <a:srgbClr val="FF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［英］王尔德</a:t>
            </a:r>
            <a:endParaRPr lang="en-US" altLang="zh-CN" sz="2600" b="1" dirty="0">
              <a:solidFill>
                <a:srgbClr val="FF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/>
      <p:bldP spid="7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 txBox="1">
            <a:spLocks noChangeArrowheads="1"/>
          </p:cNvSpPr>
          <p:nvPr/>
        </p:nvSpPr>
        <p:spPr bwMode="auto">
          <a:xfrm>
            <a:off x="508000" y="415925"/>
            <a:ext cx="8167688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>
              <a:lnSpc>
                <a:spcPct val="114000"/>
              </a:lnSpc>
            </a:pP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◇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汤姆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·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索亚历险记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这部书是想提醒读者：人们在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>
              <a:lnSpc>
                <a:spcPct val="114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长大成人的过程中往往越来越看重社会习俗和社会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>
              <a:lnSpc>
                <a:spcPct val="114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的赞许与否，越来越丧失我们对个人自由的热爱。         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>
              <a:lnSpc>
                <a:spcPct val="114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楷体" pitchFamily="49" charset="-122"/>
              </a:rPr>
              <a:t>                          </a:t>
            </a:r>
            <a:r>
              <a:rPr lang="en-US" altLang="zh-CN" sz="2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600" b="1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［美</a:t>
            </a:r>
            <a:r>
              <a:rPr lang="en-US" altLang="zh-CN" sz="2600" b="1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]</a:t>
            </a:r>
            <a:r>
              <a:rPr lang="zh-CN" altLang="en-US" sz="2600" b="1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约翰</a:t>
            </a:r>
            <a:r>
              <a:rPr lang="en-US" altLang="zh-CN" sz="2600" b="1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·C.</a:t>
            </a:r>
            <a:r>
              <a:rPr lang="zh-CN" altLang="en-US" sz="2600" b="1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葛伯</a:t>
            </a:r>
            <a:endParaRPr lang="en-US" altLang="zh-CN" sz="2600" b="1">
              <a:solidFill>
                <a:srgbClr val="FF00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65138" y="2246313"/>
            <a:ext cx="8210550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hangingPunct="0">
              <a:lnSpc>
                <a:spcPct val="114000"/>
              </a:lnSpc>
            </a:pP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◇我相信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爱丽丝漫游奇境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这书的文学价值，比起莎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14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士比亚最正经的书亦比得上，不过又是一派罢了。此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14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书不但是一部给小孩子看的书，还是一部纯艺术的妙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14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在“不通”的“笑话书”，是一部“哲学的和伦理学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14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的参考书”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……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就是成年人，如未读过也很有一读的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14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必要。                        </a:t>
            </a:r>
            <a:r>
              <a:rPr lang="en-US" altLang="zh-CN" sz="2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600" b="1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［英］王尔德</a:t>
            </a:r>
            <a:endParaRPr lang="en-US" altLang="zh-CN" sz="2600" b="1">
              <a:solidFill>
                <a:srgbClr val="FF00FF"/>
              </a:solidFill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61950" y="950913"/>
            <a:ext cx="8212138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hangingPunct="0">
              <a:lnSpc>
                <a:spcPct val="125000"/>
              </a:lnSpc>
            </a:pP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◇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爱丽丝漫游奇境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是一个丰富、多元、内涵深厚、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25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可多重解读、多维引申的文本。对儿童来说，也许更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25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多的是奇幻、有趣、纯真，意想不到的情节，轻快的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25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节奏，美丽的韵律；但对成人来说，更多的可能就是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25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隐喻、象征，存在的悖论，逻辑的纠缠，是哲学、神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defTabSz="914400" eaLnBrk="0" hangingPunct="0">
              <a:lnSpc>
                <a:spcPct val="125000"/>
              </a:lnSpc>
            </a:pP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学、时代的影射，道德的批判，宗教的释义。</a:t>
            </a:r>
            <a:endParaRPr lang="en-US" altLang="zh-CN" sz="2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  <a:p>
            <a:pPr algn="r" defTabSz="914400" eaLnBrk="0" hangingPunct="0">
              <a:lnSpc>
                <a:spcPct val="125000"/>
              </a:lnSpc>
            </a:pPr>
            <a:r>
              <a:rPr lang="en-US" altLang="zh-CN" sz="2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600" b="1">
                <a:solidFill>
                  <a:srgbClr val="FF00FF"/>
                </a:solidFill>
                <a:latin typeface="仿宋" pitchFamily="49" charset="-122"/>
                <a:ea typeface="仿宋" pitchFamily="49" charset="-122"/>
              </a:rPr>
              <a:t>［英］王尔德</a:t>
            </a:r>
            <a:endParaRPr lang="en-US" altLang="zh-CN" sz="2600" b="1">
              <a:solidFill>
                <a:srgbClr val="FF00FF"/>
              </a:solidFill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324430" y="469659"/>
            <a:ext cx="3874495" cy="646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>
              <a:buFont typeface="Arial" panose="020B0604020202020204" pitchFamily="34" charset="0"/>
              <a:buNone/>
              <a:defRPr/>
            </a:pPr>
            <a:r>
              <a:rPr lang="zh-CN" altLang="en-US" sz="36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你读过这本书吗</a:t>
            </a: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546100" y="558800"/>
            <a:ext cx="8234363" cy="4171950"/>
            <a:chOff x="1027" y="565"/>
            <a:chExt cx="12969" cy="6568"/>
          </a:xfrm>
        </p:grpSpPr>
        <p:sp>
          <p:nvSpPr>
            <p:cNvPr id="12292" name="Rectangle 2"/>
            <p:cNvSpPr txBox="1">
              <a:spLocks noChangeArrowheads="1"/>
            </p:cNvSpPr>
            <p:nvPr/>
          </p:nvSpPr>
          <p:spPr bwMode="auto">
            <a:xfrm>
              <a:off x="3569" y="1691"/>
              <a:ext cx="10427" cy="5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defTabSz="914400">
                <a:lnSpc>
                  <a:spcPct val="125000"/>
                </a:lnSpc>
                <a:spcBef>
                  <a:spcPts val="600"/>
                </a:spcBef>
              </a:pPr>
              <a:r>
                <a:rPr lang="en-US" altLang="zh-CN" sz="2600" b="1" dirty="0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   </a:t>
              </a:r>
              <a:r>
                <a:rPr lang="en-US" altLang="zh-CN" sz="2600" b="1" dirty="0">
                  <a:solidFill>
                    <a:srgbClr val="FF00FF"/>
                  </a:solidFill>
                  <a:latin typeface="宋体" pitchFamily="2" charset="-122"/>
                  <a:ea typeface="宋体" pitchFamily="2" charset="-122"/>
                </a:rPr>
                <a:t>《</a:t>
              </a:r>
              <a:r>
                <a:rPr lang="zh-CN" altLang="en-US" sz="2600" b="1" dirty="0">
                  <a:solidFill>
                    <a:srgbClr val="FF00FF"/>
                  </a:solidFill>
                  <a:latin typeface="宋体" pitchFamily="2" charset="-122"/>
                  <a:ea typeface="宋体" pitchFamily="2" charset="-122"/>
                </a:rPr>
                <a:t>鲁滨逊漂流记</a:t>
              </a:r>
              <a:r>
                <a:rPr lang="en-US" altLang="zh-CN" sz="2600" b="1" dirty="0">
                  <a:solidFill>
                    <a:srgbClr val="FF00FF"/>
                  </a:solidFill>
                  <a:latin typeface="宋体" pitchFamily="2" charset="-122"/>
                  <a:ea typeface="宋体" pitchFamily="2" charset="-122"/>
                </a:rPr>
                <a:t>》</a:t>
              </a:r>
              <a:r>
                <a:rPr lang="zh-CN" altLang="en-US" sz="2600" b="1" dirty="0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讲述了</a:t>
              </a:r>
              <a:r>
                <a:rPr lang="zh-CN" altLang="en-US" sz="2600" b="1" dirty="0">
                  <a:solidFill>
                    <a:srgbClr val="FF00FF"/>
                  </a:solidFill>
                  <a:latin typeface="宋体" pitchFamily="2" charset="-122"/>
                  <a:ea typeface="宋体" pitchFamily="2" charset="-122"/>
                </a:rPr>
                <a:t>鲁滨逊</a:t>
              </a:r>
              <a:r>
                <a:rPr lang="zh-CN" altLang="en-US" sz="2600" b="1" dirty="0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孤身一人流落荒岛，他凭借自己的聪明才智在岛上生活了</a:t>
              </a:r>
              <a:r>
                <a:rPr lang="en-US" altLang="zh-CN" sz="2600" b="1" dirty="0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28</a:t>
              </a:r>
              <a:r>
                <a:rPr lang="zh-CN" altLang="en-US" sz="2600" b="1" dirty="0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年。在此期间，他</a:t>
              </a:r>
              <a:r>
                <a:rPr lang="zh-CN" altLang="en-US" sz="2600" b="1" dirty="0">
                  <a:solidFill>
                    <a:srgbClr val="FF00FF"/>
                  </a:solidFill>
                  <a:latin typeface="宋体" pitchFamily="2" charset="-122"/>
                  <a:ea typeface="宋体" pitchFamily="2" charset="-122"/>
                </a:rPr>
                <a:t>修建住所，种植粮食，驯养家畜，制造器具，缝纫衣服，把荒岛改造成了一个“世外桃源”</a:t>
              </a:r>
              <a:r>
                <a:rPr lang="zh-CN" altLang="en-US" sz="2600" b="1" dirty="0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，并且</a:t>
              </a:r>
              <a:r>
                <a:rPr lang="zh-CN" altLang="en-US" sz="2600" b="1" dirty="0">
                  <a:solidFill>
                    <a:srgbClr val="FF00FF"/>
                  </a:solidFill>
                  <a:latin typeface="宋体" pitchFamily="2" charset="-122"/>
                  <a:ea typeface="宋体" pitchFamily="2" charset="-122"/>
                </a:rPr>
                <a:t>解救了野人“星期五”</a:t>
              </a:r>
              <a:r>
                <a:rPr lang="zh-CN" altLang="en-US" sz="2600" b="1" dirty="0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，经历种种磨难后，最终乘船回到了家乡。</a:t>
              </a:r>
              <a:endParaRPr lang="en-US" altLang="zh-CN" sz="2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12293" name="文本框 3"/>
            <p:cNvSpPr txBox="1">
              <a:spLocks noChangeArrowheads="1"/>
            </p:cNvSpPr>
            <p:nvPr/>
          </p:nvSpPr>
          <p:spPr bwMode="auto">
            <a:xfrm>
              <a:off x="7956" y="565"/>
              <a:ext cx="4641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defTabSz="914400" eaLnBrk="1" hangingPunct="1">
                <a:buFont typeface="Arial" pitchFamily="34" charset="0"/>
                <a:buNone/>
              </a:pPr>
              <a:r>
                <a:rPr lang="zh-CN" altLang="en-US" sz="3400" b="1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作品梗概</a:t>
              </a:r>
            </a:p>
          </p:txBody>
        </p:sp>
        <p:pic>
          <p:nvPicPr>
            <p:cNvPr id="14342" name="图片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300000">
              <a:off x="1027" y="3174"/>
              <a:ext cx="2293" cy="3142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587375" y="1316038"/>
            <a:ext cx="8154988" cy="3621087"/>
            <a:chOff x="789" y="1192"/>
            <a:chExt cx="12840" cy="5704"/>
          </a:xfrm>
        </p:grpSpPr>
        <p:sp>
          <p:nvSpPr>
            <p:cNvPr id="13316" name="Rectangle 2"/>
            <p:cNvSpPr txBox="1">
              <a:spLocks noChangeArrowheads="1"/>
            </p:cNvSpPr>
            <p:nvPr/>
          </p:nvSpPr>
          <p:spPr bwMode="auto">
            <a:xfrm>
              <a:off x="789" y="1192"/>
              <a:ext cx="12840" cy="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defTabSz="914400">
                <a:lnSpc>
                  <a:spcPct val="130000"/>
                </a:lnSpc>
              </a:pPr>
              <a:r>
                <a:rPr lang="zh-CN" altLang="en-US" sz="3200" b="1" noProof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  丹尼尔</a:t>
              </a:r>
              <a:r>
                <a:rPr lang="zh-CN" altLang="zh-CN" sz="3200" b="1" noProof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r>
                <a:rPr lang="zh-CN" altLang="en-US" sz="3200" b="1" noProof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rPr>
                <a:t>笛福</a:t>
              </a:r>
              <a:r>
                <a:rPr lang="zh-CN" altLang="en-US" sz="3200" b="1" noProof="1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zh-CN" altLang="zh-CN" sz="3200" b="1" noProof="1">
                  <a:latin typeface="楷体" pitchFamily="49" charset="-122"/>
                  <a:ea typeface="楷体" pitchFamily="49" charset="-122"/>
                </a:rPr>
                <a:t>1660—1731</a:t>
              </a:r>
              <a:r>
                <a:rPr lang="zh-CN" altLang="en-US" sz="3200" b="1" noProof="1">
                  <a:latin typeface="楷体" pitchFamily="49" charset="-122"/>
                  <a:ea typeface="楷体" pitchFamily="49" charset="-122"/>
                </a:rPr>
                <a:t>） </a:t>
              </a:r>
              <a:r>
                <a:rPr lang="zh-CN" altLang="en-US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英国作家</a:t>
              </a:r>
              <a:r>
                <a:rPr lang="zh-CN" altLang="en-US" sz="3200" b="1" noProof="1">
                  <a:latin typeface="楷体" pitchFamily="49" charset="-122"/>
                  <a:ea typeface="楷体" pitchFamily="49" charset="-122"/>
                </a:rPr>
                <a:t>，</a:t>
              </a:r>
              <a:r>
                <a:rPr lang="zh-CN" altLang="en-US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新闻记者</a:t>
              </a:r>
              <a:r>
                <a:rPr lang="zh-CN" altLang="en-US" sz="3200" b="1" noProof="1">
                  <a:latin typeface="楷体" pitchFamily="49" charset="-122"/>
                  <a:ea typeface="楷体" pitchFamily="49" charset="-122"/>
                </a:rPr>
                <a:t>。英国启蒙时期现实主义</a:t>
              </a:r>
              <a:endParaRPr lang="zh-CN" altLang="zh-CN" sz="3200" b="1" noProof="1">
                <a:latin typeface="楷体" pitchFamily="49" charset="-122"/>
                <a:ea typeface="楷体" pitchFamily="49" charset="-122"/>
              </a:endParaRPr>
            </a:p>
            <a:p>
              <a:pPr defTabSz="914400">
                <a:lnSpc>
                  <a:spcPct val="130000"/>
                </a:lnSpc>
              </a:pPr>
              <a:r>
                <a:rPr lang="zh-CN" altLang="en-US" sz="3200" b="1" noProof="1">
                  <a:latin typeface="楷体" pitchFamily="49" charset="-122"/>
                  <a:ea typeface="楷体" pitchFamily="49" charset="-122"/>
                </a:rPr>
                <a:t>小说的奠基人，被誉为欧洲的</a:t>
              </a:r>
              <a:r>
                <a:rPr lang="zh-CN" altLang="en-US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“小</a:t>
              </a:r>
              <a:endParaRPr lang="zh-CN" altLang="zh-CN" sz="3200" b="1" noProof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endParaRPr>
            </a:p>
            <a:p>
              <a:pPr defTabSz="914400">
                <a:lnSpc>
                  <a:spcPct val="130000"/>
                </a:lnSpc>
              </a:pPr>
              <a:r>
                <a:rPr lang="zh-CN" altLang="en-US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说之父”</a:t>
              </a:r>
              <a:r>
                <a:rPr lang="zh-CN" altLang="en-US" sz="3200" b="1" noProof="1">
                  <a:latin typeface="楷体" pitchFamily="49" charset="-122"/>
                  <a:ea typeface="楷体" pitchFamily="49" charset="-122"/>
                </a:rPr>
                <a:t>。代表作品有</a:t>
              </a:r>
              <a:r>
                <a:rPr lang="zh-CN" altLang="zh-CN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《</a:t>
              </a:r>
              <a:r>
                <a:rPr lang="zh-CN" altLang="en-US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辛格尔顿</a:t>
              </a:r>
              <a:endParaRPr lang="zh-CN" altLang="zh-CN" sz="3200" b="1" noProof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endParaRPr>
            </a:p>
            <a:p>
              <a:pPr defTabSz="914400">
                <a:lnSpc>
                  <a:spcPct val="130000"/>
                </a:lnSpc>
              </a:pPr>
              <a:r>
                <a:rPr lang="zh-CN" altLang="en-US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船长</a:t>
              </a:r>
              <a:r>
                <a:rPr lang="zh-CN" altLang="zh-CN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》《</a:t>
              </a:r>
              <a:r>
                <a:rPr lang="zh-CN" altLang="en-US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杰克上校</a:t>
              </a:r>
              <a:r>
                <a:rPr lang="zh-CN" altLang="zh-CN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》《</a:t>
              </a:r>
              <a:r>
                <a:rPr lang="zh-CN" altLang="en-US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鲁滨逊漂流记</a:t>
              </a:r>
              <a:r>
                <a:rPr lang="zh-CN" altLang="zh-CN" sz="3200" b="1" noProof="1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》</a:t>
              </a:r>
              <a:r>
                <a:rPr lang="zh-CN" altLang="en-US" sz="3200" b="1" noProof="1">
                  <a:latin typeface="楷体" pitchFamily="49" charset="-122"/>
                  <a:ea typeface="楷体" pitchFamily="49" charset="-122"/>
                </a:rPr>
                <a:t>等。</a:t>
              </a:r>
              <a:endParaRPr lang="zh-CN" altLang="zh-CN" sz="3200" b="1" noProof="1">
                <a:latin typeface="楷体" pitchFamily="49" charset="-122"/>
                <a:ea typeface="楷体" pitchFamily="49" charset="-122"/>
              </a:endParaRPr>
            </a:p>
            <a:p>
              <a:pPr defTabSz="914400">
                <a:lnSpc>
                  <a:spcPct val="130000"/>
                </a:lnSpc>
              </a:pPr>
              <a:endParaRPr lang="zh-CN" altLang="zh-CN" sz="3200" b="1" noProof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723" y="2270"/>
              <a:ext cx="2350" cy="3069"/>
            </a:xfrm>
            <a:prstGeom prst="ellipse">
              <a:avLst/>
            </a:prstGeom>
            <a:effectLst>
              <a:softEdge rad="31750"/>
            </a:effectLst>
          </p:spPr>
        </p:pic>
      </p:grpSp>
      <p:sp>
        <p:nvSpPr>
          <p:cNvPr id="5" name="文本框 3"/>
          <p:cNvSpPr txBox="1">
            <a:spLocks noChangeArrowheads="1"/>
          </p:cNvSpPr>
          <p:nvPr/>
        </p:nvSpPr>
        <p:spPr bwMode="auto">
          <a:xfrm>
            <a:off x="3560763" y="617538"/>
            <a:ext cx="2035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作者简介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652463" y="965200"/>
            <a:ext cx="7915275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鲁滨逊漂流记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是笛福</a:t>
            </a:r>
            <a:r>
              <a:rPr lang="zh-CN" altLang="en-US" sz="2800" b="1" dirty="0">
                <a:solidFill>
                  <a:srgbClr val="FF00FF"/>
                </a:solidFill>
                <a:latin typeface="宋体" pitchFamily="2" charset="-122"/>
                <a:ea typeface="宋体" pitchFamily="2" charset="-122"/>
              </a:rPr>
              <a:t>受当时一个真实故事的启发而创作的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。一名叫亚历山大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·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塞尔柯克的苏格兰水手与船长发生争吵，被船长遗弃在大西洋中，在荒岛上生活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年之久后，被伍兹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·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罗杰斯船长所救。笛福便以塞尔柯克的传奇故事为蓝本，把自己多年来的海上经历和体验倾注在人物身上，创作了这部小说。</a:t>
            </a:r>
            <a:endParaRPr lang="zh-CN" altLang="en-US" sz="2800" b="1" noProof="1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6387" name="文本框 1"/>
          <p:cNvSpPr txBox="1">
            <a:spLocks noChangeArrowheads="1"/>
          </p:cNvSpPr>
          <p:nvPr/>
        </p:nvSpPr>
        <p:spPr bwMode="auto">
          <a:xfrm>
            <a:off x="3832225" y="363538"/>
            <a:ext cx="21272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defTabSz="914400" eaLnBrk="1" hangingPunct="1">
              <a:buFont typeface="Arial" pitchFamily="34" charset="0"/>
              <a:buNone/>
            </a:pPr>
            <a:r>
              <a:rPr lang="zh-CN" altLang="en-US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背景知识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638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2162</Words>
  <Application>Microsoft Office PowerPoint</Application>
  <PresentationFormat>全屏显示(16:9)</PresentationFormat>
  <Paragraphs>139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Meiryo</vt:lpstr>
      <vt:lpstr>等线</vt:lpstr>
      <vt:lpstr>等线 Light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2019-08-27T08:50:10Z</dcterms:created>
  <dcterms:modified xsi:type="dcterms:W3CDTF">2021-11-19T06:20:31Z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