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FCCB2-34F1-456B-B98B-AB5FC164157C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6D46C-ECB1-4570-8955-5DC30E99ED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596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6D46C-ECB1-4570-8955-5DC30E99EDA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31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6D46C-ECB1-4570-8955-5DC30E99EDA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538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3335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03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194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058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448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439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582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308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373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8265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408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79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3398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716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095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98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169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26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29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657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80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96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57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139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5FE63-7768-4EB3-9040-067BAD4403BF}" type="datetimeFigureOut">
              <a:rPr lang="zh-CN" altLang="en-US" smtClean="0"/>
              <a:t>2021/11/19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D572-2110-4F27-853F-7FC5DD565F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71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61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28" descr="蝴蝶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3308464" flipH="1">
            <a:off x="6516689" y="536576"/>
            <a:ext cx="763587" cy="1101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852" y="134938"/>
            <a:ext cx="682625" cy="27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6"/>
            <a:ext cx="1042988" cy="415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13647" y="2138954"/>
            <a:ext cx="914400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漫步世界名著花园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1996" y="271464"/>
            <a:ext cx="5394076" cy="2041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13649" y="4087471"/>
            <a:ext cx="9130353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941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73794" y="1665003"/>
            <a:ext cx="4396498" cy="154657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 smtClean="0">
                <a:latin typeface="+mj-ea"/>
                <a:ea typeface="+mj-ea"/>
              </a:rPr>
              <a:t>喜</a:t>
            </a:r>
            <a:r>
              <a:rPr lang="zh-CN" altLang="en-US" sz="2100" b="1" dirty="0">
                <a:latin typeface="+mj-ea"/>
                <a:ea typeface="+mj-ea"/>
              </a:rPr>
              <a:t>欢读书的你，赶快捧起书，以书为伴，畅游在多姿多彩的童话世界中，让阅读成为我们终生的承诺。</a:t>
            </a:r>
          </a:p>
        </p:txBody>
      </p:sp>
      <p:pic>
        <p:nvPicPr>
          <p:cNvPr id="3" name="Picture 11" descr="F:\戴龙静\图库\ppt小照\读书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138" y="2080905"/>
            <a:ext cx="1643062" cy="2530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标注 3"/>
          <p:cNvSpPr/>
          <p:nvPr/>
        </p:nvSpPr>
        <p:spPr>
          <a:xfrm>
            <a:off x="3514727" y="1603067"/>
            <a:ext cx="4341813" cy="1743075"/>
          </a:xfrm>
          <a:prstGeom prst="wedgeRectCallout">
            <a:avLst>
              <a:gd name="adj1" fmla="val -55521"/>
              <a:gd name="adj2" fmla="val 82732"/>
            </a:avLst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08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46138" y="1865336"/>
            <a:ext cx="7835900" cy="230832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j-ea"/>
                <a:ea typeface="+mj-ea"/>
              </a:rPr>
              <a:t>   </a:t>
            </a:r>
            <a:r>
              <a:rPr lang="en-US" altLang="zh-CN" sz="32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1.</a:t>
            </a:r>
            <a:r>
              <a:rPr lang="zh-CN" altLang="en-US" sz="3200" b="1" dirty="0">
                <a:latin typeface="+mj-ea"/>
                <a:ea typeface="+mj-ea"/>
              </a:rPr>
              <a:t>注意正确的读书姿势。</a:t>
            </a:r>
            <a:endParaRPr lang="en-US" altLang="zh-CN" sz="32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</a:t>
            </a:r>
            <a:r>
              <a:rPr lang="en-US" altLang="zh-CN" sz="32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2</a:t>
            </a:r>
            <a:r>
              <a:rPr lang="en-US" altLang="zh-CN" sz="32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r>
              <a:rPr lang="zh-CN" altLang="en-US" sz="3200" b="1" dirty="0">
                <a:latin typeface="+mj-ea"/>
                <a:ea typeface="+mj-ea"/>
              </a:rPr>
              <a:t>不动笔墨不读书，读书要动笔摘录好词好句好段。</a:t>
            </a:r>
          </a:p>
        </p:txBody>
      </p:sp>
      <p:sp>
        <p:nvSpPr>
          <p:cNvPr id="3" name="AutoShape 7"/>
          <p:cNvSpPr/>
          <p:nvPr/>
        </p:nvSpPr>
        <p:spPr>
          <a:xfrm>
            <a:off x="631539" y="849667"/>
            <a:ext cx="2146300" cy="874713"/>
          </a:xfrm>
          <a:prstGeom prst="flowChartPunchedTape">
            <a:avLst/>
          </a:prstGeom>
          <a:solidFill>
            <a:srgbClr val="FCD5B5"/>
          </a:solidFill>
          <a:ln w="190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温 馨 提 示：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980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819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AutoShape 7"/>
          <p:cNvSpPr/>
          <p:nvPr/>
        </p:nvSpPr>
        <p:spPr>
          <a:xfrm>
            <a:off x="1064262" y="958574"/>
            <a:ext cx="4705985" cy="1096645"/>
          </a:xfrm>
          <a:prstGeom prst="cloudCallout">
            <a:avLst>
              <a:gd name="adj1" fmla="val 50350"/>
              <a:gd name="adj2" fmla="val 69351"/>
            </a:avLst>
          </a:prstGeom>
          <a:solidFill>
            <a:srgbClr val="FDEADA"/>
          </a:solidFill>
          <a:ln w="9525" cap="flat" cmpd="sng">
            <a:solidFill>
              <a:srgbClr val="FAC09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just"/>
            <a:r>
              <a:rPr lang="zh-CN" altLang="en-US" sz="2000" b="1" dirty="0">
                <a:solidFill>
                  <a:srgbClr val="0000FF"/>
                </a:solidFill>
                <a:latin typeface="+mj-ea"/>
                <a:ea typeface="+mj-ea"/>
              </a:rPr>
              <a:t>当我们漫步在阳光下，若能不期而遇，我想我会无限惊讶地停下步履。</a:t>
            </a:r>
          </a:p>
        </p:txBody>
      </p:sp>
      <p:sp>
        <p:nvSpPr>
          <p:cNvPr id="10" name="矩形 9"/>
          <p:cNvSpPr/>
          <p:nvPr/>
        </p:nvSpPr>
        <p:spPr>
          <a:xfrm>
            <a:off x="2473148" y="30145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漫步世界名著花园</a:t>
            </a:r>
          </a:p>
        </p:txBody>
      </p:sp>
      <p:pic>
        <p:nvPicPr>
          <p:cNvPr id="8" name="图片 11" descr="https://ss1.baidu.com/6ONXsjip0QIZ8tyhnq/it/u=1211303575,2333341743&amp;fm=58&amp;bpow=382&amp;bpoh=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328867" y="1081406"/>
            <a:ext cx="1777116" cy="20435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050" y="3124984"/>
            <a:ext cx="2654301" cy="167576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987291" y="3406392"/>
            <a:ext cx="3441556" cy="1074055"/>
            <a:chOff x="4987290" y="3406391"/>
            <a:chExt cx="3724631" cy="1276141"/>
          </a:xfrm>
        </p:grpSpPr>
        <p:sp>
          <p:nvSpPr>
            <p:cNvPr id="1073743527" name="椭圆形标注 1073743526"/>
            <p:cNvSpPr/>
            <p:nvPr/>
          </p:nvSpPr>
          <p:spPr>
            <a:xfrm>
              <a:off x="4987290" y="3406391"/>
              <a:ext cx="3724631" cy="1276141"/>
            </a:xfrm>
            <a:prstGeom prst="wedgeEllipseCallout">
              <a:avLst>
                <a:gd name="adj1" fmla="val -72364"/>
                <a:gd name="adj2" fmla="val 24986"/>
              </a:avLst>
            </a:prstGeom>
            <a:solidFill>
              <a:srgbClr val="FFFF00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5237533" y="3485485"/>
              <a:ext cx="3172203" cy="1097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67970"/>
              <a:r>
                <a:rPr lang="zh-CN" altLang="en-US" b="1" dirty="0" smtClean="0">
                  <a:solidFill>
                    <a:srgbClr val="0000FF"/>
                  </a:solidFill>
                  <a:latin typeface="+mj-ea"/>
                  <a:ea typeface="+mj-ea"/>
                </a:rPr>
                <a:t>每一本名著都是独一无二的花朵，你触摸到它的那一刻，便是奇遇的开始。</a:t>
              </a:r>
              <a:endParaRPr lang="zh-CN" altLang="en-US" b="1" dirty="0">
                <a:solidFill>
                  <a:srgbClr val="0000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11560" y="339502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73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2"/>
          <p:cNvSpPr/>
          <p:nvPr/>
        </p:nvSpPr>
        <p:spPr>
          <a:xfrm>
            <a:off x="3648475" y="886951"/>
            <a:ext cx="5167979" cy="42473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《鲁滨逊漂流记》是英国作家丹尼尔·笛福的一部长篇小说。主人公鲁滨逊·克鲁索出生于一个中产阶级家庭，一生志在遨游四海。一次在去非洲航海的途中遇到风暴，只身漂流到一个无人的荒岛上，开始了一段与世隔绝的生活。他凭着强韧的意志与不懈的努力，在荒岛上顽强地生存下来，经过28年2个月零19天后得以返回故乡。</a:t>
            </a:r>
          </a:p>
          <a:p>
            <a:pPr>
              <a:lnSpc>
                <a:spcPct val="150000"/>
              </a:lnSpc>
            </a:pPr>
            <a:endParaRPr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35835" y="30145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你读</a:t>
            </a:r>
            <a:r>
              <a:rPr kumimoji="0" lang="zh-CN" altLang="en-US" sz="36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过吗</a:t>
            </a:r>
            <a:r>
              <a:rPr kumimoji="0" lang="zh-CN" altLang="en-US" sz="36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42028"/>
            <a:ext cx="2648585" cy="379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4639" y="685211"/>
            <a:ext cx="7736122" cy="1615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在这本书中，你会看到鲁滨逊如何从落难的水手变成自己的国王，荒岛是怎样变成微型的文明社会的。神奇的故事会吸引你一直读下去。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77998" y="2285370"/>
            <a:ext cx="1437906" cy="2151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73743547" name="圆角矩形标注 1073743546"/>
          <p:cNvSpPr/>
          <p:nvPr/>
        </p:nvSpPr>
        <p:spPr>
          <a:xfrm>
            <a:off x="3194686" y="2271723"/>
            <a:ext cx="2975003" cy="996841"/>
          </a:xfrm>
          <a:prstGeom prst="wedgeRoundRectCallout">
            <a:avLst>
              <a:gd name="adj1" fmla="val -64407"/>
              <a:gd name="adj2" fmla="val 15190"/>
              <a:gd name="adj3" fmla="val 16667"/>
            </a:avLst>
          </a:prstGeom>
          <a:solidFill>
            <a:srgbClr val="FFFF00">
              <a:alpha val="47000"/>
            </a:srgbClr>
          </a:solidFill>
          <a:ln w="9525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000" b="1" dirty="0" smtClean="0">
                <a:latin typeface="+mj-ea"/>
                <a:ea typeface="+mj-ea"/>
              </a:rPr>
              <a:t>    鲁</a:t>
            </a:r>
            <a:r>
              <a:rPr lang="zh-CN" altLang="en-US" sz="2000" b="1" dirty="0">
                <a:latin typeface="+mj-ea"/>
                <a:ea typeface="+mj-ea"/>
              </a:rPr>
              <a:t>滨逊身上唯一特殊的是这种“结合了事业与漫游的精神”。</a:t>
            </a:r>
          </a:p>
          <a:p>
            <a:endParaRPr lang="zh-CN" altLang="en-US" sz="2000" dirty="0">
              <a:latin typeface="+mj-ea"/>
              <a:ea typeface="+mj-ea"/>
            </a:endParaRPr>
          </a:p>
        </p:txBody>
      </p:sp>
      <p:pic>
        <p:nvPicPr>
          <p:cNvPr id="17" name="图片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843324" y="2797439"/>
            <a:ext cx="1484648" cy="20611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73743548" name="圆角矩形标注 1073743547"/>
          <p:cNvSpPr/>
          <p:nvPr/>
        </p:nvSpPr>
        <p:spPr>
          <a:xfrm>
            <a:off x="3720752" y="3767783"/>
            <a:ext cx="2448937" cy="807066"/>
          </a:xfrm>
          <a:prstGeom prst="wedgeRoundRectCallout">
            <a:avLst>
              <a:gd name="adj1" fmla="val 73491"/>
              <a:gd name="adj2" fmla="val 21593"/>
              <a:gd name="adj3" fmla="val 16667"/>
            </a:avLst>
          </a:prstGeom>
          <a:solidFill>
            <a:srgbClr val="00B0F0">
              <a:alpha val="42000"/>
            </a:srgbClr>
          </a:solidFill>
          <a:ln w="9525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sz="2000" b="1" dirty="0">
                <a:latin typeface="+mj-ea"/>
                <a:ea typeface="+mj-ea"/>
              </a:rPr>
              <a:t>鲁滨逊乃大悖其旨，而成此奇诡之</a:t>
            </a:r>
            <a:r>
              <a:rPr lang="zh-CN" altLang="en-US" sz="2000" b="1" dirty="0" smtClean="0">
                <a:latin typeface="+mj-ea"/>
                <a:ea typeface="+mj-ea"/>
              </a:rPr>
              <a:t>事业。</a:t>
            </a:r>
            <a:endParaRPr lang="zh-CN" altLang="en-US" sz="2000" b="1" dirty="0">
              <a:latin typeface="+mj-ea"/>
              <a:ea typeface="+mj-ea"/>
            </a:endParaRPr>
          </a:p>
          <a:p>
            <a:endParaRPr lang="zh-CN" altLang="en-US" sz="2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721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73743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74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73743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73743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73743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3743547" grpId="0" animBg="1"/>
      <p:bldP spid="10737435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2602" y="640757"/>
            <a:ext cx="773113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AutoShape 8"/>
          <p:cNvSpPr/>
          <p:nvPr/>
        </p:nvSpPr>
        <p:spPr>
          <a:xfrm>
            <a:off x="1481140" y="725529"/>
            <a:ext cx="2065337" cy="496888"/>
          </a:xfrm>
          <a:prstGeom prst="cloudCallout">
            <a:avLst>
              <a:gd name="adj1" fmla="val -57370"/>
              <a:gd name="adj2" fmla="val 102560"/>
            </a:avLst>
          </a:prstGeom>
          <a:solidFill>
            <a:srgbClr val="DBEEF4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just"/>
            <a:endParaRPr lang="zh-CN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3" name="AutoShape 9"/>
          <p:cNvSpPr/>
          <p:nvPr/>
        </p:nvSpPr>
        <p:spPr>
          <a:xfrm>
            <a:off x="1385329" y="1328814"/>
            <a:ext cx="7008041" cy="401320"/>
          </a:xfrm>
          <a:prstGeom prst="flowChartAlternateProcess">
            <a:avLst/>
          </a:prstGeom>
          <a:solidFill>
            <a:srgbClr val="EBF1DE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>
              <a:spcBef>
                <a:spcPts val="500"/>
              </a:spcBef>
              <a:spcAft>
                <a:spcPts val="750"/>
              </a:spcAft>
            </a:pPr>
            <a:r>
              <a:rPr lang="en-US" altLang="zh-CN"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1.先大致了解写作背景。帮助理解作品的内容和价值。</a:t>
            </a:r>
          </a:p>
        </p:txBody>
      </p:sp>
      <p:sp>
        <p:nvSpPr>
          <p:cNvPr id="22534" name="AutoShape 10"/>
          <p:cNvSpPr/>
          <p:nvPr/>
        </p:nvSpPr>
        <p:spPr>
          <a:xfrm>
            <a:off x="1857134" y="1832057"/>
            <a:ext cx="6031268" cy="332105"/>
          </a:xfrm>
          <a:prstGeom prst="flowChartAlternateProcess">
            <a:avLst/>
          </a:prstGeom>
          <a:solidFill>
            <a:srgbClr val="EBF1DE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>
              <a:spcBef>
                <a:spcPts val="500"/>
              </a:spcBef>
              <a:spcAft>
                <a:spcPts val="750"/>
              </a:spcAft>
            </a:pPr>
            <a:r>
              <a:rPr lang="en-US" altLang="zh-CN"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 认真读书，在空白处写下自己的感受。</a:t>
            </a:r>
          </a:p>
        </p:txBody>
      </p:sp>
      <p:sp>
        <p:nvSpPr>
          <p:cNvPr id="22535" name="AutoShape 11"/>
          <p:cNvSpPr/>
          <p:nvPr/>
        </p:nvSpPr>
        <p:spPr>
          <a:xfrm>
            <a:off x="2358784" y="2304175"/>
            <a:ext cx="5161128" cy="398145"/>
          </a:xfrm>
          <a:prstGeom prst="flowChartAlternateProcess">
            <a:avLst/>
          </a:prstGeom>
          <a:solidFill>
            <a:srgbClr val="EBF1DE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>
              <a:spcBef>
                <a:spcPts val="500"/>
              </a:spcBef>
              <a:spcAft>
                <a:spcPts val="750"/>
              </a:spcAft>
            </a:pPr>
            <a:r>
              <a:rPr lang="en-US" altLang="zh-CN"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3.摘抄自己喜欢的段落，标上页码。</a:t>
            </a:r>
          </a:p>
        </p:txBody>
      </p:sp>
      <p:sp>
        <p:nvSpPr>
          <p:cNvPr id="22536" name="矩形 10"/>
          <p:cNvSpPr/>
          <p:nvPr/>
        </p:nvSpPr>
        <p:spPr>
          <a:xfrm>
            <a:off x="1724343" y="744824"/>
            <a:ext cx="1733167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1F497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我教你读书。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1"/>
          <p:cNvGrpSpPr/>
          <p:nvPr/>
        </p:nvGrpSpPr>
        <p:grpSpPr>
          <a:xfrm>
            <a:off x="3950978" y="3868498"/>
            <a:ext cx="4326882" cy="892429"/>
            <a:chOff x="4001778" y="3687191"/>
            <a:chExt cx="4326882" cy="892429"/>
          </a:xfrm>
        </p:grpSpPr>
        <p:pic>
          <p:nvPicPr>
            <p:cNvPr id="22538" name="图片 1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580948" y="3749358"/>
              <a:ext cx="747712" cy="8302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圆角矩形标注 12"/>
            <p:cNvSpPr/>
            <p:nvPr/>
          </p:nvSpPr>
          <p:spPr>
            <a:xfrm>
              <a:off x="4029075" y="3741783"/>
              <a:ext cx="3216275" cy="573087"/>
            </a:xfrm>
            <a:prstGeom prst="wedgeRoundRectCallout">
              <a:avLst>
                <a:gd name="adj1" fmla="val 53351"/>
                <a:gd name="adj2" fmla="val 85307"/>
                <a:gd name="adj3" fmla="val 16667"/>
              </a:avLst>
            </a:prstGeom>
            <a:solidFill>
              <a:schemeClr val="tx2">
                <a:lumMod val="10000"/>
                <a:lumOff val="9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540" name="矩形 14"/>
            <p:cNvSpPr/>
            <p:nvPr/>
          </p:nvSpPr>
          <p:spPr>
            <a:xfrm>
              <a:off x="4001778" y="3687191"/>
              <a:ext cx="3336925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zh-CN" sz="2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掌握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了这些读书方法，相信你一定会有很大的收获！</a:t>
              </a:r>
              <a:endParaRPr lang="zh-CN" altLang="zh-CN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" name="AutoShape 11"/>
          <p:cNvSpPr/>
          <p:nvPr/>
        </p:nvSpPr>
        <p:spPr>
          <a:xfrm>
            <a:off x="2908060" y="2847398"/>
            <a:ext cx="5485309" cy="342900"/>
          </a:xfrm>
          <a:prstGeom prst="flowChartAlternateProcess">
            <a:avLst/>
          </a:prstGeom>
          <a:solidFill>
            <a:srgbClr val="EBF1DE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>
              <a:spcBef>
                <a:spcPts val="500"/>
              </a:spcBef>
              <a:spcAft>
                <a:spcPts val="750"/>
              </a:spcAft>
            </a:pPr>
            <a:r>
              <a:rPr lang="en-US" altLang="zh-CN"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4.画人物图谱，帮助理解书中人物的关系。</a:t>
            </a:r>
          </a:p>
        </p:txBody>
      </p:sp>
      <p:sp>
        <p:nvSpPr>
          <p:cNvPr id="5" name="AutoShape 11"/>
          <p:cNvSpPr/>
          <p:nvPr/>
        </p:nvSpPr>
        <p:spPr>
          <a:xfrm>
            <a:off x="3314459" y="3355137"/>
            <a:ext cx="5774946" cy="414599"/>
          </a:xfrm>
          <a:prstGeom prst="flowChartAlternateProcess">
            <a:avLst/>
          </a:prstGeom>
          <a:solidFill>
            <a:srgbClr val="EBF1DE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>
              <a:spcBef>
                <a:spcPts val="500"/>
              </a:spcBef>
              <a:spcAft>
                <a:spcPts val="750"/>
              </a:spcAft>
            </a:pPr>
            <a:r>
              <a:rPr lang="en-US" altLang="zh-CN"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sz="2000" b="1" dirty="0">
                <a:solidFill>
                  <a:srgbClr val="58585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5.读完全书可以写下结构及作者要表达的想法。</a:t>
            </a:r>
          </a:p>
        </p:txBody>
      </p:sp>
    </p:spTree>
    <p:extLst>
      <p:ext uri="{BB962C8B-B14F-4D97-AF65-F5344CB8AC3E}">
        <p14:creationId xmlns:p14="http://schemas.microsoft.com/office/powerpoint/2010/main" val="29714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ldLvl="0" animBg="1"/>
      <p:bldP spid="22534" grpId="0" bldLvl="0" animBg="1"/>
      <p:bldP spid="22535" grpId="0" bldLvl="0" animBg="1"/>
      <p:bldP spid="3" grpId="0" bldLvl="0" animBg="1"/>
      <p:bldP spid="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35835" y="2849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精彩片段我先读</a:t>
            </a:r>
          </a:p>
        </p:txBody>
      </p:sp>
      <p:sp>
        <p:nvSpPr>
          <p:cNvPr id="3" name="矩形 2"/>
          <p:cNvSpPr/>
          <p:nvPr/>
        </p:nvSpPr>
        <p:spPr>
          <a:xfrm>
            <a:off x="588353" y="711781"/>
            <a:ext cx="798244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045">
              <a:lnSpc>
                <a:spcPct val="150000"/>
              </a:lnSpc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鲁滨逊漂流记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常言道，富得快，麻烦来。我的情形完全是这样。第二年，我的种植园大获成功。我从自己的地里收了五十捆烟叶，除了供应当地的需要外，还剩下很多。这五十捆烟叶每捆一百多磅重；我都把它们晒好存放起来，专等那些商船从里斯本回来。这时，生意发展，资财丰厚，我的头脑里又开始充满了各种不切实际的计划和梦想。这种虚妄的念头往往会毁掉最有头脑的商人。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6164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/>
          <p:nvPr/>
        </p:nvSpPr>
        <p:spPr>
          <a:xfrm>
            <a:off x="589931" y="683927"/>
            <a:ext cx="8144637" cy="415498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627380">
              <a:lnSpc>
                <a:spcPct val="150000"/>
              </a:lnSpc>
            </a:pPr>
            <a:r>
              <a:rPr sz="2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鲁滨逊漂流记》：由于缺乏适当的工具，一切工作进行得特别吃力。我花了差不多整整一年的时间，才把我的小木栅或围墙建筑好。就拿砍木桩而言，木桩很重，我只能竭尽全力选用我能搬得动的。我化很长时间在树林里把树砍下来削好，至于搬回住处就更费时间了。有时，我得化两天的时间把一根木桩砍下削好再搬回来，第三天再打入地里。作为打桩的工具，我起初找了一块很重的木头；后来才想到了一根起货用的铁棒；可是，就是用铁棒，打桩的工作还是非常艰苦、非常麻烦的。 </a:t>
            </a:r>
          </a:p>
        </p:txBody>
      </p:sp>
    </p:spTree>
    <p:extLst>
      <p:ext uri="{BB962C8B-B14F-4D97-AF65-F5344CB8AC3E}">
        <p14:creationId xmlns:p14="http://schemas.microsoft.com/office/powerpoint/2010/main" val="153118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4440557" y="1458595"/>
            <a:ext cx="3635375" cy="1907540"/>
            <a:chOff x="4786937" y="1929901"/>
            <a:chExt cx="3368438" cy="1586231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" name="云形标注 2"/>
            <p:cNvSpPr/>
            <p:nvPr/>
          </p:nvSpPr>
          <p:spPr>
            <a:xfrm>
              <a:off x="4786937" y="1929901"/>
              <a:ext cx="3368438" cy="1586231"/>
            </a:xfrm>
            <a:prstGeom prst="cloudCallout">
              <a:avLst>
                <a:gd name="adj1" fmla="val -87146"/>
                <a:gd name="adj2" fmla="val 30464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4" name="矩形 2"/>
            <p:cNvSpPr/>
            <p:nvPr/>
          </p:nvSpPr>
          <p:spPr>
            <a:xfrm>
              <a:off x="5176020" y="2115474"/>
              <a:ext cx="2704434" cy="1202891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200" b="1" dirty="0">
                  <a:latin typeface="+mj-ea"/>
                  <a:ea typeface="+mj-ea"/>
                </a:rPr>
                <a:t>小朋友们，你们想了解更多的精彩故事吗？那就赶快看</a:t>
              </a:r>
              <a:r>
                <a:rPr lang="en-US" altLang="zh-CN" sz="2200" b="1" dirty="0">
                  <a:latin typeface="+mj-ea"/>
                  <a:ea typeface="+mj-ea"/>
                </a:rPr>
                <a:t>《</a:t>
              </a:r>
              <a:r>
                <a:rPr lang="zh-CN" altLang="en-US" sz="2200" b="1" dirty="0">
                  <a:latin typeface="+mj-ea"/>
                  <a:ea typeface="+mj-ea"/>
                </a:rPr>
                <a:t>鲁滨逊漂流记</a:t>
              </a:r>
              <a:r>
                <a:rPr lang="en-US" altLang="zh-CN" sz="2200" b="1" dirty="0">
                  <a:latin typeface="+mj-ea"/>
                  <a:ea typeface="+mj-ea"/>
                </a:rPr>
                <a:t>&gt;&gt;</a:t>
              </a:r>
              <a:r>
                <a:rPr lang="zh-CN" altLang="en-US" sz="2200" b="1" dirty="0">
                  <a:latin typeface="+mj-ea"/>
                  <a:ea typeface="+mj-ea"/>
                </a:rPr>
                <a:t>吧</a:t>
              </a:r>
              <a:r>
                <a:rPr lang="en-US" altLang="zh-CN" sz="2200" b="1" dirty="0">
                  <a:latin typeface="+mj-ea"/>
                  <a:ea typeface="+mj-ea"/>
                </a:rPr>
                <a:t>!</a:t>
              </a:r>
            </a:p>
          </p:txBody>
        </p:sp>
      </p:grpSp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605" y="1982470"/>
            <a:ext cx="1971040" cy="208788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0695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2"/>
          <p:cNvSpPr/>
          <p:nvPr/>
        </p:nvSpPr>
        <p:spPr>
          <a:xfrm>
            <a:off x="575630" y="658823"/>
            <a:ext cx="8194675" cy="424731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世界名著指的是在世界范围内得到广泛认可和关注的著作，其价值由于已经超越了时代本身而得以流传。</a:t>
            </a:r>
          </a:p>
          <a:p>
            <a:pPr indent="457200">
              <a:lnSpc>
                <a:spcPct val="150000"/>
              </a:lnSpc>
            </a:pP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《鲁滨逊漂流记》《骑鹅旅行记》《汤姆·索亚历险记》《爱丽丝漫游奇境》《格列佛游记》《水孩子》《木偶奇遇记》《绿野仙踪》等都是世界名著。</a:t>
            </a:r>
          </a:p>
          <a:p>
            <a:pPr indent="457200">
              <a:lnSpc>
                <a:spcPct val="150000"/>
              </a:lnSpc>
            </a:pPr>
            <a:r>
              <a:rPr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刘易斯·卡罗尔创作的《爱丽丝漫游奇境》是一部被公认为世界儿童文学经典的童话，由于其中丰富的想象力和种种隐喻，不但深受各代儿童欢迎，也被视为一部严肃的文学作品。被誉为“英国魔幻文学的代表作”、“世界十大著名哲理童话之一</a:t>
            </a:r>
            <a:r>
              <a:rPr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34397" y="26545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相信你可以读更多</a:t>
            </a:r>
            <a:endParaRPr kumimoji="0" lang="zh-CN" altLang="en-US" sz="36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华文琥珀" panose="02010800040101010101" pitchFamily="2" charset="-122"/>
              <a:ea typeface="华文琥珀" panose="0201080004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506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570</Words>
  <Application>Microsoft Office PowerPoint</Application>
  <PresentationFormat>全屏显示(16:9)</PresentationFormat>
  <Paragraphs>42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Meiryo</vt:lpstr>
      <vt:lpstr>黑体</vt:lpstr>
      <vt:lpstr>华文琥珀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2019-12-04T02:45:19Z</dcterms:created>
  <dcterms:modified xsi:type="dcterms:W3CDTF">2021-11-19T05:55:18Z</dcterms:modified>
</cp:coreProperties>
</file>