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9"/>
  </p:notesMasterIdLst>
  <p:sldIdLst>
    <p:sldId id="256" r:id="rId3"/>
    <p:sldId id="258" r:id="rId4"/>
    <p:sldId id="260" r:id="rId5"/>
    <p:sldId id="448" r:id="rId6"/>
    <p:sldId id="449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65" r:id="rId23"/>
    <p:sldId id="466" r:id="rId24"/>
    <p:sldId id="467" r:id="rId25"/>
    <p:sldId id="468" r:id="rId26"/>
    <p:sldId id="257" r:id="rId27"/>
    <p:sldId id="469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80ED5A85-B352-4D7B-A7E6-D7DC625AAFCC}" type="datetimeFigureOut">
              <a:rPr lang="zh-CN" altLang="en-US" smtClean="0"/>
              <a:t>2021/11/18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6612695E-045B-45F8-A8AE-6E6507B320B0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1826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2695E-045B-45F8-A8AE-6E6507B320B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338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7828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9243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8556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3064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3246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13026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75823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6160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1421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191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2695E-045B-45F8-A8AE-6E6507B320B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2948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91594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44880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03189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42905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4876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2695E-045B-45F8-A8AE-6E6507B320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2915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5048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510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2969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708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490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974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758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150A244-66C9-4DB2-9A64-12BA8AB1D82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7024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9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318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543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290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8639146" y="4676775"/>
            <a:ext cx="504854" cy="318611"/>
            <a:chOff x="11449050" y="6191643"/>
            <a:chExt cx="742950" cy="468871"/>
          </a:xfrm>
        </p:grpSpPr>
        <p:sp>
          <p:nvSpPr>
            <p:cNvPr id="9" name="箭头: 五边形 8"/>
            <p:cNvSpPr/>
            <p:nvPr userDrawn="1"/>
          </p:nvSpPr>
          <p:spPr>
            <a:xfrm rot="10800000">
              <a:off x="11449050" y="6378705"/>
              <a:ext cx="742950" cy="281809"/>
            </a:xfrm>
            <a:prstGeom prst="homePlate">
              <a:avLst/>
            </a:prstGeom>
            <a:solidFill>
              <a:srgbClr val="403836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箭头: 五边形 9"/>
            <p:cNvSpPr/>
            <p:nvPr userDrawn="1"/>
          </p:nvSpPr>
          <p:spPr>
            <a:xfrm rot="10800000">
              <a:off x="11610402" y="6191643"/>
              <a:ext cx="581598" cy="220607"/>
            </a:xfrm>
            <a:prstGeom prst="homePlate">
              <a:avLst/>
            </a:pr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 rot="10800000">
            <a:off x="0" y="0"/>
            <a:ext cx="342900" cy="799491"/>
            <a:chOff x="11080812" y="2484120"/>
            <a:chExt cx="1111188" cy="2590800"/>
          </a:xfrm>
        </p:grpSpPr>
        <p:sp>
          <p:nvSpPr>
            <p:cNvPr id="12" name="任意多边形: 形状 11"/>
            <p:cNvSpPr/>
            <p:nvPr userDrawn="1"/>
          </p:nvSpPr>
          <p:spPr>
            <a:xfrm>
              <a:off x="11080812" y="2852544"/>
              <a:ext cx="1111188" cy="2222376"/>
            </a:xfrm>
            <a:custGeom>
              <a:avLst/>
              <a:gdLst>
                <a:gd name="connsiteX0" fmla="*/ 1524000 w 1524000"/>
                <a:gd name="connsiteY0" fmla="*/ 0 h 3048000"/>
                <a:gd name="connsiteX1" fmla="*/ 1524000 w 1524000"/>
                <a:gd name="connsiteY1" fmla="*/ 3048000 h 3048000"/>
                <a:gd name="connsiteX2" fmla="*/ 0 w 1524000"/>
                <a:gd name="connsiteY2" fmla="*/ 152400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3048000">
                  <a:moveTo>
                    <a:pt x="1524000" y="0"/>
                  </a:moveTo>
                  <a:lnTo>
                    <a:pt x="1524000" y="3048000"/>
                  </a:lnTo>
                  <a:lnTo>
                    <a:pt x="0" y="1524000"/>
                  </a:lnTo>
                  <a:close/>
                </a:path>
              </a:pathLst>
            </a:custGeom>
            <a:solidFill>
              <a:srgbClr val="403836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 userDrawn="1"/>
          </p:nvSpPr>
          <p:spPr>
            <a:xfrm>
              <a:off x="11262360" y="2484120"/>
              <a:ext cx="929640" cy="1859280"/>
            </a:xfrm>
            <a:custGeom>
              <a:avLst/>
              <a:gdLst>
                <a:gd name="connsiteX0" fmla="*/ 914400 w 914400"/>
                <a:gd name="connsiteY0" fmla="*/ 0 h 1828800"/>
                <a:gd name="connsiteX1" fmla="*/ 914400 w 914400"/>
                <a:gd name="connsiteY1" fmla="*/ 1828800 h 1828800"/>
                <a:gd name="connsiteX2" fmla="*/ 0 w 914400"/>
                <a:gd name="connsiteY2" fmla="*/ 9144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1828800">
                  <a:moveTo>
                    <a:pt x="914400" y="0"/>
                  </a:moveTo>
                  <a:lnTo>
                    <a:pt x="914400" y="18288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84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9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5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00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397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500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84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9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92579" y="1756498"/>
            <a:ext cx="4241354" cy="1350336"/>
            <a:chOff x="465701" y="3313958"/>
            <a:chExt cx="4843881" cy="1800448"/>
          </a:xfrm>
        </p:grpSpPr>
        <p:sp>
          <p:nvSpPr>
            <p:cNvPr id="7" name="文本框 6"/>
            <p:cNvSpPr txBox="1"/>
            <p:nvPr/>
          </p:nvSpPr>
          <p:spPr>
            <a:xfrm>
              <a:off x="465701" y="3313958"/>
              <a:ext cx="4843881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en-US" altLang="zh-CN" sz="3600" b="1" dirty="0">
                  <a:cs typeface="+mn-ea"/>
                  <a:sym typeface="+mn-lt"/>
                </a:rPr>
                <a:t>《</a:t>
              </a:r>
              <a:r>
                <a:rPr lang="zh-CN" altLang="en-US" sz="3600" b="1" dirty="0">
                  <a:cs typeface="+mn-ea"/>
                  <a:sym typeface="+mn-lt"/>
                </a:rPr>
                <a:t>汤姆索亚历险记</a:t>
              </a:r>
              <a:r>
                <a:rPr lang="en-US" altLang="zh-CN" sz="3600" b="1" dirty="0"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2564" y="4560409"/>
              <a:ext cx="455701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部编版语文课件 六年级下册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220538" y="3837804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4" name="矩形 9"/>
          <p:cNvSpPr/>
          <p:nvPr/>
        </p:nvSpPr>
        <p:spPr>
          <a:xfrm>
            <a:off x="3371850" y="1391158"/>
            <a:ext cx="5233511" cy="13295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  开头写圣彼得堡镇“仍然笼罩在一片悲伤之中”，从“仍然”一词中，你读出了什么？</a:t>
            </a:r>
          </a:p>
        </p:txBody>
      </p:sp>
      <p:sp>
        <p:nvSpPr>
          <p:cNvPr id="5" name="矩形 4"/>
          <p:cNvSpPr/>
          <p:nvPr/>
        </p:nvSpPr>
        <p:spPr>
          <a:xfrm>
            <a:off x="3311167" y="3105626"/>
            <a:ext cx="4770424" cy="8448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dirty="0">
                <a:solidFill>
                  <a:srgbClr val="0066FF"/>
                </a:solidFill>
                <a:cs typeface="+mn-ea"/>
                <a:sym typeface="+mn-lt"/>
              </a:rPr>
              <a:t>       两个孩子失踪，令人们悲伤不已，“仍然” 表明了悲伤持续的时间之长。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6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4" name="矩形 3"/>
          <p:cNvSpPr/>
          <p:nvPr/>
        </p:nvSpPr>
        <p:spPr>
          <a:xfrm>
            <a:off x="802720" y="3166348"/>
            <a:ext cx="5970984" cy="5124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dirty="0">
                <a:solidFill>
                  <a:srgbClr val="4472C4"/>
                </a:solidFill>
                <a:cs typeface="+mn-ea"/>
                <a:sym typeface="+mn-lt"/>
              </a:rPr>
              <a:t>生动地表现了萨契尔太太悲痛欲绝的心情。</a:t>
            </a:r>
          </a:p>
        </p:txBody>
      </p:sp>
      <p:sp>
        <p:nvSpPr>
          <p:cNvPr id="5" name="矩形 9"/>
          <p:cNvSpPr/>
          <p:nvPr/>
        </p:nvSpPr>
        <p:spPr>
          <a:xfrm>
            <a:off x="562452" y="1458040"/>
            <a:ext cx="5970985" cy="13988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     人们听见她呼喊孩子，看见她每次抬起头侧耳听上好久，然后一边呻吟着一边软弱无力地倒下头去，那情景真是让人心碎。</a:t>
            </a:r>
          </a:p>
        </p:txBody>
      </p:sp>
      <p:sp>
        <p:nvSpPr>
          <p:cNvPr id="6" name="椭圆 5"/>
          <p:cNvSpPr/>
          <p:nvPr/>
        </p:nvSpPr>
        <p:spPr>
          <a:xfrm>
            <a:off x="2944892" y="1458040"/>
            <a:ext cx="628650" cy="4572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222058" y="1896190"/>
            <a:ext cx="942975" cy="4572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608195" y="1896190"/>
            <a:ext cx="628650" cy="4572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856661" y="2353390"/>
            <a:ext cx="1285875" cy="4572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41696" y="1531858"/>
            <a:ext cx="413147" cy="346472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81501" y="1950959"/>
            <a:ext cx="658416" cy="402431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249" y="2141400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13" name="矩形 9"/>
          <p:cNvSpPr/>
          <p:nvPr/>
        </p:nvSpPr>
        <p:spPr>
          <a:xfrm>
            <a:off x="433500" y="1111586"/>
            <a:ext cx="7935754" cy="9094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 课文先极力渲染人们找不到孩子时的悲伤，后近乎夸张地描绘孩子脱险归来后的欢乐场面，这样写有什么样的表达效果？</a:t>
            </a:r>
          </a:p>
        </p:txBody>
      </p:sp>
      <p:sp>
        <p:nvSpPr>
          <p:cNvPr id="14" name="矩形 13"/>
          <p:cNvSpPr/>
          <p:nvPr/>
        </p:nvSpPr>
        <p:spPr>
          <a:xfrm>
            <a:off x="433500" y="2778794"/>
            <a:ext cx="4554379" cy="8448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dirty="0">
                <a:solidFill>
                  <a:srgbClr val="0066FF"/>
                </a:solidFill>
                <a:cs typeface="+mn-ea"/>
                <a:sym typeface="+mn-lt"/>
              </a:rPr>
              <a:t>      </a:t>
            </a:r>
            <a:r>
              <a:rPr lang="zh-CN" altLang="en-US" sz="21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先大悲，再大喜，前后形成巨大的反差，使小说充满波澜和戏剧色彩。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249" y="2141400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249" y="2141400"/>
            <a:ext cx="2000250" cy="2686050"/>
          </a:xfrm>
          <a:prstGeom prst="rect">
            <a:avLst/>
          </a:prstGeom>
        </p:spPr>
      </p:pic>
      <p:sp>
        <p:nvSpPr>
          <p:cNvPr id="6" name="矩形 9"/>
          <p:cNvSpPr/>
          <p:nvPr/>
        </p:nvSpPr>
        <p:spPr>
          <a:xfrm>
            <a:off x="730092" y="1474470"/>
            <a:ext cx="5394484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 第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3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自然段中，人们握着萨契尔太太的手，为什么“满肚子的话想说又说不出”？</a:t>
            </a:r>
          </a:p>
        </p:txBody>
      </p:sp>
      <p:sp>
        <p:nvSpPr>
          <p:cNvPr id="7" name="矩形 6"/>
          <p:cNvSpPr/>
          <p:nvPr/>
        </p:nvSpPr>
        <p:spPr>
          <a:xfrm>
            <a:off x="730092" y="2748915"/>
            <a:ext cx="4702682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srgbClr val="0066FF"/>
                </a:solidFill>
                <a:cs typeface="+mn-ea"/>
                <a:sym typeface="+mn-lt"/>
              </a:rPr>
              <a:t>       </a:t>
            </a: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因为人们本来对找到两个孩子已经没抱什么希望，现在看到他们平安归来，所以激动得“想说又说不出来”。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249" y="2141400"/>
            <a:ext cx="2000250" cy="26860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742372" y="3378756"/>
            <a:ext cx="2739629" cy="756047"/>
            <a:chOff x="4797833" y="3148201"/>
            <a:chExt cx="3651735" cy="1008535"/>
          </a:xfrm>
        </p:grpSpPr>
        <p:pic>
          <p:nvPicPr>
            <p:cNvPr id="9" name="图片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97833" y="3148201"/>
              <a:ext cx="3651735" cy="10085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矩形 1"/>
            <p:cNvSpPr/>
            <p:nvPr/>
          </p:nvSpPr>
          <p:spPr>
            <a:xfrm>
              <a:off x="5093568" y="3365948"/>
              <a:ext cx="3186926" cy="68358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100" dirty="0">
                  <a:solidFill>
                    <a:srgbClr val="FF0000"/>
                  </a:solidFill>
                  <a:cs typeface="+mn-ea"/>
                  <a:sym typeface="+mn-lt"/>
                </a:rPr>
                <a:t>可爱又有点虚荣心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58704" y="3357325"/>
            <a:ext cx="991791" cy="1039415"/>
            <a:chOff x="2546375" y="2511172"/>
            <a:chExt cx="1323120" cy="1385325"/>
          </a:xfrm>
        </p:grpSpPr>
        <p:pic>
          <p:nvPicPr>
            <p:cNvPr id="12" name="图片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2889020">
              <a:off x="2515272" y="2542275"/>
              <a:ext cx="1385325" cy="13231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矩形 5"/>
            <p:cNvSpPr/>
            <p:nvPr/>
          </p:nvSpPr>
          <p:spPr>
            <a:xfrm>
              <a:off x="2680448" y="2906191"/>
              <a:ext cx="964900" cy="6829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100" dirty="0">
                  <a:solidFill>
                    <a:srgbClr val="0066FF"/>
                  </a:solidFill>
                  <a:cs typeface="+mn-ea"/>
                  <a:sym typeface="+mn-lt"/>
                </a:rPr>
                <a:t>淘气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345770" y="3309699"/>
            <a:ext cx="1072753" cy="1117997"/>
            <a:chOff x="7194393" y="2768799"/>
            <a:chExt cx="1429230" cy="1491318"/>
          </a:xfrm>
        </p:grpSpPr>
        <p:pic>
          <p:nvPicPr>
            <p:cNvPr id="15" name="图片 1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94393" y="2768799"/>
              <a:ext cx="1429230" cy="149131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" name="矩形 7"/>
            <p:cNvSpPr/>
            <p:nvPr/>
          </p:nvSpPr>
          <p:spPr>
            <a:xfrm>
              <a:off x="7543800" y="3079428"/>
              <a:ext cx="963620" cy="6835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100" dirty="0">
                  <a:solidFill>
                    <a:srgbClr val="FFFFCC"/>
                  </a:solidFill>
                  <a:cs typeface="+mn-ea"/>
                  <a:sym typeface="+mn-lt"/>
                </a:rPr>
                <a:t>顽皮</a:t>
              </a:r>
            </a:p>
          </p:txBody>
        </p:sp>
      </p:grpSp>
      <p:sp>
        <p:nvSpPr>
          <p:cNvPr id="17" name="矩形 9"/>
          <p:cNvSpPr/>
          <p:nvPr/>
        </p:nvSpPr>
        <p:spPr>
          <a:xfrm>
            <a:off x="1220684" y="1487821"/>
            <a:ext cx="5043376" cy="12326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 汤姆躺在一张沙发上，身边围满了热切的听众。他给他们讲着这次精彩的历险过程，同时还夸张地吹嘘了一番。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18" name="矩形 17"/>
          <p:cNvSpPr/>
          <p:nvPr/>
        </p:nvSpPr>
        <p:spPr>
          <a:xfrm>
            <a:off x="569596" y="2249329"/>
            <a:ext cx="4993005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4472C4">
                    <a:lumMod val="75000"/>
                  </a:srgbClr>
                </a:solidFill>
                <a:cs typeface="+mn-ea"/>
                <a:sym typeface="+mn-lt"/>
              </a:rPr>
              <a:t>       从这句话可以看出，贝奇当时的精神意志已经彻底垮掉，如果不是汤姆，她很难脱离险境。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69595" y="3755708"/>
            <a:ext cx="5671185" cy="645319"/>
            <a:chOff x="1371600" y="3957819"/>
            <a:chExt cx="6705600" cy="860635"/>
          </a:xfrm>
        </p:grpSpPr>
        <p:pic>
          <p:nvPicPr>
            <p:cNvPr id="20" name="图片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1600" y="3957819"/>
              <a:ext cx="6705600" cy="86063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" name="矩形 1"/>
            <p:cNvSpPr/>
            <p:nvPr/>
          </p:nvSpPr>
          <p:spPr>
            <a:xfrm>
              <a:off x="1676400" y="4189976"/>
              <a:ext cx="6310299" cy="4925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srgbClr val="4472C4">
                      <a:lumMod val="75000"/>
                    </a:srgbClr>
                  </a:solidFill>
                  <a:cs typeface="+mn-ea"/>
                  <a:sym typeface="+mn-lt"/>
                </a:rPr>
                <a:t>从侧面衬托出汤姆的坚强和勇敢。</a:t>
              </a:r>
            </a:p>
          </p:txBody>
        </p:sp>
      </p:grpSp>
      <p:sp>
        <p:nvSpPr>
          <p:cNvPr id="22" name="矩形 9"/>
          <p:cNvSpPr/>
          <p:nvPr/>
        </p:nvSpPr>
        <p:spPr>
          <a:xfrm>
            <a:off x="569595" y="1205389"/>
            <a:ext cx="7840980" cy="7340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而她却让他别拿这些无聊的谎话来烦她，因为她很累，知道自己快要死了，她也愿意死掉。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2249" y="2141400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4" name="矩形 9"/>
          <p:cNvSpPr/>
          <p:nvPr/>
        </p:nvSpPr>
        <p:spPr>
          <a:xfrm>
            <a:off x="619840" y="1236346"/>
            <a:ext cx="8038385" cy="10295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第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5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自然段重点写汤姆和贝琪的身体不容易恢复，有什么用意？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48928" y="2837498"/>
            <a:ext cx="7017544" cy="1485900"/>
            <a:chOff x="961521" y="2163445"/>
            <a:chExt cx="8153400" cy="1981200"/>
          </a:xfrm>
        </p:grpSpPr>
        <p:pic>
          <p:nvPicPr>
            <p:cNvPr id="6" name="图片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599" t="17384" r="5185" b="30830"/>
            <a:stretch>
              <a:fillRect/>
            </a:stretch>
          </p:blipFill>
          <p:spPr>
            <a:xfrm>
              <a:off x="961521" y="2163445"/>
              <a:ext cx="8153400" cy="19812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矩形 2"/>
            <p:cNvSpPr/>
            <p:nvPr/>
          </p:nvSpPr>
          <p:spPr>
            <a:xfrm>
              <a:off x="1121104" y="2536106"/>
              <a:ext cx="7699376" cy="13049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rgbClr val="4472C4">
                      <a:lumMod val="75000"/>
                    </a:srgbClr>
                  </a:solidFill>
                  <a:cs typeface="+mn-ea"/>
                  <a:sym typeface="+mn-lt"/>
                </a:rPr>
                <a:t>      意在说明这次探险完全透支了他们的体力，从侧面写出了这次历险的惊心动魄。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4" name="矩形 9"/>
          <p:cNvSpPr/>
          <p:nvPr/>
        </p:nvSpPr>
        <p:spPr>
          <a:xfrm>
            <a:off x="433500" y="1188721"/>
            <a:ext cx="7303294" cy="5493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 汤姆是个怎样的孩子？你是从哪些地方看出来的？</a:t>
            </a:r>
          </a:p>
        </p:txBody>
      </p:sp>
      <p:sp>
        <p:nvSpPr>
          <p:cNvPr id="5" name="矩形 4"/>
          <p:cNvSpPr/>
          <p:nvPr/>
        </p:nvSpPr>
        <p:spPr>
          <a:xfrm>
            <a:off x="858315" y="2038351"/>
            <a:ext cx="7247096" cy="2654573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敢于探险：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经过这一次山洞历险之后，他不怕再去一趟。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淘气、顽皮：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他在讲历险经过时，不忘添油加醋。</a:t>
            </a:r>
            <a:endParaRPr lang="en-US" altLang="zh-CN" sz="2100" dirty="0">
              <a:solidFill>
                <a:srgbClr val="0066FF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乐观、勇敢：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当在山洞中迷路、贝琪感到绝望时，他仍不放弃希望，努力探路。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4" name="矩形 3"/>
          <p:cNvSpPr/>
          <p:nvPr/>
        </p:nvSpPr>
        <p:spPr>
          <a:xfrm>
            <a:off x="897970" y="1252538"/>
            <a:ext cx="7348061" cy="3300904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聪明机智：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他一个人利用放风筝的绳子探路，最后找到了出口。</a:t>
            </a:r>
            <a:endParaRPr lang="en-US" altLang="zh-CN" sz="2100" dirty="0">
              <a:solidFill>
                <a:srgbClr val="0066FF"/>
              </a:solidFill>
              <a:cs typeface="+mn-ea"/>
              <a:sym typeface="+mn-lt"/>
            </a:endParaRP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心地善良：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自己的身体还没完全恢复，就去探望伙伴；得知印江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乔埃被封在洞里时，脸色惨白。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2" name="Text Box 7"/>
          <p:cNvSpPr txBox="1"/>
          <p:nvPr/>
        </p:nvSpPr>
        <p:spPr>
          <a:xfrm>
            <a:off x="3124200" y="1327309"/>
            <a:ext cx="5339715" cy="2284571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课文讲述了汤姆和贝琪失踪和脱险回家后的故事，表现了小镇人们的纯朴善良，赞扬了少年汤姆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索亚敢于探险、机智勇敢、心地善良的品质。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6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245054" y="867215"/>
            <a:ext cx="2376011" cy="684371"/>
            <a:chOff x="360" y="260"/>
            <a:chExt cx="4989" cy="1437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97" y="580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cs typeface="+mn-ea"/>
                  <a:sym typeface="+mn-lt"/>
                </a:rPr>
                <a:t>课前导读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245054" y="1582407"/>
            <a:ext cx="2376011" cy="684371"/>
            <a:chOff x="360" y="260"/>
            <a:chExt cx="4989" cy="143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cs typeface="+mn-ea"/>
                  <a:sym typeface="+mn-lt"/>
                </a:rPr>
                <a:t>字词揭秘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245054" y="2297600"/>
            <a:ext cx="2376011" cy="684371"/>
            <a:chOff x="360" y="260"/>
            <a:chExt cx="4989" cy="143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cs typeface="+mn-ea"/>
                  <a:sym typeface="+mn-lt"/>
                </a:rPr>
                <a:t>课文讲解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45054" y="3012793"/>
            <a:ext cx="2376011" cy="684371"/>
            <a:chOff x="360" y="260"/>
            <a:chExt cx="4989" cy="143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cs typeface="+mn-ea"/>
                  <a:sym typeface="+mn-lt"/>
                </a:rPr>
                <a:t>课堂小结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45054" y="3727986"/>
            <a:ext cx="2376011" cy="684371"/>
            <a:chOff x="360" y="260"/>
            <a:chExt cx="4989" cy="143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cs typeface="+mn-ea"/>
                  <a:sym typeface="+mn-lt"/>
                </a:rPr>
                <a:t>伍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cs typeface="+mn-ea"/>
                  <a:sym typeface="+mn-lt"/>
                </a:rPr>
                <a:t>课堂练习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4" name="Text Box 7"/>
          <p:cNvSpPr txBox="1"/>
          <p:nvPr/>
        </p:nvSpPr>
        <p:spPr>
          <a:xfrm>
            <a:off x="3667125" y="1736041"/>
            <a:ext cx="4753928" cy="1731243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3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sz="2400" dirty="0">
                <a:solidFill>
                  <a:prstClr val="black"/>
                </a:solidFill>
                <a:cs typeface="+mn-ea"/>
                <a:sym typeface="+mn-lt"/>
              </a:rPr>
              <a:t>汤姆和贝奇获救了，坏蛋印江·乔埃的命运将会怎样呢？发挥想象写一写。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6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5781" y="1034892"/>
            <a:ext cx="7748111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一、文中找出相应的词语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1.意真挚诚。                             (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诚心诚意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2.指人因痛苦而发出声音。          (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呻吟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3.到从来没有人去过或很少有人去过的艰险地方去考察(自然界情况)。 (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探险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4.和多人聚集到一起,形成了队伍。(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成群结队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5.夸大地或无中生有地说自己或别人的优点;夸张地宣扬。                 (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吹嘘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0551" y="1055371"/>
            <a:ext cx="7638574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二、有感情地朗读课文</a:t>
            </a:r>
            <a:r>
              <a:rPr lang="en-US" sz="21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回顾课文内容。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本文主要讲述了汤姆和贝琪从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C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)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返回家后的故事。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填序号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)A.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墓地</a:t>
            </a:r>
            <a:r>
              <a:rPr lang="en-US" sz="2100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B.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荒岛</a:t>
            </a:r>
            <a:r>
              <a:rPr lang="en-US" sz="21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C.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迷路的山洞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根据课文内容判断下列说法的对错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对的打“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V”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，错的打</a:t>
            </a:r>
            <a:r>
              <a:rPr lang="en-US" sz="2100" dirty="0">
                <a:solidFill>
                  <a:prstClr val="black"/>
                </a:solidFill>
                <a:cs typeface="+mn-ea"/>
                <a:sym typeface="+mn-lt"/>
              </a:rPr>
              <a:t>“×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”。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87680" y="1050607"/>
            <a:ext cx="8168640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①汤姆和贝琪回到镇上的那一天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大多数人已经停止寻找他们了。      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 √</a:t>
            </a: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②汤姆和贝琪在山洞里一直没有放弃求生的希望。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×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③在哈克家人的阻拦下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汤姆没能看望生病的哈克。</a:t>
            </a:r>
            <a:r>
              <a:rPr lang="en-US" altLang="zh-CN" sz="1800" dirty="0">
                <a:solidFill>
                  <a:srgbClr val="FF0000"/>
                </a:solidFill>
                <a:cs typeface="+mn-ea"/>
                <a:sym typeface="+mn-lt"/>
              </a:rPr>
              <a:t>×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④得知法官封锁山洞的举动后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汤姆的脸立刻变得煞白是因为山洞里还有人。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4" name="AutoShape 2"/>
          <p:cNvSpPr/>
          <p:nvPr/>
        </p:nvSpPr>
        <p:spPr bwMode="auto">
          <a:xfrm>
            <a:off x="2338388" y="1663304"/>
            <a:ext cx="209550" cy="2313385"/>
          </a:xfrm>
          <a:prstGeom prst="leftBrace">
            <a:avLst>
              <a:gd name="adj1" fmla="val 141667"/>
              <a:gd name="adj2" fmla="val 50000"/>
            </a:avLst>
          </a:prstGeom>
          <a:noFill/>
          <a:ln w="2857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8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AutoShape 4"/>
          <p:cNvSpPr/>
          <p:nvPr/>
        </p:nvSpPr>
        <p:spPr>
          <a:xfrm rot="10800000">
            <a:off x="5557838" y="1696641"/>
            <a:ext cx="248841" cy="2280047"/>
          </a:xfrm>
          <a:prstGeom prst="leftBrace">
            <a:avLst>
              <a:gd name="adj1" fmla="val 74913"/>
              <a:gd name="adj2" fmla="val 50000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lIns="68580" tIns="34290" rIns="68580" bIns="34290" anchor="ctr"/>
          <a:lstStyle/>
          <a:p>
            <a:pPr>
              <a:defRPr/>
            </a:pPr>
            <a:endParaRPr lang="zh-CN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801714" y="1643063"/>
            <a:ext cx="461665" cy="23848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68580" tIns="34290" rIns="68580" bIns="34290">
            <a:spAutoFit/>
          </a:bodyPr>
          <a:lstStyle>
            <a:lvl1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汤姆</a:t>
            </a:r>
            <a:r>
              <a:rPr lang="en-US" altLang="zh-CN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en-US" sz="21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索亚历险记</a:t>
            </a:r>
          </a:p>
        </p:txBody>
      </p:sp>
      <p:sp>
        <p:nvSpPr>
          <p:cNvPr id="7" name="Text Box 14"/>
          <p:cNvSpPr txBox="1"/>
          <p:nvPr/>
        </p:nvSpPr>
        <p:spPr>
          <a:xfrm>
            <a:off x="2633663" y="1663303"/>
            <a:ext cx="3209925" cy="391478"/>
          </a:xfrm>
          <a:prstGeom prst="rect">
            <a:avLst/>
          </a:prstGeom>
          <a:noFill/>
          <a:ln w="222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孩子失踪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人们悲痛</a:t>
            </a:r>
          </a:p>
        </p:txBody>
      </p:sp>
      <p:sp>
        <p:nvSpPr>
          <p:cNvPr id="8" name="Text Box 22"/>
          <p:cNvSpPr txBox="1"/>
          <p:nvPr/>
        </p:nvSpPr>
        <p:spPr>
          <a:xfrm>
            <a:off x="2608660" y="3445669"/>
            <a:ext cx="2949178" cy="391478"/>
          </a:xfrm>
          <a:prstGeom prst="rect">
            <a:avLst/>
          </a:prstGeom>
          <a:noFill/>
          <a:ln w="222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看望伙伴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关心他人</a:t>
            </a:r>
          </a:p>
        </p:txBody>
      </p:sp>
      <p:sp>
        <p:nvSpPr>
          <p:cNvPr id="9" name="Rectangle 20"/>
          <p:cNvSpPr/>
          <p:nvPr/>
        </p:nvSpPr>
        <p:spPr>
          <a:xfrm>
            <a:off x="2626519" y="2203847"/>
            <a:ext cx="2847023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脱险归来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全村欢庆</a:t>
            </a:r>
          </a:p>
        </p:txBody>
      </p:sp>
      <p:sp>
        <p:nvSpPr>
          <p:cNvPr id="10" name="Rectangle 22"/>
          <p:cNvSpPr/>
          <p:nvPr/>
        </p:nvSpPr>
        <p:spPr>
          <a:xfrm>
            <a:off x="2608660" y="2808685"/>
            <a:ext cx="2847023" cy="39147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讲述经过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添油加醋</a:t>
            </a:r>
          </a:p>
        </p:txBody>
      </p:sp>
      <p:sp>
        <p:nvSpPr>
          <p:cNvPr id="11" name="Text Box 22"/>
          <p:cNvSpPr txBox="1"/>
          <p:nvPr/>
        </p:nvSpPr>
        <p:spPr>
          <a:xfrm>
            <a:off x="5912644" y="2262188"/>
            <a:ext cx="1416844" cy="1037749"/>
          </a:xfrm>
          <a:prstGeom prst="rect">
            <a:avLst/>
          </a:prstGeom>
          <a:noFill/>
          <a:ln w="222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敢于探险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机智勇敢</a:t>
            </a:r>
            <a:endParaRPr lang="en-US" altLang="zh-CN" sz="21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心地善良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872369" y="1735066"/>
            <a:ext cx="4106773" cy="862560"/>
            <a:chOff x="790663" y="3285383"/>
            <a:chExt cx="4690181" cy="1150080"/>
          </a:xfrm>
        </p:grpSpPr>
        <p:sp>
          <p:nvSpPr>
            <p:cNvPr id="7" name="文本框 6"/>
            <p:cNvSpPr txBox="1"/>
            <p:nvPr/>
          </p:nvSpPr>
          <p:spPr>
            <a:xfrm>
              <a:off x="790663" y="3285383"/>
              <a:ext cx="4690181" cy="9643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4100" b="1" dirty="0">
                  <a:cs typeface="+mn-ea"/>
                  <a:sym typeface="+mn-lt"/>
                </a:rPr>
                <a:t>感谢各位的聆听</a:t>
              </a:r>
              <a:endParaRPr lang="en-US" altLang="zh-CN" sz="4100" b="1" dirty="0">
                <a:cs typeface="+mn-ea"/>
                <a:sym typeface="+mn-lt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40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2" name="流程图: 可选过程 1"/>
          <p:cNvSpPr/>
          <p:nvPr/>
        </p:nvSpPr>
        <p:spPr>
          <a:xfrm>
            <a:off x="514350" y="1228725"/>
            <a:ext cx="8115300" cy="3316129"/>
          </a:xfrm>
          <a:prstGeom prst="flowChartAlternateProcess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0033CC"/>
                </a:solidFill>
                <a:cs typeface="+mn-ea"/>
                <a:sym typeface="+mn-lt"/>
              </a:rPr>
              <a:t>     </a:t>
            </a: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大作家有一次到某地旅店投宿，别人事先告知他此地蚊子特别厉害。他在服务台登记房间时，一只蚊子正好飞来。作家对服务员说：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“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早听说贵地蚊子十分聪明，果不其然，它竟会预先来看我登记的房间号码，以便晚上对号光临，饱餐一顿。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”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服务员听后不禁大笑。结果那一夜作家睡得很好，因为服务员也记住了房间号码，提前进房做好了灭蚊防蚊的工作。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56666" y="250336"/>
            <a:ext cx="17153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grpSp>
        <p:nvGrpSpPr>
          <p:cNvPr id="4" name="组合 6"/>
          <p:cNvGrpSpPr/>
          <p:nvPr/>
        </p:nvGrpSpPr>
        <p:grpSpPr>
          <a:xfrm>
            <a:off x="916068" y="1305283"/>
            <a:ext cx="1817846" cy="477440"/>
            <a:chOff x="595313" y="252413"/>
            <a:chExt cx="2423795" cy="636587"/>
          </a:xfrm>
        </p:grpSpPr>
        <p:grpSp>
          <p:nvGrpSpPr>
            <p:cNvPr id="5" name="组合 45"/>
            <p:cNvGrpSpPr/>
            <p:nvPr/>
          </p:nvGrpSpPr>
          <p:grpSpPr>
            <a:xfrm>
              <a:off x="595313" y="282575"/>
              <a:ext cx="2212975" cy="576263"/>
              <a:chOff x="1855032" y="3219822"/>
              <a:chExt cx="2212912" cy="576064"/>
            </a:xfrm>
          </p:grpSpPr>
          <p:sp>
            <p:nvSpPr>
              <p:cNvPr id="7" name="矩形: 圆角 4"/>
              <p:cNvSpPr/>
              <p:nvPr/>
            </p:nvSpPr>
            <p:spPr>
              <a:xfrm>
                <a:off x="2115375" y="3219822"/>
                <a:ext cx="1952569" cy="576064"/>
              </a:xfrm>
              <a:prstGeom prst="roundRect">
                <a:avLst>
                  <a:gd name="adj" fmla="val 21946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indent="53721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100" b="1" dirty="0">
                  <a:ln w="0">
                    <a:noFill/>
                  </a:ln>
                  <a:solidFill>
                    <a:prstClr val="white"/>
                  </a:solidFill>
                  <a:effectLst>
                    <a:outerShdw blurRad="63500" dist="635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8" name="矩形: 圆角 7"/>
              <p:cNvSpPr/>
              <p:nvPr/>
            </p:nvSpPr>
            <p:spPr>
              <a:xfrm>
                <a:off x="1855032" y="3219822"/>
                <a:ext cx="576246" cy="576064"/>
              </a:xfrm>
              <a:prstGeom prst="roundRect">
                <a:avLst>
                  <a:gd name="adj" fmla="val 21946"/>
                </a:avLst>
              </a:prstGeom>
              <a:solidFill>
                <a:srgbClr val="9BBB59"/>
              </a:solidFill>
              <a:ln>
                <a:noFill/>
              </a:ln>
              <a:effectLst>
                <a:outerShdw dist="127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indent="53721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100" b="1" dirty="0">
                  <a:ln w="0">
                    <a:noFill/>
                  </a:ln>
                  <a:solidFill>
                    <a:prstClr val="white"/>
                  </a:solidFill>
                  <a:effectLst>
                    <a:outerShdw blurRad="63500" dist="635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6" name="标题 1"/>
            <p:cNvSpPr txBox="1"/>
            <p:nvPr/>
          </p:nvSpPr>
          <p:spPr bwMode="auto">
            <a:xfrm>
              <a:off x="644208" y="252413"/>
              <a:ext cx="2374900" cy="63658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lvl1pPr algn="l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zh-CN" altLang="en-US" sz="3600" b="1" kern="1200" spc="6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defRPr>
              </a:lvl1pPr>
              <a:lvl2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2pPr>
              <a:lvl3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3pPr>
              <a:lvl4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4pPr>
              <a:lvl5pPr algn="l" rtl="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5pPr>
              <a:lvl6pPr marL="4572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6pPr>
              <a:lvl7pPr marL="9144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7pPr>
              <a:lvl8pPr marL="13716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8pPr>
              <a:lvl9pPr marL="18288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等线 Light" panose="02010600030101010101" pitchFamily="2" charset="-122"/>
                  <a:ea typeface="等线 Light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700" spc="450" dirty="0">
                  <a:solidFill>
                    <a:srgbClr val="251618"/>
                  </a:solidFill>
                  <a:latin typeface="+mn-lt"/>
                  <a:ea typeface="+mn-ea"/>
                  <a:cs typeface="+mn-ea"/>
                  <a:sym typeface="+mn-lt"/>
                </a:rPr>
                <a:t>作者简介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3896917" y="1920240"/>
            <a:ext cx="4574381" cy="2396041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马克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吐温，美国的幽默大师、小说家、作家，也是著名演说家，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19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世纪后期美国现实主义文学的杰出代表作家之一。虽然他的财富不多，却无损他的高超幽默、机智与名气，堪称美国最知名人士之一。   </a:t>
            </a:r>
          </a:p>
        </p:txBody>
      </p:sp>
      <p:pic>
        <p:nvPicPr>
          <p:cNvPr id="10" name="Picture 7" descr="C:\Documents and Settings\Administrator\桌面\马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911" y="1938337"/>
            <a:ext cx="2068830" cy="2664143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11" name="文本框 3"/>
          <p:cNvSpPr txBox="1">
            <a:spLocks noChangeArrowheads="1"/>
          </p:cNvSpPr>
          <p:nvPr/>
        </p:nvSpPr>
        <p:spPr bwMode="auto">
          <a:xfrm>
            <a:off x="3403981" y="1468756"/>
            <a:ext cx="5140897" cy="1149545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2700" spc="-113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读了课题，你有什么疑问？你最想了解什么？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333750" y="2882741"/>
            <a:ext cx="4912995" cy="10648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700" dirty="0">
                <a:solidFill>
                  <a:srgbClr val="0033CC"/>
                </a:solidFill>
                <a:cs typeface="+mn-ea"/>
                <a:sym typeface="+mn-lt"/>
              </a:rPr>
              <a:t>    汤姆</a:t>
            </a:r>
            <a:r>
              <a:rPr lang="en-US" altLang="zh-CN" sz="2700" dirty="0">
                <a:solidFill>
                  <a:srgbClr val="0033CC"/>
                </a:solidFill>
                <a:cs typeface="+mn-ea"/>
                <a:sym typeface="+mn-lt"/>
              </a:rPr>
              <a:t>·</a:t>
            </a:r>
            <a:r>
              <a:rPr lang="zh-CN" altLang="en-US" sz="2700" dirty="0">
                <a:solidFill>
                  <a:srgbClr val="0033CC"/>
                </a:solidFill>
                <a:cs typeface="+mn-ea"/>
                <a:sym typeface="+mn-lt"/>
              </a:rPr>
              <a:t>索亚是个怎样的人？他是怎样历险的？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9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8" name="云形 7"/>
          <p:cNvSpPr/>
          <p:nvPr/>
        </p:nvSpPr>
        <p:spPr>
          <a:xfrm>
            <a:off x="3341608" y="1120140"/>
            <a:ext cx="2070735" cy="735806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我会读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77941" y="2287169"/>
            <a:ext cx="8008859" cy="2136458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4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疲惫 　呻吟 　悲伤 　绝望 　 瞟见   摸索 　</a:t>
            </a:r>
          </a:p>
          <a:p>
            <a:pPr algn="ctr">
              <a:lnSpc>
                <a:spcPct val="14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喧嚣 　渲染 　劳累   饥饿 　 疲乏 　荒唐 　</a:t>
            </a:r>
          </a:p>
          <a:p>
            <a:pPr algn="ctr">
              <a:lnSpc>
                <a:spcPct val="14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消瘦 　警告 　讽刺 　惨白 　祈祷 　诚心诚意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4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神志昏迷 　　 灯烛辉煌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梳理内容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143249" y="1893445"/>
            <a:ext cx="5040154" cy="11772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7030A0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kumimoji="1" lang="zh-CN" altLang="en-US" sz="2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说说文中主要写了一件什么事？</a:t>
            </a:r>
            <a:endParaRPr kumimoji="1" lang="en-US" altLang="zh-CN" sz="240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kumimoji="1" lang="zh-CN" altLang="en-US" sz="2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文中除了汤姆外还出现了哪些人物？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6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863782" y="2896076"/>
            <a:ext cx="6011613" cy="735845"/>
            <a:chOff x="647700" y="3395070"/>
            <a:chExt cx="8039100" cy="980990"/>
          </a:xfrm>
        </p:grpSpPr>
        <p:pic>
          <p:nvPicPr>
            <p:cNvPr id="5" name="图片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7700" y="3395070"/>
              <a:ext cx="7772398" cy="98099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矩形 4"/>
            <p:cNvSpPr/>
            <p:nvPr/>
          </p:nvSpPr>
          <p:spPr>
            <a:xfrm>
              <a:off x="762000" y="3589279"/>
              <a:ext cx="7924800" cy="7139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最后写汤姆讲述历险过程，并探望小伙伴。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39801" y="1393508"/>
            <a:ext cx="5926045" cy="706028"/>
            <a:chOff x="533400" y="1275602"/>
            <a:chExt cx="7924800" cy="941651"/>
          </a:xfrm>
        </p:grpSpPr>
        <p:pic>
          <p:nvPicPr>
            <p:cNvPr id="8" name="图片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3400" y="1275602"/>
              <a:ext cx="7924800" cy="94165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" name="矩形 6"/>
            <p:cNvSpPr/>
            <p:nvPr/>
          </p:nvSpPr>
          <p:spPr>
            <a:xfrm>
              <a:off x="838200" y="1395676"/>
              <a:ext cx="7467600" cy="71425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先写两个孩子失踪，小镇陷入悲痛之中；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8425" y="2039779"/>
            <a:ext cx="6040279" cy="829881"/>
            <a:chOff x="342899" y="2254060"/>
            <a:chExt cx="8077199" cy="1106272"/>
          </a:xfrm>
        </p:grpSpPr>
        <p:pic>
          <p:nvPicPr>
            <p:cNvPr id="11" name="图片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342899" y="2254060"/>
              <a:ext cx="8077199" cy="110627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" name="矩形 8"/>
            <p:cNvSpPr/>
            <p:nvPr/>
          </p:nvSpPr>
          <p:spPr>
            <a:xfrm>
              <a:off x="761999" y="2504805"/>
              <a:ext cx="6347012" cy="71388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prstClr val="black"/>
                  </a:solidFill>
                  <a:cs typeface="+mn-ea"/>
                  <a:sym typeface="+mn-lt"/>
                </a:rPr>
                <a:t>接着写他们脱险回家，全村欢庆；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6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课文精讲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286125" y="1736041"/>
            <a:ext cx="5283994" cy="17312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rgbClr val="7030A0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kumimoji="1"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你觉得汤姆是个怎样的人？哪些地方给你留下了深刻印象？找出来读一读，品一品。</a:t>
            </a:r>
            <a:endParaRPr kumimoji="1" lang="en-US" altLang="zh-CN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96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vixi4yy">
      <a:majorFont>
        <a:latin typeface="Arial"/>
        <a:ea typeface="思源黑体 CN Regular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1284</Words>
  <Application>Microsoft Office PowerPoint</Application>
  <PresentationFormat>全屏显示(16:9)</PresentationFormat>
  <Paragraphs>134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2020-08-12T09:48:00Z</dcterms:created>
  <dcterms:modified xsi:type="dcterms:W3CDTF">2021-11-18T12:56:36Z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