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18"/>
  </p:notesMasterIdLst>
  <p:sldIdLst>
    <p:sldId id="281" r:id="rId3"/>
    <p:sldId id="338" r:id="rId4"/>
    <p:sldId id="306" r:id="rId5"/>
    <p:sldId id="307" r:id="rId6"/>
    <p:sldId id="343" r:id="rId7"/>
    <p:sldId id="278" r:id="rId8"/>
    <p:sldId id="345" r:id="rId9"/>
    <p:sldId id="346" r:id="rId10"/>
    <p:sldId id="330" r:id="rId11"/>
    <p:sldId id="334" r:id="rId12"/>
    <p:sldId id="322" r:id="rId13"/>
    <p:sldId id="347" r:id="rId14"/>
    <p:sldId id="348" r:id="rId15"/>
    <p:sldId id="289" r:id="rId16"/>
    <p:sldId id="349" r:id="rId17"/>
  </p:sldIdLst>
  <p:sldSz cx="9144000" cy="5143500" type="screen16x9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 pos="575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00FF"/>
    <a:srgbClr val="00CCFF"/>
    <a:srgbClr val="6F9824"/>
    <a:srgbClr val="8C36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748" autoAdjust="0"/>
    <p:restoredTop sz="96314" autoAdjust="0"/>
  </p:normalViewPr>
  <p:slideViewPr>
    <p:cSldViewPr showGuides="1">
      <p:cViewPr varScale="1">
        <p:scale>
          <a:sx n="143" d="100"/>
          <a:sy n="143" d="100"/>
        </p:scale>
        <p:origin x="852" y="120"/>
      </p:cViewPr>
      <p:guideLst>
        <p:guide orient="horz"/>
        <p:guide pos="575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385D17-32E4-4FC2-B659-984107A165DE}" type="datetimeFigureOut">
              <a:rPr lang="zh-CN" altLang="en-US" smtClean="0"/>
              <a:t>2021/11/17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967DC6-43D7-4CEF-BEC1-3A1C2C6BFB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53277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967DC6-43D7-4CEF-BEC1-3A1C2C6BFB3F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06734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967DC6-43D7-4CEF-BEC1-3A1C2C6BFB3F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57399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856285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143000" y="992222"/>
            <a:ext cx="6858000" cy="1640251"/>
          </a:xfrm>
        </p:spPr>
        <p:txBody>
          <a:bodyPr anchor="b">
            <a:normAutofit/>
          </a:bodyPr>
          <a:lstStyle>
            <a:lvl1pPr algn="ctr">
              <a:lnSpc>
                <a:spcPct val="130000"/>
              </a:lnSpc>
              <a:defRPr sz="45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单击此处添加标题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143000" y="2701529"/>
            <a:ext cx="6858000" cy="1241822"/>
          </a:xfrm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ea typeface="+mj-ea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单击此处添加副标题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28650" y="413657"/>
            <a:ext cx="7886700" cy="416922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85454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57357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67714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32561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20152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99246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44288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17036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1619672" y="1419622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个人简历：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www.1ppt.com/jianli/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手抄报：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www.1ppt.com/shouchaobao/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85775" y="193834"/>
            <a:ext cx="7886700" cy="994172"/>
          </a:xfrm>
        </p:spPr>
        <p:txBody>
          <a:bodyPr anchor="ctr" anchorCtr="0">
            <a:normAutofit/>
          </a:bodyPr>
          <a:lstStyle>
            <a:lvl1pPr>
              <a:defRPr sz="1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85775" y="1369219"/>
            <a:ext cx="7886700" cy="3263504"/>
          </a:xfrm>
        </p:spPr>
        <p:txBody>
          <a:bodyPr>
            <a:normAutofit/>
          </a:bodyPr>
          <a:lstStyle>
            <a:lvl1pPr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95655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48082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1546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2813338"/>
            <a:ext cx="5491163" cy="608518"/>
          </a:xfrm>
        </p:spPr>
        <p:txBody>
          <a:bodyPr anchor="b">
            <a:normAutofit/>
          </a:bodyPr>
          <a:lstStyle>
            <a:lvl1pPr>
              <a:defRPr sz="3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57521"/>
            <a:ext cx="5491163" cy="485666"/>
          </a:xfrm>
        </p:spPr>
        <p:txBody>
          <a:bodyPr>
            <a:normAutofit/>
          </a:bodyPr>
          <a:lstStyle>
            <a:lvl1pPr marL="0" indent="0">
              <a:buNone/>
              <a:defRPr sz="135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>
            <a:off x="1763688" y="555526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个人简历：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www.1ppt.com/jianli/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手抄报：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www.1ppt.com/shouchaobao/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85775" y="193834"/>
            <a:ext cx="7886700" cy="994172"/>
          </a:xfrm>
        </p:spPr>
        <p:txBody>
          <a:bodyPr>
            <a:normAutofit/>
          </a:bodyPr>
          <a:lstStyle>
            <a:lvl1pPr>
              <a:defRPr sz="1800" b="1" i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85775" y="1369219"/>
            <a:ext cx="3886200" cy="3263504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486275" y="1369219"/>
            <a:ext cx="3886200" cy="3263504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308721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1961707"/>
            <a:ext cx="3868340" cy="268054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308721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961707"/>
            <a:ext cx="3887391" cy="268054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074664"/>
            <a:ext cx="7886700" cy="994172"/>
          </a:xfrm>
        </p:spPr>
        <p:txBody>
          <a:bodyPr>
            <a:normAutofit/>
          </a:bodyPr>
          <a:lstStyle>
            <a:lvl1pPr algn="ctr">
              <a:defRPr sz="36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485060" y="95250"/>
            <a:ext cx="3123900" cy="1200150"/>
          </a:xfrm>
        </p:spPr>
        <p:txBody>
          <a:bodyPr anchor="ctr" anchorCtr="0">
            <a:normAutofit/>
          </a:bodyPr>
          <a:lstStyle>
            <a:lvl1pPr>
              <a:defRPr sz="1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3888000" y="574766"/>
            <a:ext cx="4363031" cy="382083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88870" y="1543050"/>
            <a:ext cx="3123900" cy="2858691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2021/11/17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8" name="直接连接符 7" hidden="1"/>
          <p:cNvCxnSpPr/>
          <p:nvPr/>
        </p:nvCxnSpPr>
        <p:spPr>
          <a:xfrm>
            <a:off x="557213" y="325755"/>
            <a:ext cx="0" cy="10434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368363" y="273844"/>
            <a:ext cx="1146987" cy="4358879"/>
          </a:xfrm>
        </p:spPr>
        <p:txBody>
          <a:bodyPr vert="eaVert">
            <a:normAutofit/>
          </a:bodyPr>
          <a:lstStyle>
            <a:lvl1pPr>
              <a:defRPr sz="27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6659969" cy="4358879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2021/11/17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KSO_TEMPLATE" hidden="1"/>
          <p:cNvSpPr/>
          <p:nvPr/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rtl="0" fontAlgn="auto">
                <a:spcBef>
                  <a:spcPts val="0"/>
                </a:spcBef>
                <a:spcAft>
                  <a:spcPts val="0"/>
                </a:spcAft>
              </a:pPr>
              <a:t>2021/11/17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rtl="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99393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4466" y="771550"/>
            <a:ext cx="2002972" cy="1250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0" y="2044676"/>
            <a:ext cx="9144000" cy="9233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家乡的风俗</a:t>
            </a:r>
          </a:p>
        </p:txBody>
      </p:sp>
      <p:sp>
        <p:nvSpPr>
          <p:cNvPr id="4" name="矩形 3"/>
          <p:cNvSpPr/>
          <p:nvPr/>
        </p:nvSpPr>
        <p:spPr>
          <a:xfrm>
            <a:off x="0" y="4227934"/>
            <a:ext cx="9144000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矩形 31"/>
          <p:cNvSpPr/>
          <p:nvPr/>
        </p:nvSpPr>
        <p:spPr>
          <a:xfrm>
            <a:off x="480118" y="1162362"/>
            <a:ext cx="531601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  <a:defRPr/>
            </a:pP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“清明时节雨纷纷，路上行人欲断魂。借问酒家何处有，牧童遥指杏花村。”这首</a:t>
            </a:r>
            <a:r>
              <a:rPr lang="en-US" altLang="zh-CN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清明</a:t>
            </a:r>
            <a:r>
              <a:rPr lang="en-US" altLang="zh-CN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是大家从小就开始背的一首诗，相信大家再熟悉不过了。清明节是祭祖、扫墓的节日，也是二十四节气之一。</a:t>
            </a:r>
          </a:p>
          <a:p>
            <a:pPr indent="457200">
              <a:lnSpc>
                <a:spcPct val="150000"/>
              </a:lnSpc>
              <a:defRPr/>
            </a:pP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清明节也叫踏青节。大多数人都会在这一天回到家乡去扫墓、祭祖。关于清明节的起源，还有一个传说呢！据说</a:t>
            </a:r>
          </a:p>
        </p:txBody>
      </p:sp>
      <p:pic>
        <p:nvPicPr>
          <p:cNvPr id="2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1650" y="-1"/>
            <a:ext cx="3060700" cy="595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" name="矩形 33"/>
          <p:cNvSpPr/>
          <p:nvPr/>
        </p:nvSpPr>
        <p:spPr>
          <a:xfrm>
            <a:off x="2739115" y="741933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清明节</a:t>
            </a:r>
          </a:p>
        </p:txBody>
      </p:sp>
      <p:sp>
        <p:nvSpPr>
          <p:cNvPr id="15" name="矩形 14"/>
          <p:cNvSpPr/>
          <p:nvPr/>
        </p:nvSpPr>
        <p:spPr>
          <a:xfrm>
            <a:off x="467544" y="4188857"/>
            <a:ext cx="547260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spc="-330" dirty="0" smtClean="0">
                <a:solidFill>
                  <a:srgbClr val="FF0000"/>
                </a:solidFill>
              </a:rPr>
              <a:t>~~~~~~~~~~~~~~~~~~~~~~~~~~~~~~~~~~~~~  ~~~~~~~~~~~~~~~~~~~~~~~~~~~~~~~</a:t>
            </a:r>
            <a:endParaRPr lang="zh-CN" altLang="en-US" sz="1600" dirty="0" smtClean="0"/>
          </a:p>
        </p:txBody>
      </p:sp>
      <p:sp>
        <p:nvSpPr>
          <p:cNvPr id="17" name="矩形 16"/>
          <p:cNvSpPr/>
          <p:nvPr/>
        </p:nvSpPr>
        <p:spPr>
          <a:xfrm>
            <a:off x="899591" y="3723878"/>
            <a:ext cx="492362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spc="-330" dirty="0" smtClean="0">
                <a:solidFill>
                  <a:srgbClr val="FF0000"/>
                </a:solidFill>
              </a:rPr>
              <a:t>~~~~~~~~~~~~~~~~~~~~~~~~~~~~~~~~~~~~~  ~~~~~~~~~~~~~~~~~~~~~~~~</a:t>
            </a:r>
            <a:endParaRPr lang="zh-CN" altLang="en-US" sz="1600" dirty="0" smtClean="0"/>
          </a:p>
        </p:txBody>
      </p:sp>
      <p:sp>
        <p:nvSpPr>
          <p:cNvPr id="13" name="矩形 12"/>
          <p:cNvSpPr/>
          <p:nvPr/>
        </p:nvSpPr>
        <p:spPr>
          <a:xfrm>
            <a:off x="395536" y="701283"/>
            <a:ext cx="1810078" cy="6463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佳作</a:t>
            </a:r>
            <a:r>
              <a:rPr lang="zh-CN" altLang="en-US" sz="24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在线：</a:t>
            </a:r>
            <a:endParaRPr lang="zh-CN" altLang="en-US" sz="24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 flipH="1">
            <a:off x="5823220" y="642048"/>
            <a:ext cx="0" cy="4182224"/>
          </a:xfrm>
          <a:prstGeom prst="line">
            <a:avLst/>
          </a:prstGeom>
          <a:ln w="12700">
            <a:solidFill>
              <a:schemeClr val="accent3">
                <a:lumMod val="50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矩形 19"/>
          <p:cNvSpPr/>
          <p:nvPr/>
        </p:nvSpPr>
        <p:spPr>
          <a:xfrm>
            <a:off x="6069930" y="1733202"/>
            <a:ext cx="25364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❶</a:t>
            </a:r>
            <a:r>
              <a:rPr lang="zh-CN" altLang="en-US" b="1" dirty="0">
                <a:latin typeface="仿宋" panose="02010609060101010101" pitchFamily="49" charset="-122"/>
                <a:ea typeface="仿宋" panose="02010609060101010101" pitchFamily="49" charset="-122"/>
              </a:rPr>
              <a:t>第</a:t>
            </a:r>
            <a:r>
              <a:rPr lang="en-US" altLang="zh-CN" b="1" dirty="0">
                <a:latin typeface="仿宋" panose="02010609060101010101" pitchFamily="49" charset="-122"/>
                <a:ea typeface="仿宋" panose="02010609060101010101" pitchFamily="49" charset="-122"/>
              </a:rPr>
              <a:t>1</a:t>
            </a:r>
            <a:r>
              <a:rPr lang="zh-CN" altLang="en-US" b="1" dirty="0">
                <a:latin typeface="仿宋" panose="02010609060101010101" pitchFamily="49" charset="-122"/>
                <a:ea typeface="仿宋" panose="02010609060101010101" pitchFamily="49" charset="-122"/>
              </a:rPr>
              <a:t>自然段从</a:t>
            </a:r>
            <a:r>
              <a:rPr lang="en-US" altLang="zh-CN" b="1" dirty="0">
                <a:latin typeface="仿宋" panose="02010609060101010101" pitchFamily="49" charset="-122"/>
                <a:ea typeface="仿宋" panose="02010609060101010101" pitchFamily="49" charset="-122"/>
              </a:rPr>
              <a:t>《</a:t>
            </a:r>
            <a:r>
              <a:rPr lang="zh-CN" altLang="en-US" b="1" dirty="0">
                <a:latin typeface="仿宋" panose="02010609060101010101" pitchFamily="49" charset="-122"/>
                <a:ea typeface="仿宋" panose="02010609060101010101" pitchFamily="49" charset="-122"/>
              </a:rPr>
              <a:t>清明</a:t>
            </a:r>
            <a:r>
              <a:rPr lang="en-US" altLang="zh-CN" b="1" dirty="0">
                <a:latin typeface="仿宋" panose="02010609060101010101" pitchFamily="49" charset="-122"/>
                <a:ea typeface="仿宋" panose="02010609060101010101" pitchFamily="49" charset="-122"/>
              </a:rPr>
              <a:t>》</a:t>
            </a:r>
            <a:r>
              <a:rPr lang="zh-CN" altLang="en-US" b="1" dirty="0">
                <a:latin typeface="仿宋" panose="02010609060101010101" pitchFamily="49" charset="-122"/>
                <a:ea typeface="仿宋" panose="02010609060101010101" pitchFamily="49" charset="-122"/>
              </a:rPr>
              <a:t>这首古诗引出清明节是祭祖、扫墓的节日，也是二十四节气之一。</a:t>
            </a:r>
          </a:p>
        </p:txBody>
      </p:sp>
      <p:sp>
        <p:nvSpPr>
          <p:cNvPr id="21" name="矩形 20"/>
          <p:cNvSpPr/>
          <p:nvPr/>
        </p:nvSpPr>
        <p:spPr>
          <a:xfrm>
            <a:off x="480118" y="4609460"/>
            <a:ext cx="286774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spc="-330" dirty="0" smtClean="0">
                <a:solidFill>
                  <a:srgbClr val="FF0000"/>
                </a:solidFill>
              </a:rPr>
              <a:t>~~~~~~~~~~~~~~~~~~~~~~~~~~~~~~~~~~~</a:t>
            </a:r>
            <a:endParaRPr lang="zh-CN" altLang="en-US" sz="1600" dirty="0" smtClean="0"/>
          </a:p>
        </p:txBody>
      </p:sp>
      <p:sp>
        <p:nvSpPr>
          <p:cNvPr id="3" name="矩形 2"/>
          <p:cNvSpPr/>
          <p:nvPr/>
        </p:nvSpPr>
        <p:spPr>
          <a:xfrm>
            <a:off x="6084168" y="3149555"/>
            <a:ext cx="24340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❷</a:t>
            </a:r>
            <a:r>
              <a:rPr lang="zh-CN" altLang="en-US" b="1" dirty="0">
                <a:latin typeface="仿宋" panose="02010609060101010101" pitchFamily="49" charset="-122"/>
                <a:ea typeface="仿宋" panose="02010609060101010101" pitchFamily="49" charset="-122"/>
              </a:rPr>
              <a:t>引出有关清明节的传说。</a:t>
            </a:r>
          </a:p>
        </p:txBody>
      </p:sp>
      <p:sp>
        <p:nvSpPr>
          <p:cNvPr id="22" name="矩形 21"/>
          <p:cNvSpPr/>
          <p:nvPr/>
        </p:nvSpPr>
        <p:spPr>
          <a:xfrm>
            <a:off x="6861742" y="699542"/>
            <a:ext cx="1415772" cy="6463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写法品析</a:t>
            </a:r>
          </a:p>
        </p:txBody>
      </p:sp>
      <p:sp>
        <p:nvSpPr>
          <p:cNvPr id="4" name="矩形 3"/>
          <p:cNvSpPr/>
          <p:nvPr/>
        </p:nvSpPr>
        <p:spPr>
          <a:xfrm>
            <a:off x="3020558" y="3055188"/>
            <a:ext cx="4171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❶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086966" y="4393168"/>
            <a:ext cx="4171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❷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23528" y="699542"/>
            <a:ext cx="568863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清明节始于古代帝王将相“墓祭”之礼，后来民间也仿效，在那一天祭祖扫墓，慢慢地就成为了中华民族一种固定的风俗。本来，寒食节与清明节是两个不同的节日，到了唐朝，因为时间关系，所以将祭拜扫墓的日子定为了清明节。一般是在新历的四月五日。</a:t>
            </a:r>
            <a:endParaRPr lang="en-US" altLang="zh-CN" sz="20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zh-CN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清明节大约始于周代，到现在已经有二千五百多年的历史了。清明最开始是一个很重要的节气，清明一到，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气温</a:t>
            </a:r>
            <a:r>
              <a:rPr lang="zh-CN" altLang="en-US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就升高</a:t>
            </a:r>
            <a:r>
              <a:rPr lang="zh-CN" altLang="en-US" sz="20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正是春耕播种的</a:t>
            </a:r>
            <a:r>
              <a:rPr lang="zh-CN" altLang="en-US" sz="20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好</a:t>
            </a:r>
            <a:endParaRPr lang="zh-CN" sz="20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H="1">
            <a:off x="6211984" y="642048"/>
            <a:ext cx="0" cy="4182224"/>
          </a:xfrm>
          <a:prstGeom prst="line">
            <a:avLst/>
          </a:prstGeom>
          <a:ln w="12700">
            <a:solidFill>
              <a:schemeClr val="accent3">
                <a:lumMod val="50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336228" y="1009060"/>
            <a:ext cx="545990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spc="-330" dirty="0" smtClean="0">
                <a:solidFill>
                  <a:srgbClr val="FF0000"/>
                </a:solidFill>
              </a:rPr>
              <a:t>~~~~~~~~~~~~~~~~~~~~~~~~~~~~~~~~~~~~~  ~~~~~~~~~~~~~~~~~~~~~~~~~~~~~~~</a:t>
            </a:r>
            <a:endParaRPr lang="zh-CN" altLang="en-US" sz="1600" dirty="0" smtClean="0"/>
          </a:p>
        </p:txBody>
      </p:sp>
      <p:sp>
        <p:nvSpPr>
          <p:cNvPr id="13" name="矩形 12"/>
          <p:cNvSpPr/>
          <p:nvPr/>
        </p:nvSpPr>
        <p:spPr>
          <a:xfrm>
            <a:off x="395536" y="1441108"/>
            <a:ext cx="545990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spc="-330" dirty="0" smtClean="0">
                <a:solidFill>
                  <a:srgbClr val="FF0000"/>
                </a:solidFill>
              </a:rPr>
              <a:t>~~~~~~~~~~~~~~~~~~~~~~~~~~~~~~~~~~~~~  ~~~~~~~~~~~~~~~~~~~~~~~~~~~~~~~</a:t>
            </a:r>
            <a:endParaRPr lang="zh-CN" altLang="en-US" sz="1600" dirty="0" smtClean="0"/>
          </a:p>
        </p:txBody>
      </p:sp>
      <p:sp>
        <p:nvSpPr>
          <p:cNvPr id="15" name="矩形 14"/>
          <p:cNvSpPr/>
          <p:nvPr/>
        </p:nvSpPr>
        <p:spPr>
          <a:xfrm>
            <a:off x="323528" y="1923678"/>
            <a:ext cx="545990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spc="-330" dirty="0" smtClean="0">
                <a:solidFill>
                  <a:srgbClr val="FF0000"/>
                </a:solidFill>
              </a:rPr>
              <a:t>~~~~~~~~~~~~~~~~~~~~~~~~~~~~~~~~~~~~~  </a:t>
            </a:r>
            <a:endParaRPr lang="zh-CN" altLang="en-US" sz="1600" dirty="0" smtClean="0"/>
          </a:p>
        </p:txBody>
      </p:sp>
      <p:sp>
        <p:nvSpPr>
          <p:cNvPr id="17" name="矩形 16"/>
          <p:cNvSpPr/>
          <p:nvPr/>
        </p:nvSpPr>
        <p:spPr>
          <a:xfrm>
            <a:off x="6356000" y="911498"/>
            <a:ext cx="239246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❸</a:t>
            </a:r>
            <a:r>
              <a:rPr lang="zh-CN" altLang="en-US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“慢慢”</a:t>
            </a:r>
            <a:r>
              <a:rPr lang="zh-CN" altLang="en-US" b="1" dirty="0">
                <a:latin typeface="仿宋" panose="02010609060101010101" pitchFamily="49" charset="-122"/>
                <a:ea typeface="仿宋" panose="02010609060101010101" pitchFamily="49" charset="-122"/>
              </a:rPr>
              <a:t>这个词说明清明节是民间长期仿效帝王将相“墓祭”之礼，在那一天祭祖扫墓，而形成的固定风俗。</a:t>
            </a:r>
          </a:p>
        </p:txBody>
      </p:sp>
      <p:sp>
        <p:nvSpPr>
          <p:cNvPr id="18" name="矩形 17"/>
          <p:cNvSpPr/>
          <p:nvPr/>
        </p:nvSpPr>
        <p:spPr>
          <a:xfrm>
            <a:off x="6372200" y="2787774"/>
            <a:ext cx="23924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楷体" panose="02010609060101010101" pitchFamily="49" charset="-122"/>
                <a:ea typeface="楷体" panose="02010609060101010101" pitchFamily="49" charset="-122"/>
              </a:rPr>
              <a:t>❹</a:t>
            </a:r>
            <a:r>
              <a:rPr lang="zh-CN" altLang="en-US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第</a:t>
            </a:r>
            <a:r>
              <a:rPr lang="en-US" altLang="zh-CN" b="1" dirty="0"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r>
              <a:rPr lang="zh-CN" altLang="en-US" b="1" dirty="0">
                <a:latin typeface="仿宋" panose="02010609060101010101" pitchFamily="49" charset="-122"/>
                <a:ea typeface="仿宋" panose="02010609060101010101" pitchFamily="49" charset="-122"/>
              </a:rPr>
              <a:t>自然段主要写了清明节的来历及日期。</a:t>
            </a:r>
          </a:p>
        </p:txBody>
      </p:sp>
      <p:sp>
        <p:nvSpPr>
          <p:cNvPr id="19" name="矩形 18"/>
          <p:cNvSpPr/>
          <p:nvPr/>
        </p:nvSpPr>
        <p:spPr>
          <a:xfrm>
            <a:off x="2195736" y="3003798"/>
            <a:ext cx="4171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楷体" panose="02010609060101010101" pitchFamily="49" charset="-122"/>
                <a:ea typeface="楷体" panose="02010609060101010101" pitchFamily="49" charset="-122"/>
              </a:rPr>
              <a:t>❹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3131840" y="1635646"/>
            <a:ext cx="4171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❸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/>
      <p:bldP spid="18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95536" y="699542"/>
            <a:ext cx="5355777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时节</a:t>
            </a:r>
            <a:r>
              <a:rPr lang="zh-CN" altLang="en-US" sz="20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，以前还有“清明前后，种瓜点豆” “植树造林，莫过清明”的谚语。</a:t>
            </a:r>
            <a:endParaRPr lang="en-US" altLang="zh-CN" sz="2000" b="1" dirty="0" smtClean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0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清明节的习俗有很多，扫墓是对祖先的思敬。按长期形成的风俗习惯，以前，北京人大多数都在清明节扫墓，但祭扫仪式并不在清明节的当天，而是在临近清明的“单”日举行。传说，只有僧人才在清明当天祭扫坟茔。也有插柳：因为有一句古话是这样说的“有心栽花花不成，无心插柳柳</a:t>
            </a:r>
            <a:r>
              <a:rPr lang="zh-CN" altLang="en-US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成荫。”</a:t>
            </a:r>
            <a:endParaRPr lang="zh-CN" altLang="en-US" sz="2000" b="1" dirty="0" smtClean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 flipH="1">
            <a:off x="6211984" y="642048"/>
            <a:ext cx="0" cy="4182224"/>
          </a:xfrm>
          <a:prstGeom prst="line">
            <a:avLst/>
          </a:prstGeom>
          <a:ln w="12700">
            <a:solidFill>
              <a:schemeClr val="accent3">
                <a:lumMod val="50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4024269" y="1059582"/>
            <a:ext cx="417102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❺</a:t>
            </a:r>
          </a:p>
        </p:txBody>
      </p:sp>
      <p:sp>
        <p:nvSpPr>
          <p:cNvPr id="7" name="矩形 6"/>
          <p:cNvSpPr/>
          <p:nvPr/>
        </p:nvSpPr>
        <p:spPr>
          <a:xfrm>
            <a:off x="6498578" y="915566"/>
            <a:ext cx="224988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b="1" dirty="0" smtClean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❺</a:t>
            </a:r>
            <a:r>
              <a:rPr lang="zh-CN" altLang="en-US" b="1" dirty="0">
                <a:latin typeface="仿宋" panose="02010609060101010101" pitchFamily="49" charset="-122"/>
                <a:ea typeface="仿宋" panose="02010609060101010101" pitchFamily="49" charset="-122"/>
              </a:rPr>
              <a:t>“清明前后，种瓜点豆” “植树造林，莫过清明”这两句谚语说明了清明这个节气的重要性：种瓜点豆、植树造林。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28595" y="767316"/>
            <a:ext cx="5511557" cy="4036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据说，插柳的风俗，是为了纪念神农氏的。有的地方，人们把柳枝插在屋檐下，可以预报天气。除了这些习俗，清明节的习俗还有很多。</a:t>
            </a:r>
            <a:endParaRPr lang="en-US" altLang="zh-CN" sz="2000" b="1" dirty="0" smtClean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0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0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我们一家由于工作问题，所以就没有回家乡扫墓、祭祖，我就在网上祭奠了光荣牺牲的烈士们，阅读有关他们的故事，学习他们的优良品德。</a:t>
            </a:r>
            <a:endParaRPr lang="en-US" altLang="zh-CN" sz="2000" b="1" dirty="0" smtClean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0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0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清明节不仅是一个传统节日，它也是我们中华民族</a:t>
            </a:r>
            <a:r>
              <a:rPr lang="zh-CN" altLang="en-US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悠久的“活”文化遗产。“清明时节雨纷纷，路上行人欲断魂</a:t>
            </a:r>
            <a:r>
              <a:rPr lang="en-US" altLang="zh-CN" sz="20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……”</a:t>
            </a:r>
            <a:endParaRPr lang="zh-CN" altLang="en-US" sz="20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 flipH="1">
            <a:off x="6211984" y="642048"/>
            <a:ext cx="0" cy="4182224"/>
          </a:xfrm>
          <a:prstGeom prst="line">
            <a:avLst/>
          </a:prstGeom>
          <a:ln w="12700">
            <a:solidFill>
              <a:schemeClr val="accent3">
                <a:lumMod val="50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6516216" y="915566"/>
            <a:ext cx="22498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清明节</a:t>
            </a:r>
            <a:r>
              <a:rPr lang="zh-CN" altLang="en-US" b="1" dirty="0">
                <a:latin typeface="仿宋" panose="02010609060101010101" pitchFamily="49" charset="-122"/>
                <a:ea typeface="仿宋" panose="02010609060101010101" pitchFamily="49" charset="-122"/>
              </a:rPr>
              <a:t>还有单日祭扫，插柳等</a:t>
            </a:r>
            <a:r>
              <a:rPr lang="zh-CN" altLang="en-US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风俗。</a:t>
            </a:r>
            <a:endParaRPr lang="zh-CN" altLang="en-US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200324" y="987574"/>
            <a:ext cx="545990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spc="-330" dirty="0" smtClean="0">
                <a:solidFill>
                  <a:srgbClr val="FF0000"/>
                </a:solidFill>
              </a:rPr>
              <a:t>~~~~~~~~~~~~~~~~~~~~~~~~~~~~~~~~~~~~~~~~~~~~~~~~~~~~~~~~  </a:t>
            </a:r>
            <a:endParaRPr lang="zh-CN" altLang="en-US" sz="1600" dirty="0"/>
          </a:p>
        </p:txBody>
      </p:sp>
      <p:sp>
        <p:nvSpPr>
          <p:cNvPr id="9" name="矩形 8"/>
          <p:cNvSpPr/>
          <p:nvPr/>
        </p:nvSpPr>
        <p:spPr>
          <a:xfrm>
            <a:off x="395536" y="1419622"/>
            <a:ext cx="777686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spc="-330" dirty="0" smtClean="0">
                <a:solidFill>
                  <a:srgbClr val="FF0000"/>
                </a:solidFill>
              </a:rPr>
              <a:t>~~~~~~~~~~~~~~~~~~~~~~~~~~~~~~~~~~~~~~~~~~~~~~~~~~~~~~~~</a:t>
            </a:r>
            <a:r>
              <a:rPr lang="en-US" altLang="zh-CN" sz="1600" spc="-330" dirty="0">
                <a:solidFill>
                  <a:srgbClr val="FF0000"/>
                </a:solidFill>
              </a:rPr>
              <a:t>~~~~~~</a:t>
            </a:r>
            <a:r>
              <a:rPr lang="en-US" altLang="zh-CN" sz="1600" spc="-330" dirty="0" smtClean="0">
                <a:solidFill>
                  <a:srgbClr val="FF0000"/>
                </a:solidFill>
              </a:rPr>
              <a:t>~~~~~ </a:t>
            </a:r>
            <a:endParaRPr lang="zh-CN" altLang="en-US" sz="1600" dirty="0"/>
          </a:p>
        </p:txBody>
      </p:sp>
      <p:sp>
        <p:nvSpPr>
          <p:cNvPr id="11" name="矩形 10"/>
          <p:cNvSpPr/>
          <p:nvPr/>
        </p:nvSpPr>
        <p:spPr>
          <a:xfrm>
            <a:off x="6487081" y="3003798"/>
            <a:ext cx="224988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b="1" dirty="0">
                <a:latin typeface="仿宋" panose="02010609060101010101" pitchFamily="49" charset="-122"/>
                <a:ea typeface="仿宋" panose="02010609060101010101" pitchFamily="49" charset="-122"/>
              </a:rPr>
              <a:t>作文以</a:t>
            </a:r>
            <a:r>
              <a:rPr lang="en-US" altLang="zh-CN" b="1" dirty="0">
                <a:latin typeface="仿宋" panose="02010609060101010101" pitchFamily="49" charset="-122"/>
                <a:ea typeface="仿宋" panose="02010609060101010101" pitchFamily="49" charset="-122"/>
              </a:rPr>
              <a:t>《</a:t>
            </a:r>
            <a:r>
              <a:rPr lang="zh-CN" altLang="en-US" b="1" dirty="0">
                <a:latin typeface="仿宋" panose="02010609060101010101" pitchFamily="49" charset="-122"/>
                <a:ea typeface="仿宋" panose="02010609060101010101" pitchFamily="49" charset="-122"/>
              </a:rPr>
              <a:t>清明</a:t>
            </a:r>
            <a:r>
              <a:rPr lang="en-US" altLang="zh-CN" b="1" dirty="0">
                <a:latin typeface="仿宋" panose="02010609060101010101" pitchFamily="49" charset="-122"/>
                <a:ea typeface="仿宋" panose="02010609060101010101" pitchFamily="49" charset="-122"/>
              </a:rPr>
              <a:t>》</a:t>
            </a:r>
            <a:r>
              <a:rPr lang="zh-CN" altLang="en-US" b="1" dirty="0">
                <a:latin typeface="仿宋" panose="02010609060101010101" pitchFamily="49" charset="-122"/>
                <a:ea typeface="仿宋" panose="02010609060101010101" pitchFamily="49" charset="-122"/>
              </a:rPr>
              <a:t>中的诗句结尾，照应开头。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785786" y="2000246"/>
            <a:ext cx="7745514" cy="1930337"/>
          </a:xfrm>
          <a:prstGeom prst="rect">
            <a:avLst/>
          </a:prstGeom>
          <a:noFill/>
          <a:ln w="28575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indent="612140">
              <a:lnSpc>
                <a:spcPct val="150000"/>
              </a:lnSpc>
              <a:defRPr/>
            </a:pPr>
            <a:r>
              <a:rPr lang="zh-CN" altLang="en-US" sz="2800" b="1" dirty="0" smtClean="0">
                <a:latin typeface="+mn-ea"/>
                <a:ea typeface="+mn-ea"/>
              </a:rPr>
              <a:t>本文开头结尾互相呼应。作者联系文化发展的过程向我们介绍了清明节的由来及风俗，内容丰富，语句通顺，条理清楚。</a:t>
            </a:r>
          </a:p>
        </p:txBody>
      </p:sp>
      <p:pic>
        <p:nvPicPr>
          <p:cNvPr id="10" name="Picture 8" descr="https://ss0.bdstatic.com/70cFvHSh_Q1YnxGkpoWK1HF6hhy/it/u=2420330119,3946864923&amp;fm=23&amp;gp=0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4891" y="1059582"/>
            <a:ext cx="1287056" cy="1040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矩形 13"/>
          <p:cNvSpPr/>
          <p:nvPr/>
        </p:nvSpPr>
        <p:spPr>
          <a:xfrm>
            <a:off x="1960662" y="1393496"/>
            <a:ext cx="1439818" cy="58477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zh-CN" altLang="en-US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总评：</a:t>
            </a:r>
            <a:endParaRPr lang="zh-CN" altLang="en-US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rtl="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rtl="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rtl="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rtl="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rtl="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81682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AutoShape 2" descr="金鱼图片大全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12" name="Picture 5" descr="元宵灯会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745740"/>
            <a:ext cx="2590300" cy="19276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6" descr="元宵灯会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5228" y="2824129"/>
            <a:ext cx="2568640" cy="19264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8" descr="春节庙会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26744" y="745739"/>
            <a:ext cx="1497584" cy="19276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Picture 9" descr="春节庙会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745739"/>
            <a:ext cx="1866159" cy="19276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Picture 10" descr="春节庙会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23320" y="2824129"/>
            <a:ext cx="2090750" cy="19862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Picture 11" descr="春节庙会4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0760" y="2786064"/>
            <a:ext cx="1949667" cy="20192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" name="Text Box 15"/>
          <p:cNvSpPr txBox="1">
            <a:spLocks noChangeArrowheads="1"/>
          </p:cNvSpPr>
          <p:nvPr/>
        </p:nvSpPr>
        <p:spPr bwMode="auto">
          <a:xfrm>
            <a:off x="8143900" y="761672"/>
            <a:ext cx="785818" cy="397031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</a:t>
            </a:r>
            <a:endParaRPr lang="en-US" altLang="zh-CN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了</a:t>
            </a:r>
            <a:endParaRPr lang="en-US" altLang="zh-CN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解</a:t>
            </a:r>
            <a:endParaRPr lang="en-US" altLang="zh-CN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</a:t>
            </a:r>
            <a:endParaRPr lang="en-US" altLang="zh-CN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些</a:t>
            </a:r>
            <a:endParaRPr lang="en-US" altLang="zh-CN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习</a:t>
            </a:r>
            <a:endParaRPr lang="en-US" altLang="zh-CN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俗</a:t>
            </a:r>
            <a:endParaRPr lang="en-US" altLang="zh-CN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吗</a:t>
            </a:r>
            <a:endParaRPr lang="en-US" altLang="zh-CN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？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619672" y="160338"/>
            <a:ext cx="14401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solidFill>
                  <a:srgbClr val="FFFFFF"/>
                </a:solidFill>
              </a:rPr>
              <a:t>https://www.ypppt.com/</a:t>
            </a:r>
            <a:endParaRPr lang="zh-CN" altLang="en-US" sz="9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矩形 12"/>
          <p:cNvSpPr>
            <a:spLocks noChangeArrowheads="1"/>
          </p:cNvSpPr>
          <p:nvPr/>
        </p:nvSpPr>
        <p:spPr bwMode="auto">
          <a:xfrm>
            <a:off x="714348" y="3326797"/>
            <a:ext cx="7890100" cy="147732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indent="536575">
              <a:lnSpc>
                <a:spcPct val="150000"/>
              </a:lnSpc>
            </a:pPr>
            <a:r>
              <a:rPr lang="zh-CN" altLang="en-US" sz="2000" b="1" dirty="0" smtClean="0">
                <a:latin typeface="+mj-ea"/>
                <a:ea typeface="+mj-ea"/>
              </a:rPr>
              <a:t>“离家三里远，别是一乡风。”我们的祖国幅员辽阔，民族众多，每个地方都有自己独特的风俗习惯。你的家乡有哪些特别的风俗习惯？请你介绍一种风俗，或写一写你参加一次风俗活动的经历。</a:t>
            </a:r>
            <a:endParaRPr lang="zh-CN" altLang="en-US" sz="2000" b="1" dirty="0">
              <a:latin typeface="+mj-ea"/>
              <a:ea typeface="+mj-ea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1650" y="-276185"/>
            <a:ext cx="3060700" cy="1407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1" name="Picture 1" descr="C:\Users\Administrator\AppData\Roaming\Tencent\Users\541737432\QQ\WinTemp\RichOle\RD0S2E@~$D%3$HSUUMA1ARG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7124" y="673774"/>
            <a:ext cx="4877164" cy="26908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323528" y="1526510"/>
            <a:ext cx="8358246" cy="310854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lvl="0" indent="457200" rtl="0">
              <a:lnSpc>
                <a:spcPct val="140000"/>
              </a:lnSpc>
            </a:pPr>
            <a:r>
              <a:rPr lang="en-US" altLang="zh-CN" sz="2800" b="1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1.</a:t>
            </a:r>
            <a:r>
              <a:rPr lang="zh-CN" altLang="en-US" sz="2800" b="1" dirty="0" smtClean="0">
                <a:latin typeface="+mj-ea"/>
                <a:ea typeface="+mj-ea"/>
                <a:cs typeface="Times New Roman" panose="02020603050405020304" pitchFamily="18" charset="0"/>
              </a:rPr>
              <a:t>本次习作要求写家乡的风俗。</a:t>
            </a:r>
          </a:p>
          <a:p>
            <a:pPr marL="723900" lvl="0" indent="-266700" rtl="0">
              <a:lnSpc>
                <a:spcPct val="140000"/>
              </a:lnSpc>
            </a:pPr>
            <a:r>
              <a:rPr lang="en-US" altLang="zh-CN" sz="2800" b="1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2.</a:t>
            </a:r>
            <a:r>
              <a:rPr lang="zh-CN" altLang="en-US" sz="2800" b="1" dirty="0" smtClean="0">
                <a:latin typeface="+mj-ea"/>
                <a:ea typeface="+mj-ea"/>
                <a:cs typeface="Times New Roman" panose="02020603050405020304" pitchFamily="18" charset="0"/>
              </a:rPr>
              <a:t>教材上给出了两个选择。可以介绍一种风俗，也可以写一写你参加一次风俗活动的经历。</a:t>
            </a:r>
          </a:p>
          <a:p>
            <a:pPr marL="723900" lvl="0" indent="-266700" rtl="0">
              <a:lnSpc>
                <a:spcPct val="140000"/>
              </a:lnSpc>
            </a:pPr>
            <a:r>
              <a:rPr lang="en-US" altLang="zh-CN" sz="2800" b="1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3.</a:t>
            </a:r>
            <a:r>
              <a:rPr lang="zh-CN" altLang="en-US" sz="2800" b="1" dirty="0" smtClean="0">
                <a:latin typeface="+mj-ea"/>
                <a:ea typeface="+mj-ea"/>
                <a:cs typeface="Times New Roman" panose="02020603050405020304" pitchFamily="18" charset="0"/>
              </a:rPr>
              <a:t>写作时要突出民俗特点，内容要具体，语句要通顺。</a:t>
            </a: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1650" y="0"/>
            <a:ext cx="3060700" cy="744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Rectangle 1"/>
          <p:cNvSpPr>
            <a:spLocks noChangeArrowheads="1"/>
          </p:cNvSpPr>
          <p:nvPr/>
        </p:nvSpPr>
        <p:spPr bwMode="auto">
          <a:xfrm>
            <a:off x="494334" y="699542"/>
            <a:ext cx="7534050" cy="662554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R="0" lvl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28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说说本次习作对我们提出了哪些要求？ </a:t>
            </a:r>
            <a:endParaRPr kumimoji="0" lang="zh-CN" sz="28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1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1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13" descr="C:\Users\Administrator\Desktop\17e1884f61f242d2a7c5ee365a480b19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3643306" y="1928808"/>
            <a:ext cx="2103190" cy="207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1650" y="0"/>
            <a:ext cx="3060700" cy="667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" name="Picture 12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714612" y="2643188"/>
            <a:ext cx="1152128" cy="1317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" name="圆角矩形标注 35"/>
          <p:cNvSpPr/>
          <p:nvPr/>
        </p:nvSpPr>
        <p:spPr>
          <a:xfrm>
            <a:off x="5857884" y="714362"/>
            <a:ext cx="2857520" cy="857256"/>
          </a:xfrm>
          <a:prstGeom prst="wedgeRoundRectCallout">
            <a:avLst>
              <a:gd name="adj1" fmla="val -72697"/>
              <a:gd name="adj2" fmla="val 60098"/>
              <a:gd name="adj3" fmla="val 16667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457200" rtl="0"/>
            <a:r>
              <a:rPr lang="zh-CN" altLang="en-US" sz="2000" b="1" dirty="0" smtClean="0">
                <a:solidFill>
                  <a:schemeClr val="tx1"/>
                </a:solidFill>
              </a:rPr>
              <a:t>可以从给出的两项习作内容中中选一项来写。</a:t>
            </a:r>
          </a:p>
        </p:txBody>
      </p:sp>
      <p:sp>
        <p:nvSpPr>
          <p:cNvPr id="38" name="圆角矩形标注 37"/>
          <p:cNvSpPr/>
          <p:nvPr/>
        </p:nvSpPr>
        <p:spPr>
          <a:xfrm>
            <a:off x="214282" y="1214428"/>
            <a:ext cx="2288367" cy="1214446"/>
          </a:xfrm>
          <a:prstGeom prst="wedgeRoundRectCallout">
            <a:avLst>
              <a:gd name="adj1" fmla="val 69900"/>
              <a:gd name="adj2" fmla="val 53631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457200" rtl="0"/>
            <a:endParaRPr lang="en-US" altLang="zh-CN" sz="2400" b="1" dirty="0" smtClean="0">
              <a:solidFill>
                <a:schemeClr val="tx1"/>
              </a:solidFill>
            </a:endParaRPr>
          </a:p>
          <a:p>
            <a:pPr defTabSz="457200" rtl="0"/>
            <a:r>
              <a:rPr lang="zh-CN" altLang="en-US" sz="2400" b="1" dirty="0" smtClean="0">
                <a:solidFill>
                  <a:schemeClr val="tx1"/>
                </a:solidFill>
              </a:rPr>
              <a:t>这次习作我们应如何去写呢？</a:t>
            </a:r>
          </a:p>
          <a:p>
            <a:pPr defTabSz="457200" rtl="0"/>
            <a:endParaRPr lang="zh-CN" altLang="en-US" sz="2200" b="1" dirty="0">
              <a:solidFill>
                <a:schemeClr val="tx1"/>
              </a:solidFill>
            </a:endParaRPr>
          </a:p>
        </p:txBody>
      </p:sp>
      <p:sp>
        <p:nvSpPr>
          <p:cNvPr id="9" name="圆角矩形标注 8"/>
          <p:cNvSpPr/>
          <p:nvPr/>
        </p:nvSpPr>
        <p:spPr>
          <a:xfrm>
            <a:off x="5857884" y="1785932"/>
            <a:ext cx="2857520" cy="1143008"/>
          </a:xfrm>
          <a:prstGeom prst="wedgeRoundRectCallout">
            <a:avLst>
              <a:gd name="adj1" fmla="val -71321"/>
              <a:gd name="adj2" fmla="val -4375"/>
              <a:gd name="adj3" fmla="val 16667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457200" rtl="0"/>
            <a:r>
              <a:rPr lang="zh-CN" altLang="en-US" b="1" dirty="0" smtClean="0">
                <a:solidFill>
                  <a:schemeClr val="tx1"/>
                </a:solidFill>
              </a:rPr>
              <a:t>如果介绍一种风俗，在写作时要抓住风俗的主要特点，分成几个方面来写，适当地写一写自己的体验。</a:t>
            </a:r>
          </a:p>
        </p:txBody>
      </p:sp>
      <p:sp>
        <p:nvSpPr>
          <p:cNvPr id="10" name="圆角矩形标注 9"/>
          <p:cNvSpPr/>
          <p:nvPr/>
        </p:nvSpPr>
        <p:spPr>
          <a:xfrm>
            <a:off x="5643570" y="3286130"/>
            <a:ext cx="3214710" cy="1357322"/>
          </a:xfrm>
          <a:prstGeom prst="wedgeRoundRectCallout">
            <a:avLst>
              <a:gd name="adj1" fmla="val -52766"/>
              <a:gd name="adj2" fmla="val -69807"/>
              <a:gd name="adj3" fmla="val 16667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457200" rtl="0"/>
            <a:r>
              <a:rPr lang="zh-CN" altLang="en-US" b="1" dirty="0" smtClean="0">
                <a:solidFill>
                  <a:schemeClr val="tx1"/>
                </a:solidFill>
              </a:rPr>
              <a:t>    如果写自己参加风俗活动的亲身经历，要把现场活动和自身感受写具体，把风俗的特点或来历自然穿插在文中合适的地方。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8" grpId="0" animBg="1"/>
      <p:bldP spid="9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13" descr="C:\Users\Administrator\Desktop\17e1884f61f242d2a7c5ee365a480b1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143108" y="2357436"/>
            <a:ext cx="2103190" cy="207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圆角矩形标注 35"/>
          <p:cNvSpPr/>
          <p:nvPr/>
        </p:nvSpPr>
        <p:spPr>
          <a:xfrm>
            <a:off x="4357686" y="1571618"/>
            <a:ext cx="3214710" cy="1643074"/>
          </a:xfrm>
          <a:prstGeom prst="wedgeRoundRectCallout">
            <a:avLst>
              <a:gd name="adj1" fmla="val -64062"/>
              <a:gd name="adj2" fmla="val 45283"/>
              <a:gd name="adj3" fmla="val 16667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457200" rtl="0"/>
            <a:r>
              <a:rPr lang="zh-CN" altLang="en-US" sz="2400" b="1" dirty="0" smtClean="0">
                <a:solidFill>
                  <a:schemeClr val="tx1"/>
                </a:solidFill>
              </a:rPr>
              <a:t>在习作中可以把风俗活动现场看到的情景一一记录下来。</a:t>
            </a:r>
          </a:p>
        </p:txBody>
      </p:sp>
      <p:sp>
        <p:nvSpPr>
          <p:cNvPr id="11" name="矩形 12"/>
          <p:cNvSpPr/>
          <p:nvPr/>
        </p:nvSpPr>
        <p:spPr>
          <a:xfrm>
            <a:off x="1000100" y="642924"/>
            <a:ext cx="7786742" cy="74398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1</a:t>
            </a:r>
            <a:r>
              <a:rPr lang="en-US" sz="32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32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白描法。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1650" y="80498"/>
            <a:ext cx="3060700" cy="624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2"/>
          <p:cNvSpPr/>
          <p:nvPr/>
        </p:nvSpPr>
        <p:spPr>
          <a:xfrm>
            <a:off x="1000100" y="699542"/>
            <a:ext cx="7786742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32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穿插法。</a:t>
            </a:r>
          </a:p>
        </p:txBody>
      </p:sp>
      <p:pic>
        <p:nvPicPr>
          <p:cNvPr id="23" name="Picture 13" descr="C:\Users\Administrator\Desktop\17e1884f61f242d2a7c5ee365a480b1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357422" y="2428874"/>
            <a:ext cx="2103190" cy="207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圆角矩形标注 9"/>
          <p:cNvSpPr/>
          <p:nvPr/>
        </p:nvSpPr>
        <p:spPr>
          <a:xfrm>
            <a:off x="4429124" y="1428742"/>
            <a:ext cx="3214710" cy="1643074"/>
          </a:xfrm>
          <a:prstGeom prst="wedgeRoundRectCallout">
            <a:avLst>
              <a:gd name="adj1" fmla="val -64062"/>
              <a:gd name="adj2" fmla="val 45283"/>
              <a:gd name="adj3" fmla="val 16667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457200" rtl="0"/>
            <a:r>
              <a:rPr lang="zh-CN" altLang="en-US" sz="2400" b="1" dirty="0" smtClean="0">
                <a:solidFill>
                  <a:schemeClr val="tx1"/>
                </a:solidFill>
              </a:rPr>
              <a:t>在写自己参加风俗活动的过程中穿插写入有关的传说或故事。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2"/>
          <p:cNvSpPr/>
          <p:nvPr/>
        </p:nvSpPr>
        <p:spPr>
          <a:xfrm>
            <a:off x="1000100" y="699542"/>
            <a:ext cx="7786742" cy="74398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3200" b="1" dirty="0" smtClean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剪切组合法。</a:t>
            </a:r>
          </a:p>
        </p:txBody>
      </p:sp>
      <p:pic>
        <p:nvPicPr>
          <p:cNvPr id="23" name="Picture 13" descr="C:\Users\Administrator\Desktop\17e1884f61f242d2a7c5ee365a480b19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357422" y="2428874"/>
            <a:ext cx="2103190" cy="207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圆角矩形标注 9"/>
          <p:cNvSpPr/>
          <p:nvPr/>
        </p:nvSpPr>
        <p:spPr>
          <a:xfrm>
            <a:off x="4429124" y="1428742"/>
            <a:ext cx="3214710" cy="1643074"/>
          </a:xfrm>
          <a:prstGeom prst="wedgeRoundRectCallout">
            <a:avLst>
              <a:gd name="adj1" fmla="val -64062"/>
              <a:gd name="adj2" fmla="val 45283"/>
              <a:gd name="adj3" fmla="val 16667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457200" rtl="0"/>
            <a:r>
              <a:rPr lang="zh-CN" altLang="en-US" sz="2400" b="1" dirty="0" smtClean="0">
                <a:solidFill>
                  <a:schemeClr val="tx1"/>
                </a:solidFill>
              </a:rPr>
              <a:t>把相关的传说或故事中的重点部分剪切组合在一起。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13" descr="C:\Users\Administrator\Desktop\17e1884f61f242d2a7c5ee365a480b1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0" y="2928940"/>
            <a:ext cx="1738174" cy="171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矩形 22"/>
          <p:cNvSpPr/>
          <p:nvPr/>
        </p:nvSpPr>
        <p:spPr>
          <a:xfrm>
            <a:off x="3071802" y="1142990"/>
            <a:ext cx="5500726" cy="3263401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indent="536575" defTabSz="457200" rtl="0">
              <a:lnSpc>
                <a:spcPct val="150000"/>
              </a:lnSpc>
            </a:pP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1.</a:t>
            </a:r>
            <a:r>
              <a:rPr lang="zh-CN" altLang="en-US" sz="2400" b="1" dirty="0" smtClean="0">
                <a:solidFill>
                  <a:srgbClr val="FF0000"/>
                </a:solidFill>
                <a:latin typeface="+mj-ea"/>
                <a:ea typeface="+mj-ea"/>
              </a:rPr>
              <a:t>亲眼所见。 </a:t>
            </a:r>
            <a:r>
              <a:rPr lang="zh-CN" altLang="en-US" sz="2400" b="1" dirty="0" smtClean="0">
                <a:solidFill>
                  <a:schemeClr val="tx1"/>
                </a:solidFill>
                <a:latin typeface="+mj-ea"/>
                <a:ea typeface="+mj-ea"/>
              </a:rPr>
              <a:t>亲自参加家乡的风俗活动，认真观察活动中的物品、人物、活动过程，有了深刻的印象，写作时就像演电影一样历历在目。</a:t>
            </a:r>
          </a:p>
          <a:p>
            <a:pPr indent="536575" defTabSz="457200" rtl="0">
              <a:lnSpc>
                <a:spcPct val="150000"/>
              </a:lnSpc>
            </a:pP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2.</a:t>
            </a:r>
            <a:r>
              <a:rPr lang="zh-CN" altLang="en-US" sz="2400" b="1" dirty="0" smtClean="0">
                <a:solidFill>
                  <a:srgbClr val="FF0000"/>
                </a:solidFill>
                <a:latin typeface="+mj-ea"/>
                <a:ea typeface="+mj-ea"/>
              </a:rPr>
              <a:t>亲耳所闻。</a:t>
            </a:r>
            <a:r>
              <a:rPr lang="zh-CN" altLang="en-US" sz="2400" b="1" dirty="0" smtClean="0">
                <a:solidFill>
                  <a:schemeClr val="tx1"/>
                </a:solidFill>
                <a:latin typeface="+mj-ea"/>
                <a:ea typeface="+mj-ea"/>
              </a:rPr>
              <a:t>请长辈介绍当地的风俗，让我们的耳朵像录音机一样记录下来。把听到的介绍声情并茂地写下来。 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714348" y="1000114"/>
            <a:ext cx="2286016" cy="1357322"/>
            <a:chOff x="357158" y="1285866"/>
            <a:chExt cx="1714512" cy="1357322"/>
          </a:xfrm>
        </p:grpSpPr>
        <p:sp>
          <p:nvSpPr>
            <p:cNvPr id="6" name="云形标注 5"/>
            <p:cNvSpPr/>
            <p:nvPr/>
          </p:nvSpPr>
          <p:spPr>
            <a:xfrm>
              <a:off x="357158" y="1285866"/>
              <a:ext cx="1714512" cy="1357322"/>
            </a:xfrm>
            <a:prstGeom prst="cloudCallout">
              <a:avLst>
                <a:gd name="adj1" fmla="val -33426"/>
                <a:gd name="adj2" fmla="val 73728"/>
              </a:avLst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5" name="矩形 4"/>
            <p:cNvSpPr/>
            <p:nvPr/>
          </p:nvSpPr>
          <p:spPr>
            <a:xfrm>
              <a:off x="500032" y="1500181"/>
              <a:ext cx="1571636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400" b="1" dirty="0" smtClean="0">
                  <a:solidFill>
                    <a:srgbClr val="FF0000"/>
                  </a:solidFill>
                </a:rPr>
                <a:t>怎样写好家乡的风俗？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1061</Words>
  <Application>Microsoft Office PowerPoint</Application>
  <PresentationFormat>全屏显示(16:9)</PresentationFormat>
  <Paragraphs>77</Paragraphs>
  <Slides>15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15</vt:i4>
      </vt:variant>
    </vt:vector>
  </HeadingPairs>
  <TitlesOfParts>
    <vt:vector size="28" baseType="lpstr">
      <vt:lpstr>Meiryo</vt:lpstr>
      <vt:lpstr>仿宋</vt:lpstr>
      <vt:lpstr>黑体</vt:lpstr>
      <vt:lpstr>楷体</vt:lpstr>
      <vt:lpstr>宋体</vt:lpstr>
      <vt:lpstr>微软雅黑</vt:lpstr>
      <vt:lpstr>Arial</vt:lpstr>
      <vt:lpstr>Arial Black</vt:lpstr>
      <vt:lpstr>Calibri</vt:lpstr>
      <vt:lpstr>Calibri Light</vt:lpstr>
      <vt:lpstr>Times New Roman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176</cp:revision>
  <dcterms:created xsi:type="dcterms:W3CDTF">2016-06-30T08:45:00Z</dcterms:created>
  <dcterms:modified xsi:type="dcterms:W3CDTF">2021-11-17T11:22:47Z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2052-11.3.0.8632</vt:lpwstr>
  </property>
</Properties>
</file>